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3"/>
    <p:restoredTop sz="96035"/>
  </p:normalViewPr>
  <p:slideViewPr>
    <p:cSldViewPr snapToGrid="0" snapToObjects="1">
      <p:cViewPr varScale="1">
        <p:scale>
          <a:sx n="90" d="100"/>
          <a:sy n="90" d="100"/>
        </p:scale>
        <p:origin x="232" y="10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509A250-FF31-4206-8172-F9D3106AACB1}" type="datetimeFigureOut">
              <a:rPr lang="en-US" dirty="0"/>
              <a:t>5/10/22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dirty="0"/>
              <a:t>5/10/22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dirty="0"/>
              <a:t>5/10/22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dirty="0"/>
              <a:t>5/10/22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796027F-7875-4030-9381-8BD8C4F21935}" type="datetimeFigureOut">
              <a:rPr lang="en-US" dirty="0"/>
              <a:t>5/10/22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5/10/22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5/10/22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4509A250-FF31-4206-8172-F9D3106AACB1}" type="datetimeFigureOut">
              <a:rPr lang="en-US" dirty="0"/>
              <a:t>5/10/22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509A250-FF31-4206-8172-F9D3106AACB1}" type="datetimeFigureOut">
              <a:rPr lang="en-US" dirty="0"/>
              <a:t>5/10/22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5/10/22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77C6EB-35E6-9509-2D02-6EEA8F7EA11C}"/>
              </a:ext>
            </a:extLst>
          </p:cNvPr>
          <p:cNvSpPr>
            <a:spLocks noGrp="1"/>
          </p:cNvSpPr>
          <p:nvPr>
            <p:ph type="ctrTitle"/>
          </p:nvPr>
        </p:nvSpPr>
        <p:spPr>
          <a:xfrm>
            <a:off x="0" y="1139515"/>
            <a:ext cx="12192000" cy="941105"/>
          </a:xfrm>
        </p:spPr>
        <p:txBody>
          <a:bodyPr/>
          <a:lstStyle/>
          <a:p>
            <a:pPr algn="ctr"/>
            <a:r>
              <a:rPr lang="it-IT" sz="5400" dirty="0">
                <a:latin typeface="Bookman Old Style" panose="02050604050505020204" pitchFamily="18" charset="0"/>
              </a:rPr>
              <a:t>Controversie teologiche del V sec.</a:t>
            </a:r>
          </a:p>
        </p:txBody>
      </p:sp>
      <p:pic>
        <p:nvPicPr>
          <p:cNvPr id="1026" name="Picture 2" descr="Portale di Mariologia">
            <a:extLst>
              <a:ext uri="{FF2B5EF4-FFF2-40B4-BE49-F238E27FC236}">
                <a16:creationId xmlns:a16="http://schemas.microsoft.com/office/drawing/2014/main" id="{A4F911DB-FAB7-47C6-0D2F-AB0A8917E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686" y="2104268"/>
            <a:ext cx="6098627" cy="4553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597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1DAA2E-1B9B-E6E5-B027-E9C325B0E0EF}"/>
              </a:ext>
            </a:extLst>
          </p:cNvPr>
          <p:cNvSpPr>
            <a:spLocks noGrp="1"/>
          </p:cNvSpPr>
          <p:nvPr>
            <p:ph type="title"/>
          </p:nvPr>
        </p:nvSpPr>
        <p:spPr>
          <a:xfrm>
            <a:off x="0" y="452718"/>
            <a:ext cx="11582399" cy="842682"/>
          </a:xfrm>
        </p:spPr>
        <p:txBody>
          <a:bodyPr/>
          <a:lstStyle/>
          <a:p>
            <a:r>
              <a:rPr lang="it-IT" dirty="0">
                <a:latin typeface="Bookman Old Style" panose="02050604050505020204" pitchFamily="18" charset="0"/>
              </a:rPr>
              <a:t>5. Chiesa nestoriana </a:t>
            </a:r>
          </a:p>
        </p:txBody>
      </p:sp>
      <p:pic>
        <p:nvPicPr>
          <p:cNvPr id="18434" name="Picture 2" descr="Chiesa d'Oriente - Wikiwand">
            <a:extLst>
              <a:ext uri="{FF2B5EF4-FFF2-40B4-BE49-F238E27FC236}">
                <a16:creationId xmlns:a16="http://schemas.microsoft.com/office/drawing/2014/main" id="{69B83532-996B-B790-5012-376BD8E1B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5845" y="2318193"/>
            <a:ext cx="3363310" cy="2797662"/>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ardinale Louis Raphael Sako: in Iraq sogno una Chiesa più aperta a giovani  e donne - Famiglia Cristiana">
            <a:extLst>
              <a:ext uri="{FF2B5EF4-FFF2-40B4-BE49-F238E27FC236}">
                <a16:creationId xmlns:a16="http://schemas.microsoft.com/office/drawing/2014/main" id="{B7EE754E-ED31-1AFE-FCBF-B41E5C8E9E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19" y="1705103"/>
            <a:ext cx="4385638" cy="30734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7C231D16-9F43-5E2C-00F5-B71CBB4D2D6D}"/>
              </a:ext>
            </a:extLst>
          </p:cNvPr>
          <p:cNvSpPr txBox="1"/>
          <p:nvPr/>
        </p:nvSpPr>
        <p:spPr>
          <a:xfrm>
            <a:off x="0" y="5239434"/>
            <a:ext cx="4953000" cy="646331"/>
          </a:xfrm>
          <a:prstGeom prst="rect">
            <a:avLst/>
          </a:prstGeom>
          <a:noFill/>
        </p:spPr>
        <p:txBody>
          <a:bodyPr wrap="square" rtlCol="0">
            <a:spAutoFit/>
          </a:bodyPr>
          <a:lstStyle/>
          <a:p>
            <a:pPr algn="ctr"/>
            <a:r>
              <a:rPr lang="it-IT" dirty="0">
                <a:latin typeface="Bookman Old Style" panose="02050604050505020204" pitchFamily="18" charset="0"/>
              </a:rPr>
              <a:t>card. Louis </a:t>
            </a:r>
            <a:r>
              <a:rPr lang="it-IT" dirty="0" err="1">
                <a:latin typeface="Bookman Old Style" panose="02050604050505020204" pitchFamily="18" charset="0"/>
              </a:rPr>
              <a:t>Raphaël</a:t>
            </a:r>
            <a:r>
              <a:rPr lang="it-IT" dirty="0">
                <a:latin typeface="Bookman Old Style" panose="02050604050505020204" pitchFamily="18" charset="0"/>
              </a:rPr>
              <a:t> I </a:t>
            </a:r>
            <a:r>
              <a:rPr lang="it-IT" dirty="0" err="1">
                <a:latin typeface="Bookman Old Style" panose="02050604050505020204" pitchFamily="18" charset="0"/>
              </a:rPr>
              <a:t>Sako</a:t>
            </a:r>
            <a:r>
              <a:rPr lang="it-IT" dirty="0">
                <a:latin typeface="Bookman Old Style" panose="02050604050505020204" pitchFamily="18" charset="0"/>
              </a:rPr>
              <a:t>  </a:t>
            </a:r>
          </a:p>
          <a:p>
            <a:pPr algn="ctr"/>
            <a:r>
              <a:rPr lang="it-IT" dirty="0">
                <a:latin typeface="Bookman Old Style" panose="02050604050505020204" pitchFamily="18" charset="0"/>
              </a:rPr>
              <a:t>patriarca della Chiesa cattolica caldea</a:t>
            </a:r>
          </a:p>
        </p:txBody>
      </p:sp>
      <p:pic>
        <p:nvPicPr>
          <p:cNvPr id="18438" name="Picture 6">
            <a:extLst>
              <a:ext uri="{FF2B5EF4-FFF2-40B4-BE49-F238E27FC236}">
                <a16:creationId xmlns:a16="http://schemas.microsoft.com/office/drawing/2014/main" id="{9F0C4462-CE68-513B-B9CF-2E2790FA5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1876" y="1295400"/>
            <a:ext cx="3035093" cy="4745421"/>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a:extLst>
              <a:ext uri="{FF2B5EF4-FFF2-40B4-BE49-F238E27FC236}">
                <a16:creationId xmlns:a16="http://schemas.microsoft.com/office/drawing/2014/main" id="{822E4978-A9EB-0A29-A24D-D08BC0575344}"/>
              </a:ext>
            </a:extLst>
          </p:cNvPr>
          <p:cNvSpPr txBox="1"/>
          <p:nvPr/>
        </p:nvSpPr>
        <p:spPr>
          <a:xfrm>
            <a:off x="4202922" y="6082116"/>
            <a:ext cx="4953000" cy="646331"/>
          </a:xfrm>
          <a:prstGeom prst="rect">
            <a:avLst/>
          </a:prstGeom>
          <a:noFill/>
        </p:spPr>
        <p:txBody>
          <a:bodyPr wrap="square" rtlCol="0">
            <a:spAutoFit/>
          </a:bodyPr>
          <a:lstStyle/>
          <a:p>
            <a:pPr algn="ctr"/>
            <a:r>
              <a:rPr lang="it-IT" dirty="0">
                <a:latin typeface="Bookman Old Style" panose="02050604050505020204" pitchFamily="18" charset="0"/>
              </a:rPr>
              <a:t>Awa III </a:t>
            </a:r>
          </a:p>
          <a:p>
            <a:pPr algn="ctr"/>
            <a:r>
              <a:rPr lang="it-IT" dirty="0">
                <a:latin typeface="Bookman Old Style" panose="02050604050505020204" pitchFamily="18" charset="0"/>
              </a:rPr>
              <a:t>patriarca della Chiesa assira</a:t>
            </a:r>
          </a:p>
        </p:txBody>
      </p:sp>
    </p:spTree>
    <p:extLst>
      <p:ext uri="{BB962C8B-B14F-4D97-AF65-F5344CB8AC3E}">
        <p14:creationId xmlns:p14="http://schemas.microsoft.com/office/powerpoint/2010/main" val="3057081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1DAA2E-1B9B-E6E5-B027-E9C325B0E0EF}"/>
              </a:ext>
            </a:extLst>
          </p:cNvPr>
          <p:cNvSpPr>
            <a:spLocks noGrp="1"/>
          </p:cNvSpPr>
          <p:nvPr>
            <p:ph type="title"/>
          </p:nvPr>
        </p:nvSpPr>
        <p:spPr>
          <a:xfrm>
            <a:off x="0" y="452718"/>
            <a:ext cx="11620499" cy="842682"/>
          </a:xfrm>
        </p:spPr>
        <p:txBody>
          <a:bodyPr/>
          <a:lstStyle/>
          <a:p>
            <a:r>
              <a:rPr lang="it-IT" sz="2800" dirty="0">
                <a:latin typeface="Bookman Old Style" panose="02050604050505020204" pitchFamily="18" charset="0"/>
              </a:rPr>
              <a:t>6. La vittoria del monofisismo: concilio di Efeso del 449</a:t>
            </a:r>
          </a:p>
        </p:txBody>
      </p:sp>
      <p:sp>
        <p:nvSpPr>
          <p:cNvPr id="3" name="Segnaposto contenuto 2">
            <a:extLst>
              <a:ext uri="{FF2B5EF4-FFF2-40B4-BE49-F238E27FC236}">
                <a16:creationId xmlns:a16="http://schemas.microsoft.com/office/drawing/2014/main" id="{8AFC53BB-8D73-45D3-AAB7-791FE2F4E939}"/>
              </a:ext>
            </a:extLst>
          </p:cNvPr>
          <p:cNvSpPr>
            <a:spLocks noGrp="1"/>
          </p:cNvSpPr>
          <p:nvPr>
            <p:ph idx="1"/>
          </p:nvPr>
        </p:nvSpPr>
        <p:spPr>
          <a:xfrm>
            <a:off x="207961" y="1295400"/>
            <a:ext cx="11620499" cy="3505200"/>
          </a:xfrm>
        </p:spPr>
        <p:txBody>
          <a:bodyPr>
            <a:normAutofit/>
          </a:bodyPr>
          <a:lstStyle/>
          <a:p>
            <a:pPr algn="just"/>
            <a:r>
              <a:rPr lang="it-IT" dirty="0" err="1">
                <a:latin typeface="Bookman Old Style" panose="02050604050505020204" pitchFamily="18" charset="0"/>
              </a:rPr>
              <a:t>Eutiche</a:t>
            </a:r>
            <a:r>
              <a:rPr lang="it-IT" dirty="0">
                <a:latin typeface="Bookman Old Style" panose="02050604050505020204" pitchFamily="18" charset="0"/>
              </a:rPr>
              <a:t>: la natura umana di Cristo è stata totalmente assorbita dalla sua natura divina; dopo l’incarnazione in Cristo c’era solo un’unica natura (quella divina);</a:t>
            </a:r>
          </a:p>
          <a:p>
            <a:pPr algn="just"/>
            <a:r>
              <a:rPr lang="it-IT" dirty="0">
                <a:latin typeface="Bookman Old Style" panose="02050604050505020204" pitchFamily="18" charset="0"/>
              </a:rPr>
              <a:t>sinodo di Costantinopoli – 448 (Flaviano di Costantinopoli, Eusebio di </a:t>
            </a:r>
            <a:r>
              <a:rPr lang="it-IT" dirty="0" err="1">
                <a:latin typeface="Bookman Old Style" panose="02050604050505020204" pitchFamily="18" charset="0"/>
              </a:rPr>
              <a:t>Dorylaeum</a:t>
            </a:r>
            <a:r>
              <a:rPr lang="it-IT" dirty="0">
                <a:latin typeface="Bookman Old Style" panose="02050604050505020204" pitchFamily="18" charset="0"/>
              </a:rPr>
              <a:t>, Teodoreto di Cirro) – condanna di </a:t>
            </a:r>
            <a:r>
              <a:rPr lang="it-IT" dirty="0" err="1">
                <a:latin typeface="Bookman Old Style" panose="02050604050505020204" pitchFamily="18" charset="0"/>
              </a:rPr>
              <a:t>Eutiche</a:t>
            </a:r>
            <a:endParaRPr lang="it-IT" dirty="0">
              <a:latin typeface="Bookman Old Style" panose="02050604050505020204" pitchFamily="18" charset="0"/>
            </a:endParaRPr>
          </a:p>
          <a:p>
            <a:pPr algn="just"/>
            <a:r>
              <a:rPr lang="it-IT" dirty="0">
                <a:latin typeface="Bookman Old Style" panose="02050604050505020204" pitchFamily="18" charset="0"/>
              </a:rPr>
              <a:t>concilio di Efeso – 449 (</a:t>
            </a:r>
            <a:r>
              <a:rPr lang="it-IT" dirty="0" err="1">
                <a:latin typeface="Bookman Old Style" panose="02050604050505020204" pitchFamily="18" charset="0"/>
              </a:rPr>
              <a:t>Dioscoro</a:t>
            </a:r>
            <a:r>
              <a:rPr lang="it-IT" dirty="0">
                <a:latin typeface="Bookman Old Style" panose="02050604050505020204" pitchFamily="18" charset="0"/>
              </a:rPr>
              <a:t> di Alessandria, </a:t>
            </a:r>
            <a:r>
              <a:rPr lang="it-IT" dirty="0" err="1">
                <a:latin typeface="Bookman Old Style" panose="02050604050505020204" pitchFamily="18" charset="0"/>
              </a:rPr>
              <a:t>Barsauma</a:t>
            </a:r>
            <a:r>
              <a:rPr lang="it-IT" dirty="0">
                <a:latin typeface="Bookman Old Style" panose="02050604050505020204" pitchFamily="18" charset="0"/>
              </a:rPr>
              <a:t>, Giulio di Pozzuoli, Ilario, Giovenale di Gerusalemme) – </a:t>
            </a:r>
            <a:r>
              <a:rPr lang="it-IT" dirty="0" err="1">
                <a:latin typeface="Bookman Old Style" panose="02050604050505020204" pitchFamily="18" charset="0"/>
              </a:rPr>
              <a:t>Eutiche</a:t>
            </a:r>
            <a:r>
              <a:rPr lang="it-IT" dirty="0">
                <a:latin typeface="Bookman Old Style" panose="02050604050505020204" pitchFamily="18" charset="0"/>
              </a:rPr>
              <a:t> viene scagionato, condanna di Flaviano</a:t>
            </a:r>
          </a:p>
        </p:txBody>
      </p:sp>
      <p:pic>
        <p:nvPicPr>
          <p:cNvPr id="20482" name="Picture 2" descr="Dorylaeum is located in Turkey">
            <a:extLst>
              <a:ext uri="{FF2B5EF4-FFF2-40B4-BE49-F238E27FC236}">
                <a16:creationId xmlns:a16="http://schemas.microsoft.com/office/drawing/2014/main" id="{787B5A18-B2CD-EED2-7434-3E5C0129C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0" y="3646714"/>
            <a:ext cx="7493000" cy="3211286"/>
          </a:xfrm>
          <a:prstGeom prst="rect">
            <a:avLst/>
          </a:prstGeom>
          <a:noFill/>
          <a:extLst>
            <a:ext uri="{909E8E84-426E-40DD-AFC4-6F175D3DCCD1}">
              <a14:hiddenFill xmlns:a14="http://schemas.microsoft.com/office/drawing/2010/main">
                <a:solidFill>
                  <a:srgbClr val="FFFFFF"/>
                </a:solidFill>
              </a14:hiddenFill>
            </a:ext>
          </a:extLst>
        </p:spPr>
      </p:pic>
      <p:sp>
        <p:nvSpPr>
          <p:cNvPr id="4" name="Ovale 3">
            <a:extLst>
              <a:ext uri="{FF2B5EF4-FFF2-40B4-BE49-F238E27FC236}">
                <a16:creationId xmlns:a16="http://schemas.microsoft.com/office/drawing/2014/main" id="{233D13AB-24D7-B8D7-3BAE-AC1B5F6DF0D4}"/>
              </a:ext>
            </a:extLst>
          </p:cNvPr>
          <p:cNvSpPr/>
          <p:nvPr/>
        </p:nvSpPr>
        <p:spPr>
          <a:xfrm>
            <a:off x="4076700" y="4953000"/>
            <a:ext cx="247650" cy="2993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22927D9C-D988-706C-5329-B00BB2126746}"/>
              </a:ext>
            </a:extLst>
          </p:cNvPr>
          <p:cNvSpPr/>
          <p:nvPr/>
        </p:nvSpPr>
        <p:spPr>
          <a:xfrm>
            <a:off x="6762093" y="5998780"/>
            <a:ext cx="247650" cy="2993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1FA512F7-B976-D548-0A23-00292370956F}"/>
              </a:ext>
            </a:extLst>
          </p:cNvPr>
          <p:cNvSpPr/>
          <p:nvPr/>
        </p:nvSpPr>
        <p:spPr>
          <a:xfrm>
            <a:off x="3608989" y="4138449"/>
            <a:ext cx="247650" cy="2993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16C58417-3669-1C3A-1AC7-0A0C1D676B46}"/>
              </a:ext>
            </a:extLst>
          </p:cNvPr>
          <p:cNvSpPr/>
          <p:nvPr/>
        </p:nvSpPr>
        <p:spPr>
          <a:xfrm>
            <a:off x="3028950" y="5849101"/>
            <a:ext cx="247650" cy="2993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A772A9F5-7CB9-F056-5295-3DC8677BCC07}"/>
              </a:ext>
            </a:extLst>
          </p:cNvPr>
          <p:cNvSpPr txBox="1"/>
          <p:nvPr/>
        </p:nvSpPr>
        <p:spPr>
          <a:xfrm>
            <a:off x="207961" y="4138449"/>
            <a:ext cx="1967680" cy="369332"/>
          </a:xfrm>
          <a:prstGeom prst="rect">
            <a:avLst/>
          </a:prstGeom>
          <a:noFill/>
        </p:spPr>
        <p:txBody>
          <a:bodyPr wrap="square" rtlCol="0">
            <a:spAutoFit/>
          </a:bodyPr>
          <a:lstStyle/>
          <a:p>
            <a:r>
              <a:rPr lang="it-IT" dirty="0"/>
              <a:t>Costantinopoli </a:t>
            </a:r>
          </a:p>
        </p:txBody>
      </p:sp>
      <p:sp>
        <p:nvSpPr>
          <p:cNvPr id="11" name="CasellaDiTesto 10">
            <a:extLst>
              <a:ext uri="{FF2B5EF4-FFF2-40B4-BE49-F238E27FC236}">
                <a16:creationId xmlns:a16="http://schemas.microsoft.com/office/drawing/2014/main" id="{5FBA4021-13AD-D170-6637-0EC8191F51FD}"/>
              </a:ext>
            </a:extLst>
          </p:cNvPr>
          <p:cNvSpPr txBox="1"/>
          <p:nvPr/>
        </p:nvSpPr>
        <p:spPr>
          <a:xfrm>
            <a:off x="207961" y="4615934"/>
            <a:ext cx="1967680" cy="369332"/>
          </a:xfrm>
          <a:prstGeom prst="rect">
            <a:avLst/>
          </a:prstGeom>
          <a:noFill/>
        </p:spPr>
        <p:txBody>
          <a:bodyPr wrap="square" rtlCol="0">
            <a:spAutoFit/>
          </a:bodyPr>
          <a:lstStyle/>
          <a:p>
            <a:r>
              <a:rPr lang="it-IT" dirty="0" err="1"/>
              <a:t>Dorylaeum</a:t>
            </a:r>
            <a:r>
              <a:rPr lang="it-IT" dirty="0"/>
              <a:t> </a:t>
            </a:r>
          </a:p>
        </p:txBody>
      </p:sp>
      <p:sp>
        <p:nvSpPr>
          <p:cNvPr id="12" name="CasellaDiTesto 11">
            <a:extLst>
              <a:ext uri="{FF2B5EF4-FFF2-40B4-BE49-F238E27FC236}">
                <a16:creationId xmlns:a16="http://schemas.microsoft.com/office/drawing/2014/main" id="{9A5C3C07-17B0-37BA-1497-0FFED94F80EE}"/>
              </a:ext>
            </a:extLst>
          </p:cNvPr>
          <p:cNvSpPr txBox="1"/>
          <p:nvPr/>
        </p:nvSpPr>
        <p:spPr>
          <a:xfrm>
            <a:off x="679669" y="5814113"/>
            <a:ext cx="833821" cy="369332"/>
          </a:xfrm>
          <a:prstGeom prst="rect">
            <a:avLst/>
          </a:prstGeom>
          <a:noFill/>
        </p:spPr>
        <p:txBody>
          <a:bodyPr wrap="square" rtlCol="0">
            <a:spAutoFit/>
          </a:bodyPr>
          <a:lstStyle/>
          <a:p>
            <a:r>
              <a:rPr lang="it-IT" dirty="0"/>
              <a:t>Efeso </a:t>
            </a:r>
          </a:p>
        </p:txBody>
      </p:sp>
      <p:sp>
        <p:nvSpPr>
          <p:cNvPr id="13" name="CasellaDiTesto 12">
            <a:extLst>
              <a:ext uri="{FF2B5EF4-FFF2-40B4-BE49-F238E27FC236}">
                <a16:creationId xmlns:a16="http://schemas.microsoft.com/office/drawing/2014/main" id="{3094C7A4-018F-3C4E-04A1-72C8992495B9}"/>
              </a:ext>
            </a:extLst>
          </p:cNvPr>
          <p:cNvSpPr txBox="1"/>
          <p:nvPr/>
        </p:nvSpPr>
        <p:spPr>
          <a:xfrm>
            <a:off x="9941225" y="5928805"/>
            <a:ext cx="737285" cy="369332"/>
          </a:xfrm>
          <a:prstGeom prst="rect">
            <a:avLst/>
          </a:prstGeom>
          <a:noFill/>
        </p:spPr>
        <p:txBody>
          <a:bodyPr wrap="square" rtlCol="0">
            <a:spAutoFit/>
          </a:bodyPr>
          <a:lstStyle/>
          <a:p>
            <a:r>
              <a:rPr lang="it-IT" dirty="0"/>
              <a:t>Cirro </a:t>
            </a:r>
          </a:p>
        </p:txBody>
      </p:sp>
      <p:cxnSp>
        <p:nvCxnSpPr>
          <p:cNvPr id="10" name="Connettore 2 9">
            <a:extLst>
              <a:ext uri="{FF2B5EF4-FFF2-40B4-BE49-F238E27FC236}">
                <a16:creationId xmlns:a16="http://schemas.microsoft.com/office/drawing/2014/main" id="{49C2643B-3F92-D328-E30D-4AC53A92B486}"/>
              </a:ext>
            </a:extLst>
          </p:cNvPr>
          <p:cNvCxnSpPr>
            <a:stCxn id="5" idx="3"/>
          </p:cNvCxnSpPr>
          <p:nvPr/>
        </p:nvCxnSpPr>
        <p:spPr>
          <a:xfrm flipV="1">
            <a:off x="2175641" y="4319752"/>
            <a:ext cx="1345325" cy="3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426E2E7B-A5F5-6E0F-5275-6A693EEE3AB9}"/>
              </a:ext>
            </a:extLst>
          </p:cNvPr>
          <p:cNvCxnSpPr/>
          <p:nvPr/>
        </p:nvCxnSpPr>
        <p:spPr>
          <a:xfrm>
            <a:off x="1623029" y="4800600"/>
            <a:ext cx="2407469" cy="307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607EF4A5-0F41-E50B-241B-7C6644B2D0BC}"/>
              </a:ext>
            </a:extLst>
          </p:cNvPr>
          <p:cNvCxnSpPr/>
          <p:nvPr/>
        </p:nvCxnSpPr>
        <p:spPr>
          <a:xfrm>
            <a:off x="1608083" y="5998780"/>
            <a:ext cx="12822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187EF589-BA32-CD28-0D26-2B2ACB0F851A}"/>
              </a:ext>
            </a:extLst>
          </p:cNvPr>
          <p:cNvCxnSpPr/>
          <p:nvPr/>
        </p:nvCxnSpPr>
        <p:spPr>
          <a:xfrm flipH="1">
            <a:off x="7136524" y="6148458"/>
            <a:ext cx="2705976" cy="34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39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1549DCC7-452C-0551-4E99-A658B38C24E7}"/>
              </a:ext>
            </a:extLst>
          </p:cNvPr>
          <p:cNvSpPr>
            <a:spLocks noGrp="1"/>
          </p:cNvSpPr>
          <p:nvPr>
            <p:ph type="body" idx="1"/>
          </p:nvPr>
        </p:nvSpPr>
        <p:spPr>
          <a:xfrm>
            <a:off x="325548" y="436178"/>
            <a:ext cx="4396338" cy="576262"/>
          </a:xfrm>
        </p:spPr>
        <p:txBody>
          <a:bodyPr/>
          <a:lstStyle/>
          <a:p>
            <a:pPr algn="ctr"/>
            <a:r>
              <a:rPr lang="it-IT" dirty="0"/>
              <a:t>Efeso del 449:</a:t>
            </a:r>
          </a:p>
        </p:txBody>
      </p:sp>
      <p:sp>
        <p:nvSpPr>
          <p:cNvPr id="4" name="Segnaposto contenuto 3">
            <a:extLst>
              <a:ext uri="{FF2B5EF4-FFF2-40B4-BE49-F238E27FC236}">
                <a16:creationId xmlns:a16="http://schemas.microsoft.com/office/drawing/2014/main" id="{5713C4A4-19F4-E4E4-5AFF-1CC18EFFB000}"/>
              </a:ext>
            </a:extLst>
          </p:cNvPr>
          <p:cNvSpPr>
            <a:spLocks noGrp="1"/>
          </p:cNvSpPr>
          <p:nvPr>
            <p:ph sz="half" idx="2"/>
          </p:nvPr>
        </p:nvSpPr>
        <p:spPr>
          <a:xfrm>
            <a:off x="189186" y="1219201"/>
            <a:ext cx="5205363" cy="5528440"/>
          </a:xfrm>
        </p:spPr>
        <p:txBody>
          <a:bodyPr>
            <a:normAutofit lnSpcReduction="10000"/>
          </a:bodyPr>
          <a:lstStyle/>
          <a:p>
            <a:pPr marL="0" indent="0">
              <a:buNone/>
            </a:pPr>
            <a:r>
              <a:rPr lang="it-IT" u="sng" dirty="0"/>
              <a:t>Vescovi:</a:t>
            </a:r>
          </a:p>
          <a:p>
            <a:pPr marL="0" indent="0">
              <a:buNone/>
            </a:pPr>
            <a:r>
              <a:rPr lang="it-IT" dirty="0"/>
              <a:t>Cacciate Eusebio, bruciatelo!</a:t>
            </a:r>
          </a:p>
          <a:p>
            <a:pPr marL="0" indent="0">
              <a:buNone/>
            </a:pPr>
            <a:r>
              <a:rPr lang="it-IT" dirty="0"/>
              <a:t>Bruciate vivo, Eusebio!</a:t>
            </a:r>
          </a:p>
          <a:p>
            <a:pPr marL="0" indent="0">
              <a:buNone/>
            </a:pPr>
            <a:r>
              <a:rPr lang="it-IT" dirty="0"/>
              <a:t>Fate a pezzi l’uomo che divide il Redentore</a:t>
            </a:r>
          </a:p>
          <a:p>
            <a:pPr marL="0" indent="0">
              <a:buNone/>
            </a:pPr>
            <a:r>
              <a:rPr lang="it-IT" u="sng" dirty="0" err="1"/>
              <a:t>Dioscoro</a:t>
            </a:r>
            <a:r>
              <a:rPr lang="it-IT" u="sng" dirty="0"/>
              <a:t>:</a:t>
            </a:r>
          </a:p>
          <a:p>
            <a:pPr marL="0" indent="0">
              <a:buNone/>
            </a:pPr>
            <a:r>
              <a:rPr lang="it-IT" dirty="0"/>
              <a:t>Accettate la formula: due nature dopo l’incarnazione?</a:t>
            </a:r>
          </a:p>
          <a:p>
            <a:pPr marL="0" indent="0">
              <a:buNone/>
            </a:pPr>
            <a:r>
              <a:rPr lang="it-IT" u="sng" dirty="0"/>
              <a:t>Vescovi:</a:t>
            </a:r>
          </a:p>
          <a:p>
            <a:pPr marL="0" indent="0">
              <a:buNone/>
            </a:pPr>
            <a:r>
              <a:rPr lang="it-IT" dirty="0"/>
              <a:t>No, no, anatema su chi afferma ciò!</a:t>
            </a:r>
          </a:p>
          <a:p>
            <a:pPr marL="0" indent="0">
              <a:buNone/>
            </a:pPr>
            <a:r>
              <a:rPr lang="it-IT" u="sng" dirty="0" err="1"/>
              <a:t>Dioscoro</a:t>
            </a:r>
            <a:r>
              <a:rPr lang="it-IT" u="sng" dirty="0"/>
              <a:t>: </a:t>
            </a:r>
          </a:p>
          <a:p>
            <a:pPr marL="0" indent="0">
              <a:buNone/>
            </a:pPr>
            <a:r>
              <a:rPr lang="it-IT" dirty="0"/>
              <a:t>Quale professione di fede approvate: quella di </a:t>
            </a:r>
            <a:r>
              <a:rPr lang="it-IT" dirty="0" err="1"/>
              <a:t>Eutiche</a:t>
            </a:r>
            <a:r>
              <a:rPr lang="it-IT" dirty="0"/>
              <a:t> o quella di Eusebio?</a:t>
            </a:r>
          </a:p>
          <a:p>
            <a:pPr marL="0" indent="0">
              <a:buNone/>
            </a:pPr>
            <a:r>
              <a:rPr lang="it-IT" u="sng" dirty="0"/>
              <a:t>Vescovi:</a:t>
            </a:r>
          </a:p>
          <a:p>
            <a:pPr marL="0" indent="0">
              <a:buNone/>
            </a:pPr>
            <a:r>
              <a:rPr lang="it-IT" dirty="0"/>
              <a:t>Non chiamatelo Eusebio (</a:t>
            </a:r>
            <a:r>
              <a:rPr lang="it-IT" i="1" dirty="0"/>
              <a:t>pio</a:t>
            </a:r>
            <a:r>
              <a:rPr lang="it-IT" dirty="0"/>
              <a:t>) ma </a:t>
            </a:r>
            <a:r>
              <a:rPr lang="it-IT" dirty="0" err="1"/>
              <a:t>Asebio</a:t>
            </a:r>
            <a:r>
              <a:rPr lang="it-IT" dirty="0"/>
              <a:t> (</a:t>
            </a:r>
            <a:r>
              <a:rPr lang="it-IT" i="1" dirty="0"/>
              <a:t>ateo</a:t>
            </a:r>
            <a:r>
              <a:rPr lang="it-IT" dirty="0"/>
              <a:t>).</a:t>
            </a:r>
          </a:p>
        </p:txBody>
      </p:sp>
      <p:sp>
        <p:nvSpPr>
          <p:cNvPr id="5" name="Segnaposto testo 4">
            <a:extLst>
              <a:ext uri="{FF2B5EF4-FFF2-40B4-BE49-F238E27FC236}">
                <a16:creationId xmlns:a16="http://schemas.microsoft.com/office/drawing/2014/main" id="{9B786394-51EB-423A-CC06-8365377DA24B}"/>
              </a:ext>
            </a:extLst>
          </p:cNvPr>
          <p:cNvSpPr>
            <a:spLocks noGrp="1"/>
          </p:cNvSpPr>
          <p:nvPr>
            <p:ph type="body" sz="quarter" idx="3"/>
          </p:nvPr>
        </p:nvSpPr>
        <p:spPr>
          <a:xfrm>
            <a:off x="5654494" y="436178"/>
            <a:ext cx="4396339" cy="576262"/>
          </a:xfrm>
        </p:spPr>
        <p:txBody>
          <a:bodyPr/>
          <a:lstStyle/>
          <a:p>
            <a:pPr algn="ctr"/>
            <a:r>
              <a:rPr lang="it-IT" dirty="0"/>
              <a:t>Calcedonia del 451: </a:t>
            </a:r>
          </a:p>
        </p:txBody>
      </p:sp>
      <p:sp>
        <p:nvSpPr>
          <p:cNvPr id="6" name="Segnaposto contenuto 5">
            <a:extLst>
              <a:ext uri="{FF2B5EF4-FFF2-40B4-BE49-F238E27FC236}">
                <a16:creationId xmlns:a16="http://schemas.microsoft.com/office/drawing/2014/main" id="{2DB52062-E92A-9C7B-4F77-B0053EE8E624}"/>
              </a:ext>
            </a:extLst>
          </p:cNvPr>
          <p:cNvSpPr>
            <a:spLocks noGrp="1"/>
          </p:cNvSpPr>
          <p:nvPr>
            <p:ph sz="quarter" idx="4"/>
          </p:nvPr>
        </p:nvSpPr>
        <p:spPr>
          <a:xfrm>
            <a:off x="5693520" y="1250733"/>
            <a:ext cx="5328815" cy="5037137"/>
          </a:xfrm>
        </p:spPr>
        <p:txBody>
          <a:bodyPr>
            <a:normAutofit lnSpcReduction="10000"/>
          </a:bodyPr>
          <a:lstStyle/>
          <a:p>
            <a:pPr marL="0" indent="0">
              <a:buNone/>
            </a:pPr>
            <a:r>
              <a:rPr lang="it-IT" u="sng" dirty="0"/>
              <a:t>Legato pontificio:</a:t>
            </a:r>
          </a:p>
          <a:p>
            <a:pPr marL="0" indent="0">
              <a:buNone/>
            </a:pPr>
            <a:r>
              <a:rPr lang="it-IT" dirty="0"/>
              <a:t>Che il molto onorevole Teodoreto sia fatto entrare e prenda parte al concilio, giacché il santissimo vescovo, e il santo e piissimo imperatore ha ordinato che partecipasse al concilio.</a:t>
            </a:r>
          </a:p>
          <a:p>
            <a:pPr marL="0" indent="0">
              <a:buNone/>
            </a:pPr>
            <a:r>
              <a:rPr lang="it-IT" u="sng" dirty="0"/>
              <a:t>Vescovi egiziani:</a:t>
            </a:r>
          </a:p>
          <a:p>
            <a:pPr marL="0" indent="0">
              <a:buNone/>
            </a:pPr>
            <a:r>
              <a:rPr lang="it-IT" dirty="0"/>
              <a:t>Fuori quest’uomo, fuori il maestro di </a:t>
            </a:r>
            <a:r>
              <a:rPr lang="it-IT" dirty="0" err="1"/>
              <a:t>Nestorio</a:t>
            </a:r>
            <a:r>
              <a:rPr lang="it-IT" dirty="0"/>
              <a:t>!</a:t>
            </a:r>
          </a:p>
          <a:p>
            <a:pPr marL="0" indent="0">
              <a:buNone/>
            </a:pPr>
            <a:r>
              <a:rPr lang="it-IT" dirty="0"/>
              <a:t>Pietà, la fede viene distrutta!</a:t>
            </a:r>
          </a:p>
          <a:p>
            <a:pPr marL="0" indent="0">
              <a:buNone/>
            </a:pPr>
            <a:r>
              <a:rPr lang="it-IT" dirty="0"/>
              <a:t>Fuori il nemico di Dio, fuori l’ebreo!</a:t>
            </a:r>
          </a:p>
          <a:p>
            <a:pPr marL="0" indent="0">
              <a:buNone/>
            </a:pPr>
            <a:r>
              <a:rPr lang="it-IT" u="sng" dirty="0"/>
              <a:t>Vescovi favorevoli a Teodoreto:</a:t>
            </a:r>
          </a:p>
          <a:p>
            <a:pPr marL="0" indent="0">
              <a:buNone/>
            </a:pPr>
            <a:r>
              <a:rPr lang="it-IT" dirty="0"/>
              <a:t>L’ortodosso nel concilio!</a:t>
            </a:r>
          </a:p>
          <a:p>
            <a:pPr marL="0" indent="0">
              <a:buNone/>
            </a:pPr>
            <a:r>
              <a:rPr lang="it-IT" dirty="0"/>
              <a:t>Fuori i distruttori, fuori gli </a:t>
            </a:r>
            <a:r>
              <a:rPr lang="it-IT" dirty="0" err="1"/>
              <a:t>assasini</a:t>
            </a:r>
            <a:r>
              <a:rPr lang="it-IT" dirty="0"/>
              <a:t>!</a:t>
            </a:r>
          </a:p>
          <a:p>
            <a:pPr marL="0" indent="0">
              <a:buNone/>
            </a:pPr>
            <a:r>
              <a:rPr lang="it-IT" dirty="0"/>
              <a:t>Fuori l’assassino </a:t>
            </a:r>
            <a:r>
              <a:rPr lang="it-IT" dirty="0" err="1"/>
              <a:t>Dioscoro</a:t>
            </a:r>
            <a:r>
              <a:rPr lang="it-IT" dirty="0"/>
              <a:t>!</a:t>
            </a:r>
          </a:p>
          <a:p>
            <a:pPr marL="0" indent="0">
              <a:buNone/>
            </a:pPr>
            <a:endParaRPr lang="it-IT" dirty="0"/>
          </a:p>
        </p:txBody>
      </p:sp>
    </p:spTree>
    <p:extLst>
      <p:ext uri="{BB962C8B-B14F-4D97-AF65-F5344CB8AC3E}">
        <p14:creationId xmlns:p14="http://schemas.microsoft.com/office/powerpoint/2010/main" val="4243854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1DAA2E-1B9B-E6E5-B027-E9C325B0E0EF}"/>
              </a:ext>
            </a:extLst>
          </p:cNvPr>
          <p:cNvSpPr>
            <a:spLocks noGrp="1"/>
          </p:cNvSpPr>
          <p:nvPr>
            <p:ph type="title"/>
          </p:nvPr>
        </p:nvSpPr>
        <p:spPr>
          <a:xfrm>
            <a:off x="0" y="452718"/>
            <a:ext cx="11620499" cy="842682"/>
          </a:xfrm>
        </p:spPr>
        <p:txBody>
          <a:bodyPr/>
          <a:lstStyle/>
          <a:p>
            <a:r>
              <a:rPr lang="it-IT" sz="2400" dirty="0">
                <a:latin typeface="Bookman Old Style" panose="02050604050505020204" pitchFamily="18" charset="0"/>
              </a:rPr>
              <a:t>6. La sconfitta del monofisismo: concilio di Calcedonia del 451</a:t>
            </a:r>
          </a:p>
        </p:txBody>
      </p:sp>
      <p:sp>
        <p:nvSpPr>
          <p:cNvPr id="3" name="Segnaposto contenuto 2">
            <a:extLst>
              <a:ext uri="{FF2B5EF4-FFF2-40B4-BE49-F238E27FC236}">
                <a16:creationId xmlns:a16="http://schemas.microsoft.com/office/drawing/2014/main" id="{8AFC53BB-8D73-45D3-AAB7-791FE2F4E939}"/>
              </a:ext>
            </a:extLst>
          </p:cNvPr>
          <p:cNvSpPr>
            <a:spLocks noGrp="1"/>
          </p:cNvSpPr>
          <p:nvPr>
            <p:ph idx="1"/>
          </p:nvPr>
        </p:nvSpPr>
        <p:spPr>
          <a:xfrm>
            <a:off x="207961" y="1295400"/>
            <a:ext cx="11620499" cy="3505200"/>
          </a:xfrm>
        </p:spPr>
        <p:txBody>
          <a:bodyPr>
            <a:normAutofit/>
          </a:bodyPr>
          <a:lstStyle/>
          <a:p>
            <a:pPr algn="just"/>
            <a:r>
              <a:rPr lang="it-IT" dirty="0">
                <a:latin typeface="Bookman Old Style" panose="02050604050505020204" pitchFamily="18" charset="0"/>
              </a:rPr>
              <a:t>morte di Teodosio II – 450, salita al trono imperiale di Pulcheria e di Marciano;</a:t>
            </a:r>
          </a:p>
          <a:p>
            <a:pPr algn="just"/>
            <a:r>
              <a:rPr lang="it-IT" dirty="0">
                <a:latin typeface="Bookman Old Style" panose="02050604050505020204" pitchFamily="18" charset="0"/>
              </a:rPr>
              <a:t>concilio di Calcedonia – 451: condanna di </a:t>
            </a:r>
            <a:r>
              <a:rPr lang="it-IT" dirty="0" err="1">
                <a:latin typeface="Bookman Old Style" panose="02050604050505020204" pitchFamily="18" charset="0"/>
              </a:rPr>
              <a:t>Dioscoro</a:t>
            </a:r>
            <a:r>
              <a:rPr lang="it-IT" dirty="0">
                <a:latin typeface="Bookman Old Style" panose="02050604050505020204" pitchFamily="18" charset="0"/>
              </a:rPr>
              <a:t>, accettazione della formula </a:t>
            </a:r>
            <a:r>
              <a:rPr lang="it-IT" dirty="0" err="1">
                <a:latin typeface="Bookman Old Style" panose="02050604050505020204" pitchFamily="18" charset="0"/>
              </a:rPr>
              <a:t>leoniana</a:t>
            </a:r>
            <a:r>
              <a:rPr lang="it-IT" dirty="0">
                <a:latin typeface="Bookman Old Style" panose="02050604050505020204" pitchFamily="18" charset="0"/>
              </a:rPr>
              <a:t>: </a:t>
            </a:r>
          </a:p>
          <a:p>
            <a:pPr marL="0" indent="0" algn="just">
              <a:buNone/>
            </a:pPr>
            <a:r>
              <a:rPr lang="it-IT" sz="1800" i="1" dirty="0">
                <a:latin typeface="Bookman Old Style" panose="02050604050505020204" pitchFamily="18" charset="0"/>
              </a:rPr>
              <a:t>Cristo: generato dal Padre prima dei secoli secondo la divinità, e in questi ultimi tempi per noi e per la nostra salvezza da Maria vergine e madre di Dio, secondo l'umanità, uno e medesimo Cristo signore unigenito; da riconoscersi in due nature, senza confusione, immutabili, indivise, inseparabili, non essendo venuta meno la differenza delle nature a causa della loro unione, ma essendo stata, anzi, salvaguardata la proprietà di ciascuna natura</a:t>
            </a:r>
          </a:p>
        </p:txBody>
      </p:sp>
      <p:pic>
        <p:nvPicPr>
          <p:cNvPr id="20482" name="Picture 2" descr="Dorylaeum is located in Turkey">
            <a:extLst>
              <a:ext uri="{FF2B5EF4-FFF2-40B4-BE49-F238E27FC236}">
                <a16:creationId xmlns:a16="http://schemas.microsoft.com/office/drawing/2014/main" id="{787B5A18-B2CD-EED2-7434-3E5C0129C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0" y="3646714"/>
            <a:ext cx="7493000" cy="3211286"/>
          </a:xfrm>
          <a:prstGeom prst="rect">
            <a:avLst/>
          </a:prstGeom>
          <a:noFill/>
          <a:extLst>
            <a:ext uri="{909E8E84-426E-40DD-AFC4-6F175D3DCCD1}">
              <a14:hiddenFill xmlns:a14="http://schemas.microsoft.com/office/drawing/2010/main">
                <a:solidFill>
                  <a:srgbClr val="FFFFFF"/>
                </a:solidFill>
              </a14:hiddenFill>
            </a:ext>
          </a:extLst>
        </p:spPr>
      </p:pic>
      <p:sp>
        <p:nvSpPr>
          <p:cNvPr id="7" name="Ovale 6">
            <a:extLst>
              <a:ext uri="{FF2B5EF4-FFF2-40B4-BE49-F238E27FC236}">
                <a16:creationId xmlns:a16="http://schemas.microsoft.com/office/drawing/2014/main" id="{22927D9C-D988-706C-5329-B00BB2126746}"/>
              </a:ext>
            </a:extLst>
          </p:cNvPr>
          <p:cNvSpPr/>
          <p:nvPr/>
        </p:nvSpPr>
        <p:spPr>
          <a:xfrm>
            <a:off x="5276193" y="4650921"/>
            <a:ext cx="247650" cy="2993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1FA512F7-B976-D548-0A23-00292370956F}"/>
              </a:ext>
            </a:extLst>
          </p:cNvPr>
          <p:cNvSpPr/>
          <p:nvPr/>
        </p:nvSpPr>
        <p:spPr>
          <a:xfrm>
            <a:off x="3608989" y="4138449"/>
            <a:ext cx="247650" cy="2993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A772A9F5-7CB9-F056-5295-3DC8677BCC07}"/>
              </a:ext>
            </a:extLst>
          </p:cNvPr>
          <p:cNvSpPr txBox="1"/>
          <p:nvPr/>
        </p:nvSpPr>
        <p:spPr>
          <a:xfrm>
            <a:off x="207961" y="4138449"/>
            <a:ext cx="1967680" cy="369332"/>
          </a:xfrm>
          <a:prstGeom prst="rect">
            <a:avLst/>
          </a:prstGeom>
          <a:noFill/>
        </p:spPr>
        <p:txBody>
          <a:bodyPr wrap="square" rtlCol="0">
            <a:spAutoFit/>
          </a:bodyPr>
          <a:lstStyle/>
          <a:p>
            <a:r>
              <a:rPr lang="it-IT" dirty="0"/>
              <a:t>Calcedonia </a:t>
            </a:r>
          </a:p>
        </p:txBody>
      </p:sp>
      <p:sp>
        <p:nvSpPr>
          <p:cNvPr id="13" name="CasellaDiTesto 12">
            <a:extLst>
              <a:ext uri="{FF2B5EF4-FFF2-40B4-BE49-F238E27FC236}">
                <a16:creationId xmlns:a16="http://schemas.microsoft.com/office/drawing/2014/main" id="{3094C7A4-018F-3C4E-04A1-72C8992495B9}"/>
              </a:ext>
            </a:extLst>
          </p:cNvPr>
          <p:cNvSpPr txBox="1"/>
          <p:nvPr/>
        </p:nvSpPr>
        <p:spPr>
          <a:xfrm>
            <a:off x="9941225" y="5928805"/>
            <a:ext cx="1203025" cy="369332"/>
          </a:xfrm>
          <a:prstGeom prst="rect">
            <a:avLst/>
          </a:prstGeom>
          <a:noFill/>
        </p:spPr>
        <p:txBody>
          <a:bodyPr wrap="square" rtlCol="0">
            <a:spAutoFit/>
          </a:bodyPr>
          <a:lstStyle/>
          <a:p>
            <a:r>
              <a:rPr lang="it-IT" dirty="0" err="1"/>
              <a:t>Gangra</a:t>
            </a:r>
            <a:r>
              <a:rPr lang="it-IT" dirty="0"/>
              <a:t> </a:t>
            </a:r>
          </a:p>
        </p:txBody>
      </p:sp>
      <p:cxnSp>
        <p:nvCxnSpPr>
          <p:cNvPr id="10" name="Connettore 2 9">
            <a:extLst>
              <a:ext uri="{FF2B5EF4-FFF2-40B4-BE49-F238E27FC236}">
                <a16:creationId xmlns:a16="http://schemas.microsoft.com/office/drawing/2014/main" id="{49C2643B-3F92-D328-E30D-4AC53A92B486}"/>
              </a:ext>
            </a:extLst>
          </p:cNvPr>
          <p:cNvCxnSpPr>
            <a:stCxn id="5" idx="3"/>
          </p:cNvCxnSpPr>
          <p:nvPr/>
        </p:nvCxnSpPr>
        <p:spPr>
          <a:xfrm flipV="1">
            <a:off x="2175641" y="4319752"/>
            <a:ext cx="1345325" cy="3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187EF589-BA32-CD28-0D26-2B2ACB0F851A}"/>
              </a:ext>
            </a:extLst>
          </p:cNvPr>
          <p:cNvCxnSpPr>
            <a:cxnSpLocks/>
            <a:stCxn id="13" idx="1"/>
          </p:cNvCxnSpPr>
          <p:nvPr/>
        </p:nvCxnSpPr>
        <p:spPr>
          <a:xfrm flipH="1" flipV="1">
            <a:off x="5690476" y="4843624"/>
            <a:ext cx="4250749" cy="1269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221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1DAA2E-1B9B-E6E5-B027-E9C325B0E0EF}"/>
              </a:ext>
            </a:extLst>
          </p:cNvPr>
          <p:cNvSpPr>
            <a:spLocks noGrp="1"/>
          </p:cNvSpPr>
          <p:nvPr>
            <p:ph type="title"/>
          </p:nvPr>
        </p:nvSpPr>
        <p:spPr>
          <a:xfrm>
            <a:off x="0" y="452718"/>
            <a:ext cx="11620499" cy="842682"/>
          </a:xfrm>
        </p:spPr>
        <p:txBody>
          <a:bodyPr/>
          <a:lstStyle/>
          <a:p>
            <a:r>
              <a:rPr lang="it-IT" sz="2400" dirty="0">
                <a:latin typeface="Bookman Old Style" panose="02050604050505020204" pitchFamily="18" charset="0"/>
              </a:rPr>
              <a:t>7. Il monofisismo dopo il concilio di Calcedonia</a:t>
            </a:r>
          </a:p>
        </p:txBody>
      </p:sp>
      <p:sp>
        <p:nvSpPr>
          <p:cNvPr id="3" name="Segnaposto contenuto 2">
            <a:extLst>
              <a:ext uri="{FF2B5EF4-FFF2-40B4-BE49-F238E27FC236}">
                <a16:creationId xmlns:a16="http://schemas.microsoft.com/office/drawing/2014/main" id="{8AFC53BB-8D73-45D3-AAB7-791FE2F4E939}"/>
              </a:ext>
            </a:extLst>
          </p:cNvPr>
          <p:cNvSpPr>
            <a:spLocks noGrp="1"/>
          </p:cNvSpPr>
          <p:nvPr>
            <p:ph idx="1"/>
          </p:nvPr>
        </p:nvSpPr>
        <p:spPr>
          <a:xfrm>
            <a:off x="207961" y="1295400"/>
            <a:ext cx="11620499" cy="2838450"/>
          </a:xfrm>
        </p:spPr>
        <p:txBody>
          <a:bodyPr>
            <a:normAutofit/>
          </a:bodyPr>
          <a:lstStyle/>
          <a:p>
            <a:pPr algn="just">
              <a:buAutoNum type="alphaLcPeriod"/>
            </a:pPr>
            <a:r>
              <a:rPr lang="it-IT" sz="1800" b="1" dirty="0">
                <a:latin typeface="Bookman Old Style" panose="02050604050505020204" pitchFamily="18" charset="0"/>
              </a:rPr>
              <a:t>Tentativi degli imperatori di riconciliare i monofisiti e i calcedoniani:</a:t>
            </a:r>
          </a:p>
          <a:p>
            <a:pPr algn="just">
              <a:buFont typeface="Wingdings" pitchFamily="2" charset="2"/>
              <a:buChar char="ü"/>
            </a:pPr>
            <a:r>
              <a:rPr lang="it-IT" sz="1800" dirty="0">
                <a:latin typeface="Bookman Old Style" panose="02050604050505020204" pitchFamily="18" charset="0"/>
              </a:rPr>
              <a:t>l’</a:t>
            </a:r>
            <a:r>
              <a:rPr lang="it-IT" sz="1800" i="1" dirty="0" err="1">
                <a:latin typeface="Bookman Old Style" panose="02050604050505020204" pitchFamily="18" charset="0"/>
              </a:rPr>
              <a:t>Henotikon</a:t>
            </a:r>
            <a:r>
              <a:rPr lang="it-IT" sz="1800" dirty="0">
                <a:latin typeface="Bookman Old Style" panose="02050604050505020204" pitchFamily="18" charset="0"/>
              </a:rPr>
              <a:t> (482) – imperatore Zenone, patriarca di Costantinopoli Acacio - »scisma acaciano»</a:t>
            </a:r>
          </a:p>
          <a:p>
            <a:pPr algn="just">
              <a:buFont typeface="Wingdings" pitchFamily="2" charset="2"/>
              <a:buChar char="ü"/>
            </a:pPr>
            <a:r>
              <a:rPr lang="it-IT" sz="1800" dirty="0">
                <a:latin typeface="Bookman Old Style" panose="02050604050505020204" pitchFamily="18" charset="0"/>
              </a:rPr>
              <a:t>condanna dei </a:t>
            </a:r>
            <a:r>
              <a:rPr lang="it-IT" sz="1800" i="1" dirty="0">
                <a:latin typeface="Bookman Old Style" panose="02050604050505020204" pitchFamily="18" charset="0"/>
              </a:rPr>
              <a:t>Tre Capitoli, </a:t>
            </a:r>
            <a:r>
              <a:rPr lang="it-IT" sz="1800" dirty="0">
                <a:latin typeface="Bookman Old Style" panose="02050604050505020204" pitchFamily="18" charset="0"/>
              </a:rPr>
              <a:t>un nuovo </a:t>
            </a:r>
            <a:r>
              <a:rPr lang="it-IT" sz="1800" i="1" dirty="0">
                <a:latin typeface="Bookman Old Style" panose="02050604050505020204" pitchFamily="18" charset="0"/>
              </a:rPr>
              <a:t>Credo</a:t>
            </a:r>
            <a:r>
              <a:rPr lang="it-IT" sz="1800" dirty="0">
                <a:latin typeface="Bookman Old Style" panose="02050604050505020204" pitchFamily="18" charset="0"/>
              </a:rPr>
              <a:t> (con il concetto dell’unione ipostatica) – imperatore Giustiniano, concilio di Costantinopoli 553 – «scisma </a:t>
            </a:r>
            <a:r>
              <a:rPr lang="it-IT" sz="1800" dirty="0" err="1">
                <a:latin typeface="Bookman Old Style" panose="02050604050505020204" pitchFamily="18" charset="0"/>
              </a:rPr>
              <a:t>aquileiana</a:t>
            </a:r>
            <a:r>
              <a:rPr lang="it-IT" sz="1800" dirty="0">
                <a:latin typeface="Bookman Old Style" panose="02050604050505020204" pitchFamily="18" charset="0"/>
              </a:rPr>
              <a:t>» </a:t>
            </a:r>
          </a:p>
          <a:p>
            <a:pPr marL="0" indent="0" algn="just">
              <a:buNone/>
            </a:pPr>
            <a:r>
              <a:rPr lang="it-IT" sz="1800" b="1" dirty="0">
                <a:latin typeface="Bookman Old Style" panose="02050604050505020204" pitchFamily="18" charset="0"/>
              </a:rPr>
              <a:t>b. l’invasione degli arabi: 642</a:t>
            </a:r>
          </a:p>
          <a:p>
            <a:pPr algn="just">
              <a:buFont typeface="Wingdings" pitchFamily="2" charset="2"/>
              <a:buChar char="ü"/>
            </a:pPr>
            <a:r>
              <a:rPr lang="it-IT" sz="1800" dirty="0">
                <a:latin typeface="Bookman Old Style" panose="02050604050505020204" pitchFamily="18" charset="0"/>
              </a:rPr>
              <a:t>la Chiesa copta egiziana</a:t>
            </a:r>
          </a:p>
          <a:p>
            <a:pPr algn="just">
              <a:buFont typeface="Wingdings" pitchFamily="2" charset="2"/>
              <a:buChar char="ü"/>
            </a:pPr>
            <a:r>
              <a:rPr lang="it-IT" sz="1800" dirty="0">
                <a:latin typeface="Bookman Old Style" panose="02050604050505020204" pitchFamily="18" charset="0"/>
              </a:rPr>
              <a:t>la Chiesa cattolica copta</a:t>
            </a:r>
          </a:p>
        </p:txBody>
      </p:sp>
      <p:pic>
        <p:nvPicPr>
          <p:cNvPr id="1026" name="Picture 2">
            <a:extLst>
              <a:ext uri="{FF2B5EF4-FFF2-40B4-BE49-F238E27FC236}">
                <a16:creationId xmlns:a16="http://schemas.microsoft.com/office/drawing/2014/main" id="{D59A0919-D944-816C-3EDA-9AD74FA7D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221" y="3429000"/>
            <a:ext cx="2526538" cy="3267075"/>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129B7282-3B4F-2320-3D3F-7F5C51307D03}"/>
              </a:ext>
            </a:extLst>
          </p:cNvPr>
          <p:cNvSpPr txBox="1"/>
          <p:nvPr/>
        </p:nvSpPr>
        <p:spPr>
          <a:xfrm>
            <a:off x="0" y="4725628"/>
            <a:ext cx="3629025" cy="1200329"/>
          </a:xfrm>
          <a:prstGeom prst="rect">
            <a:avLst/>
          </a:prstGeom>
          <a:noFill/>
        </p:spPr>
        <p:txBody>
          <a:bodyPr wrap="square" rtlCol="0">
            <a:spAutoFit/>
          </a:bodyPr>
          <a:lstStyle/>
          <a:p>
            <a:pPr algn="ctr"/>
            <a:r>
              <a:rPr lang="it-IT" dirty="0">
                <a:latin typeface="Bookman Old Style" panose="02050604050505020204" pitchFamily="18" charset="0"/>
              </a:rPr>
              <a:t>Teodoro II</a:t>
            </a:r>
          </a:p>
          <a:p>
            <a:pPr algn="ctr"/>
            <a:r>
              <a:rPr lang="it-IT" dirty="0">
                <a:latin typeface="Bookman Old Style" panose="02050604050505020204" pitchFamily="18" charset="0"/>
              </a:rPr>
              <a:t>patriarca ortodosso di Alessandria,</a:t>
            </a:r>
          </a:p>
          <a:p>
            <a:pPr algn="ctr"/>
            <a:r>
              <a:rPr lang="it-IT" dirty="0">
                <a:latin typeface="Bookman Old Style" panose="02050604050505020204" pitchFamily="18" charset="0"/>
              </a:rPr>
              <a:t> il papa della Chiesa copta</a:t>
            </a:r>
          </a:p>
        </p:txBody>
      </p:sp>
      <p:pic>
        <p:nvPicPr>
          <p:cNvPr id="1028" name="Picture 4">
            <a:extLst>
              <a:ext uri="{FF2B5EF4-FFF2-40B4-BE49-F238E27FC236}">
                <a16:creationId xmlns:a16="http://schemas.microsoft.com/office/drawing/2014/main" id="{3BFAA12F-5098-C08B-0387-88E408D9D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73" y="3413109"/>
            <a:ext cx="2185989" cy="3298856"/>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a:extLst>
              <a:ext uri="{FF2B5EF4-FFF2-40B4-BE49-F238E27FC236}">
                <a16:creationId xmlns:a16="http://schemas.microsoft.com/office/drawing/2014/main" id="{60809A8E-60FC-A15D-2214-C8AF21F87B34}"/>
              </a:ext>
            </a:extLst>
          </p:cNvPr>
          <p:cNvSpPr txBox="1"/>
          <p:nvPr/>
        </p:nvSpPr>
        <p:spPr>
          <a:xfrm>
            <a:off x="8833613" y="4822106"/>
            <a:ext cx="3629850" cy="923330"/>
          </a:xfrm>
          <a:prstGeom prst="rect">
            <a:avLst/>
          </a:prstGeom>
          <a:noFill/>
        </p:spPr>
        <p:txBody>
          <a:bodyPr wrap="square" rtlCol="0">
            <a:spAutoFit/>
          </a:bodyPr>
          <a:lstStyle/>
          <a:p>
            <a:pPr algn="ctr"/>
            <a:r>
              <a:rPr lang="it-IT" dirty="0">
                <a:latin typeface="Bookman Old Style" panose="02050604050505020204" pitchFamily="18" charset="0"/>
              </a:rPr>
              <a:t>Ibrahim Isaac </a:t>
            </a:r>
            <a:r>
              <a:rPr lang="it-IT" dirty="0" err="1">
                <a:latin typeface="Bookman Old Style" panose="02050604050505020204" pitchFamily="18" charset="0"/>
              </a:rPr>
              <a:t>Sidrak</a:t>
            </a:r>
            <a:endParaRPr lang="it-IT" dirty="0">
              <a:latin typeface="Bookman Old Style" panose="02050604050505020204" pitchFamily="18" charset="0"/>
            </a:endParaRPr>
          </a:p>
          <a:p>
            <a:pPr algn="ctr"/>
            <a:r>
              <a:rPr lang="it-IT" dirty="0">
                <a:latin typeface="Bookman Old Style" panose="02050604050505020204" pitchFamily="18" charset="0"/>
              </a:rPr>
              <a:t>patriarca cattolico di Alessandria,</a:t>
            </a:r>
          </a:p>
        </p:txBody>
      </p:sp>
    </p:spTree>
    <p:extLst>
      <p:ext uri="{BB962C8B-B14F-4D97-AF65-F5344CB8AC3E}">
        <p14:creationId xmlns:p14="http://schemas.microsoft.com/office/powerpoint/2010/main" val="3604453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1DAA2E-1B9B-E6E5-B027-E9C325B0E0EF}"/>
              </a:ext>
            </a:extLst>
          </p:cNvPr>
          <p:cNvSpPr>
            <a:spLocks noGrp="1"/>
          </p:cNvSpPr>
          <p:nvPr>
            <p:ph type="title"/>
          </p:nvPr>
        </p:nvSpPr>
        <p:spPr>
          <a:xfrm>
            <a:off x="1" y="452718"/>
            <a:ext cx="10050834" cy="842682"/>
          </a:xfrm>
        </p:spPr>
        <p:txBody>
          <a:bodyPr/>
          <a:lstStyle/>
          <a:p>
            <a:r>
              <a:rPr lang="it-IT" dirty="0">
                <a:latin typeface="Bookman Old Style" panose="02050604050505020204" pitchFamily="18" charset="0"/>
              </a:rPr>
              <a:t>1. Apollinare di Laodicea (c. 310-382)</a:t>
            </a:r>
          </a:p>
        </p:txBody>
      </p:sp>
      <p:sp>
        <p:nvSpPr>
          <p:cNvPr id="3" name="Segnaposto contenuto 2">
            <a:extLst>
              <a:ext uri="{FF2B5EF4-FFF2-40B4-BE49-F238E27FC236}">
                <a16:creationId xmlns:a16="http://schemas.microsoft.com/office/drawing/2014/main" id="{8AFC53BB-8D73-45D3-AAB7-791FE2F4E939}"/>
              </a:ext>
            </a:extLst>
          </p:cNvPr>
          <p:cNvSpPr>
            <a:spLocks noGrp="1"/>
          </p:cNvSpPr>
          <p:nvPr>
            <p:ph idx="1"/>
          </p:nvPr>
        </p:nvSpPr>
        <p:spPr>
          <a:xfrm>
            <a:off x="207962" y="1690968"/>
            <a:ext cx="5011738" cy="4195481"/>
          </a:xfrm>
        </p:spPr>
        <p:txBody>
          <a:bodyPr/>
          <a:lstStyle/>
          <a:p>
            <a:pPr algn="just"/>
            <a:r>
              <a:rPr lang="it-IT" dirty="0">
                <a:latin typeface="Bookman Old Style" panose="02050604050505020204" pitchFamily="18" charset="0"/>
              </a:rPr>
              <a:t>antropologia: l’uomo è composto di due elementi: carne/corpo e anima/mente/intelletto. </a:t>
            </a:r>
          </a:p>
          <a:p>
            <a:pPr algn="just"/>
            <a:r>
              <a:rPr lang="it-IT" dirty="0">
                <a:latin typeface="Bookman Old Style" panose="02050604050505020204" pitchFamily="18" charset="0"/>
              </a:rPr>
              <a:t>cristologia: il Verbo divino ha occupato nel Cristo il posto che nell’uomo è destinato all’anima; l’anima divina di Gesù ha assoggettato il suo corpo </a:t>
            </a:r>
          </a:p>
        </p:txBody>
      </p:sp>
      <p:pic>
        <p:nvPicPr>
          <p:cNvPr id="2050" name="Picture 2" descr="Mappa di localizzazione: Siria">
            <a:extLst>
              <a:ext uri="{FF2B5EF4-FFF2-40B4-BE49-F238E27FC236}">
                <a16:creationId xmlns:a16="http://schemas.microsoft.com/office/drawing/2014/main" id="{AA4A8F4F-6FEF-04CB-5518-51CA994A6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302" y="1435100"/>
            <a:ext cx="3302000" cy="2730500"/>
          </a:xfrm>
          <a:prstGeom prst="rect">
            <a:avLst/>
          </a:prstGeom>
          <a:noFill/>
          <a:extLst>
            <a:ext uri="{909E8E84-426E-40DD-AFC4-6F175D3DCCD1}">
              <a14:hiddenFill xmlns:a14="http://schemas.microsoft.com/office/drawing/2010/main">
                <a:solidFill>
                  <a:srgbClr val="FFFFFF"/>
                </a:solidFill>
              </a14:hiddenFill>
            </a:ext>
          </a:extLst>
        </p:spPr>
      </p:pic>
      <p:sp>
        <p:nvSpPr>
          <p:cNvPr id="4" name="Ovale 3">
            <a:extLst>
              <a:ext uri="{FF2B5EF4-FFF2-40B4-BE49-F238E27FC236}">
                <a16:creationId xmlns:a16="http://schemas.microsoft.com/office/drawing/2014/main" id="{98004B55-9782-029B-3DB1-7127A8E96AA3}"/>
              </a:ext>
            </a:extLst>
          </p:cNvPr>
          <p:cNvSpPr/>
          <p:nvPr/>
        </p:nvSpPr>
        <p:spPr>
          <a:xfrm>
            <a:off x="7336221" y="2375338"/>
            <a:ext cx="63062" cy="63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F30DF0F9-8E9D-185A-9B38-A87FC9886097}"/>
              </a:ext>
            </a:extLst>
          </p:cNvPr>
          <p:cNvSpPr txBox="1"/>
          <p:nvPr/>
        </p:nvSpPr>
        <p:spPr>
          <a:xfrm>
            <a:off x="5584936" y="2438400"/>
            <a:ext cx="1387366" cy="369332"/>
          </a:xfrm>
          <a:prstGeom prst="rect">
            <a:avLst/>
          </a:prstGeom>
          <a:noFill/>
        </p:spPr>
        <p:txBody>
          <a:bodyPr wrap="square" rtlCol="0">
            <a:spAutoFit/>
          </a:bodyPr>
          <a:lstStyle/>
          <a:p>
            <a:r>
              <a:rPr lang="it-IT" dirty="0">
                <a:latin typeface="Bookman Old Style" panose="02050604050505020204" pitchFamily="18" charset="0"/>
              </a:rPr>
              <a:t>Laodicea</a:t>
            </a:r>
          </a:p>
        </p:txBody>
      </p:sp>
      <p:cxnSp>
        <p:nvCxnSpPr>
          <p:cNvPr id="7" name="Connettore 2 6">
            <a:extLst>
              <a:ext uri="{FF2B5EF4-FFF2-40B4-BE49-F238E27FC236}">
                <a16:creationId xmlns:a16="http://schemas.microsoft.com/office/drawing/2014/main" id="{8AD68A3F-52DB-0DF9-3CEA-73DDCF9D9895}"/>
              </a:ext>
            </a:extLst>
          </p:cNvPr>
          <p:cNvCxnSpPr/>
          <p:nvPr/>
        </p:nvCxnSpPr>
        <p:spPr>
          <a:xfrm flipV="1">
            <a:off x="6758152" y="2438400"/>
            <a:ext cx="578069" cy="115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2" name="Picture 4">
            <a:extLst>
              <a:ext uri="{FF2B5EF4-FFF2-40B4-BE49-F238E27FC236}">
                <a16:creationId xmlns:a16="http://schemas.microsoft.com/office/drawing/2014/main" id="{EE42B2A2-68F8-61B3-7D0A-00BF68D819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8152" y="4228662"/>
            <a:ext cx="3827298" cy="25733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F9C8F4A-D71F-4197-31E6-80BC87B473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7000" y="4050269"/>
            <a:ext cx="2033698" cy="2740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257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1DAA2E-1B9B-E6E5-B027-E9C325B0E0EF}"/>
              </a:ext>
            </a:extLst>
          </p:cNvPr>
          <p:cNvSpPr>
            <a:spLocks noGrp="1"/>
          </p:cNvSpPr>
          <p:nvPr>
            <p:ph type="title"/>
          </p:nvPr>
        </p:nvSpPr>
        <p:spPr>
          <a:xfrm>
            <a:off x="1" y="452718"/>
            <a:ext cx="10050834" cy="842682"/>
          </a:xfrm>
        </p:spPr>
        <p:txBody>
          <a:bodyPr/>
          <a:lstStyle/>
          <a:p>
            <a:r>
              <a:rPr lang="it-IT" dirty="0">
                <a:latin typeface="Bookman Old Style" panose="02050604050505020204" pitchFamily="18" charset="0"/>
              </a:rPr>
              <a:t>2. Nestorianesimo</a:t>
            </a:r>
          </a:p>
        </p:txBody>
      </p:sp>
      <p:sp>
        <p:nvSpPr>
          <p:cNvPr id="3" name="Segnaposto contenuto 2">
            <a:extLst>
              <a:ext uri="{FF2B5EF4-FFF2-40B4-BE49-F238E27FC236}">
                <a16:creationId xmlns:a16="http://schemas.microsoft.com/office/drawing/2014/main" id="{8AFC53BB-8D73-45D3-AAB7-791FE2F4E939}"/>
              </a:ext>
            </a:extLst>
          </p:cNvPr>
          <p:cNvSpPr>
            <a:spLocks noGrp="1"/>
          </p:cNvSpPr>
          <p:nvPr>
            <p:ph idx="1"/>
          </p:nvPr>
        </p:nvSpPr>
        <p:spPr>
          <a:xfrm>
            <a:off x="207962" y="1690968"/>
            <a:ext cx="5011738" cy="4195481"/>
          </a:xfrm>
        </p:spPr>
        <p:txBody>
          <a:bodyPr/>
          <a:lstStyle/>
          <a:p>
            <a:pPr algn="just"/>
            <a:r>
              <a:rPr lang="it-IT" dirty="0">
                <a:latin typeface="Bookman Old Style" panose="02050604050505020204" pitchFamily="18" charset="0"/>
              </a:rPr>
              <a:t>scuola antiochena (Diodoro di Tarso, Teodoro di </a:t>
            </a:r>
            <a:r>
              <a:rPr lang="it-IT" dirty="0" err="1">
                <a:latin typeface="Bookman Old Style" panose="02050604050505020204" pitchFamily="18" charset="0"/>
              </a:rPr>
              <a:t>Mopsuestia</a:t>
            </a:r>
            <a:r>
              <a:rPr lang="it-IT" dirty="0">
                <a:latin typeface="Bookman Old Style" panose="02050604050505020204" pitchFamily="18" charset="0"/>
              </a:rPr>
              <a:t>): l’umanità di Cristo </a:t>
            </a:r>
          </a:p>
          <a:p>
            <a:pPr algn="just"/>
            <a:r>
              <a:rPr lang="it-IT" dirty="0" err="1">
                <a:latin typeface="Bookman Old Style" panose="02050604050505020204" pitchFamily="18" charset="0"/>
              </a:rPr>
              <a:t>Nestorio</a:t>
            </a:r>
            <a:r>
              <a:rPr lang="it-IT" dirty="0">
                <a:latin typeface="Bookman Old Style" panose="02050604050505020204" pitchFamily="18" charset="0"/>
              </a:rPr>
              <a:t>, dal 428 vescovo di Costantinopoli – </a:t>
            </a:r>
            <a:r>
              <a:rPr lang="it-IT" i="1" dirty="0">
                <a:latin typeface="Bookman Old Style" panose="02050604050505020204" pitchFamily="18" charset="0"/>
              </a:rPr>
              <a:t>Libro di Eraclide</a:t>
            </a:r>
            <a:endParaRPr lang="it-IT" dirty="0">
              <a:latin typeface="Bookman Old Style" panose="02050604050505020204" pitchFamily="18" charset="0"/>
            </a:endParaRPr>
          </a:p>
          <a:p>
            <a:pPr algn="just"/>
            <a:r>
              <a:rPr lang="it-IT" dirty="0">
                <a:latin typeface="Bookman Old Style" panose="02050604050505020204" pitchFamily="18" charset="0"/>
              </a:rPr>
              <a:t>scuola alessandrina: la divinità di Cristo</a:t>
            </a:r>
          </a:p>
          <a:p>
            <a:pPr algn="just"/>
            <a:r>
              <a:rPr lang="it-IT" dirty="0">
                <a:latin typeface="Bookman Old Style" panose="02050604050505020204" pitchFamily="18" charset="0"/>
              </a:rPr>
              <a:t>Cirillo, dal 412 vescovo di Alessandria – 12 anatematismi </a:t>
            </a:r>
          </a:p>
        </p:txBody>
      </p:sp>
      <p:pic>
        <p:nvPicPr>
          <p:cNvPr id="4098" name="Picture 2" descr="Monastero Virtuale - Le città di Alessandria, Antiochia, Efeso,  Costantinopoli">
            <a:extLst>
              <a:ext uri="{FF2B5EF4-FFF2-40B4-BE49-F238E27FC236}">
                <a16:creationId xmlns:a16="http://schemas.microsoft.com/office/drawing/2014/main" id="{56009690-4886-DFB8-C843-10027DB32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2845" y="1267358"/>
            <a:ext cx="5137924" cy="5137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1DAA2E-1B9B-E6E5-B027-E9C325B0E0EF}"/>
              </a:ext>
            </a:extLst>
          </p:cNvPr>
          <p:cNvSpPr>
            <a:spLocks noGrp="1"/>
          </p:cNvSpPr>
          <p:nvPr>
            <p:ph type="title"/>
          </p:nvPr>
        </p:nvSpPr>
        <p:spPr>
          <a:xfrm>
            <a:off x="0" y="0"/>
            <a:ext cx="10050834" cy="842682"/>
          </a:xfrm>
        </p:spPr>
        <p:txBody>
          <a:bodyPr/>
          <a:lstStyle/>
          <a:p>
            <a:r>
              <a:rPr lang="it-IT" dirty="0">
                <a:latin typeface="Bookman Old Style" panose="02050604050505020204" pitchFamily="18" charset="0"/>
              </a:rPr>
              <a:t>2. Nestorianesimo</a:t>
            </a:r>
          </a:p>
        </p:txBody>
      </p:sp>
      <p:sp>
        <p:nvSpPr>
          <p:cNvPr id="4" name="Segnaposto contenuto 3">
            <a:extLst>
              <a:ext uri="{FF2B5EF4-FFF2-40B4-BE49-F238E27FC236}">
                <a16:creationId xmlns:a16="http://schemas.microsoft.com/office/drawing/2014/main" id="{E7CB6F55-FF14-3846-3EA0-EDB348A8435D}"/>
              </a:ext>
            </a:extLst>
          </p:cNvPr>
          <p:cNvSpPr>
            <a:spLocks noGrp="1"/>
          </p:cNvSpPr>
          <p:nvPr>
            <p:ph idx="1"/>
          </p:nvPr>
        </p:nvSpPr>
        <p:spPr>
          <a:xfrm>
            <a:off x="231228" y="1295400"/>
            <a:ext cx="8480557" cy="5562600"/>
          </a:xfrm>
        </p:spPr>
        <p:txBody>
          <a:bodyPr>
            <a:normAutofit lnSpcReduction="10000"/>
          </a:bodyPr>
          <a:lstStyle/>
          <a:p>
            <a:r>
              <a:rPr lang="it-IT" dirty="0">
                <a:latin typeface="Bookman Old Style" panose="02050604050505020204" pitchFamily="18" charset="0"/>
              </a:rPr>
              <a:t>Il caso di Ipazia (415)</a:t>
            </a:r>
          </a:p>
          <a:p>
            <a:pPr marL="0" indent="0" algn="just">
              <a:buNone/>
            </a:pPr>
            <a:r>
              <a:rPr lang="it-IT" dirty="0">
                <a:latin typeface="Bookman Old Style" panose="02050604050505020204" pitchFamily="18" charset="0"/>
              </a:rPr>
              <a:t>Ipazia «era giunta a tanta cultura da superare di molto tutti i filosofi del suo tempo, a succedere nella scuola platonica riportata in vita da Plotino e a spiegare a chi lo desiderava tutte le scienze filosofiche. Per questo motivo accorrevano da lei da ogni parte tutti coloro che desideravano pensare in modo filosofico. Un giorno un gruppo di cristiani dall'animo surriscaldato, guidati da un predicatore di nome Pietro, si misero d'accordo e si appostarono per sorprendere la donna mentre faceva ritorno a casa. Tiratala giù dal carro, la trascinarono fino alla chiesa che prendeva il nome da Cesario; qui, strappatale la veste, la uccisero usando dei cocci. Dopo che l'ebbero fatta a pezzi membro a membro, trasportati i brandelli del suo corpo nel cosiddetto </a:t>
            </a:r>
            <a:r>
              <a:rPr lang="it-IT" dirty="0" err="1">
                <a:latin typeface="Bookman Old Style" panose="02050604050505020204" pitchFamily="18" charset="0"/>
              </a:rPr>
              <a:t>Cinerone</a:t>
            </a:r>
            <a:r>
              <a:rPr lang="it-IT" dirty="0">
                <a:latin typeface="Bookman Old Style" panose="02050604050505020204" pitchFamily="18" charset="0"/>
              </a:rPr>
              <a:t>, cancellarono ogni traccia bruciandoli. Questo procurò non poco biasimo a Cirillo e alla chiesa di Alessandria. Infatti stragi, lotte e azioni simili a queste sono del tutto estranee a coloro che meditano le parole di Cristo.» 					</a:t>
            </a:r>
          </a:p>
          <a:p>
            <a:pPr marL="0" indent="0" algn="just">
              <a:buNone/>
            </a:pPr>
            <a:r>
              <a:rPr lang="it-IT" b="1" dirty="0">
                <a:latin typeface="Bookman Old Style" panose="02050604050505020204" pitchFamily="18" charset="0"/>
              </a:rPr>
              <a:t>Socrate Scolastico, </a:t>
            </a:r>
            <a:r>
              <a:rPr lang="it-IT" b="1" i="1" dirty="0">
                <a:latin typeface="Bookman Old Style" panose="02050604050505020204" pitchFamily="18" charset="0"/>
              </a:rPr>
              <a:t>Storia ecclesiastica</a:t>
            </a:r>
            <a:endParaRPr lang="it-IT" b="1" dirty="0">
              <a:latin typeface="Bookman Old Style" panose="02050604050505020204" pitchFamily="18" charset="0"/>
            </a:endParaRPr>
          </a:p>
        </p:txBody>
      </p:sp>
      <p:pic>
        <p:nvPicPr>
          <p:cNvPr id="6148" name="Picture 4" descr="Ipazia di Alessandria, la filosofa massacrata dai cristiani">
            <a:extLst>
              <a:ext uri="{FF2B5EF4-FFF2-40B4-BE49-F238E27FC236}">
                <a16:creationId xmlns:a16="http://schemas.microsoft.com/office/drawing/2014/main" id="{A6185EBB-7366-3CEA-F898-F907713CD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1785" y="1905000"/>
            <a:ext cx="3480215"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368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1DAA2E-1B9B-E6E5-B027-E9C325B0E0EF}"/>
              </a:ext>
            </a:extLst>
          </p:cNvPr>
          <p:cNvSpPr>
            <a:spLocks noGrp="1"/>
          </p:cNvSpPr>
          <p:nvPr>
            <p:ph type="title"/>
          </p:nvPr>
        </p:nvSpPr>
        <p:spPr>
          <a:xfrm>
            <a:off x="0" y="0"/>
            <a:ext cx="10050834" cy="842682"/>
          </a:xfrm>
        </p:spPr>
        <p:txBody>
          <a:bodyPr/>
          <a:lstStyle/>
          <a:p>
            <a:r>
              <a:rPr lang="it-IT" dirty="0">
                <a:latin typeface="Bookman Old Style" panose="02050604050505020204" pitchFamily="18" charset="0"/>
              </a:rPr>
              <a:t>2. Nestorianesimo</a:t>
            </a:r>
          </a:p>
        </p:txBody>
      </p:sp>
      <p:sp>
        <p:nvSpPr>
          <p:cNvPr id="4" name="Segnaposto contenuto 3">
            <a:extLst>
              <a:ext uri="{FF2B5EF4-FFF2-40B4-BE49-F238E27FC236}">
                <a16:creationId xmlns:a16="http://schemas.microsoft.com/office/drawing/2014/main" id="{E7CB6F55-FF14-3846-3EA0-EDB348A8435D}"/>
              </a:ext>
            </a:extLst>
          </p:cNvPr>
          <p:cNvSpPr>
            <a:spLocks noGrp="1"/>
          </p:cNvSpPr>
          <p:nvPr>
            <p:ph idx="1"/>
          </p:nvPr>
        </p:nvSpPr>
        <p:spPr>
          <a:xfrm>
            <a:off x="231229" y="1295400"/>
            <a:ext cx="6589986" cy="5562600"/>
          </a:xfrm>
        </p:spPr>
        <p:txBody>
          <a:bodyPr>
            <a:normAutofit/>
          </a:bodyPr>
          <a:lstStyle/>
          <a:p>
            <a:pPr algn="just"/>
            <a:r>
              <a:rPr lang="it-IT" dirty="0">
                <a:latin typeface="Bookman Old Style" panose="02050604050505020204" pitchFamily="18" charset="0"/>
              </a:rPr>
              <a:t>La lettera di Isidoro di Pelusio (431)</a:t>
            </a:r>
          </a:p>
          <a:p>
            <a:pPr marL="0" indent="0" algn="just">
              <a:buNone/>
            </a:pPr>
            <a:r>
              <a:rPr lang="it-IT" dirty="0">
                <a:latin typeface="Bookman Old Style" panose="02050604050505020204" pitchFamily="18" charset="0"/>
              </a:rPr>
              <a:t>La parzialità non ha la vista acuta, l’odio poi è addirittura cieco. Quindi se vuoi mantenerti immune da entrambi i malanni, non emettere sentenze impulsive, ma affida le accuse a un retto giudizio. Perfino Dio, che conosce le cose prima ancora che avvengano, per amore degli uomini volle scender dall’alto e ascoltare il grido di Sodoma, insegnandoci a esaminare attentamente le cose. Molti di quelli che si trovano uniti a Efeso ti scherniscono, accusandoti di vendicarti di una tua inimicizia personale, anziché </a:t>
            </a:r>
            <a:r>
              <a:rPr lang="it-IT" dirty="0" err="1">
                <a:latin typeface="Bookman Old Style" panose="02050604050505020204" pitchFamily="18" charset="0"/>
              </a:rPr>
              <a:t>ortodossamente</a:t>
            </a:r>
            <a:r>
              <a:rPr lang="it-IT" dirty="0">
                <a:latin typeface="Bookman Old Style" panose="02050604050505020204" pitchFamily="18" charset="0"/>
              </a:rPr>
              <a:t> cercare ciò che è in Cristo.  </a:t>
            </a:r>
          </a:p>
          <a:p>
            <a:pPr marL="0" indent="0" algn="just">
              <a:buNone/>
            </a:pPr>
            <a:endParaRPr lang="it-IT" b="1" dirty="0">
              <a:latin typeface="Bookman Old Style" panose="02050604050505020204" pitchFamily="18" charset="0"/>
            </a:endParaRPr>
          </a:p>
        </p:txBody>
      </p:sp>
      <p:pic>
        <p:nvPicPr>
          <p:cNvPr id="8194" name="Picture 2" descr="Pelusio - Wikipedia">
            <a:extLst>
              <a:ext uri="{FF2B5EF4-FFF2-40B4-BE49-F238E27FC236}">
                <a16:creationId xmlns:a16="http://schemas.microsoft.com/office/drawing/2014/main" id="{508FDA8D-B94F-7AD6-9308-C3B605D10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1696" y="1323865"/>
            <a:ext cx="4210269" cy="421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73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1DAA2E-1B9B-E6E5-B027-E9C325B0E0EF}"/>
              </a:ext>
            </a:extLst>
          </p:cNvPr>
          <p:cNvSpPr>
            <a:spLocks noGrp="1"/>
          </p:cNvSpPr>
          <p:nvPr>
            <p:ph type="title"/>
          </p:nvPr>
        </p:nvSpPr>
        <p:spPr>
          <a:xfrm>
            <a:off x="0" y="0"/>
            <a:ext cx="10050834" cy="842682"/>
          </a:xfrm>
        </p:spPr>
        <p:txBody>
          <a:bodyPr/>
          <a:lstStyle/>
          <a:p>
            <a:r>
              <a:rPr lang="it-IT" dirty="0">
                <a:latin typeface="Bookman Old Style" panose="02050604050505020204" pitchFamily="18" charset="0"/>
              </a:rPr>
              <a:t>2. Nestorianesimo</a:t>
            </a:r>
          </a:p>
        </p:txBody>
      </p:sp>
      <p:sp>
        <p:nvSpPr>
          <p:cNvPr id="4" name="Segnaposto contenuto 3">
            <a:extLst>
              <a:ext uri="{FF2B5EF4-FFF2-40B4-BE49-F238E27FC236}">
                <a16:creationId xmlns:a16="http://schemas.microsoft.com/office/drawing/2014/main" id="{E7CB6F55-FF14-3846-3EA0-EDB348A8435D}"/>
              </a:ext>
            </a:extLst>
          </p:cNvPr>
          <p:cNvSpPr>
            <a:spLocks noGrp="1"/>
          </p:cNvSpPr>
          <p:nvPr>
            <p:ph idx="1"/>
          </p:nvPr>
        </p:nvSpPr>
        <p:spPr>
          <a:xfrm>
            <a:off x="231228" y="1295399"/>
            <a:ext cx="7731671" cy="4906231"/>
          </a:xfrm>
        </p:spPr>
        <p:txBody>
          <a:bodyPr>
            <a:normAutofit fontScale="92500" lnSpcReduction="10000"/>
          </a:bodyPr>
          <a:lstStyle/>
          <a:p>
            <a:pPr algn="just"/>
            <a:r>
              <a:rPr lang="it-IT" sz="2800" dirty="0">
                <a:latin typeface="Bookman Old Style" panose="02050604050505020204" pitchFamily="18" charset="0"/>
              </a:rPr>
              <a:t>Anatematismi di Cirillo: </a:t>
            </a:r>
          </a:p>
          <a:p>
            <a:pPr marL="0" indent="0" algn="just">
              <a:buNone/>
            </a:pPr>
            <a:r>
              <a:rPr lang="it-IT" sz="2800" dirty="0">
                <a:latin typeface="Bookman Old Style" panose="02050604050505020204" pitchFamily="18" charset="0"/>
              </a:rPr>
              <a:t>2. Se qualcuno non confessa che il Verbo del Padre assunto in unità di sostanza l'umana carne, che egli è un solo Cristo con la propria carne, cioè lo stesso che è Dio e uomo insieme, sia anatema.</a:t>
            </a:r>
          </a:p>
          <a:p>
            <a:pPr marL="0" indent="0" algn="just">
              <a:buNone/>
            </a:pPr>
            <a:r>
              <a:rPr lang="it-IT" sz="2800" dirty="0">
                <a:latin typeface="Bookman Old Style" panose="02050604050505020204" pitchFamily="18" charset="0"/>
              </a:rPr>
              <a:t>12. Se qualcuno non confessa che il Verbo di Dio ha sofferto nella carne, è stato crocifisso nella carne, ha assaporato la morte nella carne, ed è divenuto il primogenito dei morti, inquantoché, essendo Dio, è vita e dà la vita, sia anatema.</a:t>
            </a:r>
            <a:endParaRPr lang="it-IT" sz="2800" b="1" dirty="0">
              <a:latin typeface="Bookman Old Style" panose="02050604050505020204" pitchFamily="18" charset="0"/>
            </a:endParaRPr>
          </a:p>
        </p:txBody>
      </p:sp>
      <p:pic>
        <p:nvPicPr>
          <p:cNvPr id="12290" name="Picture 2" descr="Cirillo di Alessandria - Wikipedia">
            <a:extLst>
              <a:ext uri="{FF2B5EF4-FFF2-40B4-BE49-F238E27FC236}">
                <a16:creationId xmlns:a16="http://schemas.microsoft.com/office/drawing/2014/main" id="{1DD3E5B5-62B4-3A80-8126-D38C0C59C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100" y="656369"/>
            <a:ext cx="2139950" cy="554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040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1DAA2E-1B9B-E6E5-B027-E9C325B0E0EF}"/>
              </a:ext>
            </a:extLst>
          </p:cNvPr>
          <p:cNvSpPr>
            <a:spLocks noGrp="1"/>
          </p:cNvSpPr>
          <p:nvPr>
            <p:ph type="title"/>
          </p:nvPr>
        </p:nvSpPr>
        <p:spPr>
          <a:xfrm>
            <a:off x="1" y="452718"/>
            <a:ext cx="10050834" cy="842682"/>
          </a:xfrm>
        </p:spPr>
        <p:txBody>
          <a:bodyPr/>
          <a:lstStyle/>
          <a:p>
            <a:r>
              <a:rPr lang="it-IT" dirty="0">
                <a:latin typeface="Bookman Old Style" panose="02050604050505020204" pitchFamily="18" charset="0"/>
              </a:rPr>
              <a:t>3. Concilio di Efeso - 431</a:t>
            </a:r>
          </a:p>
        </p:txBody>
      </p:sp>
      <p:sp>
        <p:nvSpPr>
          <p:cNvPr id="3" name="Segnaposto contenuto 2">
            <a:extLst>
              <a:ext uri="{FF2B5EF4-FFF2-40B4-BE49-F238E27FC236}">
                <a16:creationId xmlns:a16="http://schemas.microsoft.com/office/drawing/2014/main" id="{8AFC53BB-8D73-45D3-AAB7-791FE2F4E939}"/>
              </a:ext>
            </a:extLst>
          </p:cNvPr>
          <p:cNvSpPr>
            <a:spLocks noGrp="1"/>
          </p:cNvSpPr>
          <p:nvPr>
            <p:ph idx="1"/>
          </p:nvPr>
        </p:nvSpPr>
        <p:spPr>
          <a:xfrm>
            <a:off x="207962" y="1690968"/>
            <a:ext cx="5011738" cy="4714314"/>
          </a:xfrm>
        </p:spPr>
        <p:txBody>
          <a:bodyPr>
            <a:normAutofit lnSpcReduction="10000"/>
          </a:bodyPr>
          <a:lstStyle/>
          <a:p>
            <a:pPr algn="just"/>
            <a:r>
              <a:rPr lang="it-IT" dirty="0">
                <a:latin typeface="Bookman Old Style" panose="02050604050505020204" pitchFamily="18" charset="0"/>
              </a:rPr>
              <a:t>7 giugno: presenti </a:t>
            </a:r>
            <a:r>
              <a:rPr lang="it-IT" dirty="0" err="1">
                <a:latin typeface="Bookman Old Style" panose="02050604050505020204" pitchFamily="18" charset="0"/>
              </a:rPr>
              <a:t>Nestorio</a:t>
            </a:r>
            <a:r>
              <a:rPr lang="it-IT" dirty="0">
                <a:latin typeface="Bookman Old Style" panose="02050604050505020204" pitchFamily="18" charset="0"/>
              </a:rPr>
              <a:t>, Cirillo (50 vescovi egiziani), Giovenale (15 vescovi palestinesi); mancano gli antiocheni con il patriarca Giovanni e legati del papa.</a:t>
            </a:r>
          </a:p>
          <a:p>
            <a:pPr algn="just"/>
            <a:r>
              <a:rPr lang="it-IT" dirty="0">
                <a:latin typeface="Bookman Old Style" panose="02050604050505020204" pitchFamily="18" charset="0"/>
              </a:rPr>
              <a:t>21 giugno – prima seduta – deposizione di </a:t>
            </a:r>
            <a:r>
              <a:rPr lang="it-IT" dirty="0" err="1">
                <a:latin typeface="Bookman Old Style" panose="02050604050505020204" pitchFamily="18" charset="0"/>
              </a:rPr>
              <a:t>Nestorio</a:t>
            </a:r>
            <a:endParaRPr lang="it-IT" dirty="0">
              <a:latin typeface="Bookman Old Style" panose="02050604050505020204" pitchFamily="18" charset="0"/>
            </a:endParaRPr>
          </a:p>
          <a:p>
            <a:pPr algn="just"/>
            <a:r>
              <a:rPr lang="it-IT" dirty="0">
                <a:latin typeface="Bookman Old Style" panose="02050604050505020204" pitchFamily="18" charset="0"/>
              </a:rPr>
              <a:t>27-28 giugno – arrivo degli antiocheni – scomuniche, due formule di fede diverse</a:t>
            </a:r>
          </a:p>
          <a:p>
            <a:pPr algn="just"/>
            <a:r>
              <a:rPr lang="it-IT" dirty="0">
                <a:latin typeface="Bookman Old Style" panose="02050604050505020204" pitchFamily="18" charset="0"/>
              </a:rPr>
              <a:t>inizio luglio – arrivo dei legati (appoggiano Cirillo, non partecipano ai dibattiti.</a:t>
            </a:r>
          </a:p>
          <a:p>
            <a:pPr algn="just"/>
            <a:r>
              <a:rPr lang="it-IT" dirty="0">
                <a:latin typeface="Bookman Old Style" panose="02050604050505020204" pitchFamily="18" charset="0"/>
              </a:rPr>
              <a:t>ottobre – l’imperatore scoglie il concilio</a:t>
            </a:r>
          </a:p>
        </p:txBody>
      </p:sp>
      <p:pic>
        <p:nvPicPr>
          <p:cNvPr id="10244" name="Picture 4" descr="O Concílio de Éfeso (431 D.C) – Apologistas da Fé Católica">
            <a:extLst>
              <a:ext uri="{FF2B5EF4-FFF2-40B4-BE49-F238E27FC236}">
                <a16:creationId xmlns:a16="http://schemas.microsoft.com/office/drawing/2014/main" id="{48D64276-177F-E2A5-32ED-5B780515C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0487" y="1295400"/>
            <a:ext cx="6216799" cy="5393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820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1DAA2E-1B9B-E6E5-B027-E9C325B0E0EF}"/>
              </a:ext>
            </a:extLst>
          </p:cNvPr>
          <p:cNvSpPr>
            <a:spLocks noGrp="1"/>
          </p:cNvSpPr>
          <p:nvPr>
            <p:ph type="title"/>
          </p:nvPr>
        </p:nvSpPr>
        <p:spPr>
          <a:xfrm>
            <a:off x="1" y="452718"/>
            <a:ext cx="10050834" cy="842682"/>
          </a:xfrm>
        </p:spPr>
        <p:txBody>
          <a:bodyPr/>
          <a:lstStyle/>
          <a:p>
            <a:r>
              <a:rPr lang="it-IT" dirty="0">
                <a:latin typeface="Bookman Old Style" panose="02050604050505020204" pitchFamily="18" charset="0"/>
              </a:rPr>
              <a:t>3. Concilio di Efeso - 431</a:t>
            </a:r>
          </a:p>
        </p:txBody>
      </p:sp>
      <p:sp>
        <p:nvSpPr>
          <p:cNvPr id="3" name="Segnaposto contenuto 2">
            <a:extLst>
              <a:ext uri="{FF2B5EF4-FFF2-40B4-BE49-F238E27FC236}">
                <a16:creationId xmlns:a16="http://schemas.microsoft.com/office/drawing/2014/main" id="{8AFC53BB-8D73-45D3-AAB7-791FE2F4E939}"/>
              </a:ext>
            </a:extLst>
          </p:cNvPr>
          <p:cNvSpPr>
            <a:spLocks noGrp="1"/>
          </p:cNvSpPr>
          <p:nvPr>
            <p:ph idx="1"/>
          </p:nvPr>
        </p:nvSpPr>
        <p:spPr>
          <a:xfrm>
            <a:off x="207962" y="1690968"/>
            <a:ext cx="7685308" cy="4714314"/>
          </a:xfrm>
        </p:spPr>
        <p:txBody>
          <a:bodyPr>
            <a:normAutofit lnSpcReduction="10000"/>
          </a:bodyPr>
          <a:lstStyle/>
          <a:p>
            <a:pPr marL="0" indent="0" algn="just">
              <a:buNone/>
            </a:pPr>
            <a:r>
              <a:rPr lang="it-IT" dirty="0">
                <a:latin typeface="Bookman Old Style" panose="02050604050505020204" pitchFamily="18" charset="0"/>
              </a:rPr>
              <a:t>Dopo esser rimasti lì chiusi per tutto il giorno, alla fine abbiamo condannato il blasfemo </a:t>
            </a:r>
            <a:r>
              <a:rPr lang="it-IT" dirty="0" err="1">
                <a:latin typeface="Bookman Old Style" panose="02050604050505020204" pitchFamily="18" charset="0"/>
              </a:rPr>
              <a:t>Nestorio</a:t>
            </a:r>
            <a:r>
              <a:rPr lang="it-IT" dirty="0">
                <a:latin typeface="Bookman Old Style" panose="02050604050505020204" pitchFamily="18" charset="0"/>
              </a:rPr>
              <a:t>, che non ha nemmeno osato presentarsi al cospetto del santo sinodo; l’abbiamo deposto e cacciato dal grado episcopale. Eravamo all’incirca in 200 vescovi. Tutta la popolazione della città era rimasta dal primo mattino fino alla sera in attesa del giudizio del santo sinodo. Quando si seppe che il blasfemo era stato deposto, tutti a una voce cominciarono a lodare il santo sinodo e a glorificare Dio per aver sconfitto un nemico della fede. Appena uscimmo dalla chiesa la popolazione, con fiaccole e faci, si scortò ai nostri alloggi: infatti era già sera. C’era grandissima gioia; la gente gridava: </a:t>
            </a:r>
            <a:r>
              <a:rPr lang="it-IT" i="1" dirty="0" err="1">
                <a:latin typeface="Bookman Old Style" panose="02050604050505020204" pitchFamily="18" charset="0"/>
              </a:rPr>
              <a:t>Theotoskos</a:t>
            </a:r>
            <a:r>
              <a:rPr lang="it-IT" i="1" dirty="0">
                <a:latin typeface="Bookman Old Style" panose="02050604050505020204" pitchFamily="18" charset="0"/>
              </a:rPr>
              <a:t>! </a:t>
            </a:r>
            <a:r>
              <a:rPr lang="it-IT" i="1" dirty="0" err="1">
                <a:latin typeface="Bookman Old Style" panose="02050604050505020204" pitchFamily="18" charset="0"/>
              </a:rPr>
              <a:t>Theotokos</a:t>
            </a:r>
            <a:r>
              <a:rPr lang="it-IT" i="1" dirty="0">
                <a:latin typeface="Bookman Old Style" panose="02050604050505020204" pitchFamily="18" charset="0"/>
              </a:rPr>
              <a:t>!</a:t>
            </a:r>
            <a:r>
              <a:rPr lang="it-IT" dirty="0">
                <a:latin typeface="Bookman Old Style" panose="02050604050505020204" pitchFamily="18" charset="0"/>
              </a:rPr>
              <a:t>, perfino le donne ci precedevano portando turiboli. Così il Salvatore ha rivelato la propria onnipotenza a quanti volevano infamarne la gloria. </a:t>
            </a:r>
          </a:p>
          <a:p>
            <a:pPr marL="0" indent="0" algn="just">
              <a:buNone/>
            </a:pPr>
            <a:r>
              <a:rPr lang="it-IT" b="1" dirty="0">
                <a:latin typeface="Bookman Old Style" panose="02050604050505020204" pitchFamily="18" charset="0"/>
              </a:rPr>
              <a:t>Lettera di Cirillo agli Alessandrini.</a:t>
            </a:r>
          </a:p>
        </p:txBody>
      </p:sp>
      <p:pic>
        <p:nvPicPr>
          <p:cNvPr id="14338" name="Picture 2" descr="Efeso: la basilica del Concilio (clicca sull'immagine per leggere sul  Concilio di Efeso del 431">
            <a:extLst>
              <a:ext uri="{FF2B5EF4-FFF2-40B4-BE49-F238E27FC236}">
                <a16:creationId xmlns:a16="http://schemas.microsoft.com/office/drawing/2014/main" id="{833F6E6E-829D-AE4D-70DA-85CF1E62E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119" y="2143686"/>
            <a:ext cx="4163881" cy="2843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596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1DAA2E-1B9B-E6E5-B027-E9C325B0E0EF}"/>
              </a:ext>
            </a:extLst>
          </p:cNvPr>
          <p:cNvSpPr>
            <a:spLocks noGrp="1"/>
          </p:cNvSpPr>
          <p:nvPr>
            <p:ph type="title"/>
          </p:nvPr>
        </p:nvSpPr>
        <p:spPr>
          <a:xfrm>
            <a:off x="0" y="452718"/>
            <a:ext cx="11582399" cy="842682"/>
          </a:xfrm>
        </p:spPr>
        <p:txBody>
          <a:bodyPr/>
          <a:lstStyle/>
          <a:p>
            <a:r>
              <a:rPr lang="it-IT" dirty="0">
                <a:latin typeface="Bookman Old Style" panose="02050604050505020204" pitchFamily="18" charset="0"/>
              </a:rPr>
              <a:t>4. Formula di unione: </a:t>
            </a:r>
            <a:r>
              <a:rPr lang="it-IT" i="1" dirty="0" err="1">
                <a:latin typeface="Bookman Old Style" panose="02050604050505020204" pitchFamily="18" charset="0"/>
              </a:rPr>
              <a:t>Laetantur</a:t>
            </a:r>
            <a:r>
              <a:rPr lang="it-IT" i="1" dirty="0">
                <a:latin typeface="Bookman Old Style" panose="02050604050505020204" pitchFamily="18" charset="0"/>
              </a:rPr>
              <a:t> </a:t>
            </a:r>
            <a:r>
              <a:rPr lang="it-IT" i="1" dirty="0" err="1">
                <a:latin typeface="Bookman Old Style" panose="02050604050505020204" pitchFamily="18" charset="0"/>
              </a:rPr>
              <a:t>coeli</a:t>
            </a:r>
            <a:r>
              <a:rPr lang="it-IT" i="1" dirty="0">
                <a:latin typeface="Bookman Old Style" panose="02050604050505020204" pitchFamily="18" charset="0"/>
              </a:rPr>
              <a:t> </a:t>
            </a:r>
            <a:r>
              <a:rPr lang="it-IT" dirty="0">
                <a:latin typeface="Bookman Old Style" panose="02050604050505020204" pitchFamily="18" charset="0"/>
              </a:rPr>
              <a:t>(433)</a:t>
            </a:r>
          </a:p>
        </p:txBody>
      </p:sp>
      <p:sp>
        <p:nvSpPr>
          <p:cNvPr id="3" name="Segnaposto contenuto 2">
            <a:extLst>
              <a:ext uri="{FF2B5EF4-FFF2-40B4-BE49-F238E27FC236}">
                <a16:creationId xmlns:a16="http://schemas.microsoft.com/office/drawing/2014/main" id="{8AFC53BB-8D73-45D3-AAB7-791FE2F4E939}"/>
              </a:ext>
            </a:extLst>
          </p:cNvPr>
          <p:cNvSpPr>
            <a:spLocks noGrp="1"/>
          </p:cNvSpPr>
          <p:nvPr>
            <p:ph idx="1"/>
          </p:nvPr>
        </p:nvSpPr>
        <p:spPr>
          <a:xfrm>
            <a:off x="609601" y="2171700"/>
            <a:ext cx="5810249" cy="3838014"/>
          </a:xfrm>
        </p:spPr>
        <p:txBody>
          <a:bodyPr>
            <a:normAutofit/>
          </a:bodyPr>
          <a:lstStyle/>
          <a:p>
            <a:pPr algn="just">
              <a:buFontTx/>
              <a:buChar char="-"/>
            </a:pPr>
            <a:r>
              <a:rPr lang="it-IT" sz="2800" b="1" i="1" dirty="0" err="1">
                <a:latin typeface="Bookman Old Style" panose="02050604050505020204" pitchFamily="18" charset="0"/>
              </a:rPr>
              <a:t>henosis</a:t>
            </a:r>
            <a:r>
              <a:rPr lang="it-IT" sz="2800" b="1" i="1" dirty="0">
                <a:latin typeface="Bookman Old Style" panose="02050604050505020204" pitchFamily="18" charset="0"/>
              </a:rPr>
              <a:t> </a:t>
            </a:r>
            <a:r>
              <a:rPr lang="it-IT" sz="2800" b="1" i="1" dirty="0" err="1">
                <a:latin typeface="Bookman Old Style" panose="02050604050505020204" pitchFamily="18" charset="0"/>
              </a:rPr>
              <a:t>asynchytos</a:t>
            </a:r>
            <a:endParaRPr lang="it-IT" sz="2800" b="1" i="1" dirty="0">
              <a:latin typeface="Bookman Old Style" panose="02050604050505020204" pitchFamily="18" charset="0"/>
            </a:endParaRPr>
          </a:p>
          <a:p>
            <a:pPr algn="just">
              <a:buFontTx/>
              <a:buChar char="-"/>
            </a:pPr>
            <a:r>
              <a:rPr lang="it-IT" sz="2800" b="1" i="1" dirty="0" err="1">
                <a:latin typeface="Bookman Old Style" panose="02050604050505020204" pitchFamily="18" charset="0"/>
              </a:rPr>
              <a:t>homoousios</a:t>
            </a:r>
            <a:r>
              <a:rPr lang="it-IT" sz="2800" b="1" dirty="0">
                <a:latin typeface="Bookman Old Style" panose="02050604050505020204" pitchFamily="18" charset="0"/>
              </a:rPr>
              <a:t> </a:t>
            </a:r>
            <a:r>
              <a:rPr lang="it-IT" sz="2800" dirty="0">
                <a:latin typeface="Bookman Old Style" panose="02050604050505020204" pitchFamily="18" charset="0"/>
              </a:rPr>
              <a:t>(Cristo nella sua divinità è consustanziale a Dio e, nella sua umanità, è consustanziale agli uomini)</a:t>
            </a:r>
            <a:endParaRPr lang="it-IT" sz="2800" b="1" dirty="0">
              <a:latin typeface="Bookman Old Style" panose="02050604050505020204" pitchFamily="18" charset="0"/>
            </a:endParaRPr>
          </a:p>
        </p:txBody>
      </p:sp>
      <p:pic>
        <p:nvPicPr>
          <p:cNvPr id="16386" name="Picture 2">
            <a:extLst>
              <a:ext uri="{FF2B5EF4-FFF2-40B4-BE49-F238E27FC236}">
                <a16:creationId xmlns:a16="http://schemas.microsoft.com/office/drawing/2014/main" id="{80BB7749-E0C2-4CD6-FD9D-127E31A91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300" y="1895475"/>
            <a:ext cx="408940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5569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Ione</Template>
  <TotalTime>742</TotalTime>
  <Words>1316</Words>
  <Application>Microsoft Macintosh PowerPoint</Application>
  <PresentationFormat>Widescreen</PresentationFormat>
  <Paragraphs>88</Paragraphs>
  <Slides>14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Arial</vt:lpstr>
      <vt:lpstr>Bookman Old Style</vt:lpstr>
      <vt:lpstr>Century Gothic</vt:lpstr>
      <vt:lpstr>Wingdings</vt:lpstr>
      <vt:lpstr>Wingdings 3</vt:lpstr>
      <vt:lpstr>Ione</vt:lpstr>
      <vt:lpstr>Controversie teologiche del V sec.</vt:lpstr>
      <vt:lpstr>1. Apollinare di Laodicea (c. 310-382)</vt:lpstr>
      <vt:lpstr>2. Nestorianesimo</vt:lpstr>
      <vt:lpstr>2. Nestorianesimo</vt:lpstr>
      <vt:lpstr>2. Nestorianesimo</vt:lpstr>
      <vt:lpstr>2. Nestorianesimo</vt:lpstr>
      <vt:lpstr>3. Concilio di Efeso - 431</vt:lpstr>
      <vt:lpstr>3. Concilio di Efeso - 431</vt:lpstr>
      <vt:lpstr>4. Formula di unione: Laetantur coeli (433)</vt:lpstr>
      <vt:lpstr>5. Chiesa nestoriana </vt:lpstr>
      <vt:lpstr>6. La vittoria del monofisismo: concilio di Efeso del 449</vt:lpstr>
      <vt:lpstr>Presentazione standard di PowerPoint</vt:lpstr>
      <vt:lpstr>6. La sconfitta del monofisismo: concilio di Calcedonia del 451</vt:lpstr>
      <vt:lpstr>7. Il monofisismo dopo il concilio di Calcedonia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Controversie teologiche del V sec.</dc:title>
  <dc:creator>Microsoft Office User</dc:creator>
  <cp:lastModifiedBy>Microsoft Office User</cp:lastModifiedBy>
  <cp:revision>15</cp:revision>
  <dcterms:created xsi:type="dcterms:W3CDTF">2022-05-02T07:50:19Z</dcterms:created>
  <dcterms:modified xsi:type="dcterms:W3CDTF">2022-05-10T09:17:27Z</dcterms:modified>
</cp:coreProperties>
</file>