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8"/>
  </p:notesMasterIdLst>
  <p:sldIdLst>
    <p:sldId id="258" r:id="rId2"/>
    <p:sldId id="259" r:id="rId3"/>
    <p:sldId id="316" r:id="rId4"/>
    <p:sldId id="260" r:id="rId5"/>
    <p:sldId id="317" r:id="rId6"/>
    <p:sldId id="320" r:id="rId7"/>
    <p:sldId id="321" r:id="rId8"/>
    <p:sldId id="322" r:id="rId9"/>
    <p:sldId id="323" r:id="rId10"/>
    <p:sldId id="324" r:id="rId11"/>
    <p:sldId id="325" r:id="rId12"/>
    <p:sldId id="326" r:id="rId13"/>
    <p:sldId id="328" r:id="rId14"/>
    <p:sldId id="327" r:id="rId15"/>
    <p:sldId id="318" r:id="rId16"/>
    <p:sldId id="319" r:id="rId17"/>
    <p:sldId id="261" r:id="rId18"/>
    <p:sldId id="262" r:id="rId19"/>
    <p:sldId id="329" r:id="rId20"/>
    <p:sldId id="330" r:id="rId21"/>
    <p:sldId id="331" r:id="rId22"/>
    <p:sldId id="332" r:id="rId23"/>
    <p:sldId id="333" r:id="rId24"/>
    <p:sldId id="334" r:id="rId25"/>
    <p:sldId id="335" r:id="rId26"/>
    <p:sldId id="336" r:id="rId27"/>
    <p:sldId id="337" r:id="rId28"/>
    <p:sldId id="263" r:id="rId29"/>
    <p:sldId id="310" r:id="rId30"/>
    <p:sldId id="312" r:id="rId31"/>
    <p:sldId id="264" r:id="rId32"/>
    <p:sldId id="265" r:id="rId33"/>
    <p:sldId id="339" r:id="rId34"/>
    <p:sldId id="266" r:id="rId35"/>
    <p:sldId id="338" r:id="rId36"/>
    <p:sldId id="340" r:id="rId37"/>
    <p:sldId id="341" r:id="rId38"/>
    <p:sldId id="267" r:id="rId39"/>
    <p:sldId id="342" r:id="rId40"/>
    <p:sldId id="313" r:id="rId41"/>
    <p:sldId id="314" r:id="rId42"/>
    <p:sldId id="268" r:id="rId43"/>
    <p:sldId id="269" r:id="rId44"/>
    <p:sldId id="343" r:id="rId45"/>
    <p:sldId id="272" r:id="rId46"/>
    <p:sldId id="344" r:id="rId47"/>
    <p:sldId id="345" r:id="rId48"/>
    <p:sldId id="346" r:id="rId49"/>
    <p:sldId id="347" r:id="rId50"/>
    <p:sldId id="270" r:id="rId51"/>
    <p:sldId id="348" r:id="rId52"/>
    <p:sldId id="349" r:id="rId53"/>
    <p:sldId id="350" r:id="rId54"/>
    <p:sldId id="352" r:id="rId55"/>
    <p:sldId id="351" r:id="rId56"/>
    <p:sldId id="363" r:id="rId57"/>
    <p:sldId id="353" r:id="rId58"/>
    <p:sldId id="354" r:id="rId59"/>
    <p:sldId id="271" r:id="rId60"/>
    <p:sldId id="273" r:id="rId61"/>
    <p:sldId id="274" r:id="rId62"/>
    <p:sldId id="275" r:id="rId63"/>
    <p:sldId id="276" r:id="rId64"/>
    <p:sldId id="355" r:id="rId65"/>
    <p:sldId id="356" r:id="rId66"/>
    <p:sldId id="358" r:id="rId67"/>
    <p:sldId id="357" r:id="rId68"/>
    <p:sldId id="362" r:id="rId69"/>
    <p:sldId id="277" r:id="rId70"/>
    <p:sldId id="278" r:id="rId71"/>
    <p:sldId id="360" r:id="rId72"/>
    <p:sldId id="359" r:id="rId73"/>
    <p:sldId id="279" r:id="rId74"/>
    <p:sldId id="315" r:id="rId75"/>
    <p:sldId id="361" r:id="rId76"/>
    <p:sldId id="280" r:id="rId77"/>
    <p:sldId id="281" r:id="rId78"/>
    <p:sldId id="282" r:id="rId79"/>
    <p:sldId id="364" r:id="rId80"/>
    <p:sldId id="283" r:id="rId81"/>
    <p:sldId id="372" r:id="rId82"/>
    <p:sldId id="284" r:id="rId83"/>
    <p:sldId id="375" r:id="rId84"/>
    <p:sldId id="285" r:id="rId85"/>
    <p:sldId id="286" r:id="rId86"/>
    <p:sldId id="287" r:id="rId87"/>
    <p:sldId id="366" r:id="rId88"/>
    <p:sldId id="367" r:id="rId89"/>
    <p:sldId id="373" r:id="rId90"/>
    <p:sldId id="368" r:id="rId91"/>
    <p:sldId id="369" r:id="rId92"/>
    <p:sldId id="374" r:id="rId93"/>
    <p:sldId id="370" r:id="rId94"/>
    <p:sldId id="288" r:id="rId95"/>
    <p:sldId id="380" r:id="rId96"/>
    <p:sldId id="371" r:id="rId97"/>
    <p:sldId id="378" r:id="rId98"/>
    <p:sldId id="379" r:id="rId99"/>
    <p:sldId id="376" r:id="rId100"/>
    <p:sldId id="377" r:id="rId101"/>
    <p:sldId id="289" r:id="rId102"/>
    <p:sldId id="290" r:id="rId103"/>
    <p:sldId id="291" r:id="rId104"/>
    <p:sldId id="294" r:id="rId105"/>
    <p:sldId id="365" r:id="rId106"/>
    <p:sldId id="295" r:id="rId107"/>
    <p:sldId id="384" r:id="rId108"/>
    <p:sldId id="296" r:id="rId109"/>
    <p:sldId id="297" r:id="rId110"/>
    <p:sldId id="298" r:id="rId111"/>
    <p:sldId id="292" r:id="rId112"/>
    <p:sldId id="293" r:id="rId113"/>
    <p:sldId id="299" r:id="rId114"/>
    <p:sldId id="300" r:id="rId115"/>
    <p:sldId id="381" r:id="rId116"/>
    <p:sldId id="301" r:id="rId117"/>
    <p:sldId id="302" r:id="rId118"/>
    <p:sldId id="303" r:id="rId119"/>
    <p:sldId id="304" r:id="rId120"/>
    <p:sldId id="305" r:id="rId121"/>
    <p:sldId id="306" r:id="rId122"/>
    <p:sldId id="307" r:id="rId123"/>
    <p:sldId id="308" r:id="rId124"/>
    <p:sldId id="309" r:id="rId125"/>
    <p:sldId id="382" r:id="rId126"/>
    <p:sldId id="383" r:id="rId1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434" autoAdjust="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3A4161-5DD7-4272-9EA7-0A51A8BA8FBE}" type="datetimeFigureOut">
              <a:rPr lang="en-GB" smtClean="0"/>
              <a:t>17/05/2019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D6C63B-723B-4189-9207-3EBB4259E681}" type="slidenum">
              <a:rPr lang="en-GB" smtClean="0"/>
              <a:t>‹N›</a:t>
            </a:fld>
            <a:endParaRPr lang="en-GB"/>
          </a:p>
        </p:txBody>
      </p:sp>
    </p:spTree>
    <p:extLst>
      <p:ext uri="{BB962C8B-B14F-4D97-AF65-F5344CB8AC3E}">
        <p14:creationId xmlns:p14="http://schemas.microsoft.com/office/powerpoint/2010/main" val="137698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02200033-1D0D-4F66-A12B-779340AE2EE1}" type="slidenum">
              <a:rPr lang="en-GB" altLang="en-US"/>
              <a:pPr eaLnBrk="1" hangingPunct="1">
                <a:spcBef>
                  <a:spcPct val="0"/>
                </a:spcBef>
              </a:pPr>
              <a:t>1</a:t>
            </a:fld>
            <a:endParaRPr lang="en-GB" alt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7310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C0CB7D4C-5583-4687-A222-7CC337B4B9FE}" type="slidenum">
              <a:rPr lang="en-GB" altLang="en-US"/>
              <a:pPr eaLnBrk="1" hangingPunct="1">
                <a:spcBef>
                  <a:spcPct val="0"/>
                </a:spcBef>
              </a:pPr>
              <a:t>42</a:t>
            </a:fld>
            <a:endParaRPr lang="en-GB" alt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3690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6AF4B253-1002-472E-9D62-998C9808EAEB}" type="slidenum">
              <a:rPr lang="en-GB" altLang="en-US"/>
              <a:pPr eaLnBrk="1" hangingPunct="1">
                <a:spcBef>
                  <a:spcPct val="0"/>
                </a:spcBef>
              </a:pPr>
              <a:t>45</a:t>
            </a:fld>
            <a:endParaRPr lang="en-GB" alt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7571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B856B27E-1C1B-4BFC-8AC8-899D6B6B6D8E}" type="slidenum">
              <a:rPr lang="en-GB" altLang="en-US"/>
              <a:pPr eaLnBrk="1" hangingPunct="1">
                <a:spcBef>
                  <a:spcPct val="0"/>
                </a:spcBef>
              </a:pPr>
              <a:t>50</a:t>
            </a:fld>
            <a:endParaRPr lang="en-GB" alt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2626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0A1BF9BA-C12C-4F60-8255-1955C6F6D885}" type="slidenum">
              <a:rPr lang="en-GB" altLang="en-US"/>
              <a:pPr eaLnBrk="1" hangingPunct="1">
                <a:spcBef>
                  <a:spcPct val="0"/>
                </a:spcBef>
              </a:pPr>
              <a:t>59</a:t>
            </a:fld>
            <a:endParaRPr lang="en-GB" alt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0316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815D5D12-A4D0-4991-A8D9-A74006536E83}" type="slidenum">
              <a:rPr lang="en-GB" altLang="en-US"/>
              <a:pPr eaLnBrk="1" hangingPunct="1">
                <a:spcBef>
                  <a:spcPct val="0"/>
                </a:spcBef>
              </a:pPr>
              <a:t>61</a:t>
            </a:fld>
            <a:endParaRPr lang="en-GB" alt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018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9342D25A-DD73-4B98-8B36-610CE306513C}" type="slidenum">
              <a:rPr lang="en-GB" altLang="en-US"/>
              <a:pPr eaLnBrk="1" hangingPunct="1">
                <a:spcBef>
                  <a:spcPct val="0"/>
                </a:spcBef>
              </a:pPr>
              <a:t>62</a:t>
            </a:fld>
            <a:endParaRPr lang="en-GB" alt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4945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C98EC964-6739-46FB-9211-BA91D48D087F}" type="slidenum">
              <a:rPr lang="en-GB" altLang="en-US"/>
              <a:pPr eaLnBrk="1" hangingPunct="1">
                <a:spcBef>
                  <a:spcPct val="0"/>
                </a:spcBef>
              </a:pPr>
              <a:t>63</a:t>
            </a:fld>
            <a:endParaRPr lang="en-GB" alt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9032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BB690364-F82D-4986-95DC-CD98EB5A9CC2}" type="slidenum">
              <a:rPr lang="en-GB" altLang="en-US"/>
              <a:pPr eaLnBrk="1" hangingPunct="1">
                <a:spcBef>
                  <a:spcPct val="0"/>
                </a:spcBef>
              </a:pPr>
              <a:t>69</a:t>
            </a:fld>
            <a:endParaRPr lang="en-GB" alt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9559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7549DE6B-BF37-455D-8673-CB4CC5B94161}" type="slidenum">
              <a:rPr lang="en-GB" altLang="en-US"/>
              <a:pPr eaLnBrk="1" hangingPunct="1">
                <a:spcBef>
                  <a:spcPct val="0"/>
                </a:spcBef>
              </a:pPr>
              <a:t>70</a:t>
            </a:fld>
            <a:endParaRPr lang="en-GB" alt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5819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BA46F929-9BFE-457D-B9A1-E43B8C6A4D67}" type="slidenum">
              <a:rPr lang="en-GB" altLang="en-US"/>
              <a:pPr eaLnBrk="1" hangingPunct="1">
                <a:spcBef>
                  <a:spcPct val="0"/>
                </a:spcBef>
              </a:pPr>
              <a:t>73</a:t>
            </a:fld>
            <a:endParaRPr lang="en-GB" alt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9145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8257FFB5-0517-4DD2-B7AC-96298FDE7CF2}" type="slidenum">
              <a:rPr lang="en-GB" altLang="en-US"/>
              <a:pPr eaLnBrk="1" hangingPunct="1">
                <a:spcBef>
                  <a:spcPct val="0"/>
                </a:spcBef>
              </a:pPr>
              <a:t>2</a:t>
            </a:fld>
            <a:endParaRPr lang="en-GB" alt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75645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489B8913-DD1D-49A2-BF9A-9BB946550042}" type="slidenum">
              <a:rPr lang="en-GB" altLang="en-US"/>
              <a:pPr eaLnBrk="1" hangingPunct="1">
                <a:spcBef>
                  <a:spcPct val="0"/>
                </a:spcBef>
              </a:pPr>
              <a:t>76</a:t>
            </a:fld>
            <a:endParaRPr lang="en-GB" alt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7251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F687260A-FE11-4725-9869-0ECDD8263AF0}" type="slidenum">
              <a:rPr lang="en-GB" altLang="en-US"/>
              <a:pPr eaLnBrk="1" hangingPunct="1">
                <a:spcBef>
                  <a:spcPct val="0"/>
                </a:spcBef>
              </a:pPr>
              <a:t>77</a:t>
            </a:fld>
            <a:endParaRPr lang="en-GB" alt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2215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567B548A-D6DF-45CB-9360-69BE48014DA4}" type="slidenum">
              <a:rPr lang="en-GB" altLang="en-US"/>
              <a:pPr eaLnBrk="1" hangingPunct="1">
                <a:spcBef>
                  <a:spcPct val="0"/>
                </a:spcBef>
              </a:pPr>
              <a:t>78</a:t>
            </a:fld>
            <a:endParaRPr lang="en-GB" alt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1104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57F88AE0-93E5-4596-A997-A2545DA28B46}" type="slidenum">
              <a:rPr lang="en-GB" altLang="en-US"/>
              <a:pPr eaLnBrk="1" hangingPunct="1">
                <a:spcBef>
                  <a:spcPct val="0"/>
                </a:spcBef>
              </a:pPr>
              <a:t>80</a:t>
            </a:fld>
            <a:endParaRPr lang="en-GB" alt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3393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29B0D3D9-82DE-4C09-9BDB-AB93C6D589D8}" type="slidenum">
              <a:rPr lang="en-GB" altLang="en-US"/>
              <a:pPr eaLnBrk="1" hangingPunct="1">
                <a:spcBef>
                  <a:spcPct val="0"/>
                </a:spcBef>
              </a:pPr>
              <a:t>82</a:t>
            </a:fld>
            <a:endParaRPr lang="en-GB" alt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6617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FD14A013-AA28-4FD3-B0E8-60716EB6694A}" type="slidenum">
              <a:rPr lang="en-GB" altLang="en-US"/>
              <a:pPr eaLnBrk="1" hangingPunct="1">
                <a:spcBef>
                  <a:spcPct val="0"/>
                </a:spcBef>
              </a:pPr>
              <a:t>84</a:t>
            </a:fld>
            <a:endParaRPr lang="en-GB" alt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53584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2BFE4BA9-43C5-46AD-93C3-852CC5B121F9}" type="slidenum">
              <a:rPr lang="en-GB" altLang="en-US"/>
              <a:pPr eaLnBrk="1" hangingPunct="1">
                <a:spcBef>
                  <a:spcPct val="0"/>
                </a:spcBef>
              </a:pPr>
              <a:t>85</a:t>
            </a:fld>
            <a:endParaRPr lang="en-GB" alt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57399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061506CE-A091-4D31-9F82-A8514054811F}" type="slidenum">
              <a:rPr lang="en-GB" altLang="en-US"/>
              <a:pPr eaLnBrk="1" hangingPunct="1">
                <a:spcBef>
                  <a:spcPct val="0"/>
                </a:spcBef>
              </a:pPr>
              <a:t>86</a:t>
            </a:fld>
            <a:endParaRPr lang="en-GB" altLang="en-US"/>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42634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20A1106C-E1C5-4C4E-821B-80777C45BCBF}" type="slidenum">
              <a:rPr lang="en-GB" altLang="en-US"/>
              <a:pPr eaLnBrk="1" hangingPunct="1">
                <a:spcBef>
                  <a:spcPct val="0"/>
                </a:spcBef>
              </a:pPr>
              <a:t>94</a:t>
            </a:fld>
            <a:endParaRPr lang="en-GB" alt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63768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AC9F411F-7DE6-4722-AFF5-BAF47DD6B5AD}" type="slidenum">
              <a:rPr lang="en-GB" altLang="en-US"/>
              <a:pPr eaLnBrk="1" hangingPunct="1">
                <a:spcBef>
                  <a:spcPct val="0"/>
                </a:spcBef>
              </a:pPr>
              <a:t>101</a:t>
            </a:fld>
            <a:endParaRPr lang="en-GB" alt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2993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DD544FDE-0525-48EC-9EC1-E57C31D7F600}" type="slidenum">
              <a:rPr lang="en-GB" altLang="en-US"/>
              <a:pPr eaLnBrk="1" hangingPunct="1">
                <a:spcBef>
                  <a:spcPct val="0"/>
                </a:spcBef>
              </a:pPr>
              <a:t>4</a:t>
            </a:fld>
            <a:endParaRPr lang="en-GB" alt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16027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15927A0C-9397-45BD-8124-5120738CD7C2}" type="slidenum">
              <a:rPr lang="en-GB" altLang="en-US"/>
              <a:pPr eaLnBrk="1" hangingPunct="1">
                <a:spcBef>
                  <a:spcPct val="0"/>
                </a:spcBef>
              </a:pPr>
              <a:t>102</a:t>
            </a:fld>
            <a:endParaRPr lang="en-GB" alt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04672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AD31A0D6-36D8-4431-9BE7-D9DD063549DC}" type="slidenum">
              <a:rPr lang="en-GB" altLang="en-US"/>
              <a:pPr eaLnBrk="1" hangingPunct="1">
                <a:spcBef>
                  <a:spcPct val="0"/>
                </a:spcBef>
              </a:pPr>
              <a:t>103</a:t>
            </a:fld>
            <a:endParaRPr lang="en-GB" alt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01115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A04B6E99-BBBB-4B98-8682-BF835EE183FD}" type="slidenum">
              <a:rPr lang="en-GB" altLang="en-US"/>
              <a:pPr eaLnBrk="1" hangingPunct="1">
                <a:spcBef>
                  <a:spcPct val="0"/>
                </a:spcBef>
              </a:pPr>
              <a:t>104</a:t>
            </a:fld>
            <a:endParaRPr lang="en-GB" alt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60967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15A4EE38-F3F7-4ACE-A3FD-0541A5168CA7}" type="slidenum">
              <a:rPr lang="en-GB" altLang="en-US"/>
              <a:pPr eaLnBrk="1" hangingPunct="1">
                <a:spcBef>
                  <a:spcPct val="0"/>
                </a:spcBef>
              </a:pPr>
              <a:t>106</a:t>
            </a:fld>
            <a:endParaRPr lang="en-GB" alt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18273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C710C1BD-98DA-418C-93CE-C83229D819B6}" type="slidenum">
              <a:rPr lang="en-GB" altLang="en-US"/>
              <a:pPr eaLnBrk="1" hangingPunct="1">
                <a:spcBef>
                  <a:spcPct val="0"/>
                </a:spcBef>
              </a:pPr>
              <a:t>108</a:t>
            </a:fld>
            <a:endParaRPr lang="en-GB" alt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5663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7FE1F842-14BE-4D1E-BEC0-0943D90030C9}" type="slidenum">
              <a:rPr lang="en-GB" altLang="en-US"/>
              <a:pPr eaLnBrk="1" hangingPunct="1">
                <a:spcBef>
                  <a:spcPct val="0"/>
                </a:spcBef>
              </a:pPr>
              <a:t>109</a:t>
            </a:fld>
            <a:endParaRPr lang="en-GB" alt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14902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99910366-F325-474F-A7B6-B2DC48F2505F}" type="slidenum">
              <a:rPr lang="en-GB" altLang="en-US"/>
              <a:pPr eaLnBrk="1" hangingPunct="1">
                <a:spcBef>
                  <a:spcPct val="0"/>
                </a:spcBef>
              </a:pPr>
              <a:t>110</a:t>
            </a:fld>
            <a:endParaRPr lang="en-GB" alt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3770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0EBE118D-02DC-420D-A3E4-378D764CF131}" type="slidenum">
              <a:rPr lang="en-GB" altLang="en-US"/>
              <a:pPr eaLnBrk="1" hangingPunct="1">
                <a:spcBef>
                  <a:spcPct val="0"/>
                </a:spcBef>
              </a:pPr>
              <a:t>111</a:t>
            </a:fld>
            <a:endParaRPr lang="en-GB" alt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18696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95B30772-FB7E-4F42-89A4-76648AA16ED9}" type="slidenum">
              <a:rPr lang="en-GB" altLang="en-US"/>
              <a:pPr eaLnBrk="1" hangingPunct="1">
                <a:spcBef>
                  <a:spcPct val="0"/>
                </a:spcBef>
              </a:pPr>
              <a:t>112</a:t>
            </a:fld>
            <a:endParaRPr lang="en-GB" alt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21436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168D4B47-AA41-435C-9C7F-CFDED3A2B003}" type="slidenum">
              <a:rPr lang="en-GB" altLang="en-US"/>
              <a:pPr eaLnBrk="1" hangingPunct="1">
                <a:spcBef>
                  <a:spcPct val="0"/>
                </a:spcBef>
              </a:pPr>
              <a:t>113</a:t>
            </a:fld>
            <a:endParaRPr lang="en-GB" alt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9536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5A0E50CA-DAE7-48B4-BD19-71E611C54039}" type="slidenum">
              <a:rPr lang="en-GB" altLang="en-US"/>
              <a:pPr eaLnBrk="1" hangingPunct="1">
                <a:spcBef>
                  <a:spcPct val="0"/>
                </a:spcBef>
              </a:pPr>
              <a:t>17</a:t>
            </a:fld>
            <a:endParaRPr lang="en-GB" alt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18904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D597CFCC-E9D1-4A99-9886-97620A177B2B}" type="slidenum">
              <a:rPr lang="en-GB" altLang="en-US"/>
              <a:pPr eaLnBrk="1" hangingPunct="1">
                <a:spcBef>
                  <a:spcPct val="0"/>
                </a:spcBef>
              </a:pPr>
              <a:t>114</a:t>
            </a:fld>
            <a:endParaRPr lang="en-GB" alt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50285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0E900EBE-8670-43A4-A83B-E3240C6E5D5F}" type="slidenum">
              <a:rPr lang="en-GB" altLang="en-US"/>
              <a:pPr eaLnBrk="1" hangingPunct="1">
                <a:spcBef>
                  <a:spcPct val="0"/>
                </a:spcBef>
              </a:pPr>
              <a:t>116</a:t>
            </a:fld>
            <a:endParaRPr lang="en-GB" alt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67195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17C6F946-DEAA-43A2-8A3F-957F4EDA9546}" type="slidenum">
              <a:rPr lang="en-GB" altLang="en-US"/>
              <a:pPr eaLnBrk="1" hangingPunct="1">
                <a:spcBef>
                  <a:spcPct val="0"/>
                </a:spcBef>
              </a:pPr>
              <a:t>117</a:t>
            </a:fld>
            <a:endParaRPr lang="en-GB" alt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38393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DFB93BC0-6545-4941-85E1-D7572BC339C0}" type="slidenum">
              <a:rPr lang="en-GB" altLang="en-US"/>
              <a:pPr eaLnBrk="1" hangingPunct="1">
                <a:spcBef>
                  <a:spcPct val="0"/>
                </a:spcBef>
              </a:pPr>
              <a:t>118</a:t>
            </a:fld>
            <a:endParaRPr lang="en-GB" altLang="en-US"/>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12957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126FF140-EA78-4DB3-A2BF-C7119A5F3315}" type="slidenum">
              <a:rPr lang="en-GB" altLang="en-US"/>
              <a:pPr eaLnBrk="1" hangingPunct="1">
                <a:spcBef>
                  <a:spcPct val="0"/>
                </a:spcBef>
              </a:pPr>
              <a:t>119</a:t>
            </a:fld>
            <a:endParaRPr lang="en-GB" alt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27649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D6C0E237-0453-4364-AC90-35C34A1F1130}" type="slidenum">
              <a:rPr lang="en-GB" altLang="en-US"/>
              <a:pPr eaLnBrk="1" hangingPunct="1">
                <a:spcBef>
                  <a:spcPct val="0"/>
                </a:spcBef>
              </a:pPr>
              <a:t>120</a:t>
            </a:fld>
            <a:endParaRPr lang="en-GB" altLang="en-US"/>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39073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416792C3-7E1F-44B7-8C82-23B7D1C3C2BC}" type="slidenum">
              <a:rPr lang="en-GB" altLang="en-US"/>
              <a:pPr eaLnBrk="1" hangingPunct="1">
                <a:spcBef>
                  <a:spcPct val="0"/>
                </a:spcBef>
              </a:pPr>
              <a:t>121</a:t>
            </a:fld>
            <a:endParaRPr lang="en-GB" altLang="en-US"/>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55513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1B749175-89BC-4533-9E11-AE982DEB1014}" type="slidenum">
              <a:rPr lang="en-GB" altLang="en-US"/>
              <a:pPr eaLnBrk="1" hangingPunct="1">
                <a:spcBef>
                  <a:spcPct val="0"/>
                </a:spcBef>
              </a:pPr>
              <a:t>122</a:t>
            </a:fld>
            <a:endParaRPr lang="en-GB" alt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85369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DCC6A4FC-CAAC-4141-A76B-9091473E6C55}" type="slidenum">
              <a:rPr lang="en-GB" altLang="en-US"/>
              <a:pPr eaLnBrk="1" hangingPunct="1">
                <a:spcBef>
                  <a:spcPct val="0"/>
                </a:spcBef>
              </a:pPr>
              <a:t>123</a:t>
            </a:fld>
            <a:endParaRPr lang="en-GB" alt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50272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F3812D71-1F13-45FC-B116-B1000E621BC6}" type="slidenum">
              <a:rPr lang="en-GB" altLang="en-US"/>
              <a:pPr eaLnBrk="1" hangingPunct="1">
                <a:spcBef>
                  <a:spcPct val="0"/>
                </a:spcBef>
              </a:pPr>
              <a:t>124</a:t>
            </a:fld>
            <a:endParaRPr lang="en-GB" alt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147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0EA4A0D8-C96D-4080-B31E-507B5322DDF2}" type="slidenum">
              <a:rPr lang="en-GB" altLang="en-US"/>
              <a:pPr eaLnBrk="1" hangingPunct="1">
                <a:spcBef>
                  <a:spcPct val="0"/>
                </a:spcBef>
              </a:pPr>
              <a:t>18</a:t>
            </a:fld>
            <a:endParaRPr lang="en-GB" alt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223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6927BD18-8FF7-4739-985B-648C382C9A6C}" type="slidenum">
              <a:rPr lang="en-GB" altLang="en-US"/>
              <a:pPr eaLnBrk="1" hangingPunct="1">
                <a:spcBef>
                  <a:spcPct val="0"/>
                </a:spcBef>
              </a:pPr>
              <a:t>28</a:t>
            </a:fld>
            <a:endParaRPr lang="en-GB" alt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6736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D3C0313F-3656-4BB4-8360-1334CFE50E6C}" type="slidenum">
              <a:rPr lang="en-GB" altLang="en-US"/>
              <a:pPr eaLnBrk="1" hangingPunct="1">
                <a:spcBef>
                  <a:spcPct val="0"/>
                </a:spcBef>
              </a:pPr>
              <a:t>31</a:t>
            </a:fld>
            <a:endParaRPr lang="en-GB" alt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1585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984D0B6F-10E0-4626-8F8F-18D485AB25C3}" type="slidenum">
              <a:rPr lang="en-GB" altLang="en-US"/>
              <a:pPr eaLnBrk="1" hangingPunct="1">
                <a:spcBef>
                  <a:spcPct val="0"/>
                </a:spcBef>
              </a:pPr>
              <a:t>32</a:t>
            </a:fld>
            <a:endParaRPr lang="en-GB" alt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2565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C036E58F-455C-4653-93B7-5701A80EE85E}" type="slidenum">
              <a:rPr lang="en-GB" altLang="en-US"/>
              <a:pPr eaLnBrk="1" hangingPunct="1">
                <a:spcBef>
                  <a:spcPct val="0"/>
                </a:spcBef>
              </a:pPr>
              <a:t>34</a:t>
            </a:fld>
            <a:endParaRPr lang="en-GB" alt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8194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31EE3AD-599F-4B10-A991-EA02A01540E3}" type="datetimeFigureOut">
              <a:rPr lang="en-GB" smtClean="0"/>
              <a:t>17/05/2019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A7C77D-89D5-4417-B3F8-A55145BF2933}" type="slidenum">
              <a:rPr lang="en-GB" smtClean="0"/>
              <a:t>‹N›</a:t>
            </a:fld>
            <a:endParaRPr lang="en-GB"/>
          </a:p>
        </p:txBody>
      </p:sp>
    </p:spTree>
    <p:extLst>
      <p:ext uri="{BB962C8B-B14F-4D97-AF65-F5344CB8AC3E}">
        <p14:creationId xmlns:p14="http://schemas.microsoft.com/office/powerpoint/2010/main" val="1503360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31EE3AD-599F-4B10-A991-EA02A01540E3}" type="datetimeFigureOut">
              <a:rPr lang="en-GB" smtClean="0"/>
              <a:t>17/05/2019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A7C77D-89D5-4417-B3F8-A55145BF2933}" type="slidenum">
              <a:rPr lang="en-GB" smtClean="0"/>
              <a:t>‹N›</a:t>
            </a:fld>
            <a:endParaRPr lang="en-GB"/>
          </a:p>
        </p:txBody>
      </p:sp>
    </p:spTree>
    <p:extLst>
      <p:ext uri="{BB962C8B-B14F-4D97-AF65-F5344CB8AC3E}">
        <p14:creationId xmlns:p14="http://schemas.microsoft.com/office/powerpoint/2010/main" val="588072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31EE3AD-599F-4B10-A991-EA02A01540E3}" type="datetimeFigureOut">
              <a:rPr lang="en-GB" smtClean="0"/>
              <a:t>17/05/2019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A7C77D-89D5-4417-B3F8-A55145BF2933}" type="slidenum">
              <a:rPr lang="en-GB" smtClean="0"/>
              <a:t>‹N›</a:t>
            </a:fld>
            <a:endParaRPr lang="en-GB"/>
          </a:p>
        </p:txBody>
      </p:sp>
    </p:spTree>
    <p:extLst>
      <p:ext uri="{BB962C8B-B14F-4D97-AF65-F5344CB8AC3E}">
        <p14:creationId xmlns:p14="http://schemas.microsoft.com/office/powerpoint/2010/main" val="894793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31EE3AD-599F-4B10-A991-EA02A01540E3}" type="datetimeFigureOut">
              <a:rPr lang="en-GB" smtClean="0"/>
              <a:t>17/05/2019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A7C77D-89D5-4417-B3F8-A55145BF2933}" type="slidenum">
              <a:rPr lang="en-GB" smtClean="0"/>
              <a:t>‹N›</a:t>
            </a:fld>
            <a:endParaRPr lang="en-GB"/>
          </a:p>
        </p:txBody>
      </p:sp>
    </p:spTree>
    <p:extLst>
      <p:ext uri="{BB962C8B-B14F-4D97-AF65-F5344CB8AC3E}">
        <p14:creationId xmlns:p14="http://schemas.microsoft.com/office/powerpoint/2010/main" val="318931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1EE3AD-599F-4B10-A991-EA02A01540E3}" type="datetimeFigureOut">
              <a:rPr lang="en-GB" smtClean="0"/>
              <a:t>17/05/2019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A7C77D-89D5-4417-B3F8-A55145BF2933}" type="slidenum">
              <a:rPr lang="en-GB" smtClean="0"/>
              <a:t>‹N›</a:t>
            </a:fld>
            <a:endParaRPr lang="en-GB"/>
          </a:p>
        </p:txBody>
      </p:sp>
    </p:spTree>
    <p:extLst>
      <p:ext uri="{BB962C8B-B14F-4D97-AF65-F5344CB8AC3E}">
        <p14:creationId xmlns:p14="http://schemas.microsoft.com/office/powerpoint/2010/main" val="2222177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31EE3AD-599F-4B10-A991-EA02A01540E3}" type="datetimeFigureOut">
              <a:rPr lang="en-GB" smtClean="0"/>
              <a:t>17/05/2019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3A7C77D-89D5-4417-B3F8-A55145BF2933}" type="slidenum">
              <a:rPr lang="en-GB" smtClean="0"/>
              <a:t>‹N›</a:t>
            </a:fld>
            <a:endParaRPr lang="en-GB"/>
          </a:p>
        </p:txBody>
      </p:sp>
    </p:spTree>
    <p:extLst>
      <p:ext uri="{BB962C8B-B14F-4D97-AF65-F5344CB8AC3E}">
        <p14:creationId xmlns:p14="http://schemas.microsoft.com/office/powerpoint/2010/main" val="4083407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31EE3AD-599F-4B10-A991-EA02A01540E3}" type="datetimeFigureOut">
              <a:rPr lang="en-GB" smtClean="0"/>
              <a:t>17/05/2019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3A7C77D-89D5-4417-B3F8-A55145BF2933}" type="slidenum">
              <a:rPr lang="en-GB" smtClean="0"/>
              <a:t>‹N›</a:t>
            </a:fld>
            <a:endParaRPr lang="en-GB"/>
          </a:p>
        </p:txBody>
      </p:sp>
    </p:spTree>
    <p:extLst>
      <p:ext uri="{BB962C8B-B14F-4D97-AF65-F5344CB8AC3E}">
        <p14:creationId xmlns:p14="http://schemas.microsoft.com/office/powerpoint/2010/main" val="1650050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31EE3AD-599F-4B10-A991-EA02A01540E3}" type="datetimeFigureOut">
              <a:rPr lang="en-GB" smtClean="0"/>
              <a:t>17/05/2019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3A7C77D-89D5-4417-B3F8-A55145BF2933}" type="slidenum">
              <a:rPr lang="en-GB" smtClean="0"/>
              <a:t>‹N›</a:t>
            </a:fld>
            <a:endParaRPr lang="en-GB"/>
          </a:p>
        </p:txBody>
      </p:sp>
    </p:spTree>
    <p:extLst>
      <p:ext uri="{BB962C8B-B14F-4D97-AF65-F5344CB8AC3E}">
        <p14:creationId xmlns:p14="http://schemas.microsoft.com/office/powerpoint/2010/main" val="2584848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1EE3AD-599F-4B10-A991-EA02A01540E3}" type="datetimeFigureOut">
              <a:rPr lang="en-GB" smtClean="0"/>
              <a:t>17/05/2019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3A7C77D-89D5-4417-B3F8-A55145BF2933}" type="slidenum">
              <a:rPr lang="en-GB" smtClean="0"/>
              <a:t>‹N›</a:t>
            </a:fld>
            <a:endParaRPr lang="en-GB"/>
          </a:p>
        </p:txBody>
      </p:sp>
    </p:spTree>
    <p:extLst>
      <p:ext uri="{BB962C8B-B14F-4D97-AF65-F5344CB8AC3E}">
        <p14:creationId xmlns:p14="http://schemas.microsoft.com/office/powerpoint/2010/main" val="341077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1EE3AD-599F-4B10-A991-EA02A01540E3}" type="datetimeFigureOut">
              <a:rPr lang="en-GB" smtClean="0"/>
              <a:t>17/05/2019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3A7C77D-89D5-4417-B3F8-A55145BF2933}" type="slidenum">
              <a:rPr lang="en-GB" smtClean="0"/>
              <a:t>‹N›</a:t>
            </a:fld>
            <a:endParaRPr lang="en-GB"/>
          </a:p>
        </p:txBody>
      </p:sp>
    </p:spTree>
    <p:extLst>
      <p:ext uri="{BB962C8B-B14F-4D97-AF65-F5344CB8AC3E}">
        <p14:creationId xmlns:p14="http://schemas.microsoft.com/office/powerpoint/2010/main" val="3373018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1EE3AD-599F-4B10-A991-EA02A01540E3}" type="datetimeFigureOut">
              <a:rPr lang="en-GB" smtClean="0"/>
              <a:t>17/05/2019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3A7C77D-89D5-4417-B3F8-A55145BF2933}" type="slidenum">
              <a:rPr lang="en-GB" smtClean="0"/>
              <a:t>‹N›</a:t>
            </a:fld>
            <a:endParaRPr lang="en-GB"/>
          </a:p>
        </p:txBody>
      </p:sp>
    </p:spTree>
    <p:extLst>
      <p:ext uri="{BB962C8B-B14F-4D97-AF65-F5344CB8AC3E}">
        <p14:creationId xmlns:p14="http://schemas.microsoft.com/office/powerpoint/2010/main" val="2545326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1EE3AD-599F-4B10-A991-EA02A01540E3}" type="datetimeFigureOut">
              <a:rPr lang="en-GB" smtClean="0"/>
              <a:t>17/05/2019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A7C77D-89D5-4417-B3F8-A55145BF2933}" type="slidenum">
              <a:rPr lang="en-GB" smtClean="0"/>
              <a:t>‹N›</a:t>
            </a:fld>
            <a:endParaRPr lang="en-GB"/>
          </a:p>
        </p:txBody>
      </p:sp>
    </p:spTree>
    <p:extLst>
      <p:ext uri="{BB962C8B-B14F-4D97-AF65-F5344CB8AC3E}">
        <p14:creationId xmlns:p14="http://schemas.microsoft.com/office/powerpoint/2010/main" val="35140458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38.jpeg"/><Relationship Id="rId4" Type="http://schemas.openxmlformats.org/officeDocument/2006/relationships/image" Target="../media/image137.jpeg"/></Relationships>
</file>

<file path=ppt/slides/_rels/slide10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48.jpeg"/></Relationships>
</file>

<file path=ppt/slides/_rels/slide10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52.jpeg"/></Relationships>
</file>

<file path=ppt/slides/_rels/slide112.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3.jpeg"/><Relationship Id="rId7" Type="http://schemas.openxmlformats.org/officeDocument/2006/relationships/image" Target="../media/image157.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png"/></Relationships>
</file>

<file path=ppt/slides/_rels/slide11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63.jpeg"/></Relationships>
</file>

<file path=ppt/slides/_rels/slide12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5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jpeg"/></Relationships>
</file>

<file path=ppt/slides/_rels/slide6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7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7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8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8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4.xml"/><Relationship Id="rId4" Type="http://schemas.openxmlformats.org/officeDocument/2006/relationships/image" Target="../media/image106.jpeg"/></Relationships>
</file>

<file path=ppt/slides/_rels/slide8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8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4.xml"/><Relationship Id="rId5" Type="http://schemas.openxmlformats.org/officeDocument/2006/relationships/image" Target="../media/image119.jpeg"/><Relationship Id="rId4" Type="http://schemas.openxmlformats.org/officeDocument/2006/relationships/image" Target="../media/image118.jpeg"/></Relationships>
</file>

<file path=ppt/slides/_rels/slide9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4.xml"/><Relationship Id="rId4" Type="http://schemas.openxmlformats.org/officeDocument/2006/relationships/image" Target="../media/image124.jpeg"/></Relationships>
</file>

<file path=ppt/slides/_rels/slide9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4.xml"/><Relationship Id="rId4" Type="http://schemas.openxmlformats.org/officeDocument/2006/relationships/image" Target="../media/image127.jpeg"/></Relationships>
</file>

<file path=ppt/slides/_rels/slide9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2121709" y="293390"/>
            <a:ext cx="7848600" cy="5539978"/>
          </a:xfrm>
          <a:prstGeom prst="rect">
            <a:avLst/>
          </a:prstGeom>
          <a:blipFill>
            <a:blip r:embed="rId3"/>
            <a:tile tx="0" ty="0" sx="100000" sy="100000" flip="none" algn="tl"/>
          </a:blipFill>
          <a:ln>
            <a:noFill/>
          </a:ln>
          <a:effectLst>
            <a:innerShdw blurRad="63500" dist="50800" dir="8100000">
              <a:prstClr val="black">
                <a:alpha val="50000"/>
              </a:prstClr>
            </a:innerShdw>
          </a:effec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GB" altLang="en-US" sz="3600" b="1" dirty="0">
                <a:solidFill>
                  <a:srgbClr val="002060"/>
                </a:solidFill>
                <a:latin typeface="Albertus MT" panose="020E0602030304020304" pitchFamily="34" charset="0"/>
              </a:rPr>
              <a:t>Blessed ANTONIO ROSMINI</a:t>
            </a:r>
          </a:p>
          <a:p>
            <a:pPr algn="ctr" eaLnBrk="1" hangingPunct="1">
              <a:spcBef>
                <a:spcPct val="50000"/>
              </a:spcBef>
              <a:buFontTx/>
              <a:buNone/>
            </a:pPr>
            <a:endParaRPr lang="en-GB" altLang="en-US" sz="2400" b="1" dirty="0">
              <a:solidFill>
                <a:srgbClr val="002060"/>
              </a:solidFill>
              <a:latin typeface="Bookman Old Style" panose="02050604050505020204" pitchFamily="18" charset="0"/>
            </a:endParaRPr>
          </a:p>
          <a:p>
            <a:pPr algn="ctr" eaLnBrk="1" hangingPunct="1">
              <a:spcBef>
                <a:spcPct val="50000"/>
              </a:spcBef>
              <a:buFontTx/>
              <a:buNone/>
            </a:pPr>
            <a:r>
              <a:rPr lang="en-GB" altLang="en-US" sz="5400" b="1" dirty="0">
                <a:solidFill>
                  <a:srgbClr val="CC0000"/>
                </a:solidFill>
                <a:latin typeface="Book Antiqua" panose="02040602050305030304" pitchFamily="18" charset="0"/>
              </a:rPr>
              <a:t>THE FIVE WOUNDS OF </a:t>
            </a:r>
            <a:r>
              <a:rPr lang="en-GB" altLang="en-US" sz="5400" b="1" dirty="0" smtClean="0">
                <a:solidFill>
                  <a:srgbClr val="CC0000"/>
                </a:solidFill>
                <a:latin typeface="Book Antiqua" panose="02040602050305030304" pitchFamily="18" charset="0"/>
              </a:rPr>
              <a:t>THE</a:t>
            </a:r>
            <a:endParaRPr lang="en-GB" altLang="en-US" sz="5400" b="1" dirty="0">
              <a:solidFill>
                <a:srgbClr val="CC0000"/>
              </a:solidFill>
              <a:latin typeface="Book Antiqua" panose="02040602050305030304" pitchFamily="18" charset="0"/>
            </a:endParaRPr>
          </a:p>
          <a:p>
            <a:pPr algn="ctr" eaLnBrk="1" hangingPunct="1">
              <a:spcBef>
                <a:spcPct val="50000"/>
              </a:spcBef>
              <a:buFontTx/>
              <a:buNone/>
            </a:pPr>
            <a:r>
              <a:rPr lang="en-GB" altLang="en-US" sz="5400" b="1" dirty="0">
                <a:solidFill>
                  <a:srgbClr val="CC0000"/>
                </a:solidFill>
                <a:latin typeface="Book Antiqua" panose="02040602050305030304" pitchFamily="18" charset="0"/>
              </a:rPr>
              <a:t>HOLY CHURCH</a:t>
            </a:r>
          </a:p>
          <a:p>
            <a:pPr algn="ctr" eaLnBrk="1" hangingPunct="1">
              <a:spcBef>
                <a:spcPct val="50000"/>
              </a:spcBef>
              <a:buFontTx/>
              <a:buNone/>
            </a:pPr>
            <a:endParaRPr lang="en-GB" altLang="en-US" sz="4400" b="1" dirty="0">
              <a:solidFill>
                <a:srgbClr val="CC0000"/>
              </a:solidFill>
              <a:latin typeface="Book Antiqua" panose="02040602050305030304" pitchFamily="18" charset="0"/>
            </a:endParaRPr>
          </a:p>
        </p:txBody>
      </p:sp>
    </p:spTree>
    <p:extLst>
      <p:ext uri="{BB962C8B-B14F-4D97-AF65-F5344CB8AC3E}">
        <p14:creationId xmlns:p14="http://schemas.microsoft.com/office/powerpoint/2010/main" val="26622037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err="1" smtClean="0">
                <a:solidFill>
                  <a:srgbClr val="FF0000"/>
                </a:solidFill>
                <a:latin typeface="Arial Black" panose="020B0A04020102020204" pitchFamily="34" charset="0"/>
              </a:rPr>
              <a:t>Napoleon</a:t>
            </a:r>
            <a:r>
              <a:rPr lang="it-IT" b="1" dirty="0" smtClean="0">
                <a:solidFill>
                  <a:srgbClr val="FF0000"/>
                </a:solidFill>
                <a:latin typeface="Arial Black" panose="020B0A04020102020204" pitchFamily="34" charset="0"/>
              </a:rPr>
              <a:t> Bonaparte 1769 - 1821</a:t>
            </a:r>
            <a:endParaRPr lang="it-IT" b="1" dirty="0">
              <a:solidFill>
                <a:srgbClr val="FF0000"/>
              </a:solidFill>
              <a:latin typeface="Arial Black" panose="020B0A04020102020204" pitchFamily="34" charset="0"/>
            </a:endParaRPr>
          </a:p>
        </p:txBody>
      </p:sp>
      <p:pic>
        <p:nvPicPr>
          <p:cNvPr id="5122" name="Picture 2" descr="Risultati immagini per napoleon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31088" y="2063764"/>
            <a:ext cx="3891029" cy="4360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17279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err="1" smtClean="0">
                <a:solidFill>
                  <a:srgbClr val="0070C0"/>
                </a:solidFill>
                <a:latin typeface="Matura MT Script Capitals" panose="03020802060602070202" pitchFamily="66" charset="0"/>
              </a:rPr>
              <a:t>Institutional</a:t>
            </a:r>
            <a:r>
              <a:rPr lang="it-IT" b="1" dirty="0" smtClean="0">
                <a:solidFill>
                  <a:srgbClr val="0070C0"/>
                </a:solidFill>
                <a:latin typeface="Matura MT Script Capitals" panose="03020802060602070202" pitchFamily="66" charset="0"/>
              </a:rPr>
              <a:t> </a:t>
            </a:r>
            <a:r>
              <a:rPr lang="it-IT" b="1" dirty="0" err="1" smtClean="0">
                <a:solidFill>
                  <a:srgbClr val="0070C0"/>
                </a:solidFill>
                <a:latin typeface="Matura MT Script Capitals" panose="03020802060602070202" pitchFamily="66" charset="0"/>
              </a:rPr>
              <a:t>means</a:t>
            </a:r>
            <a:r>
              <a:rPr lang="it-IT" b="1" dirty="0" smtClean="0">
                <a:solidFill>
                  <a:srgbClr val="0070C0"/>
                </a:solidFill>
                <a:latin typeface="Matura MT Script Capitals" panose="03020802060602070202" pitchFamily="66" charset="0"/>
              </a:rPr>
              <a:t> of </a:t>
            </a:r>
            <a:r>
              <a:rPr lang="it-IT" b="1" dirty="0" err="1" smtClean="0">
                <a:solidFill>
                  <a:srgbClr val="0070C0"/>
                </a:solidFill>
                <a:latin typeface="Matura MT Script Capitals" panose="03020802060602070202" pitchFamily="66" charset="0"/>
              </a:rPr>
              <a:t>communion</a:t>
            </a:r>
            <a:r>
              <a:rPr lang="it-IT" b="1" dirty="0" smtClean="0">
                <a:solidFill>
                  <a:srgbClr val="0070C0"/>
                </a:solidFill>
                <a:latin typeface="Matura MT Script Capitals" panose="03020802060602070202" pitchFamily="66" charset="0"/>
              </a:rPr>
              <a:t> </a:t>
            </a:r>
            <a:r>
              <a:rPr lang="it-IT" b="1" dirty="0" err="1" smtClean="0">
                <a:solidFill>
                  <a:srgbClr val="0070C0"/>
                </a:solidFill>
                <a:latin typeface="Matura MT Script Capitals" panose="03020802060602070202" pitchFamily="66" charset="0"/>
              </a:rPr>
              <a:t>today</a:t>
            </a:r>
            <a:endParaRPr lang="it-IT" b="1" dirty="0">
              <a:solidFill>
                <a:srgbClr val="0070C0"/>
              </a:solidFill>
              <a:latin typeface="Matura MT Script Capitals" panose="03020802060602070202" pitchFamily="66" charset="0"/>
            </a:endParaRPr>
          </a:p>
        </p:txBody>
      </p:sp>
      <p:sp>
        <p:nvSpPr>
          <p:cNvPr id="3" name="Segnaposto contenuto 2"/>
          <p:cNvSpPr>
            <a:spLocks noGrp="1"/>
          </p:cNvSpPr>
          <p:nvPr>
            <p:ph sz="half" idx="1"/>
          </p:nvPr>
        </p:nvSpPr>
        <p:spPr>
          <a:xfrm>
            <a:off x="838200" y="1473933"/>
            <a:ext cx="5181600" cy="5137882"/>
          </a:xfrm>
        </p:spPr>
        <p:txBody>
          <a:bodyPr>
            <a:normAutofit fontScale="85000" lnSpcReduction="20000"/>
          </a:bodyPr>
          <a:lstStyle/>
          <a:p>
            <a:r>
              <a:rPr lang="it-IT" b="1" dirty="0" smtClean="0">
                <a:solidFill>
                  <a:srgbClr val="FF0000"/>
                </a:solidFill>
              </a:rPr>
              <a:t>In the Church</a:t>
            </a:r>
          </a:p>
          <a:p>
            <a:pPr lvl="1"/>
            <a:r>
              <a:rPr lang="it-IT" b="1" dirty="0" err="1" smtClean="0">
                <a:solidFill>
                  <a:srgbClr val="00B050"/>
                </a:solidFill>
              </a:rPr>
              <a:t>Councils</a:t>
            </a:r>
            <a:endParaRPr lang="it-IT" b="1" dirty="0">
              <a:solidFill>
                <a:srgbClr val="00B050"/>
              </a:solidFill>
            </a:endParaRPr>
          </a:p>
          <a:p>
            <a:pPr lvl="1"/>
            <a:r>
              <a:rPr lang="it-IT" b="1" dirty="0" err="1" smtClean="0">
                <a:solidFill>
                  <a:srgbClr val="00B050"/>
                </a:solidFill>
              </a:rPr>
              <a:t>Episcopal</a:t>
            </a:r>
            <a:r>
              <a:rPr lang="it-IT" b="1" dirty="0" smtClean="0">
                <a:solidFill>
                  <a:srgbClr val="00B050"/>
                </a:solidFill>
              </a:rPr>
              <a:t> </a:t>
            </a:r>
            <a:r>
              <a:rPr lang="it-IT" b="1" dirty="0" err="1" smtClean="0">
                <a:solidFill>
                  <a:srgbClr val="00B050"/>
                </a:solidFill>
              </a:rPr>
              <a:t>Conferences</a:t>
            </a:r>
            <a:endParaRPr lang="it-IT" b="1" dirty="0" smtClean="0">
              <a:solidFill>
                <a:srgbClr val="00B050"/>
              </a:solidFill>
            </a:endParaRPr>
          </a:p>
          <a:p>
            <a:pPr lvl="1"/>
            <a:r>
              <a:rPr lang="it-IT" b="1" dirty="0" err="1" smtClean="0">
                <a:solidFill>
                  <a:srgbClr val="00B050"/>
                </a:solidFill>
              </a:rPr>
              <a:t>Synods</a:t>
            </a:r>
            <a:endParaRPr lang="it-IT" b="1" dirty="0" smtClean="0">
              <a:solidFill>
                <a:srgbClr val="00B050"/>
              </a:solidFill>
            </a:endParaRPr>
          </a:p>
          <a:p>
            <a:pPr lvl="1"/>
            <a:r>
              <a:rPr lang="it-IT" b="1" dirty="0" err="1" smtClean="0">
                <a:solidFill>
                  <a:srgbClr val="00B050"/>
                </a:solidFill>
              </a:rPr>
              <a:t>Assemblies</a:t>
            </a:r>
            <a:r>
              <a:rPr lang="it-IT" b="1" dirty="0" smtClean="0">
                <a:solidFill>
                  <a:srgbClr val="00B050"/>
                </a:solidFill>
              </a:rPr>
              <a:t> and </a:t>
            </a:r>
            <a:r>
              <a:rPr lang="it-IT" b="1" dirty="0" err="1" smtClean="0">
                <a:solidFill>
                  <a:srgbClr val="00B050"/>
                </a:solidFill>
              </a:rPr>
              <a:t>Congresses</a:t>
            </a:r>
            <a:endParaRPr lang="it-IT" b="1" dirty="0" smtClean="0">
              <a:solidFill>
                <a:srgbClr val="00B050"/>
              </a:solidFill>
            </a:endParaRPr>
          </a:p>
          <a:p>
            <a:pPr lvl="1"/>
            <a:r>
              <a:rPr lang="it-IT" b="1" dirty="0" smtClean="0">
                <a:solidFill>
                  <a:srgbClr val="00B050"/>
                </a:solidFill>
              </a:rPr>
              <a:t>Local </a:t>
            </a:r>
            <a:r>
              <a:rPr lang="it-IT" b="1" dirty="0" err="1" smtClean="0">
                <a:solidFill>
                  <a:srgbClr val="00B050"/>
                </a:solidFill>
              </a:rPr>
              <a:t>Gathering</a:t>
            </a:r>
            <a:endParaRPr lang="it-IT" b="1" dirty="0" smtClean="0">
              <a:solidFill>
                <a:srgbClr val="00B050"/>
              </a:solidFill>
            </a:endParaRPr>
          </a:p>
          <a:p>
            <a:pPr lvl="2"/>
            <a:r>
              <a:rPr lang="it-IT" b="1" dirty="0" err="1" smtClean="0">
                <a:solidFill>
                  <a:srgbClr val="92D050"/>
                </a:solidFill>
              </a:rPr>
              <a:t>Diocesan</a:t>
            </a:r>
            <a:endParaRPr lang="it-IT" b="1" dirty="0" smtClean="0">
              <a:solidFill>
                <a:srgbClr val="92D050"/>
              </a:solidFill>
            </a:endParaRPr>
          </a:p>
          <a:p>
            <a:pPr lvl="2"/>
            <a:r>
              <a:rPr lang="it-IT" b="1" dirty="0" smtClean="0">
                <a:solidFill>
                  <a:srgbClr val="92D050"/>
                </a:solidFill>
              </a:rPr>
              <a:t>At the </a:t>
            </a:r>
            <a:r>
              <a:rPr lang="it-IT" b="1" dirty="0" err="1" smtClean="0">
                <a:solidFill>
                  <a:srgbClr val="92D050"/>
                </a:solidFill>
              </a:rPr>
              <a:t>level</a:t>
            </a:r>
            <a:r>
              <a:rPr lang="it-IT" b="1" dirty="0" smtClean="0">
                <a:solidFill>
                  <a:srgbClr val="92D050"/>
                </a:solidFill>
              </a:rPr>
              <a:t> of </a:t>
            </a:r>
            <a:r>
              <a:rPr lang="it-IT" b="1" dirty="0" err="1" smtClean="0">
                <a:solidFill>
                  <a:srgbClr val="92D050"/>
                </a:solidFill>
              </a:rPr>
              <a:t>Pastoral</a:t>
            </a:r>
            <a:r>
              <a:rPr lang="it-IT" b="1" dirty="0" smtClean="0">
                <a:solidFill>
                  <a:srgbClr val="92D050"/>
                </a:solidFill>
              </a:rPr>
              <a:t> </a:t>
            </a:r>
            <a:r>
              <a:rPr lang="it-IT" b="1" dirty="0" err="1" smtClean="0">
                <a:solidFill>
                  <a:srgbClr val="92D050"/>
                </a:solidFill>
              </a:rPr>
              <a:t>Areas</a:t>
            </a:r>
            <a:endParaRPr lang="it-IT" b="1" dirty="0" smtClean="0">
              <a:solidFill>
                <a:srgbClr val="92D050"/>
              </a:solidFill>
            </a:endParaRPr>
          </a:p>
          <a:p>
            <a:pPr lvl="2"/>
            <a:r>
              <a:rPr lang="it-IT" b="1" dirty="0" smtClean="0">
                <a:solidFill>
                  <a:srgbClr val="92D050"/>
                </a:solidFill>
              </a:rPr>
              <a:t>At the </a:t>
            </a:r>
            <a:r>
              <a:rPr lang="it-IT" b="1" dirty="0" err="1" smtClean="0">
                <a:solidFill>
                  <a:srgbClr val="92D050"/>
                </a:solidFill>
              </a:rPr>
              <a:t>level</a:t>
            </a:r>
            <a:r>
              <a:rPr lang="it-IT" b="1" dirty="0" smtClean="0">
                <a:solidFill>
                  <a:srgbClr val="92D050"/>
                </a:solidFill>
              </a:rPr>
              <a:t> of </a:t>
            </a:r>
            <a:r>
              <a:rPr lang="it-IT" b="1" dirty="0" err="1" smtClean="0">
                <a:solidFill>
                  <a:srgbClr val="92D050"/>
                </a:solidFill>
              </a:rPr>
              <a:t>Deaneries</a:t>
            </a:r>
            <a:endParaRPr lang="it-IT" b="1" dirty="0" smtClean="0">
              <a:solidFill>
                <a:srgbClr val="92D050"/>
              </a:solidFill>
            </a:endParaRPr>
          </a:p>
          <a:p>
            <a:pPr lvl="1"/>
            <a:r>
              <a:rPr lang="it-IT" b="1" dirty="0" err="1" smtClean="0">
                <a:solidFill>
                  <a:srgbClr val="00B050"/>
                </a:solidFill>
              </a:rPr>
              <a:t>Diocesan</a:t>
            </a:r>
            <a:r>
              <a:rPr lang="it-IT" b="1" dirty="0" smtClean="0">
                <a:solidFill>
                  <a:srgbClr val="00B050"/>
                </a:solidFill>
              </a:rPr>
              <a:t> and </a:t>
            </a:r>
            <a:r>
              <a:rPr lang="it-IT" b="1" dirty="0" err="1" smtClean="0">
                <a:solidFill>
                  <a:srgbClr val="00B050"/>
                </a:solidFill>
              </a:rPr>
              <a:t>Parish</a:t>
            </a:r>
            <a:r>
              <a:rPr lang="it-IT" b="1" dirty="0" smtClean="0">
                <a:solidFill>
                  <a:srgbClr val="00B050"/>
                </a:solidFill>
              </a:rPr>
              <a:t> </a:t>
            </a:r>
            <a:r>
              <a:rPr lang="it-IT" b="1" dirty="0" err="1" smtClean="0">
                <a:solidFill>
                  <a:srgbClr val="00B050"/>
                </a:solidFill>
              </a:rPr>
              <a:t>Pastoral</a:t>
            </a:r>
            <a:r>
              <a:rPr lang="it-IT" b="1" dirty="0" smtClean="0">
                <a:solidFill>
                  <a:srgbClr val="00B050"/>
                </a:solidFill>
              </a:rPr>
              <a:t> </a:t>
            </a:r>
            <a:r>
              <a:rPr lang="it-IT" b="1" dirty="0" err="1" smtClean="0">
                <a:solidFill>
                  <a:srgbClr val="00B050"/>
                </a:solidFill>
              </a:rPr>
              <a:t>Councils</a:t>
            </a:r>
            <a:r>
              <a:rPr lang="it-IT" b="1" dirty="0" smtClean="0">
                <a:solidFill>
                  <a:srgbClr val="00B050"/>
                </a:solidFill>
              </a:rPr>
              <a:t> CIC 536</a:t>
            </a:r>
          </a:p>
          <a:p>
            <a:pPr lvl="1"/>
            <a:r>
              <a:rPr lang="it-IT" b="1" dirty="0" smtClean="0">
                <a:solidFill>
                  <a:srgbClr val="00B050"/>
                </a:solidFill>
              </a:rPr>
              <a:t>Finance </a:t>
            </a:r>
            <a:r>
              <a:rPr lang="it-IT" b="1" dirty="0" err="1" smtClean="0">
                <a:solidFill>
                  <a:srgbClr val="00B050"/>
                </a:solidFill>
              </a:rPr>
              <a:t>Councils</a:t>
            </a:r>
            <a:r>
              <a:rPr lang="it-IT" b="1" dirty="0" smtClean="0">
                <a:solidFill>
                  <a:srgbClr val="00B050"/>
                </a:solidFill>
              </a:rPr>
              <a:t> CIC n. 537</a:t>
            </a:r>
          </a:p>
          <a:p>
            <a:r>
              <a:rPr lang="it-IT" b="1" dirty="0" smtClean="0">
                <a:solidFill>
                  <a:srgbClr val="FF0000"/>
                </a:solidFill>
              </a:rPr>
              <a:t>In the </a:t>
            </a:r>
            <a:r>
              <a:rPr lang="it-IT" b="1" dirty="0" err="1" smtClean="0">
                <a:solidFill>
                  <a:srgbClr val="FF0000"/>
                </a:solidFill>
              </a:rPr>
              <a:t>Institute</a:t>
            </a:r>
            <a:endParaRPr lang="it-IT" b="1" dirty="0" smtClean="0">
              <a:solidFill>
                <a:srgbClr val="FF0000"/>
              </a:solidFill>
            </a:endParaRPr>
          </a:p>
          <a:p>
            <a:pPr lvl="1"/>
            <a:r>
              <a:rPr lang="it-IT" b="1" dirty="0" smtClean="0">
                <a:solidFill>
                  <a:srgbClr val="00B050"/>
                </a:solidFill>
              </a:rPr>
              <a:t>General and </a:t>
            </a:r>
            <a:r>
              <a:rPr lang="it-IT" b="1" dirty="0" err="1" smtClean="0">
                <a:solidFill>
                  <a:srgbClr val="00B050"/>
                </a:solidFill>
              </a:rPr>
              <a:t>Provincial</a:t>
            </a:r>
            <a:r>
              <a:rPr lang="it-IT" b="1" dirty="0" smtClean="0">
                <a:solidFill>
                  <a:srgbClr val="00B050"/>
                </a:solidFill>
              </a:rPr>
              <a:t> </a:t>
            </a:r>
            <a:r>
              <a:rPr lang="it-IT" b="1" dirty="0" err="1" smtClean="0">
                <a:solidFill>
                  <a:srgbClr val="00B050"/>
                </a:solidFill>
              </a:rPr>
              <a:t>Councils</a:t>
            </a:r>
            <a:endParaRPr lang="it-IT" b="1" dirty="0" smtClean="0">
              <a:solidFill>
                <a:srgbClr val="00B050"/>
              </a:solidFill>
            </a:endParaRPr>
          </a:p>
          <a:p>
            <a:pPr lvl="1"/>
            <a:r>
              <a:rPr lang="it-IT" b="1" dirty="0" err="1" smtClean="0">
                <a:solidFill>
                  <a:srgbClr val="00B050"/>
                </a:solidFill>
              </a:rPr>
              <a:t>Chapters</a:t>
            </a:r>
            <a:endParaRPr lang="it-IT" b="1" dirty="0" smtClean="0">
              <a:solidFill>
                <a:srgbClr val="00B050"/>
              </a:solidFill>
            </a:endParaRPr>
          </a:p>
          <a:p>
            <a:pPr lvl="1"/>
            <a:r>
              <a:rPr lang="it-IT" b="1" dirty="0" smtClean="0">
                <a:solidFill>
                  <a:srgbClr val="00B050"/>
                </a:solidFill>
              </a:rPr>
              <a:t>Province </a:t>
            </a:r>
            <a:r>
              <a:rPr lang="it-IT" b="1" dirty="0" err="1" smtClean="0">
                <a:solidFill>
                  <a:srgbClr val="00B050"/>
                </a:solidFill>
              </a:rPr>
              <a:t>meetings</a:t>
            </a:r>
            <a:r>
              <a:rPr lang="it-IT" b="1" dirty="0" smtClean="0">
                <a:solidFill>
                  <a:srgbClr val="00B050"/>
                </a:solidFill>
              </a:rPr>
              <a:t> and </a:t>
            </a:r>
            <a:r>
              <a:rPr lang="it-IT" b="1" dirty="0" err="1" smtClean="0">
                <a:solidFill>
                  <a:srgbClr val="00B050"/>
                </a:solidFill>
              </a:rPr>
              <a:t>assemblies</a:t>
            </a:r>
            <a:endParaRPr lang="it-IT" b="1" dirty="0" smtClean="0">
              <a:solidFill>
                <a:srgbClr val="00B050"/>
              </a:solidFill>
            </a:endParaRPr>
          </a:p>
          <a:p>
            <a:pPr lvl="1"/>
            <a:r>
              <a:rPr lang="it-IT" b="1" dirty="0" smtClean="0">
                <a:solidFill>
                  <a:srgbClr val="00B050"/>
                </a:solidFill>
              </a:rPr>
              <a:t>Community </a:t>
            </a:r>
            <a:r>
              <a:rPr lang="it-IT" b="1" dirty="0" err="1" smtClean="0">
                <a:solidFill>
                  <a:srgbClr val="00B050"/>
                </a:solidFill>
              </a:rPr>
              <a:t>meetings</a:t>
            </a:r>
            <a:endParaRPr lang="it-IT" b="1" dirty="0" smtClean="0">
              <a:solidFill>
                <a:srgbClr val="00B050"/>
              </a:solidFill>
            </a:endParaRPr>
          </a:p>
          <a:p>
            <a:pPr lvl="1"/>
            <a:r>
              <a:rPr lang="it-IT" b="1" dirty="0" smtClean="0">
                <a:solidFill>
                  <a:srgbClr val="00B050"/>
                </a:solidFill>
              </a:rPr>
              <a:t>Community «Consulta»</a:t>
            </a:r>
          </a:p>
          <a:p>
            <a:pPr lvl="1"/>
            <a:endParaRPr lang="it-IT" dirty="0"/>
          </a:p>
        </p:txBody>
      </p:sp>
      <p:pic>
        <p:nvPicPr>
          <p:cNvPr id="3074" name="Picture 2" descr="Risultati immagini per general chapter of the Institute of Charity"/>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990149" y="1473933"/>
            <a:ext cx="6201851" cy="3489574"/>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7650373" y="5325996"/>
            <a:ext cx="2962286" cy="923330"/>
          </a:xfrm>
          <a:prstGeom prst="rect">
            <a:avLst/>
          </a:prstGeom>
          <a:noFill/>
        </p:spPr>
        <p:txBody>
          <a:bodyPr wrap="none" rtlCol="0">
            <a:spAutoFit/>
          </a:bodyPr>
          <a:lstStyle/>
          <a:p>
            <a:pPr algn="ctr"/>
            <a:r>
              <a:rPr lang="it-IT" b="1" dirty="0" err="1" smtClean="0">
                <a:solidFill>
                  <a:srgbClr val="7030A0"/>
                </a:solidFill>
              </a:rPr>
              <a:t>Institute</a:t>
            </a:r>
            <a:r>
              <a:rPr lang="it-IT" b="1" dirty="0" smtClean="0">
                <a:solidFill>
                  <a:srgbClr val="7030A0"/>
                </a:solidFill>
              </a:rPr>
              <a:t> of Charity</a:t>
            </a:r>
          </a:p>
          <a:p>
            <a:pPr algn="ctr"/>
            <a:r>
              <a:rPr lang="it-IT" b="1" dirty="0" smtClean="0">
                <a:solidFill>
                  <a:srgbClr val="7030A0"/>
                </a:solidFill>
              </a:rPr>
              <a:t>General </a:t>
            </a:r>
            <a:r>
              <a:rPr lang="it-IT" b="1" dirty="0" err="1" smtClean="0">
                <a:solidFill>
                  <a:srgbClr val="7030A0"/>
                </a:solidFill>
              </a:rPr>
              <a:t>Congregation</a:t>
            </a:r>
            <a:r>
              <a:rPr lang="it-IT" b="1" dirty="0" smtClean="0">
                <a:solidFill>
                  <a:srgbClr val="7030A0"/>
                </a:solidFill>
              </a:rPr>
              <a:t> 2018</a:t>
            </a:r>
          </a:p>
          <a:p>
            <a:pPr algn="ctr"/>
            <a:r>
              <a:rPr lang="it-IT" b="1" dirty="0" smtClean="0">
                <a:solidFill>
                  <a:srgbClr val="7030A0"/>
                </a:solidFill>
              </a:rPr>
              <a:t>Audience </a:t>
            </a:r>
            <a:r>
              <a:rPr lang="it-IT" b="1" dirty="0" err="1" smtClean="0">
                <a:solidFill>
                  <a:srgbClr val="7030A0"/>
                </a:solidFill>
              </a:rPr>
              <a:t>wit</a:t>
            </a:r>
            <a:r>
              <a:rPr lang="it-IT" b="1" dirty="0" smtClean="0">
                <a:solidFill>
                  <a:srgbClr val="7030A0"/>
                </a:solidFill>
              </a:rPr>
              <a:t> the </a:t>
            </a:r>
            <a:r>
              <a:rPr lang="it-IT" b="1" dirty="0" err="1" smtClean="0">
                <a:solidFill>
                  <a:srgbClr val="7030A0"/>
                </a:solidFill>
              </a:rPr>
              <a:t>Holy</a:t>
            </a:r>
            <a:r>
              <a:rPr lang="it-IT" b="1" dirty="0" smtClean="0">
                <a:solidFill>
                  <a:srgbClr val="7030A0"/>
                </a:solidFill>
              </a:rPr>
              <a:t> </a:t>
            </a:r>
            <a:r>
              <a:rPr lang="it-IT" b="1" dirty="0" err="1" smtClean="0">
                <a:solidFill>
                  <a:srgbClr val="7030A0"/>
                </a:solidFill>
              </a:rPr>
              <a:t>Father</a:t>
            </a:r>
            <a:endParaRPr lang="it-IT" b="1" dirty="0">
              <a:solidFill>
                <a:srgbClr val="7030A0"/>
              </a:solidFill>
            </a:endParaRPr>
          </a:p>
        </p:txBody>
      </p:sp>
    </p:spTree>
    <p:extLst>
      <p:ext uri="{BB962C8B-B14F-4D97-AF65-F5344CB8AC3E}">
        <p14:creationId xmlns:p14="http://schemas.microsoft.com/office/powerpoint/2010/main" val="283106324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096999" y="0"/>
            <a:ext cx="5797786" cy="3785652"/>
          </a:xfrm>
          <a:prstGeom prst="rect">
            <a:avLst/>
          </a:prstGeom>
          <a:noFill/>
        </p:spPr>
        <p:txBody>
          <a:bodyPr wrap="square" rtlCol="0">
            <a:spAutoFit/>
          </a:bodyPr>
          <a:lstStyle/>
          <a:p>
            <a:pPr algn="just"/>
            <a:r>
              <a:rPr lang="en-US" sz="2000" dirty="0">
                <a:solidFill>
                  <a:srgbClr val="002060"/>
                </a:solidFill>
              </a:rPr>
              <a:t>Jean-Baptiste Henri-Dominique </a:t>
            </a:r>
            <a:r>
              <a:rPr lang="en-US" sz="2000" dirty="0" err="1">
                <a:solidFill>
                  <a:srgbClr val="002060"/>
                </a:solidFill>
              </a:rPr>
              <a:t>Lacordaire</a:t>
            </a:r>
            <a:r>
              <a:rPr lang="en-US" sz="2000" dirty="0">
                <a:solidFill>
                  <a:srgbClr val="002060"/>
                </a:solidFill>
              </a:rPr>
              <a:t> (12 May 1802 – 21 November 1861), often styled Henri-Dominique </a:t>
            </a:r>
            <a:r>
              <a:rPr lang="en-US" sz="2000" dirty="0" err="1">
                <a:solidFill>
                  <a:srgbClr val="002060"/>
                </a:solidFill>
              </a:rPr>
              <a:t>Lacordaire</a:t>
            </a:r>
            <a:r>
              <a:rPr lang="en-US" sz="2000" dirty="0">
                <a:solidFill>
                  <a:srgbClr val="002060"/>
                </a:solidFill>
              </a:rPr>
              <a:t>, was a French ecclesiastic, preacher, journalist, theologian and political activist. He re-established the Dominican Order in post-Revolutionary France. </a:t>
            </a:r>
            <a:r>
              <a:rPr lang="en-US" sz="2000" dirty="0" err="1">
                <a:solidFill>
                  <a:srgbClr val="002060"/>
                </a:solidFill>
              </a:rPr>
              <a:t>Lacordaire</a:t>
            </a:r>
            <a:r>
              <a:rPr lang="en-US" sz="2000" dirty="0">
                <a:solidFill>
                  <a:srgbClr val="002060"/>
                </a:solidFill>
              </a:rPr>
              <a:t> was reputed to be the greatest pulpit orator of the nineteenth </a:t>
            </a:r>
            <a:r>
              <a:rPr lang="en-US" sz="2000" dirty="0" smtClean="0">
                <a:solidFill>
                  <a:srgbClr val="002060"/>
                </a:solidFill>
              </a:rPr>
              <a:t>century.</a:t>
            </a:r>
          </a:p>
          <a:p>
            <a:pPr algn="just"/>
            <a:r>
              <a:rPr lang="en-US" sz="2000" dirty="0" smtClean="0">
                <a:solidFill>
                  <a:srgbClr val="002060"/>
                </a:solidFill>
              </a:rPr>
              <a:t>He cooperated to </a:t>
            </a:r>
            <a:r>
              <a:rPr lang="en-US" sz="2000" dirty="0" err="1" smtClean="0">
                <a:solidFill>
                  <a:srgbClr val="002060"/>
                </a:solidFill>
              </a:rPr>
              <a:t>L’Avenir</a:t>
            </a:r>
            <a:r>
              <a:rPr lang="en-US" sz="2000" dirty="0" smtClean="0">
                <a:solidFill>
                  <a:srgbClr val="002060"/>
                </a:solidFill>
              </a:rPr>
              <a:t> with </a:t>
            </a:r>
            <a:r>
              <a:rPr lang="en-US" sz="2000" dirty="0" err="1" smtClean="0">
                <a:solidFill>
                  <a:srgbClr val="002060"/>
                </a:solidFill>
              </a:rPr>
              <a:t>Lammennais</a:t>
            </a:r>
            <a:r>
              <a:rPr lang="en-US" sz="2000" dirty="0" smtClean="0">
                <a:solidFill>
                  <a:srgbClr val="002060"/>
                </a:solidFill>
              </a:rPr>
              <a:t>, but after </a:t>
            </a:r>
            <a:r>
              <a:rPr lang="en-US" sz="2000" dirty="0" err="1" smtClean="0">
                <a:solidFill>
                  <a:srgbClr val="002060"/>
                </a:solidFill>
              </a:rPr>
              <a:t>Mirari</a:t>
            </a:r>
            <a:r>
              <a:rPr lang="en-US" sz="2000" dirty="0" smtClean="0">
                <a:solidFill>
                  <a:srgbClr val="002060"/>
                </a:solidFill>
              </a:rPr>
              <a:t> </a:t>
            </a:r>
            <a:r>
              <a:rPr lang="en-US" sz="2000" dirty="0" err="1" smtClean="0">
                <a:solidFill>
                  <a:srgbClr val="002060"/>
                </a:solidFill>
              </a:rPr>
              <a:t>vos</a:t>
            </a:r>
            <a:r>
              <a:rPr lang="en-US" sz="2000" dirty="0" smtClean="0">
                <a:solidFill>
                  <a:srgbClr val="002060"/>
                </a:solidFill>
              </a:rPr>
              <a:t> submitted to the decisions of Pope Gregory XVI. He sustained the need of freedom of the people of Europe, and a need of freedom in Europe for the Church.</a:t>
            </a:r>
          </a:p>
        </p:txBody>
      </p:sp>
      <p:sp>
        <p:nvSpPr>
          <p:cNvPr id="3" name="CasellaDiTesto 2"/>
          <p:cNvSpPr txBox="1"/>
          <p:nvPr/>
        </p:nvSpPr>
        <p:spPr>
          <a:xfrm>
            <a:off x="340143" y="3283062"/>
            <a:ext cx="5653825" cy="3724096"/>
          </a:xfrm>
          <a:prstGeom prst="rect">
            <a:avLst/>
          </a:prstGeom>
          <a:noFill/>
        </p:spPr>
        <p:txBody>
          <a:bodyPr wrap="square" rtlCol="0">
            <a:spAutoFit/>
          </a:bodyPr>
          <a:lstStyle/>
          <a:p>
            <a:endParaRPr lang="en-US" dirty="0"/>
          </a:p>
          <a:p>
            <a:pPr algn="just"/>
            <a:r>
              <a:rPr lang="en-US" sz="2000" b="1" dirty="0" err="1">
                <a:solidFill>
                  <a:srgbClr val="FFC000"/>
                </a:solidFill>
              </a:rPr>
              <a:t>Rosmini</a:t>
            </a:r>
            <a:r>
              <a:rPr lang="en-US" sz="2000" b="1" dirty="0">
                <a:solidFill>
                  <a:srgbClr val="FFC000"/>
                </a:solidFill>
              </a:rPr>
              <a:t> ends the chapter on the Second Wound referring to him:</a:t>
            </a:r>
          </a:p>
          <a:p>
            <a:pPr algn="just"/>
            <a:r>
              <a:rPr lang="en-US" sz="2000" b="1" dirty="0">
                <a:solidFill>
                  <a:srgbClr val="FF0000"/>
                </a:solidFill>
              </a:rPr>
              <a:t>Perhaps the real need is for freedom to allow religion to communicate directly with the heart of the people irrespective of the mediation of rulers and governments</a:t>
            </a:r>
            <a:r>
              <a:rPr lang="en-US" sz="2000" b="1" dirty="0" smtClean="0">
                <a:solidFill>
                  <a:srgbClr val="FF0000"/>
                </a:solidFill>
              </a:rPr>
              <a:t>.</a:t>
            </a:r>
          </a:p>
          <a:p>
            <a:pPr algn="just"/>
            <a:r>
              <a:rPr lang="en-US" sz="2000" b="1" dirty="0" smtClean="0">
                <a:solidFill>
                  <a:srgbClr val="7030A0"/>
                </a:solidFill>
              </a:rPr>
              <a:t>So he introduces his readers to the Fourth Wound, the wound of the right foot of Holy Church: the nomination of Bishops left in the hands of civil governments.</a:t>
            </a:r>
            <a:endParaRPr lang="it-IT" sz="2000" b="1" dirty="0">
              <a:solidFill>
                <a:srgbClr val="7030A0"/>
              </a:solidFill>
            </a:endParaRPr>
          </a:p>
          <a:p>
            <a:endParaRPr lang="it-IT" dirty="0"/>
          </a:p>
        </p:txBody>
      </p:sp>
      <p:sp>
        <p:nvSpPr>
          <p:cNvPr id="4" name="CasellaDiTesto 3"/>
          <p:cNvSpPr txBox="1"/>
          <p:nvPr/>
        </p:nvSpPr>
        <p:spPr>
          <a:xfrm>
            <a:off x="206062" y="300660"/>
            <a:ext cx="5653825" cy="615553"/>
          </a:xfrm>
          <a:prstGeom prst="rect">
            <a:avLst/>
          </a:prstGeom>
          <a:noFill/>
        </p:spPr>
        <p:txBody>
          <a:bodyPr wrap="square" rtlCol="0">
            <a:spAutoFit/>
          </a:bodyPr>
          <a:lstStyle/>
          <a:p>
            <a:pPr algn="ctr"/>
            <a:r>
              <a:rPr lang="it-IT" sz="3400" dirty="0" smtClean="0">
                <a:solidFill>
                  <a:srgbClr val="00B050"/>
                </a:solidFill>
                <a:latin typeface="Berlin Sans FB Demi" panose="020E0802020502020306" pitchFamily="34" charset="0"/>
              </a:rPr>
              <a:t>AN APPEAL FOR FREEDOM</a:t>
            </a:r>
            <a:endParaRPr lang="it-IT" sz="3400" dirty="0">
              <a:solidFill>
                <a:srgbClr val="00B050"/>
              </a:solidFill>
              <a:latin typeface="Berlin Sans FB Demi" panose="020E0802020502020306" pitchFamily="34" charset="0"/>
            </a:endParaRPr>
          </a:p>
        </p:txBody>
      </p:sp>
      <p:pic>
        <p:nvPicPr>
          <p:cNvPr id="7170" name="Picture 2" descr="https://upload.wikimedia.org/wikipedia/commons/thumb/1/16/Portrait_of_Dominique_Lacordaire.jpg/250px-Portrait_of_Dominique_Lacordai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504" y="3543300"/>
            <a:ext cx="2381250" cy="33147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isultati immagini per L'AVENIR LAMENNA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8758" y="4151523"/>
            <a:ext cx="1767260" cy="248671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magine correla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941" y="1051613"/>
            <a:ext cx="2098228" cy="2231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09684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4"/>
          <p:cNvSpPr txBox="1">
            <a:spLocks noChangeArrowheads="1"/>
          </p:cNvSpPr>
          <p:nvPr/>
        </p:nvSpPr>
        <p:spPr bwMode="auto">
          <a:xfrm>
            <a:off x="376618" y="0"/>
            <a:ext cx="11317399" cy="1046440"/>
          </a:xfrm>
          <a:prstGeom prst="rect">
            <a:avLst/>
          </a:prstGeom>
          <a:noFill/>
          <a:ln>
            <a:noFill/>
          </a:ln>
          <a:effectLst>
            <a:innerShdw blurRad="63500" dist="50800" dir="18900000">
              <a:prstClr val="black">
                <a:alpha val="50000"/>
              </a:prstClr>
            </a:innerShdw>
          </a:effec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GB" altLang="en-US" sz="2000" b="1" dirty="0">
                <a:solidFill>
                  <a:srgbClr val="0000FF"/>
                </a:solidFill>
              </a:rPr>
              <a:t>The fourth </a:t>
            </a:r>
            <a:r>
              <a:rPr lang="en-GB" altLang="en-US" sz="2000" b="1" dirty="0" smtClean="0">
                <a:solidFill>
                  <a:srgbClr val="0000FF"/>
                </a:solidFill>
              </a:rPr>
              <a:t>wound, the wound in the right foot.</a:t>
            </a:r>
            <a:endParaRPr lang="en-GB" altLang="en-US" sz="2000" b="1" dirty="0">
              <a:solidFill>
                <a:srgbClr val="0000FF"/>
              </a:solidFill>
            </a:endParaRPr>
          </a:p>
          <a:p>
            <a:pPr algn="ctr" eaLnBrk="1" hangingPunct="1">
              <a:spcBef>
                <a:spcPct val="50000"/>
              </a:spcBef>
              <a:buFontTx/>
              <a:buNone/>
            </a:pPr>
            <a:r>
              <a:rPr lang="en-GB" altLang="en-US" sz="2800" b="1" dirty="0">
                <a:solidFill>
                  <a:srgbClr val="00B050"/>
                </a:solidFill>
              </a:rPr>
              <a:t>The nomination of bishops left in the hands of civil governments</a:t>
            </a:r>
          </a:p>
        </p:txBody>
      </p:sp>
      <p:sp>
        <p:nvSpPr>
          <p:cNvPr id="68613" name="Text Box 5"/>
          <p:cNvSpPr txBox="1">
            <a:spLocks noChangeArrowheads="1"/>
          </p:cNvSpPr>
          <p:nvPr/>
        </p:nvSpPr>
        <p:spPr bwMode="auto">
          <a:xfrm>
            <a:off x="376618" y="2456795"/>
            <a:ext cx="11317399" cy="4401205"/>
          </a:xfrm>
          <a:prstGeom prst="rect">
            <a:avLst/>
          </a:prstGeom>
          <a:noFill/>
          <a:ln>
            <a:noFill/>
          </a:ln>
          <a:effectLst>
            <a:innerShdw blurRad="63500" dist="50800" dir="8100000">
              <a:prstClr val="black">
                <a:alpha val="50000"/>
              </a:prstClr>
            </a:innerShdw>
          </a:effectLst>
          <a:extLst/>
        </p:spPr>
        <p:txBody>
          <a:bodyPr wrap="square">
            <a:spAutoFit/>
            <a:flatTx/>
          </a:bodyPr>
          <a:lstStyle/>
          <a:p>
            <a:pPr algn="just">
              <a:spcBef>
                <a:spcPct val="50000"/>
              </a:spcBef>
              <a:defRPr/>
            </a:pPr>
            <a:r>
              <a:rPr lang="en-GB" altLang="en-US" sz="2000" b="1" dirty="0">
                <a:solidFill>
                  <a:srgbClr val="002060"/>
                </a:solidFill>
                <a:latin typeface="Arial" panose="020B0604020202020204" pitchFamily="34" charset="0"/>
                <a:cs typeface="Arial" panose="020B0604020202020204" pitchFamily="34" charset="0"/>
              </a:rPr>
              <a:t>For over a thousand years, and at the times of Rosmini, emperors, kings, and political rulers in Europe and world-wide had arrogated to themselves by force or had been given by the Church under duress the right to nominate bishops for the sees in their countries. </a:t>
            </a:r>
            <a:endParaRPr lang="en-GB" altLang="en-US" sz="2000" b="1" dirty="0" smtClean="0">
              <a:solidFill>
                <a:srgbClr val="002060"/>
              </a:solidFill>
              <a:latin typeface="Arial" panose="020B0604020202020204" pitchFamily="34" charset="0"/>
              <a:cs typeface="Arial" panose="020B0604020202020204" pitchFamily="34" charset="0"/>
            </a:endParaRPr>
          </a:p>
          <a:p>
            <a:pPr algn="just">
              <a:spcBef>
                <a:spcPct val="50000"/>
              </a:spcBef>
              <a:defRPr/>
            </a:pPr>
            <a:r>
              <a:rPr lang="en-GB" altLang="en-US" sz="2000" b="1" dirty="0" smtClean="0">
                <a:solidFill>
                  <a:srgbClr val="C00000"/>
                </a:solidFill>
                <a:latin typeface="Arial" panose="020B0604020202020204" pitchFamily="34" charset="0"/>
                <a:cs typeface="Arial" panose="020B0604020202020204" pitchFamily="34" charset="0"/>
              </a:rPr>
              <a:t>The </a:t>
            </a:r>
            <a:r>
              <a:rPr lang="en-GB" altLang="en-US" sz="2000" b="1" dirty="0">
                <a:solidFill>
                  <a:srgbClr val="C00000"/>
                </a:solidFill>
                <a:latin typeface="Arial" panose="020B0604020202020204" pitchFamily="34" charset="0"/>
                <a:cs typeface="Arial" panose="020B0604020202020204" pitchFamily="34" charset="0"/>
              </a:rPr>
              <a:t>Pope was simply demanded to or reserved to himself the right to “confirm” their nominations. </a:t>
            </a:r>
          </a:p>
          <a:p>
            <a:pPr algn="just">
              <a:spcBef>
                <a:spcPct val="50000"/>
              </a:spcBef>
              <a:defRPr/>
            </a:pPr>
            <a:r>
              <a:rPr lang="en-GB" altLang="en-US" sz="2000" b="1" dirty="0">
                <a:solidFill>
                  <a:srgbClr val="002060"/>
                </a:solidFill>
                <a:latin typeface="Arial" panose="020B0604020202020204" pitchFamily="34" charset="0"/>
                <a:cs typeface="Arial" panose="020B0604020202020204" pitchFamily="34" charset="0"/>
              </a:rPr>
              <a:t>This is the “wound” Rosmini is highlighting in this chapter, but in presenting it and in giving a most painful historical account of the way a “free” Church became enslaved to civil </a:t>
            </a:r>
            <a:r>
              <a:rPr lang="en-GB" altLang="en-US" sz="2000" b="1" dirty="0" smtClean="0">
                <a:solidFill>
                  <a:srgbClr val="002060"/>
                </a:solidFill>
                <a:latin typeface="Arial" panose="020B0604020202020204" pitchFamily="34" charset="0"/>
                <a:cs typeface="Arial" panose="020B0604020202020204" pitchFamily="34" charset="0"/>
              </a:rPr>
              <a:t>governments</a:t>
            </a:r>
          </a:p>
          <a:p>
            <a:pPr algn="just">
              <a:spcBef>
                <a:spcPct val="50000"/>
              </a:spcBef>
              <a:defRPr/>
            </a:pPr>
            <a:r>
              <a:rPr lang="en-GB" altLang="en-US" sz="2000" b="1" dirty="0">
                <a:solidFill>
                  <a:srgbClr val="C00000"/>
                </a:solidFill>
                <a:latin typeface="Arial" panose="020B0604020202020204" pitchFamily="34" charset="0"/>
                <a:cs typeface="Arial" panose="020B0604020202020204" pitchFamily="34" charset="0"/>
              </a:rPr>
              <a:t>H</a:t>
            </a:r>
            <a:r>
              <a:rPr lang="en-GB" altLang="en-US" sz="2000" b="1" dirty="0" smtClean="0">
                <a:solidFill>
                  <a:srgbClr val="C00000"/>
                </a:solidFill>
                <a:latin typeface="Arial" panose="020B0604020202020204" pitchFamily="34" charset="0"/>
                <a:cs typeface="Arial" panose="020B0604020202020204" pitchFamily="34" charset="0"/>
              </a:rPr>
              <a:t>e </a:t>
            </a:r>
            <a:r>
              <a:rPr lang="en-GB" altLang="en-US" sz="2000" b="1" dirty="0">
                <a:solidFill>
                  <a:srgbClr val="C00000"/>
                </a:solidFill>
                <a:latin typeface="Arial" panose="020B0604020202020204" pitchFamily="34" charset="0"/>
                <a:cs typeface="Arial" panose="020B0604020202020204" pitchFamily="34" charset="0"/>
              </a:rPr>
              <a:t>also suggests that the Church ought to go back to the practice of the early Church when bishops were elected by the clergy and the people. </a:t>
            </a:r>
            <a:endParaRPr lang="en-GB" altLang="en-US" sz="2000" b="1" dirty="0" smtClean="0">
              <a:solidFill>
                <a:srgbClr val="C00000"/>
              </a:solidFill>
              <a:latin typeface="Arial" panose="020B0604020202020204" pitchFamily="34" charset="0"/>
              <a:cs typeface="Arial" panose="020B0604020202020204" pitchFamily="34" charset="0"/>
            </a:endParaRPr>
          </a:p>
          <a:p>
            <a:pPr algn="just">
              <a:spcBef>
                <a:spcPct val="50000"/>
              </a:spcBef>
              <a:defRPr/>
            </a:pPr>
            <a:r>
              <a:rPr lang="en-GB" altLang="en-US" sz="2000" b="1" dirty="0" smtClean="0">
                <a:solidFill>
                  <a:srgbClr val="002060"/>
                </a:solidFill>
                <a:latin typeface="Arial" panose="020B0604020202020204" pitchFamily="34" charset="0"/>
                <a:cs typeface="Arial" panose="020B0604020202020204" pitchFamily="34" charset="0"/>
              </a:rPr>
              <a:t>It </a:t>
            </a:r>
            <a:r>
              <a:rPr lang="en-GB" altLang="en-US" sz="2000" b="1" dirty="0">
                <a:solidFill>
                  <a:srgbClr val="002060"/>
                </a:solidFill>
                <a:latin typeface="Arial" panose="020B0604020202020204" pitchFamily="34" charset="0"/>
                <a:cs typeface="Arial" panose="020B0604020202020204" pitchFamily="34" charset="0"/>
              </a:rPr>
              <a:t>was this second issue that fired up people’s and theologians’ thinking right up to our own times, and that became the pretext for the condemnation of the book. </a:t>
            </a:r>
          </a:p>
        </p:txBody>
      </p:sp>
      <p:pic>
        <p:nvPicPr>
          <p:cNvPr id="5122" name="Picture 2" descr="Immagine correl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2902" y="1046440"/>
            <a:ext cx="3104830" cy="1457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89526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Text Box 4"/>
          <p:cNvSpPr txBox="1">
            <a:spLocks noChangeArrowheads="1"/>
          </p:cNvSpPr>
          <p:nvPr/>
        </p:nvSpPr>
        <p:spPr bwMode="auto">
          <a:xfrm>
            <a:off x="235434" y="1791657"/>
            <a:ext cx="8335871" cy="4555093"/>
          </a:xfrm>
          <a:prstGeom prst="rect">
            <a:avLst/>
          </a:prstGeom>
          <a:noFill/>
          <a:ln>
            <a:noFill/>
          </a:ln>
          <a:effectLst>
            <a:innerShdw blurRad="63500" dist="50800" dir="8100000">
              <a:prstClr val="black">
                <a:alpha val="50000"/>
              </a:prstClr>
            </a:innerShdw>
          </a:effectLst>
          <a:extLst/>
        </p:spPr>
        <p:txBody>
          <a:bodyPr wrap="square">
            <a:spAutoFit/>
            <a:flatTx/>
          </a:bodyPr>
          <a:lstStyle/>
          <a:p>
            <a:pPr algn="just">
              <a:spcBef>
                <a:spcPct val="50000"/>
              </a:spcBef>
              <a:defRPr/>
            </a:pPr>
            <a:r>
              <a:rPr lang="en-GB" altLang="en-US" sz="2000" b="1" dirty="0">
                <a:solidFill>
                  <a:srgbClr val="C00000"/>
                </a:solidFill>
                <a:latin typeface="Modern No. 20" panose="02070704070505020303" pitchFamily="18" charset="0"/>
                <a:cs typeface="Arial" charset="0"/>
              </a:rPr>
              <a:t>For Rosmini, the clergy and the people had a “divine” right to elect their shepherd. </a:t>
            </a:r>
          </a:p>
          <a:p>
            <a:pPr algn="just">
              <a:spcBef>
                <a:spcPct val="50000"/>
              </a:spcBef>
              <a:defRPr/>
            </a:pPr>
            <a:r>
              <a:rPr lang="en-GB" altLang="en-US" sz="2000" b="1" dirty="0">
                <a:solidFill>
                  <a:srgbClr val="002060"/>
                </a:solidFill>
                <a:latin typeface="Modern No. 20" panose="02070704070505020303" pitchFamily="18" charset="0"/>
                <a:cs typeface="Arial" charset="0"/>
              </a:rPr>
              <a:t>He was asked by the Pope, Pius IX, to clarify this theological point which seemed to declare “invalid” elections of bishops who had been nominated by rulers only, with the approval of the </a:t>
            </a:r>
            <a:r>
              <a:rPr lang="en-GB" altLang="en-US" sz="2000" b="1" dirty="0" smtClean="0">
                <a:solidFill>
                  <a:srgbClr val="002060"/>
                </a:solidFill>
                <a:latin typeface="Modern No. 20" panose="02070704070505020303" pitchFamily="18" charset="0"/>
                <a:cs typeface="Arial" charset="0"/>
              </a:rPr>
              <a:t>Pope.</a:t>
            </a:r>
          </a:p>
          <a:p>
            <a:pPr algn="just">
              <a:spcBef>
                <a:spcPct val="50000"/>
              </a:spcBef>
              <a:defRPr/>
            </a:pPr>
            <a:r>
              <a:rPr lang="en-GB" altLang="en-US" sz="2000" b="1" dirty="0" smtClean="0">
                <a:solidFill>
                  <a:srgbClr val="C00000"/>
                </a:solidFill>
                <a:latin typeface="Modern No. 20" panose="02070704070505020303" pitchFamily="18" charset="0"/>
                <a:cs typeface="Arial" charset="0"/>
              </a:rPr>
              <a:t>Other </a:t>
            </a:r>
            <a:r>
              <a:rPr lang="en-GB" altLang="en-US" sz="2000" b="1" dirty="0">
                <a:solidFill>
                  <a:srgbClr val="C00000"/>
                </a:solidFill>
                <a:latin typeface="Modern No. 20" panose="02070704070505020303" pitchFamily="18" charset="0"/>
                <a:cs typeface="Arial" charset="0"/>
              </a:rPr>
              <a:t>bishops and theologians made the same request, and Rosmini obliged by publishing three letters written to Canon Giuseppe </a:t>
            </a:r>
            <a:r>
              <a:rPr lang="en-GB" altLang="en-US" sz="2000" b="1" dirty="0" err="1">
                <a:solidFill>
                  <a:srgbClr val="C00000"/>
                </a:solidFill>
                <a:latin typeface="Modern No. 20" panose="02070704070505020303" pitchFamily="18" charset="0"/>
                <a:cs typeface="Arial" charset="0"/>
              </a:rPr>
              <a:t>Gatti</a:t>
            </a:r>
            <a:r>
              <a:rPr lang="en-GB" altLang="en-US" sz="2000" b="1" dirty="0">
                <a:solidFill>
                  <a:srgbClr val="C00000"/>
                </a:solidFill>
                <a:latin typeface="Modern No. 20" panose="02070704070505020303" pitchFamily="18" charset="0"/>
                <a:cs typeface="Arial" charset="0"/>
              </a:rPr>
              <a:t>. </a:t>
            </a:r>
          </a:p>
          <a:p>
            <a:pPr algn="just">
              <a:spcBef>
                <a:spcPct val="50000"/>
              </a:spcBef>
              <a:defRPr/>
            </a:pPr>
            <a:r>
              <a:rPr lang="en-GB" altLang="en-US" sz="2000" b="1" dirty="0">
                <a:solidFill>
                  <a:srgbClr val="002060"/>
                </a:solidFill>
                <a:latin typeface="Modern No. 20" panose="02070704070505020303" pitchFamily="18" charset="0"/>
                <a:cs typeface="Arial" charset="0"/>
              </a:rPr>
              <a:t>He distinguishes between “divine constitutive right” and “divine moral right”. </a:t>
            </a:r>
            <a:endParaRPr lang="en-GB" altLang="en-US" sz="2000" b="1" dirty="0" smtClean="0">
              <a:solidFill>
                <a:srgbClr val="002060"/>
              </a:solidFill>
              <a:latin typeface="Modern No. 20" panose="02070704070505020303" pitchFamily="18" charset="0"/>
              <a:cs typeface="Arial" charset="0"/>
            </a:endParaRPr>
          </a:p>
          <a:p>
            <a:pPr algn="just">
              <a:spcBef>
                <a:spcPct val="50000"/>
              </a:spcBef>
              <a:defRPr/>
            </a:pPr>
            <a:r>
              <a:rPr lang="en-GB" altLang="en-US" sz="2000" b="1" dirty="0" smtClean="0">
                <a:solidFill>
                  <a:srgbClr val="C00000"/>
                </a:solidFill>
                <a:latin typeface="Modern No. 20" panose="02070704070505020303" pitchFamily="18" charset="0"/>
                <a:cs typeface="Arial" charset="0"/>
              </a:rPr>
              <a:t>The </a:t>
            </a:r>
            <a:r>
              <a:rPr lang="en-GB" altLang="en-US" sz="2000" b="1" dirty="0">
                <a:solidFill>
                  <a:srgbClr val="C00000"/>
                </a:solidFill>
                <a:latin typeface="Modern No. 20" panose="02070704070505020303" pitchFamily="18" charset="0"/>
                <a:cs typeface="Arial" charset="0"/>
              </a:rPr>
              <a:t>right clergy and people have in the elections of bishops is “divine moral right” only and the violation of this right does not cause “invalidity</a:t>
            </a:r>
            <a:r>
              <a:rPr lang="en-GB" altLang="en-US" sz="2000" b="1" dirty="0" smtClean="0">
                <a:solidFill>
                  <a:srgbClr val="C00000"/>
                </a:solidFill>
                <a:latin typeface="Modern No. 20" panose="02070704070505020303" pitchFamily="18" charset="0"/>
                <a:cs typeface="Arial" charset="0"/>
              </a:rPr>
              <a:t>”.</a:t>
            </a:r>
          </a:p>
          <a:p>
            <a:pPr algn="just">
              <a:spcBef>
                <a:spcPct val="50000"/>
              </a:spcBef>
              <a:defRPr/>
            </a:pPr>
            <a:r>
              <a:rPr lang="en-GB" altLang="en-US" sz="2000" b="1" dirty="0" smtClean="0">
                <a:solidFill>
                  <a:srgbClr val="FF0000"/>
                </a:solidFill>
                <a:latin typeface="Modern No. 20" panose="02070704070505020303" pitchFamily="18" charset="0"/>
                <a:cs typeface="Arial" charset="0"/>
              </a:rPr>
              <a:t>But IT IS THE POPE who </a:t>
            </a:r>
            <a:r>
              <a:rPr lang="en-GB" altLang="en-US" sz="2000" b="1" dirty="0">
                <a:solidFill>
                  <a:srgbClr val="FF0000"/>
                </a:solidFill>
                <a:latin typeface="Modern No. 20" panose="02070704070505020303" pitchFamily="18" charset="0"/>
                <a:cs typeface="Arial" charset="0"/>
              </a:rPr>
              <a:t>has indeed the authority to by-pass this right of clergy and people if pressed by other serious considerations. </a:t>
            </a:r>
          </a:p>
        </p:txBody>
      </p:sp>
      <p:pic>
        <p:nvPicPr>
          <p:cNvPr id="52226" name="Picture 2" descr="http://www.globalsecurity.org/military/world/europe/images/va-pope-pius-i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1305" y="1758714"/>
            <a:ext cx="2929529" cy="40427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349044" y="5801464"/>
            <a:ext cx="1657313" cy="646331"/>
          </a:xfrm>
          <a:prstGeom prst="rect">
            <a:avLst/>
          </a:prstGeom>
          <a:noFill/>
        </p:spPr>
        <p:txBody>
          <a:bodyPr wrap="none" rtlCol="0">
            <a:spAutoFit/>
          </a:bodyPr>
          <a:lstStyle/>
          <a:p>
            <a:pPr algn="ctr"/>
            <a:r>
              <a:rPr lang="en-GB" b="1" dirty="0" smtClean="0">
                <a:solidFill>
                  <a:srgbClr val="FF0000"/>
                </a:solidFill>
              </a:rPr>
              <a:t>Pope St. Pius IX</a:t>
            </a:r>
          </a:p>
          <a:p>
            <a:pPr algn="ctr"/>
            <a:r>
              <a:rPr lang="en-GB" b="1" dirty="0" smtClean="0">
                <a:solidFill>
                  <a:srgbClr val="FF0000"/>
                </a:solidFill>
              </a:rPr>
              <a:t>1792-1878</a:t>
            </a:r>
            <a:endParaRPr lang="en-GB" b="1" dirty="0">
              <a:solidFill>
                <a:srgbClr val="FF0000"/>
              </a:solidFill>
            </a:endParaRPr>
          </a:p>
        </p:txBody>
      </p:sp>
      <p:sp>
        <p:nvSpPr>
          <p:cNvPr id="2" name="CasellaDiTesto 1"/>
          <p:cNvSpPr txBox="1"/>
          <p:nvPr/>
        </p:nvSpPr>
        <p:spPr>
          <a:xfrm>
            <a:off x="832963" y="189053"/>
            <a:ext cx="9344738" cy="1569660"/>
          </a:xfrm>
          <a:prstGeom prst="rect">
            <a:avLst/>
          </a:prstGeom>
          <a:noFill/>
        </p:spPr>
        <p:txBody>
          <a:bodyPr wrap="none" rtlCol="0">
            <a:spAutoFit/>
          </a:bodyPr>
          <a:lstStyle/>
          <a:p>
            <a:pPr algn="ctr"/>
            <a:r>
              <a:rPr lang="it-IT" sz="3200" dirty="0" smtClean="0">
                <a:solidFill>
                  <a:schemeClr val="accent2">
                    <a:lumMod val="75000"/>
                  </a:schemeClr>
                </a:solidFill>
                <a:latin typeface="Arial Black" panose="020B0A04020102020204" pitchFamily="34" charset="0"/>
              </a:rPr>
              <a:t>The </a:t>
            </a:r>
            <a:r>
              <a:rPr lang="it-IT" sz="3200" dirty="0" err="1" smtClean="0">
                <a:solidFill>
                  <a:schemeClr val="accent2">
                    <a:lumMod val="75000"/>
                  </a:schemeClr>
                </a:solidFill>
                <a:latin typeface="Arial Black" panose="020B0A04020102020204" pitchFamily="34" charset="0"/>
              </a:rPr>
              <a:t>election</a:t>
            </a:r>
            <a:r>
              <a:rPr lang="it-IT" sz="3200" dirty="0" smtClean="0">
                <a:solidFill>
                  <a:schemeClr val="accent2">
                    <a:lumMod val="75000"/>
                  </a:schemeClr>
                </a:solidFill>
                <a:latin typeface="Arial Black" panose="020B0A04020102020204" pitchFamily="34" charset="0"/>
              </a:rPr>
              <a:t> of </a:t>
            </a:r>
            <a:r>
              <a:rPr lang="it-IT" sz="3200" dirty="0" err="1" smtClean="0">
                <a:solidFill>
                  <a:schemeClr val="accent2">
                    <a:lumMod val="75000"/>
                  </a:schemeClr>
                </a:solidFill>
                <a:latin typeface="Arial Black" panose="020B0A04020102020204" pitchFamily="34" charset="0"/>
              </a:rPr>
              <a:t>Bishops</a:t>
            </a:r>
            <a:r>
              <a:rPr lang="it-IT" sz="3200" dirty="0" smtClean="0">
                <a:solidFill>
                  <a:schemeClr val="accent2">
                    <a:lumMod val="75000"/>
                  </a:schemeClr>
                </a:solidFill>
                <a:latin typeface="Arial Black" panose="020B0A04020102020204" pitchFamily="34" charset="0"/>
              </a:rPr>
              <a:t>:</a:t>
            </a:r>
          </a:p>
          <a:p>
            <a:pPr algn="ctr"/>
            <a:r>
              <a:rPr lang="it-IT" sz="3200" dirty="0" smtClean="0">
                <a:solidFill>
                  <a:schemeClr val="accent2">
                    <a:lumMod val="75000"/>
                  </a:schemeClr>
                </a:solidFill>
                <a:latin typeface="Arial Black" panose="020B0A04020102020204" pitchFamily="34" charset="0"/>
              </a:rPr>
              <a:t>a moral divine right of </a:t>
            </a:r>
            <a:r>
              <a:rPr lang="it-IT" sz="3200" dirty="0" err="1" smtClean="0">
                <a:solidFill>
                  <a:schemeClr val="accent2">
                    <a:lumMod val="75000"/>
                  </a:schemeClr>
                </a:solidFill>
                <a:latin typeface="Arial Black" panose="020B0A04020102020204" pitchFamily="34" charset="0"/>
              </a:rPr>
              <a:t>Clergy</a:t>
            </a:r>
            <a:r>
              <a:rPr lang="it-IT" sz="3200" dirty="0" smtClean="0">
                <a:solidFill>
                  <a:schemeClr val="accent2">
                    <a:lumMod val="75000"/>
                  </a:schemeClr>
                </a:solidFill>
                <a:latin typeface="Arial Black" panose="020B0A04020102020204" pitchFamily="34" charset="0"/>
              </a:rPr>
              <a:t> and People</a:t>
            </a:r>
          </a:p>
          <a:p>
            <a:pPr algn="ctr"/>
            <a:r>
              <a:rPr lang="it-IT" sz="3200" dirty="0">
                <a:solidFill>
                  <a:schemeClr val="accent2">
                    <a:lumMod val="75000"/>
                  </a:schemeClr>
                </a:solidFill>
                <a:latin typeface="Arial Black" panose="020B0A04020102020204" pitchFamily="34" charset="0"/>
              </a:rPr>
              <a:t>i</a:t>
            </a:r>
            <a:r>
              <a:rPr lang="it-IT" sz="3200" dirty="0" smtClean="0">
                <a:solidFill>
                  <a:schemeClr val="accent2">
                    <a:lumMod val="75000"/>
                  </a:schemeClr>
                </a:solidFill>
                <a:latin typeface="Arial Black" panose="020B0A04020102020204" pitchFamily="34" charset="0"/>
              </a:rPr>
              <a:t>n the Church</a:t>
            </a:r>
            <a:endParaRPr lang="it-IT" sz="3200" dirty="0">
              <a:solidFill>
                <a:schemeClr val="accent2">
                  <a:lumMod val="75000"/>
                </a:schemeClr>
              </a:solidFill>
              <a:latin typeface="Arial Black" panose="020B0A04020102020204" pitchFamily="34" charset="0"/>
            </a:endParaRPr>
          </a:p>
        </p:txBody>
      </p:sp>
    </p:spTree>
    <p:extLst>
      <p:ext uri="{BB962C8B-B14F-4D97-AF65-F5344CB8AC3E}">
        <p14:creationId xmlns:p14="http://schemas.microsoft.com/office/powerpoint/2010/main" val="9345033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4"/>
          <p:cNvSpPr txBox="1">
            <a:spLocks noChangeArrowheads="1"/>
          </p:cNvSpPr>
          <p:nvPr/>
        </p:nvSpPr>
        <p:spPr bwMode="auto">
          <a:xfrm>
            <a:off x="0" y="1225689"/>
            <a:ext cx="9276422" cy="5632311"/>
          </a:xfrm>
          <a:prstGeom prst="rect">
            <a:avLst/>
          </a:prstGeom>
          <a:noFill/>
          <a:ln w="9525">
            <a:miter lim="800000"/>
            <a:headEnd/>
            <a:tailEnd/>
          </a:ln>
          <a:effectLst>
            <a:innerShdw blurRad="63500" dist="50800" dir="18900000">
              <a:prstClr val="black">
                <a:alpha val="50000"/>
              </a:prstClr>
            </a:innerShdw>
          </a:effectLst>
        </p:spPr>
        <p:txBody>
          <a:bodyPr wrap="square">
            <a:spAutoFit/>
            <a:flatTx/>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n-GB" altLang="en-US" sz="2000" b="1" dirty="0">
                <a:solidFill>
                  <a:srgbClr val="0000CC"/>
                </a:solidFill>
                <a:latin typeface="Garamond" panose="02020404030301010803" pitchFamily="18" charset="0"/>
              </a:rPr>
              <a:t>History shows as an undeniable fact that in the greatest Churches founded by the Apostles, in the churches of Rome, Alexandria, Antioch, Constantinople, Ephesus, Caesarea, Heraclea, Corinth, Thessalonica, Carthage and others, the people took an active part for many centuries in the ordinary choice of bishops. </a:t>
            </a:r>
          </a:p>
          <a:p>
            <a:pPr algn="just" eaLnBrk="1" hangingPunct="1">
              <a:spcBef>
                <a:spcPct val="0"/>
              </a:spcBef>
              <a:buFontTx/>
              <a:buNone/>
            </a:pPr>
            <a:endParaRPr lang="en-GB" altLang="en-US" sz="2000" b="1" dirty="0">
              <a:solidFill>
                <a:srgbClr val="0000CC"/>
              </a:solidFill>
              <a:latin typeface="Garamond" panose="02020404030301010803" pitchFamily="18" charset="0"/>
            </a:endParaRPr>
          </a:p>
          <a:p>
            <a:pPr algn="just" eaLnBrk="1" hangingPunct="1">
              <a:spcBef>
                <a:spcPct val="0"/>
              </a:spcBef>
              <a:buFontTx/>
              <a:buNone/>
            </a:pPr>
            <a:r>
              <a:rPr lang="en-GB" altLang="en-US" sz="2000" b="1" dirty="0">
                <a:latin typeface="Garamond" panose="02020404030301010803" pitchFamily="18" charset="0"/>
              </a:rPr>
              <a:t>A bishop without the support and approval of the people was considered an unlawful usurper.</a:t>
            </a:r>
          </a:p>
          <a:p>
            <a:pPr algn="just" eaLnBrk="1" hangingPunct="1">
              <a:spcBef>
                <a:spcPct val="0"/>
              </a:spcBef>
              <a:buFontTx/>
              <a:buNone/>
            </a:pPr>
            <a:endParaRPr lang="en-GB" altLang="en-US" sz="2000" b="1" dirty="0">
              <a:latin typeface="Garamond" panose="02020404030301010803" pitchFamily="18" charset="0"/>
            </a:endParaRPr>
          </a:p>
          <a:p>
            <a:pPr algn="just" eaLnBrk="1" hangingPunct="1">
              <a:spcBef>
                <a:spcPct val="0"/>
              </a:spcBef>
              <a:buFontTx/>
              <a:buNone/>
            </a:pPr>
            <a:r>
              <a:rPr lang="en-GB" altLang="en-US" sz="2000" b="1" dirty="0">
                <a:solidFill>
                  <a:srgbClr val="FF0000"/>
                </a:solidFill>
                <a:latin typeface="Garamond" panose="02020404030301010803" pitchFamily="18" charset="0"/>
              </a:rPr>
              <a:t>This tradition remained secure and universal during the first six centuries of the </a:t>
            </a:r>
            <a:r>
              <a:rPr lang="en-GB" altLang="en-US" sz="2000" b="1" dirty="0" smtClean="0">
                <a:solidFill>
                  <a:srgbClr val="FF0000"/>
                </a:solidFill>
                <a:latin typeface="Garamond" panose="02020404030301010803" pitchFamily="18" charset="0"/>
              </a:rPr>
              <a:t>Church.</a:t>
            </a:r>
          </a:p>
          <a:p>
            <a:pPr algn="just" eaLnBrk="1" hangingPunct="1">
              <a:spcBef>
                <a:spcPct val="0"/>
              </a:spcBef>
              <a:buFontTx/>
              <a:buNone/>
            </a:pPr>
            <a:endParaRPr lang="en-GB" altLang="en-US" sz="2000" b="1" dirty="0">
              <a:solidFill>
                <a:srgbClr val="FF0000"/>
              </a:solidFill>
              <a:latin typeface="Garamond" panose="02020404030301010803" pitchFamily="18" charset="0"/>
            </a:endParaRPr>
          </a:p>
          <a:p>
            <a:pPr algn="just" eaLnBrk="1" hangingPunct="1">
              <a:spcBef>
                <a:spcPct val="0"/>
              </a:spcBef>
              <a:buFontTx/>
              <a:buNone/>
            </a:pPr>
            <a:r>
              <a:rPr lang="en-GB" altLang="en-US" sz="2000" b="1" dirty="0" smtClean="0">
                <a:solidFill>
                  <a:srgbClr val="00B050"/>
                </a:solidFill>
                <a:latin typeface="Garamond" panose="02020404030301010803" pitchFamily="18" charset="0"/>
              </a:rPr>
              <a:t>The </a:t>
            </a:r>
            <a:r>
              <a:rPr lang="en-GB" altLang="en-US" sz="2000" b="1" dirty="0">
                <a:solidFill>
                  <a:srgbClr val="00B050"/>
                </a:solidFill>
                <a:latin typeface="Garamond" panose="02020404030301010803" pitchFamily="18" charset="0"/>
              </a:rPr>
              <a:t>invasions of barbarian armies which brought to an end the old Roman Empire caused dramatic changes in the Church especially in her status as a poor but free Mother of all her </a:t>
            </a:r>
            <a:r>
              <a:rPr lang="en-GB" altLang="en-US" sz="2000" b="1" dirty="0" smtClean="0">
                <a:solidFill>
                  <a:srgbClr val="00B050"/>
                </a:solidFill>
                <a:latin typeface="Garamond" panose="02020404030301010803" pitchFamily="18" charset="0"/>
              </a:rPr>
              <a:t>subjects.</a:t>
            </a:r>
          </a:p>
          <a:p>
            <a:pPr algn="just" eaLnBrk="1" hangingPunct="1">
              <a:spcBef>
                <a:spcPct val="0"/>
              </a:spcBef>
              <a:buFontTx/>
              <a:buNone/>
            </a:pPr>
            <a:endParaRPr lang="en-GB" altLang="en-US" sz="2000" b="1" dirty="0">
              <a:solidFill>
                <a:srgbClr val="FF0000"/>
              </a:solidFill>
              <a:latin typeface="Garamond" panose="02020404030301010803" pitchFamily="18" charset="0"/>
            </a:endParaRPr>
          </a:p>
          <a:p>
            <a:pPr algn="just" eaLnBrk="1" hangingPunct="1">
              <a:spcBef>
                <a:spcPct val="0"/>
              </a:spcBef>
              <a:buFontTx/>
              <a:buNone/>
            </a:pPr>
            <a:r>
              <a:rPr lang="en-GB" altLang="en-US" sz="2000" b="1" dirty="0" smtClean="0">
                <a:solidFill>
                  <a:srgbClr val="002060"/>
                </a:solidFill>
                <a:latin typeface="Garamond" panose="02020404030301010803" pitchFamily="18" charset="0"/>
              </a:rPr>
              <a:t>The </a:t>
            </a:r>
            <a:r>
              <a:rPr lang="en-GB" altLang="en-US" sz="2000" b="1" dirty="0">
                <a:solidFill>
                  <a:srgbClr val="002060"/>
                </a:solidFill>
                <a:latin typeface="Garamond" panose="02020404030301010803" pitchFamily="18" charset="0"/>
              </a:rPr>
              <a:t>new barbarian rulers favoured the Church with wealth and power while at the same time enslaving her through the bishops who became progressively political princes subjected to the authority of the rulers.</a:t>
            </a:r>
          </a:p>
        </p:txBody>
      </p:sp>
      <p:sp>
        <p:nvSpPr>
          <p:cNvPr id="2" name="CasellaDiTesto 1"/>
          <p:cNvSpPr txBox="1"/>
          <p:nvPr/>
        </p:nvSpPr>
        <p:spPr>
          <a:xfrm>
            <a:off x="1" y="0"/>
            <a:ext cx="12192000" cy="1200329"/>
          </a:xfrm>
          <a:prstGeom prst="rect">
            <a:avLst/>
          </a:prstGeom>
          <a:noFill/>
        </p:spPr>
        <p:txBody>
          <a:bodyPr wrap="square" rtlCol="0">
            <a:spAutoFit/>
          </a:bodyPr>
          <a:lstStyle/>
          <a:p>
            <a:pPr algn="ctr"/>
            <a:r>
              <a:rPr lang="it-IT" sz="3600" b="1" dirty="0" smtClean="0">
                <a:solidFill>
                  <a:srgbClr val="C00000"/>
                </a:solidFill>
              </a:rPr>
              <a:t>The </a:t>
            </a:r>
            <a:r>
              <a:rPr lang="it-IT" sz="3600" b="1" dirty="0" err="1" smtClean="0">
                <a:solidFill>
                  <a:srgbClr val="C00000"/>
                </a:solidFill>
              </a:rPr>
              <a:t>election</a:t>
            </a:r>
            <a:r>
              <a:rPr lang="it-IT" sz="3600" b="1" dirty="0" smtClean="0">
                <a:solidFill>
                  <a:srgbClr val="C00000"/>
                </a:solidFill>
              </a:rPr>
              <a:t> of </a:t>
            </a:r>
            <a:r>
              <a:rPr lang="it-IT" sz="3600" b="1" dirty="0" err="1" smtClean="0">
                <a:solidFill>
                  <a:srgbClr val="C00000"/>
                </a:solidFill>
              </a:rPr>
              <a:t>Bishops</a:t>
            </a:r>
            <a:r>
              <a:rPr lang="it-IT" sz="3600" b="1" dirty="0" smtClean="0">
                <a:solidFill>
                  <a:srgbClr val="C00000"/>
                </a:solidFill>
              </a:rPr>
              <a:t> by </a:t>
            </a:r>
            <a:r>
              <a:rPr lang="it-IT" sz="3600" b="1" dirty="0" err="1" smtClean="0">
                <a:solidFill>
                  <a:srgbClr val="C00000"/>
                </a:solidFill>
              </a:rPr>
              <a:t>Clergy</a:t>
            </a:r>
            <a:r>
              <a:rPr lang="it-IT" sz="3600" b="1" dirty="0" smtClean="0">
                <a:solidFill>
                  <a:srgbClr val="C00000"/>
                </a:solidFill>
              </a:rPr>
              <a:t> and People</a:t>
            </a:r>
          </a:p>
          <a:p>
            <a:pPr algn="ctr"/>
            <a:r>
              <a:rPr lang="it-IT" sz="3600" b="1" dirty="0" err="1" smtClean="0">
                <a:solidFill>
                  <a:srgbClr val="C00000"/>
                </a:solidFill>
              </a:rPr>
              <a:t>was</a:t>
            </a:r>
            <a:r>
              <a:rPr lang="it-IT" sz="3600" b="1" dirty="0" smtClean="0">
                <a:solidFill>
                  <a:srgbClr val="C00000"/>
                </a:solidFill>
              </a:rPr>
              <a:t> a </a:t>
            </a:r>
            <a:r>
              <a:rPr lang="it-IT" sz="3600" b="1" dirty="0" err="1" smtClean="0">
                <a:solidFill>
                  <a:srgbClr val="C00000"/>
                </a:solidFill>
              </a:rPr>
              <a:t>tradition</a:t>
            </a:r>
            <a:r>
              <a:rPr lang="it-IT" sz="3600" b="1" dirty="0" smtClean="0">
                <a:solidFill>
                  <a:srgbClr val="C00000"/>
                </a:solidFill>
              </a:rPr>
              <a:t> in the </a:t>
            </a:r>
            <a:r>
              <a:rPr lang="it-IT" sz="3600" b="1" dirty="0" err="1" smtClean="0">
                <a:solidFill>
                  <a:srgbClr val="C00000"/>
                </a:solidFill>
              </a:rPr>
              <a:t>ancient</a:t>
            </a:r>
            <a:r>
              <a:rPr lang="it-IT" sz="3600" b="1" dirty="0" smtClean="0">
                <a:solidFill>
                  <a:srgbClr val="C00000"/>
                </a:solidFill>
              </a:rPr>
              <a:t> Church</a:t>
            </a:r>
            <a:endParaRPr lang="it-IT" sz="3600" b="1" dirty="0">
              <a:solidFill>
                <a:srgbClr val="C00000"/>
              </a:solidFill>
            </a:endParaRPr>
          </a:p>
        </p:txBody>
      </p:sp>
      <p:pic>
        <p:nvPicPr>
          <p:cNvPr id="9218" name="Picture 2" descr="http://images.famigliacristiana.it/2016/12/ambrogio_4_20004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6422" y="1200329"/>
            <a:ext cx="2915578" cy="4966202"/>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9607827" y="6191891"/>
            <a:ext cx="2655663" cy="646331"/>
          </a:xfrm>
          <a:prstGeom prst="rect">
            <a:avLst/>
          </a:prstGeom>
          <a:noFill/>
        </p:spPr>
        <p:txBody>
          <a:bodyPr wrap="none" rtlCol="0">
            <a:spAutoFit/>
          </a:bodyPr>
          <a:lstStyle/>
          <a:p>
            <a:pPr algn="ctr"/>
            <a:r>
              <a:rPr lang="it-IT" b="1" dirty="0" err="1" smtClean="0"/>
              <a:t>Ambrose</a:t>
            </a:r>
            <a:r>
              <a:rPr lang="it-IT" b="1" dirty="0" smtClean="0"/>
              <a:t> </a:t>
            </a:r>
            <a:r>
              <a:rPr lang="it-IT" b="1" dirty="0" err="1" smtClean="0"/>
              <a:t>acclamed</a:t>
            </a:r>
            <a:r>
              <a:rPr lang="it-IT" b="1" dirty="0" smtClean="0"/>
              <a:t> by the</a:t>
            </a:r>
          </a:p>
          <a:p>
            <a:pPr algn="ctr"/>
            <a:r>
              <a:rPr lang="it-IT" b="1" dirty="0" smtClean="0"/>
              <a:t>People in Milan 374 AD</a:t>
            </a:r>
            <a:endParaRPr lang="it-IT" b="1" dirty="0"/>
          </a:p>
        </p:txBody>
      </p:sp>
    </p:spTree>
    <p:extLst>
      <p:ext uri="{BB962C8B-B14F-4D97-AF65-F5344CB8AC3E}">
        <p14:creationId xmlns:p14="http://schemas.microsoft.com/office/powerpoint/2010/main" val="30732375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4132" y="0"/>
            <a:ext cx="10515600" cy="675249"/>
          </a:xfrm>
        </p:spPr>
        <p:txBody>
          <a:bodyPr>
            <a:normAutofit fontScale="90000"/>
          </a:bodyPr>
          <a:lstStyle/>
          <a:p>
            <a:pPr algn="ctr"/>
            <a:r>
              <a:rPr lang="it-IT" dirty="0" smtClean="0">
                <a:solidFill>
                  <a:srgbClr val="FF0000"/>
                </a:solidFill>
                <a:latin typeface="Arial Black" panose="020B0A04020102020204" pitchFamily="34" charset="0"/>
              </a:rPr>
              <a:t>Charles the Great (742-814)</a:t>
            </a:r>
            <a:endParaRPr lang="it-IT" dirty="0">
              <a:solidFill>
                <a:srgbClr val="FF0000"/>
              </a:solidFill>
              <a:latin typeface="Arial Black" panose="020B0A04020102020204" pitchFamily="34" charset="0"/>
            </a:endParaRPr>
          </a:p>
        </p:txBody>
      </p:sp>
      <p:sp>
        <p:nvSpPr>
          <p:cNvPr id="3" name="Segnaposto contenuto 2"/>
          <p:cNvSpPr>
            <a:spLocks noGrp="1"/>
          </p:cNvSpPr>
          <p:nvPr>
            <p:ph sz="half" idx="1"/>
          </p:nvPr>
        </p:nvSpPr>
        <p:spPr>
          <a:xfrm>
            <a:off x="126609" y="675249"/>
            <a:ext cx="8102991" cy="6013937"/>
          </a:xfrm>
        </p:spPr>
        <p:txBody>
          <a:bodyPr>
            <a:noAutofit/>
          </a:bodyPr>
          <a:lstStyle/>
          <a:p>
            <a:pPr algn="just"/>
            <a:r>
              <a:rPr lang="en-US" sz="1800" b="1" dirty="0" smtClean="0">
                <a:solidFill>
                  <a:schemeClr val="accent2">
                    <a:lumMod val="50000"/>
                  </a:schemeClr>
                </a:solidFill>
              </a:rPr>
              <a:t>King </a:t>
            </a:r>
            <a:r>
              <a:rPr lang="en-US" sz="1800" b="1" dirty="0">
                <a:solidFill>
                  <a:schemeClr val="accent2">
                    <a:lumMod val="50000"/>
                  </a:schemeClr>
                </a:solidFill>
              </a:rPr>
              <a:t>of the </a:t>
            </a:r>
            <a:r>
              <a:rPr lang="en-US" sz="1800" b="1" dirty="0" smtClean="0">
                <a:solidFill>
                  <a:schemeClr val="accent2">
                    <a:lumMod val="50000"/>
                  </a:schemeClr>
                </a:solidFill>
              </a:rPr>
              <a:t>Franks from </a:t>
            </a:r>
            <a:r>
              <a:rPr lang="en-US" sz="1800" b="1" dirty="0">
                <a:solidFill>
                  <a:schemeClr val="accent2">
                    <a:lumMod val="50000"/>
                  </a:schemeClr>
                </a:solidFill>
              </a:rPr>
              <a:t>768, king of the </a:t>
            </a:r>
            <a:r>
              <a:rPr lang="en-US" sz="1800" b="1" dirty="0" err="1">
                <a:solidFill>
                  <a:schemeClr val="accent2">
                    <a:lumMod val="50000"/>
                  </a:schemeClr>
                </a:solidFill>
              </a:rPr>
              <a:t>Lombards</a:t>
            </a:r>
            <a:r>
              <a:rPr lang="en-US" sz="1800" b="1" dirty="0">
                <a:solidFill>
                  <a:schemeClr val="accent2">
                    <a:lumMod val="50000"/>
                  </a:schemeClr>
                </a:solidFill>
              </a:rPr>
              <a:t> from 774, and emperor of the Romans from </a:t>
            </a:r>
            <a:r>
              <a:rPr lang="en-US" sz="1800" b="1" dirty="0" smtClean="0">
                <a:solidFill>
                  <a:schemeClr val="accent2">
                    <a:lumMod val="50000"/>
                  </a:schemeClr>
                </a:solidFill>
              </a:rPr>
              <a:t>800, crowned by Pope Leo III.</a:t>
            </a:r>
          </a:p>
          <a:p>
            <a:pPr algn="just"/>
            <a:r>
              <a:rPr lang="en-US" sz="1800" b="1" dirty="0" smtClean="0">
                <a:solidFill>
                  <a:schemeClr val="accent2">
                    <a:lumMod val="75000"/>
                  </a:schemeClr>
                </a:solidFill>
              </a:rPr>
              <a:t>He </a:t>
            </a:r>
            <a:r>
              <a:rPr lang="en-US" sz="1800" b="1" dirty="0">
                <a:solidFill>
                  <a:schemeClr val="accent2">
                    <a:lumMod val="75000"/>
                  </a:schemeClr>
                </a:solidFill>
              </a:rPr>
              <a:t>united much of western and central Europe during the Early Middle </a:t>
            </a:r>
            <a:r>
              <a:rPr lang="en-US" sz="1800" b="1" dirty="0" smtClean="0">
                <a:solidFill>
                  <a:schemeClr val="accent2">
                    <a:lumMod val="75000"/>
                  </a:schemeClr>
                </a:solidFill>
              </a:rPr>
              <a:t>Ages.</a:t>
            </a:r>
          </a:p>
          <a:p>
            <a:pPr algn="just"/>
            <a:r>
              <a:rPr lang="en-US" sz="1800" b="1" dirty="0" smtClean="0">
                <a:solidFill>
                  <a:schemeClr val="accent2">
                    <a:lumMod val="60000"/>
                    <a:lumOff val="40000"/>
                  </a:schemeClr>
                </a:solidFill>
              </a:rPr>
              <a:t>He </a:t>
            </a:r>
            <a:r>
              <a:rPr lang="en-US" sz="1800" b="1" dirty="0">
                <a:solidFill>
                  <a:schemeClr val="accent2">
                    <a:lumMod val="60000"/>
                    <a:lumOff val="40000"/>
                  </a:schemeClr>
                </a:solidFill>
              </a:rPr>
              <a:t>was the first </a:t>
            </a:r>
            <a:r>
              <a:rPr lang="en-US" sz="1800" b="1" dirty="0" err="1">
                <a:solidFill>
                  <a:schemeClr val="accent2">
                    <a:lumMod val="60000"/>
                    <a:lumOff val="40000"/>
                  </a:schemeClr>
                </a:solidFill>
              </a:rPr>
              <a:t>recognised</a:t>
            </a:r>
            <a:r>
              <a:rPr lang="en-US" sz="1800" b="1" dirty="0">
                <a:solidFill>
                  <a:schemeClr val="accent2">
                    <a:lumMod val="60000"/>
                    <a:lumOff val="40000"/>
                  </a:schemeClr>
                </a:solidFill>
              </a:rPr>
              <a:t> emperor to rule from western Europe since the fall of the Western Roman </a:t>
            </a:r>
            <a:r>
              <a:rPr lang="en-US" sz="1800" b="1" dirty="0" smtClean="0">
                <a:solidFill>
                  <a:schemeClr val="accent2">
                    <a:lumMod val="60000"/>
                    <a:lumOff val="40000"/>
                  </a:schemeClr>
                </a:solidFill>
              </a:rPr>
              <a:t>Empire three </a:t>
            </a:r>
            <a:r>
              <a:rPr lang="en-US" sz="1800" b="1" dirty="0">
                <a:solidFill>
                  <a:schemeClr val="accent2">
                    <a:lumMod val="60000"/>
                    <a:lumOff val="40000"/>
                  </a:schemeClr>
                </a:solidFill>
              </a:rPr>
              <a:t>centuries </a:t>
            </a:r>
            <a:r>
              <a:rPr lang="en-US" sz="1800" b="1" dirty="0" smtClean="0">
                <a:solidFill>
                  <a:schemeClr val="accent2">
                    <a:lumMod val="60000"/>
                    <a:lumOff val="40000"/>
                  </a:schemeClr>
                </a:solidFill>
              </a:rPr>
              <a:t>earlier.</a:t>
            </a:r>
          </a:p>
          <a:p>
            <a:pPr algn="just"/>
            <a:r>
              <a:rPr lang="en-US" sz="1800" b="1" dirty="0" smtClean="0">
                <a:solidFill>
                  <a:schemeClr val="accent2">
                    <a:lumMod val="75000"/>
                  </a:schemeClr>
                </a:solidFill>
              </a:rPr>
              <a:t>The </a:t>
            </a:r>
            <a:r>
              <a:rPr lang="en-US" sz="1800" b="1" dirty="0">
                <a:solidFill>
                  <a:schemeClr val="accent2">
                    <a:lumMod val="75000"/>
                  </a:schemeClr>
                </a:solidFill>
              </a:rPr>
              <a:t>expanded Frankish state that Charlemagne founded is called the Carolingian </a:t>
            </a:r>
            <a:r>
              <a:rPr lang="en-US" sz="1800" b="1" dirty="0" smtClean="0">
                <a:solidFill>
                  <a:schemeClr val="accent2">
                    <a:lumMod val="75000"/>
                  </a:schemeClr>
                </a:solidFill>
              </a:rPr>
              <a:t>Empire or Sacred Roman Empire. </a:t>
            </a:r>
            <a:r>
              <a:rPr lang="en-US" sz="1800" b="1" dirty="0">
                <a:solidFill>
                  <a:schemeClr val="accent2">
                    <a:lumMod val="75000"/>
                  </a:schemeClr>
                </a:solidFill>
              </a:rPr>
              <a:t>He was later canonized by Antipope Paschal III</a:t>
            </a:r>
            <a:r>
              <a:rPr lang="en-US" sz="1800" b="1" dirty="0" smtClean="0">
                <a:solidFill>
                  <a:schemeClr val="accent2">
                    <a:lumMod val="75000"/>
                  </a:schemeClr>
                </a:solidFill>
              </a:rPr>
              <a:t>.</a:t>
            </a:r>
          </a:p>
          <a:p>
            <a:pPr algn="just"/>
            <a:r>
              <a:rPr lang="en-US" sz="1800" b="1" dirty="0">
                <a:solidFill>
                  <a:schemeClr val="accent2">
                    <a:lumMod val="50000"/>
                  </a:schemeClr>
                </a:solidFill>
              </a:rPr>
              <a:t>Charlemagne expanded the reform Church's </a:t>
            </a:r>
            <a:r>
              <a:rPr lang="en-US" sz="1800" b="1" dirty="0" err="1" smtClean="0">
                <a:solidFill>
                  <a:schemeClr val="accent2">
                    <a:lumMod val="50000"/>
                  </a:schemeClr>
                </a:solidFill>
              </a:rPr>
              <a:t>programme</a:t>
            </a:r>
            <a:endParaRPr lang="en-US" sz="1800" b="1" dirty="0">
              <a:solidFill>
                <a:schemeClr val="accent2">
                  <a:lumMod val="50000"/>
                </a:schemeClr>
              </a:solidFill>
            </a:endParaRPr>
          </a:p>
          <a:p>
            <a:pPr lvl="1" algn="just">
              <a:spcBef>
                <a:spcPts val="0"/>
              </a:spcBef>
            </a:pPr>
            <a:r>
              <a:rPr lang="en-US" sz="1800" b="1" dirty="0" smtClean="0">
                <a:solidFill>
                  <a:schemeClr val="accent2">
                    <a:lumMod val="50000"/>
                  </a:schemeClr>
                </a:solidFill>
              </a:rPr>
              <a:t>The </a:t>
            </a:r>
            <a:r>
              <a:rPr lang="en-US" sz="1800" b="1" dirty="0">
                <a:solidFill>
                  <a:schemeClr val="accent2">
                    <a:lumMod val="50000"/>
                  </a:schemeClr>
                </a:solidFill>
              </a:rPr>
              <a:t>deepening of the spiritual life was later to be seen as central to public policy and royal governance. </a:t>
            </a:r>
            <a:endParaRPr lang="en-US" sz="1800" b="1" dirty="0" smtClean="0">
              <a:solidFill>
                <a:schemeClr val="accent2">
                  <a:lumMod val="50000"/>
                </a:schemeClr>
              </a:solidFill>
            </a:endParaRPr>
          </a:p>
          <a:p>
            <a:pPr lvl="1" algn="just">
              <a:spcBef>
                <a:spcPts val="0"/>
              </a:spcBef>
            </a:pPr>
            <a:r>
              <a:rPr lang="en-US" sz="1800" b="1" dirty="0" smtClean="0">
                <a:solidFill>
                  <a:schemeClr val="accent2">
                    <a:lumMod val="50000"/>
                  </a:schemeClr>
                </a:solidFill>
              </a:rPr>
              <a:t>His </a:t>
            </a:r>
            <a:r>
              <a:rPr lang="en-US" sz="1800" b="1" dirty="0">
                <a:solidFill>
                  <a:schemeClr val="accent2">
                    <a:lumMod val="50000"/>
                  </a:schemeClr>
                </a:solidFill>
              </a:rPr>
              <a:t>reform focused on strengthening the church's power structure, improving clergy's skill and moral quality, </a:t>
            </a:r>
            <a:r>
              <a:rPr lang="en-US" sz="1800" b="1" dirty="0" err="1">
                <a:solidFill>
                  <a:schemeClr val="accent2">
                    <a:lumMod val="50000"/>
                  </a:schemeClr>
                </a:solidFill>
              </a:rPr>
              <a:t>standardising</a:t>
            </a:r>
            <a:r>
              <a:rPr lang="en-US" sz="1800" b="1" dirty="0">
                <a:solidFill>
                  <a:schemeClr val="accent2">
                    <a:lumMod val="50000"/>
                  </a:schemeClr>
                </a:solidFill>
              </a:rPr>
              <a:t> liturgical </a:t>
            </a:r>
            <a:r>
              <a:rPr lang="en-US" sz="1800" b="1" dirty="0" smtClean="0">
                <a:solidFill>
                  <a:schemeClr val="accent2">
                    <a:lumMod val="50000"/>
                  </a:schemeClr>
                </a:solidFill>
              </a:rPr>
              <a:t>practices,</a:t>
            </a:r>
          </a:p>
          <a:p>
            <a:pPr lvl="1" algn="just">
              <a:spcBef>
                <a:spcPts val="0"/>
              </a:spcBef>
            </a:pPr>
            <a:r>
              <a:rPr lang="en-US" sz="1800" b="1" dirty="0" smtClean="0">
                <a:solidFill>
                  <a:schemeClr val="accent2">
                    <a:lumMod val="50000"/>
                  </a:schemeClr>
                </a:solidFill>
              </a:rPr>
              <a:t>improvements </a:t>
            </a:r>
            <a:r>
              <a:rPr lang="en-US" sz="1800" b="1" dirty="0">
                <a:solidFill>
                  <a:schemeClr val="accent2">
                    <a:lumMod val="50000"/>
                  </a:schemeClr>
                </a:solidFill>
              </a:rPr>
              <a:t>on the basic tenets of the </a:t>
            </a:r>
            <a:r>
              <a:rPr lang="en-US" sz="1800" b="1" dirty="0" smtClean="0">
                <a:solidFill>
                  <a:schemeClr val="accent2">
                    <a:lumMod val="50000"/>
                  </a:schemeClr>
                </a:solidFill>
              </a:rPr>
              <a:t>faith</a:t>
            </a:r>
          </a:p>
          <a:p>
            <a:pPr lvl="1" algn="just">
              <a:spcBef>
                <a:spcPts val="0"/>
              </a:spcBef>
            </a:pPr>
            <a:r>
              <a:rPr lang="en-US" sz="1800" b="1" dirty="0" smtClean="0">
                <a:solidFill>
                  <a:schemeClr val="accent2">
                    <a:lumMod val="50000"/>
                  </a:schemeClr>
                </a:solidFill>
              </a:rPr>
              <a:t>and </a:t>
            </a:r>
            <a:r>
              <a:rPr lang="en-US" sz="1800" b="1" dirty="0">
                <a:solidFill>
                  <a:schemeClr val="accent2">
                    <a:lumMod val="50000"/>
                  </a:schemeClr>
                </a:solidFill>
              </a:rPr>
              <a:t>the rooting out of </a:t>
            </a:r>
            <a:r>
              <a:rPr lang="en-US" sz="1800" b="1" dirty="0" smtClean="0">
                <a:solidFill>
                  <a:schemeClr val="accent2">
                    <a:lumMod val="50000"/>
                  </a:schemeClr>
                </a:solidFill>
              </a:rPr>
              <a:t>paganism.</a:t>
            </a:r>
          </a:p>
          <a:p>
            <a:pPr algn="just"/>
            <a:r>
              <a:rPr lang="en-US" sz="1800" b="1" dirty="0" smtClean="0">
                <a:solidFill>
                  <a:schemeClr val="accent2">
                    <a:lumMod val="75000"/>
                  </a:schemeClr>
                </a:solidFill>
              </a:rPr>
              <a:t>His </a:t>
            </a:r>
            <a:r>
              <a:rPr lang="en-US" sz="1800" b="1" dirty="0">
                <a:solidFill>
                  <a:schemeClr val="accent2">
                    <a:lumMod val="75000"/>
                  </a:schemeClr>
                </a:solidFill>
              </a:rPr>
              <a:t>authority extended over church and state. He could discipline clerics, control ecclesiastical property and define orthodox doctrine. Despite the harsh legislation and sudden change, he had developed support from clergy who approved his desire to deepen the piety and morals of his subjects</a:t>
            </a:r>
            <a:r>
              <a:rPr lang="en-US" sz="1800" b="1" dirty="0" smtClean="0">
                <a:solidFill>
                  <a:schemeClr val="accent2">
                    <a:lumMod val="75000"/>
                  </a:schemeClr>
                </a:solidFill>
              </a:rPr>
              <a:t>.</a:t>
            </a:r>
            <a:endParaRPr lang="en-US" sz="1800" b="1" dirty="0">
              <a:solidFill>
                <a:schemeClr val="accent2">
                  <a:lumMod val="75000"/>
                </a:schemeClr>
              </a:solidFill>
            </a:endParaRPr>
          </a:p>
          <a:p>
            <a:pPr algn="just"/>
            <a:r>
              <a:rPr lang="en-US" sz="1800" b="1" dirty="0">
                <a:solidFill>
                  <a:schemeClr val="accent2">
                    <a:lumMod val="50000"/>
                  </a:schemeClr>
                </a:solidFill>
              </a:rPr>
              <a:t>In 809–810, Charlemagne called a church council in Aachen, which confirmed the unanimous belief in the West that the Holy Spirit proceeds from the Father and the Son (</a:t>
            </a:r>
            <a:r>
              <a:rPr lang="en-US" sz="1800" b="1" i="1" dirty="0">
                <a:solidFill>
                  <a:schemeClr val="accent2">
                    <a:lumMod val="50000"/>
                  </a:schemeClr>
                </a:solidFill>
              </a:rPr>
              <a:t>ex </a:t>
            </a:r>
            <a:r>
              <a:rPr lang="en-US" sz="1800" b="1" i="1" dirty="0" err="1">
                <a:solidFill>
                  <a:schemeClr val="accent2">
                    <a:lumMod val="50000"/>
                  </a:schemeClr>
                </a:solidFill>
              </a:rPr>
              <a:t>Patre</a:t>
            </a:r>
            <a:r>
              <a:rPr lang="en-US" sz="1800" b="1" i="1" dirty="0">
                <a:solidFill>
                  <a:schemeClr val="accent2">
                    <a:lumMod val="50000"/>
                  </a:schemeClr>
                </a:solidFill>
              </a:rPr>
              <a:t> </a:t>
            </a:r>
            <a:r>
              <a:rPr lang="en-US" sz="1800" b="1" i="1" dirty="0" err="1">
                <a:solidFill>
                  <a:schemeClr val="accent2">
                    <a:lumMod val="50000"/>
                  </a:schemeClr>
                </a:solidFill>
              </a:rPr>
              <a:t>Filioque</a:t>
            </a:r>
            <a:r>
              <a:rPr lang="en-US" sz="1800" b="1" dirty="0" smtClean="0">
                <a:solidFill>
                  <a:schemeClr val="accent2">
                    <a:lumMod val="50000"/>
                  </a:schemeClr>
                </a:solidFill>
              </a:rPr>
              <a:t>).</a:t>
            </a:r>
            <a:endParaRPr lang="it-IT" sz="1800" b="1" dirty="0">
              <a:solidFill>
                <a:schemeClr val="accent2">
                  <a:lumMod val="50000"/>
                </a:schemeClr>
              </a:solidFill>
            </a:endParaRPr>
          </a:p>
        </p:txBody>
      </p:sp>
      <p:pic>
        <p:nvPicPr>
          <p:cNvPr id="21506" name="Picture 2" descr="Immagine correlat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257002" y="3764167"/>
            <a:ext cx="3934998" cy="311016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Immagine correl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7002" y="767907"/>
            <a:ext cx="3934998" cy="2721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82111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4"/>
          <p:cNvSpPr txBox="1">
            <a:spLocks noChangeArrowheads="1"/>
          </p:cNvSpPr>
          <p:nvPr/>
        </p:nvSpPr>
        <p:spPr bwMode="auto">
          <a:xfrm>
            <a:off x="0" y="1041023"/>
            <a:ext cx="7416800" cy="5816977"/>
          </a:xfrm>
          <a:prstGeom prst="rect">
            <a:avLst/>
          </a:prstGeom>
          <a:noFill/>
          <a:ln w="9525">
            <a:miter lim="800000"/>
            <a:headEnd/>
            <a:tailEnd/>
          </a:ln>
          <a:effectLst>
            <a:innerShdw blurRad="63500" dist="50800" dir="8100000">
              <a:prstClr val="black">
                <a:alpha val="50000"/>
              </a:prstClr>
            </a:innerShdw>
          </a:effectLst>
        </p:spPr>
        <p:txBody>
          <a:bodyPr>
            <a:spAutoFit/>
            <a:flatTx/>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GB" altLang="en-US" sz="2400" b="1" dirty="0">
                <a:solidFill>
                  <a:srgbClr val="FF0000"/>
                </a:solidFill>
                <a:latin typeface="Garamond" panose="02020404030301010803" pitchFamily="18" charset="0"/>
              </a:rPr>
              <a:t>But all the efforts to safeguard this fundamental principle of freedom for the Church produced little results before determined and powerful kings and princes bent on accumulating all authority and dominion on themselves. </a:t>
            </a:r>
          </a:p>
          <a:p>
            <a:pPr algn="just" eaLnBrk="1" hangingPunct="1">
              <a:spcBef>
                <a:spcPct val="50000"/>
              </a:spcBef>
              <a:buFontTx/>
              <a:buNone/>
            </a:pPr>
            <a:r>
              <a:rPr lang="en-GB" altLang="en-US" sz="2400" b="1" dirty="0">
                <a:solidFill>
                  <a:srgbClr val="0000CC"/>
                </a:solidFill>
                <a:latin typeface="Garamond" panose="02020404030301010803" pitchFamily="18" charset="0"/>
              </a:rPr>
              <a:t>They spoke initially of “royal assent” to the ordination of bishops, then they considered bishops as their subjects and their properties as properties of the king. </a:t>
            </a:r>
          </a:p>
          <a:p>
            <a:pPr algn="just" eaLnBrk="1" hangingPunct="1">
              <a:spcBef>
                <a:spcPct val="50000"/>
              </a:spcBef>
              <a:buFontTx/>
              <a:buNone/>
            </a:pPr>
            <a:r>
              <a:rPr lang="en-GB" altLang="en-US" sz="2400" b="1" dirty="0">
                <a:solidFill>
                  <a:srgbClr val="7030A0"/>
                </a:solidFill>
                <a:latin typeface="Garamond" panose="02020404030301010803" pitchFamily="18" charset="0"/>
              </a:rPr>
              <a:t>It happened often that at the death of a bishop the king would not appoint a new bishop for a long period so that he may enrich himself with all the revenues of the dead bishop’s properties. </a:t>
            </a:r>
          </a:p>
          <a:p>
            <a:pPr algn="just" eaLnBrk="1" hangingPunct="1">
              <a:spcBef>
                <a:spcPct val="50000"/>
              </a:spcBef>
              <a:buFontTx/>
              <a:buNone/>
            </a:pPr>
            <a:r>
              <a:rPr lang="en-GB" altLang="en-US" sz="2400" b="1" dirty="0">
                <a:solidFill>
                  <a:srgbClr val="002060"/>
                </a:solidFill>
                <a:latin typeface="Garamond" panose="02020404030301010803" pitchFamily="18" charset="0"/>
              </a:rPr>
              <a:t>It often happened that the king would offer the office of bishop to the highest bidder. </a:t>
            </a:r>
          </a:p>
        </p:txBody>
      </p:sp>
      <p:sp>
        <p:nvSpPr>
          <p:cNvPr id="2" name="CasellaDiTesto 1"/>
          <p:cNvSpPr txBox="1"/>
          <p:nvPr/>
        </p:nvSpPr>
        <p:spPr>
          <a:xfrm>
            <a:off x="0" y="296214"/>
            <a:ext cx="12192000" cy="584775"/>
          </a:xfrm>
          <a:prstGeom prst="rect">
            <a:avLst/>
          </a:prstGeom>
          <a:noFill/>
        </p:spPr>
        <p:txBody>
          <a:bodyPr wrap="square" rtlCol="0">
            <a:spAutoFit/>
          </a:bodyPr>
          <a:lstStyle/>
          <a:p>
            <a:pPr algn="ctr"/>
            <a:r>
              <a:rPr lang="it-IT" sz="3200" dirty="0" smtClean="0">
                <a:solidFill>
                  <a:srgbClr val="7030A0"/>
                </a:solidFill>
                <a:latin typeface="Arial Black" panose="020B0A04020102020204" pitchFamily="34" charset="0"/>
              </a:rPr>
              <a:t>FROM ROYAL ASSENT TO TOTAL SUBJECTION</a:t>
            </a:r>
            <a:endParaRPr lang="it-IT" sz="3200" dirty="0">
              <a:solidFill>
                <a:srgbClr val="7030A0"/>
              </a:solidFill>
              <a:latin typeface="Arial Black" panose="020B0A04020102020204" pitchFamily="34" charset="0"/>
            </a:endParaRPr>
          </a:p>
        </p:txBody>
      </p:sp>
      <p:pic>
        <p:nvPicPr>
          <p:cNvPr id="10242" name="Picture 2" descr="Risultati immagini per POTERE IMPERIALE SULLA CHIE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6800" y="1041023"/>
            <a:ext cx="4225701" cy="4825535"/>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7697290" y="5715947"/>
            <a:ext cx="3721724" cy="646331"/>
          </a:xfrm>
          <a:prstGeom prst="rect">
            <a:avLst/>
          </a:prstGeom>
          <a:noFill/>
        </p:spPr>
        <p:txBody>
          <a:bodyPr wrap="none" rtlCol="0">
            <a:spAutoFit/>
          </a:bodyPr>
          <a:lstStyle/>
          <a:p>
            <a:pPr algn="ctr"/>
            <a:r>
              <a:rPr lang="it-IT" b="1" dirty="0" smtClean="0"/>
              <a:t>Otto II 955-983 AD</a:t>
            </a:r>
          </a:p>
          <a:p>
            <a:pPr algn="ctr"/>
            <a:r>
              <a:rPr lang="it-IT" b="1" dirty="0" err="1" smtClean="0"/>
              <a:t>Imperor</a:t>
            </a:r>
            <a:r>
              <a:rPr lang="it-IT" b="1" dirty="0" smtClean="0"/>
              <a:t> of the </a:t>
            </a:r>
            <a:r>
              <a:rPr lang="it-IT" b="1" dirty="0" err="1" smtClean="0"/>
              <a:t>Sacred</a:t>
            </a:r>
            <a:r>
              <a:rPr lang="it-IT" b="1" dirty="0" smtClean="0"/>
              <a:t> Roman Empire</a:t>
            </a:r>
            <a:endParaRPr lang="it-IT" b="1" dirty="0"/>
          </a:p>
        </p:txBody>
      </p:sp>
    </p:spTree>
    <p:extLst>
      <p:ext uri="{BB962C8B-B14F-4D97-AF65-F5344CB8AC3E}">
        <p14:creationId xmlns:p14="http://schemas.microsoft.com/office/powerpoint/2010/main" val="3353604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Immagine correl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761673"/>
            <a:ext cx="5947787" cy="3113514"/>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a:xfrm>
            <a:off x="761999" y="154110"/>
            <a:ext cx="10515600" cy="1325563"/>
          </a:xfrm>
        </p:spPr>
        <p:txBody>
          <a:bodyPr/>
          <a:lstStyle/>
          <a:p>
            <a:pPr algn="ctr"/>
            <a:r>
              <a:rPr lang="it-IT" b="1" dirty="0" smtClean="0">
                <a:solidFill>
                  <a:schemeClr val="accent2">
                    <a:lumMod val="75000"/>
                  </a:schemeClr>
                </a:solidFill>
                <a:latin typeface="Rockwell Extra Bold" panose="02060903040505020403" pitchFamily="18" charset="0"/>
              </a:rPr>
              <a:t>A CHURCH </a:t>
            </a:r>
            <a:r>
              <a:rPr lang="it-IT" b="1" dirty="0" err="1" smtClean="0">
                <a:solidFill>
                  <a:schemeClr val="accent2">
                    <a:lumMod val="75000"/>
                  </a:schemeClr>
                </a:solidFill>
                <a:latin typeface="Rockwell Extra Bold" panose="02060903040505020403" pitchFamily="18" charset="0"/>
              </a:rPr>
              <a:t>struggling</a:t>
            </a:r>
            <a:r>
              <a:rPr lang="it-IT" b="1" dirty="0" smtClean="0">
                <a:solidFill>
                  <a:schemeClr val="accent2">
                    <a:lumMod val="75000"/>
                  </a:schemeClr>
                </a:solidFill>
                <a:latin typeface="Rockwell Extra Bold" panose="02060903040505020403" pitchFamily="18" charset="0"/>
              </a:rPr>
              <a:t> for FREEDOM</a:t>
            </a:r>
            <a:endParaRPr lang="it-IT" b="1" dirty="0">
              <a:solidFill>
                <a:schemeClr val="accent2">
                  <a:lumMod val="75000"/>
                </a:schemeClr>
              </a:solidFill>
              <a:latin typeface="Rockwell Extra Bold" panose="02060903040505020403" pitchFamily="18" charset="0"/>
            </a:endParaRPr>
          </a:p>
        </p:txBody>
      </p:sp>
      <p:sp>
        <p:nvSpPr>
          <p:cNvPr id="3" name="Segnaposto contenuto 2"/>
          <p:cNvSpPr>
            <a:spLocks noGrp="1"/>
          </p:cNvSpPr>
          <p:nvPr>
            <p:ph sz="half" idx="1"/>
          </p:nvPr>
        </p:nvSpPr>
        <p:spPr>
          <a:xfrm>
            <a:off x="426941" y="6127101"/>
            <a:ext cx="5181600" cy="1154797"/>
          </a:xfrm>
        </p:spPr>
        <p:txBody>
          <a:bodyPr>
            <a:normAutofit fontScale="62500" lnSpcReduction="20000"/>
          </a:bodyPr>
          <a:lstStyle/>
          <a:p>
            <a:pPr marL="0" indent="0" algn="ctr">
              <a:buNone/>
            </a:pPr>
            <a:r>
              <a:rPr lang="it-IT" b="1" dirty="0" smtClean="0">
                <a:solidFill>
                  <a:srgbClr val="FF0000"/>
                </a:solidFill>
              </a:rPr>
              <a:t>1077 - </a:t>
            </a:r>
            <a:r>
              <a:rPr lang="it-IT" b="1" dirty="0" err="1" smtClean="0">
                <a:solidFill>
                  <a:srgbClr val="FF0000"/>
                </a:solidFill>
              </a:rPr>
              <a:t>Imperor</a:t>
            </a:r>
            <a:r>
              <a:rPr lang="it-IT" b="1" dirty="0" smtClean="0">
                <a:solidFill>
                  <a:srgbClr val="FF0000"/>
                </a:solidFill>
              </a:rPr>
              <a:t> Henry the IV </a:t>
            </a:r>
            <a:r>
              <a:rPr lang="it-IT" b="1" dirty="0" err="1" smtClean="0">
                <a:solidFill>
                  <a:srgbClr val="FF0000"/>
                </a:solidFill>
              </a:rPr>
              <a:t>comes</a:t>
            </a:r>
            <a:r>
              <a:rPr lang="it-IT" b="1" dirty="0" smtClean="0">
                <a:solidFill>
                  <a:srgbClr val="FF0000"/>
                </a:solidFill>
              </a:rPr>
              <a:t> in </a:t>
            </a:r>
            <a:r>
              <a:rPr lang="it-IT" b="1" dirty="0" err="1" smtClean="0">
                <a:solidFill>
                  <a:srgbClr val="FF0000"/>
                </a:solidFill>
              </a:rPr>
              <a:t>penance</a:t>
            </a:r>
            <a:r>
              <a:rPr lang="it-IT" b="1" dirty="0" smtClean="0">
                <a:solidFill>
                  <a:srgbClr val="FF0000"/>
                </a:solidFill>
              </a:rPr>
              <a:t> </a:t>
            </a:r>
            <a:r>
              <a:rPr lang="it-IT" b="1" dirty="0" err="1" smtClean="0">
                <a:solidFill>
                  <a:srgbClr val="FF0000"/>
                </a:solidFill>
              </a:rPr>
              <a:t>at</a:t>
            </a:r>
            <a:r>
              <a:rPr lang="it-IT" b="1" dirty="0" smtClean="0">
                <a:solidFill>
                  <a:srgbClr val="FF0000"/>
                </a:solidFill>
              </a:rPr>
              <a:t> the </a:t>
            </a:r>
            <a:r>
              <a:rPr lang="it-IT" b="1" dirty="0" err="1" smtClean="0">
                <a:solidFill>
                  <a:srgbClr val="FF0000"/>
                </a:solidFill>
              </a:rPr>
              <a:t>feed</a:t>
            </a:r>
            <a:r>
              <a:rPr lang="it-IT" b="1" dirty="0" smtClean="0">
                <a:solidFill>
                  <a:srgbClr val="FF0000"/>
                </a:solidFill>
              </a:rPr>
              <a:t> of Pope Gregory VII </a:t>
            </a:r>
            <a:r>
              <a:rPr lang="it-IT" b="1" dirty="0" err="1" smtClean="0">
                <a:solidFill>
                  <a:srgbClr val="FF0000"/>
                </a:solidFill>
              </a:rPr>
              <a:t>asking</a:t>
            </a:r>
            <a:r>
              <a:rPr lang="it-IT" b="1" dirty="0" smtClean="0">
                <a:solidFill>
                  <a:srgbClr val="FF0000"/>
                </a:solidFill>
              </a:rPr>
              <a:t> to be </a:t>
            </a:r>
            <a:r>
              <a:rPr lang="it-IT" b="1" dirty="0" err="1" smtClean="0">
                <a:solidFill>
                  <a:srgbClr val="FF0000"/>
                </a:solidFill>
              </a:rPr>
              <a:t>readmitted</a:t>
            </a:r>
            <a:r>
              <a:rPr lang="it-IT" b="1" dirty="0" smtClean="0">
                <a:solidFill>
                  <a:srgbClr val="FF0000"/>
                </a:solidFill>
              </a:rPr>
              <a:t> </a:t>
            </a:r>
            <a:r>
              <a:rPr lang="it-IT" b="1" dirty="0" err="1" smtClean="0">
                <a:solidFill>
                  <a:srgbClr val="FF0000"/>
                </a:solidFill>
              </a:rPr>
              <a:t>into</a:t>
            </a:r>
            <a:r>
              <a:rPr lang="it-IT" b="1" dirty="0" smtClean="0">
                <a:solidFill>
                  <a:srgbClr val="FF0000"/>
                </a:solidFill>
              </a:rPr>
              <a:t> the Church </a:t>
            </a:r>
            <a:r>
              <a:rPr lang="it-IT" b="1" dirty="0" err="1" smtClean="0">
                <a:solidFill>
                  <a:srgbClr val="FF0000"/>
                </a:solidFill>
              </a:rPr>
              <a:t>after</a:t>
            </a:r>
            <a:r>
              <a:rPr lang="it-IT" b="1" dirty="0" smtClean="0">
                <a:solidFill>
                  <a:srgbClr val="FF0000"/>
                </a:solidFill>
              </a:rPr>
              <a:t> </a:t>
            </a:r>
            <a:r>
              <a:rPr lang="it-IT" b="1" dirty="0" err="1" smtClean="0">
                <a:solidFill>
                  <a:srgbClr val="FF0000"/>
                </a:solidFill>
              </a:rPr>
              <a:t>having</a:t>
            </a:r>
            <a:r>
              <a:rPr lang="it-IT" b="1" dirty="0" smtClean="0">
                <a:solidFill>
                  <a:srgbClr val="FF0000"/>
                </a:solidFill>
              </a:rPr>
              <a:t> </a:t>
            </a:r>
            <a:r>
              <a:rPr lang="it-IT" b="1" dirty="0" err="1" smtClean="0">
                <a:solidFill>
                  <a:srgbClr val="FF0000"/>
                </a:solidFill>
              </a:rPr>
              <a:t>appointed</a:t>
            </a:r>
            <a:r>
              <a:rPr lang="it-IT" b="1" dirty="0" smtClean="0">
                <a:solidFill>
                  <a:srgbClr val="FF0000"/>
                </a:solidFill>
              </a:rPr>
              <a:t> </a:t>
            </a:r>
            <a:r>
              <a:rPr lang="it-IT" b="1" dirty="0" err="1" smtClean="0">
                <a:solidFill>
                  <a:srgbClr val="FF0000"/>
                </a:solidFill>
              </a:rPr>
              <a:t>schismatic</a:t>
            </a:r>
            <a:r>
              <a:rPr lang="it-IT" b="1" dirty="0" smtClean="0">
                <a:solidFill>
                  <a:srgbClr val="FF0000"/>
                </a:solidFill>
              </a:rPr>
              <a:t> </a:t>
            </a:r>
            <a:r>
              <a:rPr lang="it-IT" b="1" dirty="0" err="1" smtClean="0">
                <a:solidFill>
                  <a:srgbClr val="FF0000"/>
                </a:solidFill>
              </a:rPr>
              <a:t>Bishops</a:t>
            </a:r>
            <a:r>
              <a:rPr lang="it-IT" b="1" dirty="0" smtClean="0">
                <a:solidFill>
                  <a:srgbClr val="FF0000"/>
                </a:solidFill>
              </a:rPr>
              <a:t> in Germany</a:t>
            </a:r>
            <a:endParaRPr lang="it-IT" b="1" dirty="0">
              <a:solidFill>
                <a:srgbClr val="FF0000"/>
              </a:solidFill>
            </a:endParaRPr>
          </a:p>
        </p:txBody>
      </p:sp>
      <p:sp>
        <p:nvSpPr>
          <p:cNvPr id="4" name="Segnaposto contenuto 3"/>
          <p:cNvSpPr>
            <a:spLocks noGrp="1"/>
          </p:cNvSpPr>
          <p:nvPr>
            <p:ph sz="half" idx="2"/>
          </p:nvPr>
        </p:nvSpPr>
        <p:spPr>
          <a:xfrm>
            <a:off x="6019799" y="4494626"/>
            <a:ext cx="5947787" cy="2209874"/>
          </a:xfrm>
          <a:solidFill>
            <a:schemeClr val="bg1"/>
          </a:solidFill>
        </p:spPr>
        <p:txBody>
          <a:bodyPr>
            <a:normAutofit fontScale="62500" lnSpcReduction="20000"/>
          </a:bodyPr>
          <a:lstStyle/>
          <a:p>
            <a:pPr marL="0" indent="0" algn="ctr">
              <a:buNone/>
            </a:pPr>
            <a:r>
              <a:rPr lang="it-IT" b="1" dirty="0" smtClean="0">
                <a:solidFill>
                  <a:srgbClr val="FF0000"/>
                </a:solidFill>
              </a:rPr>
              <a:t>8° </a:t>
            </a:r>
            <a:r>
              <a:rPr lang="it-IT" b="1" dirty="0" err="1" smtClean="0">
                <a:solidFill>
                  <a:srgbClr val="FF0000"/>
                </a:solidFill>
              </a:rPr>
              <a:t>september</a:t>
            </a:r>
            <a:r>
              <a:rPr lang="it-IT" b="1" dirty="0" smtClean="0">
                <a:solidFill>
                  <a:srgbClr val="FF0000"/>
                </a:solidFill>
              </a:rPr>
              <a:t> 1301.</a:t>
            </a:r>
          </a:p>
          <a:p>
            <a:pPr marL="0" indent="0" algn="ctr">
              <a:buNone/>
            </a:pPr>
            <a:r>
              <a:rPr lang="it-IT" b="1" dirty="0" smtClean="0">
                <a:solidFill>
                  <a:srgbClr val="FF0000"/>
                </a:solidFill>
              </a:rPr>
              <a:t>The </a:t>
            </a:r>
            <a:r>
              <a:rPr lang="it-IT" b="1" dirty="0" err="1" smtClean="0">
                <a:solidFill>
                  <a:srgbClr val="FF0000"/>
                </a:solidFill>
              </a:rPr>
              <a:t>slap</a:t>
            </a:r>
            <a:r>
              <a:rPr lang="it-IT" b="1" dirty="0" smtClean="0">
                <a:solidFill>
                  <a:srgbClr val="FF0000"/>
                </a:solidFill>
              </a:rPr>
              <a:t> of Anagni. Pope </a:t>
            </a:r>
            <a:r>
              <a:rPr lang="it-IT" b="1" dirty="0" err="1" smtClean="0">
                <a:solidFill>
                  <a:srgbClr val="FF0000"/>
                </a:solidFill>
              </a:rPr>
              <a:t>Boneface</a:t>
            </a:r>
            <a:r>
              <a:rPr lang="it-IT" b="1" dirty="0" smtClean="0">
                <a:solidFill>
                  <a:srgbClr val="FF0000"/>
                </a:solidFill>
              </a:rPr>
              <a:t> VIII </a:t>
            </a:r>
            <a:r>
              <a:rPr lang="it-IT" b="1" dirty="0" err="1" smtClean="0">
                <a:solidFill>
                  <a:srgbClr val="FF0000"/>
                </a:solidFill>
              </a:rPr>
              <a:t>is</a:t>
            </a:r>
            <a:r>
              <a:rPr lang="it-IT" b="1" dirty="0" smtClean="0">
                <a:solidFill>
                  <a:srgbClr val="FF0000"/>
                </a:solidFill>
              </a:rPr>
              <a:t> </a:t>
            </a:r>
            <a:r>
              <a:rPr lang="it-IT" b="1" dirty="0" err="1" smtClean="0">
                <a:solidFill>
                  <a:srgbClr val="FF0000"/>
                </a:solidFill>
              </a:rPr>
              <a:t>fisically</a:t>
            </a:r>
            <a:r>
              <a:rPr lang="it-IT" b="1" dirty="0" smtClean="0">
                <a:solidFill>
                  <a:srgbClr val="FF0000"/>
                </a:solidFill>
              </a:rPr>
              <a:t> </a:t>
            </a:r>
            <a:r>
              <a:rPr lang="it-IT" b="1" dirty="0" err="1" smtClean="0">
                <a:solidFill>
                  <a:srgbClr val="FF0000"/>
                </a:solidFill>
              </a:rPr>
              <a:t>assaulted</a:t>
            </a:r>
            <a:r>
              <a:rPr lang="it-IT" b="1" dirty="0" smtClean="0">
                <a:solidFill>
                  <a:srgbClr val="FF0000"/>
                </a:solidFill>
              </a:rPr>
              <a:t> and </a:t>
            </a:r>
            <a:r>
              <a:rPr lang="it-IT" b="1" dirty="0" err="1" smtClean="0">
                <a:solidFill>
                  <a:srgbClr val="FF0000"/>
                </a:solidFill>
              </a:rPr>
              <a:t>humiliated</a:t>
            </a:r>
            <a:r>
              <a:rPr lang="it-IT" b="1" dirty="0" smtClean="0">
                <a:solidFill>
                  <a:srgbClr val="FF0000"/>
                </a:solidFill>
              </a:rPr>
              <a:t> by Sciarra Colonna, </a:t>
            </a:r>
            <a:r>
              <a:rPr lang="it-IT" b="1" dirty="0" err="1" smtClean="0">
                <a:solidFill>
                  <a:srgbClr val="FF0000"/>
                </a:solidFill>
              </a:rPr>
              <a:t>member</a:t>
            </a:r>
            <a:r>
              <a:rPr lang="it-IT" b="1" dirty="0" smtClean="0">
                <a:solidFill>
                  <a:srgbClr val="FF0000"/>
                </a:solidFill>
              </a:rPr>
              <a:t> of a </a:t>
            </a:r>
            <a:r>
              <a:rPr lang="it-IT" b="1" dirty="0" err="1" smtClean="0">
                <a:solidFill>
                  <a:srgbClr val="FF0000"/>
                </a:solidFill>
              </a:rPr>
              <a:t>power</a:t>
            </a:r>
            <a:r>
              <a:rPr lang="it-IT" b="1" dirty="0">
                <a:solidFill>
                  <a:srgbClr val="FF0000"/>
                </a:solidFill>
              </a:rPr>
              <a:t> </a:t>
            </a:r>
            <a:r>
              <a:rPr lang="it-IT" b="1" dirty="0" smtClean="0">
                <a:solidFill>
                  <a:srgbClr val="FF0000"/>
                </a:solidFill>
              </a:rPr>
              <a:t>family of Rome, </a:t>
            </a:r>
            <a:r>
              <a:rPr lang="it-IT" b="1" dirty="0" err="1" smtClean="0">
                <a:solidFill>
                  <a:srgbClr val="FF0000"/>
                </a:solidFill>
              </a:rPr>
              <a:t>who</a:t>
            </a:r>
            <a:r>
              <a:rPr lang="it-IT" b="1" dirty="0" smtClean="0">
                <a:solidFill>
                  <a:srgbClr val="FF0000"/>
                </a:solidFill>
              </a:rPr>
              <a:t> </a:t>
            </a:r>
            <a:r>
              <a:rPr lang="it-IT" b="1" dirty="0" err="1" smtClean="0">
                <a:solidFill>
                  <a:srgbClr val="FF0000"/>
                </a:solidFill>
              </a:rPr>
              <a:t>invades</a:t>
            </a:r>
            <a:r>
              <a:rPr lang="it-IT" b="1" dirty="0" smtClean="0">
                <a:solidFill>
                  <a:srgbClr val="FF0000"/>
                </a:solidFill>
              </a:rPr>
              <a:t> the </a:t>
            </a:r>
            <a:r>
              <a:rPr lang="it-IT" b="1" dirty="0" err="1" smtClean="0">
                <a:solidFill>
                  <a:srgbClr val="FF0000"/>
                </a:solidFill>
              </a:rPr>
              <a:t>Papal</a:t>
            </a:r>
            <a:r>
              <a:rPr lang="it-IT" b="1" dirty="0" smtClean="0">
                <a:solidFill>
                  <a:srgbClr val="FF0000"/>
                </a:solidFill>
              </a:rPr>
              <a:t> Palace of Anagni with the forse of </a:t>
            </a:r>
            <a:r>
              <a:rPr lang="it-IT" b="1" dirty="0" err="1" smtClean="0">
                <a:solidFill>
                  <a:srgbClr val="FF0000"/>
                </a:solidFill>
              </a:rPr>
              <a:t>soldiers</a:t>
            </a:r>
            <a:r>
              <a:rPr lang="it-IT" b="1" dirty="0" smtClean="0">
                <a:solidFill>
                  <a:srgbClr val="FF0000"/>
                </a:solidFill>
              </a:rPr>
              <a:t> </a:t>
            </a:r>
            <a:r>
              <a:rPr lang="it-IT" b="1" dirty="0" err="1" smtClean="0">
                <a:solidFill>
                  <a:srgbClr val="FF0000"/>
                </a:solidFill>
              </a:rPr>
              <a:t>recuited</a:t>
            </a:r>
            <a:r>
              <a:rPr lang="it-IT" b="1" dirty="0" smtClean="0">
                <a:solidFill>
                  <a:srgbClr val="FF0000"/>
                </a:solidFill>
              </a:rPr>
              <a:t> by Guillaume </a:t>
            </a:r>
            <a:r>
              <a:rPr lang="it-IT" b="1" dirty="0" err="1" smtClean="0">
                <a:solidFill>
                  <a:srgbClr val="FF0000"/>
                </a:solidFill>
              </a:rPr>
              <a:t>Nogaret</a:t>
            </a:r>
            <a:r>
              <a:rPr lang="it-IT" b="1" dirty="0" smtClean="0">
                <a:solidFill>
                  <a:srgbClr val="FF0000"/>
                </a:solidFill>
              </a:rPr>
              <a:t>, </a:t>
            </a:r>
            <a:r>
              <a:rPr lang="it-IT" b="1" dirty="0" err="1" smtClean="0">
                <a:solidFill>
                  <a:srgbClr val="FF0000"/>
                </a:solidFill>
              </a:rPr>
              <a:t>Minister</a:t>
            </a:r>
            <a:r>
              <a:rPr lang="it-IT" b="1" dirty="0" smtClean="0">
                <a:solidFill>
                  <a:srgbClr val="FF0000"/>
                </a:solidFill>
              </a:rPr>
              <a:t> of the French King Philip IV the Fair, </a:t>
            </a:r>
            <a:r>
              <a:rPr lang="it-IT" b="1" dirty="0" err="1" smtClean="0">
                <a:solidFill>
                  <a:srgbClr val="FF0000"/>
                </a:solidFill>
              </a:rPr>
              <a:t>upset</a:t>
            </a:r>
            <a:r>
              <a:rPr lang="it-IT" b="1" dirty="0" smtClean="0">
                <a:solidFill>
                  <a:srgbClr val="FF0000"/>
                </a:solidFill>
              </a:rPr>
              <a:t> by the </a:t>
            </a:r>
            <a:r>
              <a:rPr lang="it-IT" b="1" dirty="0" err="1" smtClean="0">
                <a:solidFill>
                  <a:srgbClr val="FF0000"/>
                </a:solidFill>
              </a:rPr>
              <a:t>Letter</a:t>
            </a:r>
            <a:r>
              <a:rPr lang="it-IT" b="1" dirty="0" smtClean="0">
                <a:solidFill>
                  <a:srgbClr val="FF0000"/>
                </a:solidFill>
              </a:rPr>
              <a:t> </a:t>
            </a:r>
            <a:r>
              <a:rPr lang="it-IT" b="1" dirty="0" err="1" smtClean="0">
                <a:solidFill>
                  <a:srgbClr val="FF0000"/>
                </a:solidFill>
              </a:rPr>
              <a:t>Unam</a:t>
            </a:r>
            <a:r>
              <a:rPr lang="it-IT" b="1" dirty="0" smtClean="0">
                <a:solidFill>
                  <a:srgbClr val="FF0000"/>
                </a:solidFill>
              </a:rPr>
              <a:t> </a:t>
            </a:r>
            <a:r>
              <a:rPr lang="it-IT" b="1" dirty="0" err="1" smtClean="0">
                <a:solidFill>
                  <a:srgbClr val="FF0000"/>
                </a:solidFill>
              </a:rPr>
              <a:t>Sanctam</a:t>
            </a:r>
            <a:r>
              <a:rPr lang="it-IT" b="1" dirty="0" smtClean="0">
                <a:solidFill>
                  <a:srgbClr val="FF0000"/>
                </a:solidFill>
              </a:rPr>
              <a:t> and by the strong </a:t>
            </a:r>
            <a:r>
              <a:rPr lang="it-IT" b="1" dirty="0" err="1" smtClean="0">
                <a:solidFill>
                  <a:srgbClr val="FF0000"/>
                </a:solidFill>
              </a:rPr>
              <a:t>fight</a:t>
            </a:r>
            <a:r>
              <a:rPr lang="it-IT" b="1" dirty="0" smtClean="0">
                <a:solidFill>
                  <a:srgbClr val="FF0000"/>
                </a:solidFill>
              </a:rPr>
              <a:t> of </a:t>
            </a:r>
            <a:r>
              <a:rPr lang="it-IT" b="1" dirty="0" err="1" smtClean="0">
                <a:solidFill>
                  <a:srgbClr val="FF0000"/>
                </a:solidFill>
              </a:rPr>
              <a:t>Boniface</a:t>
            </a:r>
            <a:r>
              <a:rPr lang="it-IT" b="1" dirty="0" smtClean="0">
                <a:solidFill>
                  <a:srgbClr val="FF0000"/>
                </a:solidFill>
              </a:rPr>
              <a:t> for a Church free from </a:t>
            </a:r>
            <a:r>
              <a:rPr lang="it-IT" b="1" dirty="0" err="1" smtClean="0">
                <a:solidFill>
                  <a:srgbClr val="FF0000"/>
                </a:solidFill>
              </a:rPr>
              <a:t>secular</a:t>
            </a:r>
            <a:r>
              <a:rPr lang="it-IT" b="1" dirty="0" smtClean="0">
                <a:solidFill>
                  <a:srgbClr val="FF0000"/>
                </a:solidFill>
              </a:rPr>
              <a:t> </a:t>
            </a:r>
            <a:r>
              <a:rPr lang="it-IT" b="1" dirty="0" err="1" smtClean="0">
                <a:solidFill>
                  <a:srgbClr val="FF0000"/>
                </a:solidFill>
              </a:rPr>
              <a:t>power</a:t>
            </a:r>
            <a:r>
              <a:rPr lang="it-IT" b="1" dirty="0" smtClean="0">
                <a:solidFill>
                  <a:srgbClr val="FF0000"/>
                </a:solidFill>
              </a:rPr>
              <a:t>. </a:t>
            </a:r>
            <a:r>
              <a:rPr lang="it-IT" b="1" dirty="0" err="1" smtClean="0">
                <a:solidFill>
                  <a:srgbClr val="FF0000"/>
                </a:solidFill>
              </a:rPr>
              <a:t>Knocked</a:t>
            </a:r>
            <a:r>
              <a:rPr lang="it-IT" b="1" dirty="0" smtClean="0">
                <a:solidFill>
                  <a:srgbClr val="FF0000"/>
                </a:solidFill>
              </a:rPr>
              <a:t> down on the </a:t>
            </a:r>
            <a:r>
              <a:rPr lang="it-IT" b="1" dirty="0" err="1" smtClean="0">
                <a:solidFill>
                  <a:srgbClr val="FF0000"/>
                </a:solidFill>
              </a:rPr>
              <a:t>floor</a:t>
            </a:r>
            <a:r>
              <a:rPr lang="it-IT" b="1" dirty="0" smtClean="0">
                <a:solidFill>
                  <a:srgbClr val="FF0000"/>
                </a:solidFill>
              </a:rPr>
              <a:t> the Pope </a:t>
            </a:r>
            <a:r>
              <a:rPr lang="it-IT" b="1" dirty="0" err="1" smtClean="0">
                <a:solidFill>
                  <a:srgbClr val="FF0000"/>
                </a:solidFill>
              </a:rPr>
              <a:t>said</a:t>
            </a:r>
            <a:r>
              <a:rPr lang="it-IT" b="1" dirty="0" smtClean="0">
                <a:solidFill>
                  <a:srgbClr val="FF0000"/>
                </a:solidFill>
              </a:rPr>
              <a:t>: </a:t>
            </a:r>
            <a:r>
              <a:rPr lang="en-US" b="1" dirty="0" smtClean="0">
                <a:solidFill>
                  <a:srgbClr val="FF0000"/>
                </a:solidFill>
              </a:rPr>
              <a:t>”Here </a:t>
            </a:r>
            <a:r>
              <a:rPr lang="en-US" b="1" dirty="0">
                <a:solidFill>
                  <a:srgbClr val="FF0000"/>
                </a:solidFill>
              </a:rPr>
              <a:t>is my head, here my neck. I will die, but I will die as a </a:t>
            </a:r>
            <a:r>
              <a:rPr lang="en-US" b="1" dirty="0" smtClean="0">
                <a:solidFill>
                  <a:srgbClr val="FF0000"/>
                </a:solidFill>
              </a:rPr>
              <a:t>Pope”</a:t>
            </a:r>
            <a:endParaRPr lang="it-IT" b="1" dirty="0">
              <a:solidFill>
                <a:srgbClr val="FF0000"/>
              </a:solidFill>
            </a:endParaRPr>
          </a:p>
        </p:txBody>
      </p:sp>
      <p:pic>
        <p:nvPicPr>
          <p:cNvPr id="2052" name="Picture 4" descr="Risultati immagini per ENRICO iv CHIEDE PERDONO A GREGORIO V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821" y="1690688"/>
            <a:ext cx="3615841" cy="4330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5275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4"/>
          <p:cNvSpPr txBox="1">
            <a:spLocks noChangeArrowheads="1"/>
          </p:cNvSpPr>
          <p:nvPr/>
        </p:nvSpPr>
        <p:spPr bwMode="auto">
          <a:xfrm>
            <a:off x="123043" y="1225689"/>
            <a:ext cx="7200900" cy="5632311"/>
          </a:xfrm>
          <a:prstGeom prst="rect">
            <a:avLst/>
          </a:prstGeom>
          <a:gradFill rotWithShape="1">
            <a:gsLst>
              <a:gs pos="0">
                <a:schemeClr val="bg1"/>
              </a:gs>
              <a:gs pos="100000">
                <a:srgbClr val="FCFBC5"/>
              </a:gs>
            </a:gsLst>
            <a:lin ang="2700000" scaled="1"/>
          </a:grad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lvl1pPr marL="342900" indent="-342900"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800100" indent="-34290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257300" indent="-3429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714500" indent="-3429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171700" indent="-3429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n-GB" altLang="en-US" sz="1800" dirty="0">
                <a:solidFill>
                  <a:srgbClr val="FF0000"/>
                </a:solidFill>
              </a:rPr>
              <a:t>This was the situation at the time of </a:t>
            </a:r>
            <a:r>
              <a:rPr lang="en-GB" altLang="en-US" sz="1800" dirty="0" err="1">
                <a:solidFill>
                  <a:srgbClr val="FF0000"/>
                </a:solidFill>
              </a:rPr>
              <a:t>Rosmini</a:t>
            </a:r>
            <a:r>
              <a:rPr lang="en-GB" altLang="en-US" sz="1800" dirty="0">
                <a:solidFill>
                  <a:srgbClr val="FF0000"/>
                </a:solidFill>
              </a:rPr>
              <a:t>. </a:t>
            </a:r>
            <a:r>
              <a:rPr lang="en-GB" altLang="en-US" sz="1800" dirty="0">
                <a:solidFill>
                  <a:srgbClr val="A50021"/>
                </a:solidFill>
              </a:rPr>
              <a:t>He makes a powerful case inviting kings and emperors to give up their ill-gotten privilege</a:t>
            </a:r>
            <a:r>
              <a:rPr lang="en-GB" altLang="en-US" sz="1800" dirty="0">
                <a:solidFill>
                  <a:srgbClr val="FF0000"/>
                </a:solidFill>
              </a:rPr>
              <a:t> to nominate bishops. </a:t>
            </a:r>
          </a:p>
          <a:p>
            <a:pPr algn="just" eaLnBrk="1" hangingPunct="1">
              <a:spcBef>
                <a:spcPct val="0"/>
              </a:spcBef>
              <a:buFontTx/>
              <a:buNone/>
            </a:pPr>
            <a:endParaRPr lang="en-GB" altLang="en-US" sz="1800" dirty="0">
              <a:solidFill>
                <a:srgbClr val="FF0000"/>
              </a:solidFill>
            </a:endParaRPr>
          </a:p>
          <a:p>
            <a:pPr algn="just" eaLnBrk="1" hangingPunct="1">
              <a:spcBef>
                <a:spcPct val="0"/>
              </a:spcBef>
              <a:buFontTx/>
              <a:buNone/>
            </a:pPr>
            <a:r>
              <a:rPr lang="en-GB" altLang="en-US" sz="1800" dirty="0">
                <a:solidFill>
                  <a:srgbClr val="FF0000"/>
                </a:solidFill>
              </a:rPr>
              <a:t>He reasons with them and argues that it is in their best interest to let the Church of God free to choose her bishops. He lists four fundamental principles in the election of bishops which, he argues, can be properly fulfilled by the Church, never by the State:</a:t>
            </a:r>
          </a:p>
          <a:p>
            <a:pPr algn="just" eaLnBrk="1" hangingPunct="1">
              <a:spcBef>
                <a:spcPct val="0"/>
              </a:spcBef>
              <a:buFontTx/>
              <a:buNone/>
            </a:pPr>
            <a:endParaRPr lang="en-GB" altLang="en-US" sz="1800" b="1" dirty="0">
              <a:solidFill>
                <a:srgbClr val="FF0000"/>
              </a:solidFill>
            </a:endParaRPr>
          </a:p>
          <a:p>
            <a:pPr algn="just" eaLnBrk="1" hangingPunct="1">
              <a:spcBef>
                <a:spcPct val="0"/>
              </a:spcBef>
              <a:buFontTx/>
              <a:buNone/>
            </a:pPr>
            <a:r>
              <a:rPr lang="en-GB" altLang="en-US" sz="1800" b="1" dirty="0" smtClean="0"/>
              <a:t>1. “The </a:t>
            </a:r>
            <a:r>
              <a:rPr lang="en-GB" altLang="en-US" sz="1800" b="1" dirty="0"/>
              <a:t>best person available should be chosen as bishop”</a:t>
            </a:r>
            <a:r>
              <a:rPr lang="en-GB" altLang="en-US" sz="1800" dirty="0"/>
              <a:t>: </a:t>
            </a:r>
            <a:r>
              <a:rPr lang="en-GB" altLang="en-US" sz="1800" dirty="0">
                <a:solidFill>
                  <a:srgbClr val="0000CC"/>
                </a:solidFill>
              </a:rPr>
              <a:t>who is in the better position to judge the qualities required of a bishop, the Shepherd of his flock, who leads his people in the way of holiness by sound doctrine and moral up-righteousness? </a:t>
            </a:r>
          </a:p>
          <a:p>
            <a:pPr algn="just" eaLnBrk="1" hangingPunct="1">
              <a:spcBef>
                <a:spcPct val="0"/>
              </a:spcBef>
              <a:buFontTx/>
              <a:buNone/>
            </a:pPr>
            <a:endParaRPr lang="en-GB" altLang="en-US" sz="1800" b="1" dirty="0">
              <a:solidFill>
                <a:srgbClr val="0000CC"/>
              </a:solidFill>
            </a:endParaRPr>
          </a:p>
          <a:p>
            <a:pPr algn="just" eaLnBrk="1" hangingPunct="1">
              <a:spcBef>
                <a:spcPct val="0"/>
              </a:spcBef>
              <a:buFontTx/>
              <a:buNone/>
            </a:pPr>
            <a:r>
              <a:rPr lang="en-GB" altLang="en-US" sz="1800" b="1" dirty="0" smtClean="0"/>
              <a:t>2. “The </a:t>
            </a:r>
            <a:r>
              <a:rPr lang="en-GB" altLang="en-US" sz="1800" b="1" dirty="0"/>
              <a:t>priest chosen should be known, loved and wanted by those whom he has to govern”</a:t>
            </a:r>
            <a:r>
              <a:rPr lang="en-GB" altLang="en-US" sz="1800" dirty="0"/>
              <a:t>: </a:t>
            </a:r>
            <a:r>
              <a:rPr lang="en-GB" altLang="en-US" sz="1800" dirty="0">
                <a:solidFill>
                  <a:srgbClr val="0000CC"/>
                </a:solidFill>
              </a:rPr>
              <a:t>the church’s desire to have as father and pastor the priest it feels more at home with is good and reasonable. But if rulers nominate the bishops, the people’s wishes are rarely listened to.</a:t>
            </a:r>
          </a:p>
        </p:txBody>
      </p:sp>
      <p:sp>
        <p:nvSpPr>
          <p:cNvPr id="2" name="Rettangolo 1"/>
          <p:cNvSpPr/>
          <p:nvPr/>
        </p:nvSpPr>
        <p:spPr>
          <a:xfrm>
            <a:off x="7572777" y="4549676"/>
            <a:ext cx="4323008" cy="2308324"/>
          </a:xfrm>
          <a:prstGeom prst="rect">
            <a:avLst/>
          </a:prstGeom>
        </p:spPr>
        <p:txBody>
          <a:bodyPr wrap="square">
            <a:spAutoFit/>
          </a:bodyPr>
          <a:lstStyle/>
          <a:p>
            <a:pPr algn="ctr"/>
            <a:r>
              <a:rPr lang="en-US" sz="1600" b="1" dirty="0" smtClean="0"/>
              <a:t>During the Conclave of 1903</a:t>
            </a:r>
          </a:p>
          <a:p>
            <a:pPr algn="ctr"/>
            <a:r>
              <a:rPr lang="en-US" sz="1600" b="1" dirty="0"/>
              <a:t>t</a:t>
            </a:r>
            <a:r>
              <a:rPr lang="en-US" sz="1600" b="1" dirty="0" smtClean="0"/>
              <a:t>hrough </a:t>
            </a:r>
            <a:r>
              <a:rPr lang="it-IT" sz="1600" b="1" dirty="0"/>
              <a:t>Cardinal </a:t>
            </a:r>
            <a:r>
              <a:rPr lang="it-IT" sz="1600" b="1" dirty="0" err="1"/>
              <a:t>Jan</a:t>
            </a:r>
            <a:r>
              <a:rPr lang="it-IT" sz="1600" b="1" dirty="0"/>
              <a:t> </a:t>
            </a:r>
            <a:r>
              <a:rPr lang="it-IT" sz="1600" b="1" dirty="0" err="1"/>
              <a:t>Maurycy</a:t>
            </a:r>
            <a:r>
              <a:rPr lang="it-IT" sz="1600" b="1" dirty="0"/>
              <a:t> </a:t>
            </a:r>
            <a:r>
              <a:rPr lang="it-IT" sz="1600" b="1" dirty="0" err="1"/>
              <a:t>Pawel</a:t>
            </a:r>
            <a:r>
              <a:rPr lang="it-IT" sz="1600" b="1" dirty="0"/>
              <a:t> </a:t>
            </a:r>
            <a:r>
              <a:rPr lang="it-IT" sz="1600" b="1" dirty="0" err="1"/>
              <a:t>Puzyna</a:t>
            </a:r>
            <a:r>
              <a:rPr lang="it-IT" sz="1600" b="1" dirty="0"/>
              <a:t> de </a:t>
            </a:r>
            <a:r>
              <a:rPr lang="it-IT" sz="1600" b="1" dirty="0" err="1"/>
              <a:t>Kosielsko</a:t>
            </a:r>
            <a:r>
              <a:rPr lang="it-IT" sz="1600" b="1" dirty="0"/>
              <a:t>, the Prince-Bishop of </a:t>
            </a:r>
            <a:r>
              <a:rPr lang="it-IT" sz="1600" b="1" dirty="0" err="1" smtClean="0"/>
              <a:t>Kraków</a:t>
            </a:r>
            <a:r>
              <a:rPr lang="it-IT" sz="1600" b="1" dirty="0" smtClean="0"/>
              <a:t>, </a:t>
            </a:r>
            <a:r>
              <a:rPr lang="it-IT" sz="1600" b="1" dirty="0" err="1" smtClean="0"/>
              <a:t>subjected</a:t>
            </a:r>
            <a:r>
              <a:rPr lang="it-IT" sz="1600" b="1" dirty="0" smtClean="0"/>
              <a:t> to </a:t>
            </a:r>
            <a:r>
              <a:rPr lang="it-IT" sz="1600" b="1" dirty="0" err="1" smtClean="0"/>
              <a:t>his</a:t>
            </a:r>
            <a:r>
              <a:rPr lang="it-IT" sz="1600" b="1" dirty="0" smtClean="0"/>
              <a:t> authority,</a:t>
            </a:r>
            <a:endParaRPr lang="en-US" sz="1600" b="1" dirty="0" smtClean="0"/>
          </a:p>
          <a:p>
            <a:pPr algn="ctr"/>
            <a:r>
              <a:rPr lang="en-US" sz="1600" b="1" dirty="0" smtClean="0"/>
              <a:t>Emperor</a:t>
            </a:r>
            <a:r>
              <a:rPr lang="en-US" sz="1600" b="1" dirty="0"/>
              <a:t> Franz Joseph of Austria asserted the right claimed by certain Catholic rulers to veto a candidate for the papacy, blocking the election of the leading candidate, Cardinal Secretary of State Mariano </a:t>
            </a:r>
            <a:r>
              <a:rPr lang="en-US" sz="1600" b="1" dirty="0" err="1"/>
              <a:t>Rampolla</a:t>
            </a:r>
            <a:r>
              <a:rPr lang="en-US" sz="1600" b="1" dirty="0"/>
              <a:t>.</a:t>
            </a:r>
            <a:endParaRPr lang="it-IT" sz="1600" b="1" dirty="0"/>
          </a:p>
        </p:txBody>
      </p:sp>
      <p:pic>
        <p:nvPicPr>
          <p:cNvPr id="5" name="Immagine 4"/>
          <p:cNvPicPr>
            <a:picLocks noChangeAspect="1"/>
          </p:cNvPicPr>
          <p:nvPr/>
        </p:nvPicPr>
        <p:blipFill>
          <a:blip r:embed="rId3"/>
          <a:stretch>
            <a:fillRect/>
          </a:stretch>
        </p:blipFill>
        <p:spPr>
          <a:xfrm>
            <a:off x="7572777" y="1225688"/>
            <a:ext cx="1974349" cy="2612215"/>
          </a:xfrm>
          <a:prstGeom prst="rect">
            <a:avLst/>
          </a:prstGeom>
        </p:spPr>
      </p:pic>
      <p:pic>
        <p:nvPicPr>
          <p:cNvPr id="11270" name="Picture 6" descr="Risultati immagini per cardinal rampol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7126" y="1749325"/>
            <a:ext cx="2381250" cy="2800351"/>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7866459" y="3880333"/>
            <a:ext cx="1386983" cy="369332"/>
          </a:xfrm>
          <a:prstGeom prst="rect">
            <a:avLst/>
          </a:prstGeom>
          <a:noFill/>
        </p:spPr>
        <p:txBody>
          <a:bodyPr wrap="none" rtlCol="0">
            <a:spAutoFit/>
          </a:bodyPr>
          <a:lstStyle/>
          <a:p>
            <a:r>
              <a:rPr lang="it-IT" dirty="0" smtClean="0"/>
              <a:t>Franz Joseph</a:t>
            </a:r>
            <a:endParaRPr lang="it-IT" dirty="0"/>
          </a:p>
        </p:txBody>
      </p:sp>
      <p:sp>
        <p:nvSpPr>
          <p:cNvPr id="7" name="CasellaDiTesto 6"/>
          <p:cNvSpPr txBox="1"/>
          <p:nvPr/>
        </p:nvSpPr>
        <p:spPr>
          <a:xfrm>
            <a:off x="9547126" y="1302841"/>
            <a:ext cx="2456185" cy="369332"/>
          </a:xfrm>
          <a:prstGeom prst="rect">
            <a:avLst/>
          </a:prstGeom>
          <a:noFill/>
        </p:spPr>
        <p:txBody>
          <a:bodyPr wrap="none" rtlCol="0">
            <a:spAutoFit/>
          </a:bodyPr>
          <a:lstStyle/>
          <a:p>
            <a:r>
              <a:rPr lang="it-IT" dirty="0" smtClean="0"/>
              <a:t>Card. Mariano Rampolla</a:t>
            </a:r>
            <a:endParaRPr lang="it-IT" dirty="0"/>
          </a:p>
        </p:txBody>
      </p:sp>
      <p:sp>
        <p:nvSpPr>
          <p:cNvPr id="8" name="CasellaDiTesto 7"/>
          <p:cNvSpPr txBox="1"/>
          <p:nvPr/>
        </p:nvSpPr>
        <p:spPr>
          <a:xfrm>
            <a:off x="123043" y="296214"/>
            <a:ext cx="12068957" cy="646331"/>
          </a:xfrm>
          <a:prstGeom prst="rect">
            <a:avLst/>
          </a:prstGeom>
          <a:noFill/>
        </p:spPr>
        <p:txBody>
          <a:bodyPr wrap="square" rtlCol="0">
            <a:spAutoFit/>
          </a:bodyPr>
          <a:lstStyle/>
          <a:p>
            <a:pPr algn="ctr"/>
            <a:r>
              <a:rPr lang="it-IT" dirty="0" smtClean="0">
                <a:solidFill>
                  <a:srgbClr val="7030A0"/>
                </a:solidFill>
                <a:latin typeface="Arial Black" panose="020B0A04020102020204" pitchFamily="34" charset="0"/>
              </a:rPr>
              <a:t>FOUR FOUNDAMENTAL PRINCIPLES IN THE ELECTION OF BISHOPS</a:t>
            </a:r>
          </a:p>
          <a:p>
            <a:pPr algn="ctr"/>
            <a:r>
              <a:rPr lang="it-IT" dirty="0" smtClean="0">
                <a:solidFill>
                  <a:srgbClr val="7030A0"/>
                </a:solidFill>
                <a:latin typeface="Arial Black" panose="020B0A04020102020204" pitchFamily="34" charset="0"/>
              </a:rPr>
              <a:t>IN FAVOUR OF INDEPENTENT CHURCH ELECTION</a:t>
            </a:r>
            <a:endParaRPr lang="it-IT" dirty="0">
              <a:solidFill>
                <a:srgbClr val="7030A0"/>
              </a:solidFill>
              <a:latin typeface="Arial Black" panose="020B0A04020102020204" pitchFamily="34" charset="0"/>
            </a:endParaRPr>
          </a:p>
        </p:txBody>
      </p:sp>
    </p:spTree>
    <p:extLst>
      <p:ext uri="{BB962C8B-B14F-4D97-AF65-F5344CB8AC3E}">
        <p14:creationId xmlns:p14="http://schemas.microsoft.com/office/powerpoint/2010/main" val="2564893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8" name="Text Box 4"/>
          <p:cNvSpPr txBox="1">
            <a:spLocks noChangeArrowheads="1"/>
          </p:cNvSpPr>
          <p:nvPr/>
        </p:nvSpPr>
        <p:spPr bwMode="auto">
          <a:xfrm>
            <a:off x="4417543" y="2036762"/>
            <a:ext cx="7632700" cy="4821238"/>
          </a:xfrm>
          <a:prstGeom prst="rect">
            <a:avLst/>
          </a:prstGeom>
          <a:solidFill>
            <a:schemeClr val="bg2">
              <a:alpha val="0"/>
            </a:schemeClr>
          </a:solidFill>
          <a:ln>
            <a:noFill/>
          </a:ln>
          <a:effectLst>
            <a:outerShdw sx="1000" sy="1000" algn="ctr" rotWithShape="0">
              <a:srgbClr val="000000"/>
            </a:outerShdw>
          </a:effectLst>
          <a:extLst/>
        </p:spPr>
        <p:txBody>
          <a:bodyPr>
            <a:spAutoFit/>
            <a:flatTx/>
          </a:bodyPr>
          <a:lstStyle>
            <a:lvl1pPr marL="342900" indent="-342900">
              <a:defRPr>
                <a:solidFill>
                  <a:schemeClr val="tx1"/>
                </a:solidFill>
                <a:latin typeface="Arial" charset="0"/>
                <a:cs typeface="Arial" charset="0"/>
              </a:defRPr>
            </a:lvl1pPr>
            <a:lvl2pPr marL="800100" indent="-342900">
              <a:defRPr>
                <a:solidFill>
                  <a:schemeClr val="tx1"/>
                </a:solidFill>
                <a:latin typeface="Arial" charset="0"/>
                <a:cs typeface="Arial" charset="0"/>
              </a:defRPr>
            </a:lvl2pPr>
            <a:lvl3pPr marL="1257300" indent="-342900">
              <a:defRPr>
                <a:solidFill>
                  <a:schemeClr val="tx1"/>
                </a:solidFill>
                <a:latin typeface="Arial" charset="0"/>
                <a:cs typeface="Arial" charset="0"/>
              </a:defRPr>
            </a:lvl3pPr>
            <a:lvl4pPr marL="1714500" indent="-342900">
              <a:defRPr>
                <a:solidFill>
                  <a:schemeClr val="tx1"/>
                </a:solidFill>
                <a:latin typeface="Arial" charset="0"/>
                <a:cs typeface="Arial" charset="0"/>
              </a:defRPr>
            </a:lvl4pPr>
            <a:lvl5pPr marL="2171700" indent="-342900">
              <a:defRPr>
                <a:solidFill>
                  <a:schemeClr val="tx1"/>
                </a:solidFill>
                <a:latin typeface="Arial" charset="0"/>
                <a:cs typeface="Arial" charset="0"/>
              </a:defRPr>
            </a:lvl5pPr>
            <a:lvl6pPr marL="2628900" indent="-342900" fontAlgn="base">
              <a:spcBef>
                <a:spcPct val="0"/>
              </a:spcBef>
              <a:spcAft>
                <a:spcPct val="0"/>
              </a:spcAft>
              <a:defRPr>
                <a:solidFill>
                  <a:schemeClr val="tx1"/>
                </a:solidFill>
                <a:latin typeface="Arial" charset="0"/>
                <a:cs typeface="Arial" charset="0"/>
              </a:defRPr>
            </a:lvl6pPr>
            <a:lvl7pPr marL="3086100" indent="-342900" fontAlgn="base">
              <a:spcBef>
                <a:spcPct val="0"/>
              </a:spcBef>
              <a:spcAft>
                <a:spcPct val="0"/>
              </a:spcAft>
              <a:defRPr>
                <a:solidFill>
                  <a:schemeClr val="tx1"/>
                </a:solidFill>
                <a:latin typeface="Arial" charset="0"/>
                <a:cs typeface="Arial" charset="0"/>
              </a:defRPr>
            </a:lvl7pPr>
            <a:lvl8pPr marL="3543300" indent="-342900" fontAlgn="base">
              <a:spcBef>
                <a:spcPct val="0"/>
              </a:spcBef>
              <a:spcAft>
                <a:spcPct val="0"/>
              </a:spcAft>
              <a:defRPr>
                <a:solidFill>
                  <a:schemeClr val="tx1"/>
                </a:solidFill>
                <a:latin typeface="Arial" charset="0"/>
                <a:cs typeface="Arial" charset="0"/>
              </a:defRPr>
            </a:lvl8pPr>
            <a:lvl9pPr marL="4000500" indent="-342900" fontAlgn="base">
              <a:spcBef>
                <a:spcPct val="0"/>
              </a:spcBef>
              <a:spcAft>
                <a:spcPct val="0"/>
              </a:spcAft>
              <a:defRPr>
                <a:solidFill>
                  <a:schemeClr val="tx1"/>
                </a:solidFill>
                <a:latin typeface="Arial" charset="0"/>
                <a:cs typeface="Arial" charset="0"/>
              </a:defRPr>
            </a:lvl9pPr>
          </a:lstStyle>
          <a:p>
            <a:pPr algn="just">
              <a:defRPr/>
            </a:pPr>
            <a:r>
              <a:rPr lang="en-GB" altLang="en-US" b="1" dirty="0" smtClean="0"/>
              <a:t>3. “The </a:t>
            </a:r>
            <a:r>
              <a:rPr lang="en-GB" altLang="en-US" b="1" dirty="0"/>
              <a:t>priest chosen as bishop should have been enrolled for a lengthy period amongst the clergy of the diocese he is to govern, and not be sent there as a stranger from a distant country”</a:t>
            </a:r>
            <a:r>
              <a:rPr lang="en-GB" altLang="en-US" dirty="0"/>
              <a:t>: it is in the best interest of the local church that the person who is going to be the father of all is known to all. Rulers follow favouritism and personal interest, not the interest of the people.</a:t>
            </a:r>
          </a:p>
          <a:p>
            <a:pPr algn="just">
              <a:defRPr/>
            </a:pPr>
            <a:endParaRPr lang="en-GB" altLang="en-US" b="1" dirty="0"/>
          </a:p>
          <a:p>
            <a:pPr algn="just">
              <a:defRPr/>
            </a:pPr>
            <a:r>
              <a:rPr lang="en-GB" altLang="en-US" b="1" dirty="0" smtClean="0"/>
              <a:t>4. “Generally </a:t>
            </a:r>
            <a:r>
              <a:rPr lang="en-GB" altLang="en-US" b="1" dirty="0"/>
              <a:t>speaking, only the moral body or moral person concerned is capable of judging what is best for itself”</a:t>
            </a:r>
            <a:r>
              <a:rPr lang="en-GB" altLang="en-US" dirty="0"/>
              <a:t>: the Church is a spiritual and moral reality, and her interest and mission differ widely from the preoccupations of civil governments. The Church knows what is best for her, and the Christian people know what is in their best interest in matters related to their salvation.</a:t>
            </a:r>
          </a:p>
          <a:p>
            <a:pPr algn="just">
              <a:defRPr/>
            </a:pPr>
            <a:endParaRPr lang="en-GB" altLang="en-US" dirty="0"/>
          </a:p>
          <a:p>
            <a:pPr algn="just">
              <a:defRPr/>
            </a:pPr>
            <a:r>
              <a:rPr lang="en-GB" altLang="en-US" b="1" dirty="0"/>
              <a:t>Finally, </a:t>
            </a:r>
            <a:r>
              <a:rPr lang="en-GB" altLang="en-US" b="1" dirty="0" err="1"/>
              <a:t>Rosmini</a:t>
            </a:r>
            <a:r>
              <a:rPr lang="en-GB" altLang="en-US" b="1" dirty="0"/>
              <a:t>, after giving his full approval to the maxim established by Leo the </a:t>
            </a:r>
            <a:r>
              <a:rPr lang="en-GB" altLang="en-US" b="1" dirty="0" smtClean="0"/>
              <a:t>Great: </a:t>
            </a:r>
            <a:r>
              <a:rPr lang="en-GB" altLang="en-US" sz="2000" b="1" dirty="0"/>
              <a:t>“The person governing all should be chosen by all”. </a:t>
            </a:r>
          </a:p>
        </p:txBody>
      </p:sp>
      <p:pic>
        <p:nvPicPr>
          <p:cNvPr id="12290" name="Picture 2" descr="Immagine correl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04" y="1901523"/>
            <a:ext cx="4403738" cy="2429201"/>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0" y="4436916"/>
            <a:ext cx="4417542" cy="1754326"/>
          </a:xfrm>
          <a:prstGeom prst="rect">
            <a:avLst/>
          </a:prstGeom>
          <a:noFill/>
        </p:spPr>
        <p:txBody>
          <a:bodyPr wrap="square" rtlCol="0">
            <a:spAutoFit/>
          </a:bodyPr>
          <a:lstStyle/>
          <a:p>
            <a:pPr algn="ctr"/>
            <a:r>
              <a:rPr lang="it-IT" b="1" dirty="0" smtClean="0">
                <a:solidFill>
                  <a:srgbClr val="C00000"/>
                </a:solidFill>
              </a:rPr>
              <a:t>Saint Oscar Romero </a:t>
            </a:r>
            <a:r>
              <a:rPr lang="it-IT" b="1" dirty="0" err="1" smtClean="0">
                <a:solidFill>
                  <a:srgbClr val="C00000"/>
                </a:solidFill>
              </a:rPr>
              <a:t>Martir</a:t>
            </a:r>
            <a:endParaRPr lang="it-IT" b="1" dirty="0" smtClean="0">
              <a:solidFill>
                <a:srgbClr val="C00000"/>
              </a:solidFill>
            </a:endParaRPr>
          </a:p>
          <a:p>
            <a:pPr algn="ctr"/>
            <a:r>
              <a:rPr lang="it-IT" b="1" dirty="0" smtClean="0">
                <a:solidFill>
                  <a:srgbClr val="C00000"/>
                </a:solidFill>
              </a:rPr>
              <a:t>Bishop </a:t>
            </a:r>
            <a:r>
              <a:rPr lang="it-IT" b="1" dirty="0" err="1" smtClean="0">
                <a:solidFill>
                  <a:srgbClr val="C00000"/>
                </a:solidFill>
              </a:rPr>
              <a:t>among</a:t>
            </a:r>
            <a:r>
              <a:rPr lang="it-IT" b="1" dirty="0" smtClean="0">
                <a:solidFill>
                  <a:srgbClr val="C00000"/>
                </a:solidFill>
              </a:rPr>
              <a:t> </a:t>
            </a:r>
            <a:r>
              <a:rPr lang="it-IT" b="1" dirty="0" err="1" smtClean="0">
                <a:solidFill>
                  <a:srgbClr val="C00000"/>
                </a:solidFill>
              </a:rPr>
              <a:t>his</a:t>
            </a:r>
            <a:r>
              <a:rPr lang="it-IT" b="1" dirty="0" smtClean="0">
                <a:solidFill>
                  <a:srgbClr val="C00000"/>
                </a:solidFill>
              </a:rPr>
              <a:t> </a:t>
            </a:r>
            <a:r>
              <a:rPr lang="it-IT" b="1" dirty="0" err="1" smtClean="0">
                <a:solidFill>
                  <a:srgbClr val="C00000"/>
                </a:solidFill>
              </a:rPr>
              <a:t>people</a:t>
            </a:r>
            <a:endParaRPr lang="it-IT" b="1" dirty="0" smtClean="0">
              <a:solidFill>
                <a:srgbClr val="C00000"/>
              </a:solidFill>
            </a:endParaRPr>
          </a:p>
          <a:p>
            <a:pPr algn="ctr"/>
            <a:r>
              <a:rPr lang="it-IT" b="1" dirty="0" err="1" smtClean="0">
                <a:solidFill>
                  <a:srgbClr val="C00000"/>
                </a:solidFill>
              </a:rPr>
              <a:t>Assassinated</a:t>
            </a:r>
            <a:r>
              <a:rPr lang="it-IT" b="1" dirty="0" smtClean="0">
                <a:solidFill>
                  <a:srgbClr val="C00000"/>
                </a:solidFill>
              </a:rPr>
              <a:t> on 24° March 1980</a:t>
            </a:r>
          </a:p>
          <a:p>
            <a:pPr algn="ctr"/>
            <a:r>
              <a:rPr lang="it-IT" b="1" dirty="0" err="1">
                <a:solidFill>
                  <a:srgbClr val="C00000"/>
                </a:solidFill>
              </a:rPr>
              <a:t>b</a:t>
            </a:r>
            <a:r>
              <a:rPr lang="it-IT" b="1" dirty="0" err="1" smtClean="0">
                <a:solidFill>
                  <a:srgbClr val="C00000"/>
                </a:solidFill>
              </a:rPr>
              <a:t>ecause</a:t>
            </a:r>
            <a:r>
              <a:rPr lang="it-IT" b="1" dirty="0" smtClean="0">
                <a:solidFill>
                  <a:srgbClr val="C00000"/>
                </a:solidFill>
              </a:rPr>
              <a:t> </a:t>
            </a:r>
            <a:r>
              <a:rPr lang="it-IT" b="1" dirty="0" err="1" smtClean="0">
                <a:solidFill>
                  <a:srgbClr val="C00000"/>
                </a:solidFill>
              </a:rPr>
              <a:t>defending</a:t>
            </a:r>
            <a:r>
              <a:rPr lang="it-IT" b="1" dirty="0" smtClean="0">
                <a:solidFill>
                  <a:srgbClr val="C00000"/>
                </a:solidFill>
              </a:rPr>
              <a:t>  the pour</a:t>
            </a:r>
          </a:p>
          <a:p>
            <a:pPr algn="ctr"/>
            <a:r>
              <a:rPr lang="it-IT" b="1" dirty="0" err="1">
                <a:solidFill>
                  <a:srgbClr val="C00000"/>
                </a:solidFill>
              </a:rPr>
              <a:t>a</a:t>
            </a:r>
            <a:r>
              <a:rPr lang="it-IT" b="1" dirty="0" err="1" smtClean="0">
                <a:solidFill>
                  <a:srgbClr val="C00000"/>
                </a:solidFill>
              </a:rPr>
              <a:t>gainst</a:t>
            </a:r>
            <a:r>
              <a:rPr lang="it-IT" b="1" dirty="0" smtClean="0">
                <a:solidFill>
                  <a:srgbClr val="C00000"/>
                </a:solidFill>
              </a:rPr>
              <a:t> the </a:t>
            </a:r>
            <a:r>
              <a:rPr lang="it-IT" b="1" dirty="0" err="1" smtClean="0">
                <a:solidFill>
                  <a:srgbClr val="C00000"/>
                </a:solidFill>
              </a:rPr>
              <a:t>totalitaristic</a:t>
            </a:r>
            <a:r>
              <a:rPr lang="it-IT" b="1" dirty="0" smtClean="0">
                <a:solidFill>
                  <a:srgbClr val="C00000"/>
                </a:solidFill>
              </a:rPr>
              <a:t> regime</a:t>
            </a:r>
          </a:p>
          <a:p>
            <a:pPr algn="ctr"/>
            <a:r>
              <a:rPr lang="it-IT" b="1" dirty="0">
                <a:solidFill>
                  <a:srgbClr val="C00000"/>
                </a:solidFill>
              </a:rPr>
              <a:t>o</a:t>
            </a:r>
            <a:r>
              <a:rPr lang="it-IT" b="1" dirty="0" smtClean="0">
                <a:solidFill>
                  <a:srgbClr val="C00000"/>
                </a:solidFill>
              </a:rPr>
              <a:t>f San Salvador</a:t>
            </a:r>
            <a:endParaRPr lang="it-IT" b="1" dirty="0">
              <a:solidFill>
                <a:srgbClr val="C00000"/>
              </a:solidFill>
            </a:endParaRPr>
          </a:p>
        </p:txBody>
      </p:sp>
      <p:sp>
        <p:nvSpPr>
          <p:cNvPr id="3" name="CasellaDiTesto 2"/>
          <p:cNvSpPr txBox="1"/>
          <p:nvPr/>
        </p:nvSpPr>
        <p:spPr>
          <a:xfrm>
            <a:off x="140677" y="353316"/>
            <a:ext cx="11790447" cy="1077218"/>
          </a:xfrm>
          <a:prstGeom prst="rect">
            <a:avLst/>
          </a:prstGeom>
          <a:noFill/>
        </p:spPr>
        <p:txBody>
          <a:bodyPr wrap="square" rtlCol="0">
            <a:spAutoFit/>
          </a:bodyPr>
          <a:lstStyle/>
          <a:p>
            <a:pPr algn="ctr"/>
            <a:r>
              <a:rPr lang="it-IT" sz="3200" dirty="0" smtClean="0">
                <a:solidFill>
                  <a:srgbClr val="7030A0"/>
                </a:solidFill>
                <a:latin typeface="Copperplate Gothic Bold" panose="020E0705020206020404" pitchFamily="34" charset="0"/>
              </a:rPr>
              <a:t>A Bishop </a:t>
            </a:r>
            <a:r>
              <a:rPr lang="it-IT" sz="3200" dirty="0" err="1" smtClean="0">
                <a:solidFill>
                  <a:srgbClr val="7030A0"/>
                </a:solidFill>
                <a:latin typeface="Copperplate Gothic Bold" panose="020E0705020206020404" pitchFamily="34" charset="0"/>
              </a:rPr>
              <a:t>should</a:t>
            </a:r>
            <a:r>
              <a:rPr lang="it-IT" sz="3200" dirty="0" smtClean="0">
                <a:solidFill>
                  <a:srgbClr val="7030A0"/>
                </a:solidFill>
                <a:latin typeface="Copperplate Gothic Bold" panose="020E0705020206020404" pitchFamily="34" charset="0"/>
              </a:rPr>
              <a:t> </a:t>
            </a:r>
            <a:r>
              <a:rPr lang="it-IT" sz="3200" dirty="0" err="1" smtClean="0">
                <a:solidFill>
                  <a:srgbClr val="7030A0"/>
                </a:solidFill>
                <a:latin typeface="Copperplate Gothic Bold" panose="020E0705020206020404" pitchFamily="34" charset="0"/>
              </a:rPr>
              <a:t>know</a:t>
            </a:r>
            <a:r>
              <a:rPr lang="it-IT" sz="3200" dirty="0" smtClean="0">
                <a:solidFill>
                  <a:srgbClr val="7030A0"/>
                </a:solidFill>
                <a:latin typeface="Copperplate Gothic Bold" panose="020E0705020206020404" pitchFamily="34" charset="0"/>
              </a:rPr>
              <a:t> </a:t>
            </a:r>
            <a:r>
              <a:rPr lang="it-IT" sz="3200" dirty="0" err="1" smtClean="0">
                <a:solidFill>
                  <a:srgbClr val="7030A0"/>
                </a:solidFill>
                <a:latin typeface="Copperplate Gothic Bold" panose="020E0705020206020404" pitchFamily="34" charset="0"/>
              </a:rPr>
              <a:t>well</a:t>
            </a:r>
            <a:r>
              <a:rPr lang="it-IT" sz="3200" dirty="0" smtClean="0">
                <a:solidFill>
                  <a:srgbClr val="7030A0"/>
                </a:solidFill>
                <a:latin typeface="Copperplate Gothic Bold" panose="020E0705020206020404" pitchFamily="34" charset="0"/>
              </a:rPr>
              <a:t> </a:t>
            </a:r>
            <a:r>
              <a:rPr lang="it-IT" sz="3200" dirty="0" err="1" smtClean="0">
                <a:solidFill>
                  <a:srgbClr val="7030A0"/>
                </a:solidFill>
                <a:latin typeface="Copperplate Gothic Bold" panose="020E0705020206020404" pitchFamily="34" charset="0"/>
              </a:rPr>
              <a:t>his</a:t>
            </a:r>
            <a:r>
              <a:rPr lang="it-IT" sz="3200" dirty="0" smtClean="0">
                <a:solidFill>
                  <a:srgbClr val="7030A0"/>
                </a:solidFill>
                <a:latin typeface="Copperplate Gothic Bold" panose="020E0705020206020404" pitchFamily="34" charset="0"/>
              </a:rPr>
              <a:t> </a:t>
            </a:r>
            <a:r>
              <a:rPr lang="it-IT" sz="3200" dirty="0" err="1" smtClean="0">
                <a:solidFill>
                  <a:srgbClr val="7030A0"/>
                </a:solidFill>
                <a:latin typeface="Copperplate Gothic Bold" panose="020E0705020206020404" pitchFamily="34" charset="0"/>
              </a:rPr>
              <a:t>people</a:t>
            </a:r>
            <a:endParaRPr lang="it-IT" sz="3200" dirty="0">
              <a:solidFill>
                <a:srgbClr val="7030A0"/>
              </a:solidFill>
              <a:latin typeface="Copperplate Gothic Bold" panose="020E0705020206020404" pitchFamily="34" charset="0"/>
            </a:endParaRPr>
          </a:p>
          <a:p>
            <a:pPr algn="ctr"/>
            <a:r>
              <a:rPr lang="it-IT" sz="3200" dirty="0" smtClean="0">
                <a:solidFill>
                  <a:srgbClr val="7030A0"/>
                </a:solidFill>
                <a:latin typeface="Copperplate Gothic Bold" panose="020E0705020206020404" pitchFamily="34" charset="0"/>
              </a:rPr>
              <a:t>and </a:t>
            </a:r>
            <a:r>
              <a:rPr lang="it-IT" sz="3200" dirty="0" err="1" smtClean="0">
                <a:solidFill>
                  <a:srgbClr val="7030A0"/>
                </a:solidFill>
                <a:latin typeface="Copperplate Gothic Bold" panose="020E0705020206020404" pitchFamily="34" charset="0"/>
              </a:rPr>
              <a:t>his</a:t>
            </a:r>
            <a:r>
              <a:rPr lang="it-IT" sz="3200" dirty="0" smtClean="0">
                <a:solidFill>
                  <a:srgbClr val="7030A0"/>
                </a:solidFill>
                <a:latin typeface="Copperplate Gothic Bold" panose="020E0705020206020404" pitchFamily="34" charset="0"/>
              </a:rPr>
              <a:t> </a:t>
            </a:r>
            <a:r>
              <a:rPr lang="it-IT" sz="3200" dirty="0" err="1" smtClean="0">
                <a:solidFill>
                  <a:srgbClr val="7030A0"/>
                </a:solidFill>
                <a:latin typeface="Copperplate Gothic Bold" panose="020E0705020206020404" pitchFamily="34" charset="0"/>
              </a:rPr>
              <a:t>people</a:t>
            </a:r>
            <a:r>
              <a:rPr lang="it-IT" sz="3200" dirty="0" smtClean="0">
                <a:solidFill>
                  <a:srgbClr val="7030A0"/>
                </a:solidFill>
                <a:latin typeface="Copperplate Gothic Bold" panose="020E0705020206020404" pitchFamily="34" charset="0"/>
              </a:rPr>
              <a:t> </a:t>
            </a:r>
            <a:r>
              <a:rPr lang="it-IT" sz="3200" dirty="0" err="1" smtClean="0">
                <a:solidFill>
                  <a:srgbClr val="7030A0"/>
                </a:solidFill>
                <a:latin typeface="Copperplate Gothic Bold" panose="020E0705020206020404" pitchFamily="34" charset="0"/>
              </a:rPr>
              <a:t>should</a:t>
            </a:r>
            <a:r>
              <a:rPr lang="it-IT" sz="3200" dirty="0" smtClean="0">
                <a:solidFill>
                  <a:srgbClr val="7030A0"/>
                </a:solidFill>
                <a:latin typeface="Copperplate Gothic Bold" panose="020E0705020206020404" pitchFamily="34" charset="0"/>
              </a:rPr>
              <a:t> trust </a:t>
            </a:r>
            <a:r>
              <a:rPr lang="it-IT" sz="3200" dirty="0" err="1" smtClean="0">
                <a:solidFill>
                  <a:srgbClr val="7030A0"/>
                </a:solidFill>
                <a:latin typeface="Copperplate Gothic Bold" panose="020E0705020206020404" pitchFamily="34" charset="0"/>
              </a:rPr>
              <a:t>him</a:t>
            </a:r>
            <a:endParaRPr lang="it-IT" sz="3200" dirty="0">
              <a:solidFill>
                <a:srgbClr val="7030A0"/>
              </a:solidFill>
              <a:latin typeface="Copperplate Gothic Bold" panose="020E0705020206020404" pitchFamily="34" charset="0"/>
            </a:endParaRPr>
          </a:p>
        </p:txBody>
      </p:sp>
    </p:spTree>
    <p:extLst>
      <p:ext uri="{BB962C8B-B14F-4D97-AF65-F5344CB8AC3E}">
        <p14:creationId xmlns:p14="http://schemas.microsoft.com/office/powerpoint/2010/main" val="7905515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ctr"/>
            <a:r>
              <a:rPr lang="it-IT" b="1" dirty="0" err="1" smtClean="0">
                <a:solidFill>
                  <a:srgbClr val="FF0000"/>
                </a:solidFill>
              </a:rPr>
              <a:t>Pius</a:t>
            </a:r>
            <a:r>
              <a:rPr lang="it-IT" b="1" dirty="0" smtClean="0">
                <a:solidFill>
                  <a:srgbClr val="FF0000"/>
                </a:solidFill>
              </a:rPr>
              <a:t> VII 1742 – 1823</a:t>
            </a:r>
            <a:br>
              <a:rPr lang="it-IT" b="1" dirty="0" smtClean="0">
                <a:solidFill>
                  <a:srgbClr val="FF0000"/>
                </a:solidFill>
              </a:rPr>
            </a:br>
            <a:r>
              <a:rPr lang="it-IT" sz="3600" b="1" dirty="0" err="1" smtClean="0">
                <a:solidFill>
                  <a:srgbClr val="00B050"/>
                </a:solidFill>
              </a:rPr>
              <a:t>Imprisoned</a:t>
            </a:r>
            <a:r>
              <a:rPr lang="it-IT" sz="3600" b="1" dirty="0" smtClean="0">
                <a:solidFill>
                  <a:srgbClr val="00B050"/>
                </a:solidFill>
              </a:rPr>
              <a:t> in </a:t>
            </a:r>
            <a:r>
              <a:rPr lang="it-IT" sz="3600" b="1" dirty="0" err="1" smtClean="0">
                <a:solidFill>
                  <a:srgbClr val="00B050"/>
                </a:solidFill>
              </a:rPr>
              <a:t>Italy</a:t>
            </a:r>
            <a:r>
              <a:rPr lang="it-IT" sz="3600" b="1" dirty="0" smtClean="0">
                <a:solidFill>
                  <a:srgbClr val="00B050"/>
                </a:solidFill>
              </a:rPr>
              <a:t> and in France by </a:t>
            </a:r>
            <a:r>
              <a:rPr lang="it-IT" sz="3600" b="1" dirty="0" err="1" smtClean="0">
                <a:solidFill>
                  <a:srgbClr val="00B050"/>
                </a:solidFill>
              </a:rPr>
              <a:t>Napolion</a:t>
            </a:r>
            <a:r>
              <a:rPr lang="it-IT" sz="3600" b="1" dirty="0" smtClean="0">
                <a:solidFill>
                  <a:srgbClr val="00B050"/>
                </a:solidFill>
              </a:rPr>
              <a:t> from 1809 to 1814</a:t>
            </a:r>
            <a:endParaRPr lang="it-IT" sz="3600" b="1" dirty="0">
              <a:solidFill>
                <a:srgbClr val="00B050"/>
              </a:solidFill>
            </a:endParaRPr>
          </a:p>
        </p:txBody>
      </p:sp>
      <p:pic>
        <p:nvPicPr>
          <p:cNvPr id="6146" name="Picture 2" descr="Pio VI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09003" y="1825625"/>
            <a:ext cx="357399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72837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0" y="-2459865"/>
            <a:ext cx="12191999" cy="8107679"/>
          </a:xfrm>
          <a:prstGeom prst="rect">
            <a:avLst/>
          </a:prstGeom>
        </p:spPr>
      </p:pic>
      <p:sp>
        <p:nvSpPr>
          <p:cNvPr id="84996" name="Text Box 4"/>
          <p:cNvSpPr txBox="1">
            <a:spLocks noChangeArrowheads="1"/>
          </p:cNvSpPr>
          <p:nvPr/>
        </p:nvSpPr>
        <p:spPr bwMode="auto">
          <a:xfrm>
            <a:off x="0" y="1502688"/>
            <a:ext cx="12192000" cy="5355312"/>
          </a:xfrm>
          <a:prstGeom prst="rect">
            <a:avLst/>
          </a:prstGeom>
          <a:solidFill>
            <a:schemeClr val="bg2"/>
          </a:solidFill>
          <a:ln>
            <a:noFill/>
          </a:ln>
          <a:effectLst>
            <a:innerShdw blurRad="63500" dist="50800" dir="2700000">
              <a:prstClr val="black">
                <a:alpha val="50000"/>
              </a:prstClr>
            </a:innerShdw>
          </a:effectLst>
          <a:extLst/>
        </p:spPr>
        <p:txBody>
          <a:bodyPr wrap="square">
            <a:spAutoFit/>
            <a:flatTx/>
          </a:bodyPr>
          <a:lstStyle/>
          <a:p>
            <a:pPr algn="ctr">
              <a:defRPr/>
            </a:pPr>
            <a:r>
              <a:rPr lang="en-GB" altLang="en-US" sz="2400" b="1" dirty="0">
                <a:solidFill>
                  <a:srgbClr val="FF0000"/>
                </a:solidFill>
                <a:latin typeface="Garamond" pitchFamily="18" charset="0"/>
                <a:cs typeface="Arial" charset="0"/>
              </a:rPr>
              <a:t>ROSMINI sums up the duties and rights of the people of God in the election of their bishop:</a:t>
            </a:r>
          </a:p>
          <a:p>
            <a:pPr algn="just">
              <a:defRPr/>
            </a:pPr>
            <a:r>
              <a:rPr lang="en-GB" altLang="en-US" sz="2000" b="1" dirty="0" smtClean="0">
                <a:solidFill>
                  <a:srgbClr val="A50021"/>
                </a:solidFill>
                <a:latin typeface="Garamond" pitchFamily="18" charset="0"/>
                <a:cs typeface="Arial" charset="0"/>
              </a:rPr>
              <a:t>1. To BEAR WITNESS to </a:t>
            </a:r>
            <a:r>
              <a:rPr lang="en-GB" altLang="en-US" sz="2000" b="1" dirty="0">
                <a:solidFill>
                  <a:srgbClr val="A50021"/>
                </a:solidFill>
                <a:latin typeface="Garamond" pitchFamily="18" charset="0"/>
                <a:cs typeface="Arial" charset="0"/>
              </a:rPr>
              <a:t>the virtue and suitability of the bishop they are to receive.</a:t>
            </a:r>
            <a:r>
              <a:rPr lang="en-GB" altLang="en-US" sz="2000" b="1" dirty="0">
                <a:latin typeface="Garamond" pitchFamily="18" charset="0"/>
                <a:cs typeface="Arial" charset="0"/>
              </a:rPr>
              <a:t> </a:t>
            </a:r>
          </a:p>
          <a:p>
            <a:pPr algn="just">
              <a:defRPr/>
            </a:pPr>
            <a:r>
              <a:rPr lang="en-GB" altLang="en-US" b="1" dirty="0">
                <a:latin typeface="Garamond" pitchFamily="18" charset="0"/>
                <a:cs typeface="Arial" charset="0"/>
              </a:rPr>
              <a:t>They have the right to make known defects as Cyprian says, </a:t>
            </a:r>
            <a:r>
              <a:rPr lang="en-GB" altLang="en-US" sz="2000" b="1" dirty="0">
                <a:solidFill>
                  <a:srgbClr val="002060"/>
                </a:solidFill>
                <a:latin typeface="Garamond" pitchFamily="18" charset="0"/>
                <a:cs typeface="Arial" charset="0"/>
              </a:rPr>
              <a:t>“so that in the people’s presence good and evil may be discerned”.</a:t>
            </a:r>
            <a:endParaRPr lang="en-GB" altLang="en-US" b="1" dirty="0">
              <a:solidFill>
                <a:srgbClr val="002060"/>
              </a:solidFill>
              <a:latin typeface="Garamond" pitchFamily="18" charset="0"/>
              <a:cs typeface="Arial" charset="0"/>
            </a:endParaRPr>
          </a:p>
          <a:p>
            <a:pPr algn="just">
              <a:defRPr/>
            </a:pPr>
            <a:endParaRPr lang="en-US" altLang="en-US" b="1" dirty="0">
              <a:latin typeface="Garamond" pitchFamily="18" charset="0"/>
              <a:cs typeface="Arial" charset="0"/>
            </a:endParaRPr>
          </a:p>
          <a:p>
            <a:pPr algn="just">
              <a:defRPr/>
            </a:pPr>
            <a:r>
              <a:rPr lang="en-GB" altLang="en-US" sz="2000" b="1" dirty="0" smtClean="0">
                <a:solidFill>
                  <a:srgbClr val="A50021"/>
                </a:solidFill>
                <a:latin typeface="Garamond" pitchFamily="18" charset="0"/>
                <a:cs typeface="Arial" charset="0"/>
              </a:rPr>
              <a:t>2. To EXPRESS THEIR DESIRE and </a:t>
            </a:r>
            <a:r>
              <a:rPr lang="en-GB" altLang="en-US" sz="2000" b="1" dirty="0">
                <a:solidFill>
                  <a:srgbClr val="A50021"/>
                </a:solidFill>
                <a:latin typeface="Garamond" pitchFamily="18" charset="0"/>
                <a:cs typeface="Arial" charset="0"/>
              </a:rPr>
              <a:t>request for the bishop whose virtues they witness to.</a:t>
            </a:r>
            <a:r>
              <a:rPr lang="en-GB" altLang="en-US" b="1" dirty="0">
                <a:latin typeface="Garamond" pitchFamily="18" charset="0"/>
                <a:cs typeface="Arial" charset="0"/>
              </a:rPr>
              <a:t> The bishops of Alexandria in supporting the election of St. Athanasius maintained that he became bishop when </a:t>
            </a:r>
            <a:r>
              <a:rPr lang="en-GB" altLang="en-US" sz="2000" b="1" dirty="0">
                <a:solidFill>
                  <a:srgbClr val="002060"/>
                </a:solidFill>
                <a:latin typeface="Garamond" pitchFamily="18" charset="0"/>
                <a:cs typeface="Arial" charset="0"/>
              </a:rPr>
              <a:t>“the entire crowd, together with the whole assembly of the catholic church, united as one body and soul, cried out and shouted for Athanasius as bishop of the church. They publicly begged this of Christ, and beseeched us for it for many days and nights, neither leaving the church nor allowing us to leave it. We ourselves, this city, and the whole of the province are witnesses of the fact”.</a:t>
            </a:r>
            <a:endParaRPr lang="en-GB" altLang="en-US" b="1" dirty="0">
              <a:solidFill>
                <a:srgbClr val="002060"/>
              </a:solidFill>
              <a:latin typeface="Garamond" pitchFamily="18" charset="0"/>
              <a:cs typeface="Arial" charset="0"/>
            </a:endParaRPr>
          </a:p>
          <a:p>
            <a:pPr algn="just">
              <a:defRPr/>
            </a:pPr>
            <a:endParaRPr lang="en-US" altLang="en-US" b="1" dirty="0">
              <a:latin typeface="Garamond" pitchFamily="18" charset="0"/>
              <a:cs typeface="Arial" charset="0"/>
            </a:endParaRPr>
          </a:p>
          <a:p>
            <a:pPr algn="just">
              <a:defRPr/>
            </a:pPr>
            <a:r>
              <a:rPr lang="en-GB" altLang="en-US" sz="2000" b="1" dirty="0" smtClean="0">
                <a:solidFill>
                  <a:srgbClr val="A50021"/>
                </a:solidFill>
                <a:latin typeface="Garamond" pitchFamily="18" charset="0"/>
                <a:cs typeface="Arial" charset="0"/>
              </a:rPr>
              <a:t>3. To REFUSE A BISHOP WHO HAS BEEN CHOSEN, </a:t>
            </a:r>
            <a:r>
              <a:rPr lang="en-GB" altLang="en-US" sz="2000" b="1" dirty="0">
                <a:solidFill>
                  <a:srgbClr val="A50021"/>
                </a:solidFill>
                <a:latin typeface="Garamond" pitchFamily="18" charset="0"/>
                <a:cs typeface="Arial" charset="0"/>
              </a:rPr>
              <a:t>provided the refusal is the work of the majority or the more reliable part of those belonging to the diocese.</a:t>
            </a:r>
            <a:r>
              <a:rPr lang="en-GB" altLang="en-US" sz="2000" b="1" dirty="0">
                <a:latin typeface="Garamond" pitchFamily="18" charset="0"/>
                <a:cs typeface="Arial" charset="0"/>
              </a:rPr>
              <a:t> </a:t>
            </a:r>
            <a:r>
              <a:rPr lang="en-GB" altLang="en-US" b="1" dirty="0">
                <a:latin typeface="Garamond" pitchFamily="18" charset="0"/>
                <a:cs typeface="Arial" charset="0"/>
              </a:rPr>
              <a:t>St. Celestine prescribes that </a:t>
            </a:r>
            <a:r>
              <a:rPr lang="en-GB" altLang="en-US" sz="2000" b="1" dirty="0">
                <a:solidFill>
                  <a:srgbClr val="002060"/>
                </a:solidFill>
                <a:latin typeface="Garamond" pitchFamily="18" charset="0"/>
                <a:cs typeface="Arial" charset="0"/>
              </a:rPr>
              <a:t>“no bishop shall be given to people unwilling to receive him”</a:t>
            </a:r>
            <a:r>
              <a:rPr lang="en-GB" altLang="en-US" b="1" dirty="0">
                <a:solidFill>
                  <a:srgbClr val="002060"/>
                </a:solidFill>
                <a:latin typeface="Garamond" pitchFamily="18" charset="0"/>
                <a:cs typeface="Arial" charset="0"/>
              </a:rPr>
              <a:t>. </a:t>
            </a:r>
            <a:r>
              <a:rPr lang="en-GB" altLang="en-US" b="1" dirty="0">
                <a:latin typeface="Garamond" pitchFamily="18" charset="0"/>
                <a:cs typeface="Arial" charset="0"/>
              </a:rPr>
              <a:t>This is a kind of veto recognised by the Church as a right belonging to Christian people.</a:t>
            </a:r>
          </a:p>
        </p:txBody>
      </p:sp>
    </p:spTree>
    <p:extLst>
      <p:ext uri="{BB962C8B-B14F-4D97-AF65-F5344CB8AC3E}">
        <p14:creationId xmlns:p14="http://schemas.microsoft.com/office/powerpoint/2010/main" val="275731037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
        <p:nvSpPr>
          <p:cNvPr id="72709" name="Text Box 5"/>
          <p:cNvSpPr txBox="1">
            <a:spLocks noChangeArrowheads="1"/>
          </p:cNvSpPr>
          <p:nvPr/>
        </p:nvSpPr>
        <p:spPr bwMode="auto">
          <a:xfrm>
            <a:off x="0" y="2518350"/>
            <a:ext cx="5901214" cy="3970318"/>
          </a:xfrm>
          <a:prstGeom prst="rect">
            <a:avLst/>
          </a:prstGeom>
          <a:noFill/>
          <a:ln>
            <a:noFill/>
          </a:ln>
          <a:effectLst>
            <a:innerShdw blurRad="63500" dist="50800" dir="13500000">
              <a:prstClr val="black">
                <a:alpha val="50000"/>
              </a:prstClr>
            </a:innerShdw>
          </a:effectLst>
          <a:extLst/>
        </p:spPr>
        <p:txBody>
          <a:bodyPr wrap="square">
            <a:spAutoFit/>
            <a:flatTx/>
          </a:bodyPr>
          <a:lstStyle/>
          <a:p>
            <a:pPr algn="just">
              <a:spcBef>
                <a:spcPct val="50000"/>
              </a:spcBef>
              <a:defRPr/>
            </a:pPr>
            <a:r>
              <a:rPr lang="en-GB" altLang="en-US" sz="2400" b="1" dirty="0" smtClean="0">
                <a:solidFill>
                  <a:srgbClr val="3333FF"/>
                </a:solidFill>
                <a:latin typeface="Garamond" pitchFamily="18" charset="0"/>
                <a:cs typeface="Arial" charset="0"/>
              </a:rPr>
              <a:t>Most </a:t>
            </a:r>
            <a:r>
              <a:rPr lang="en-GB" altLang="en-US" sz="2400" b="1" dirty="0">
                <a:solidFill>
                  <a:srgbClr val="3333FF"/>
                </a:solidFill>
                <a:latin typeface="Garamond" pitchFamily="18" charset="0"/>
                <a:cs typeface="Arial" charset="0"/>
              </a:rPr>
              <a:t>civil governments have, thankfully, surrendered the “privilege” of electing their own bishops, recognising the freedom of the Church in such important matter; we say “most” because we are aware that State interference has not ceased everywhere, see China, Cuba, and States with a totalitarian regime.  </a:t>
            </a:r>
          </a:p>
          <a:p>
            <a:pPr algn="just">
              <a:spcBef>
                <a:spcPct val="50000"/>
              </a:spcBef>
              <a:defRPr/>
            </a:pPr>
            <a:r>
              <a:rPr lang="en-GB" altLang="en-US" sz="2400" b="1" dirty="0">
                <a:solidFill>
                  <a:srgbClr val="FF0000"/>
                </a:solidFill>
                <a:latin typeface="Garamond" pitchFamily="18" charset="0"/>
                <a:cs typeface="Arial" charset="0"/>
              </a:rPr>
              <a:t>But, what about the “divine moral right” of clergy and people to elect their bishops? </a:t>
            </a:r>
          </a:p>
        </p:txBody>
      </p:sp>
      <p:pic>
        <p:nvPicPr>
          <p:cNvPr id="36867" name="Picture 6" descr="chi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4687" y="116749"/>
            <a:ext cx="2491206" cy="188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7"/>
          <p:cNvSpPr txBox="1">
            <a:spLocks noChangeArrowheads="1"/>
          </p:cNvSpPr>
          <p:nvPr/>
        </p:nvSpPr>
        <p:spPr bwMode="auto">
          <a:xfrm>
            <a:off x="910655" y="2103748"/>
            <a:ext cx="379926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GB" altLang="en-US" sz="1400" b="1" dirty="0"/>
              <a:t>Chinese priests appointed by the regime</a:t>
            </a:r>
          </a:p>
        </p:txBody>
      </p:sp>
      <p:sp>
        <p:nvSpPr>
          <p:cNvPr id="5" name="Text Box 4"/>
          <p:cNvSpPr txBox="1">
            <a:spLocks noChangeArrowheads="1"/>
          </p:cNvSpPr>
          <p:nvPr/>
        </p:nvSpPr>
        <p:spPr bwMode="auto">
          <a:xfrm>
            <a:off x="8897676" y="2518350"/>
            <a:ext cx="3294324" cy="3991632"/>
          </a:xfrm>
          <a:prstGeom prst="rect">
            <a:avLst/>
          </a:prstGeom>
          <a:noFill/>
          <a:ln>
            <a:noFill/>
          </a:ln>
          <a:effectLst>
            <a:innerShdw blurRad="63500" dist="50800" dir="13500000">
              <a:prstClr val="black">
                <a:alpha val="50000"/>
              </a:prstClr>
            </a:innerShdw>
          </a:effectLst>
          <a:extLst/>
        </p:spPr>
        <p:txBody>
          <a:bodyPr wrap="square">
            <a:spAutoFit/>
            <a:flatTx/>
          </a:bodyPr>
          <a:lstStyle/>
          <a:p>
            <a:pPr algn="just">
              <a:spcBef>
                <a:spcPct val="50000"/>
              </a:spcBef>
              <a:defRPr/>
            </a:pPr>
            <a:r>
              <a:rPr lang="en-GB" altLang="en-US" sz="2400" b="1" dirty="0" smtClean="0">
                <a:solidFill>
                  <a:srgbClr val="0000CC"/>
                </a:solidFill>
                <a:latin typeface="Garamond" panose="02020404030301010803" pitchFamily="18" charset="0"/>
                <a:cs typeface="Arial" charset="0"/>
              </a:rPr>
              <a:t>In some of the </a:t>
            </a:r>
            <a:r>
              <a:rPr lang="en-GB" altLang="en-US" sz="2400" b="1" dirty="0">
                <a:solidFill>
                  <a:srgbClr val="0000CC"/>
                </a:solidFill>
                <a:latin typeface="Garamond" panose="02020404030301010803" pitchFamily="18" charset="0"/>
                <a:cs typeface="Arial" charset="0"/>
              </a:rPr>
              <a:t>Islamic countries, often Catholics are denied very basic </a:t>
            </a:r>
            <a:r>
              <a:rPr lang="en-GB" altLang="en-US" sz="2400" b="1" dirty="0" smtClean="0">
                <a:solidFill>
                  <a:srgbClr val="0000CC"/>
                </a:solidFill>
                <a:latin typeface="Garamond" panose="02020404030301010803" pitchFamily="18" charset="0"/>
                <a:cs typeface="Arial" charset="0"/>
              </a:rPr>
              <a:t>rights:</a:t>
            </a:r>
          </a:p>
          <a:p>
            <a:pPr marL="342900" indent="-342900" algn="just">
              <a:spcBef>
                <a:spcPct val="50000"/>
              </a:spcBef>
              <a:buFont typeface="Arial" panose="020B0604020202020204" pitchFamily="34" charset="0"/>
              <a:buChar char="•"/>
              <a:defRPr/>
            </a:pPr>
            <a:r>
              <a:rPr lang="en-GB" altLang="en-US" sz="2400" b="1" dirty="0" smtClean="0">
                <a:solidFill>
                  <a:srgbClr val="0000CC"/>
                </a:solidFill>
                <a:latin typeface="Garamond" panose="02020404030301010803" pitchFamily="18" charset="0"/>
                <a:cs typeface="Arial" charset="0"/>
              </a:rPr>
              <a:t>carrying </a:t>
            </a:r>
            <a:r>
              <a:rPr lang="en-GB" altLang="en-US" sz="2400" b="1" dirty="0">
                <a:solidFill>
                  <a:srgbClr val="0000CC"/>
                </a:solidFill>
                <a:latin typeface="Garamond" panose="02020404030301010803" pitchFamily="18" charset="0"/>
                <a:cs typeface="Arial" charset="0"/>
              </a:rPr>
              <a:t>a Bible in their </a:t>
            </a:r>
            <a:r>
              <a:rPr lang="en-GB" altLang="en-US" sz="2400" b="1" dirty="0" smtClean="0">
                <a:solidFill>
                  <a:srgbClr val="0000CC"/>
                </a:solidFill>
                <a:latin typeface="Garamond" panose="02020404030301010803" pitchFamily="18" charset="0"/>
                <a:cs typeface="Arial" charset="0"/>
              </a:rPr>
              <a:t>case,</a:t>
            </a:r>
          </a:p>
          <a:p>
            <a:pPr marL="342900" indent="-342900" algn="just">
              <a:spcBef>
                <a:spcPct val="50000"/>
              </a:spcBef>
              <a:buFont typeface="Arial" panose="020B0604020202020204" pitchFamily="34" charset="0"/>
              <a:buChar char="•"/>
              <a:defRPr/>
            </a:pPr>
            <a:r>
              <a:rPr lang="en-GB" altLang="en-US" sz="2400" b="1" dirty="0" smtClean="0">
                <a:solidFill>
                  <a:srgbClr val="0000CC"/>
                </a:solidFill>
                <a:latin typeface="Garamond" panose="02020404030301010803" pitchFamily="18" charset="0"/>
                <a:cs typeface="Arial" charset="0"/>
              </a:rPr>
              <a:t>building Churches</a:t>
            </a:r>
            <a:r>
              <a:rPr lang="en-GB" altLang="en-US" sz="2400" b="1" dirty="0">
                <a:solidFill>
                  <a:srgbClr val="0000CC"/>
                </a:solidFill>
                <a:latin typeface="Garamond" panose="02020404030301010803" pitchFamily="18" charset="0"/>
                <a:cs typeface="Arial" charset="0"/>
              </a:rPr>
              <a:t>, </a:t>
            </a:r>
            <a:endParaRPr lang="en-GB" altLang="en-US" sz="2400" b="1" dirty="0" smtClean="0">
              <a:solidFill>
                <a:srgbClr val="0000CC"/>
              </a:solidFill>
              <a:latin typeface="Garamond" panose="02020404030301010803" pitchFamily="18" charset="0"/>
              <a:cs typeface="Arial" charset="0"/>
            </a:endParaRPr>
          </a:p>
          <a:p>
            <a:pPr marL="342900" indent="-342900" algn="just">
              <a:spcBef>
                <a:spcPct val="50000"/>
              </a:spcBef>
              <a:buFont typeface="Arial" panose="020B0604020202020204" pitchFamily="34" charset="0"/>
              <a:buChar char="•"/>
              <a:defRPr/>
            </a:pPr>
            <a:r>
              <a:rPr lang="en-GB" altLang="en-US" sz="2400" b="1" dirty="0" smtClean="0">
                <a:solidFill>
                  <a:srgbClr val="0000CC"/>
                </a:solidFill>
                <a:latin typeface="Garamond" panose="02020404030301010803" pitchFamily="18" charset="0"/>
                <a:cs typeface="Arial" charset="0"/>
              </a:rPr>
              <a:t>opening Catholic schools.</a:t>
            </a:r>
            <a:endParaRPr lang="en-GB" altLang="en-US" sz="2400" b="1" dirty="0">
              <a:solidFill>
                <a:srgbClr val="0000CC"/>
              </a:solidFill>
              <a:latin typeface="Garamond" panose="02020404030301010803" pitchFamily="18" charset="0"/>
              <a:cs typeface="Arial" charset="0"/>
            </a:endParaRPr>
          </a:p>
        </p:txBody>
      </p:sp>
      <p:pic>
        <p:nvPicPr>
          <p:cNvPr id="6" name="Picture 5" descr="minar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1214" y="2518350"/>
            <a:ext cx="2996462" cy="399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4621353" y="164756"/>
            <a:ext cx="7219797" cy="1938992"/>
          </a:xfrm>
          <a:prstGeom prst="rect">
            <a:avLst/>
          </a:prstGeom>
          <a:noFill/>
        </p:spPr>
        <p:txBody>
          <a:bodyPr wrap="none" rtlCol="0">
            <a:spAutoFit/>
          </a:bodyPr>
          <a:lstStyle/>
          <a:p>
            <a:pPr algn="ctr"/>
            <a:r>
              <a:rPr lang="it-IT" sz="6000" dirty="0" err="1" smtClean="0">
                <a:solidFill>
                  <a:srgbClr val="0070C0"/>
                </a:solidFill>
              </a:rPr>
              <a:t>What</a:t>
            </a:r>
            <a:r>
              <a:rPr lang="it-IT" sz="6000" dirty="0" smtClean="0">
                <a:solidFill>
                  <a:srgbClr val="0070C0"/>
                </a:solidFill>
              </a:rPr>
              <a:t> </a:t>
            </a:r>
            <a:r>
              <a:rPr lang="it-IT" sz="6000" dirty="0" err="1" smtClean="0">
                <a:solidFill>
                  <a:srgbClr val="0070C0"/>
                </a:solidFill>
              </a:rPr>
              <a:t>about</a:t>
            </a:r>
            <a:r>
              <a:rPr lang="it-IT" sz="6000" dirty="0" smtClean="0">
                <a:solidFill>
                  <a:srgbClr val="0070C0"/>
                </a:solidFill>
              </a:rPr>
              <a:t> </a:t>
            </a:r>
            <a:r>
              <a:rPr lang="it-IT" sz="6000" dirty="0" err="1" smtClean="0">
                <a:solidFill>
                  <a:srgbClr val="0070C0"/>
                </a:solidFill>
              </a:rPr>
              <a:t>today</a:t>
            </a:r>
            <a:r>
              <a:rPr lang="it-IT" sz="6000" dirty="0" smtClean="0">
                <a:solidFill>
                  <a:srgbClr val="0070C0"/>
                </a:solidFill>
              </a:rPr>
              <a:t>?</a:t>
            </a:r>
          </a:p>
          <a:p>
            <a:pPr algn="ctr"/>
            <a:r>
              <a:rPr lang="it-IT" sz="6000" dirty="0" smtClean="0">
                <a:solidFill>
                  <a:srgbClr val="0070C0"/>
                </a:solidFill>
              </a:rPr>
              <a:t>1. </a:t>
            </a:r>
            <a:r>
              <a:rPr lang="it-IT" sz="6000" dirty="0" err="1" smtClean="0">
                <a:solidFill>
                  <a:srgbClr val="0070C0"/>
                </a:solidFill>
              </a:rPr>
              <a:t>Totalitary</a:t>
            </a:r>
            <a:r>
              <a:rPr lang="it-IT" sz="6000" dirty="0" smtClean="0">
                <a:solidFill>
                  <a:srgbClr val="0070C0"/>
                </a:solidFill>
              </a:rPr>
              <a:t> </a:t>
            </a:r>
            <a:r>
              <a:rPr lang="it-IT" sz="6000" dirty="0" err="1" smtClean="0">
                <a:solidFill>
                  <a:srgbClr val="0070C0"/>
                </a:solidFill>
              </a:rPr>
              <a:t>regimes</a:t>
            </a:r>
            <a:r>
              <a:rPr lang="it-IT" sz="6000" dirty="0" smtClean="0">
                <a:solidFill>
                  <a:srgbClr val="0070C0"/>
                </a:solidFill>
              </a:rPr>
              <a:t> …</a:t>
            </a:r>
            <a:endParaRPr lang="it-IT" sz="6000" dirty="0">
              <a:solidFill>
                <a:srgbClr val="0070C0"/>
              </a:solidFill>
            </a:endParaRPr>
          </a:p>
        </p:txBody>
      </p:sp>
    </p:spTree>
    <p:extLst>
      <p:ext uri="{BB962C8B-B14F-4D97-AF65-F5344CB8AC3E}">
        <p14:creationId xmlns:p14="http://schemas.microsoft.com/office/powerpoint/2010/main" val="101820825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40" name="Picture 4" descr="Risultati immagini per pro family campa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5949" y="4335655"/>
            <a:ext cx="6126051" cy="2660457"/>
          </a:xfrm>
          <a:prstGeom prst="rect">
            <a:avLst/>
          </a:prstGeom>
          <a:noFill/>
          <a:extLst>
            <a:ext uri="{909E8E84-426E-40DD-AFC4-6F175D3DCCD1}">
              <a14:hiddenFill xmlns:a14="http://schemas.microsoft.com/office/drawing/2010/main">
                <a:solidFill>
                  <a:srgbClr val="FFFFFF"/>
                </a:solidFill>
              </a14:hiddenFill>
            </a:ext>
          </a:extLst>
        </p:spPr>
      </p:pic>
      <p:sp>
        <p:nvSpPr>
          <p:cNvPr id="74756" name="Text Box 4"/>
          <p:cNvSpPr txBox="1">
            <a:spLocks noChangeArrowheads="1"/>
          </p:cNvSpPr>
          <p:nvPr/>
        </p:nvSpPr>
        <p:spPr bwMode="auto">
          <a:xfrm>
            <a:off x="0" y="1958236"/>
            <a:ext cx="6297412" cy="4893647"/>
          </a:xfrm>
          <a:prstGeom prst="rect">
            <a:avLst/>
          </a:prstGeom>
          <a:solidFill>
            <a:schemeClr val="bg1"/>
          </a:solidFill>
          <a:ln>
            <a:noFill/>
          </a:ln>
          <a:effectLst>
            <a:innerShdw dist="50800">
              <a:prstClr val="black"/>
            </a:innerShdw>
          </a:effectLst>
          <a:extLst/>
        </p:spPr>
        <p:txBody>
          <a:bodyPr wrap="square">
            <a:spAutoFit/>
            <a:flatTx/>
          </a:bodyPr>
          <a:lstStyle/>
          <a:p>
            <a:pPr algn="just">
              <a:spcBef>
                <a:spcPct val="50000"/>
              </a:spcBef>
              <a:defRPr/>
            </a:pPr>
            <a:r>
              <a:rPr lang="en-GB" altLang="en-US" sz="2400" b="1" dirty="0">
                <a:solidFill>
                  <a:srgbClr val="002060"/>
                </a:solidFill>
                <a:latin typeface="BodoniPS" panose="02070603060706020303" pitchFamily="18" charset="0"/>
                <a:cs typeface="Arial" charset="0"/>
              </a:rPr>
              <a:t>But even in </a:t>
            </a:r>
            <a:r>
              <a:rPr lang="en-GB" altLang="en-US" sz="2400" b="1" dirty="0" smtClean="0">
                <a:solidFill>
                  <a:srgbClr val="002060"/>
                </a:solidFill>
                <a:latin typeface="BodoniPS" panose="02070603060706020303" pitchFamily="18" charset="0"/>
                <a:cs typeface="Arial" charset="0"/>
              </a:rPr>
              <a:t>democratic </a:t>
            </a:r>
            <a:r>
              <a:rPr lang="en-GB" altLang="en-US" sz="2400" b="1" dirty="0">
                <a:solidFill>
                  <a:srgbClr val="002060"/>
                </a:solidFill>
                <a:latin typeface="BodoniPS" panose="02070603060706020303" pitchFamily="18" charset="0"/>
                <a:cs typeface="Arial" charset="0"/>
              </a:rPr>
              <a:t>countries, there are a number of issues about  the rights of the </a:t>
            </a:r>
            <a:r>
              <a:rPr lang="en-GB" altLang="en-US" sz="2400" b="1" dirty="0" smtClean="0">
                <a:solidFill>
                  <a:srgbClr val="002060"/>
                </a:solidFill>
                <a:latin typeface="BodoniPS" panose="02070603060706020303" pitchFamily="18" charset="0"/>
                <a:cs typeface="Arial" charset="0"/>
              </a:rPr>
              <a:t>Church:</a:t>
            </a:r>
          </a:p>
          <a:p>
            <a:pPr marL="342900" indent="-342900" algn="just">
              <a:spcBef>
                <a:spcPct val="50000"/>
              </a:spcBef>
              <a:buFont typeface="Arial" panose="020B0604020202020204" pitchFamily="34" charset="0"/>
              <a:buChar char="•"/>
              <a:defRPr/>
            </a:pPr>
            <a:r>
              <a:rPr lang="en-GB" altLang="en-US" sz="2400" b="1" dirty="0" smtClean="0">
                <a:solidFill>
                  <a:srgbClr val="FF0000"/>
                </a:solidFill>
                <a:latin typeface="BodoniPS" panose="02070603060706020303" pitchFamily="18" charset="0"/>
                <a:cs typeface="Arial" charset="0"/>
              </a:rPr>
              <a:t>the </a:t>
            </a:r>
            <a:r>
              <a:rPr lang="en-GB" altLang="en-US" sz="2400" b="1" dirty="0">
                <a:solidFill>
                  <a:srgbClr val="FF0000"/>
                </a:solidFill>
                <a:latin typeface="BodoniPS" panose="02070603060706020303" pitchFamily="18" charset="0"/>
                <a:cs typeface="Arial" charset="0"/>
              </a:rPr>
              <a:t>right to have our own schools and our own </a:t>
            </a:r>
            <a:r>
              <a:rPr lang="en-GB" altLang="en-US" sz="2400" b="1" dirty="0" smtClean="0">
                <a:solidFill>
                  <a:srgbClr val="FF0000"/>
                </a:solidFill>
                <a:latin typeface="BodoniPS" panose="02070603060706020303" pitchFamily="18" charset="0"/>
                <a:cs typeface="Arial" charset="0"/>
              </a:rPr>
              <a:t>teachers,</a:t>
            </a:r>
          </a:p>
          <a:p>
            <a:pPr marL="342900" indent="-342900" algn="just">
              <a:spcBef>
                <a:spcPct val="50000"/>
              </a:spcBef>
              <a:buFont typeface="Arial" panose="020B0604020202020204" pitchFamily="34" charset="0"/>
              <a:buChar char="•"/>
              <a:defRPr/>
            </a:pPr>
            <a:r>
              <a:rPr lang="en-GB" altLang="en-US" sz="2400" b="1" dirty="0" smtClean="0">
                <a:solidFill>
                  <a:srgbClr val="FF0000"/>
                </a:solidFill>
                <a:latin typeface="BodoniPS" panose="02070603060706020303" pitchFamily="18" charset="0"/>
                <a:cs typeface="Arial" charset="0"/>
              </a:rPr>
              <a:t>the </a:t>
            </a:r>
            <a:r>
              <a:rPr lang="en-GB" altLang="en-US" sz="2400" b="1" dirty="0">
                <a:solidFill>
                  <a:srgbClr val="FF0000"/>
                </a:solidFill>
                <a:latin typeface="BodoniPS" panose="02070603060706020303" pitchFamily="18" charset="0"/>
                <a:cs typeface="Arial" charset="0"/>
              </a:rPr>
              <a:t>right to give children for adoption or fostering to couples who are Catholic</a:t>
            </a:r>
            <a:r>
              <a:rPr lang="en-GB" altLang="en-US" sz="2400" b="1" dirty="0" smtClean="0">
                <a:solidFill>
                  <a:srgbClr val="FF0000"/>
                </a:solidFill>
                <a:latin typeface="BodoniPS" panose="02070603060706020303" pitchFamily="18" charset="0"/>
                <a:cs typeface="Arial" charset="0"/>
              </a:rPr>
              <a:t>,</a:t>
            </a:r>
          </a:p>
          <a:p>
            <a:pPr marL="342900" indent="-342900" algn="just">
              <a:spcBef>
                <a:spcPct val="50000"/>
              </a:spcBef>
              <a:buFont typeface="Arial" panose="020B0604020202020204" pitchFamily="34" charset="0"/>
              <a:buChar char="•"/>
              <a:defRPr/>
            </a:pPr>
            <a:r>
              <a:rPr lang="en-GB" altLang="en-US" sz="2400" b="1" dirty="0">
                <a:solidFill>
                  <a:srgbClr val="FF0000"/>
                </a:solidFill>
                <a:latin typeface="BodoniPS" panose="02070603060706020303" pitchFamily="18" charset="0"/>
                <a:cs typeface="Arial" charset="0"/>
              </a:rPr>
              <a:t>t</a:t>
            </a:r>
            <a:r>
              <a:rPr lang="en-GB" altLang="en-US" sz="2400" b="1" dirty="0" smtClean="0">
                <a:solidFill>
                  <a:srgbClr val="FF0000"/>
                </a:solidFill>
                <a:latin typeface="BodoniPS" panose="02070603060706020303" pitchFamily="18" charset="0"/>
                <a:cs typeface="Arial" charset="0"/>
              </a:rPr>
              <a:t>he right of having help for families with many children,</a:t>
            </a:r>
            <a:endParaRPr lang="en-GB" altLang="en-US" sz="2400" b="1" dirty="0">
              <a:solidFill>
                <a:srgbClr val="FF0000"/>
              </a:solidFill>
              <a:latin typeface="BodoniPS" panose="02070603060706020303" pitchFamily="18" charset="0"/>
              <a:cs typeface="Arial" charset="0"/>
            </a:endParaRPr>
          </a:p>
          <a:p>
            <a:pPr algn="just">
              <a:spcBef>
                <a:spcPct val="50000"/>
              </a:spcBef>
              <a:defRPr/>
            </a:pPr>
            <a:r>
              <a:rPr lang="en-GB" altLang="en-US" sz="2400" b="1" dirty="0" smtClean="0">
                <a:solidFill>
                  <a:srgbClr val="0000CC"/>
                </a:solidFill>
                <a:latin typeface="BodoniPS" panose="02070603060706020303" pitchFamily="18" charset="0"/>
                <a:cs typeface="Arial" charset="0"/>
              </a:rPr>
              <a:t>The </a:t>
            </a:r>
            <a:r>
              <a:rPr lang="en-GB" altLang="en-US" sz="2400" b="1" dirty="0">
                <a:solidFill>
                  <a:srgbClr val="0000CC"/>
                </a:solidFill>
                <a:latin typeface="BodoniPS" panose="02070603060706020303" pitchFamily="18" charset="0"/>
                <a:cs typeface="Arial" charset="0"/>
              </a:rPr>
              <a:t>Church does not want “privileges” but </a:t>
            </a:r>
            <a:r>
              <a:rPr lang="en-GB" altLang="en-US" sz="2400" b="1" dirty="0" smtClean="0">
                <a:solidFill>
                  <a:srgbClr val="0000CC"/>
                </a:solidFill>
                <a:latin typeface="BodoniPS" panose="02070603060706020303" pitchFamily="18" charset="0"/>
                <a:cs typeface="Arial" charset="0"/>
              </a:rPr>
              <a:t>that which </a:t>
            </a:r>
            <a:r>
              <a:rPr lang="en-GB" altLang="en-US" sz="2400" b="1" dirty="0">
                <a:solidFill>
                  <a:srgbClr val="0000CC"/>
                </a:solidFill>
                <a:latin typeface="BodoniPS" panose="02070603060706020303" pitchFamily="18" charset="0"/>
                <a:cs typeface="Arial" charset="0"/>
              </a:rPr>
              <a:t>is </a:t>
            </a:r>
            <a:r>
              <a:rPr lang="en-GB" altLang="en-US" sz="2400" b="1" dirty="0" smtClean="0">
                <a:solidFill>
                  <a:srgbClr val="0000CC"/>
                </a:solidFill>
                <a:latin typeface="BodoniPS" panose="02070603060706020303" pitchFamily="18" charset="0"/>
                <a:cs typeface="Arial" charset="0"/>
              </a:rPr>
              <a:t>just, </a:t>
            </a:r>
            <a:r>
              <a:rPr lang="en-GB" altLang="en-US" sz="2400" b="1" dirty="0">
                <a:solidFill>
                  <a:srgbClr val="0000CC"/>
                </a:solidFill>
                <a:latin typeface="BodoniPS" panose="02070603060706020303" pitchFamily="18" charset="0"/>
                <a:cs typeface="Arial" charset="0"/>
              </a:rPr>
              <a:t>and </a:t>
            </a:r>
            <a:r>
              <a:rPr lang="en-GB" altLang="en-US" sz="2400" b="1" dirty="0" smtClean="0">
                <a:solidFill>
                  <a:srgbClr val="0000CC"/>
                </a:solidFill>
                <a:latin typeface="BodoniPS" panose="02070603060706020303" pitchFamily="18" charset="0"/>
                <a:cs typeface="Arial" charset="0"/>
              </a:rPr>
              <a:t>freedom to evangelize.</a:t>
            </a:r>
            <a:endParaRPr lang="en-GB" altLang="en-US" sz="2400" b="1" dirty="0">
              <a:solidFill>
                <a:srgbClr val="0000CC"/>
              </a:solidFill>
              <a:latin typeface="BodoniPS" panose="02070603060706020303" pitchFamily="18" charset="0"/>
              <a:cs typeface="Arial" charset="0"/>
            </a:endParaRPr>
          </a:p>
        </p:txBody>
      </p:sp>
      <p:sp>
        <p:nvSpPr>
          <p:cNvPr id="4" name="CasellaDiTesto 3"/>
          <p:cNvSpPr txBox="1"/>
          <p:nvPr/>
        </p:nvSpPr>
        <p:spPr>
          <a:xfrm>
            <a:off x="0" y="148471"/>
            <a:ext cx="6217150" cy="1446550"/>
          </a:xfrm>
          <a:prstGeom prst="rect">
            <a:avLst/>
          </a:prstGeom>
          <a:solidFill>
            <a:schemeClr val="bg1"/>
          </a:solidFill>
        </p:spPr>
        <p:txBody>
          <a:bodyPr wrap="none" rtlCol="0">
            <a:spAutoFit/>
          </a:bodyPr>
          <a:lstStyle/>
          <a:p>
            <a:pPr algn="ctr"/>
            <a:r>
              <a:rPr lang="it-IT" sz="4400" dirty="0" err="1" smtClean="0">
                <a:solidFill>
                  <a:srgbClr val="0070C0"/>
                </a:solidFill>
              </a:rPr>
              <a:t>What</a:t>
            </a:r>
            <a:r>
              <a:rPr lang="it-IT" sz="4400" dirty="0" smtClean="0">
                <a:solidFill>
                  <a:srgbClr val="0070C0"/>
                </a:solidFill>
              </a:rPr>
              <a:t> </a:t>
            </a:r>
            <a:r>
              <a:rPr lang="it-IT" sz="4400" dirty="0" err="1" smtClean="0">
                <a:solidFill>
                  <a:srgbClr val="0070C0"/>
                </a:solidFill>
              </a:rPr>
              <a:t>about</a:t>
            </a:r>
            <a:r>
              <a:rPr lang="it-IT" sz="4400" dirty="0" smtClean="0">
                <a:solidFill>
                  <a:srgbClr val="0070C0"/>
                </a:solidFill>
              </a:rPr>
              <a:t> </a:t>
            </a:r>
            <a:r>
              <a:rPr lang="it-IT" sz="4400" dirty="0" err="1" smtClean="0">
                <a:solidFill>
                  <a:srgbClr val="0070C0"/>
                </a:solidFill>
              </a:rPr>
              <a:t>today</a:t>
            </a:r>
            <a:r>
              <a:rPr lang="it-IT" sz="4400" dirty="0" smtClean="0">
                <a:solidFill>
                  <a:srgbClr val="0070C0"/>
                </a:solidFill>
              </a:rPr>
              <a:t>?</a:t>
            </a:r>
          </a:p>
          <a:p>
            <a:pPr algn="ctr"/>
            <a:r>
              <a:rPr lang="it-IT" sz="4400" dirty="0">
                <a:solidFill>
                  <a:srgbClr val="0070C0"/>
                </a:solidFill>
              </a:rPr>
              <a:t>2</a:t>
            </a:r>
            <a:r>
              <a:rPr lang="it-IT" sz="4400" dirty="0" smtClean="0">
                <a:solidFill>
                  <a:srgbClr val="0070C0"/>
                </a:solidFill>
              </a:rPr>
              <a:t>. </a:t>
            </a:r>
            <a:r>
              <a:rPr lang="it-IT" sz="4400" dirty="0" err="1" smtClean="0">
                <a:solidFill>
                  <a:srgbClr val="0070C0"/>
                </a:solidFill>
              </a:rPr>
              <a:t>Democratic</a:t>
            </a:r>
            <a:r>
              <a:rPr lang="it-IT" sz="4400" dirty="0" smtClean="0">
                <a:solidFill>
                  <a:srgbClr val="0070C0"/>
                </a:solidFill>
              </a:rPr>
              <a:t> </a:t>
            </a:r>
            <a:r>
              <a:rPr lang="it-IT" sz="4400" dirty="0" err="1" smtClean="0">
                <a:solidFill>
                  <a:srgbClr val="0070C0"/>
                </a:solidFill>
              </a:rPr>
              <a:t>Countries</a:t>
            </a:r>
            <a:r>
              <a:rPr lang="it-IT" sz="4400" dirty="0" smtClean="0">
                <a:solidFill>
                  <a:srgbClr val="0070C0"/>
                </a:solidFill>
              </a:rPr>
              <a:t> …</a:t>
            </a:r>
            <a:endParaRPr lang="it-IT" sz="4400" dirty="0">
              <a:solidFill>
                <a:srgbClr val="0070C0"/>
              </a:solidFill>
            </a:endParaRPr>
          </a:p>
        </p:txBody>
      </p:sp>
      <p:pic>
        <p:nvPicPr>
          <p:cNvPr id="14338" name="Picture 2" descr="Risultati immagini per pro family campaig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1268" y="1687429"/>
            <a:ext cx="3670479" cy="2593805"/>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Risultati immagini per catholic school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8073" y="2039131"/>
            <a:ext cx="2263336" cy="2271078"/>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Risultati immagini per catholic school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7411" y="0"/>
            <a:ext cx="3495945" cy="1957729"/>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Risultati immagini per catholic school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05664" y="0"/>
            <a:ext cx="2941941" cy="1957729"/>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Immagine correlat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24828" y="4335148"/>
            <a:ext cx="3372584" cy="2522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67520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4"/>
          <p:cNvSpPr txBox="1">
            <a:spLocks noChangeArrowheads="1"/>
          </p:cNvSpPr>
          <p:nvPr/>
        </p:nvSpPr>
        <p:spPr bwMode="auto">
          <a:xfrm>
            <a:off x="98474" y="14068"/>
            <a:ext cx="9483847"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GB" altLang="en-US" sz="3600" b="1" dirty="0">
                <a:solidFill>
                  <a:srgbClr val="A50021"/>
                </a:solidFill>
                <a:latin typeface="Arial Black" panose="020B0A04020102020204" pitchFamily="34" charset="0"/>
              </a:rPr>
              <a:t>The fifth </a:t>
            </a:r>
            <a:r>
              <a:rPr lang="en-GB" altLang="en-US" sz="3600" b="1" dirty="0" smtClean="0">
                <a:solidFill>
                  <a:srgbClr val="A50021"/>
                </a:solidFill>
                <a:latin typeface="Arial Black" panose="020B0A04020102020204" pitchFamily="34" charset="0"/>
              </a:rPr>
              <a:t>wound, in the left foot of Jesus</a:t>
            </a:r>
            <a:endParaRPr lang="en-GB" altLang="en-US" sz="3600" b="1" dirty="0">
              <a:solidFill>
                <a:srgbClr val="A50021"/>
              </a:solidFill>
              <a:latin typeface="Arial Black" panose="020B0A04020102020204" pitchFamily="34" charset="0"/>
            </a:endParaRPr>
          </a:p>
          <a:p>
            <a:pPr algn="ctr" eaLnBrk="1" hangingPunct="1">
              <a:spcBef>
                <a:spcPct val="50000"/>
              </a:spcBef>
              <a:buFontTx/>
              <a:buNone/>
            </a:pPr>
            <a:r>
              <a:rPr lang="en-GB" altLang="en-US" sz="3600" b="1" dirty="0">
                <a:solidFill>
                  <a:srgbClr val="0000CC"/>
                </a:solidFill>
                <a:latin typeface="Arial Black" panose="020B0A04020102020204" pitchFamily="34" charset="0"/>
              </a:rPr>
              <a:t>Enslavement of the wealth of the Church</a:t>
            </a:r>
          </a:p>
        </p:txBody>
      </p:sp>
      <p:sp>
        <p:nvSpPr>
          <p:cNvPr id="87045" name="Text Box 5"/>
          <p:cNvSpPr txBox="1">
            <a:spLocks noChangeArrowheads="1"/>
          </p:cNvSpPr>
          <p:nvPr/>
        </p:nvSpPr>
        <p:spPr bwMode="auto">
          <a:xfrm>
            <a:off x="0" y="2703016"/>
            <a:ext cx="12192000" cy="4154984"/>
          </a:xfrm>
          <a:prstGeom prst="rect">
            <a:avLst/>
          </a:prstGeom>
          <a:noFill/>
          <a:ln>
            <a:noFill/>
          </a:ln>
          <a:effectLst>
            <a:innerShdw blurRad="63500" dist="50800" dir="5400000">
              <a:prstClr val="black">
                <a:alpha val="50000"/>
              </a:prstClr>
            </a:innerShdw>
          </a:effectLst>
          <a:extLst/>
        </p:spPr>
        <p:txBody>
          <a:bodyPr wrap="square">
            <a:spAutoFit/>
            <a:flatTx/>
          </a:bodyPr>
          <a:lstStyle/>
          <a:p>
            <a:pPr algn="just">
              <a:spcBef>
                <a:spcPct val="50000"/>
              </a:spcBef>
              <a:defRPr/>
            </a:pPr>
            <a:r>
              <a:rPr lang="en-GB" altLang="en-US" sz="2400" b="1" dirty="0">
                <a:solidFill>
                  <a:srgbClr val="FF0000"/>
                </a:solidFill>
                <a:latin typeface="Garamond" pitchFamily="18" charset="0"/>
                <a:cs typeface="Arial" charset="0"/>
              </a:rPr>
              <a:t>Even from a cursory reading of the pages of the fifth wound it is clear that Rosmini’s vision of the Church is that of the Spouse Christ embracing the same poverty of her Bridegroom, who said, </a:t>
            </a:r>
            <a:r>
              <a:rPr lang="en-GB" altLang="en-US" sz="2400" b="1" i="1" dirty="0">
                <a:solidFill>
                  <a:srgbClr val="0000CC"/>
                </a:solidFill>
                <a:latin typeface="Garamond" pitchFamily="18" charset="0"/>
                <a:cs typeface="Arial" charset="0"/>
              </a:rPr>
              <a:t>“Foxes have holes, and birds of the air have nests; but the Son of man has nowhere to lay His head</a:t>
            </a:r>
            <a:r>
              <a:rPr lang="en-GB" altLang="en-US" sz="2400" b="1" i="1" dirty="0" smtClean="0">
                <a:solidFill>
                  <a:srgbClr val="0000CC"/>
                </a:solidFill>
                <a:latin typeface="Garamond" pitchFamily="18" charset="0"/>
                <a:cs typeface="Arial" charset="0"/>
              </a:rPr>
              <a:t>” (Matthew 8:20)</a:t>
            </a:r>
            <a:r>
              <a:rPr lang="en-GB" altLang="en-US" sz="2400" b="1" dirty="0" smtClean="0">
                <a:solidFill>
                  <a:srgbClr val="0000CC"/>
                </a:solidFill>
                <a:latin typeface="Garamond" pitchFamily="18" charset="0"/>
                <a:cs typeface="Arial" charset="0"/>
              </a:rPr>
              <a:t>. </a:t>
            </a:r>
            <a:endParaRPr lang="en-GB" altLang="en-US" sz="2400" b="1" dirty="0">
              <a:solidFill>
                <a:srgbClr val="0000CC"/>
              </a:solidFill>
              <a:latin typeface="Garamond" pitchFamily="18" charset="0"/>
              <a:cs typeface="Arial" charset="0"/>
            </a:endParaRPr>
          </a:p>
          <a:p>
            <a:pPr algn="just">
              <a:spcBef>
                <a:spcPct val="50000"/>
              </a:spcBef>
              <a:defRPr/>
            </a:pPr>
            <a:r>
              <a:rPr lang="en-GB" altLang="en-US" sz="2400" b="1" dirty="0" err="1" smtClean="0">
                <a:solidFill>
                  <a:srgbClr val="7030A0"/>
                </a:solidFill>
                <a:latin typeface="Garamond" pitchFamily="18" charset="0"/>
                <a:cs typeface="Arial" charset="0"/>
              </a:rPr>
              <a:t>Rosmini</a:t>
            </a:r>
            <a:r>
              <a:rPr lang="en-GB" altLang="en-US" sz="2400" b="1" dirty="0" smtClean="0">
                <a:solidFill>
                  <a:srgbClr val="7030A0"/>
                </a:solidFill>
                <a:latin typeface="Garamond" pitchFamily="18" charset="0"/>
                <a:cs typeface="Arial" charset="0"/>
              </a:rPr>
              <a:t> </a:t>
            </a:r>
            <a:r>
              <a:rPr lang="en-GB" altLang="en-US" sz="2400" b="1" dirty="0">
                <a:solidFill>
                  <a:srgbClr val="7030A0"/>
                </a:solidFill>
                <a:latin typeface="Garamond" pitchFamily="18" charset="0"/>
                <a:cs typeface="Arial" charset="0"/>
              </a:rPr>
              <a:t>asks that popes, bishops, and priests embrace evangelical poverty, as it was the case in the early Church. </a:t>
            </a:r>
          </a:p>
          <a:p>
            <a:pPr algn="just">
              <a:spcBef>
                <a:spcPct val="50000"/>
              </a:spcBef>
              <a:defRPr/>
            </a:pPr>
            <a:r>
              <a:rPr lang="en-GB" altLang="en-US" sz="2400" b="1" i="1" dirty="0">
                <a:solidFill>
                  <a:srgbClr val="002060"/>
                </a:solidFill>
                <a:latin typeface="Garamond" pitchFamily="18" charset="0"/>
                <a:cs typeface="Arial" charset="0"/>
              </a:rPr>
              <a:t>“The profession of poverty was for long the glory of the priestly ministry; the majority of men called to the priesthood abandoned their possessions or gave them away to the poor… The outstretched hands of the poor, of widows, lepers, slaves, pilgrims and the destitute became vaults where the Church could deposit her treasures without fear of theft”.</a:t>
            </a:r>
          </a:p>
        </p:txBody>
      </p:sp>
      <p:pic>
        <p:nvPicPr>
          <p:cNvPr id="15362" name="Picture 2" descr="Risultati immagini per piede sinistro del crocifiss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6782" y="-647113"/>
            <a:ext cx="2575218" cy="3433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89642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Text Box 4"/>
          <p:cNvSpPr txBox="1">
            <a:spLocks noChangeArrowheads="1"/>
          </p:cNvSpPr>
          <p:nvPr/>
        </p:nvSpPr>
        <p:spPr bwMode="auto">
          <a:xfrm>
            <a:off x="3244948" y="0"/>
            <a:ext cx="8947052" cy="5001369"/>
          </a:xfrm>
          <a:prstGeom prst="rect">
            <a:avLst/>
          </a:prstGeom>
          <a:noFill/>
          <a:ln>
            <a:noFill/>
          </a:ln>
          <a:effectLst>
            <a:innerShdw blurRad="63500" dist="50800" dir="18900000">
              <a:prstClr val="black">
                <a:alpha val="50000"/>
              </a:prstClr>
            </a:innerShdw>
          </a:effectLst>
          <a:extLst/>
        </p:spPr>
        <p:txBody>
          <a:bodyPr wrap="square">
            <a:spAutoFit/>
            <a:flatTx/>
          </a:bodyPr>
          <a:lstStyle>
            <a:lvl1pPr marL="342900" indent="-342900">
              <a:defRPr>
                <a:solidFill>
                  <a:schemeClr val="tx1"/>
                </a:solidFill>
                <a:latin typeface="Arial" charset="0"/>
                <a:cs typeface="Arial" charset="0"/>
              </a:defRPr>
            </a:lvl1pPr>
            <a:lvl2pPr marL="800100" indent="-342900">
              <a:defRPr>
                <a:solidFill>
                  <a:schemeClr val="tx1"/>
                </a:solidFill>
                <a:latin typeface="Arial" charset="0"/>
                <a:cs typeface="Arial" charset="0"/>
              </a:defRPr>
            </a:lvl2pPr>
            <a:lvl3pPr marL="1257300" indent="-342900">
              <a:defRPr>
                <a:solidFill>
                  <a:schemeClr val="tx1"/>
                </a:solidFill>
                <a:latin typeface="Arial" charset="0"/>
                <a:cs typeface="Arial" charset="0"/>
              </a:defRPr>
            </a:lvl3pPr>
            <a:lvl4pPr marL="1714500" indent="-342900">
              <a:defRPr>
                <a:solidFill>
                  <a:schemeClr val="tx1"/>
                </a:solidFill>
                <a:latin typeface="Arial" charset="0"/>
                <a:cs typeface="Arial" charset="0"/>
              </a:defRPr>
            </a:lvl4pPr>
            <a:lvl5pPr marL="2171700" indent="-342900">
              <a:defRPr>
                <a:solidFill>
                  <a:schemeClr val="tx1"/>
                </a:solidFill>
                <a:latin typeface="Arial" charset="0"/>
                <a:cs typeface="Arial" charset="0"/>
              </a:defRPr>
            </a:lvl5pPr>
            <a:lvl6pPr marL="2628900" indent="-342900" fontAlgn="base">
              <a:spcBef>
                <a:spcPct val="0"/>
              </a:spcBef>
              <a:spcAft>
                <a:spcPct val="0"/>
              </a:spcAft>
              <a:defRPr>
                <a:solidFill>
                  <a:schemeClr val="tx1"/>
                </a:solidFill>
                <a:latin typeface="Arial" charset="0"/>
                <a:cs typeface="Arial" charset="0"/>
              </a:defRPr>
            </a:lvl6pPr>
            <a:lvl7pPr marL="3086100" indent="-342900" fontAlgn="base">
              <a:spcBef>
                <a:spcPct val="0"/>
              </a:spcBef>
              <a:spcAft>
                <a:spcPct val="0"/>
              </a:spcAft>
              <a:defRPr>
                <a:solidFill>
                  <a:schemeClr val="tx1"/>
                </a:solidFill>
                <a:latin typeface="Arial" charset="0"/>
                <a:cs typeface="Arial" charset="0"/>
              </a:defRPr>
            </a:lvl7pPr>
            <a:lvl8pPr marL="3543300" indent="-342900" fontAlgn="base">
              <a:spcBef>
                <a:spcPct val="0"/>
              </a:spcBef>
              <a:spcAft>
                <a:spcPct val="0"/>
              </a:spcAft>
              <a:defRPr>
                <a:solidFill>
                  <a:schemeClr val="tx1"/>
                </a:solidFill>
                <a:latin typeface="Arial" charset="0"/>
                <a:cs typeface="Arial" charset="0"/>
              </a:defRPr>
            </a:lvl8pPr>
            <a:lvl9pPr marL="4000500" indent="-342900" fontAlgn="base">
              <a:spcBef>
                <a:spcPct val="0"/>
              </a:spcBef>
              <a:spcAft>
                <a:spcPct val="0"/>
              </a:spcAft>
              <a:defRPr>
                <a:solidFill>
                  <a:schemeClr val="tx1"/>
                </a:solidFill>
                <a:latin typeface="Arial" charset="0"/>
                <a:cs typeface="Arial" charset="0"/>
              </a:defRPr>
            </a:lvl9pPr>
          </a:lstStyle>
          <a:p>
            <a:pPr algn="ctr">
              <a:spcBef>
                <a:spcPct val="50000"/>
              </a:spcBef>
              <a:defRPr/>
            </a:pPr>
            <a:r>
              <a:rPr lang="en-GB" altLang="en-US" sz="4400" b="1" dirty="0">
                <a:solidFill>
                  <a:srgbClr val="CC0000"/>
                </a:solidFill>
                <a:latin typeface="Arial Black" panose="020B0A04020102020204" pitchFamily="34" charset="0"/>
              </a:rPr>
              <a:t>Two are the lines followed by Blessed </a:t>
            </a:r>
            <a:r>
              <a:rPr lang="en-GB" altLang="en-US" sz="4400" b="1" dirty="0" err="1">
                <a:solidFill>
                  <a:srgbClr val="CC0000"/>
                </a:solidFill>
                <a:latin typeface="Arial Black" panose="020B0A04020102020204" pitchFamily="34" charset="0"/>
              </a:rPr>
              <a:t>Rosmini</a:t>
            </a:r>
            <a:r>
              <a:rPr lang="en-GB" altLang="en-US" sz="4400" b="1" dirty="0">
                <a:solidFill>
                  <a:srgbClr val="CC0000"/>
                </a:solidFill>
                <a:latin typeface="Arial Black" panose="020B0A04020102020204" pitchFamily="34" charset="0"/>
              </a:rPr>
              <a:t>:</a:t>
            </a:r>
          </a:p>
          <a:p>
            <a:pPr algn="just">
              <a:spcBef>
                <a:spcPct val="50000"/>
              </a:spcBef>
              <a:buFontTx/>
              <a:buAutoNum type="arabicPeriod"/>
              <a:defRPr/>
            </a:pPr>
            <a:r>
              <a:rPr lang="en-GB" altLang="en-US" sz="2200" b="1" dirty="0">
                <a:solidFill>
                  <a:srgbClr val="0000FF"/>
                </a:solidFill>
                <a:latin typeface="Garamond" panose="02020404030301010803" pitchFamily="18" charset="0"/>
              </a:rPr>
              <a:t>In the long history of the Church and at the time of </a:t>
            </a:r>
            <a:r>
              <a:rPr lang="en-GB" altLang="en-US" sz="2200" b="1" dirty="0" err="1">
                <a:solidFill>
                  <a:srgbClr val="0000FF"/>
                </a:solidFill>
                <a:latin typeface="Garamond" panose="02020404030301010803" pitchFamily="18" charset="0"/>
              </a:rPr>
              <a:t>Rosmini</a:t>
            </a:r>
            <a:r>
              <a:rPr lang="en-GB" altLang="en-US" sz="2200" b="1" dirty="0">
                <a:solidFill>
                  <a:srgbClr val="0000FF"/>
                </a:solidFill>
                <a:latin typeface="Garamond" panose="02020404030301010803" pitchFamily="18" charset="0"/>
              </a:rPr>
              <a:t>, Kings and Emperors often felt that they could take over properties and wealth belonging to the Church. Henry VIII did it, many French Kings did it, and the Austrian Emperors as well. </a:t>
            </a:r>
            <a:r>
              <a:rPr lang="en-GB" altLang="en-US" sz="2200" b="1" dirty="0" err="1">
                <a:solidFill>
                  <a:srgbClr val="0000FF"/>
                </a:solidFill>
                <a:latin typeface="Garamond" panose="02020404030301010803" pitchFamily="18" charset="0"/>
              </a:rPr>
              <a:t>Rosmini</a:t>
            </a:r>
            <a:r>
              <a:rPr lang="en-GB" altLang="en-US" sz="2200" b="1" dirty="0">
                <a:solidFill>
                  <a:srgbClr val="0000FF"/>
                </a:solidFill>
                <a:latin typeface="Garamond" panose="02020404030301010803" pitchFamily="18" charset="0"/>
              </a:rPr>
              <a:t> fought against this periodic robbing of the Church by civil powers.</a:t>
            </a:r>
          </a:p>
          <a:p>
            <a:pPr algn="just">
              <a:spcBef>
                <a:spcPct val="50000"/>
              </a:spcBef>
              <a:buFontTx/>
              <a:buAutoNum type="arabicPeriod"/>
              <a:defRPr/>
            </a:pPr>
            <a:r>
              <a:rPr lang="en-GB" altLang="en-US" sz="2200" b="1" dirty="0">
                <a:solidFill>
                  <a:srgbClr val="A50021"/>
                </a:solidFill>
                <a:latin typeface="Garamond" panose="02020404030301010803" pitchFamily="18" charset="0"/>
              </a:rPr>
              <a:t>The Church, called by JESUS to poverty, had become rich and no longer able to imitate the lifestyle of JESUS and of the early communities. </a:t>
            </a:r>
            <a:r>
              <a:rPr lang="en-GB" altLang="en-US" sz="2200" b="1" dirty="0" err="1">
                <a:solidFill>
                  <a:srgbClr val="A50021"/>
                </a:solidFill>
                <a:latin typeface="Garamond" panose="02020404030301010803" pitchFamily="18" charset="0"/>
              </a:rPr>
              <a:t>Rosmini</a:t>
            </a:r>
            <a:r>
              <a:rPr lang="en-GB" altLang="en-US" sz="2200" b="1" dirty="0">
                <a:solidFill>
                  <a:srgbClr val="A50021"/>
                </a:solidFill>
                <a:latin typeface="Garamond" panose="02020404030301010803" pitchFamily="18" charset="0"/>
              </a:rPr>
              <a:t> called for real poverty of bishops and clergy</a:t>
            </a:r>
            <a:r>
              <a:rPr lang="en-GB" altLang="en-US" sz="2200" b="1" dirty="0" smtClean="0">
                <a:solidFill>
                  <a:srgbClr val="A50021"/>
                </a:solidFill>
                <a:latin typeface="Garamond" panose="02020404030301010803" pitchFamily="18" charset="0"/>
              </a:rPr>
              <a:t>.</a:t>
            </a:r>
          </a:p>
          <a:p>
            <a:pPr algn="just">
              <a:spcBef>
                <a:spcPct val="50000"/>
              </a:spcBef>
              <a:buFontTx/>
              <a:buAutoNum type="arabicPeriod"/>
              <a:defRPr/>
            </a:pPr>
            <a:endParaRPr lang="en-GB" altLang="en-US" sz="2200" b="1" dirty="0">
              <a:solidFill>
                <a:srgbClr val="A50021"/>
              </a:solidFill>
              <a:latin typeface="Garamond" panose="02020404030301010803" pitchFamily="18" charset="0"/>
            </a:endParaRPr>
          </a:p>
        </p:txBody>
      </p:sp>
      <p:pic>
        <p:nvPicPr>
          <p:cNvPr id="16386" name="Picture 2" descr="Risultati immagini per chiesetta di montag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244948" cy="5001369"/>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0" y="5001368"/>
            <a:ext cx="12192000" cy="2215991"/>
          </a:xfrm>
          <a:prstGeom prst="rect">
            <a:avLst/>
          </a:prstGeom>
          <a:noFill/>
        </p:spPr>
        <p:txBody>
          <a:bodyPr wrap="square" rtlCol="0">
            <a:spAutoFit/>
          </a:bodyPr>
          <a:lstStyle/>
          <a:p>
            <a:pPr algn="ctr"/>
            <a:r>
              <a:rPr lang="en-GB" altLang="en-US" sz="2400" b="1" dirty="0" smtClean="0">
                <a:solidFill>
                  <a:srgbClr val="002060"/>
                </a:solidFill>
                <a:latin typeface="Garamond" pitchFamily="18" charset="0"/>
              </a:rPr>
              <a:t>The </a:t>
            </a:r>
            <a:r>
              <a:rPr lang="en-GB" altLang="en-US" sz="2400" b="1" dirty="0">
                <a:solidFill>
                  <a:srgbClr val="002060"/>
                </a:solidFill>
                <a:latin typeface="Garamond" pitchFamily="18" charset="0"/>
              </a:rPr>
              <a:t>early Church was </a:t>
            </a:r>
            <a:r>
              <a:rPr lang="en-GB" altLang="en-US" sz="2400" b="1" dirty="0" smtClean="0">
                <a:solidFill>
                  <a:srgbClr val="002060"/>
                </a:solidFill>
                <a:latin typeface="Garamond" pitchFamily="18" charset="0"/>
              </a:rPr>
              <a:t>poor</a:t>
            </a:r>
            <a:r>
              <a:rPr lang="en-GB" altLang="en-US" sz="2400" b="1" dirty="0">
                <a:solidFill>
                  <a:srgbClr val="002060"/>
                </a:solidFill>
                <a:latin typeface="Garamond" pitchFamily="18" charset="0"/>
              </a:rPr>
              <a:t>, but free. Her evangelical poverty was safeguarded by seven maxims which regulated the acquis</a:t>
            </a:r>
            <a:r>
              <a:rPr lang="en-GB" altLang="en-US" sz="2400" b="1" dirty="0" smtClean="0">
                <a:solidFill>
                  <a:srgbClr val="002060"/>
                </a:solidFill>
                <a:latin typeface="Garamond" pitchFamily="18" charset="0"/>
              </a:rPr>
              <a:t>ition</a:t>
            </a:r>
            <a:r>
              <a:rPr lang="en-GB" altLang="en-US" sz="2400" b="1" dirty="0">
                <a:solidFill>
                  <a:srgbClr val="002060"/>
                </a:solidFill>
                <a:latin typeface="Garamond" pitchFamily="18" charset="0"/>
              </a:rPr>
              <a:t>, administration and use of material goods. </a:t>
            </a:r>
            <a:r>
              <a:rPr lang="en-GB" altLang="en-US" sz="2400" b="1" dirty="0" err="1">
                <a:solidFill>
                  <a:srgbClr val="002060"/>
                </a:solidFill>
                <a:latin typeface="Garamond" pitchFamily="18" charset="0"/>
              </a:rPr>
              <a:t>Rosmini</a:t>
            </a:r>
            <a:r>
              <a:rPr lang="en-GB" altLang="en-US" sz="2400" b="1" dirty="0">
                <a:solidFill>
                  <a:srgbClr val="002060"/>
                </a:solidFill>
                <a:latin typeface="Garamond" pitchFamily="18" charset="0"/>
              </a:rPr>
              <a:t> explains these ancient maxims with a passionate plea that the Church of his time, the Church of our time, may embrace them once again if she is to be the salt of the earth and the light of the world.</a:t>
            </a:r>
          </a:p>
          <a:p>
            <a:endParaRPr lang="it-IT" dirty="0"/>
          </a:p>
        </p:txBody>
      </p:sp>
    </p:spTree>
    <p:extLst>
      <p:ext uri="{BB962C8B-B14F-4D97-AF65-F5344CB8AC3E}">
        <p14:creationId xmlns:p14="http://schemas.microsoft.com/office/powerpoint/2010/main" val="4134603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1983346"/>
          </a:xfrm>
        </p:spPr>
        <p:txBody>
          <a:bodyPr>
            <a:noAutofit/>
          </a:bodyPr>
          <a:lstStyle/>
          <a:p>
            <a:pPr algn="ctr"/>
            <a:r>
              <a:rPr lang="en-GB" altLang="en-US" sz="3200" b="1" dirty="0" smtClean="0">
                <a:solidFill>
                  <a:srgbClr val="00B050"/>
                </a:solidFill>
                <a:latin typeface="Arial Black" panose="020B0A04020102020204" pitchFamily="34" charset="0"/>
              </a:rPr>
              <a:t>Seven </a:t>
            </a:r>
            <a:r>
              <a:rPr lang="en-GB" altLang="en-US" sz="3200" b="1" dirty="0">
                <a:solidFill>
                  <a:srgbClr val="00B050"/>
                </a:solidFill>
                <a:latin typeface="Arial Black" panose="020B0A04020102020204" pitchFamily="34" charset="0"/>
              </a:rPr>
              <a:t>maxims by </a:t>
            </a:r>
            <a:r>
              <a:rPr lang="en-GB" altLang="en-US" sz="3200" b="1" dirty="0" smtClean="0">
                <a:solidFill>
                  <a:srgbClr val="00B050"/>
                </a:solidFill>
                <a:latin typeface="Arial Black" panose="020B0A04020102020204" pitchFamily="34" charset="0"/>
              </a:rPr>
              <a:t>which the early Church </a:t>
            </a:r>
            <a:r>
              <a:rPr lang="en-GB" altLang="en-US" sz="3200" b="1" dirty="0">
                <a:solidFill>
                  <a:srgbClr val="00B050"/>
                </a:solidFill>
                <a:latin typeface="Arial Black" panose="020B0A04020102020204" pitchFamily="34" charset="0"/>
              </a:rPr>
              <a:t>safeguarded </a:t>
            </a:r>
            <a:r>
              <a:rPr lang="en-GB" altLang="en-US" sz="3200" b="1" dirty="0" smtClean="0">
                <a:solidFill>
                  <a:srgbClr val="00B050"/>
                </a:solidFill>
                <a:latin typeface="Arial Black" panose="020B0A04020102020204" pitchFamily="34" charset="0"/>
              </a:rPr>
              <a:t>her </a:t>
            </a:r>
            <a:r>
              <a:rPr lang="en-GB" altLang="en-US" sz="3200" b="1" dirty="0">
                <a:solidFill>
                  <a:srgbClr val="00B050"/>
                </a:solidFill>
                <a:latin typeface="Arial Black" panose="020B0A04020102020204" pitchFamily="34" charset="0"/>
              </a:rPr>
              <a:t>evangelical poverty </a:t>
            </a:r>
            <a:r>
              <a:rPr lang="en-GB" altLang="en-US" sz="3200" b="1" dirty="0" smtClean="0">
                <a:solidFill>
                  <a:srgbClr val="00B050"/>
                </a:solidFill>
                <a:latin typeface="Arial Black" panose="020B0A04020102020204" pitchFamily="34" charset="0"/>
              </a:rPr>
              <a:t>regulating </a:t>
            </a:r>
            <a:r>
              <a:rPr lang="en-GB" altLang="en-US" sz="3200" b="1" dirty="0">
                <a:solidFill>
                  <a:srgbClr val="00B050"/>
                </a:solidFill>
                <a:latin typeface="Arial Black" panose="020B0A04020102020204" pitchFamily="34" charset="0"/>
              </a:rPr>
              <a:t>the acquisition, administration and use of material goods.</a:t>
            </a:r>
            <a:endParaRPr lang="it-IT" sz="3200" dirty="0">
              <a:latin typeface="Arial Black" panose="020B0A04020102020204" pitchFamily="34" charset="0"/>
            </a:endParaRPr>
          </a:p>
        </p:txBody>
      </p:sp>
      <p:sp>
        <p:nvSpPr>
          <p:cNvPr id="3" name="Segnaposto contenuto 2"/>
          <p:cNvSpPr>
            <a:spLocks noGrp="1"/>
          </p:cNvSpPr>
          <p:nvPr>
            <p:ph idx="1"/>
          </p:nvPr>
        </p:nvSpPr>
        <p:spPr>
          <a:xfrm>
            <a:off x="838200" y="2121839"/>
            <a:ext cx="10515600" cy="4351338"/>
          </a:xfrm>
        </p:spPr>
        <p:txBody>
          <a:bodyPr>
            <a:normAutofit lnSpcReduction="10000"/>
          </a:bodyPr>
          <a:lstStyle/>
          <a:p>
            <a:pPr marL="514350" indent="-514350" algn="just">
              <a:buFont typeface="+mj-lt"/>
              <a:buAutoNum type="arabicPeriod"/>
            </a:pPr>
            <a:r>
              <a:rPr lang="en-GB" altLang="en-US" sz="2600" b="1" dirty="0" smtClean="0">
                <a:solidFill>
                  <a:srgbClr val="002060"/>
                </a:solidFill>
                <a:latin typeface="Garamond" panose="02020404030301010803" pitchFamily="18" charset="0"/>
                <a:cs typeface="Times New Roman" panose="02020603050405020304" pitchFamily="18" charset="0"/>
              </a:rPr>
              <a:t>All offerings to the church have to be “spontaneous”.</a:t>
            </a:r>
          </a:p>
          <a:p>
            <a:pPr marL="514350" indent="-514350" algn="just">
              <a:buFont typeface="+mj-lt"/>
              <a:buAutoNum type="arabicPeriod"/>
            </a:pPr>
            <a:r>
              <a:rPr lang="en-GB" altLang="en-US" sz="2600" b="1" dirty="0" smtClean="0">
                <a:solidFill>
                  <a:srgbClr val="002060"/>
                </a:solidFill>
                <a:latin typeface="Garamond" panose="02020404030301010803" pitchFamily="18" charset="0"/>
                <a:cs typeface="Times New Roman" panose="02020603050405020304" pitchFamily="18" charset="0"/>
              </a:rPr>
              <a:t>Goods should be possessed, administered and dispensed in common.</a:t>
            </a:r>
          </a:p>
          <a:p>
            <a:pPr marL="514350" indent="-514350" algn="just">
              <a:buFont typeface="+mj-lt"/>
              <a:buAutoNum type="arabicPeriod"/>
            </a:pPr>
            <a:r>
              <a:rPr lang="en-GB" altLang="en-US" sz="2600" b="1" dirty="0" smtClean="0">
                <a:solidFill>
                  <a:srgbClr val="002060"/>
                </a:solidFill>
                <a:latin typeface="Garamond" panose="02020404030301010803" pitchFamily="18" charset="0"/>
                <a:cs typeface="Times New Roman" panose="02020603050405020304" pitchFamily="18" charset="0"/>
              </a:rPr>
              <a:t>The clergy should use church goods only for the strict needs of their </a:t>
            </a:r>
            <a:r>
              <a:rPr lang="en-GB" altLang="en-US" sz="2600" b="1" dirty="0" smtClean="0">
                <a:solidFill>
                  <a:srgbClr val="002060"/>
                </a:solidFill>
                <a:latin typeface="Garamond" panose="02020404030301010803" pitchFamily="18" charset="0"/>
                <a:cs typeface="Times New Roman" panose="02020603050405020304" pitchFamily="18" charset="0"/>
              </a:rPr>
              <a:t>maintenance.</a:t>
            </a:r>
            <a:endParaRPr lang="en-GB" altLang="en-US" sz="2600" b="1" dirty="0" smtClean="0">
              <a:solidFill>
                <a:srgbClr val="002060"/>
              </a:solidFill>
              <a:latin typeface="Garamond" panose="02020404030301010803" pitchFamily="18" charset="0"/>
              <a:cs typeface="Times New Roman" panose="02020603050405020304" pitchFamily="18" charset="0"/>
            </a:endParaRPr>
          </a:p>
          <a:p>
            <a:pPr marL="514350" indent="-514350" algn="just">
              <a:buFont typeface="+mj-lt"/>
              <a:buAutoNum type="arabicPeriod"/>
            </a:pPr>
            <a:r>
              <a:rPr lang="en-GB" altLang="en-US" sz="2600" b="1" dirty="0" smtClean="0">
                <a:solidFill>
                  <a:srgbClr val="002060"/>
                </a:solidFill>
                <a:latin typeface="Garamond" panose="02020404030301010803" pitchFamily="18" charset="0"/>
                <a:cs typeface="Times New Roman" panose="02020603050405020304" pitchFamily="18" charset="0"/>
              </a:rPr>
              <a:t>Ecclesiastical wealth used for pious, charitable purposes, should also be assigned to fixed, determined works.</a:t>
            </a:r>
          </a:p>
          <a:p>
            <a:pPr marL="514350" indent="-514350" algn="just">
              <a:buFont typeface="+mj-lt"/>
              <a:buAutoNum type="arabicPeriod"/>
            </a:pPr>
            <a:r>
              <a:rPr lang="en-GB" altLang="en-US" sz="2600" b="1" dirty="0" smtClean="0">
                <a:solidFill>
                  <a:srgbClr val="002060"/>
                </a:solidFill>
                <a:latin typeface="Garamond" panose="02020404030301010803" pitchFamily="18" charset="0"/>
                <a:cs typeface="Times New Roman" panose="02020603050405020304" pitchFamily="18" charset="0"/>
              </a:rPr>
              <a:t>“A generous spirit, prompt to give, slow to receive” should be cultivated.</a:t>
            </a:r>
          </a:p>
          <a:p>
            <a:pPr marL="514350" indent="-514350" algn="just">
              <a:buFont typeface="+mj-lt"/>
              <a:buAutoNum type="arabicPeriod"/>
            </a:pPr>
            <a:r>
              <a:rPr lang="en-GB" altLang="en-US" sz="2600" b="1" dirty="0" smtClean="0">
                <a:solidFill>
                  <a:srgbClr val="002060"/>
                </a:solidFill>
                <a:latin typeface="Garamond" panose="02020404030301010803" pitchFamily="18" charset="0"/>
                <a:cs typeface="Times New Roman" panose="02020603050405020304" pitchFamily="18" charset="0"/>
              </a:rPr>
              <a:t>The administration of all </a:t>
            </a:r>
            <a:r>
              <a:rPr lang="en-GB" altLang="en-US" sz="2600" b="1" dirty="0" smtClean="0">
                <a:solidFill>
                  <a:srgbClr val="002060"/>
                </a:solidFill>
                <a:latin typeface="Garamond" panose="02020404030301010803" pitchFamily="18" charset="0"/>
                <a:cs typeface="Times New Roman" panose="02020603050405020304" pitchFamily="18" charset="0"/>
              </a:rPr>
              <a:t>Church</a:t>
            </a:r>
            <a:r>
              <a:rPr lang="en-GB" altLang="en-US" sz="2600" b="1" dirty="0" smtClean="0">
                <a:solidFill>
                  <a:srgbClr val="002060"/>
                </a:solidFill>
                <a:latin typeface="Garamond" panose="02020404030301010803" pitchFamily="18" charset="0"/>
                <a:cs typeface="Times New Roman" panose="02020603050405020304" pitchFamily="18" charset="0"/>
              </a:rPr>
              <a:t> </a:t>
            </a:r>
            <a:r>
              <a:rPr lang="en-GB" altLang="en-US" sz="2600" b="1" dirty="0" smtClean="0">
                <a:solidFill>
                  <a:srgbClr val="002060"/>
                </a:solidFill>
                <a:latin typeface="Garamond" panose="02020404030301010803" pitchFamily="18" charset="0"/>
                <a:cs typeface="Times New Roman" panose="02020603050405020304" pitchFamily="18" charset="0"/>
              </a:rPr>
              <a:t>possessions should be made public.</a:t>
            </a:r>
          </a:p>
          <a:p>
            <a:pPr marL="514350" indent="-514350" algn="just">
              <a:buFont typeface="+mj-lt"/>
              <a:buAutoNum type="arabicPeriod"/>
            </a:pPr>
            <a:r>
              <a:rPr lang="en-GB" altLang="en-US" sz="2600" b="1" dirty="0" smtClean="0">
                <a:solidFill>
                  <a:srgbClr val="002060"/>
                </a:solidFill>
                <a:latin typeface="Garamond" panose="02020404030301010803" pitchFamily="18" charset="0"/>
                <a:cs typeface="Times New Roman" panose="02020603050405020304" pitchFamily="18" charset="0"/>
              </a:rPr>
              <a:t>The </a:t>
            </a:r>
            <a:r>
              <a:rPr lang="en-GB" altLang="en-US" sz="2600" b="1" dirty="0" smtClean="0">
                <a:solidFill>
                  <a:srgbClr val="002060"/>
                </a:solidFill>
                <a:latin typeface="Garamond" panose="02020404030301010803" pitchFamily="18" charset="0"/>
                <a:cs typeface="Times New Roman" panose="02020603050405020304" pitchFamily="18" charset="0"/>
              </a:rPr>
              <a:t>Church </a:t>
            </a:r>
            <a:r>
              <a:rPr lang="en-GB" altLang="en-US" sz="2600" b="1" dirty="0" smtClean="0">
                <a:solidFill>
                  <a:srgbClr val="002060"/>
                </a:solidFill>
                <a:latin typeface="Garamond" panose="02020404030301010803" pitchFamily="18" charset="0"/>
                <a:cs typeface="Times New Roman" panose="02020603050405020304" pitchFamily="18" charset="0"/>
              </a:rPr>
              <a:t>should administer her goods watchfully and carefully. </a:t>
            </a:r>
            <a:endParaRPr lang="en-GB" altLang="en-US" sz="2000" dirty="0">
              <a:solidFill>
                <a:srgbClr val="FF0000"/>
              </a:solidFill>
            </a:endParaRPr>
          </a:p>
          <a:p>
            <a:endParaRPr lang="en-GB" altLang="en-US" sz="2000" b="1" dirty="0">
              <a:solidFill>
                <a:srgbClr val="FF0000"/>
              </a:solidFill>
              <a:latin typeface="Book Antiqua" panose="02040602050305030304" pitchFamily="18" charset="0"/>
            </a:endParaRPr>
          </a:p>
          <a:p>
            <a:endParaRPr lang="en-GB" altLang="en-US" sz="2000" b="1" dirty="0" smtClean="0">
              <a:solidFill>
                <a:srgbClr val="FF0000"/>
              </a:solidFill>
              <a:latin typeface="Times New Roman" panose="02020603050405020304" pitchFamily="18" charset="0"/>
              <a:cs typeface="Times New Roman" panose="02020603050405020304" pitchFamily="18" charset="0"/>
            </a:endParaRPr>
          </a:p>
          <a:p>
            <a:endParaRPr lang="en-GB" altLang="en-US" sz="2000" b="1" dirty="0">
              <a:solidFill>
                <a:srgbClr val="FF0000"/>
              </a:solidFill>
              <a:latin typeface="Times New Roman" panose="02020603050405020304" pitchFamily="18" charset="0"/>
              <a:cs typeface="Times New Roman" panose="02020603050405020304" pitchFamily="18" charset="0"/>
            </a:endParaRPr>
          </a:p>
          <a:p>
            <a:endParaRPr lang="en-GB" altLang="en-US" b="1" dirty="0">
              <a:solidFill>
                <a:srgbClr val="FF0000"/>
              </a:solidFill>
              <a:latin typeface="Albertus Medium" panose="020E0602030304020304" pitchFamily="34" charset="0"/>
              <a:cs typeface="Arial" charset="0"/>
            </a:endParaRPr>
          </a:p>
          <a:p>
            <a:endParaRPr lang="en-GB" altLang="en-US" dirty="0">
              <a:solidFill>
                <a:srgbClr val="FF0000"/>
              </a:solidFill>
              <a:latin typeface="Arial" panose="020B0604020202020204" pitchFamily="34" charset="0"/>
              <a:cs typeface="Arial" panose="020B0604020202020204" pitchFamily="34" charset="0"/>
            </a:endParaRPr>
          </a:p>
          <a:p>
            <a:endParaRPr lang="it-IT" dirty="0"/>
          </a:p>
        </p:txBody>
      </p:sp>
    </p:spTree>
    <p:extLst>
      <p:ext uri="{BB962C8B-B14F-4D97-AF65-F5344CB8AC3E}">
        <p14:creationId xmlns:p14="http://schemas.microsoft.com/office/powerpoint/2010/main" val="122780492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Text Box 4"/>
          <p:cNvSpPr txBox="1">
            <a:spLocks noChangeArrowheads="1"/>
          </p:cNvSpPr>
          <p:nvPr/>
        </p:nvSpPr>
        <p:spPr bwMode="auto">
          <a:xfrm>
            <a:off x="0" y="0"/>
            <a:ext cx="12192000" cy="7001917"/>
          </a:xfrm>
          <a:prstGeom prst="rect">
            <a:avLst/>
          </a:prstGeom>
          <a:noFill/>
          <a:ln>
            <a:noFill/>
          </a:ln>
          <a:effectLst>
            <a:innerShdw blurRad="63500" dist="50800" dir="8100000">
              <a:prstClr val="black">
                <a:alpha val="50000"/>
              </a:prstClr>
            </a:innerShdw>
          </a:effectLst>
          <a:extLst/>
        </p:spPr>
        <p:txBody>
          <a:bodyPr wrap="square">
            <a:spAutoFit/>
            <a:flatTx/>
          </a:bodyPr>
          <a:lstStyle/>
          <a:p>
            <a:pPr algn="ctr">
              <a:spcBef>
                <a:spcPct val="50000"/>
              </a:spcBef>
              <a:defRPr/>
            </a:pPr>
            <a:r>
              <a:rPr lang="en-GB" altLang="en-US" sz="2900" b="1" dirty="0">
                <a:solidFill>
                  <a:srgbClr val="A50021"/>
                </a:solidFill>
                <a:latin typeface="Arial" panose="020B0604020202020204" pitchFamily="34" charset="0"/>
                <a:cs typeface="Arial" panose="020B0604020202020204" pitchFamily="34" charset="0"/>
              </a:rPr>
              <a:t>The first requirement was </a:t>
            </a:r>
            <a:r>
              <a:rPr lang="en-GB" altLang="en-US" sz="2900" b="1" dirty="0" smtClean="0">
                <a:solidFill>
                  <a:srgbClr val="A50021"/>
                </a:solidFill>
                <a:latin typeface="Arial" panose="020B0604020202020204" pitchFamily="34" charset="0"/>
                <a:cs typeface="Arial" panose="020B0604020202020204" pitchFamily="34" charset="0"/>
              </a:rPr>
              <a:t>that</a:t>
            </a:r>
          </a:p>
          <a:p>
            <a:pPr algn="ctr">
              <a:spcBef>
                <a:spcPct val="50000"/>
              </a:spcBef>
              <a:defRPr/>
            </a:pPr>
            <a:r>
              <a:rPr lang="en-GB" altLang="en-US" sz="3600" b="1" dirty="0" smtClean="0">
                <a:solidFill>
                  <a:srgbClr val="FF0000"/>
                </a:solidFill>
                <a:latin typeface="Arial" panose="020B0604020202020204" pitchFamily="34" charset="0"/>
                <a:cs typeface="Arial" panose="020B0604020202020204" pitchFamily="34" charset="0"/>
              </a:rPr>
              <a:t>ALL OFFERINGS TO THE CHURCH HAD TO BE “SPONTANEOUS”</a:t>
            </a:r>
            <a:r>
              <a:rPr lang="en-GB" altLang="en-US" sz="3600" dirty="0" smtClean="0">
                <a:solidFill>
                  <a:srgbClr val="FF0000"/>
                </a:solidFill>
                <a:latin typeface="Arial" panose="020B0604020202020204" pitchFamily="34" charset="0"/>
                <a:cs typeface="Arial" panose="020B0604020202020204" pitchFamily="34" charset="0"/>
              </a:rPr>
              <a:t>.  </a:t>
            </a:r>
          </a:p>
          <a:p>
            <a:pPr algn="just">
              <a:spcBef>
                <a:spcPct val="50000"/>
              </a:spcBef>
              <a:defRPr/>
            </a:pPr>
            <a:r>
              <a:rPr lang="en-GB" altLang="en-US" sz="2200" b="1" dirty="0" smtClean="0">
                <a:solidFill>
                  <a:srgbClr val="0070C0"/>
                </a:solidFill>
                <a:latin typeface="Arial" panose="020B0604020202020204" pitchFamily="34" charset="0"/>
                <a:cs typeface="Arial" panose="020B0604020202020204" pitchFamily="34" charset="0"/>
              </a:rPr>
              <a:t>Christ </a:t>
            </a:r>
            <a:r>
              <a:rPr lang="en-GB" altLang="en-US" sz="2200" b="1" dirty="0">
                <a:solidFill>
                  <a:srgbClr val="0070C0"/>
                </a:solidFill>
                <a:latin typeface="Arial" panose="020B0604020202020204" pitchFamily="34" charset="0"/>
                <a:cs typeface="Arial" panose="020B0604020202020204" pitchFamily="34" charset="0"/>
              </a:rPr>
              <a:t>obliged the faithful to maintain those working for the gospel, but He appealed to the faithful’s free acceptance of His gospel, and to their moral response. St. Paul, although acknowledging that he had the moral right “to food and drink” for preaching the gospel, seldom used it preferring to work hard for his food and the food of his own companions. </a:t>
            </a:r>
          </a:p>
          <a:p>
            <a:pPr algn="just">
              <a:spcBef>
                <a:spcPct val="50000"/>
              </a:spcBef>
              <a:defRPr/>
            </a:pPr>
            <a:r>
              <a:rPr lang="en-GB" altLang="en-US" sz="2200" b="1" dirty="0">
                <a:latin typeface="Arial" panose="020B0604020202020204" pitchFamily="34" charset="0"/>
                <a:cs typeface="Arial" panose="020B0604020202020204" pitchFamily="34" charset="0"/>
              </a:rPr>
              <a:t>Moreover, the obligation that Christ imposed on the faithful of maintaining the clergy did not extend beyond the strict needs of the preachers of the gospel, </a:t>
            </a:r>
            <a:r>
              <a:rPr lang="en-GB" altLang="en-US" sz="2200" b="1" i="1" dirty="0">
                <a:latin typeface="Arial" panose="020B0604020202020204" pitchFamily="34" charset="0"/>
                <a:cs typeface="Arial" panose="020B0604020202020204" pitchFamily="34" charset="0"/>
              </a:rPr>
              <a:t>“Remain in the same house, eating and drinking what they may provide</a:t>
            </a:r>
            <a:r>
              <a:rPr lang="en-GB" altLang="en-US" sz="2200" b="1" i="1" dirty="0" smtClean="0">
                <a:latin typeface="Arial" panose="020B0604020202020204" pitchFamily="34" charset="0"/>
                <a:cs typeface="Arial" panose="020B0604020202020204" pitchFamily="34" charset="0"/>
              </a:rPr>
              <a:t>” (Luke 10:7)</a:t>
            </a:r>
            <a:r>
              <a:rPr lang="en-GB" altLang="en-US" sz="2200" b="1" dirty="0" smtClean="0">
                <a:latin typeface="Arial" panose="020B0604020202020204" pitchFamily="34" charset="0"/>
                <a:cs typeface="Arial" panose="020B0604020202020204" pitchFamily="34" charset="0"/>
              </a:rPr>
              <a:t>.</a:t>
            </a:r>
            <a:endParaRPr lang="en-GB" altLang="en-US" sz="2200" b="1" dirty="0">
              <a:latin typeface="Arial" panose="020B0604020202020204" pitchFamily="34" charset="0"/>
              <a:cs typeface="Arial" panose="020B0604020202020204" pitchFamily="34" charset="0"/>
            </a:endParaRPr>
          </a:p>
          <a:p>
            <a:pPr algn="just">
              <a:spcBef>
                <a:spcPct val="50000"/>
              </a:spcBef>
              <a:defRPr/>
            </a:pPr>
            <a:r>
              <a:rPr lang="en-GB" altLang="en-US" sz="2200" b="1" dirty="0">
                <a:solidFill>
                  <a:srgbClr val="0070C0"/>
                </a:solidFill>
                <a:latin typeface="Arial" panose="020B0604020202020204" pitchFamily="34" charset="0"/>
                <a:cs typeface="Arial" panose="020B0604020202020204" pitchFamily="34" charset="0"/>
              </a:rPr>
              <a:t>This maxim is stressed by Tertullian at the beginning of the third century, </a:t>
            </a:r>
            <a:r>
              <a:rPr lang="en-GB" altLang="en-US" sz="2200" b="1" i="1" dirty="0">
                <a:solidFill>
                  <a:srgbClr val="0070C0"/>
                </a:solidFill>
                <a:latin typeface="Arial" panose="020B0604020202020204" pitchFamily="34" charset="0"/>
                <a:cs typeface="Arial" panose="020B0604020202020204" pitchFamily="34" charset="0"/>
              </a:rPr>
              <a:t>“Each one who can, puts aside some money monthly, or when he decides. No one is forced; all give spontaneously. These funds are the investments of piety”</a:t>
            </a:r>
            <a:r>
              <a:rPr lang="en-GB" altLang="en-US" sz="2200" b="1" dirty="0">
                <a:solidFill>
                  <a:srgbClr val="0070C0"/>
                </a:solidFill>
                <a:latin typeface="Arial" panose="020B0604020202020204" pitchFamily="34" charset="0"/>
                <a:cs typeface="Arial" panose="020B0604020202020204" pitchFamily="34" charset="0"/>
              </a:rPr>
              <a:t>. </a:t>
            </a:r>
          </a:p>
          <a:p>
            <a:pPr algn="just">
              <a:spcBef>
                <a:spcPct val="50000"/>
              </a:spcBef>
              <a:defRPr/>
            </a:pPr>
            <a:r>
              <a:rPr lang="en-GB" altLang="en-US" sz="2200" b="1" dirty="0">
                <a:solidFill>
                  <a:srgbClr val="0000FF"/>
                </a:solidFill>
                <a:latin typeface="Arial" panose="020B0604020202020204" pitchFamily="34" charset="0"/>
                <a:cs typeface="Arial" panose="020B0604020202020204" pitchFamily="34" charset="0"/>
              </a:rPr>
              <a:t>Spontaneity only ceased when the offerings were enforced by sanctions imposed by the secular arm. </a:t>
            </a:r>
          </a:p>
        </p:txBody>
      </p:sp>
    </p:spTree>
    <p:extLst>
      <p:ext uri="{BB962C8B-B14F-4D97-AF65-F5344CB8AC3E}">
        <p14:creationId xmlns:p14="http://schemas.microsoft.com/office/powerpoint/2010/main" val="151541534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8" name="Text Box 4"/>
          <p:cNvSpPr txBox="1">
            <a:spLocks noChangeArrowheads="1"/>
          </p:cNvSpPr>
          <p:nvPr/>
        </p:nvSpPr>
        <p:spPr bwMode="auto">
          <a:xfrm>
            <a:off x="0" y="-5417"/>
            <a:ext cx="12192000" cy="6863417"/>
          </a:xfrm>
          <a:prstGeom prst="rect">
            <a:avLst/>
          </a:prstGeom>
          <a:noFill/>
          <a:ln>
            <a:noFill/>
          </a:ln>
          <a:effectLst>
            <a:innerShdw blurRad="63500" dist="50800" dir="8100000">
              <a:prstClr val="black">
                <a:alpha val="50000"/>
              </a:prstClr>
            </a:innerShdw>
          </a:effectLst>
          <a:extLst/>
        </p:spPr>
        <p:txBody>
          <a:bodyPr wrap="square">
            <a:spAutoFit/>
            <a:flatTx/>
          </a:bodyPr>
          <a:lstStyle/>
          <a:p>
            <a:pPr algn="ctr">
              <a:spcBef>
                <a:spcPct val="50000"/>
              </a:spcBef>
              <a:defRPr/>
            </a:pPr>
            <a:r>
              <a:rPr lang="en-GB" altLang="en-US" sz="2800" b="1" dirty="0">
                <a:solidFill>
                  <a:srgbClr val="C00000"/>
                </a:solidFill>
                <a:latin typeface="Albertus Medium" panose="020E0602030304020304" pitchFamily="34" charset="0"/>
                <a:cs typeface="Arial" charset="0"/>
              </a:rPr>
              <a:t>The second maxim protecting the Church from corruption was </a:t>
            </a:r>
            <a:r>
              <a:rPr lang="en-GB" altLang="en-US" sz="2800" b="1" dirty="0" smtClean="0">
                <a:solidFill>
                  <a:srgbClr val="C00000"/>
                </a:solidFill>
                <a:latin typeface="Albertus Medium" panose="020E0602030304020304" pitchFamily="34" charset="0"/>
                <a:cs typeface="Arial" charset="0"/>
              </a:rPr>
              <a:t>that</a:t>
            </a:r>
          </a:p>
          <a:p>
            <a:pPr algn="ctr">
              <a:spcBef>
                <a:spcPct val="50000"/>
              </a:spcBef>
              <a:defRPr/>
            </a:pPr>
            <a:r>
              <a:rPr lang="en-GB" altLang="en-US" sz="4000" b="1" dirty="0" smtClean="0">
                <a:solidFill>
                  <a:srgbClr val="FF0000"/>
                </a:solidFill>
                <a:latin typeface="Albertus Medium" panose="020E0602030304020304" pitchFamily="34" charset="0"/>
                <a:cs typeface="Arial" charset="0"/>
              </a:rPr>
              <a:t>GOODS SHOULD BE POSSESSED, ADMINISTERED AND DISPENSED IN COMMON.</a:t>
            </a:r>
          </a:p>
          <a:p>
            <a:pPr algn="ctr">
              <a:spcBef>
                <a:spcPct val="50000"/>
              </a:spcBef>
              <a:defRPr/>
            </a:pPr>
            <a:endParaRPr lang="en-GB" altLang="en-US" sz="4000" b="1" dirty="0" smtClean="0">
              <a:solidFill>
                <a:srgbClr val="FF0000"/>
              </a:solidFill>
              <a:latin typeface="Albertus Medium" panose="020E0602030304020304" pitchFamily="34" charset="0"/>
              <a:cs typeface="Arial" charset="0"/>
            </a:endParaRPr>
          </a:p>
          <a:p>
            <a:pPr algn="just">
              <a:spcBef>
                <a:spcPct val="50000"/>
              </a:spcBef>
              <a:defRPr/>
            </a:pPr>
            <a:r>
              <a:rPr lang="en-GB" altLang="en-US" sz="2400" b="1" dirty="0" smtClean="0">
                <a:solidFill>
                  <a:srgbClr val="002060"/>
                </a:solidFill>
                <a:latin typeface="+mj-lt"/>
                <a:cs typeface="Arial" charset="0"/>
              </a:rPr>
              <a:t>Initially </a:t>
            </a:r>
            <a:r>
              <a:rPr lang="en-GB" altLang="en-US" sz="2400" b="1" dirty="0">
                <a:solidFill>
                  <a:srgbClr val="002060"/>
                </a:solidFill>
                <a:latin typeface="+mj-lt"/>
                <a:cs typeface="Arial" charset="0"/>
              </a:rPr>
              <a:t>the faithful brought the proceeds of what was sold and laid it at the apostles’ feet. </a:t>
            </a:r>
          </a:p>
          <a:p>
            <a:pPr algn="just">
              <a:spcBef>
                <a:spcPct val="50000"/>
              </a:spcBef>
              <a:defRPr/>
            </a:pPr>
            <a:r>
              <a:rPr lang="en-GB" altLang="en-US" sz="2400" b="1" dirty="0">
                <a:solidFill>
                  <a:srgbClr val="C00000"/>
                </a:solidFill>
                <a:latin typeface="+mj-lt"/>
                <a:cs typeface="Arial" charset="0"/>
              </a:rPr>
              <a:t>Distribution was made to each as any had need. We can only admire the love and union between the believers, and wonder at the common life amongst clergy and faithful. </a:t>
            </a:r>
          </a:p>
          <a:p>
            <a:pPr algn="just">
              <a:spcBef>
                <a:spcPct val="50000"/>
              </a:spcBef>
              <a:defRPr/>
            </a:pPr>
            <a:r>
              <a:rPr lang="en-GB" altLang="en-US" sz="2400" b="1" dirty="0">
                <a:solidFill>
                  <a:srgbClr val="00B050"/>
                </a:solidFill>
                <a:latin typeface="+mj-lt"/>
                <a:cs typeface="Arial" charset="0"/>
              </a:rPr>
              <a:t>This requirement was preserved for a long time. The bishop, as successor of the Apostles, normally distributed each month what was necessary for the maintenance of the clergy who worked for the gospel in their dioceses. </a:t>
            </a:r>
          </a:p>
          <a:p>
            <a:pPr algn="just">
              <a:spcBef>
                <a:spcPct val="50000"/>
              </a:spcBef>
              <a:defRPr/>
            </a:pPr>
            <a:r>
              <a:rPr lang="en-GB" altLang="en-US" sz="2400" b="1" dirty="0">
                <a:solidFill>
                  <a:srgbClr val="002060"/>
                </a:solidFill>
                <a:latin typeface="+mj-lt"/>
                <a:cs typeface="Arial" charset="0"/>
              </a:rPr>
              <a:t>The funds came from church possessions; no one had anything of his own. </a:t>
            </a:r>
            <a:endParaRPr lang="en-GB" altLang="en-US" sz="2400" b="1" dirty="0" smtClean="0">
              <a:solidFill>
                <a:srgbClr val="002060"/>
              </a:solidFill>
              <a:latin typeface="+mj-lt"/>
              <a:cs typeface="Arial" charset="0"/>
            </a:endParaRPr>
          </a:p>
          <a:p>
            <a:pPr algn="just">
              <a:spcBef>
                <a:spcPct val="50000"/>
              </a:spcBef>
              <a:defRPr/>
            </a:pPr>
            <a:endParaRPr lang="en-GB" altLang="en-US" sz="2400" b="1" dirty="0">
              <a:solidFill>
                <a:srgbClr val="002060"/>
              </a:solidFill>
              <a:latin typeface="+mj-lt"/>
              <a:cs typeface="Arial" charset="0"/>
            </a:endParaRPr>
          </a:p>
        </p:txBody>
      </p:sp>
    </p:spTree>
    <p:extLst>
      <p:ext uri="{BB962C8B-B14F-4D97-AF65-F5344CB8AC3E}">
        <p14:creationId xmlns:p14="http://schemas.microsoft.com/office/powerpoint/2010/main" val="228897111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Text Box 4"/>
          <p:cNvSpPr txBox="1">
            <a:spLocks noChangeArrowheads="1"/>
          </p:cNvSpPr>
          <p:nvPr/>
        </p:nvSpPr>
        <p:spPr bwMode="auto">
          <a:xfrm>
            <a:off x="0" y="-14068"/>
            <a:ext cx="12192000" cy="6632585"/>
          </a:xfrm>
          <a:prstGeom prst="rect">
            <a:avLst/>
          </a:prstGeom>
          <a:noFill/>
          <a:ln>
            <a:noFill/>
          </a:ln>
          <a:effectLst>
            <a:innerShdw blurRad="63500" dist="50800" dir="5400000">
              <a:prstClr val="black">
                <a:alpha val="50000"/>
              </a:prstClr>
            </a:innerShdw>
          </a:effectLst>
          <a:extLst/>
        </p:spPr>
        <p:txBody>
          <a:bodyPr wrap="square">
            <a:spAutoFit/>
            <a:flatTx/>
          </a:bodyPr>
          <a:lstStyle/>
          <a:p>
            <a:pPr algn="ctr">
              <a:spcBef>
                <a:spcPct val="50000"/>
              </a:spcBef>
              <a:defRPr/>
            </a:pPr>
            <a:r>
              <a:rPr lang="en-GB" altLang="en-US" sz="3200" b="1" dirty="0">
                <a:solidFill>
                  <a:srgbClr val="C00000"/>
                </a:solidFill>
                <a:latin typeface="Garamond" panose="02020404030301010803" pitchFamily="18" charset="0"/>
                <a:cs typeface="Arial" charset="0"/>
              </a:rPr>
              <a:t>The third, precious maxim was </a:t>
            </a:r>
            <a:r>
              <a:rPr lang="en-GB" altLang="en-US" sz="3200" b="1" dirty="0" smtClean="0">
                <a:solidFill>
                  <a:srgbClr val="C00000"/>
                </a:solidFill>
                <a:latin typeface="Garamond" panose="02020404030301010803" pitchFamily="18" charset="0"/>
                <a:cs typeface="Arial" charset="0"/>
              </a:rPr>
              <a:t>that</a:t>
            </a:r>
          </a:p>
          <a:p>
            <a:pPr algn="ctr">
              <a:spcBef>
                <a:spcPct val="50000"/>
              </a:spcBef>
              <a:defRPr/>
            </a:pPr>
            <a:r>
              <a:rPr lang="en-GB" altLang="en-US" sz="4000" b="1" dirty="0" smtClean="0">
                <a:solidFill>
                  <a:srgbClr val="FF0000"/>
                </a:solidFill>
                <a:latin typeface="Garamond" panose="02020404030301010803" pitchFamily="18" charset="0"/>
                <a:cs typeface="Arial" charset="0"/>
              </a:rPr>
              <a:t>THE CLERGY SHOULD USE CHURCH GOODS ONLY FOR THE STRICT NEEDS OF THEIR MAINTENANCE</a:t>
            </a:r>
          </a:p>
          <a:p>
            <a:pPr algn="just">
              <a:spcBef>
                <a:spcPct val="50000"/>
              </a:spcBef>
              <a:defRPr/>
            </a:pPr>
            <a:r>
              <a:rPr lang="en-GB" altLang="en-US" sz="2200" b="1" dirty="0" smtClean="0">
                <a:solidFill>
                  <a:srgbClr val="0000FF"/>
                </a:solidFill>
                <a:latin typeface="Garamond" panose="02020404030301010803" pitchFamily="18" charset="0"/>
                <a:cs typeface="Arial" charset="0"/>
              </a:rPr>
              <a:t>The </a:t>
            </a:r>
            <a:r>
              <a:rPr lang="en-GB" altLang="en-US" sz="2200" b="1" dirty="0">
                <a:solidFill>
                  <a:srgbClr val="0000FF"/>
                </a:solidFill>
                <a:latin typeface="Garamond" panose="02020404030301010803" pitchFamily="18" charset="0"/>
                <a:cs typeface="Arial" charset="0"/>
              </a:rPr>
              <a:t>remainder was to be applied to pious works, especially in alms for the poor. </a:t>
            </a:r>
          </a:p>
          <a:p>
            <a:pPr algn="just">
              <a:spcBef>
                <a:spcPct val="50000"/>
              </a:spcBef>
              <a:defRPr/>
            </a:pPr>
            <a:r>
              <a:rPr lang="en-GB" altLang="en-US" sz="2200" b="1" dirty="0">
                <a:solidFill>
                  <a:srgbClr val="002060"/>
                </a:solidFill>
                <a:latin typeface="Garamond" panose="02020404030301010803" pitchFamily="18" charset="0"/>
                <a:cs typeface="Arial" charset="0"/>
              </a:rPr>
              <a:t>Christ founded the apostolate on poverty, and on abandonment to Providence, He himself was the perfect example. </a:t>
            </a:r>
          </a:p>
          <a:p>
            <a:pPr algn="just">
              <a:spcBef>
                <a:spcPct val="50000"/>
              </a:spcBef>
              <a:defRPr/>
            </a:pPr>
            <a:r>
              <a:rPr lang="en-GB" altLang="en-US" sz="2200" b="1" dirty="0">
                <a:solidFill>
                  <a:srgbClr val="0070C0"/>
                </a:solidFill>
                <a:latin typeface="Garamond" panose="02020404030301010803" pitchFamily="18" charset="0"/>
                <a:cs typeface="Arial" charset="0"/>
              </a:rPr>
              <a:t>Hence in the finest period of the Church, entering the ranks of the clergy was equivalent to a profession of evangelical poverty. </a:t>
            </a:r>
          </a:p>
          <a:p>
            <a:pPr algn="just">
              <a:spcBef>
                <a:spcPct val="50000"/>
              </a:spcBef>
              <a:defRPr/>
            </a:pPr>
            <a:r>
              <a:rPr lang="en-GB" altLang="en-US" sz="2200" b="1" dirty="0">
                <a:solidFill>
                  <a:srgbClr val="002060"/>
                </a:solidFill>
                <a:latin typeface="Garamond" pitchFamily="18" charset="0"/>
                <a:cs typeface="Arial" charset="0"/>
              </a:rPr>
              <a:t>The profession of poverty was for long the glory of the priestly ministry; the majority of men called to the priesthood abandoned their possessions or gave them away to the poor. </a:t>
            </a:r>
          </a:p>
          <a:p>
            <a:pPr algn="just">
              <a:spcBef>
                <a:spcPct val="50000"/>
              </a:spcBef>
              <a:defRPr/>
            </a:pPr>
            <a:r>
              <a:rPr lang="en-GB" altLang="en-US" sz="2200" b="1" dirty="0">
                <a:solidFill>
                  <a:srgbClr val="CC0000"/>
                </a:solidFill>
                <a:latin typeface="Garamond" pitchFamily="18" charset="0"/>
                <a:cs typeface="Arial" charset="0"/>
              </a:rPr>
              <a:t>These men never used the wealth of the Church for their own benefit as though it belonged to them, but accepted it in trust for the poor. </a:t>
            </a:r>
          </a:p>
        </p:txBody>
      </p:sp>
    </p:spTree>
    <p:extLst>
      <p:ext uri="{BB962C8B-B14F-4D97-AF65-F5344CB8AC3E}">
        <p14:creationId xmlns:p14="http://schemas.microsoft.com/office/powerpoint/2010/main" val="233030440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4"/>
          <p:cNvSpPr txBox="1">
            <a:spLocks noChangeArrowheads="1"/>
          </p:cNvSpPr>
          <p:nvPr/>
        </p:nvSpPr>
        <p:spPr bwMode="auto">
          <a:xfrm>
            <a:off x="0" y="0"/>
            <a:ext cx="12192000" cy="7001917"/>
          </a:xfrm>
          <a:prstGeom prst="rect">
            <a:avLst/>
          </a:prstGeom>
          <a:noFill/>
          <a:ln w="9525">
            <a:miter lim="800000"/>
            <a:headEnd/>
            <a:tailEnd/>
          </a:ln>
          <a:effectLst>
            <a:innerShdw blurRad="63500" dist="50800" dir="18900000">
              <a:prstClr val="black">
                <a:alpha val="50000"/>
              </a:prstClr>
            </a:innerShdw>
          </a:effectLst>
          <a:extLst/>
        </p:spPr>
        <p:txBody>
          <a:bodyPr wrap="square">
            <a:spAutoFit/>
            <a:flatTx/>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GB" altLang="en-US" sz="2400" b="1" dirty="0">
                <a:solidFill>
                  <a:srgbClr val="C00000"/>
                </a:solidFill>
                <a:latin typeface="Book Antiqua" panose="02040602050305030304" pitchFamily="18" charset="0"/>
              </a:rPr>
              <a:t>The fourth requirement governing Church goods and safeguarding the integrity of the clergy was </a:t>
            </a:r>
            <a:r>
              <a:rPr lang="en-GB" altLang="en-US" sz="2400" b="1" dirty="0" smtClean="0">
                <a:solidFill>
                  <a:srgbClr val="C00000"/>
                </a:solidFill>
                <a:latin typeface="Book Antiqua" panose="02040602050305030304" pitchFamily="18" charset="0"/>
              </a:rPr>
              <a:t>that</a:t>
            </a:r>
          </a:p>
          <a:p>
            <a:pPr algn="ctr" eaLnBrk="1" hangingPunct="1">
              <a:spcBef>
                <a:spcPct val="50000"/>
              </a:spcBef>
              <a:buFontTx/>
              <a:buNone/>
            </a:pPr>
            <a:endParaRPr lang="en-GB" altLang="en-US" sz="2400" b="1" dirty="0" smtClean="0">
              <a:solidFill>
                <a:srgbClr val="C00000"/>
              </a:solidFill>
              <a:latin typeface="Book Antiqua" panose="02040602050305030304" pitchFamily="18" charset="0"/>
            </a:endParaRPr>
          </a:p>
          <a:p>
            <a:pPr algn="ctr" eaLnBrk="1" hangingPunct="1">
              <a:spcBef>
                <a:spcPct val="50000"/>
              </a:spcBef>
              <a:buFontTx/>
              <a:buNone/>
            </a:pPr>
            <a:r>
              <a:rPr lang="en-GB" altLang="en-US" sz="2400" b="1" dirty="0" smtClean="0">
                <a:solidFill>
                  <a:srgbClr val="FF0000"/>
                </a:solidFill>
                <a:latin typeface="Book Antiqua" panose="02040602050305030304" pitchFamily="18" charset="0"/>
              </a:rPr>
              <a:t>ECCLESIASTICAL WEALTH USED FOR PIOUS, CHARITABLE PURPOSES, SHOULD ALSO BE ASSIGNED TO FIXED, DETERMINED WORKS </a:t>
            </a:r>
          </a:p>
          <a:p>
            <a:pPr algn="ctr" eaLnBrk="1" hangingPunct="1">
              <a:spcBef>
                <a:spcPct val="50000"/>
              </a:spcBef>
              <a:buFontTx/>
              <a:buNone/>
            </a:pPr>
            <a:endParaRPr lang="en-GB" altLang="en-US" sz="2400" b="1" dirty="0" smtClean="0">
              <a:solidFill>
                <a:srgbClr val="FF0000"/>
              </a:solidFill>
              <a:latin typeface="Book Antiqua" panose="02040602050305030304" pitchFamily="18" charset="0"/>
            </a:endParaRPr>
          </a:p>
          <a:p>
            <a:pPr algn="just" eaLnBrk="1" hangingPunct="1">
              <a:spcBef>
                <a:spcPct val="50000"/>
              </a:spcBef>
              <a:buFontTx/>
              <a:buNone/>
            </a:pPr>
            <a:r>
              <a:rPr lang="en-GB" altLang="en-US" sz="2200" b="1" dirty="0">
                <a:solidFill>
                  <a:srgbClr val="FF0000"/>
                </a:solidFill>
                <a:latin typeface="Book Antiqua" panose="02040602050305030304" pitchFamily="18" charset="0"/>
              </a:rPr>
              <a:t>This to prevent arbitrariness and self-interest from interfering with the management of the goods. </a:t>
            </a:r>
          </a:p>
          <a:p>
            <a:pPr algn="just" eaLnBrk="1" hangingPunct="1">
              <a:spcBef>
                <a:spcPct val="50000"/>
              </a:spcBef>
              <a:buFontTx/>
              <a:buNone/>
            </a:pPr>
            <a:r>
              <a:rPr lang="en-GB" altLang="en-US" sz="2200" b="1" dirty="0">
                <a:solidFill>
                  <a:srgbClr val="0000FF"/>
                </a:solidFill>
                <a:latin typeface="Times New Roman" panose="02020603050405020304" pitchFamily="18" charset="0"/>
                <a:cs typeface="Times New Roman" panose="02020603050405020304" pitchFamily="18" charset="0"/>
              </a:rPr>
              <a:t>In the early Church resources were allotted to definite purposes according to a fourfold division: </a:t>
            </a:r>
            <a:r>
              <a:rPr lang="en-GB" altLang="en-US" sz="2200" b="1" dirty="0">
                <a:solidFill>
                  <a:srgbClr val="C00000"/>
                </a:solidFill>
                <a:latin typeface="Times New Roman" panose="02020603050405020304" pitchFamily="18" charset="0"/>
                <a:cs typeface="Times New Roman" panose="02020603050405020304" pitchFamily="18" charset="0"/>
              </a:rPr>
              <a:t>for the support of the bishop, the clergy, the poor, and for the upkeep of church buildings and cult. </a:t>
            </a:r>
          </a:p>
          <a:p>
            <a:pPr algn="just" eaLnBrk="1" hangingPunct="1">
              <a:spcBef>
                <a:spcPct val="50000"/>
              </a:spcBef>
              <a:buFontTx/>
              <a:buNone/>
            </a:pPr>
            <a:r>
              <a:rPr lang="en-GB" altLang="en-US" sz="2200" b="1" i="1" dirty="0">
                <a:solidFill>
                  <a:srgbClr val="0000FF"/>
                </a:solidFill>
                <a:latin typeface="Times New Roman" panose="02020603050405020304" pitchFamily="18" charset="0"/>
                <a:cs typeface="Times New Roman" panose="02020603050405020304" pitchFamily="18" charset="0"/>
              </a:rPr>
              <a:t>“It is certain – says </a:t>
            </a:r>
            <a:r>
              <a:rPr lang="en-GB" altLang="en-US" sz="2200" b="1" i="1" dirty="0" err="1">
                <a:solidFill>
                  <a:srgbClr val="0000FF"/>
                </a:solidFill>
                <a:latin typeface="Times New Roman" panose="02020603050405020304" pitchFamily="18" charset="0"/>
                <a:cs typeface="Times New Roman" panose="02020603050405020304" pitchFamily="18" charset="0"/>
              </a:rPr>
              <a:t>Rosmini</a:t>
            </a:r>
            <a:r>
              <a:rPr lang="en-GB" altLang="en-US" sz="2200" b="1" i="1" dirty="0">
                <a:solidFill>
                  <a:srgbClr val="0000FF"/>
                </a:solidFill>
                <a:latin typeface="Times New Roman" panose="02020603050405020304" pitchFamily="18" charset="0"/>
                <a:cs typeface="Times New Roman" panose="02020603050405020304" pitchFamily="18" charset="0"/>
              </a:rPr>
              <a:t> – that the best remedy against the corruption accompanying riches was the establishment of laws at various Councils regulating the precise uses to which they could be applied”.</a:t>
            </a:r>
            <a:r>
              <a:rPr lang="en-GB" altLang="en-US" sz="2200" b="1" dirty="0">
                <a:solidFill>
                  <a:srgbClr val="0000FF"/>
                </a:solidFill>
                <a:latin typeface="Times New Roman" panose="02020603050405020304" pitchFamily="18" charset="0"/>
                <a:cs typeface="Times New Roman" panose="02020603050405020304" pitchFamily="18" charset="0"/>
              </a:rPr>
              <a:t> </a:t>
            </a:r>
          </a:p>
          <a:p>
            <a:pPr algn="just" eaLnBrk="1" hangingPunct="1">
              <a:spcBef>
                <a:spcPct val="50000"/>
              </a:spcBef>
              <a:buFontTx/>
              <a:buNone/>
            </a:pPr>
            <a:r>
              <a:rPr lang="en-GB" altLang="en-US" sz="2200" b="1" dirty="0">
                <a:solidFill>
                  <a:srgbClr val="CC0000"/>
                </a:solidFill>
                <a:latin typeface="Times New Roman" panose="02020603050405020304" pitchFamily="18" charset="0"/>
                <a:cs typeface="Times New Roman" panose="02020603050405020304" pitchFamily="18" charset="0"/>
              </a:rPr>
              <a:t>The corruption and ruin of many ancient monasteries is to be attributed to the lack of precise purposes to direct the great riches possessed by religious houses. As a result, abbots and other superiors controlling finances spent the income as they pleased. </a:t>
            </a:r>
          </a:p>
          <a:p>
            <a:pPr algn="ctr" eaLnBrk="1" hangingPunct="1">
              <a:spcBef>
                <a:spcPct val="50000"/>
              </a:spcBef>
              <a:buFontTx/>
              <a:buNone/>
            </a:pPr>
            <a:endParaRPr lang="en-GB" altLang="en-US" sz="1800" b="1" dirty="0">
              <a:solidFill>
                <a:srgbClr val="FF0000"/>
              </a:solidFill>
              <a:latin typeface="Book Antiqua" panose="02040602050305030304" pitchFamily="18" charset="0"/>
            </a:endParaRPr>
          </a:p>
        </p:txBody>
      </p:sp>
    </p:spTree>
    <p:extLst>
      <p:ext uri="{BB962C8B-B14F-4D97-AF65-F5344CB8AC3E}">
        <p14:creationId xmlns:p14="http://schemas.microsoft.com/office/powerpoint/2010/main" val="208491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solidFill>
                  <a:srgbClr val="00B050"/>
                </a:solidFill>
              </a:rPr>
              <a:t>The </a:t>
            </a:r>
            <a:r>
              <a:rPr lang="it-IT" b="1" dirty="0" err="1" smtClean="0">
                <a:solidFill>
                  <a:srgbClr val="00B050"/>
                </a:solidFill>
              </a:rPr>
              <a:t>Congress</a:t>
            </a:r>
            <a:r>
              <a:rPr lang="it-IT" b="1" dirty="0" smtClean="0">
                <a:solidFill>
                  <a:srgbClr val="00B050"/>
                </a:solidFill>
              </a:rPr>
              <a:t> of Vienna 1814</a:t>
            </a:r>
            <a:br>
              <a:rPr lang="it-IT" b="1" dirty="0" smtClean="0">
                <a:solidFill>
                  <a:srgbClr val="00B050"/>
                </a:solidFill>
              </a:rPr>
            </a:br>
            <a:r>
              <a:rPr lang="it-IT" b="1" dirty="0" smtClean="0">
                <a:solidFill>
                  <a:srgbClr val="00B050"/>
                </a:solidFill>
              </a:rPr>
              <a:t>The </a:t>
            </a:r>
            <a:r>
              <a:rPr lang="it-IT" b="1" dirty="0" err="1" smtClean="0">
                <a:solidFill>
                  <a:srgbClr val="00B050"/>
                </a:solidFill>
              </a:rPr>
              <a:t>Restauration</a:t>
            </a:r>
            <a:endParaRPr lang="it-IT" b="1" dirty="0">
              <a:solidFill>
                <a:srgbClr val="00B050"/>
              </a:solidFill>
            </a:endParaRPr>
          </a:p>
        </p:txBody>
      </p:sp>
      <p:sp>
        <p:nvSpPr>
          <p:cNvPr id="3" name="Segnaposto contenuto 2"/>
          <p:cNvSpPr>
            <a:spLocks noGrp="1"/>
          </p:cNvSpPr>
          <p:nvPr>
            <p:ph sz="half" idx="1"/>
          </p:nvPr>
        </p:nvSpPr>
        <p:spPr/>
        <p:txBody>
          <a:bodyPr>
            <a:normAutofit fontScale="92500" lnSpcReduction="20000"/>
          </a:bodyPr>
          <a:lstStyle/>
          <a:p>
            <a:r>
              <a:rPr lang="it-IT" b="1" dirty="0" err="1" smtClean="0">
                <a:solidFill>
                  <a:srgbClr val="FF0000"/>
                </a:solidFill>
              </a:rPr>
              <a:t>This</a:t>
            </a:r>
            <a:r>
              <a:rPr lang="it-IT" b="1" dirty="0" smtClean="0">
                <a:solidFill>
                  <a:srgbClr val="FF0000"/>
                </a:solidFill>
              </a:rPr>
              <a:t> </a:t>
            </a:r>
            <a:r>
              <a:rPr lang="it-IT" b="1" dirty="0" err="1" smtClean="0">
                <a:solidFill>
                  <a:srgbClr val="FF0000"/>
                </a:solidFill>
              </a:rPr>
              <a:t>period</a:t>
            </a:r>
            <a:r>
              <a:rPr lang="it-IT" b="1" dirty="0" smtClean="0">
                <a:solidFill>
                  <a:srgbClr val="FF0000"/>
                </a:solidFill>
              </a:rPr>
              <a:t> </a:t>
            </a:r>
            <a:r>
              <a:rPr lang="it-IT" b="1" dirty="0" err="1" smtClean="0">
                <a:solidFill>
                  <a:srgbClr val="FF0000"/>
                </a:solidFill>
              </a:rPr>
              <a:t>goes</a:t>
            </a:r>
            <a:r>
              <a:rPr lang="it-IT" b="1" dirty="0" smtClean="0">
                <a:solidFill>
                  <a:srgbClr val="FF0000"/>
                </a:solidFill>
              </a:rPr>
              <a:t> from 1814-1815 up to 1831.</a:t>
            </a:r>
          </a:p>
          <a:p>
            <a:pPr lvl="1"/>
            <a:r>
              <a:rPr lang="it-IT" b="1" dirty="0" err="1" smtClean="0">
                <a:solidFill>
                  <a:srgbClr val="7030A0"/>
                </a:solidFill>
              </a:rPr>
              <a:t>Promoted</a:t>
            </a:r>
            <a:r>
              <a:rPr lang="it-IT" b="1" dirty="0" smtClean="0">
                <a:solidFill>
                  <a:srgbClr val="7030A0"/>
                </a:solidFill>
              </a:rPr>
              <a:t> by Francis II of </a:t>
            </a:r>
            <a:r>
              <a:rPr lang="it-IT" b="1" dirty="0" err="1" smtClean="0">
                <a:solidFill>
                  <a:srgbClr val="7030A0"/>
                </a:solidFill>
              </a:rPr>
              <a:t>Ausburg</a:t>
            </a:r>
            <a:r>
              <a:rPr lang="it-IT" b="1" dirty="0" smtClean="0">
                <a:solidFill>
                  <a:srgbClr val="7030A0"/>
                </a:solidFill>
              </a:rPr>
              <a:t> Lorena </a:t>
            </a:r>
            <a:r>
              <a:rPr lang="it-IT" b="1" dirty="0" err="1" smtClean="0">
                <a:solidFill>
                  <a:srgbClr val="7030A0"/>
                </a:solidFill>
              </a:rPr>
              <a:t>Imperor</a:t>
            </a:r>
            <a:r>
              <a:rPr lang="it-IT" b="1" dirty="0" smtClean="0">
                <a:solidFill>
                  <a:srgbClr val="7030A0"/>
                </a:solidFill>
              </a:rPr>
              <a:t> of Austria</a:t>
            </a:r>
          </a:p>
          <a:p>
            <a:pPr lvl="1"/>
            <a:r>
              <a:rPr lang="it-IT" b="1" dirty="0" err="1" smtClean="0">
                <a:solidFill>
                  <a:srgbClr val="00B0F0"/>
                </a:solidFill>
              </a:rPr>
              <a:t>Together</a:t>
            </a:r>
            <a:r>
              <a:rPr lang="it-IT" b="1" dirty="0" smtClean="0">
                <a:solidFill>
                  <a:srgbClr val="00B0F0"/>
                </a:solidFill>
              </a:rPr>
              <a:t> with </a:t>
            </a:r>
            <a:r>
              <a:rPr lang="it-IT" b="1" dirty="0" err="1" smtClean="0">
                <a:solidFill>
                  <a:srgbClr val="00B0F0"/>
                </a:solidFill>
              </a:rPr>
              <a:t>England</a:t>
            </a:r>
            <a:r>
              <a:rPr lang="it-IT" b="1" dirty="0" smtClean="0">
                <a:solidFill>
                  <a:srgbClr val="00B0F0"/>
                </a:solidFill>
              </a:rPr>
              <a:t>, Prussia and Russia</a:t>
            </a:r>
          </a:p>
          <a:p>
            <a:r>
              <a:rPr lang="it-IT" b="1" dirty="0" smtClean="0">
                <a:solidFill>
                  <a:srgbClr val="0070C0"/>
                </a:solidFill>
              </a:rPr>
              <a:t>The </a:t>
            </a:r>
            <a:r>
              <a:rPr lang="it-IT" b="1" dirty="0" err="1" smtClean="0">
                <a:solidFill>
                  <a:srgbClr val="0070C0"/>
                </a:solidFill>
              </a:rPr>
              <a:t>illusion</a:t>
            </a:r>
            <a:r>
              <a:rPr lang="it-IT" b="1" dirty="0" smtClean="0">
                <a:solidFill>
                  <a:srgbClr val="0070C0"/>
                </a:solidFill>
              </a:rPr>
              <a:t> </a:t>
            </a:r>
            <a:r>
              <a:rPr lang="it-IT" b="1" dirty="0" err="1" smtClean="0">
                <a:solidFill>
                  <a:srgbClr val="0070C0"/>
                </a:solidFill>
              </a:rPr>
              <a:t>is</a:t>
            </a:r>
            <a:r>
              <a:rPr lang="it-IT" b="1" dirty="0" smtClean="0">
                <a:solidFill>
                  <a:srgbClr val="0070C0"/>
                </a:solidFill>
              </a:rPr>
              <a:t> to </a:t>
            </a:r>
            <a:r>
              <a:rPr lang="it-IT" b="1" dirty="0" err="1" smtClean="0">
                <a:solidFill>
                  <a:srgbClr val="0070C0"/>
                </a:solidFill>
              </a:rPr>
              <a:t>bring</a:t>
            </a:r>
            <a:r>
              <a:rPr lang="it-IT" b="1" dirty="0" smtClean="0">
                <a:solidFill>
                  <a:srgbClr val="0070C0"/>
                </a:solidFill>
              </a:rPr>
              <a:t> </a:t>
            </a:r>
            <a:r>
              <a:rPr lang="it-IT" b="1" dirty="0" err="1" smtClean="0">
                <a:solidFill>
                  <a:srgbClr val="0070C0"/>
                </a:solidFill>
              </a:rPr>
              <a:t>everithing</a:t>
            </a:r>
            <a:r>
              <a:rPr lang="it-IT" b="1" dirty="0" smtClean="0">
                <a:solidFill>
                  <a:srgbClr val="0070C0"/>
                </a:solidFill>
              </a:rPr>
              <a:t> back </a:t>
            </a:r>
            <a:r>
              <a:rPr lang="it-IT" b="1" dirty="0" err="1" smtClean="0">
                <a:solidFill>
                  <a:srgbClr val="0070C0"/>
                </a:solidFill>
              </a:rPr>
              <a:t>as</a:t>
            </a:r>
            <a:r>
              <a:rPr lang="it-IT" b="1" dirty="0" smtClean="0">
                <a:solidFill>
                  <a:srgbClr val="0070C0"/>
                </a:solidFill>
              </a:rPr>
              <a:t> </a:t>
            </a:r>
            <a:r>
              <a:rPr lang="it-IT" b="1" dirty="0" err="1" smtClean="0">
                <a:solidFill>
                  <a:srgbClr val="0070C0"/>
                </a:solidFill>
              </a:rPr>
              <a:t>it</a:t>
            </a:r>
            <a:r>
              <a:rPr lang="it-IT" b="1" dirty="0" smtClean="0">
                <a:solidFill>
                  <a:srgbClr val="0070C0"/>
                </a:solidFill>
              </a:rPr>
              <a:t> </a:t>
            </a:r>
            <a:r>
              <a:rPr lang="it-IT" b="1" dirty="0" err="1" smtClean="0">
                <a:solidFill>
                  <a:srgbClr val="0070C0"/>
                </a:solidFill>
              </a:rPr>
              <a:t>was</a:t>
            </a:r>
            <a:r>
              <a:rPr lang="it-IT" b="1" dirty="0" smtClean="0">
                <a:solidFill>
                  <a:srgbClr val="0070C0"/>
                </a:solidFill>
              </a:rPr>
              <a:t> </a:t>
            </a:r>
            <a:r>
              <a:rPr lang="it-IT" b="1" dirty="0" err="1" smtClean="0">
                <a:solidFill>
                  <a:srgbClr val="0070C0"/>
                </a:solidFill>
              </a:rPr>
              <a:t>before</a:t>
            </a:r>
            <a:r>
              <a:rPr lang="it-IT" b="1" dirty="0" smtClean="0">
                <a:solidFill>
                  <a:srgbClr val="0070C0"/>
                </a:solidFill>
              </a:rPr>
              <a:t> 1789</a:t>
            </a:r>
          </a:p>
          <a:p>
            <a:r>
              <a:rPr lang="it-IT" b="1" dirty="0" smtClean="0">
                <a:solidFill>
                  <a:srgbClr val="00B050"/>
                </a:solidFill>
              </a:rPr>
              <a:t>In France the new King </a:t>
            </a:r>
            <a:r>
              <a:rPr lang="it-IT" b="1" dirty="0" err="1" smtClean="0">
                <a:solidFill>
                  <a:srgbClr val="00B050"/>
                </a:solidFill>
              </a:rPr>
              <a:t>should</a:t>
            </a:r>
            <a:r>
              <a:rPr lang="it-IT" b="1" dirty="0" smtClean="0">
                <a:solidFill>
                  <a:srgbClr val="00B050"/>
                </a:solidFill>
              </a:rPr>
              <a:t> be Louis XVIII (</a:t>
            </a:r>
            <a:r>
              <a:rPr lang="it-IT" b="1" dirty="0" err="1" smtClean="0">
                <a:solidFill>
                  <a:srgbClr val="00B050"/>
                </a:solidFill>
              </a:rPr>
              <a:t>younger</a:t>
            </a:r>
            <a:r>
              <a:rPr lang="it-IT" b="1" dirty="0" smtClean="0">
                <a:solidFill>
                  <a:srgbClr val="00B050"/>
                </a:solidFill>
              </a:rPr>
              <a:t> </a:t>
            </a:r>
            <a:r>
              <a:rPr lang="it-IT" b="1" dirty="0" err="1" smtClean="0">
                <a:solidFill>
                  <a:srgbClr val="00B050"/>
                </a:solidFill>
              </a:rPr>
              <a:t>brother</a:t>
            </a:r>
            <a:r>
              <a:rPr lang="it-IT" b="1" dirty="0" smtClean="0">
                <a:solidFill>
                  <a:srgbClr val="00B050"/>
                </a:solidFill>
              </a:rPr>
              <a:t> of </a:t>
            </a:r>
            <a:r>
              <a:rPr lang="it-IT" b="1" dirty="0" err="1" smtClean="0">
                <a:solidFill>
                  <a:srgbClr val="00B050"/>
                </a:solidFill>
              </a:rPr>
              <a:t>Luois</a:t>
            </a:r>
            <a:r>
              <a:rPr lang="it-IT" b="1" dirty="0" smtClean="0">
                <a:solidFill>
                  <a:srgbClr val="00B050"/>
                </a:solidFill>
              </a:rPr>
              <a:t> XVI)</a:t>
            </a:r>
          </a:p>
          <a:p>
            <a:r>
              <a:rPr lang="it-IT" b="1" dirty="0" smtClean="0">
                <a:solidFill>
                  <a:srgbClr val="FFC000"/>
                </a:solidFill>
              </a:rPr>
              <a:t>In 1831 </a:t>
            </a:r>
            <a:r>
              <a:rPr lang="it-IT" b="1" dirty="0" err="1" smtClean="0">
                <a:solidFill>
                  <a:srgbClr val="FFC000"/>
                </a:solidFill>
              </a:rPr>
              <a:t>there’s</a:t>
            </a:r>
            <a:r>
              <a:rPr lang="it-IT" b="1" dirty="0" smtClean="0">
                <a:solidFill>
                  <a:srgbClr val="FFC000"/>
                </a:solidFill>
              </a:rPr>
              <a:t> a new </a:t>
            </a:r>
            <a:r>
              <a:rPr lang="it-IT" b="1" dirty="0" err="1" smtClean="0">
                <a:solidFill>
                  <a:srgbClr val="FFC000"/>
                </a:solidFill>
              </a:rPr>
              <a:t>Revolution</a:t>
            </a:r>
            <a:r>
              <a:rPr lang="it-IT" b="1" dirty="0" smtClean="0">
                <a:solidFill>
                  <a:srgbClr val="FFC000"/>
                </a:solidFill>
              </a:rPr>
              <a:t> in France. End of an </a:t>
            </a:r>
            <a:r>
              <a:rPr lang="it-IT" b="1" dirty="0" err="1" smtClean="0">
                <a:solidFill>
                  <a:srgbClr val="FFC000"/>
                </a:solidFill>
              </a:rPr>
              <a:t>Illusion</a:t>
            </a:r>
            <a:r>
              <a:rPr lang="it-IT" b="1" dirty="0" smtClean="0">
                <a:solidFill>
                  <a:srgbClr val="FFC000"/>
                </a:solidFill>
              </a:rPr>
              <a:t> …</a:t>
            </a:r>
            <a:endParaRPr lang="it-IT" b="1" dirty="0">
              <a:solidFill>
                <a:srgbClr val="FFC000"/>
              </a:solidFill>
            </a:endParaRPr>
          </a:p>
        </p:txBody>
      </p:sp>
      <p:pic>
        <p:nvPicPr>
          <p:cNvPr id="7170" name="Picture 2" descr="Risultati immagini per congresso di vienna"/>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2227358"/>
            <a:ext cx="5181600" cy="3547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54233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p:cNvSpPr txBox="1">
            <a:spLocks noChangeArrowheads="1"/>
          </p:cNvSpPr>
          <p:nvPr/>
        </p:nvSpPr>
        <p:spPr bwMode="auto">
          <a:xfrm>
            <a:off x="0" y="400802"/>
            <a:ext cx="12191999" cy="6440225"/>
          </a:xfrm>
          <a:prstGeom prst="rect">
            <a:avLst/>
          </a:prstGeom>
          <a:noFill/>
          <a:ln w="9525">
            <a:miter lim="800000"/>
            <a:headEnd/>
            <a:tailEnd/>
          </a:ln>
          <a:effectLst>
            <a:innerShdw blurRad="63500" dist="50800" dir="13500000">
              <a:prstClr val="black">
                <a:alpha val="50000"/>
              </a:prstClr>
            </a:innerShdw>
          </a:effectLst>
          <a:extLst/>
        </p:spPr>
        <p:txBody>
          <a:bodyPr wrap="square">
            <a:spAutoFit/>
            <a:flatTx/>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GB" altLang="en-US" sz="2800" b="1" dirty="0">
                <a:solidFill>
                  <a:srgbClr val="CC0000"/>
                </a:solidFill>
              </a:rPr>
              <a:t>The fifth requirement safeguarding the Church from the danger of riches </a:t>
            </a:r>
            <a:r>
              <a:rPr lang="en-GB" altLang="en-US" sz="2800" b="1" dirty="0" smtClean="0">
                <a:solidFill>
                  <a:srgbClr val="CC0000"/>
                </a:solidFill>
              </a:rPr>
              <a:t>was:</a:t>
            </a:r>
          </a:p>
          <a:p>
            <a:pPr algn="ctr" eaLnBrk="1" hangingPunct="1">
              <a:spcBef>
                <a:spcPct val="50000"/>
              </a:spcBef>
              <a:buFontTx/>
              <a:buNone/>
            </a:pPr>
            <a:r>
              <a:rPr lang="en-GB" altLang="en-US" sz="4000" b="1" dirty="0" smtClean="0">
                <a:solidFill>
                  <a:srgbClr val="FF0000"/>
                </a:solidFill>
              </a:rPr>
              <a:t>“A GENEROUS SPIRIT, PROMPT TO GIVE, SLOW TO RECEIVE”.</a:t>
            </a:r>
            <a:r>
              <a:rPr lang="en-GB" altLang="en-US" sz="4000" dirty="0" smtClean="0">
                <a:solidFill>
                  <a:srgbClr val="FF0000"/>
                </a:solidFill>
              </a:rPr>
              <a:t> </a:t>
            </a:r>
          </a:p>
          <a:p>
            <a:pPr algn="just" eaLnBrk="1" hangingPunct="1">
              <a:spcBef>
                <a:spcPct val="50000"/>
              </a:spcBef>
              <a:buFontTx/>
              <a:buNone/>
            </a:pPr>
            <a:r>
              <a:rPr lang="en-GB" altLang="en-US" sz="2700" dirty="0" smtClean="0">
                <a:solidFill>
                  <a:srgbClr val="FFC000"/>
                </a:solidFill>
              </a:rPr>
              <a:t>The </a:t>
            </a:r>
            <a:r>
              <a:rPr lang="en-GB" altLang="en-US" sz="2700" dirty="0">
                <a:solidFill>
                  <a:srgbClr val="FFC000"/>
                </a:solidFill>
              </a:rPr>
              <a:t>great rule fixed in human hearts was Christ’s noble words, “It is more blessed to give than to receive”. Bishops considered money and administration a burden, to be borne only for motives of charity. </a:t>
            </a:r>
          </a:p>
          <a:p>
            <a:pPr algn="just" eaLnBrk="1" hangingPunct="1">
              <a:spcBef>
                <a:spcPct val="50000"/>
              </a:spcBef>
              <a:buFontTx/>
              <a:buNone/>
            </a:pPr>
            <a:r>
              <a:rPr lang="en-GB" altLang="en-US" sz="2700" dirty="0">
                <a:solidFill>
                  <a:schemeClr val="accent2">
                    <a:lumMod val="75000"/>
                  </a:schemeClr>
                </a:solidFill>
              </a:rPr>
              <a:t>St. Ambrose refused legacies and donations if he knew that poor relatives of the donor would suffer as a result. St. Augustine had to defend himself against the accusation, “Bishop Augustine gives with total generosity, but takes nothing”. </a:t>
            </a:r>
          </a:p>
          <a:p>
            <a:pPr algn="just" eaLnBrk="1" hangingPunct="1">
              <a:spcBef>
                <a:spcPct val="50000"/>
              </a:spcBef>
              <a:buFontTx/>
              <a:buNone/>
            </a:pPr>
            <a:r>
              <a:rPr lang="en-GB" altLang="en-US" sz="2700" dirty="0">
                <a:solidFill>
                  <a:srgbClr val="FFC000"/>
                </a:solidFill>
              </a:rPr>
              <a:t>What a glorious accusation, says Rosmini! </a:t>
            </a:r>
          </a:p>
        </p:txBody>
      </p:sp>
    </p:spTree>
    <p:extLst>
      <p:ext uri="{BB962C8B-B14F-4D97-AF65-F5344CB8AC3E}">
        <p14:creationId xmlns:p14="http://schemas.microsoft.com/office/powerpoint/2010/main" val="382228638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4"/>
          <p:cNvSpPr txBox="1">
            <a:spLocks noChangeArrowheads="1"/>
          </p:cNvSpPr>
          <p:nvPr/>
        </p:nvSpPr>
        <p:spPr bwMode="auto">
          <a:xfrm>
            <a:off x="0" y="90152"/>
            <a:ext cx="12192000" cy="6594113"/>
          </a:xfrm>
          <a:prstGeom prst="rect">
            <a:avLst/>
          </a:prstGeom>
          <a:noFill/>
          <a:ln w="9525">
            <a:miter lim="800000"/>
            <a:headEnd/>
            <a:tailEnd/>
          </a:ln>
          <a:effectLst>
            <a:innerShdw blurRad="63500" dist="50800" dir="8100000">
              <a:prstClr val="black">
                <a:alpha val="50000"/>
              </a:prstClr>
            </a:innerShdw>
          </a:effectLst>
          <a:extLst/>
        </p:spPr>
        <p:txBody>
          <a:bodyPr wrap="square">
            <a:spAutoFit/>
            <a:flatTx/>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GB" altLang="en-US" sz="2800" b="1" dirty="0">
                <a:solidFill>
                  <a:srgbClr val="C00000"/>
                </a:solidFill>
              </a:rPr>
              <a:t>The sixth requirement compelled the Church </a:t>
            </a:r>
            <a:r>
              <a:rPr lang="en-GB" altLang="en-US" sz="2800" b="1" dirty="0" smtClean="0">
                <a:solidFill>
                  <a:srgbClr val="C00000"/>
                </a:solidFill>
              </a:rPr>
              <a:t>to</a:t>
            </a:r>
          </a:p>
          <a:p>
            <a:pPr algn="ctr" eaLnBrk="1" hangingPunct="1">
              <a:spcBef>
                <a:spcPct val="50000"/>
              </a:spcBef>
              <a:buFontTx/>
              <a:buNone/>
            </a:pPr>
            <a:r>
              <a:rPr lang="en-GB" altLang="en-US" sz="4000" b="1" dirty="0" smtClean="0">
                <a:solidFill>
                  <a:srgbClr val="FF0000"/>
                </a:solidFill>
              </a:rPr>
              <a:t>Make </a:t>
            </a:r>
            <a:r>
              <a:rPr lang="en-GB" altLang="en-US" sz="4000" b="1" dirty="0">
                <a:solidFill>
                  <a:srgbClr val="FF0000"/>
                </a:solidFill>
              </a:rPr>
              <a:t>public the administration of all her possessions</a:t>
            </a:r>
            <a:r>
              <a:rPr lang="en-GB" altLang="en-US" sz="4000" b="1" dirty="0" smtClean="0">
                <a:solidFill>
                  <a:srgbClr val="FF0000"/>
                </a:solidFill>
              </a:rPr>
              <a:t>.</a:t>
            </a:r>
          </a:p>
          <a:p>
            <a:pPr algn="ctr" eaLnBrk="1" hangingPunct="1">
              <a:spcBef>
                <a:spcPct val="50000"/>
              </a:spcBef>
              <a:buFontTx/>
              <a:buNone/>
            </a:pPr>
            <a:endParaRPr lang="en-GB" altLang="en-US" sz="2000" b="1" dirty="0">
              <a:solidFill>
                <a:srgbClr val="0000FF"/>
              </a:solidFill>
            </a:endParaRPr>
          </a:p>
          <a:p>
            <a:pPr algn="just" eaLnBrk="1" hangingPunct="1">
              <a:spcBef>
                <a:spcPct val="50000"/>
              </a:spcBef>
              <a:buFontTx/>
              <a:buNone/>
            </a:pPr>
            <a:r>
              <a:rPr lang="en-GB" altLang="en-US" sz="2300" b="1" dirty="0">
                <a:solidFill>
                  <a:srgbClr val="0000FF"/>
                </a:solidFill>
                <a:latin typeface="+mn-lt"/>
              </a:rPr>
              <a:t>In the early Church bishops consulted the clergy and the people on all matters, including the use of the wealth of the Church. Moreover, the priests and deacons in charge of the administration had to be approved by the whole church, according to Apostolic tradition. </a:t>
            </a:r>
          </a:p>
          <a:p>
            <a:pPr algn="just" eaLnBrk="1" hangingPunct="1">
              <a:spcBef>
                <a:spcPct val="50000"/>
              </a:spcBef>
              <a:buFontTx/>
              <a:buNone/>
            </a:pPr>
            <a:r>
              <a:rPr lang="en-GB" altLang="en-US" sz="2300" b="1" dirty="0">
                <a:solidFill>
                  <a:srgbClr val="002060"/>
                </a:solidFill>
                <a:latin typeface="+mn-lt"/>
              </a:rPr>
              <a:t>St John Chrysostom was not afraid to give an account of his administration of church income: “We are ready to inform you of our administration”. The same spirit and practice animated all early bishops. </a:t>
            </a:r>
          </a:p>
          <a:p>
            <a:pPr algn="just" eaLnBrk="1" hangingPunct="1">
              <a:spcBef>
                <a:spcPct val="50000"/>
              </a:spcBef>
              <a:buFontTx/>
              <a:buNone/>
            </a:pPr>
            <a:r>
              <a:rPr lang="en-GB" altLang="en-US" sz="2300" b="1" dirty="0">
                <a:solidFill>
                  <a:schemeClr val="accent1">
                    <a:lumMod val="50000"/>
                  </a:schemeClr>
                </a:solidFill>
                <a:latin typeface="+mn-lt"/>
              </a:rPr>
              <a:t>The people who make the offering should also be aware of what is being carried out. Rosmini suggests that the people should be involved from the beginning, from selecting the special works to which funds are to be allocated to receiving a full account of the way money have been handled. </a:t>
            </a:r>
          </a:p>
        </p:txBody>
      </p:sp>
    </p:spTree>
    <p:extLst>
      <p:ext uri="{BB962C8B-B14F-4D97-AF65-F5344CB8AC3E}">
        <p14:creationId xmlns:p14="http://schemas.microsoft.com/office/powerpoint/2010/main" val="13938106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8" name="Text Box 4"/>
          <p:cNvSpPr txBox="1">
            <a:spLocks noChangeArrowheads="1"/>
          </p:cNvSpPr>
          <p:nvPr/>
        </p:nvSpPr>
        <p:spPr bwMode="auto">
          <a:xfrm>
            <a:off x="0" y="0"/>
            <a:ext cx="12192000" cy="6709529"/>
          </a:xfrm>
          <a:prstGeom prst="rect">
            <a:avLst/>
          </a:prstGeom>
          <a:noFill/>
          <a:ln>
            <a:noFill/>
          </a:ln>
          <a:effectLst>
            <a:innerShdw blurRad="63500" dist="50800" dir="5400000">
              <a:prstClr val="black">
                <a:alpha val="50000"/>
              </a:prstClr>
            </a:innerShdw>
          </a:effectLst>
          <a:extLst/>
        </p:spPr>
        <p:txBody>
          <a:bodyPr wrap="square">
            <a:spAutoFit/>
            <a:flatTx/>
          </a:bodyPr>
          <a:lstStyle>
            <a:lvl1pPr marL="342900" indent="-342900">
              <a:defRPr>
                <a:solidFill>
                  <a:schemeClr val="tx1"/>
                </a:solidFill>
                <a:latin typeface="Arial" charset="0"/>
                <a:cs typeface="Arial" charset="0"/>
              </a:defRPr>
            </a:lvl1pPr>
            <a:lvl2pPr marL="800100" indent="-342900">
              <a:defRPr>
                <a:solidFill>
                  <a:schemeClr val="tx1"/>
                </a:solidFill>
                <a:latin typeface="Arial" charset="0"/>
                <a:cs typeface="Arial" charset="0"/>
              </a:defRPr>
            </a:lvl2pPr>
            <a:lvl3pPr marL="1257300" indent="-342900">
              <a:defRPr>
                <a:solidFill>
                  <a:schemeClr val="tx1"/>
                </a:solidFill>
                <a:latin typeface="Arial" charset="0"/>
                <a:cs typeface="Arial" charset="0"/>
              </a:defRPr>
            </a:lvl3pPr>
            <a:lvl4pPr marL="1714500" indent="-342900">
              <a:defRPr>
                <a:solidFill>
                  <a:schemeClr val="tx1"/>
                </a:solidFill>
                <a:latin typeface="Arial" charset="0"/>
                <a:cs typeface="Arial" charset="0"/>
              </a:defRPr>
            </a:lvl4pPr>
            <a:lvl5pPr marL="2171700" indent="-342900">
              <a:defRPr>
                <a:solidFill>
                  <a:schemeClr val="tx1"/>
                </a:solidFill>
                <a:latin typeface="Arial" charset="0"/>
                <a:cs typeface="Arial" charset="0"/>
              </a:defRPr>
            </a:lvl5pPr>
            <a:lvl6pPr marL="2628900" indent="-342900" fontAlgn="base">
              <a:spcBef>
                <a:spcPct val="0"/>
              </a:spcBef>
              <a:spcAft>
                <a:spcPct val="0"/>
              </a:spcAft>
              <a:defRPr>
                <a:solidFill>
                  <a:schemeClr val="tx1"/>
                </a:solidFill>
                <a:latin typeface="Arial" charset="0"/>
                <a:cs typeface="Arial" charset="0"/>
              </a:defRPr>
            </a:lvl6pPr>
            <a:lvl7pPr marL="3086100" indent="-342900" fontAlgn="base">
              <a:spcBef>
                <a:spcPct val="0"/>
              </a:spcBef>
              <a:spcAft>
                <a:spcPct val="0"/>
              </a:spcAft>
              <a:defRPr>
                <a:solidFill>
                  <a:schemeClr val="tx1"/>
                </a:solidFill>
                <a:latin typeface="Arial" charset="0"/>
                <a:cs typeface="Arial" charset="0"/>
              </a:defRPr>
            </a:lvl7pPr>
            <a:lvl8pPr marL="3543300" indent="-342900" fontAlgn="base">
              <a:spcBef>
                <a:spcPct val="0"/>
              </a:spcBef>
              <a:spcAft>
                <a:spcPct val="0"/>
              </a:spcAft>
              <a:defRPr>
                <a:solidFill>
                  <a:schemeClr val="tx1"/>
                </a:solidFill>
                <a:latin typeface="Arial" charset="0"/>
                <a:cs typeface="Arial" charset="0"/>
              </a:defRPr>
            </a:lvl8pPr>
            <a:lvl9pPr marL="4000500" indent="-342900" fontAlgn="base">
              <a:spcBef>
                <a:spcPct val="0"/>
              </a:spcBef>
              <a:spcAft>
                <a:spcPct val="0"/>
              </a:spcAft>
              <a:defRPr>
                <a:solidFill>
                  <a:schemeClr val="tx1"/>
                </a:solidFill>
                <a:latin typeface="Arial" charset="0"/>
                <a:cs typeface="Arial" charset="0"/>
              </a:defRPr>
            </a:lvl9pPr>
          </a:lstStyle>
          <a:p>
            <a:pPr algn="ctr">
              <a:spcBef>
                <a:spcPct val="50000"/>
              </a:spcBef>
              <a:defRPr/>
            </a:pPr>
            <a:r>
              <a:rPr lang="en-GB" altLang="en-US" sz="2800" b="1" dirty="0">
                <a:solidFill>
                  <a:srgbClr val="C00000"/>
                </a:solidFill>
                <a:latin typeface="Georgia" pitchFamily="18" charset="0"/>
              </a:rPr>
              <a:t>The seventh and last requirement is </a:t>
            </a:r>
            <a:r>
              <a:rPr lang="en-GB" altLang="en-US" sz="2800" b="1" dirty="0" smtClean="0">
                <a:solidFill>
                  <a:srgbClr val="C00000"/>
                </a:solidFill>
                <a:latin typeface="Georgia" pitchFamily="18" charset="0"/>
              </a:rPr>
              <a:t>that</a:t>
            </a:r>
          </a:p>
          <a:p>
            <a:pPr algn="ctr">
              <a:spcBef>
                <a:spcPct val="50000"/>
              </a:spcBef>
              <a:defRPr/>
            </a:pPr>
            <a:r>
              <a:rPr lang="en-GB" altLang="en-US" sz="4000" b="1" dirty="0" smtClean="0">
                <a:solidFill>
                  <a:srgbClr val="FF0000"/>
                </a:solidFill>
                <a:latin typeface="Georgia" pitchFamily="18" charset="0"/>
              </a:rPr>
              <a:t>THE CHURCH SHOULD ADMINISTER HER GOODS WATCHFULLY AND CAREFULLY. </a:t>
            </a:r>
          </a:p>
          <a:p>
            <a:pPr algn="just">
              <a:spcBef>
                <a:spcPct val="50000"/>
              </a:spcBef>
              <a:defRPr/>
            </a:pPr>
            <a:r>
              <a:rPr lang="en-GB" altLang="en-US" sz="2200" b="1" dirty="0" smtClean="0">
                <a:solidFill>
                  <a:srgbClr val="002060"/>
                </a:solidFill>
                <a:latin typeface="Georgia" pitchFamily="18" charset="0"/>
              </a:rPr>
              <a:t>What </a:t>
            </a:r>
            <a:r>
              <a:rPr lang="en-GB" altLang="en-US" sz="2200" b="1" dirty="0">
                <a:solidFill>
                  <a:srgbClr val="002060"/>
                </a:solidFill>
                <a:latin typeface="Georgia" pitchFamily="18" charset="0"/>
              </a:rPr>
              <a:t>the Church owns belongs to God and to the poor, and she has to give a strict account to God of how she has administered God’s possessions. It is true, says </a:t>
            </a:r>
            <a:r>
              <a:rPr lang="en-GB" altLang="en-US" sz="2200" b="1" dirty="0" err="1">
                <a:solidFill>
                  <a:srgbClr val="002060"/>
                </a:solidFill>
                <a:latin typeface="Georgia" pitchFamily="18" charset="0"/>
              </a:rPr>
              <a:t>Rosmini</a:t>
            </a:r>
            <a:r>
              <a:rPr lang="en-GB" altLang="en-US" sz="2200" b="1" dirty="0">
                <a:solidFill>
                  <a:srgbClr val="002060"/>
                </a:solidFill>
                <a:latin typeface="Georgia" pitchFamily="18" charset="0"/>
              </a:rPr>
              <a:t>, that through the centuries the voracious rapacity of rulers and States have robbed the Church of so much of her possessions. </a:t>
            </a:r>
          </a:p>
          <a:p>
            <a:pPr algn="just">
              <a:spcBef>
                <a:spcPct val="50000"/>
              </a:spcBef>
              <a:defRPr/>
            </a:pPr>
            <a:r>
              <a:rPr lang="en-GB" altLang="en-US" sz="2200" b="1" dirty="0">
                <a:solidFill>
                  <a:srgbClr val="0000FF"/>
                </a:solidFill>
                <a:latin typeface="Georgia" pitchFamily="18" charset="0"/>
              </a:rPr>
              <a:t>But, perhaps, much squandering of her wealth has been caused by churchmen who have used it for their own selfish purposes and as though it belonged to them. </a:t>
            </a:r>
            <a:r>
              <a:rPr lang="en-GB" altLang="en-US" sz="2200" b="1" dirty="0" err="1">
                <a:solidFill>
                  <a:srgbClr val="0000FF"/>
                </a:solidFill>
                <a:latin typeface="Georgia" pitchFamily="18" charset="0"/>
              </a:rPr>
              <a:t>Rosmini</a:t>
            </a:r>
            <a:r>
              <a:rPr lang="en-GB" altLang="en-US" sz="2200" b="1" dirty="0">
                <a:solidFill>
                  <a:srgbClr val="0000FF"/>
                </a:solidFill>
                <a:latin typeface="Georgia" pitchFamily="18" charset="0"/>
              </a:rPr>
              <a:t> </a:t>
            </a:r>
            <a:r>
              <a:rPr lang="en-GB" altLang="en-US" sz="2200" b="1" dirty="0" smtClean="0">
                <a:solidFill>
                  <a:srgbClr val="0000FF"/>
                </a:solidFill>
                <a:latin typeface="Georgia" pitchFamily="18" charset="0"/>
              </a:rPr>
              <a:t>adds: </a:t>
            </a:r>
            <a:endParaRPr lang="en-GB" altLang="en-US" sz="2200" b="1" dirty="0">
              <a:solidFill>
                <a:srgbClr val="0000FF"/>
              </a:solidFill>
              <a:latin typeface="Georgia" pitchFamily="18" charset="0"/>
            </a:endParaRPr>
          </a:p>
          <a:p>
            <a:pPr algn="just">
              <a:spcBef>
                <a:spcPct val="50000"/>
              </a:spcBef>
              <a:defRPr/>
            </a:pPr>
            <a:r>
              <a:rPr lang="en-GB" altLang="en-US" sz="2200" b="1" i="1" dirty="0">
                <a:solidFill>
                  <a:srgbClr val="00B0F0"/>
                </a:solidFill>
              </a:rPr>
              <a:t>“If we consider what the Church has received during the centuries of her existence, and how much has been lost through lack of serious, careful administration, we can only imagine where the Church would be now if her possessions had always been wisely administered”.</a:t>
            </a:r>
            <a:endParaRPr lang="en-GB" altLang="en-US" sz="2200" b="1" dirty="0">
              <a:solidFill>
                <a:srgbClr val="00B0F0"/>
              </a:solidFill>
            </a:endParaRPr>
          </a:p>
          <a:p>
            <a:pPr>
              <a:spcBef>
                <a:spcPct val="50000"/>
              </a:spcBef>
              <a:defRPr/>
            </a:pPr>
            <a:endParaRPr lang="en-GB" altLang="en-US" b="1" dirty="0">
              <a:solidFill>
                <a:srgbClr val="CC0000"/>
              </a:solidFill>
            </a:endParaRPr>
          </a:p>
        </p:txBody>
      </p:sp>
    </p:spTree>
    <p:extLst>
      <p:ext uri="{BB962C8B-B14F-4D97-AF65-F5344CB8AC3E}">
        <p14:creationId xmlns:p14="http://schemas.microsoft.com/office/powerpoint/2010/main" val="170816176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Text Box 4"/>
          <p:cNvSpPr txBox="1">
            <a:spLocks noChangeArrowheads="1"/>
          </p:cNvSpPr>
          <p:nvPr/>
        </p:nvSpPr>
        <p:spPr bwMode="auto">
          <a:xfrm>
            <a:off x="0" y="887742"/>
            <a:ext cx="8966020" cy="6017032"/>
          </a:xfrm>
          <a:prstGeom prst="rect">
            <a:avLst/>
          </a:prstGeom>
          <a:noFill/>
          <a:ln>
            <a:noFill/>
          </a:ln>
          <a:effectLst>
            <a:innerShdw blurRad="63500" dist="50800" dir="8100000">
              <a:prstClr val="black">
                <a:alpha val="50000"/>
              </a:prstClr>
            </a:innerShdw>
          </a:effectLst>
          <a:extLst/>
        </p:spPr>
        <p:txBody>
          <a:bodyPr wrap="square">
            <a:spAutoFit/>
            <a:flatTx/>
          </a:bodyPr>
          <a:lstStyle/>
          <a:p>
            <a:pPr>
              <a:spcBef>
                <a:spcPct val="50000"/>
              </a:spcBef>
              <a:defRPr/>
            </a:pPr>
            <a:r>
              <a:rPr lang="en-GB" altLang="en-US" sz="2000" b="1" dirty="0">
                <a:solidFill>
                  <a:srgbClr val="002060"/>
                </a:solidFill>
                <a:latin typeface="Book Antiqua" pitchFamily="18" charset="0"/>
                <a:cs typeface="Arial" charset="0"/>
              </a:rPr>
              <a:t>In modern times, the social teaching of the Church has certainly awoken consciences everywhere</a:t>
            </a:r>
            <a:r>
              <a:rPr lang="en-GB" altLang="en-US" sz="2000" b="1" dirty="0" smtClean="0">
                <a:solidFill>
                  <a:srgbClr val="002060"/>
                </a:solidFill>
                <a:latin typeface="Book Antiqua" pitchFamily="18" charset="0"/>
                <a:cs typeface="Arial" charset="0"/>
              </a:rPr>
              <a:t>.</a:t>
            </a:r>
          </a:p>
          <a:p>
            <a:pPr marL="342900" indent="-342900">
              <a:spcBef>
                <a:spcPct val="50000"/>
              </a:spcBef>
              <a:buFont typeface="Arial" panose="020B0604020202020204" pitchFamily="34" charset="0"/>
              <a:buChar char="•"/>
              <a:defRPr/>
            </a:pPr>
            <a:r>
              <a:rPr lang="en-GB" altLang="en-US" sz="2000" b="1" dirty="0" smtClean="0">
                <a:solidFill>
                  <a:srgbClr val="C00000"/>
                </a:solidFill>
                <a:latin typeface="Book Antiqua" pitchFamily="18" charset="0"/>
                <a:cs typeface="Arial" charset="0"/>
              </a:rPr>
              <a:t>Rerum </a:t>
            </a:r>
            <a:r>
              <a:rPr lang="en-GB" altLang="en-US" sz="2000" b="1" dirty="0" err="1" smtClean="0">
                <a:solidFill>
                  <a:srgbClr val="C00000"/>
                </a:solidFill>
                <a:latin typeface="Book Antiqua" pitchFamily="18" charset="0"/>
                <a:cs typeface="Arial" charset="0"/>
              </a:rPr>
              <a:t>Novarum</a:t>
            </a:r>
            <a:r>
              <a:rPr lang="en-GB" altLang="en-US" sz="2000" b="1" dirty="0" smtClean="0">
                <a:solidFill>
                  <a:srgbClr val="C00000"/>
                </a:solidFill>
                <a:latin typeface="Book Antiqua" pitchFamily="18" charset="0"/>
                <a:cs typeface="Arial" charset="0"/>
              </a:rPr>
              <a:t> – 1891 Pope Leo XIII</a:t>
            </a:r>
          </a:p>
          <a:p>
            <a:pPr marL="342900" indent="-342900">
              <a:spcBef>
                <a:spcPct val="50000"/>
              </a:spcBef>
              <a:buFont typeface="Arial" panose="020B0604020202020204" pitchFamily="34" charset="0"/>
              <a:buChar char="•"/>
              <a:defRPr/>
            </a:pPr>
            <a:r>
              <a:rPr lang="en-GB" altLang="en-US" sz="2000" b="1" dirty="0" smtClean="0">
                <a:solidFill>
                  <a:srgbClr val="C00000"/>
                </a:solidFill>
                <a:latin typeface="Book Antiqua" pitchFamily="18" charset="0"/>
                <a:cs typeface="Arial" charset="0"/>
              </a:rPr>
              <a:t>Mater </a:t>
            </a:r>
            <a:r>
              <a:rPr lang="en-GB" altLang="en-US" sz="2000" b="1" dirty="0">
                <a:solidFill>
                  <a:srgbClr val="C00000"/>
                </a:solidFill>
                <a:latin typeface="Book Antiqua" pitchFamily="18" charset="0"/>
                <a:cs typeface="Arial" charset="0"/>
              </a:rPr>
              <a:t>et </a:t>
            </a:r>
            <a:r>
              <a:rPr lang="en-GB" altLang="en-US" sz="2000" b="1" dirty="0" err="1" smtClean="0">
                <a:solidFill>
                  <a:srgbClr val="C00000"/>
                </a:solidFill>
                <a:latin typeface="Book Antiqua" pitchFamily="18" charset="0"/>
                <a:cs typeface="Arial" charset="0"/>
              </a:rPr>
              <a:t>Magistra</a:t>
            </a:r>
            <a:r>
              <a:rPr lang="en-GB" altLang="en-US" sz="2000" b="1" dirty="0" smtClean="0">
                <a:solidFill>
                  <a:srgbClr val="C00000"/>
                </a:solidFill>
                <a:latin typeface="Book Antiqua" pitchFamily="18" charset="0"/>
                <a:cs typeface="Arial" charset="0"/>
              </a:rPr>
              <a:t> – 1961 – St. John XXIII</a:t>
            </a:r>
          </a:p>
          <a:p>
            <a:pPr marL="342900" indent="-342900">
              <a:spcBef>
                <a:spcPct val="50000"/>
              </a:spcBef>
              <a:buFont typeface="Arial" panose="020B0604020202020204" pitchFamily="34" charset="0"/>
              <a:buChar char="•"/>
              <a:defRPr/>
            </a:pPr>
            <a:r>
              <a:rPr lang="en-GB" altLang="en-US" sz="2000" b="1" dirty="0" err="1" smtClean="0">
                <a:solidFill>
                  <a:srgbClr val="C00000"/>
                </a:solidFill>
                <a:latin typeface="Book Antiqua" pitchFamily="18" charset="0"/>
                <a:cs typeface="Arial" charset="0"/>
              </a:rPr>
              <a:t>Pacem</a:t>
            </a:r>
            <a:r>
              <a:rPr lang="en-GB" altLang="en-US" sz="2000" b="1" dirty="0" smtClean="0">
                <a:solidFill>
                  <a:srgbClr val="C00000"/>
                </a:solidFill>
                <a:latin typeface="Book Antiqua" pitchFamily="18" charset="0"/>
                <a:cs typeface="Arial" charset="0"/>
              </a:rPr>
              <a:t> </a:t>
            </a:r>
            <a:r>
              <a:rPr lang="en-GB" altLang="en-US" sz="2000" b="1" dirty="0">
                <a:solidFill>
                  <a:srgbClr val="C00000"/>
                </a:solidFill>
                <a:latin typeface="Book Antiqua" pitchFamily="18" charset="0"/>
                <a:cs typeface="Arial" charset="0"/>
              </a:rPr>
              <a:t>in </a:t>
            </a:r>
            <a:r>
              <a:rPr lang="en-GB" altLang="en-US" sz="2000" b="1" dirty="0" err="1" smtClean="0">
                <a:solidFill>
                  <a:srgbClr val="C00000"/>
                </a:solidFill>
                <a:latin typeface="Book Antiqua" pitchFamily="18" charset="0"/>
                <a:cs typeface="Arial" charset="0"/>
              </a:rPr>
              <a:t>Terris</a:t>
            </a:r>
            <a:r>
              <a:rPr lang="en-GB" altLang="en-US" sz="2000" b="1" dirty="0" smtClean="0">
                <a:solidFill>
                  <a:srgbClr val="C00000"/>
                </a:solidFill>
                <a:latin typeface="Book Antiqua" pitchFamily="18" charset="0"/>
                <a:cs typeface="Arial" charset="0"/>
              </a:rPr>
              <a:t> – 1963 – St. John XXIII</a:t>
            </a:r>
          </a:p>
          <a:p>
            <a:pPr marL="342900" indent="-342900">
              <a:spcBef>
                <a:spcPct val="50000"/>
              </a:spcBef>
              <a:buFont typeface="Arial" panose="020B0604020202020204" pitchFamily="34" charset="0"/>
              <a:buChar char="•"/>
              <a:defRPr/>
            </a:pPr>
            <a:r>
              <a:rPr lang="en-GB" altLang="en-US" sz="2000" b="1" dirty="0" err="1" smtClean="0">
                <a:solidFill>
                  <a:srgbClr val="C00000"/>
                </a:solidFill>
                <a:latin typeface="Book Antiqua" pitchFamily="18" charset="0"/>
                <a:cs typeface="Arial" charset="0"/>
              </a:rPr>
              <a:t>Populorum</a:t>
            </a:r>
            <a:r>
              <a:rPr lang="en-GB" altLang="en-US" sz="2000" b="1" dirty="0" smtClean="0">
                <a:solidFill>
                  <a:srgbClr val="C00000"/>
                </a:solidFill>
                <a:latin typeface="Book Antiqua" pitchFamily="18" charset="0"/>
                <a:cs typeface="Arial" charset="0"/>
              </a:rPr>
              <a:t> </a:t>
            </a:r>
            <a:r>
              <a:rPr lang="en-GB" altLang="en-US" sz="2000" b="1" dirty="0" err="1" smtClean="0">
                <a:solidFill>
                  <a:srgbClr val="C00000"/>
                </a:solidFill>
                <a:latin typeface="Book Antiqua" pitchFamily="18" charset="0"/>
                <a:cs typeface="Arial" charset="0"/>
              </a:rPr>
              <a:t>Progressio</a:t>
            </a:r>
            <a:r>
              <a:rPr lang="en-GB" altLang="en-US" sz="2000" b="1" dirty="0" smtClean="0">
                <a:solidFill>
                  <a:srgbClr val="C00000"/>
                </a:solidFill>
                <a:latin typeface="Book Antiqua" pitchFamily="18" charset="0"/>
                <a:cs typeface="Arial" charset="0"/>
              </a:rPr>
              <a:t> – 1967 – St. Paul VI</a:t>
            </a:r>
          </a:p>
          <a:p>
            <a:pPr marL="342900" indent="-342900">
              <a:spcBef>
                <a:spcPct val="50000"/>
              </a:spcBef>
              <a:buFont typeface="Arial" panose="020B0604020202020204" pitchFamily="34" charset="0"/>
              <a:buChar char="•"/>
              <a:defRPr/>
            </a:pPr>
            <a:r>
              <a:rPr lang="en-GB" altLang="en-US" sz="2000" b="1" dirty="0" err="1" smtClean="0">
                <a:solidFill>
                  <a:srgbClr val="C00000"/>
                </a:solidFill>
                <a:latin typeface="Book Antiqua" pitchFamily="18" charset="0"/>
                <a:cs typeface="Arial" charset="0"/>
              </a:rPr>
              <a:t>Laborem</a:t>
            </a:r>
            <a:r>
              <a:rPr lang="en-GB" altLang="en-US" sz="2000" b="1" dirty="0" smtClean="0">
                <a:solidFill>
                  <a:srgbClr val="C00000"/>
                </a:solidFill>
                <a:latin typeface="Book Antiqua" pitchFamily="18" charset="0"/>
                <a:cs typeface="Arial" charset="0"/>
              </a:rPr>
              <a:t> </a:t>
            </a:r>
            <a:r>
              <a:rPr lang="en-GB" altLang="en-US" sz="2000" b="1" dirty="0" err="1" smtClean="0">
                <a:solidFill>
                  <a:srgbClr val="C00000"/>
                </a:solidFill>
                <a:latin typeface="Book Antiqua" pitchFamily="18" charset="0"/>
                <a:cs typeface="Arial" charset="0"/>
              </a:rPr>
              <a:t>exercens</a:t>
            </a:r>
            <a:r>
              <a:rPr lang="en-GB" altLang="en-US" sz="2000" b="1" dirty="0" smtClean="0">
                <a:solidFill>
                  <a:srgbClr val="C00000"/>
                </a:solidFill>
                <a:latin typeface="Book Antiqua" pitchFamily="18" charset="0"/>
                <a:cs typeface="Arial" charset="0"/>
              </a:rPr>
              <a:t> – 1981 – St. John Paul II</a:t>
            </a:r>
          </a:p>
          <a:p>
            <a:pPr marL="342900" indent="-342900">
              <a:spcBef>
                <a:spcPct val="50000"/>
              </a:spcBef>
              <a:buFont typeface="Arial" panose="020B0604020202020204" pitchFamily="34" charset="0"/>
              <a:buChar char="•"/>
              <a:defRPr/>
            </a:pPr>
            <a:r>
              <a:rPr lang="en-GB" altLang="en-US" sz="2000" b="1" dirty="0" err="1" smtClean="0">
                <a:solidFill>
                  <a:srgbClr val="C00000"/>
                </a:solidFill>
                <a:latin typeface="Book Antiqua" pitchFamily="18" charset="0"/>
                <a:cs typeface="Arial" charset="0"/>
              </a:rPr>
              <a:t>Laudato</a:t>
            </a:r>
            <a:r>
              <a:rPr lang="en-GB" altLang="en-US" sz="2000" b="1" dirty="0" smtClean="0">
                <a:solidFill>
                  <a:srgbClr val="C00000"/>
                </a:solidFill>
                <a:latin typeface="Book Antiqua" pitchFamily="18" charset="0"/>
                <a:cs typeface="Arial" charset="0"/>
              </a:rPr>
              <a:t> </a:t>
            </a:r>
            <a:r>
              <a:rPr lang="en-GB" altLang="en-US" sz="2000" b="1" dirty="0" err="1" smtClean="0">
                <a:solidFill>
                  <a:srgbClr val="C00000"/>
                </a:solidFill>
                <a:latin typeface="Book Antiqua" pitchFamily="18" charset="0"/>
                <a:cs typeface="Arial" charset="0"/>
              </a:rPr>
              <a:t>si</a:t>
            </a:r>
            <a:r>
              <a:rPr lang="en-GB" altLang="en-US" sz="2000" b="1" dirty="0" smtClean="0">
                <a:solidFill>
                  <a:srgbClr val="C00000"/>
                </a:solidFill>
                <a:latin typeface="Book Antiqua" pitchFamily="18" charset="0"/>
                <a:cs typeface="Arial" charset="0"/>
              </a:rPr>
              <a:t>’ – 2015 – Pope Francis</a:t>
            </a:r>
            <a:endParaRPr lang="en-GB" altLang="en-US" sz="2000" b="1" dirty="0">
              <a:solidFill>
                <a:srgbClr val="0000FF"/>
              </a:solidFill>
              <a:latin typeface="Book Antiqua" pitchFamily="18" charset="0"/>
              <a:cs typeface="Arial" charset="0"/>
            </a:endParaRPr>
          </a:p>
          <a:p>
            <a:pPr algn="just">
              <a:spcBef>
                <a:spcPct val="50000"/>
              </a:spcBef>
              <a:defRPr/>
            </a:pPr>
            <a:r>
              <a:rPr lang="en-GB" altLang="en-US" sz="2200" b="1" dirty="0">
                <a:solidFill>
                  <a:srgbClr val="002060"/>
                </a:solidFill>
                <a:latin typeface="Book Antiqua" pitchFamily="18" charset="0"/>
                <a:cs typeface="Arial" charset="0"/>
              </a:rPr>
              <a:t>T</a:t>
            </a:r>
            <a:r>
              <a:rPr lang="en-GB" altLang="en-US" sz="2200" b="1" dirty="0" smtClean="0">
                <a:solidFill>
                  <a:srgbClr val="002060"/>
                </a:solidFill>
                <a:latin typeface="Book Antiqua" pitchFamily="18" charset="0"/>
                <a:cs typeface="Arial" charset="0"/>
              </a:rPr>
              <a:t>he </a:t>
            </a:r>
            <a:r>
              <a:rPr lang="en-GB" altLang="en-US" sz="2200" b="1" dirty="0">
                <a:solidFill>
                  <a:srgbClr val="002060"/>
                </a:solidFill>
                <a:latin typeface="Book Antiqua" pitchFamily="18" charset="0"/>
                <a:cs typeface="Arial" charset="0"/>
              </a:rPr>
              <a:t>Church has spoken most eloquently in favour of the poor, the oppressed, the economically disadvantaged of the world. </a:t>
            </a:r>
          </a:p>
          <a:p>
            <a:pPr algn="just">
              <a:spcBef>
                <a:spcPct val="50000"/>
              </a:spcBef>
              <a:defRPr/>
            </a:pPr>
            <a:r>
              <a:rPr lang="en-GB" altLang="en-US" sz="2200" b="1" dirty="0">
                <a:solidFill>
                  <a:srgbClr val="0070C0"/>
                </a:solidFill>
                <a:latin typeface="Bodoni MT" pitchFamily="18" charset="0"/>
                <a:cs typeface="Arial" charset="0"/>
              </a:rPr>
              <a:t>Throughout the centuries, the Church has been the strongest defender and a mother to the sick, the marginalised, the rejected. </a:t>
            </a:r>
          </a:p>
          <a:p>
            <a:pPr algn="just">
              <a:spcBef>
                <a:spcPct val="50000"/>
              </a:spcBef>
              <a:defRPr/>
            </a:pPr>
            <a:r>
              <a:rPr lang="en-GB" altLang="en-US" sz="2200" b="1" dirty="0">
                <a:solidFill>
                  <a:srgbClr val="002060"/>
                </a:solidFill>
                <a:latin typeface="Bodoni MT" pitchFamily="18" charset="0"/>
                <a:cs typeface="Arial" charset="0"/>
              </a:rPr>
              <a:t>Of all human institutions, is there any that can be compared to the Church in her dedication and commitment to the poor throughout her long history?</a:t>
            </a:r>
          </a:p>
        </p:txBody>
      </p:sp>
      <p:pic>
        <p:nvPicPr>
          <p:cNvPr id="4098" name="Picture 2" descr="https://tse4.mm.bing.net/th?id=OIP.Me2bb95f6c35102c0b9fddf8eec5d5840o0&amp;pid=15.1&amp;P=0&amp;w=300&amp;h=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6019" y="887742"/>
            <a:ext cx="3225980" cy="53175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405817" y="6323592"/>
            <a:ext cx="2346385" cy="369332"/>
          </a:xfrm>
          <a:prstGeom prst="rect">
            <a:avLst/>
          </a:prstGeom>
          <a:noFill/>
        </p:spPr>
        <p:txBody>
          <a:bodyPr wrap="square" rtlCol="0">
            <a:spAutoFit/>
          </a:bodyPr>
          <a:lstStyle/>
          <a:p>
            <a:pPr algn="ctr"/>
            <a:r>
              <a:rPr lang="en-GB" b="1" dirty="0" smtClean="0">
                <a:solidFill>
                  <a:srgbClr val="C00000"/>
                </a:solidFill>
              </a:rPr>
              <a:t>Pope Leo XIII</a:t>
            </a:r>
            <a:endParaRPr lang="en-GB" b="1" dirty="0">
              <a:solidFill>
                <a:srgbClr val="C00000"/>
              </a:solidFill>
            </a:endParaRPr>
          </a:p>
        </p:txBody>
      </p:sp>
      <p:sp>
        <p:nvSpPr>
          <p:cNvPr id="3" name="CasellaDiTesto 2"/>
          <p:cNvSpPr txBox="1"/>
          <p:nvPr/>
        </p:nvSpPr>
        <p:spPr>
          <a:xfrm>
            <a:off x="2253802" y="0"/>
            <a:ext cx="7988982" cy="769441"/>
          </a:xfrm>
          <a:prstGeom prst="rect">
            <a:avLst/>
          </a:prstGeom>
          <a:noFill/>
        </p:spPr>
        <p:txBody>
          <a:bodyPr wrap="none" rtlCol="0">
            <a:spAutoFit/>
          </a:bodyPr>
          <a:lstStyle/>
          <a:p>
            <a:r>
              <a:rPr lang="it-IT" sz="4400" b="1" dirty="0" smtClean="0">
                <a:solidFill>
                  <a:srgbClr val="7030A0"/>
                </a:solidFill>
              </a:rPr>
              <a:t>The Social </a:t>
            </a:r>
            <a:r>
              <a:rPr lang="it-IT" sz="4400" b="1" dirty="0" err="1" smtClean="0">
                <a:solidFill>
                  <a:srgbClr val="7030A0"/>
                </a:solidFill>
              </a:rPr>
              <a:t>Teaching</a:t>
            </a:r>
            <a:r>
              <a:rPr lang="it-IT" sz="4400" b="1" dirty="0" smtClean="0">
                <a:solidFill>
                  <a:srgbClr val="7030A0"/>
                </a:solidFill>
              </a:rPr>
              <a:t> of the Church</a:t>
            </a:r>
            <a:endParaRPr lang="it-IT" sz="4400" b="1" dirty="0">
              <a:solidFill>
                <a:srgbClr val="7030A0"/>
              </a:solidFill>
            </a:endParaRPr>
          </a:p>
        </p:txBody>
      </p:sp>
    </p:spTree>
    <p:extLst>
      <p:ext uri="{BB962C8B-B14F-4D97-AF65-F5344CB8AC3E}">
        <p14:creationId xmlns:p14="http://schemas.microsoft.com/office/powerpoint/2010/main" val="22838092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Risultati immagini per rosmin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0705511" y="196948"/>
            <a:ext cx="1289537" cy="1643670"/>
          </a:xfrm>
          <a:prstGeom prst="rect">
            <a:avLst/>
          </a:prstGeom>
          <a:noFill/>
          <a:extLst>
            <a:ext uri="{909E8E84-426E-40DD-AFC4-6F175D3DCCD1}">
              <a14:hiddenFill xmlns:a14="http://schemas.microsoft.com/office/drawing/2010/main">
                <a:solidFill>
                  <a:srgbClr val="FFFFFF"/>
                </a:solidFill>
              </a14:hiddenFill>
            </a:ext>
          </a:extLst>
        </p:spPr>
      </p:pic>
      <p:sp>
        <p:nvSpPr>
          <p:cNvPr id="54274" name="Text Box 4"/>
          <p:cNvSpPr txBox="1">
            <a:spLocks noChangeArrowheads="1"/>
          </p:cNvSpPr>
          <p:nvPr/>
        </p:nvSpPr>
        <p:spPr bwMode="auto">
          <a:xfrm>
            <a:off x="3872248" y="1964353"/>
            <a:ext cx="8319752" cy="4893647"/>
          </a:xfrm>
          <a:prstGeom prst="rect">
            <a:avLst/>
          </a:prstGeom>
          <a:noFill/>
          <a:ln w="9525">
            <a:miter lim="800000"/>
            <a:headEnd/>
            <a:tailEnd/>
          </a:ln>
          <a:effectLst>
            <a:innerShdw blurRad="63500" dist="50800" dir="8100000">
              <a:prstClr val="black">
                <a:alpha val="50000"/>
              </a:prstClr>
            </a:innerShdw>
          </a:effectLst>
          <a:extLst/>
        </p:spPr>
        <p:txBody>
          <a:bodyPr wrap="square">
            <a:spAutoFit/>
            <a:flatTx/>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GB" altLang="en-US" sz="2400" b="1" dirty="0">
                <a:solidFill>
                  <a:srgbClr val="002060"/>
                </a:solidFill>
                <a:latin typeface="BodoniPS" panose="02070603060706020303" pitchFamily="18" charset="0"/>
              </a:rPr>
              <a:t>And yet, Rosmini’s plea that the Church herself needs to make an examination of conscience and assess herself against the seven maxims that helped her in ancient times to live according to the evangelical poverty willed for her by the divine Founder, sounds very true and relevant, today as in his own time. </a:t>
            </a:r>
          </a:p>
          <a:p>
            <a:pPr algn="just" eaLnBrk="1" hangingPunct="1">
              <a:spcBef>
                <a:spcPct val="50000"/>
              </a:spcBef>
              <a:buFontTx/>
              <a:buNone/>
            </a:pPr>
            <a:r>
              <a:rPr lang="en-GB" altLang="en-US" sz="2400" b="1" dirty="0">
                <a:solidFill>
                  <a:srgbClr val="0070C0"/>
                </a:solidFill>
                <a:latin typeface="Book Antiqua" panose="02040602050305030304" pitchFamily="18" charset="0"/>
              </a:rPr>
              <a:t>The documents of Vatican II speak about evangelical poverty when they deal with the religious life. For Rosmini, however, evangelical poverty is a characteristic, a quality, a requirement of the whole Church. </a:t>
            </a:r>
          </a:p>
          <a:p>
            <a:pPr algn="just" eaLnBrk="1" hangingPunct="1">
              <a:spcBef>
                <a:spcPct val="50000"/>
              </a:spcBef>
              <a:buFontTx/>
              <a:buNone/>
            </a:pPr>
            <a:r>
              <a:rPr lang="en-GB" altLang="en-US" sz="2400" b="1" dirty="0">
                <a:solidFill>
                  <a:srgbClr val="002060"/>
                </a:solidFill>
                <a:latin typeface="Book Antiqua" panose="02040602050305030304" pitchFamily="18" charset="0"/>
              </a:rPr>
              <a:t>It is the Church that has to be poor, and the seven maxims should become working guidelines for the whole Church. </a:t>
            </a:r>
          </a:p>
        </p:txBody>
      </p:sp>
      <p:sp>
        <p:nvSpPr>
          <p:cNvPr id="2" name="TextBox 1"/>
          <p:cNvSpPr txBox="1"/>
          <p:nvPr/>
        </p:nvSpPr>
        <p:spPr>
          <a:xfrm>
            <a:off x="310306" y="5539122"/>
            <a:ext cx="3157268" cy="1200329"/>
          </a:xfrm>
          <a:prstGeom prst="rect">
            <a:avLst/>
          </a:prstGeom>
          <a:noFill/>
        </p:spPr>
        <p:txBody>
          <a:bodyPr wrap="square" rtlCol="0">
            <a:spAutoFit/>
          </a:bodyPr>
          <a:lstStyle/>
          <a:p>
            <a:pPr algn="ctr"/>
            <a:r>
              <a:rPr lang="en-GB" b="1" dirty="0" smtClean="0">
                <a:solidFill>
                  <a:srgbClr val="FF0000"/>
                </a:solidFill>
              </a:rPr>
              <a:t>St Francis marries lady </a:t>
            </a:r>
            <a:r>
              <a:rPr lang="en-GB" b="1" dirty="0" smtClean="0">
                <a:solidFill>
                  <a:srgbClr val="FF0000"/>
                </a:solidFill>
              </a:rPr>
              <a:t>Poverty</a:t>
            </a:r>
          </a:p>
          <a:p>
            <a:pPr algn="ctr"/>
            <a:r>
              <a:rPr lang="en-GB" b="1" dirty="0" smtClean="0">
                <a:solidFill>
                  <a:srgbClr val="FF0000"/>
                </a:solidFill>
              </a:rPr>
              <a:t>In 1210 he asks </a:t>
            </a:r>
            <a:r>
              <a:rPr lang="en-GB" b="1" dirty="0" err="1" smtClean="0">
                <a:solidFill>
                  <a:srgbClr val="FF0000"/>
                </a:solidFill>
              </a:rPr>
              <a:t>Innocente</a:t>
            </a:r>
            <a:r>
              <a:rPr lang="en-GB" b="1" dirty="0" smtClean="0">
                <a:solidFill>
                  <a:srgbClr val="FF0000"/>
                </a:solidFill>
              </a:rPr>
              <a:t> III permission to live in</a:t>
            </a:r>
          </a:p>
          <a:p>
            <a:pPr algn="ctr"/>
            <a:r>
              <a:rPr lang="en-GB" b="1" dirty="0" smtClean="0">
                <a:solidFill>
                  <a:srgbClr val="FF0000"/>
                </a:solidFill>
              </a:rPr>
              <a:t>total poverty.</a:t>
            </a:r>
            <a:endParaRPr lang="en-GB" b="1" dirty="0">
              <a:solidFill>
                <a:srgbClr val="FF0000"/>
              </a:solidFill>
            </a:endParaRPr>
          </a:p>
        </p:txBody>
      </p:sp>
      <p:pic>
        <p:nvPicPr>
          <p:cNvPr id="20482" name="Picture 2" descr="Risultati immagini per san francesco sposa madonna povertÃ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306" y="196948"/>
            <a:ext cx="3282899" cy="5342174"/>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3749164" y="455623"/>
            <a:ext cx="6800388" cy="1384995"/>
          </a:xfrm>
          <a:prstGeom prst="rect">
            <a:avLst/>
          </a:prstGeom>
          <a:noFill/>
        </p:spPr>
        <p:txBody>
          <a:bodyPr wrap="none" rtlCol="0">
            <a:spAutoFit/>
          </a:bodyPr>
          <a:lstStyle/>
          <a:p>
            <a:pPr algn="ctr"/>
            <a:r>
              <a:rPr lang="it-IT" sz="2800" dirty="0" smtClean="0">
                <a:solidFill>
                  <a:srgbClr val="FF0000"/>
                </a:solidFill>
                <a:latin typeface="Broadway" panose="04040905080B02020502" pitchFamily="82" charset="0"/>
              </a:rPr>
              <a:t>With </a:t>
            </a:r>
            <a:r>
              <a:rPr lang="it-IT" sz="2800" dirty="0" err="1" smtClean="0">
                <a:solidFill>
                  <a:srgbClr val="FF0000"/>
                </a:solidFill>
                <a:latin typeface="Broadway" panose="04040905080B02020502" pitchFamily="82" charset="0"/>
              </a:rPr>
              <a:t>you</a:t>
            </a:r>
            <a:r>
              <a:rPr lang="it-IT" sz="2800" dirty="0" smtClean="0">
                <a:solidFill>
                  <a:srgbClr val="FF0000"/>
                </a:solidFill>
                <a:latin typeface="Broadway" panose="04040905080B02020502" pitchFamily="82" charset="0"/>
              </a:rPr>
              <a:t> I </a:t>
            </a:r>
            <a:r>
              <a:rPr lang="it-IT" sz="2800" dirty="0" err="1" smtClean="0">
                <a:solidFill>
                  <a:srgbClr val="FF0000"/>
                </a:solidFill>
                <a:latin typeface="Broadway" panose="04040905080B02020502" pitchFamily="82" charset="0"/>
              </a:rPr>
              <a:t>have</a:t>
            </a:r>
            <a:r>
              <a:rPr lang="it-IT" sz="2800" dirty="0" smtClean="0">
                <a:solidFill>
                  <a:srgbClr val="FF0000"/>
                </a:solidFill>
                <a:latin typeface="Broadway" panose="04040905080B02020502" pitchFamily="82" charset="0"/>
              </a:rPr>
              <a:t> </a:t>
            </a:r>
            <a:r>
              <a:rPr lang="it-IT" sz="2800" dirty="0" err="1" smtClean="0">
                <a:solidFill>
                  <a:srgbClr val="FF0000"/>
                </a:solidFill>
                <a:latin typeface="Broadway" panose="04040905080B02020502" pitchFamily="82" charset="0"/>
              </a:rPr>
              <a:t>shared</a:t>
            </a:r>
            <a:r>
              <a:rPr lang="it-IT" sz="2800" dirty="0" smtClean="0">
                <a:solidFill>
                  <a:srgbClr val="FF0000"/>
                </a:solidFill>
                <a:latin typeface="Broadway" panose="04040905080B02020502" pitchFamily="82" charset="0"/>
              </a:rPr>
              <a:t> </a:t>
            </a:r>
            <a:r>
              <a:rPr lang="it-IT" sz="2800" dirty="0" err="1" smtClean="0">
                <a:solidFill>
                  <a:srgbClr val="FF0000"/>
                </a:solidFill>
                <a:latin typeface="Broadway" panose="04040905080B02020502" pitchFamily="82" charset="0"/>
              </a:rPr>
              <a:t>my</a:t>
            </a:r>
            <a:r>
              <a:rPr lang="it-IT" sz="2800" dirty="0" smtClean="0">
                <a:solidFill>
                  <a:srgbClr val="FF0000"/>
                </a:solidFill>
                <a:latin typeface="Broadway" panose="04040905080B02020502" pitchFamily="82" charset="0"/>
              </a:rPr>
              <a:t> </a:t>
            </a:r>
            <a:r>
              <a:rPr lang="it-IT" sz="2800" dirty="0" err="1" smtClean="0">
                <a:solidFill>
                  <a:srgbClr val="FF0000"/>
                </a:solidFill>
                <a:latin typeface="Broadway" panose="04040905080B02020502" pitchFamily="82" charset="0"/>
              </a:rPr>
              <a:t>sorrow</a:t>
            </a:r>
            <a:r>
              <a:rPr lang="it-IT" sz="2800" dirty="0" smtClean="0">
                <a:solidFill>
                  <a:srgbClr val="FF0000"/>
                </a:solidFill>
                <a:latin typeface="Broadway" panose="04040905080B02020502" pitchFamily="82" charset="0"/>
              </a:rPr>
              <a:t>,</a:t>
            </a:r>
          </a:p>
          <a:p>
            <a:pPr algn="ctr"/>
            <a:r>
              <a:rPr lang="it-IT" sz="2800" dirty="0" err="1" smtClean="0">
                <a:solidFill>
                  <a:srgbClr val="FF0000"/>
                </a:solidFill>
                <a:latin typeface="Broadway" panose="04040905080B02020502" pitchFamily="82" charset="0"/>
              </a:rPr>
              <a:t>now</a:t>
            </a:r>
            <a:r>
              <a:rPr lang="it-IT" sz="2800" dirty="0" smtClean="0">
                <a:solidFill>
                  <a:srgbClr val="FF0000"/>
                </a:solidFill>
                <a:latin typeface="Broadway" panose="04040905080B02020502" pitchFamily="82" charset="0"/>
              </a:rPr>
              <a:t> with </a:t>
            </a:r>
            <a:r>
              <a:rPr lang="it-IT" sz="2800" dirty="0" err="1" smtClean="0">
                <a:solidFill>
                  <a:srgbClr val="FF0000"/>
                </a:solidFill>
                <a:latin typeface="Broadway" panose="04040905080B02020502" pitchFamily="82" charset="0"/>
              </a:rPr>
              <a:t>you</a:t>
            </a:r>
            <a:r>
              <a:rPr lang="it-IT" sz="2800" dirty="0" smtClean="0">
                <a:solidFill>
                  <a:srgbClr val="FF0000"/>
                </a:solidFill>
                <a:latin typeface="Broadway" panose="04040905080B02020502" pitchFamily="82" charset="0"/>
              </a:rPr>
              <a:t> I look </a:t>
            </a:r>
            <a:r>
              <a:rPr lang="it-IT" sz="2800" dirty="0" err="1" smtClean="0">
                <a:solidFill>
                  <a:srgbClr val="FF0000"/>
                </a:solidFill>
                <a:latin typeface="Broadway" panose="04040905080B02020502" pitchFamily="82" charset="0"/>
              </a:rPr>
              <a:t>forward</a:t>
            </a:r>
            <a:endParaRPr lang="it-IT" sz="2800" dirty="0">
              <a:solidFill>
                <a:srgbClr val="FF0000"/>
              </a:solidFill>
              <a:latin typeface="Broadway" panose="04040905080B02020502" pitchFamily="82" charset="0"/>
            </a:endParaRPr>
          </a:p>
          <a:p>
            <a:pPr algn="ctr"/>
            <a:r>
              <a:rPr lang="it-IT" sz="2800" dirty="0" smtClean="0">
                <a:solidFill>
                  <a:srgbClr val="FF0000"/>
                </a:solidFill>
                <a:latin typeface="Broadway" panose="04040905080B02020502" pitchFamily="82" charset="0"/>
              </a:rPr>
              <a:t>in </a:t>
            </a:r>
            <a:r>
              <a:rPr lang="it-IT" sz="2800" dirty="0" err="1" smtClean="0">
                <a:solidFill>
                  <a:srgbClr val="FF0000"/>
                </a:solidFill>
                <a:latin typeface="Broadway" panose="04040905080B02020502" pitchFamily="82" charset="0"/>
              </a:rPr>
              <a:t>hope</a:t>
            </a:r>
            <a:endParaRPr lang="it-IT" sz="2800" dirty="0">
              <a:solidFill>
                <a:srgbClr val="FF0000"/>
              </a:solidFill>
              <a:latin typeface="Broadway" panose="04040905080B02020502" pitchFamily="82" charset="0"/>
            </a:endParaRPr>
          </a:p>
        </p:txBody>
      </p:sp>
    </p:spTree>
    <p:extLst>
      <p:ext uri="{BB962C8B-B14F-4D97-AF65-F5344CB8AC3E}">
        <p14:creationId xmlns:p14="http://schemas.microsoft.com/office/powerpoint/2010/main" val="40263655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isultati immagini per the church in the feudal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9" y="3392996"/>
            <a:ext cx="2468816" cy="34650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isultati immagini per feudal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471" y="3076094"/>
            <a:ext cx="3387498" cy="2558533"/>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425002" y="231820"/>
            <a:ext cx="11436439" cy="2800767"/>
          </a:xfrm>
          <a:prstGeom prst="rect">
            <a:avLst/>
          </a:prstGeom>
          <a:noFill/>
        </p:spPr>
        <p:txBody>
          <a:bodyPr wrap="square" rtlCol="0">
            <a:spAutoFit/>
          </a:bodyPr>
          <a:lstStyle/>
          <a:p>
            <a:pPr algn="ctr"/>
            <a:r>
              <a:rPr lang="it-IT" sz="4400" b="1" dirty="0" smtClean="0">
                <a:solidFill>
                  <a:srgbClr val="FF0000"/>
                </a:solidFill>
              </a:rPr>
              <a:t>A STRUGGLE OF CENTURIES</a:t>
            </a:r>
          </a:p>
          <a:p>
            <a:pPr algn="ctr"/>
            <a:r>
              <a:rPr lang="it-IT" sz="4400" b="1" dirty="0" smtClean="0">
                <a:solidFill>
                  <a:srgbClr val="FF0000"/>
                </a:solidFill>
              </a:rPr>
              <a:t>IN WHICH THE CHURCH FOUGHT</a:t>
            </a:r>
          </a:p>
          <a:p>
            <a:pPr algn="ctr"/>
            <a:r>
              <a:rPr lang="it-IT" sz="4400" b="1" dirty="0" smtClean="0">
                <a:solidFill>
                  <a:srgbClr val="FF0000"/>
                </a:solidFill>
              </a:rPr>
              <a:t>FOR FREEDOM</a:t>
            </a:r>
          </a:p>
          <a:p>
            <a:pPr algn="ctr"/>
            <a:r>
              <a:rPr lang="it-IT" sz="4400" b="1" dirty="0" smtClean="0">
                <a:solidFill>
                  <a:srgbClr val="FF0000"/>
                </a:solidFill>
              </a:rPr>
              <a:t>FROM POWER AND WEALTH</a:t>
            </a:r>
            <a:endParaRPr lang="it-IT" sz="4400" b="1" dirty="0">
              <a:solidFill>
                <a:srgbClr val="FF0000"/>
              </a:solidFill>
            </a:endParaRPr>
          </a:p>
        </p:txBody>
      </p:sp>
      <p:pic>
        <p:nvPicPr>
          <p:cNvPr id="4" name="Picture 2" descr="Risultati immagini per feudal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7379" y="4238837"/>
            <a:ext cx="3644621" cy="27527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isultati immagini per the church in the feudal sys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4433" y="2959571"/>
            <a:ext cx="2468816" cy="3465004"/>
          </a:xfrm>
          <a:prstGeom prst="rect">
            <a:avLst/>
          </a:prstGeom>
          <a:noFill/>
          <a:extLst>
            <a:ext uri="{909E8E84-426E-40DD-AFC4-6F175D3DCCD1}">
              <a14:hiddenFill xmlns:a14="http://schemas.microsoft.com/office/drawing/2010/main">
                <a:solidFill>
                  <a:srgbClr val="FFFFFF"/>
                </a:solidFill>
              </a14:hiddenFill>
            </a:ext>
          </a:extLst>
        </p:spPr>
      </p:pic>
      <p:sp>
        <p:nvSpPr>
          <p:cNvPr id="7" name="Freccia bidirezionale orizzontale 6"/>
          <p:cNvSpPr/>
          <p:nvPr/>
        </p:nvSpPr>
        <p:spPr>
          <a:xfrm>
            <a:off x="4785969" y="3759426"/>
            <a:ext cx="2714503" cy="1938310"/>
          </a:xfrm>
          <a:prstGeom prst="leftRightArrow">
            <a:avLst/>
          </a:prstGeom>
          <a:solidFill>
            <a:srgbClr val="CC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5499899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1" y="1077877"/>
            <a:ext cx="12191999" cy="5226811"/>
          </a:xfrm>
          <a:prstGeom prst="rect">
            <a:avLst/>
          </a:prstGeom>
        </p:spPr>
      </p:pic>
      <p:pic>
        <p:nvPicPr>
          <p:cNvPr id="1028" name="Picture 4" descr="Risultati immagini per gesÃ¹ risor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7710" y="1077877"/>
            <a:ext cx="3256578" cy="5226811"/>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1879143" y="154547"/>
            <a:ext cx="8433719" cy="923330"/>
          </a:xfrm>
          <a:prstGeom prst="rect">
            <a:avLst/>
          </a:prstGeom>
          <a:noFill/>
        </p:spPr>
        <p:txBody>
          <a:bodyPr wrap="none" rtlCol="0">
            <a:spAutoFit/>
          </a:bodyPr>
          <a:lstStyle/>
          <a:p>
            <a:pPr algn="ctr"/>
            <a:r>
              <a:rPr lang="it-IT" dirty="0" smtClean="0">
                <a:solidFill>
                  <a:schemeClr val="accent2">
                    <a:lumMod val="75000"/>
                  </a:schemeClr>
                </a:solidFill>
                <a:latin typeface="Wide Latin" panose="020A0A07050505020404" pitchFamily="18" charset="0"/>
              </a:rPr>
              <a:t>THE HOLY CHURCH IS CALLED TO BE</a:t>
            </a:r>
          </a:p>
          <a:p>
            <a:pPr algn="ctr"/>
            <a:r>
              <a:rPr lang="it-IT" dirty="0" smtClean="0">
                <a:solidFill>
                  <a:srgbClr val="002060"/>
                </a:solidFill>
                <a:latin typeface="Wide Latin" panose="020A0A07050505020404" pitchFamily="18" charset="0"/>
              </a:rPr>
              <a:t>WOUNDED BODY</a:t>
            </a:r>
          </a:p>
          <a:p>
            <a:pPr algn="ctr"/>
            <a:r>
              <a:rPr lang="it-IT" dirty="0" smtClean="0">
                <a:solidFill>
                  <a:srgbClr val="002060"/>
                </a:solidFill>
                <a:latin typeface="Wide Latin" panose="020A0A07050505020404" pitchFamily="18" charset="0"/>
              </a:rPr>
              <a:t>OF THE LIVING CHRIST</a:t>
            </a:r>
            <a:endParaRPr lang="it-IT" dirty="0">
              <a:solidFill>
                <a:srgbClr val="002060"/>
              </a:solidFill>
              <a:latin typeface="Wide Latin" panose="020A0A07050505020404" pitchFamily="18" charset="0"/>
            </a:endParaRPr>
          </a:p>
        </p:txBody>
      </p:sp>
      <p:sp>
        <p:nvSpPr>
          <p:cNvPr id="5" name="CasellaDiTesto 4"/>
          <p:cNvSpPr txBox="1"/>
          <p:nvPr/>
        </p:nvSpPr>
        <p:spPr>
          <a:xfrm>
            <a:off x="2210418" y="4419819"/>
            <a:ext cx="3621312" cy="923330"/>
          </a:xfrm>
          <a:prstGeom prst="rect">
            <a:avLst/>
          </a:prstGeom>
          <a:noFill/>
        </p:spPr>
        <p:txBody>
          <a:bodyPr wrap="none" rtlCol="0">
            <a:spAutoFit/>
          </a:bodyPr>
          <a:lstStyle/>
          <a:p>
            <a:pPr algn="ctr"/>
            <a:r>
              <a:rPr lang="it-IT" b="1" dirty="0" smtClean="0">
                <a:solidFill>
                  <a:srgbClr val="FF0000"/>
                </a:solidFill>
                <a:latin typeface="Arial Black" panose="020B0A04020102020204" pitchFamily="34" charset="0"/>
              </a:rPr>
              <a:t>Free to SERVE</a:t>
            </a:r>
          </a:p>
          <a:p>
            <a:pPr algn="ctr"/>
            <a:r>
              <a:rPr lang="it-IT" b="1" dirty="0" smtClean="0">
                <a:solidFill>
                  <a:srgbClr val="FF0000"/>
                </a:solidFill>
                <a:latin typeface="Arial Black" panose="020B0A04020102020204" pitchFamily="34" charset="0"/>
              </a:rPr>
              <a:t>with ONE Universal Charity</a:t>
            </a:r>
          </a:p>
          <a:p>
            <a:pPr algn="ctr"/>
            <a:r>
              <a:rPr lang="it-IT" b="1" dirty="0" smtClean="0">
                <a:solidFill>
                  <a:srgbClr val="FF0000"/>
                </a:solidFill>
                <a:latin typeface="Arial Black" panose="020B0A04020102020204" pitchFamily="34" charset="0"/>
              </a:rPr>
              <a:t>PROVIDENCE</a:t>
            </a:r>
            <a:endParaRPr lang="it-IT" b="1" dirty="0">
              <a:solidFill>
                <a:srgbClr val="FF0000"/>
              </a:solidFill>
              <a:latin typeface="Arial Black" panose="020B0A04020102020204" pitchFamily="34" charset="0"/>
            </a:endParaRPr>
          </a:p>
        </p:txBody>
      </p:sp>
      <p:sp>
        <p:nvSpPr>
          <p:cNvPr id="6" name="CasellaDiTesto 5"/>
          <p:cNvSpPr txBox="1"/>
          <p:nvPr/>
        </p:nvSpPr>
        <p:spPr>
          <a:xfrm>
            <a:off x="6198441" y="4197337"/>
            <a:ext cx="3165610" cy="923330"/>
          </a:xfrm>
          <a:prstGeom prst="rect">
            <a:avLst/>
          </a:prstGeom>
          <a:noFill/>
        </p:spPr>
        <p:txBody>
          <a:bodyPr wrap="none" rtlCol="0">
            <a:spAutoFit/>
          </a:bodyPr>
          <a:lstStyle/>
          <a:p>
            <a:pPr algn="ctr"/>
            <a:r>
              <a:rPr lang="it-IT" dirty="0" smtClean="0">
                <a:solidFill>
                  <a:srgbClr val="FF0000"/>
                </a:solidFill>
                <a:latin typeface="Arial Black" panose="020B0A04020102020204" pitchFamily="34" charset="0"/>
              </a:rPr>
              <a:t>Free to CHOOSE</a:t>
            </a:r>
          </a:p>
          <a:p>
            <a:pPr algn="ctr"/>
            <a:r>
              <a:rPr lang="it-IT" dirty="0" err="1">
                <a:solidFill>
                  <a:srgbClr val="FF0000"/>
                </a:solidFill>
                <a:latin typeface="Arial Black" panose="020B0A04020102020204" pitchFamily="34" charset="0"/>
              </a:rPr>
              <a:t>a</a:t>
            </a:r>
            <a:r>
              <a:rPr lang="it-IT" dirty="0" err="1" smtClean="0">
                <a:solidFill>
                  <a:srgbClr val="FF0000"/>
                </a:solidFill>
                <a:latin typeface="Arial Black" panose="020B0A04020102020204" pitchFamily="34" charset="0"/>
              </a:rPr>
              <a:t>ccording</a:t>
            </a:r>
            <a:r>
              <a:rPr lang="it-IT" dirty="0" smtClean="0">
                <a:solidFill>
                  <a:srgbClr val="FF0000"/>
                </a:solidFill>
                <a:latin typeface="Arial Black" panose="020B0A04020102020204" pitchFamily="34" charset="0"/>
              </a:rPr>
              <a:t> to ONE </a:t>
            </a:r>
            <a:r>
              <a:rPr lang="it-IT" dirty="0" err="1" smtClean="0">
                <a:solidFill>
                  <a:srgbClr val="FF0000"/>
                </a:solidFill>
                <a:latin typeface="Arial Black" panose="020B0A04020102020204" pitchFamily="34" charset="0"/>
              </a:rPr>
              <a:t>Spirit</a:t>
            </a:r>
            <a:endParaRPr lang="it-IT" dirty="0" smtClean="0">
              <a:solidFill>
                <a:srgbClr val="FF0000"/>
              </a:solidFill>
              <a:latin typeface="Arial Black" panose="020B0A04020102020204" pitchFamily="34" charset="0"/>
            </a:endParaRPr>
          </a:p>
          <a:p>
            <a:pPr algn="ctr"/>
            <a:r>
              <a:rPr lang="it-IT" dirty="0" smtClean="0">
                <a:solidFill>
                  <a:srgbClr val="FF0000"/>
                </a:solidFill>
                <a:latin typeface="Arial Black" panose="020B0A04020102020204" pitchFamily="34" charset="0"/>
              </a:rPr>
              <a:t>JUSTICE</a:t>
            </a:r>
            <a:endParaRPr lang="it-IT" dirty="0">
              <a:solidFill>
                <a:srgbClr val="FF0000"/>
              </a:solidFill>
              <a:latin typeface="Arial Black" panose="020B0A04020102020204" pitchFamily="34" charset="0"/>
            </a:endParaRPr>
          </a:p>
        </p:txBody>
      </p:sp>
      <p:sp>
        <p:nvSpPr>
          <p:cNvPr id="7" name="CasellaDiTesto 6"/>
          <p:cNvSpPr txBox="1"/>
          <p:nvPr/>
        </p:nvSpPr>
        <p:spPr>
          <a:xfrm>
            <a:off x="5560267" y="2251812"/>
            <a:ext cx="2621230" cy="923330"/>
          </a:xfrm>
          <a:prstGeom prst="rect">
            <a:avLst/>
          </a:prstGeom>
          <a:noFill/>
        </p:spPr>
        <p:txBody>
          <a:bodyPr wrap="none" rtlCol="0">
            <a:spAutoFit/>
          </a:bodyPr>
          <a:lstStyle/>
          <a:p>
            <a:pPr algn="ctr"/>
            <a:r>
              <a:rPr lang="it-IT" dirty="0" smtClean="0">
                <a:solidFill>
                  <a:srgbClr val="FF0000"/>
                </a:solidFill>
                <a:latin typeface="Arial Black" panose="020B0A04020102020204" pitchFamily="34" charset="0"/>
              </a:rPr>
              <a:t>Free to GROW</a:t>
            </a:r>
          </a:p>
          <a:p>
            <a:pPr algn="ctr"/>
            <a:r>
              <a:rPr lang="it-IT" dirty="0">
                <a:solidFill>
                  <a:srgbClr val="FF0000"/>
                </a:solidFill>
                <a:latin typeface="Arial Black" panose="020B0A04020102020204" pitchFamily="34" charset="0"/>
              </a:rPr>
              <a:t>i</a:t>
            </a:r>
            <a:r>
              <a:rPr lang="it-IT" dirty="0" smtClean="0">
                <a:solidFill>
                  <a:srgbClr val="FF0000"/>
                </a:solidFill>
                <a:latin typeface="Arial Black" panose="020B0A04020102020204" pitchFamily="34" charset="0"/>
              </a:rPr>
              <a:t>n ONE </a:t>
            </a:r>
            <a:r>
              <a:rPr lang="it-IT" dirty="0" err="1" smtClean="0">
                <a:solidFill>
                  <a:srgbClr val="FF0000"/>
                </a:solidFill>
                <a:latin typeface="Arial Black" panose="020B0A04020102020204" pitchFamily="34" charset="0"/>
              </a:rPr>
              <a:t>Communion</a:t>
            </a:r>
            <a:endParaRPr lang="it-IT" dirty="0" smtClean="0">
              <a:solidFill>
                <a:srgbClr val="FF0000"/>
              </a:solidFill>
              <a:latin typeface="Arial Black" panose="020B0A04020102020204" pitchFamily="34" charset="0"/>
            </a:endParaRPr>
          </a:p>
          <a:p>
            <a:pPr algn="ctr"/>
            <a:r>
              <a:rPr lang="it-IT" dirty="0" smtClean="0">
                <a:solidFill>
                  <a:srgbClr val="FF0000"/>
                </a:solidFill>
                <a:latin typeface="Arial Black" panose="020B0A04020102020204" pitchFamily="34" charset="0"/>
              </a:rPr>
              <a:t>LOVE</a:t>
            </a:r>
            <a:endParaRPr lang="it-IT" dirty="0">
              <a:solidFill>
                <a:srgbClr val="FF0000"/>
              </a:solidFill>
              <a:latin typeface="Arial Black" panose="020B0A04020102020204" pitchFamily="34" charset="0"/>
            </a:endParaRPr>
          </a:p>
        </p:txBody>
      </p:sp>
      <p:sp>
        <p:nvSpPr>
          <p:cNvPr id="8" name="CasellaDiTesto 7"/>
          <p:cNvSpPr txBox="1"/>
          <p:nvPr/>
        </p:nvSpPr>
        <p:spPr>
          <a:xfrm>
            <a:off x="7313800" y="1105704"/>
            <a:ext cx="2881238" cy="1200329"/>
          </a:xfrm>
          <a:prstGeom prst="rect">
            <a:avLst/>
          </a:prstGeom>
          <a:noFill/>
        </p:spPr>
        <p:txBody>
          <a:bodyPr wrap="none" rtlCol="0">
            <a:spAutoFit/>
          </a:bodyPr>
          <a:lstStyle/>
          <a:p>
            <a:pPr algn="ctr"/>
            <a:r>
              <a:rPr lang="it-IT" dirty="0" smtClean="0">
                <a:solidFill>
                  <a:srgbClr val="FF0000"/>
                </a:solidFill>
                <a:latin typeface="Arial Black" panose="020B0A04020102020204" pitchFamily="34" charset="0"/>
              </a:rPr>
              <a:t>Free to LIVE</a:t>
            </a:r>
          </a:p>
          <a:p>
            <a:pPr algn="ctr"/>
            <a:r>
              <a:rPr lang="it-IT" dirty="0" err="1" smtClean="0">
                <a:solidFill>
                  <a:srgbClr val="FF0000"/>
                </a:solidFill>
                <a:latin typeface="Arial Black" panose="020B0A04020102020204" pitchFamily="34" charset="0"/>
              </a:rPr>
              <a:t>through</a:t>
            </a:r>
            <a:r>
              <a:rPr lang="it-IT" dirty="0" smtClean="0">
                <a:solidFill>
                  <a:srgbClr val="FF0000"/>
                </a:solidFill>
                <a:latin typeface="Arial Black" panose="020B0A04020102020204" pitchFamily="34" charset="0"/>
              </a:rPr>
              <a:t> ONE </a:t>
            </a:r>
            <a:r>
              <a:rPr lang="it-IT" dirty="0" err="1" smtClean="0">
                <a:solidFill>
                  <a:srgbClr val="FF0000"/>
                </a:solidFill>
                <a:latin typeface="Arial Black" panose="020B0A04020102020204" pitchFamily="34" charset="0"/>
              </a:rPr>
              <a:t>Worship</a:t>
            </a:r>
            <a:endParaRPr lang="it-IT" dirty="0" smtClean="0">
              <a:solidFill>
                <a:srgbClr val="FF0000"/>
              </a:solidFill>
              <a:latin typeface="Arial Black" panose="020B0A04020102020204" pitchFamily="34" charset="0"/>
            </a:endParaRPr>
          </a:p>
          <a:p>
            <a:pPr algn="ctr"/>
            <a:r>
              <a:rPr lang="it-IT" dirty="0" smtClean="0">
                <a:solidFill>
                  <a:srgbClr val="FF0000"/>
                </a:solidFill>
                <a:latin typeface="Arial Black" panose="020B0A04020102020204" pitchFamily="34" charset="0"/>
              </a:rPr>
              <a:t>GRACE</a:t>
            </a:r>
            <a:endParaRPr lang="it-IT" dirty="0">
              <a:solidFill>
                <a:srgbClr val="FF0000"/>
              </a:solidFill>
              <a:latin typeface="Arial Black" panose="020B0A04020102020204" pitchFamily="34" charset="0"/>
            </a:endParaRPr>
          </a:p>
          <a:p>
            <a:pPr algn="ctr"/>
            <a:endParaRPr lang="it-IT" dirty="0">
              <a:solidFill>
                <a:srgbClr val="FF0000"/>
              </a:solidFill>
              <a:latin typeface="Arial Black" panose="020B0A04020102020204" pitchFamily="34" charset="0"/>
            </a:endParaRPr>
          </a:p>
        </p:txBody>
      </p:sp>
      <p:sp>
        <p:nvSpPr>
          <p:cNvPr id="9" name="CasellaDiTesto 8"/>
          <p:cNvSpPr txBox="1"/>
          <p:nvPr/>
        </p:nvSpPr>
        <p:spPr>
          <a:xfrm>
            <a:off x="2431896" y="1279636"/>
            <a:ext cx="2035814" cy="923330"/>
          </a:xfrm>
          <a:prstGeom prst="rect">
            <a:avLst/>
          </a:prstGeom>
          <a:noFill/>
        </p:spPr>
        <p:txBody>
          <a:bodyPr wrap="none" rtlCol="0">
            <a:spAutoFit/>
          </a:bodyPr>
          <a:lstStyle/>
          <a:p>
            <a:pPr algn="ctr"/>
            <a:r>
              <a:rPr lang="it-IT" dirty="0" smtClean="0">
                <a:solidFill>
                  <a:srgbClr val="FF0000"/>
                </a:solidFill>
                <a:latin typeface="Arial Black" panose="020B0A04020102020204" pitchFamily="34" charset="0"/>
              </a:rPr>
              <a:t>Free to TEACH</a:t>
            </a:r>
          </a:p>
          <a:p>
            <a:pPr algn="ctr"/>
            <a:r>
              <a:rPr lang="it-IT" dirty="0" smtClean="0">
                <a:solidFill>
                  <a:srgbClr val="FF0000"/>
                </a:solidFill>
                <a:latin typeface="Arial Black" panose="020B0A04020102020204" pitchFamily="34" charset="0"/>
              </a:rPr>
              <a:t>ONE </a:t>
            </a:r>
            <a:r>
              <a:rPr lang="it-IT" dirty="0" err="1" smtClean="0">
                <a:solidFill>
                  <a:srgbClr val="FF0000"/>
                </a:solidFill>
                <a:latin typeface="Arial Black" panose="020B0A04020102020204" pitchFamily="34" charset="0"/>
              </a:rPr>
              <a:t>Truth</a:t>
            </a:r>
            <a:endParaRPr lang="it-IT" dirty="0" smtClean="0">
              <a:solidFill>
                <a:srgbClr val="FF0000"/>
              </a:solidFill>
              <a:latin typeface="Arial Black" panose="020B0A04020102020204" pitchFamily="34" charset="0"/>
            </a:endParaRPr>
          </a:p>
          <a:p>
            <a:pPr algn="ctr"/>
            <a:r>
              <a:rPr lang="it-IT" dirty="0" smtClean="0">
                <a:solidFill>
                  <a:srgbClr val="FF0000"/>
                </a:solidFill>
                <a:latin typeface="Arial Black" panose="020B0A04020102020204" pitchFamily="34" charset="0"/>
              </a:rPr>
              <a:t>FORMATION</a:t>
            </a:r>
            <a:endParaRPr lang="it-IT" dirty="0">
              <a:solidFill>
                <a:srgbClr val="FF0000"/>
              </a:solidFill>
              <a:latin typeface="Arial Black" panose="020B0A04020102020204" pitchFamily="34" charset="0"/>
            </a:endParaRPr>
          </a:p>
        </p:txBody>
      </p:sp>
      <p:sp>
        <p:nvSpPr>
          <p:cNvPr id="11" name="CasellaDiTesto 10"/>
          <p:cNvSpPr txBox="1"/>
          <p:nvPr/>
        </p:nvSpPr>
        <p:spPr>
          <a:xfrm>
            <a:off x="260914" y="6266479"/>
            <a:ext cx="11670182" cy="630942"/>
          </a:xfrm>
          <a:prstGeom prst="rect">
            <a:avLst/>
          </a:prstGeom>
          <a:noFill/>
        </p:spPr>
        <p:txBody>
          <a:bodyPr wrap="none" rtlCol="0">
            <a:spAutoFit/>
          </a:bodyPr>
          <a:lstStyle/>
          <a:p>
            <a:pPr algn="ctr"/>
            <a:r>
              <a:rPr lang="it-IT" dirty="0" smtClean="0">
                <a:solidFill>
                  <a:srgbClr val="002060"/>
                </a:solidFill>
                <a:latin typeface="Wide Latin" panose="020A0A07050505020404" pitchFamily="18" charset="0"/>
              </a:rPr>
              <a:t>HOLY PEOPLE OF GOD</a:t>
            </a:r>
          </a:p>
          <a:p>
            <a:pPr algn="ctr"/>
            <a:r>
              <a:rPr lang="it-IT" sz="1700" dirty="0" smtClean="0">
                <a:solidFill>
                  <a:schemeClr val="accent2">
                    <a:lumMod val="75000"/>
                  </a:schemeClr>
                </a:solidFill>
                <a:latin typeface="Wide Latin" panose="020A0A07050505020404" pitchFamily="18" charset="0"/>
              </a:rPr>
              <a:t>GIVING HIMSELF FOR THE SALVATION OF THE WORLD</a:t>
            </a:r>
            <a:endParaRPr lang="it-IT" sz="1700" dirty="0">
              <a:solidFill>
                <a:schemeClr val="accent2">
                  <a:lumMod val="75000"/>
                </a:schemeClr>
              </a:solidFill>
              <a:latin typeface="Wide Latin" panose="020A0A07050505020404" pitchFamily="18" charset="0"/>
            </a:endParaRPr>
          </a:p>
        </p:txBody>
      </p:sp>
    </p:spTree>
    <p:extLst>
      <p:ext uri="{BB962C8B-B14F-4D97-AF65-F5344CB8AC3E}">
        <p14:creationId xmlns:p14="http://schemas.microsoft.com/office/powerpoint/2010/main" val="1625151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err="1" smtClean="0">
                <a:solidFill>
                  <a:srgbClr val="FF0000"/>
                </a:solidFill>
                <a:latin typeface="Arial Black" panose="020B0A04020102020204" pitchFamily="34" charset="0"/>
              </a:rPr>
              <a:t>Italy</a:t>
            </a:r>
            <a:r>
              <a:rPr lang="it-IT" b="1" dirty="0" smtClean="0">
                <a:solidFill>
                  <a:srgbClr val="FF0000"/>
                </a:solidFill>
                <a:latin typeface="Arial Black" panose="020B0A04020102020204" pitchFamily="34" charset="0"/>
              </a:rPr>
              <a:t> </a:t>
            </a:r>
            <a:r>
              <a:rPr lang="it-IT" b="1" dirty="0" err="1" smtClean="0">
                <a:solidFill>
                  <a:srgbClr val="FF0000"/>
                </a:solidFill>
                <a:latin typeface="Arial Black" panose="020B0A04020102020204" pitchFamily="34" charset="0"/>
              </a:rPr>
              <a:t>at</a:t>
            </a:r>
            <a:r>
              <a:rPr lang="it-IT" b="1" dirty="0" smtClean="0">
                <a:solidFill>
                  <a:srgbClr val="FF0000"/>
                </a:solidFill>
                <a:latin typeface="Arial Black" panose="020B0A04020102020204" pitchFamily="34" charset="0"/>
              </a:rPr>
              <a:t> </a:t>
            </a:r>
            <a:r>
              <a:rPr lang="it-IT" b="1" dirty="0" err="1" smtClean="0">
                <a:solidFill>
                  <a:srgbClr val="FF0000"/>
                </a:solidFill>
                <a:latin typeface="Arial Black" panose="020B0A04020102020204" pitchFamily="34" charset="0"/>
              </a:rPr>
              <a:t>Rosmini’s</a:t>
            </a:r>
            <a:r>
              <a:rPr lang="it-IT" b="1" dirty="0" smtClean="0">
                <a:solidFill>
                  <a:srgbClr val="FF0000"/>
                </a:solidFill>
                <a:latin typeface="Arial Black" panose="020B0A04020102020204" pitchFamily="34" charset="0"/>
              </a:rPr>
              <a:t> time</a:t>
            </a:r>
            <a:endParaRPr lang="it-IT" b="1" dirty="0">
              <a:solidFill>
                <a:srgbClr val="FF0000"/>
              </a:solidFill>
              <a:latin typeface="Arial Black" panose="020B0A04020102020204" pitchFamily="34" charset="0"/>
            </a:endParaRPr>
          </a:p>
        </p:txBody>
      </p:sp>
      <p:pic>
        <p:nvPicPr>
          <p:cNvPr id="9218" name="Picture 2" descr="Risultati immagini per L'italia nel 184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77438" y="1690688"/>
            <a:ext cx="4437123" cy="4880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923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b="1" dirty="0" smtClean="0">
                <a:solidFill>
                  <a:srgbClr val="FF0000"/>
                </a:solidFill>
                <a:latin typeface="Agency FB" panose="020B0503020202020204" pitchFamily="34" charset="0"/>
              </a:rPr>
              <a:t>1831 </a:t>
            </a:r>
            <a:r>
              <a:rPr lang="it-IT" b="1" dirty="0" err="1" smtClean="0">
                <a:solidFill>
                  <a:srgbClr val="FF0000"/>
                </a:solidFill>
                <a:latin typeface="Agency FB" panose="020B0503020202020204" pitchFamily="34" charset="0"/>
              </a:rPr>
              <a:t>Revolution</a:t>
            </a:r>
            <a:r>
              <a:rPr lang="it-IT" b="1" dirty="0" smtClean="0">
                <a:solidFill>
                  <a:srgbClr val="FF0000"/>
                </a:solidFill>
                <a:latin typeface="Agency FB" panose="020B0503020202020204" pitchFamily="34" charset="0"/>
              </a:rPr>
              <a:t> in France and </a:t>
            </a:r>
            <a:r>
              <a:rPr lang="it-IT" b="1" dirty="0" err="1" smtClean="0">
                <a:solidFill>
                  <a:srgbClr val="FF0000"/>
                </a:solidFill>
                <a:latin typeface="Agency FB" panose="020B0503020202020204" pitchFamily="34" charset="0"/>
              </a:rPr>
              <a:t>Condemnation</a:t>
            </a:r>
            <a:r>
              <a:rPr lang="it-IT" b="1" dirty="0" smtClean="0">
                <a:solidFill>
                  <a:srgbClr val="FF0000"/>
                </a:solidFill>
                <a:latin typeface="Agency FB" panose="020B0503020202020204" pitchFamily="34" charset="0"/>
              </a:rPr>
              <a:t> of the </a:t>
            </a:r>
            <a:r>
              <a:rPr lang="it-IT" b="1" dirty="0" err="1" smtClean="0">
                <a:solidFill>
                  <a:srgbClr val="FF0000"/>
                </a:solidFill>
                <a:latin typeface="Agency FB" panose="020B0503020202020204" pitchFamily="34" charset="0"/>
              </a:rPr>
              <a:t>writes</a:t>
            </a:r>
            <a:r>
              <a:rPr lang="it-IT" b="1" dirty="0" smtClean="0">
                <a:solidFill>
                  <a:srgbClr val="FF0000"/>
                </a:solidFill>
                <a:latin typeface="Agency FB" panose="020B0503020202020204" pitchFamily="34" charset="0"/>
              </a:rPr>
              <a:t> of </a:t>
            </a:r>
            <a:r>
              <a:rPr lang="it-IT" b="1" dirty="0" err="1" smtClean="0">
                <a:solidFill>
                  <a:srgbClr val="FF0000"/>
                </a:solidFill>
                <a:latin typeface="Agency FB" panose="020B0503020202020204" pitchFamily="34" charset="0"/>
              </a:rPr>
              <a:t>Felicité</a:t>
            </a:r>
            <a:r>
              <a:rPr lang="it-IT" b="1" dirty="0" smtClean="0">
                <a:solidFill>
                  <a:srgbClr val="FF0000"/>
                </a:solidFill>
                <a:latin typeface="Agency FB" panose="020B0503020202020204" pitchFamily="34" charset="0"/>
              </a:rPr>
              <a:t> de </a:t>
            </a:r>
            <a:r>
              <a:rPr lang="it-IT" b="1" dirty="0" err="1" smtClean="0">
                <a:solidFill>
                  <a:srgbClr val="FF0000"/>
                </a:solidFill>
                <a:latin typeface="Agency FB" panose="020B0503020202020204" pitchFamily="34" charset="0"/>
              </a:rPr>
              <a:t>Lamennais</a:t>
            </a:r>
            <a:endParaRPr lang="it-IT" b="1" dirty="0">
              <a:solidFill>
                <a:srgbClr val="FF0000"/>
              </a:solidFill>
              <a:latin typeface="Agency FB" panose="020B0503020202020204" pitchFamily="34" charset="0"/>
            </a:endParaRPr>
          </a:p>
        </p:txBody>
      </p:sp>
      <p:sp>
        <p:nvSpPr>
          <p:cNvPr id="3" name="Segnaposto contenuto 2"/>
          <p:cNvSpPr>
            <a:spLocks noGrp="1"/>
          </p:cNvSpPr>
          <p:nvPr>
            <p:ph sz="half" idx="1"/>
          </p:nvPr>
        </p:nvSpPr>
        <p:spPr/>
        <p:txBody>
          <a:bodyPr/>
          <a:lstStyle/>
          <a:p>
            <a:pPr algn="just"/>
            <a:r>
              <a:rPr lang="it-IT" dirty="0" smtClean="0">
                <a:solidFill>
                  <a:srgbClr val="FFC000"/>
                </a:solidFill>
              </a:rPr>
              <a:t>The </a:t>
            </a:r>
            <a:r>
              <a:rPr lang="it-IT" dirty="0" err="1" smtClean="0">
                <a:solidFill>
                  <a:srgbClr val="FFC000"/>
                </a:solidFill>
              </a:rPr>
              <a:t>priest</a:t>
            </a:r>
            <a:r>
              <a:rPr lang="it-IT" dirty="0" smtClean="0">
                <a:solidFill>
                  <a:srgbClr val="FFC000"/>
                </a:solidFill>
              </a:rPr>
              <a:t> </a:t>
            </a:r>
            <a:r>
              <a:rPr lang="it-IT" dirty="0" err="1" smtClean="0">
                <a:solidFill>
                  <a:srgbClr val="FFC000"/>
                </a:solidFill>
              </a:rPr>
              <a:t>Felicité</a:t>
            </a:r>
            <a:r>
              <a:rPr lang="it-IT" dirty="0" smtClean="0">
                <a:solidFill>
                  <a:srgbClr val="FFC000"/>
                </a:solidFill>
              </a:rPr>
              <a:t> de </a:t>
            </a:r>
            <a:r>
              <a:rPr lang="it-IT" dirty="0" err="1" smtClean="0">
                <a:solidFill>
                  <a:srgbClr val="FFC000"/>
                </a:solidFill>
              </a:rPr>
              <a:t>Lamennais</a:t>
            </a:r>
            <a:r>
              <a:rPr lang="it-IT" dirty="0" smtClean="0">
                <a:solidFill>
                  <a:srgbClr val="FFC000"/>
                </a:solidFill>
              </a:rPr>
              <a:t> </a:t>
            </a:r>
            <a:r>
              <a:rPr lang="it-IT" dirty="0" err="1" smtClean="0">
                <a:solidFill>
                  <a:srgbClr val="FFC000"/>
                </a:solidFill>
              </a:rPr>
              <a:t>founded</a:t>
            </a:r>
            <a:r>
              <a:rPr lang="it-IT" dirty="0" smtClean="0">
                <a:solidFill>
                  <a:srgbClr val="FFC000"/>
                </a:solidFill>
              </a:rPr>
              <a:t> a </a:t>
            </a:r>
            <a:r>
              <a:rPr lang="it-IT" dirty="0" err="1" smtClean="0">
                <a:solidFill>
                  <a:srgbClr val="FFC000"/>
                </a:solidFill>
              </a:rPr>
              <a:t>newspaper</a:t>
            </a:r>
            <a:r>
              <a:rPr lang="it-IT" dirty="0" smtClean="0">
                <a:solidFill>
                  <a:srgbClr val="FFC000"/>
                </a:solidFill>
              </a:rPr>
              <a:t> </a:t>
            </a:r>
            <a:r>
              <a:rPr lang="it-IT" dirty="0" err="1" smtClean="0">
                <a:solidFill>
                  <a:srgbClr val="FFC000"/>
                </a:solidFill>
              </a:rPr>
              <a:t>called</a:t>
            </a:r>
            <a:r>
              <a:rPr lang="it-IT" dirty="0" smtClean="0">
                <a:solidFill>
                  <a:srgbClr val="FFC000"/>
                </a:solidFill>
              </a:rPr>
              <a:t> L’</a:t>
            </a:r>
            <a:r>
              <a:rPr lang="it-IT" dirty="0" err="1" smtClean="0">
                <a:solidFill>
                  <a:srgbClr val="FFC000"/>
                </a:solidFill>
              </a:rPr>
              <a:t>avenier</a:t>
            </a:r>
            <a:endParaRPr lang="it-IT" dirty="0" smtClean="0">
              <a:solidFill>
                <a:srgbClr val="FFC000"/>
              </a:solidFill>
            </a:endParaRPr>
          </a:p>
          <a:p>
            <a:pPr algn="just"/>
            <a:r>
              <a:rPr lang="it-IT" dirty="0" smtClean="0">
                <a:solidFill>
                  <a:srgbClr val="00B0F0"/>
                </a:solidFill>
              </a:rPr>
              <a:t>In </a:t>
            </a:r>
            <a:r>
              <a:rPr lang="it-IT" dirty="0" err="1" smtClean="0">
                <a:solidFill>
                  <a:srgbClr val="00B0F0"/>
                </a:solidFill>
              </a:rPr>
              <a:t>favour</a:t>
            </a:r>
            <a:r>
              <a:rPr lang="it-IT" dirty="0" smtClean="0">
                <a:solidFill>
                  <a:srgbClr val="00B0F0"/>
                </a:solidFill>
              </a:rPr>
              <a:t> of </a:t>
            </a:r>
            <a:r>
              <a:rPr lang="it-IT" dirty="0" err="1" smtClean="0">
                <a:solidFill>
                  <a:srgbClr val="00B0F0"/>
                </a:solidFill>
              </a:rPr>
              <a:t>introducing</a:t>
            </a:r>
            <a:r>
              <a:rPr lang="it-IT" dirty="0" smtClean="0">
                <a:solidFill>
                  <a:srgbClr val="00B0F0"/>
                </a:solidFill>
              </a:rPr>
              <a:t> </a:t>
            </a:r>
            <a:r>
              <a:rPr lang="it-IT" dirty="0" err="1" smtClean="0">
                <a:solidFill>
                  <a:srgbClr val="00B0F0"/>
                </a:solidFill>
              </a:rPr>
              <a:t>democracy</a:t>
            </a:r>
            <a:r>
              <a:rPr lang="it-IT" dirty="0" smtClean="0">
                <a:solidFill>
                  <a:srgbClr val="00B0F0"/>
                </a:solidFill>
              </a:rPr>
              <a:t> in the Church</a:t>
            </a:r>
          </a:p>
          <a:p>
            <a:pPr algn="just"/>
            <a:r>
              <a:rPr lang="it-IT" dirty="0" smtClean="0">
                <a:solidFill>
                  <a:srgbClr val="0070C0"/>
                </a:solidFill>
              </a:rPr>
              <a:t>The «</a:t>
            </a:r>
            <a:r>
              <a:rPr lang="it-IT" dirty="0" err="1" smtClean="0">
                <a:solidFill>
                  <a:srgbClr val="0070C0"/>
                </a:solidFill>
              </a:rPr>
              <a:t>Statutes</a:t>
            </a:r>
            <a:r>
              <a:rPr lang="it-IT" dirty="0" smtClean="0">
                <a:solidFill>
                  <a:srgbClr val="0070C0"/>
                </a:solidFill>
              </a:rPr>
              <a:t>» </a:t>
            </a:r>
            <a:r>
              <a:rPr lang="it-IT" dirty="0" err="1" smtClean="0">
                <a:solidFill>
                  <a:srgbClr val="0070C0"/>
                </a:solidFill>
              </a:rPr>
              <a:t>should</a:t>
            </a:r>
            <a:r>
              <a:rPr lang="it-IT" dirty="0" smtClean="0">
                <a:solidFill>
                  <a:srgbClr val="0070C0"/>
                </a:solidFill>
              </a:rPr>
              <a:t> be </a:t>
            </a:r>
            <a:r>
              <a:rPr lang="it-IT" dirty="0" err="1" smtClean="0">
                <a:solidFill>
                  <a:srgbClr val="0070C0"/>
                </a:solidFill>
              </a:rPr>
              <a:t>given</a:t>
            </a:r>
            <a:endParaRPr lang="it-IT" dirty="0" smtClean="0">
              <a:solidFill>
                <a:srgbClr val="0070C0"/>
              </a:solidFill>
            </a:endParaRPr>
          </a:p>
          <a:p>
            <a:pPr algn="just"/>
            <a:r>
              <a:rPr lang="it-IT" dirty="0" smtClean="0">
                <a:solidFill>
                  <a:srgbClr val="FF0000"/>
                </a:solidFill>
              </a:rPr>
              <a:t>Here </a:t>
            </a:r>
            <a:r>
              <a:rPr lang="it-IT" dirty="0" err="1" smtClean="0">
                <a:solidFill>
                  <a:srgbClr val="FF0000"/>
                </a:solidFill>
              </a:rPr>
              <a:t>comes</a:t>
            </a:r>
            <a:r>
              <a:rPr lang="it-IT" dirty="0" smtClean="0">
                <a:solidFill>
                  <a:srgbClr val="FF0000"/>
                </a:solidFill>
              </a:rPr>
              <a:t> </a:t>
            </a:r>
            <a:r>
              <a:rPr lang="it-IT" dirty="0" err="1" smtClean="0">
                <a:solidFill>
                  <a:srgbClr val="FF0000"/>
                </a:solidFill>
              </a:rPr>
              <a:t>Pius</a:t>
            </a:r>
            <a:r>
              <a:rPr lang="it-IT" dirty="0" smtClean="0">
                <a:solidFill>
                  <a:srgbClr val="FF0000"/>
                </a:solidFill>
              </a:rPr>
              <a:t> the IX, </a:t>
            </a:r>
            <a:r>
              <a:rPr lang="it-IT" dirty="0" err="1" smtClean="0">
                <a:solidFill>
                  <a:srgbClr val="FF0000"/>
                </a:solidFill>
              </a:rPr>
              <a:t>inicially</a:t>
            </a:r>
            <a:r>
              <a:rPr lang="it-IT" dirty="0" smtClean="0">
                <a:solidFill>
                  <a:srgbClr val="FF0000"/>
                </a:solidFill>
              </a:rPr>
              <a:t> in </a:t>
            </a:r>
            <a:r>
              <a:rPr lang="it-IT" dirty="0" err="1" smtClean="0">
                <a:solidFill>
                  <a:srgbClr val="FF0000"/>
                </a:solidFill>
              </a:rPr>
              <a:t>favour</a:t>
            </a:r>
            <a:r>
              <a:rPr lang="it-IT" dirty="0" smtClean="0">
                <a:solidFill>
                  <a:srgbClr val="FF0000"/>
                </a:solidFill>
              </a:rPr>
              <a:t> of the «</a:t>
            </a:r>
            <a:r>
              <a:rPr lang="it-IT" dirty="0" err="1" smtClean="0">
                <a:solidFill>
                  <a:srgbClr val="FF0000"/>
                </a:solidFill>
              </a:rPr>
              <a:t>Statutes</a:t>
            </a:r>
            <a:r>
              <a:rPr lang="it-IT" dirty="0" smtClean="0">
                <a:solidFill>
                  <a:srgbClr val="FF0000"/>
                </a:solidFill>
              </a:rPr>
              <a:t>»</a:t>
            </a:r>
            <a:endParaRPr lang="it-IT" dirty="0">
              <a:solidFill>
                <a:srgbClr val="FF0000"/>
              </a:solidFill>
            </a:endParaRPr>
          </a:p>
        </p:txBody>
      </p:sp>
      <p:pic>
        <p:nvPicPr>
          <p:cNvPr id="8194" name="Picture 2" descr="Risultati immagini per lamennai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173821" y="1690688"/>
            <a:ext cx="2940967" cy="3829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8082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62000" y="648604"/>
            <a:ext cx="10515600" cy="1325563"/>
          </a:xfrm>
        </p:spPr>
        <p:txBody>
          <a:bodyPr>
            <a:normAutofit fontScale="90000"/>
          </a:bodyPr>
          <a:lstStyle/>
          <a:p>
            <a:pPr algn="ctr"/>
            <a:r>
              <a:rPr lang="it-IT" sz="7200" b="1" dirty="0" err="1" smtClean="0">
                <a:solidFill>
                  <a:srgbClr val="00B050"/>
                </a:solidFill>
                <a:latin typeface="Arial Black" panose="020B0A04020102020204" pitchFamily="34" charset="0"/>
              </a:rPr>
              <a:t>Why</a:t>
            </a:r>
            <a:r>
              <a:rPr lang="it-IT" sz="7200" b="1" dirty="0" smtClean="0">
                <a:solidFill>
                  <a:srgbClr val="00B050"/>
                </a:solidFill>
                <a:latin typeface="Arial Black" panose="020B0A04020102020204" pitchFamily="34" charset="0"/>
              </a:rPr>
              <a:t> to </a:t>
            </a:r>
            <a:r>
              <a:rPr lang="it-IT" sz="7200" b="1" dirty="0" err="1" smtClean="0">
                <a:solidFill>
                  <a:srgbClr val="00B050"/>
                </a:solidFill>
                <a:latin typeface="Arial Black" panose="020B0A04020102020204" pitchFamily="34" charset="0"/>
              </a:rPr>
              <a:t>write</a:t>
            </a:r>
            <a:r>
              <a:rPr lang="it-IT" sz="7200" b="1" dirty="0" smtClean="0">
                <a:solidFill>
                  <a:srgbClr val="00B050"/>
                </a:solidFill>
                <a:latin typeface="Arial Black" panose="020B0A04020102020204" pitchFamily="34" charset="0"/>
              </a:rPr>
              <a:t> in 1832 and </a:t>
            </a:r>
            <a:r>
              <a:rPr lang="it-IT" sz="7200" b="1" dirty="0" err="1" smtClean="0">
                <a:solidFill>
                  <a:srgbClr val="00B050"/>
                </a:solidFill>
                <a:latin typeface="Arial Black" panose="020B0A04020102020204" pitchFamily="34" charset="0"/>
              </a:rPr>
              <a:t>publish</a:t>
            </a:r>
            <a:r>
              <a:rPr lang="it-IT" sz="7200" b="1" dirty="0" smtClean="0">
                <a:solidFill>
                  <a:srgbClr val="00B050"/>
                </a:solidFill>
                <a:latin typeface="Arial Black" panose="020B0A04020102020204" pitchFamily="34" charset="0"/>
              </a:rPr>
              <a:t> in 1848?</a:t>
            </a:r>
            <a:endParaRPr lang="it-IT" sz="7200" b="1" dirty="0">
              <a:solidFill>
                <a:srgbClr val="00B050"/>
              </a:solidFill>
              <a:latin typeface="Arial Black" panose="020B0A04020102020204" pitchFamily="34" charset="0"/>
            </a:endParaRPr>
          </a:p>
        </p:txBody>
      </p:sp>
      <p:sp>
        <p:nvSpPr>
          <p:cNvPr id="3" name="Segnaposto contenuto 2"/>
          <p:cNvSpPr>
            <a:spLocks noGrp="1"/>
          </p:cNvSpPr>
          <p:nvPr>
            <p:ph sz="half" idx="1"/>
          </p:nvPr>
        </p:nvSpPr>
        <p:spPr>
          <a:xfrm>
            <a:off x="2784082" y="2674692"/>
            <a:ext cx="5181600" cy="3321837"/>
          </a:xfrm>
        </p:spPr>
        <p:txBody>
          <a:bodyPr>
            <a:normAutofit lnSpcReduction="10000"/>
          </a:bodyPr>
          <a:lstStyle/>
          <a:p>
            <a:endParaRPr lang="it-IT" sz="4400" b="1" dirty="0" smtClean="0">
              <a:solidFill>
                <a:srgbClr val="FF0000"/>
              </a:solidFill>
            </a:endParaRPr>
          </a:p>
          <a:p>
            <a:pPr marL="0" indent="0">
              <a:buNone/>
            </a:pPr>
            <a:r>
              <a:rPr lang="it-IT" sz="4400" b="1" dirty="0" err="1" smtClean="0">
                <a:solidFill>
                  <a:srgbClr val="FF0000"/>
                </a:solidFill>
              </a:rPr>
              <a:t>Two</a:t>
            </a:r>
            <a:r>
              <a:rPr lang="it-IT" sz="4400" b="1" dirty="0" smtClean="0">
                <a:solidFill>
                  <a:srgbClr val="FF0000"/>
                </a:solidFill>
              </a:rPr>
              <a:t> </a:t>
            </a:r>
            <a:r>
              <a:rPr lang="it-IT" sz="4400" b="1" dirty="0" err="1" smtClean="0">
                <a:solidFill>
                  <a:srgbClr val="FF0000"/>
                </a:solidFill>
              </a:rPr>
              <a:t>important</a:t>
            </a:r>
            <a:r>
              <a:rPr lang="it-IT" sz="4400" b="1" dirty="0" smtClean="0">
                <a:solidFill>
                  <a:srgbClr val="FF0000"/>
                </a:solidFill>
              </a:rPr>
              <a:t> </a:t>
            </a:r>
            <a:r>
              <a:rPr lang="it-IT" sz="4400" b="1" dirty="0" err="1" smtClean="0">
                <a:solidFill>
                  <a:srgbClr val="FF0000"/>
                </a:solidFill>
              </a:rPr>
              <a:t>Popes</a:t>
            </a:r>
            <a:endParaRPr lang="it-IT" sz="4400" b="1" dirty="0" smtClean="0">
              <a:solidFill>
                <a:srgbClr val="FF0000"/>
              </a:solidFill>
            </a:endParaRPr>
          </a:p>
          <a:p>
            <a:pPr marL="0" indent="0">
              <a:buNone/>
            </a:pPr>
            <a:endParaRPr lang="it-IT" sz="4400" b="1" dirty="0" smtClean="0">
              <a:solidFill>
                <a:srgbClr val="FF0000"/>
              </a:solidFill>
            </a:endParaRPr>
          </a:p>
          <a:p>
            <a:pPr lvl="4"/>
            <a:r>
              <a:rPr lang="it-IT" sz="4000" b="1" dirty="0" smtClean="0">
                <a:solidFill>
                  <a:srgbClr val="002060"/>
                </a:solidFill>
              </a:rPr>
              <a:t>Gregory XVI</a:t>
            </a:r>
          </a:p>
          <a:p>
            <a:pPr lvl="1"/>
            <a:r>
              <a:rPr lang="it-IT" sz="4000" b="1" dirty="0" smtClean="0">
                <a:solidFill>
                  <a:srgbClr val="00B050"/>
                </a:solidFill>
              </a:rPr>
              <a:t>St. </a:t>
            </a:r>
            <a:r>
              <a:rPr lang="it-IT" sz="4000" b="1" dirty="0" err="1" smtClean="0">
                <a:solidFill>
                  <a:srgbClr val="00B050"/>
                </a:solidFill>
              </a:rPr>
              <a:t>Pius</a:t>
            </a:r>
            <a:r>
              <a:rPr lang="it-IT" sz="4000" b="1" dirty="0" smtClean="0">
                <a:solidFill>
                  <a:srgbClr val="00B050"/>
                </a:solidFill>
              </a:rPr>
              <a:t> IX</a:t>
            </a:r>
            <a:endParaRPr lang="it-IT" sz="4000" b="1" dirty="0">
              <a:solidFill>
                <a:srgbClr val="00B050"/>
              </a:solidFill>
            </a:endParaRPr>
          </a:p>
        </p:txBody>
      </p:sp>
      <p:pic>
        <p:nvPicPr>
          <p:cNvPr id="8198" name="Picture 6" descr="Risultati immagini per gregorio xvi"/>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965682" y="2674692"/>
            <a:ext cx="2687570" cy="3321837"/>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859" y="2688055"/>
            <a:ext cx="2383223" cy="3308474"/>
          </a:xfrm>
          <a:prstGeom prst="rect">
            <a:avLst/>
          </a:prstGeom>
        </p:spPr>
      </p:pic>
    </p:spTree>
    <p:extLst>
      <p:ext uri="{BB962C8B-B14F-4D97-AF65-F5344CB8AC3E}">
        <p14:creationId xmlns:p14="http://schemas.microsoft.com/office/powerpoint/2010/main" val="28106009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err="1" smtClean="0">
                <a:solidFill>
                  <a:srgbClr val="00B050"/>
                </a:solidFill>
                <a:latin typeface="Algerian" panose="04020705040A02060702" pitchFamily="82" charset="0"/>
              </a:rPr>
              <a:t>Why</a:t>
            </a:r>
            <a:r>
              <a:rPr lang="it-IT" b="1" dirty="0" smtClean="0">
                <a:solidFill>
                  <a:srgbClr val="00B050"/>
                </a:solidFill>
                <a:latin typeface="Algerian" panose="04020705040A02060702" pitchFamily="82" charset="0"/>
              </a:rPr>
              <a:t> </a:t>
            </a:r>
            <a:r>
              <a:rPr lang="it-IT" b="1" dirty="0" err="1" smtClean="0">
                <a:solidFill>
                  <a:srgbClr val="00B050"/>
                </a:solidFill>
                <a:latin typeface="Algerian" panose="04020705040A02060702" pitchFamily="82" charset="0"/>
              </a:rPr>
              <a:t>wounds</a:t>
            </a:r>
            <a:r>
              <a:rPr lang="it-IT" b="1" dirty="0" smtClean="0">
                <a:solidFill>
                  <a:srgbClr val="00B050"/>
                </a:solidFill>
                <a:latin typeface="Algerian" panose="04020705040A02060702" pitchFamily="82" charset="0"/>
              </a:rPr>
              <a:t>? </a:t>
            </a:r>
            <a:r>
              <a:rPr lang="it-IT" b="1" dirty="0" err="1" smtClean="0">
                <a:solidFill>
                  <a:srgbClr val="00B050"/>
                </a:solidFill>
                <a:latin typeface="Algerian" panose="04020705040A02060702" pitchFamily="82" charset="0"/>
              </a:rPr>
              <a:t>Which</a:t>
            </a:r>
            <a:r>
              <a:rPr lang="it-IT" b="1" dirty="0" smtClean="0">
                <a:solidFill>
                  <a:srgbClr val="00B050"/>
                </a:solidFill>
                <a:latin typeface="Algerian" panose="04020705040A02060702" pitchFamily="82" charset="0"/>
              </a:rPr>
              <a:t> </a:t>
            </a:r>
            <a:r>
              <a:rPr lang="it-IT" b="1" dirty="0" err="1" smtClean="0">
                <a:solidFill>
                  <a:srgbClr val="00B050"/>
                </a:solidFill>
                <a:latin typeface="Algerian" panose="04020705040A02060702" pitchFamily="82" charset="0"/>
              </a:rPr>
              <a:t>Spirituality</a:t>
            </a:r>
            <a:r>
              <a:rPr lang="it-IT" b="1" dirty="0" smtClean="0">
                <a:solidFill>
                  <a:srgbClr val="00B050"/>
                </a:solidFill>
                <a:latin typeface="Algerian" panose="04020705040A02060702" pitchFamily="82" charset="0"/>
              </a:rPr>
              <a:t>?</a:t>
            </a:r>
            <a:endParaRPr lang="it-IT" b="1" dirty="0">
              <a:solidFill>
                <a:srgbClr val="00B050"/>
              </a:solidFill>
              <a:latin typeface="Algerian" panose="04020705040A02060702" pitchFamily="82" charset="0"/>
            </a:endParaRPr>
          </a:p>
        </p:txBody>
      </p:sp>
      <p:sp>
        <p:nvSpPr>
          <p:cNvPr id="3" name="Segnaposto contenuto 2"/>
          <p:cNvSpPr>
            <a:spLocks noGrp="1"/>
          </p:cNvSpPr>
          <p:nvPr>
            <p:ph sz="half" idx="1"/>
          </p:nvPr>
        </p:nvSpPr>
        <p:spPr/>
        <p:txBody>
          <a:bodyPr>
            <a:normAutofit lnSpcReduction="10000"/>
          </a:bodyPr>
          <a:lstStyle/>
          <a:p>
            <a:pPr algn="just"/>
            <a:r>
              <a:rPr lang="it-IT" b="1" dirty="0" smtClean="0">
                <a:solidFill>
                  <a:srgbClr val="00B050"/>
                </a:solidFill>
              </a:rPr>
              <a:t>The </a:t>
            </a:r>
            <a:r>
              <a:rPr lang="it-IT" b="1" dirty="0" err="1" smtClean="0">
                <a:solidFill>
                  <a:srgbClr val="00B050"/>
                </a:solidFill>
              </a:rPr>
              <a:t>letter</a:t>
            </a:r>
            <a:r>
              <a:rPr lang="it-IT" b="1" dirty="0" smtClean="0">
                <a:solidFill>
                  <a:srgbClr val="00B050"/>
                </a:solidFill>
              </a:rPr>
              <a:t> «</a:t>
            </a:r>
            <a:r>
              <a:rPr lang="it-IT" b="1" dirty="0" err="1" smtClean="0">
                <a:solidFill>
                  <a:srgbClr val="00B050"/>
                </a:solidFill>
              </a:rPr>
              <a:t>Mirari</a:t>
            </a:r>
            <a:r>
              <a:rPr lang="it-IT" b="1" dirty="0" smtClean="0">
                <a:solidFill>
                  <a:srgbClr val="00B050"/>
                </a:solidFill>
              </a:rPr>
              <a:t> </a:t>
            </a:r>
            <a:r>
              <a:rPr lang="it-IT" b="1" dirty="0" err="1" smtClean="0">
                <a:solidFill>
                  <a:srgbClr val="00B050"/>
                </a:solidFill>
              </a:rPr>
              <a:t>vos</a:t>
            </a:r>
            <a:r>
              <a:rPr lang="it-IT" b="1" dirty="0" smtClean="0">
                <a:solidFill>
                  <a:srgbClr val="00B050"/>
                </a:solidFill>
              </a:rPr>
              <a:t>»</a:t>
            </a:r>
          </a:p>
          <a:p>
            <a:pPr algn="just"/>
            <a:r>
              <a:rPr lang="it-IT" b="1" dirty="0" smtClean="0">
                <a:solidFill>
                  <a:srgbClr val="FF0000"/>
                </a:solidFill>
              </a:rPr>
              <a:t>The «</a:t>
            </a:r>
            <a:r>
              <a:rPr lang="it-IT" b="1" dirty="0" err="1" smtClean="0">
                <a:solidFill>
                  <a:srgbClr val="FF0000"/>
                </a:solidFill>
              </a:rPr>
              <a:t>Statutes</a:t>
            </a:r>
            <a:r>
              <a:rPr lang="it-IT" b="1" dirty="0" smtClean="0">
                <a:solidFill>
                  <a:srgbClr val="FF0000"/>
                </a:solidFill>
              </a:rPr>
              <a:t>»</a:t>
            </a:r>
          </a:p>
          <a:p>
            <a:pPr algn="just"/>
            <a:r>
              <a:rPr lang="it-IT" b="1" dirty="0" err="1" smtClean="0">
                <a:solidFill>
                  <a:srgbClr val="0070C0"/>
                </a:solidFill>
              </a:rPr>
              <a:t>Rosmini</a:t>
            </a:r>
            <a:r>
              <a:rPr lang="it-IT" b="1" dirty="0" smtClean="0">
                <a:solidFill>
                  <a:srgbClr val="0070C0"/>
                </a:solidFill>
              </a:rPr>
              <a:t> and:</a:t>
            </a:r>
          </a:p>
          <a:p>
            <a:pPr lvl="1" algn="just"/>
            <a:r>
              <a:rPr lang="it-IT" b="1" dirty="0" smtClean="0">
                <a:solidFill>
                  <a:srgbClr val="00B0F0"/>
                </a:solidFill>
              </a:rPr>
              <a:t>St. Catherine of Siena</a:t>
            </a:r>
          </a:p>
          <a:p>
            <a:pPr lvl="1" algn="just"/>
            <a:r>
              <a:rPr lang="it-IT" b="1" dirty="0" smtClean="0">
                <a:solidFill>
                  <a:srgbClr val="FF0000"/>
                </a:solidFill>
              </a:rPr>
              <a:t>St. Philippe Neri</a:t>
            </a:r>
          </a:p>
          <a:p>
            <a:pPr lvl="1" algn="just"/>
            <a:r>
              <a:rPr lang="it-IT" b="1" dirty="0" smtClean="0">
                <a:solidFill>
                  <a:srgbClr val="002060"/>
                </a:solidFill>
              </a:rPr>
              <a:t>The Camaldolese «</a:t>
            </a:r>
            <a:r>
              <a:rPr lang="it-IT" b="1" dirty="0" err="1" smtClean="0">
                <a:solidFill>
                  <a:srgbClr val="002060"/>
                </a:solidFill>
              </a:rPr>
              <a:t>Libellus</a:t>
            </a:r>
            <a:r>
              <a:rPr lang="it-IT" b="1" dirty="0" smtClean="0">
                <a:solidFill>
                  <a:srgbClr val="002060"/>
                </a:solidFill>
              </a:rPr>
              <a:t> ad </a:t>
            </a:r>
            <a:r>
              <a:rPr lang="it-IT" b="1" dirty="0" err="1" smtClean="0">
                <a:solidFill>
                  <a:srgbClr val="002060"/>
                </a:solidFill>
              </a:rPr>
              <a:t>Leonem</a:t>
            </a:r>
            <a:r>
              <a:rPr lang="it-IT" b="1" dirty="0" smtClean="0">
                <a:solidFill>
                  <a:srgbClr val="002060"/>
                </a:solidFill>
              </a:rPr>
              <a:t>» (Leo X)</a:t>
            </a:r>
          </a:p>
          <a:p>
            <a:pPr lvl="1" algn="just"/>
            <a:r>
              <a:rPr lang="it-IT" b="1" dirty="0" smtClean="0">
                <a:solidFill>
                  <a:srgbClr val="FFC000"/>
                </a:solidFill>
              </a:rPr>
              <a:t>St. </a:t>
            </a:r>
            <a:r>
              <a:rPr lang="it-IT" b="1" dirty="0" err="1" smtClean="0">
                <a:solidFill>
                  <a:srgbClr val="FFC000"/>
                </a:solidFill>
              </a:rPr>
              <a:t>Augustin</a:t>
            </a:r>
            <a:r>
              <a:rPr lang="it-IT" b="1" dirty="0" smtClean="0">
                <a:solidFill>
                  <a:srgbClr val="FFC000"/>
                </a:solidFill>
              </a:rPr>
              <a:t> and </a:t>
            </a:r>
            <a:r>
              <a:rPr lang="it-IT" b="1" dirty="0" err="1" smtClean="0">
                <a:solidFill>
                  <a:srgbClr val="FFC000"/>
                </a:solidFill>
              </a:rPr>
              <a:t>Fr</a:t>
            </a:r>
            <a:r>
              <a:rPr lang="it-IT" b="1" dirty="0" smtClean="0">
                <a:solidFill>
                  <a:srgbClr val="FFC000"/>
                </a:solidFill>
              </a:rPr>
              <a:t>. Muratori (the «</a:t>
            </a:r>
            <a:r>
              <a:rPr lang="it-IT" b="1" dirty="0" err="1" smtClean="0">
                <a:solidFill>
                  <a:srgbClr val="FFC000"/>
                </a:solidFill>
              </a:rPr>
              <a:t>consistency</a:t>
            </a:r>
            <a:r>
              <a:rPr lang="it-IT" b="1" dirty="0" smtClean="0">
                <a:solidFill>
                  <a:srgbClr val="FFC000"/>
                </a:solidFill>
              </a:rPr>
              <a:t>»)</a:t>
            </a:r>
          </a:p>
          <a:p>
            <a:pPr lvl="1" algn="just"/>
            <a:r>
              <a:rPr lang="it-IT" b="1" dirty="0" err="1" smtClean="0">
                <a:solidFill>
                  <a:srgbClr val="7030A0"/>
                </a:solidFill>
              </a:rPr>
              <a:t>Capucin</a:t>
            </a:r>
            <a:r>
              <a:rPr lang="it-IT" b="1" dirty="0" smtClean="0">
                <a:solidFill>
                  <a:srgbClr val="7030A0"/>
                </a:solidFill>
              </a:rPr>
              <a:t> </a:t>
            </a:r>
            <a:r>
              <a:rPr lang="it-IT" b="1" dirty="0" err="1" smtClean="0">
                <a:solidFill>
                  <a:srgbClr val="7030A0"/>
                </a:solidFill>
              </a:rPr>
              <a:t>spirituality</a:t>
            </a:r>
            <a:r>
              <a:rPr lang="it-IT" b="1" dirty="0" smtClean="0">
                <a:solidFill>
                  <a:srgbClr val="7030A0"/>
                </a:solidFill>
              </a:rPr>
              <a:t> (</a:t>
            </a:r>
            <a:r>
              <a:rPr lang="it-IT" b="1" dirty="0" err="1" smtClean="0">
                <a:solidFill>
                  <a:srgbClr val="7030A0"/>
                </a:solidFill>
              </a:rPr>
              <a:t>Fr</a:t>
            </a:r>
            <a:r>
              <a:rPr lang="it-IT" b="1" dirty="0" smtClean="0">
                <a:solidFill>
                  <a:srgbClr val="7030A0"/>
                </a:solidFill>
              </a:rPr>
              <a:t>. </a:t>
            </a:r>
            <a:r>
              <a:rPr lang="it-IT" b="1" dirty="0" err="1" smtClean="0">
                <a:solidFill>
                  <a:srgbClr val="7030A0"/>
                </a:solidFill>
              </a:rPr>
              <a:t>Bonaventura</a:t>
            </a:r>
            <a:r>
              <a:rPr lang="it-IT" b="1" dirty="0" smtClean="0">
                <a:solidFill>
                  <a:srgbClr val="7030A0"/>
                </a:solidFill>
              </a:rPr>
              <a:t> da Recanati)</a:t>
            </a:r>
            <a:endParaRPr lang="it-IT" b="1" dirty="0">
              <a:solidFill>
                <a:srgbClr val="7030A0"/>
              </a:solidFill>
            </a:endParaRPr>
          </a:p>
        </p:txBody>
      </p:sp>
      <p:pic>
        <p:nvPicPr>
          <p:cNvPr id="9218" name="Picture 2" descr="Risultati immagini per santi"/>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1994146"/>
            <a:ext cx="5181600" cy="3379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3858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4"/>
          <p:cNvSpPr txBox="1">
            <a:spLocks noChangeArrowheads="1"/>
          </p:cNvSpPr>
          <p:nvPr/>
        </p:nvSpPr>
        <p:spPr bwMode="auto">
          <a:xfrm>
            <a:off x="1017916" y="284283"/>
            <a:ext cx="9377752" cy="3862596"/>
          </a:xfrm>
          <a:prstGeom prst="rect">
            <a:avLst/>
          </a:prstGeom>
          <a:solidFill>
            <a:schemeClr val="accent4">
              <a:lumMod val="20000"/>
              <a:lumOff val="80000"/>
            </a:schemeClr>
          </a:solidFill>
          <a:ln>
            <a:noFill/>
          </a:ln>
          <a:effectLst>
            <a:innerShdw blurRad="63500" dist="50800" dir="13500000">
              <a:prstClr val="black">
                <a:alpha val="50000"/>
              </a:prstClr>
            </a:innerShdw>
          </a:effectLst>
          <a:extLst/>
        </p:spPr>
        <p:txBody>
          <a:bodyPr wrap="square">
            <a:spAutoFit/>
            <a:flatTx/>
          </a:bodyPr>
          <a:lstStyle>
            <a:lvl1pPr marL="342900" indent="-342900">
              <a:defRPr>
                <a:solidFill>
                  <a:schemeClr val="tx1"/>
                </a:solidFill>
                <a:latin typeface="Arial" charset="0"/>
                <a:cs typeface="Arial" charset="0"/>
              </a:defRPr>
            </a:lvl1pPr>
            <a:lvl2pPr marL="800100" indent="-342900">
              <a:defRPr>
                <a:solidFill>
                  <a:schemeClr val="tx1"/>
                </a:solidFill>
                <a:latin typeface="Arial" charset="0"/>
                <a:cs typeface="Arial" charset="0"/>
              </a:defRPr>
            </a:lvl2pPr>
            <a:lvl3pPr marL="1257300" indent="-342900">
              <a:defRPr>
                <a:solidFill>
                  <a:schemeClr val="tx1"/>
                </a:solidFill>
                <a:latin typeface="Arial" charset="0"/>
                <a:cs typeface="Arial" charset="0"/>
              </a:defRPr>
            </a:lvl3pPr>
            <a:lvl4pPr marL="1714500" indent="-342900">
              <a:defRPr>
                <a:solidFill>
                  <a:schemeClr val="tx1"/>
                </a:solidFill>
                <a:latin typeface="Arial" charset="0"/>
                <a:cs typeface="Arial" charset="0"/>
              </a:defRPr>
            </a:lvl4pPr>
            <a:lvl5pPr marL="2171700" indent="-342900">
              <a:defRPr>
                <a:solidFill>
                  <a:schemeClr val="tx1"/>
                </a:solidFill>
                <a:latin typeface="Arial" charset="0"/>
                <a:cs typeface="Arial" charset="0"/>
              </a:defRPr>
            </a:lvl5pPr>
            <a:lvl6pPr marL="2628900" indent="-342900" fontAlgn="base">
              <a:spcBef>
                <a:spcPct val="0"/>
              </a:spcBef>
              <a:spcAft>
                <a:spcPct val="0"/>
              </a:spcAft>
              <a:defRPr>
                <a:solidFill>
                  <a:schemeClr val="tx1"/>
                </a:solidFill>
                <a:latin typeface="Arial" charset="0"/>
                <a:cs typeface="Arial" charset="0"/>
              </a:defRPr>
            </a:lvl6pPr>
            <a:lvl7pPr marL="3086100" indent="-342900" fontAlgn="base">
              <a:spcBef>
                <a:spcPct val="0"/>
              </a:spcBef>
              <a:spcAft>
                <a:spcPct val="0"/>
              </a:spcAft>
              <a:defRPr>
                <a:solidFill>
                  <a:schemeClr val="tx1"/>
                </a:solidFill>
                <a:latin typeface="Arial" charset="0"/>
                <a:cs typeface="Arial" charset="0"/>
              </a:defRPr>
            </a:lvl7pPr>
            <a:lvl8pPr marL="3543300" indent="-342900" fontAlgn="base">
              <a:spcBef>
                <a:spcPct val="0"/>
              </a:spcBef>
              <a:spcAft>
                <a:spcPct val="0"/>
              </a:spcAft>
              <a:defRPr>
                <a:solidFill>
                  <a:schemeClr val="tx1"/>
                </a:solidFill>
                <a:latin typeface="Arial" charset="0"/>
                <a:cs typeface="Arial" charset="0"/>
              </a:defRPr>
            </a:lvl8pPr>
            <a:lvl9pPr marL="4000500" indent="-342900" fontAlgn="base">
              <a:spcBef>
                <a:spcPct val="0"/>
              </a:spcBef>
              <a:spcAft>
                <a:spcPct val="0"/>
              </a:spcAft>
              <a:defRPr>
                <a:solidFill>
                  <a:schemeClr val="tx1"/>
                </a:solidFill>
                <a:latin typeface="Arial" charset="0"/>
                <a:cs typeface="Arial" charset="0"/>
              </a:defRPr>
            </a:lvl9pPr>
          </a:lstStyle>
          <a:p>
            <a:pPr algn="just">
              <a:spcBef>
                <a:spcPct val="50000"/>
              </a:spcBef>
              <a:defRPr/>
            </a:pPr>
            <a:r>
              <a:rPr lang="en-GB" altLang="en-US" sz="2000" dirty="0">
                <a:latin typeface="Albertus Medium" panose="020E0602030304020304" pitchFamily="34" charset="0"/>
              </a:rPr>
              <a:t> </a:t>
            </a:r>
            <a:r>
              <a:rPr lang="en-GB" altLang="en-US" b="1" dirty="0" smtClean="0">
                <a:solidFill>
                  <a:srgbClr val="C00000"/>
                </a:solidFill>
                <a:latin typeface="Albertus Medium" panose="020E0602030304020304" pitchFamily="34" charset="0"/>
              </a:rPr>
              <a:t>St. Pius IX had already rehabilitated the book with the “</a:t>
            </a:r>
            <a:r>
              <a:rPr lang="en-GB" altLang="en-US" b="1" dirty="0" err="1" smtClean="0">
                <a:solidFill>
                  <a:srgbClr val="C00000"/>
                </a:solidFill>
                <a:latin typeface="Albertus Medium" panose="020E0602030304020304" pitchFamily="34" charset="0"/>
              </a:rPr>
              <a:t>Dimittantur</a:t>
            </a:r>
            <a:r>
              <a:rPr lang="en-GB" altLang="en-US" b="1" dirty="0" smtClean="0">
                <a:solidFill>
                  <a:srgbClr val="C00000"/>
                </a:solidFill>
                <a:latin typeface="Albertus Medium" panose="020E0602030304020304" pitchFamily="34" charset="0"/>
              </a:rPr>
              <a:t>” decree in 1854, but it </a:t>
            </a:r>
            <a:r>
              <a:rPr lang="en-GB" altLang="en-US" b="1" dirty="0" smtClean="0">
                <a:solidFill>
                  <a:srgbClr val="CC0000"/>
                </a:solidFill>
                <a:latin typeface="Albertus Medium" panose="020E0602030304020304" pitchFamily="34" charset="0"/>
              </a:rPr>
              <a:t>was definitely taken </a:t>
            </a:r>
            <a:r>
              <a:rPr lang="en-GB" altLang="en-US" b="1" dirty="0">
                <a:solidFill>
                  <a:srgbClr val="CC0000"/>
                </a:solidFill>
                <a:latin typeface="Albertus Medium" panose="020E0602030304020304" pitchFamily="34" charset="0"/>
              </a:rPr>
              <a:t>out of the Index </a:t>
            </a:r>
            <a:r>
              <a:rPr lang="en-GB" altLang="en-US" b="1" dirty="0" smtClean="0">
                <a:solidFill>
                  <a:srgbClr val="CC0000"/>
                </a:solidFill>
                <a:latin typeface="Albertus Medium" panose="020E0602030304020304" pitchFamily="34" charset="0"/>
              </a:rPr>
              <a:t>in 2001 with all the other works of </a:t>
            </a:r>
            <a:r>
              <a:rPr lang="en-GB" altLang="en-US" b="1" dirty="0" err="1" smtClean="0">
                <a:solidFill>
                  <a:srgbClr val="CC0000"/>
                </a:solidFill>
                <a:latin typeface="Albertus Medium" panose="020E0602030304020304" pitchFamily="34" charset="0"/>
              </a:rPr>
              <a:t>Rosmini</a:t>
            </a:r>
            <a:r>
              <a:rPr lang="en-GB" altLang="en-US" b="1" dirty="0" smtClean="0">
                <a:solidFill>
                  <a:srgbClr val="CC0000"/>
                </a:solidFill>
                <a:latin typeface="Albertus Medium" panose="020E0602030304020304" pitchFamily="34" charset="0"/>
              </a:rPr>
              <a:t>. </a:t>
            </a:r>
            <a:r>
              <a:rPr lang="en-GB" altLang="en-US" b="1" dirty="0">
                <a:solidFill>
                  <a:srgbClr val="CC0000"/>
                </a:solidFill>
                <a:latin typeface="Albertus Medium" panose="020E0602030304020304" pitchFamily="34" charset="0"/>
              </a:rPr>
              <a:t>It was </a:t>
            </a:r>
            <a:r>
              <a:rPr lang="en-GB" altLang="en-US" b="1" dirty="0" smtClean="0">
                <a:solidFill>
                  <a:srgbClr val="CC0000"/>
                </a:solidFill>
                <a:latin typeface="Albertus Medium" panose="020E0602030304020304" pitchFamily="34" charset="0"/>
              </a:rPr>
              <a:t>anyway known </a:t>
            </a:r>
            <a:r>
              <a:rPr lang="en-GB" altLang="en-US" b="1" dirty="0">
                <a:solidFill>
                  <a:srgbClr val="CC0000"/>
                </a:solidFill>
                <a:latin typeface="Albertus Medium" panose="020E0602030304020304" pitchFamily="34" charset="0"/>
              </a:rPr>
              <a:t>to the Bishops who took part in it, and many of the ideas of the book found their way in the Documents of Vatican II. </a:t>
            </a:r>
          </a:p>
          <a:p>
            <a:pPr algn="just">
              <a:spcBef>
                <a:spcPct val="50000"/>
              </a:spcBef>
              <a:defRPr/>
            </a:pPr>
            <a:r>
              <a:rPr lang="en-GB" altLang="en-US" b="1" dirty="0" smtClean="0">
                <a:solidFill>
                  <a:srgbClr val="002060"/>
                </a:solidFill>
                <a:latin typeface="Albertus Medium" panose="020E0602030304020304" pitchFamily="34" charset="0"/>
              </a:rPr>
              <a:t>Fr. Clemente Riva, future Bishop, </a:t>
            </a:r>
            <a:r>
              <a:rPr lang="en-GB" altLang="en-US" b="1" dirty="0" err="1" smtClean="0">
                <a:solidFill>
                  <a:srgbClr val="002060"/>
                </a:solidFill>
                <a:latin typeface="Albertus Medium" panose="020E0602030304020304" pitchFamily="34" charset="0"/>
              </a:rPr>
              <a:t>Rosminian</a:t>
            </a:r>
            <a:r>
              <a:rPr lang="en-GB" altLang="en-US" b="1" dirty="0" smtClean="0">
                <a:solidFill>
                  <a:srgbClr val="002060"/>
                </a:solidFill>
                <a:latin typeface="Albertus Medium" panose="020E0602030304020304" pitchFamily="34" charset="0"/>
              </a:rPr>
              <a:t>, republished it in 1966. Translated in 10 to 12 different languages. It still is the most famous work of </a:t>
            </a:r>
            <a:r>
              <a:rPr lang="en-GB" altLang="en-US" b="1" dirty="0" err="1" smtClean="0">
                <a:solidFill>
                  <a:srgbClr val="002060"/>
                </a:solidFill>
                <a:latin typeface="Albertus Medium" panose="020E0602030304020304" pitchFamily="34" charset="0"/>
              </a:rPr>
              <a:t>Rosmini</a:t>
            </a:r>
            <a:r>
              <a:rPr lang="en-GB" altLang="en-US" b="1" dirty="0">
                <a:solidFill>
                  <a:srgbClr val="002060"/>
                </a:solidFill>
                <a:latin typeface="Albertus Medium" panose="020E0602030304020304" pitchFamily="34" charset="0"/>
              </a:rPr>
              <a:t> </a:t>
            </a:r>
            <a:r>
              <a:rPr lang="en-GB" altLang="en-US" b="1" dirty="0" smtClean="0">
                <a:solidFill>
                  <a:srgbClr val="002060"/>
                </a:solidFill>
                <a:latin typeface="Albertus Medium" panose="020E0602030304020304" pitchFamily="34" charset="0"/>
              </a:rPr>
              <a:t>in the world.    </a:t>
            </a:r>
          </a:p>
          <a:p>
            <a:pPr algn="just">
              <a:spcBef>
                <a:spcPct val="50000"/>
              </a:spcBef>
              <a:defRPr/>
            </a:pPr>
            <a:r>
              <a:rPr lang="en-GB" altLang="en-US" dirty="0" smtClean="0">
                <a:latin typeface="Albertus Medium" panose="020E0602030304020304" pitchFamily="34" charset="0"/>
              </a:rPr>
              <a:t>Pope </a:t>
            </a:r>
            <a:r>
              <a:rPr lang="en-GB" altLang="en-US" dirty="0">
                <a:solidFill>
                  <a:srgbClr val="003399"/>
                </a:solidFill>
                <a:latin typeface="Albertus Medium" panose="020E0602030304020304" pitchFamily="34" charset="0"/>
              </a:rPr>
              <a:t>Paul VI</a:t>
            </a:r>
            <a:r>
              <a:rPr lang="en-GB" altLang="en-US" dirty="0">
                <a:latin typeface="Albertus Medium" panose="020E0602030304020304" pitchFamily="34" charset="0"/>
              </a:rPr>
              <a:t> called the Five Wounds of Holy Church </a:t>
            </a:r>
            <a:r>
              <a:rPr lang="en-GB" altLang="en-US" b="1" i="1" dirty="0">
                <a:solidFill>
                  <a:srgbClr val="CC0000"/>
                </a:solidFill>
                <a:latin typeface="Albertus Medium" panose="020E0602030304020304" pitchFamily="34" charset="0"/>
              </a:rPr>
              <a:t>“a prophetic book”</a:t>
            </a:r>
            <a:r>
              <a:rPr lang="en-GB" altLang="en-US" b="1" dirty="0">
                <a:solidFill>
                  <a:srgbClr val="CC0000"/>
                </a:solidFill>
                <a:latin typeface="Albertus Medium" panose="020E0602030304020304" pitchFamily="34" charset="0"/>
              </a:rPr>
              <a:t>.</a:t>
            </a:r>
            <a:r>
              <a:rPr lang="en-GB" altLang="en-US" dirty="0">
                <a:latin typeface="Albertus Medium" panose="020E0602030304020304" pitchFamily="34" charset="0"/>
              </a:rPr>
              <a:t> It is the opinion of many that some of the Wounds are still waiting for a cure, and we may need perhaps a Vatican III to tackle more resolutely the Third, Fourth, and Fifth Wounds; and even the First and Second Wounds are still very much open, although the Church of Vatican II has produced important documents towards “healing</a:t>
            </a:r>
            <a:r>
              <a:rPr lang="en-GB" altLang="en-US" dirty="0" smtClean="0">
                <a:latin typeface="Albertus Medium" panose="020E0602030304020304" pitchFamily="34" charset="0"/>
              </a:rPr>
              <a:t>” </a:t>
            </a:r>
            <a:r>
              <a:rPr lang="en-GB" altLang="en-US" dirty="0">
                <a:latin typeface="Albertus Medium" panose="020E0602030304020304" pitchFamily="34" charset="0"/>
              </a:rPr>
              <a:t>them</a:t>
            </a:r>
            <a:r>
              <a:rPr lang="en-GB" altLang="en-US" dirty="0" smtClean="0">
                <a:latin typeface="Albertus Medium" panose="020E0602030304020304" pitchFamily="34" charset="0"/>
              </a:rPr>
              <a:t>.</a:t>
            </a:r>
          </a:p>
          <a:p>
            <a:pPr algn="just">
              <a:spcBef>
                <a:spcPct val="50000"/>
              </a:spcBef>
              <a:defRPr/>
            </a:pPr>
            <a:r>
              <a:rPr lang="en-GB" altLang="en-US" b="1" dirty="0" smtClean="0">
                <a:solidFill>
                  <a:srgbClr val="002060"/>
                </a:solidFill>
                <a:latin typeface="Albertus Medium" panose="020E0602030304020304" pitchFamily="34" charset="0"/>
              </a:rPr>
              <a:t>Pope Francis quotes it in “</a:t>
            </a:r>
            <a:r>
              <a:rPr lang="en-GB" altLang="en-US" b="1" dirty="0" err="1" smtClean="0">
                <a:solidFill>
                  <a:srgbClr val="002060"/>
                </a:solidFill>
                <a:latin typeface="Albertus Medium" panose="020E0602030304020304" pitchFamily="34" charset="0"/>
              </a:rPr>
              <a:t>Veritatis</a:t>
            </a:r>
            <a:r>
              <a:rPr lang="en-GB" altLang="en-US" b="1" dirty="0" smtClean="0">
                <a:solidFill>
                  <a:srgbClr val="002060"/>
                </a:solidFill>
                <a:latin typeface="Albertus Medium" panose="020E0602030304020304" pitchFamily="34" charset="0"/>
              </a:rPr>
              <a:t> </a:t>
            </a:r>
            <a:r>
              <a:rPr lang="en-GB" altLang="en-US" b="1" dirty="0" err="1" smtClean="0">
                <a:solidFill>
                  <a:srgbClr val="002060"/>
                </a:solidFill>
                <a:latin typeface="Albertus Medium" panose="020E0602030304020304" pitchFamily="34" charset="0"/>
              </a:rPr>
              <a:t>Gaudium</a:t>
            </a:r>
            <a:r>
              <a:rPr lang="en-GB" altLang="en-US" b="1" dirty="0" smtClean="0">
                <a:solidFill>
                  <a:srgbClr val="002060"/>
                </a:solidFill>
                <a:latin typeface="Albertus Medium" panose="020E0602030304020304" pitchFamily="34" charset="0"/>
              </a:rPr>
              <a:t>” 4c.</a:t>
            </a:r>
            <a:endParaRPr lang="en-GB" altLang="en-US" b="1" dirty="0">
              <a:solidFill>
                <a:srgbClr val="002060"/>
              </a:solidFill>
              <a:latin typeface="Albertus Medium" panose="020E0602030304020304" pitchFamily="34" charset="0"/>
            </a:endParaRPr>
          </a:p>
        </p:txBody>
      </p:sp>
      <p:pic>
        <p:nvPicPr>
          <p:cNvPr id="5123" name="Picture 5" descr="john_XXI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0918" y="4146876"/>
            <a:ext cx="2180416" cy="253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6" descr="PopePaulV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2574" y="4146875"/>
            <a:ext cx="1583094" cy="253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7" descr="vaticanI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4908" y="4146876"/>
            <a:ext cx="2025172" cy="253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3640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1315439" y="307496"/>
            <a:ext cx="4248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2000" b="1" dirty="0">
                <a:solidFill>
                  <a:srgbClr val="A50021"/>
                </a:solidFill>
              </a:rPr>
              <a:t>The Five Wounds of the </a:t>
            </a:r>
            <a:r>
              <a:rPr lang="en-GB" altLang="en-US" sz="2000" b="1" dirty="0" smtClean="0">
                <a:solidFill>
                  <a:srgbClr val="A50021"/>
                </a:solidFill>
              </a:rPr>
              <a:t>Church</a:t>
            </a:r>
            <a:endParaRPr lang="en-GB" altLang="en-US" sz="2000" b="1" dirty="0">
              <a:solidFill>
                <a:srgbClr val="A50021"/>
              </a:solidFill>
            </a:endParaRPr>
          </a:p>
        </p:txBody>
      </p:sp>
      <p:sp>
        <p:nvSpPr>
          <p:cNvPr id="6147" name="Text Box 5"/>
          <p:cNvSpPr txBox="1">
            <a:spLocks noChangeArrowheads="1"/>
          </p:cNvSpPr>
          <p:nvPr/>
        </p:nvSpPr>
        <p:spPr bwMode="auto">
          <a:xfrm>
            <a:off x="694244" y="811944"/>
            <a:ext cx="6038490" cy="6001643"/>
          </a:xfrm>
          <a:prstGeom prst="rect">
            <a:avLst/>
          </a:prstGeom>
          <a:solidFill>
            <a:schemeClr val="accent4">
              <a:lumMod val="20000"/>
              <a:lumOff val="80000"/>
            </a:schemeClr>
          </a:solidFill>
          <a:ln>
            <a:noFill/>
          </a:ln>
          <a:effectLst>
            <a:innerShdw blurRad="63500" dist="50800" dir="8100000">
              <a:prstClr val="black">
                <a:alpha val="50000"/>
              </a:prstClr>
            </a:innerShdw>
          </a:effectLst>
        </p:spPr>
        <p:txBody>
          <a:bodyPr wrap="square">
            <a:spAutoFit/>
          </a:bodyPr>
          <a:lstStyle>
            <a:lvl1pPr marL="342900" indent="-342900"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800100" indent="-34290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257300" indent="-3429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714500" indent="-3429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171700" indent="-3429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AutoNum type="arabicPeriod"/>
            </a:pPr>
            <a:r>
              <a:rPr lang="en-GB" altLang="en-US" sz="2400" b="1" dirty="0">
                <a:solidFill>
                  <a:srgbClr val="003399"/>
                </a:solidFill>
                <a:latin typeface="Book Antiqua" panose="02040602050305030304" pitchFamily="18" charset="0"/>
              </a:rPr>
              <a:t>The division between people and clergy at worship</a:t>
            </a:r>
            <a:r>
              <a:rPr lang="en-GB" altLang="en-US" sz="2400" b="1" dirty="0" smtClean="0">
                <a:solidFill>
                  <a:srgbClr val="003399"/>
                </a:solidFill>
                <a:latin typeface="Book Antiqua" panose="02040602050305030304" pitchFamily="18" charset="0"/>
              </a:rPr>
              <a:t>. LETF HAND</a:t>
            </a:r>
            <a:endParaRPr lang="en-GB" altLang="en-US" sz="2400" b="1" dirty="0">
              <a:solidFill>
                <a:srgbClr val="003399"/>
              </a:solidFill>
              <a:latin typeface="Book Antiqua" panose="02040602050305030304" pitchFamily="18" charset="0"/>
            </a:endParaRPr>
          </a:p>
          <a:p>
            <a:pPr algn="just" eaLnBrk="1" hangingPunct="1">
              <a:spcBef>
                <a:spcPct val="0"/>
              </a:spcBef>
              <a:buFontTx/>
              <a:buAutoNum type="arabicPeriod"/>
            </a:pPr>
            <a:endParaRPr lang="en-GB" altLang="en-US" sz="2400" b="1" dirty="0">
              <a:solidFill>
                <a:srgbClr val="003399"/>
              </a:solidFill>
              <a:latin typeface="Book Antiqua" panose="02040602050305030304" pitchFamily="18" charset="0"/>
            </a:endParaRPr>
          </a:p>
          <a:p>
            <a:pPr algn="just" eaLnBrk="1" hangingPunct="1">
              <a:spcBef>
                <a:spcPct val="0"/>
              </a:spcBef>
              <a:buFontTx/>
              <a:buAutoNum type="arabicPeriod"/>
            </a:pPr>
            <a:r>
              <a:rPr lang="en-GB" altLang="en-US" sz="2400" b="1" dirty="0">
                <a:solidFill>
                  <a:srgbClr val="FF0000"/>
                </a:solidFill>
                <a:latin typeface="Book Antiqua" panose="02040602050305030304" pitchFamily="18" charset="0"/>
              </a:rPr>
              <a:t>The insufficient education of the clergy</a:t>
            </a:r>
            <a:r>
              <a:rPr lang="en-GB" altLang="en-US" sz="2400" b="1" dirty="0" smtClean="0">
                <a:solidFill>
                  <a:srgbClr val="FF0000"/>
                </a:solidFill>
                <a:latin typeface="Book Antiqua" panose="02040602050305030304" pitchFamily="18" charset="0"/>
              </a:rPr>
              <a:t>. RIGHT HAND</a:t>
            </a:r>
            <a:endParaRPr lang="en-GB" altLang="en-US" sz="2400" b="1" dirty="0">
              <a:solidFill>
                <a:srgbClr val="FF0000"/>
              </a:solidFill>
              <a:latin typeface="Book Antiqua" panose="02040602050305030304" pitchFamily="18" charset="0"/>
            </a:endParaRPr>
          </a:p>
          <a:p>
            <a:pPr algn="just" eaLnBrk="1" hangingPunct="1">
              <a:spcBef>
                <a:spcPct val="0"/>
              </a:spcBef>
              <a:buFontTx/>
              <a:buAutoNum type="arabicPeriod"/>
            </a:pPr>
            <a:endParaRPr lang="en-GB" altLang="en-US" sz="2400" b="1" dirty="0">
              <a:solidFill>
                <a:srgbClr val="FF0000"/>
              </a:solidFill>
              <a:latin typeface="Book Antiqua" panose="02040602050305030304" pitchFamily="18" charset="0"/>
            </a:endParaRPr>
          </a:p>
          <a:p>
            <a:pPr algn="just" eaLnBrk="1" hangingPunct="1">
              <a:spcBef>
                <a:spcPct val="0"/>
              </a:spcBef>
              <a:buFontTx/>
              <a:buAutoNum type="arabicPeriod"/>
            </a:pPr>
            <a:r>
              <a:rPr lang="en-GB" altLang="en-US" sz="2400" b="1" dirty="0">
                <a:solidFill>
                  <a:srgbClr val="003399"/>
                </a:solidFill>
                <a:latin typeface="Book Antiqua" panose="02040602050305030304" pitchFamily="18" charset="0"/>
              </a:rPr>
              <a:t>Disunion amongst the Bishops</a:t>
            </a:r>
            <a:r>
              <a:rPr lang="en-GB" altLang="en-US" sz="2400" b="1" dirty="0" smtClean="0">
                <a:solidFill>
                  <a:srgbClr val="003399"/>
                </a:solidFill>
                <a:latin typeface="Book Antiqua" panose="02040602050305030304" pitchFamily="18" charset="0"/>
              </a:rPr>
              <a:t>. SIDE</a:t>
            </a:r>
            <a:endParaRPr lang="en-GB" altLang="en-US" sz="2400" b="1" dirty="0">
              <a:solidFill>
                <a:srgbClr val="003399"/>
              </a:solidFill>
              <a:latin typeface="Book Antiqua" panose="02040602050305030304" pitchFamily="18" charset="0"/>
            </a:endParaRPr>
          </a:p>
          <a:p>
            <a:pPr algn="just" eaLnBrk="1" hangingPunct="1">
              <a:spcBef>
                <a:spcPct val="0"/>
              </a:spcBef>
              <a:buFontTx/>
              <a:buAutoNum type="arabicPeriod"/>
            </a:pPr>
            <a:endParaRPr lang="en-GB" altLang="en-US" sz="2400" b="1" dirty="0">
              <a:solidFill>
                <a:srgbClr val="003399"/>
              </a:solidFill>
              <a:latin typeface="Book Antiqua" panose="02040602050305030304" pitchFamily="18" charset="0"/>
            </a:endParaRPr>
          </a:p>
          <a:p>
            <a:pPr algn="just" eaLnBrk="1" hangingPunct="1">
              <a:spcBef>
                <a:spcPct val="0"/>
              </a:spcBef>
              <a:buFontTx/>
              <a:buAutoNum type="arabicPeriod"/>
            </a:pPr>
            <a:r>
              <a:rPr lang="en-GB" altLang="en-US" sz="2400" b="1" dirty="0">
                <a:solidFill>
                  <a:srgbClr val="FF0000"/>
                </a:solidFill>
                <a:latin typeface="Book Antiqua" panose="02040602050305030304" pitchFamily="18" charset="0"/>
              </a:rPr>
              <a:t>The nomination of Bishops in the hands of civil government</a:t>
            </a:r>
            <a:r>
              <a:rPr lang="en-GB" altLang="en-US" sz="2400" b="1" dirty="0" smtClean="0">
                <a:solidFill>
                  <a:srgbClr val="FF0000"/>
                </a:solidFill>
                <a:latin typeface="Book Antiqua" panose="02040602050305030304" pitchFamily="18" charset="0"/>
              </a:rPr>
              <a:t>. RIGHT FOOT</a:t>
            </a:r>
            <a:endParaRPr lang="en-GB" altLang="en-US" sz="2400" b="1" dirty="0">
              <a:solidFill>
                <a:srgbClr val="FF0000"/>
              </a:solidFill>
              <a:latin typeface="Book Antiqua" panose="02040602050305030304" pitchFamily="18" charset="0"/>
            </a:endParaRPr>
          </a:p>
          <a:p>
            <a:pPr algn="just" eaLnBrk="1" hangingPunct="1">
              <a:spcBef>
                <a:spcPct val="0"/>
              </a:spcBef>
              <a:buFontTx/>
              <a:buAutoNum type="arabicPeriod"/>
            </a:pPr>
            <a:endParaRPr lang="en-GB" altLang="en-US" sz="2400" b="1" dirty="0">
              <a:solidFill>
                <a:srgbClr val="FF0000"/>
              </a:solidFill>
              <a:latin typeface="Book Antiqua" panose="02040602050305030304" pitchFamily="18" charset="0"/>
            </a:endParaRPr>
          </a:p>
          <a:p>
            <a:pPr algn="just" eaLnBrk="1" hangingPunct="1">
              <a:spcBef>
                <a:spcPct val="0"/>
              </a:spcBef>
              <a:buFontTx/>
              <a:buAutoNum type="arabicPeriod"/>
            </a:pPr>
            <a:r>
              <a:rPr lang="en-GB" altLang="en-US" sz="2400" b="1" dirty="0">
                <a:solidFill>
                  <a:srgbClr val="003399"/>
                </a:solidFill>
                <a:latin typeface="Book Antiqua" panose="02040602050305030304" pitchFamily="18" charset="0"/>
              </a:rPr>
              <a:t>The enslavement of Church’s goods (by the State and by the lack of poverty of the members of the Church</a:t>
            </a:r>
            <a:r>
              <a:rPr lang="en-GB" altLang="en-US" sz="2400" b="1" dirty="0" smtClean="0">
                <a:solidFill>
                  <a:srgbClr val="003399"/>
                </a:solidFill>
                <a:latin typeface="Book Antiqua" panose="02040602050305030304" pitchFamily="18" charset="0"/>
              </a:rPr>
              <a:t>). LEFT FOOT</a:t>
            </a:r>
            <a:endParaRPr lang="en-GB" altLang="en-US" sz="2400" b="1" dirty="0">
              <a:solidFill>
                <a:srgbClr val="003399"/>
              </a:solidFill>
              <a:latin typeface="Book Antiqua" panose="02040602050305030304" pitchFamily="18" charset="0"/>
            </a:endParaRPr>
          </a:p>
        </p:txBody>
      </p:sp>
      <p:pic>
        <p:nvPicPr>
          <p:cNvPr id="6148" name="Picture 6" descr="XII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9311" y="491496"/>
            <a:ext cx="3835580" cy="57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87872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err="1" smtClean="0">
                <a:solidFill>
                  <a:srgbClr val="FF0000"/>
                </a:solidFill>
                <a:latin typeface="Bahnschrift" panose="020B0502040204020203" pitchFamily="34" charset="0"/>
              </a:rPr>
              <a:t>Rosmini’s</a:t>
            </a:r>
            <a:r>
              <a:rPr lang="it-IT" b="1" dirty="0" smtClean="0">
                <a:solidFill>
                  <a:srgbClr val="FF0000"/>
                </a:solidFill>
                <a:latin typeface="Bahnschrift" panose="020B0502040204020203" pitchFamily="34" charset="0"/>
              </a:rPr>
              <a:t> </a:t>
            </a:r>
            <a:r>
              <a:rPr lang="it-IT" b="1" dirty="0" err="1" smtClean="0">
                <a:solidFill>
                  <a:srgbClr val="FF0000"/>
                </a:solidFill>
                <a:latin typeface="Bahnschrift" panose="020B0502040204020203" pitchFamily="34" charset="0"/>
              </a:rPr>
              <a:t>Introduction</a:t>
            </a:r>
            <a:r>
              <a:rPr lang="it-IT" b="1" dirty="0" smtClean="0">
                <a:solidFill>
                  <a:srgbClr val="FF0000"/>
                </a:solidFill>
                <a:latin typeface="Bahnschrift" panose="020B0502040204020203" pitchFamily="34" charset="0"/>
              </a:rPr>
              <a:t/>
            </a:r>
            <a:br>
              <a:rPr lang="it-IT" b="1" dirty="0" smtClean="0">
                <a:solidFill>
                  <a:srgbClr val="FF0000"/>
                </a:solidFill>
                <a:latin typeface="Bahnschrift" panose="020B0502040204020203" pitchFamily="34" charset="0"/>
              </a:rPr>
            </a:br>
            <a:r>
              <a:rPr lang="it-IT" sz="2800" b="1" dirty="0" smtClean="0">
                <a:solidFill>
                  <a:srgbClr val="FF0000"/>
                </a:solidFill>
                <a:latin typeface="Bahnschrift" panose="020B0502040204020203" pitchFamily="34" charset="0"/>
              </a:rPr>
              <a:t>Out of </a:t>
            </a:r>
            <a:r>
              <a:rPr lang="it-IT" sz="2800" b="1" dirty="0" err="1" smtClean="0">
                <a:solidFill>
                  <a:srgbClr val="FF0000"/>
                </a:solidFill>
                <a:latin typeface="Bahnschrift" panose="020B0502040204020203" pitchFamily="34" charset="0"/>
              </a:rPr>
              <a:t>zeal</a:t>
            </a:r>
            <a:r>
              <a:rPr lang="it-IT" sz="2800" b="1" dirty="0" smtClean="0">
                <a:solidFill>
                  <a:srgbClr val="FF0000"/>
                </a:solidFill>
                <a:latin typeface="Bahnschrift" panose="020B0502040204020203" pitchFamily="34" charset="0"/>
              </a:rPr>
              <a:t> for the </a:t>
            </a:r>
            <a:r>
              <a:rPr lang="it-IT" sz="2800" b="1" dirty="0" err="1" smtClean="0">
                <a:solidFill>
                  <a:srgbClr val="FF0000"/>
                </a:solidFill>
                <a:latin typeface="Bahnschrift" panose="020B0502040204020203" pitchFamily="34" charset="0"/>
              </a:rPr>
              <a:t>good</a:t>
            </a:r>
            <a:r>
              <a:rPr lang="it-IT" sz="2800" b="1" dirty="0" smtClean="0">
                <a:solidFill>
                  <a:srgbClr val="FF0000"/>
                </a:solidFill>
                <a:latin typeface="Bahnschrift" panose="020B0502040204020203" pitchFamily="34" charset="0"/>
              </a:rPr>
              <a:t> of the Church and for the </a:t>
            </a:r>
            <a:r>
              <a:rPr lang="it-IT" sz="2800" b="1" dirty="0" err="1" smtClean="0">
                <a:solidFill>
                  <a:srgbClr val="FF0000"/>
                </a:solidFill>
                <a:latin typeface="Bahnschrift" panose="020B0502040204020203" pitchFamily="34" charset="0"/>
              </a:rPr>
              <a:t>glory</a:t>
            </a:r>
            <a:r>
              <a:rPr lang="it-IT" sz="2800" b="1" dirty="0" smtClean="0">
                <a:solidFill>
                  <a:srgbClr val="FF0000"/>
                </a:solidFill>
                <a:latin typeface="Bahnschrift" panose="020B0502040204020203" pitchFamily="34" charset="0"/>
              </a:rPr>
              <a:t> of </a:t>
            </a:r>
            <a:r>
              <a:rPr lang="it-IT" sz="2800" b="1" dirty="0" err="1" smtClean="0">
                <a:solidFill>
                  <a:srgbClr val="FF0000"/>
                </a:solidFill>
                <a:latin typeface="Bahnschrift" panose="020B0502040204020203" pitchFamily="34" charset="0"/>
              </a:rPr>
              <a:t>God</a:t>
            </a:r>
            <a:endParaRPr lang="it-IT" b="1" dirty="0">
              <a:solidFill>
                <a:srgbClr val="FF0000"/>
              </a:solidFill>
              <a:latin typeface="Bahnschrift" panose="020B0502040204020203" pitchFamily="34" charset="0"/>
            </a:endParaRPr>
          </a:p>
        </p:txBody>
      </p:sp>
      <p:sp>
        <p:nvSpPr>
          <p:cNvPr id="4" name="Segnaposto contenuto 3"/>
          <p:cNvSpPr>
            <a:spLocks noGrp="1"/>
          </p:cNvSpPr>
          <p:nvPr>
            <p:ph sz="half" idx="2"/>
          </p:nvPr>
        </p:nvSpPr>
        <p:spPr/>
        <p:txBody>
          <a:bodyPr>
            <a:normAutofit fontScale="85000" lnSpcReduction="20000"/>
          </a:bodyPr>
          <a:lstStyle/>
          <a:p>
            <a:pPr algn="just"/>
            <a:r>
              <a:rPr lang="it-IT" b="1" dirty="0">
                <a:solidFill>
                  <a:srgbClr val="FFC000"/>
                </a:solidFill>
              </a:rPr>
              <a:t>I </a:t>
            </a:r>
            <a:r>
              <a:rPr lang="it-IT" b="1" dirty="0" err="1">
                <a:solidFill>
                  <a:srgbClr val="FFC000"/>
                </a:solidFill>
              </a:rPr>
              <a:t>began</a:t>
            </a:r>
            <a:r>
              <a:rPr lang="it-IT" b="1" dirty="0">
                <a:solidFill>
                  <a:srgbClr val="FFC000"/>
                </a:solidFill>
              </a:rPr>
              <a:t> to </a:t>
            </a:r>
            <a:r>
              <a:rPr lang="it-IT" b="1" dirty="0" err="1">
                <a:solidFill>
                  <a:srgbClr val="FFC000"/>
                </a:solidFill>
              </a:rPr>
              <a:t>write</a:t>
            </a:r>
            <a:r>
              <a:rPr lang="it-IT" b="1" dirty="0">
                <a:solidFill>
                  <a:srgbClr val="FFC000"/>
                </a:solidFill>
              </a:rPr>
              <a:t> </a:t>
            </a:r>
            <a:r>
              <a:rPr lang="it-IT" b="1" dirty="0" err="1">
                <a:solidFill>
                  <a:srgbClr val="FFC000"/>
                </a:solidFill>
              </a:rPr>
              <a:t>this</a:t>
            </a:r>
            <a:r>
              <a:rPr lang="it-IT" b="1" dirty="0">
                <a:solidFill>
                  <a:srgbClr val="FFC000"/>
                </a:solidFill>
              </a:rPr>
              <a:t> book </a:t>
            </a:r>
            <a:r>
              <a:rPr lang="it-IT" b="1" dirty="0" err="1">
                <a:solidFill>
                  <a:srgbClr val="FFC000"/>
                </a:solidFill>
              </a:rPr>
              <a:t>when</a:t>
            </a:r>
            <a:r>
              <a:rPr lang="it-IT" b="1" dirty="0">
                <a:solidFill>
                  <a:srgbClr val="FFC000"/>
                </a:solidFill>
              </a:rPr>
              <a:t> </a:t>
            </a:r>
            <a:r>
              <a:rPr lang="it-IT" b="1" dirty="0" err="1">
                <a:solidFill>
                  <a:srgbClr val="FFC000"/>
                </a:solidFill>
              </a:rPr>
              <a:t>stayin</a:t>
            </a:r>
            <a:r>
              <a:rPr lang="it-IT" b="1" dirty="0">
                <a:solidFill>
                  <a:srgbClr val="FFC000"/>
                </a:solidFill>
              </a:rPr>
              <a:t> </a:t>
            </a:r>
            <a:r>
              <a:rPr lang="it-IT" b="1" dirty="0" err="1">
                <a:solidFill>
                  <a:srgbClr val="FFC000"/>
                </a:solidFill>
              </a:rPr>
              <a:t>at</a:t>
            </a:r>
            <a:r>
              <a:rPr lang="it-IT" b="1" dirty="0">
                <a:solidFill>
                  <a:srgbClr val="FFC000"/>
                </a:solidFill>
              </a:rPr>
              <a:t> a country </a:t>
            </a:r>
            <a:r>
              <a:rPr lang="it-IT" b="1" dirty="0" err="1">
                <a:solidFill>
                  <a:srgbClr val="FFC000"/>
                </a:solidFill>
              </a:rPr>
              <a:t>house</a:t>
            </a:r>
            <a:r>
              <a:rPr lang="it-IT" b="1" dirty="0">
                <a:solidFill>
                  <a:srgbClr val="FFC000"/>
                </a:solidFill>
              </a:rPr>
              <a:t> </a:t>
            </a:r>
            <a:r>
              <a:rPr lang="it-IT" b="1" dirty="0" err="1">
                <a:solidFill>
                  <a:srgbClr val="FFC000"/>
                </a:solidFill>
              </a:rPr>
              <a:t>near</a:t>
            </a:r>
            <a:r>
              <a:rPr lang="it-IT" b="1" dirty="0">
                <a:solidFill>
                  <a:srgbClr val="FFC000"/>
                </a:solidFill>
              </a:rPr>
              <a:t> </a:t>
            </a:r>
            <a:r>
              <a:rPr lang="it-IT" b="1" dirty="0" err="1">
                <a:solidFill>
                  <a:srgbClr val="FFC000"/>
                </a:solidFill>
              </a:rPr>
              <a:t>Padua</a:t>
            </a:r>
            <a:r>
              <a:rPr lang="it-IT" b="1" dirty="0">
                <a:solidFill>
                  <a:srgbClr val="FFC000"/>
                </a:solidFill>
              </a:rPr>
              <a:t>. </a:t>
            </a:r>
            <a:r>
              <a:rPr lang="it-IT" b="1" dirty="0" err="1">
                <a:solidFill>
                  <a:srgbClr val="FFC000"/>
                </a:solidFill>
              </a:rPr>
              <a:t>It</a:t>
            </a:r>
            <a:r>
              <a:rPr lang="it-IT" b="1" dirty="0">
                <a:solidFill>
                  <a:srgbClr val="FFC000"/>
                </a:solidFill>
              </a:rPr>
              <a:t> </a:t>
            </a:r>
            <a:r>
              <a:rPr lang="it-IT" b="1" dirty="0" err="1">
                <a:solidFill>
                  <a:srgbClr val="FFC000"/>
                </a:solidFill>
              </a:rPr>
              <a:t>was</a:t>
            </a:r>
            <a:r>
              <a:rPr lang="it-IT" b="1" dirty="0">
                <a:solidFill>
                  <a:srgbClr val="FFC000"/>
                </a:solidFill>
              </a:rPr>
              <a:t> </a:t>
            </a:r>
            <a:r>
              <a:rPr lang="it-IT" b="1" dirty="0" err="1">
                <a:solidFill>
                  <a:srgbClr val="FFC000"/>
                </a:solidFill>
              </a:rPr>
              <a:t>intended</a:t>
            </a:r>
            <a:r>
              <a:rPr lang="it-IT" b="1" dirty="0">
                <a:solidFill>
                  <a:srgbClr val="FFC000"/>
                </a:solidFill>
              </a:rPr>
              <a:t> </a:t>
            </a:r>
            <a:r>
              <a:rPr lang="it-IT" b="1" dirty="0" err="1">
                <a:solidFill>
                  <a:srgbClr val="FFC000"/>
                </a:solidFill>
              </a:rPr>
              <a:t>as</a:t>
            </a:r>
            <a:r>
              <a:rPr lang="it-IT" b="1" dirty="0">
                <a:solidFill>
                  <a:srgbClr val="FFC000"/>
                </a:solidFill>
              </a:rPr>
              <a:t> a release for </a:t>
            </a:r>
            <a:r>
              <a:rPr lang="it-IT" b="1" dirty="0" err="1">
                <a:solidFill>
                  <a:srgbClr val="FFC000"/>
                </a:solidFill>
              </a:rPr>
              <a:t>my</a:t>
            </a:r>
            <a:r>
              <a:rPr lang="it-IT" b="1" dirty="0">
                <a:solidFill>
                  <a:srgbClr val="FFC000"/>
                </a:solidFill>
              </a:rPr>
              <a:t> </a:t>
            </a:r>
            <a:r>
              <a:rPr lang="it-IT" b="1" dirty="0" err="1">
                <a:solidFill>
                  <a:srgbClr val="FFC000"/>
                </a:solidFill>
              </a:rPr>
              <a:t>own</a:t>
            </a:r>
            <a:r>
              <a:rPr lang="it-IT" b="1" dirty="0">
                <a:solidFill>
                  <a:srgbClr val="FFC000"/>
                </a:solidFill>
              </a:rPr>
              <a:t> </a:t>
            </a:r>
            <a:r>
              <a:rPr lang="it-IT" b="1" dirty="0" err="1">
                <a:solidFill>
                  <a:srgbClr val="FFC000"/>
                </a:solidFill>
              </a:rPr>
              <a:t>interior</a:t>
            </a:r>
            <a:r>
              <a:rPr lang="it-IT" b="1" dirty="0">
                <a:solidFill>
                  <a:srgbClr val="FFC000"/>
                </a:solidFill>
              </a:rPr>
              <a:t> </a:t>
            </a:r>
            <a:r>
              <a:rPr lang="it-IT" b="1" dirty="0" err="1">
                <a:solidFill>
                  <a:srgbClr val="FFC000"/>
                </a:solidFill>
              </a:rPr>
              <a:t>sorrow</a:t>
            </a:r>
            <a:r>
              <a:rPr lang="it-IT" b="1" dirty="0">
                <a:solidFill>
                  <a:srgbClr val="FFC000"/>
                </a:solidFill>
              </a:rPr>
              <a:t>, and </a:t>
            </a:r>
            <a:r>
              <a:rPr lang="it-IT" b="1" dirty="0" err="1">
                <a:solidFill>
                  <a:srgbClr val="FFC000"/>
                </a:solidFill>
              </a:rPr>
              <a:t>perhaps</a:t>
            </a:r>
            <a:r>
              <a:rPr lang="it-IT" b="1" dirty="0">
                <a:solidFill>
                  <a:srgbClr val="FFC000"/>
                </a:solidFill>
              </a:rPr>
              <a:t> </a:t>
            </a:r>
            <a:r>
              <a:rPr lang="it-IT" b="1" dirty="0" err="1">
                <a:solidFill>
                  <a:srgbClr val="FFC000"/>
                </a:solidFill>
              </a:rPr>
              <a:t>as</a:t>
            </a:r>
            <a:r>
              <a:rPr lang="it-IT" b="1" dirty="0">
                <a:solidFill>
                  <a:srgbClr val="FFC000"/>
                </a:solidFill>
              </a:rPr>
              <a:t> a comfort for </a:t>
            </a:r>
            <a:r>
              <a:rPr lang="it-IT" b="1" dirty="0" err="1">
                <a:solidFill>
                  <a:srgbClr val="FFC000"/>
                </a:solidFill>
              </a:rPr>
              <a:t>others</a:t>
            </a:r>
            <a:r>
              <a:rPr lang="it-IT" b="1" dirty="0">
                <a:solidFill>
                  <a:srgbClr val="FFC000"/>
                </a:solidFill>
              </a:rPr>
              <a:t>.</a:t>
            </a:r>
          </a:p>
          <a:p>
            <a:pPr algn="just"/>
            <a:r>
              <a:rPr lang="it-IT" b="1" dirty="0">
                <a:solidFill>
                  <a:srgbClr val="00B050"/>
                </a:solidFill>
              </a:rPr>
              <a:t>At first I </a:t>
            </a:r>
            <a:r>
              <a:rPr lang="it-IT" b="1" dirty="0" err="1">
                <a:solidFill>
                  <a:srgbClr val="00B050"/>
                </a:solidFill>
              </a:rPr>
              <a:t>esitated</a:t>
            </a:r>
            <a:r>
              <a:rPr lang="it-IT" b="1" dirty="0">
                <a:solidFill>
                  <a:srgbClr val="00B050"/>
                </a:solidFill>
              </a:rPr>
              <a:t>: «</a:t>
            </a:r>
            <a:r>
              <a:rPr lang="it-IT" b="1" dirty="0" err="1">
                <a:solidFill>
                  <a:srgbClr val="00B050"/>
                </a:solidFill>
              </a:rPr>
              <a:t>Would</a:t>
            </a:r>
            <a:r>
              <a:rPr lang="it-IT" b="1" dirty="0">
                <a:solidFill>
                  <a:srgbClr val="00B050"/>
                </a:solidFill>
              </a:rPr>
              <a:t> </a:t>
            </a:r>
            <a:r>
              <a:rPr lang="it-IT" b="1" dirty="0" err="1">
                <a:solidFill>
                  <a:srgbClr val="00B050"/>
                </a:solidFill>
              </a:rPr>
              <a:t>it</a:t>
            </a:r>
            <a:r>
              <a:rPr lang="it-IT" b="1" dirty="0">
                <a:solidFill>
                  <a:srgbClr val="00B050"/>
                </a:solidFill>
              </a:rPr>
              <a:t> be right for an </a:t>
            </a:r>
            <a:r>
              <a:rPr lang="it-IT" b="1" dirty="0" err="1">
                <a:solidFill>
                  <a:srgbClr val="00B050"/>
                </a:solidFill>
              </a:rPr>
              <a:t>ordinary</a:t>
            </a:r>
            <a:r>
              <a:rPr lang="it-IT" b="1" dirty="0">
                <a:solidFill>
                  <a:srgbClr val="00B050"/>
                </a:solidFill>
              </a:rPr>
              <a:t> </a:t>
            </a:r>
            <a:r>
              <a:rPr lang="it-IT" b="1" dirty="0" err="1">
                <a:solidFill>
                  <a:srgbClr val="00B050"/>
                </a:solidFill>
              </a:rPr>
              <a:t>person</a:t>
            </a:r>
            <a:r>
              <a:rPr lang="it-IT" b="1" dirty="0">
                <a:solidFill>
                  <a:srgbClr val="00B050"/>
                </a:solidFill>
              </a:rPr>
              <a:t> </a:t>
            </a:r>
            <a:r>
              <a:rPr lang="it-IT" b="1" dirty="0" err="1">
                <a:solidFill>
                  <a:srgbClr val="00B050"/>
                </a:solidFill>
              </a:rPr>
              <a:t>like</a:t>
            </a:r>
            <a:r>
              <a:rPr lang="it-IT" b="1" dirty="0">
                <a:solidFill>
                  <a:srgbClr val="00B050"/>
                </a:solidFill>
              </a:rPr>
              <a:t> me to </a:t>
            </a:r>
            <a:r>
              <a:rPr lang="it-IT" b="1" dirty="0" err="1">
                <a:solidFill>
                  <a:srgbClr val="00B050"/>
                </a:solidFill>
              </a:rPr>
              <a:t>make</a:t>
            </a:r>
            <a:r>
              <a:rPr lang="it-IT" b="1" dirty="0">
                <a:solidFill>
                  <a:srgbClr val="00B050"/>
                </a:solidFill>
              </a:rPr>
              <a:t> a </a:t>
            </a:r>
            <a:r>
              <a:rPr lang="it-IT" b="1" dirty="0" err="1">
                <a:solidFill>
                  <a:srgbClr val="00B050"/>
                </a:solidFill>
              </a:rPr>
              <a:t>study</a:t>
            </a:r>
            <a:r>
              <a:rPr lang="it-IT" b="1" dirty="0">
                <a:solidFill>
                  <a:srgbClr val="00B050"/>
                </a:solidFill>
              </a:rPr>
              <a:t> of the </a:t>
            </a:r>
            <a:r>
              <a:rPr lang="it-IT" b="1" dirty="0" err="1">
                <a:solidFill>
                  <a:srgbClr val="00B050"/>
                </a:solidFill>
              </a:rPr>
              <a:t>ills</a:t>
            </a:r>
            <a:r>
              <a:rPr lang="it-IT" b="1" dirty="0">
                <a:solidFill>
                  <a:srgbClr val="00B050"/>
                </a:solidFill>
              </a:rPr>
              <a:t> of </a:t>
            </a:r>
            <a:r>
              <a:rPr lang="it-IT" b="1" dirty="0" err="1">
                <a:solidFill>
                  <a:srgbClr val="00B050"/>
                </a:solidFill>
              </a:rPr>
              <a:t>holy</a:t>
            </a:r>
            <a:r>
              <a:rPr lang="it-IT" b="1" dirty="0">
                <a:solidFill>
                  <a:srgbClr val="00B050"/>
                </a:solidFill>
              </a:rPr>
              <a:t> Church?»</a:t>
            </a:r>
          </a:p>
          <a:p>
            <a:pPr algn="just"/>
            <a:r>
              <a:rPr lang="it-IT" b="1" dirty="0" err="1">
                <a:solidFill>
                  <a:srgbClr val="002060"/>
                </a:solidFill>
              </a:rPr>
              <a:t>But</a:t>
            </a:r>
            <a:r>
              <a:rPr lang="it-IT" b="1" dirty="0">
                <a:solidFill>
                  <a:srgbClr val="002060"/>
                </a:solidFill>
              </a:rPr>
              <a:t> no fault can be </a:t>
            </a:r>
            <a:r>
              <a:rPr lang="it-IT" b="1" dirty="0" err="1">
                <a:solidFill>
                  <a:srgbClr val="002060"/>
                </a:solidFill>
              </a:rPr>
              <a:t>found</a:t>
            </a:r>
            <a:r>
              <a:rPr lang="it-IT" b="1" dirty="0">
                <a:solidFill>
                  <a:srgbClr val="002060"/>
                </a:solidFill>
              </a:rPr>
              <a:t> </a:t>
            </a:r>
            <a:r>
              <a:rPr lang="it-IT" b="1" dirty="0" err="1">
                <a:solidFill>
                  <a:srgbClr val="002060"/>
                </a:solidFill>
              </a:rPr>
              <a:t>even</a:t>
            </a:r>
            <a:r>
              <a:rPr lang="it-IT" b="1" dirty="0">
                <a:solidFill>
                  <a:srgbClr val="002060"/>
                </a:solidFill>
              </a:rPr>
              <a:t> in an </a:t>
            </a:r>
            <a:r>
              <a:rPr lang="it-IT" b="1" dirty="0" err="1">
                <a:solidFill>
                  <a:srgbClr val="002060"/>
                </a:solidFill>
              </a:rPr>
              <a:t>ordinary</a:t>
            </a:r>
            <a:r>
              <a:rPr lang="it-IT" b="1" dirty="0">
                <a:solidFill>
                  <a:srgbClr val="002060"/>
                </a:solidFill>
              </a:rPr>
              <a:t> </a:t>
            </a:r>
            <a:r>
              <a:rPr lang="it-IT" b="1" dirty="0" err="1">
                <a:solidFill>
                  <a:srgbClr val="002060"/>
                </a:solidFill>
              </a:rPr>
              <a:t>person</a:t>
            </a:r>
            <a:r>
              <a:rPr lang="it-IT" b="1" dirty="0">
                <a:solidFill>
                  <a:srgbClr val="002060"/>
                </a:solidFill>
              </a:rPr>
              <a:t> </a:t>
            </a:r>
            <a:r>
              <a:rPr lang="it-IT" b="1" dirty="0" err="1">
                <a:solidFill>
                  <a:srgbClr val="002060"/>
                </a:solidFill>
              </a:rPr>
              <a:t>like</a:t>
            </a:r>
            <a:r>
              <a:rPr lang="it-IT" b="1" dirty="0">
                <a:solidFill>
                  <a:srgbClr val="002060"/>
                </a:solidFill>
              </a:rPr>
              <a:t> </a:t>
            </a:r>
            <a:r>
              <a:rPr lang="it-IT" b="1" dirty="0" err="1">
                <a:solidFill>
                  <a:srgbClr val="002060"/>
                </a:solidFill>
              </a:rPr>
              <a:t>myself</a:t>
            </a:r>
            <a:r>
              <a:rPr lang="it-IT" b="1" dirty="0">
                <a:solidFill>
                  <a:srgbClr val="002060"/>
                </a:solidFill>
              </a:rPr>
              <a:t> </a:t>
            </a:r>
            <a:r>
              <a:rPr lang="it-IT" b="1" dirty="0" err="1">
                <a:solidFill>
                  <a:srgbClr val="002060"/>
                </a:solidFill>
              </a:rPr>
              <a:t>if</a:t>
            </a:r>
            <a:r>
              <a:rPr lang="it-IT" b="1" dirty="0">
                <a:solidFill>
                  <a:srgbClr val="002060"/>
                </a:solidFill>
              </a:rPr>
              <a:t> he </a:t>
            </a:r>
            <a:r>
              <a:rPr lang="it-IT" b="1" dirty="0" err="1">
                <a:solidFill>
                  <a:srgbClr val="002060"/>
                </a:solidFill>
              </a:rPr>
              <a:t>considers</a:t>
            </a:r>
            <a:r>
              <a:rPr lang="it-IT" b="1" dirty="0">
                <a:solidFill>
                  <a:srgbClr val="002060"/>
                </a:solidFill>
              </a:rPr>
              <a:t> the </a:t>
            </a:r>
            <a:r>
              <a:rPr lang="it-IT" b="1" dirty="0" err="1">
                <a:solidFill>
                  <a:srgbClr val="002060"/>
                </a:solidFill>
              </a:rPr>
              <a:t>ills</a:t>
            </a:r>
            <a:r>
              <a:rPr lang="it-IT" b="1" dirty="0">
                <a:solidFill>
                  <a:srgbClr val="002060"/>
                </a:solidFill>
              </a:rPr>
              <a:t> of the Church out of </a:t>
            </a:r>
            <a:r>
              <a:rPr lang="it-IT" b="1" dirty="0" err="1">
                <a:solidFill>
                  <a:srgbClr val="002060"/>
                </a:solidFill>
              </a:rPr>
              <a:t>zeal</a:t>
            </a:r>
            <a:r>
              <a:rPr lang="it-IT" b="1" dirty="0">
                <a:solidFill>
                  <a:srgbClr val="002060"/>
                </a:solidFill>
              </a:rPr>
              <a:t> for </a:t>
            </a:r>
            <a:r>
              <a:rPr lang="it-IT" b="1" dirty="0" err="1">
                <a:solidFill>
                  <a:srgbClr val="002060"/>
                </a:solidFill>
              </a:rPr>
              <a:t>her</a:t>
            </a:r>
            <a:r>
              <a:rPr lang="it-IT" b="1" dirty="0">
                <a:solidFill>
                  <a:srgbClr val="002060"/>
                </a:solidFill>
              </a:rPr>
              <a:t> </a:t>
            </a:r>
            <a:r>
              <a:rPr lang="it-IT" b="1" dirty="0" err="1">
                <a:solidFill>
                  <a:srgbClr val="002060"/>
                </a:solidFill>
              </a:rPr>
              <a:t>good</a:t>
            </a:r>
            <a:r>
              <a:rPr lang="it-IT" b="1" dirty="0">
                <a:solidFill>
                  <a:srgbClr val="002060"/>
                </a:solidFill>
              </a:rPr>
              <a:t> and for the </a:t>
            </a:r>
            <a:r>
              <a:rPr lang="it-IT" b="1" dirty="0" err="1">
                <a:solidFill>
                  <a:srgbClr val="002060"/>
                </a:solidFill>
              </a:rPr>
              <a:t>glory</a:t>
            </a:r>
            <a:r>
              <a:rPr lang="it-IT" b="1" dirty="0">
                <a:solidFill>
                  <a:srgbClr val="002060"/>
                </a:solidFill>
              </a:rPr>
              <a:t> of </a:t>
            </a:r>
            <a:r>
              <a:rPr lang="it-IT" b="1" dirty="0" err="1">
                <a:solidFill>
                  <a:srgbClr val="002060"/>
                </a:solidFill>
              </a:rPr>
              <a:t>God</a:t>
            </a:r>
            <a:r>
              <a:rPr lang="it-IT" b="1" dirty="0">
                <a:solidFill>
                  <a:srgbClr val="002060"/>
                </a:solidFill>
              </a:rPr>
              <a:t>. And </a:t>
            </a:r>
            <a:r>
              <a:rPr lang="it-IT" b="1" dirty="0" err="1">
                <a:solidFill>
                  <a:srgbClr val="002060"/>
                </a:solidFill>
              </a:rPr>
              <a:t>as</a:t>
            </a:r>
            <a:r>
              <a:rPr lang="it-IT" b="1" dirty="0">
                <a:solidFill>
                  <a:srgbClr val="002060"/>
                </a:solidFill>
              </a:rPr>
              <a:t> far </a:t>
            </a:r>
            <a:r>
              <a:rPr lang="it-IT" b="1" dirty="0" err="1">
                <a:solidFill>
                  <a:srgbClr val="002060"/>
                </a:solidFill>
              </a:rPr>
              <a:t>as</a:t>
            </a:r>
            <a:r>
              <a:rPr lang="it-IT" b="1" dirty="0">
                <a:solidFill>
                  <a:srgbClr val="002060"/>
                </a:solidFill>
              </a:rPr>
              <a:t> I </a:t>
            </a:r>
            <a:r>
              <a:rPr lang="it-IT" b="1" dirty="0" err="1">
                <a:solidFill>
                  <a:srgbClr val="002060"/>
                </a:solidFill>
              </a:rPr>
              <a:t>could</a:t>
            </a:r>
            <a:r>
              <a:rPr lang="it-IT" b="1" dirty="0">
                <a:solidFill>
                  <a:srgbClr val="002060"/>
                </a:solidFill>
              </a:rPr>
              <a:t> </a:t>
            </a:r>
            <a:r>
              <a:rPr lang="it-IT" b="1" dirty="0" err="1">
                <a:solidFill>
                  <a:srgbClr val="002060"/>
                </a:solidFill>
              </a:rPr>
              <a:t>see</a:t>
            </a:r>
            <a:r>
              <a:rPr lang="it-IT" b="1" dirty="0">
                <a:solidFill>
                  <a:srgbClr val="002060"/>
                </a:solidFill>
              </a:rPr>
              <a:t>, I </a:t>
            </a:r>
            <a:r>
              <a:rPr lang="it-IT" b="1" dirty="0" err="1">
                <a:solidFill>
                  <a:srgbClr val="002060"/>
                </a:solidFill>
              </a:rPr>
              <a:t>had</a:t>
            </a:r>
            <a:r>
              <a:rPr lang="it-IT" b="1" dirty="0">
                <a:solidFill>
                  <a:srgbClr val="002060"/>
                </a:solidFill>
              </a:rPr>
              <a:t> non </a:t>
            </a:r>
            <a:r>
              <a:rPr lang="it-IT" b="1" dirty="0" err="1">
                <a:solidFill>
                  <a:srgbClr val="002060"/>
                </a:solidFill>
              </a:rPr>
              <a:t>other</a:t>
            </a:r>
            <a:r>
              <a:rPr lang="it-IT" b="1" dirty="0">
                <a:solidFill>
                  <a:srgbClr val="002060"/>
                </a:solidFill>
              </a:rPr>
              <a:t> motive</a:t>
            </a:r>
          </a:p>
          <a:p>
            <a:endParaRPr lang="it-IT" dirty="0"/>
          </a:p>
        </p:txBody>
      </p:sp>
      <p:pic>
        <p:nvPicPr>
          <p:cNvPr id="1026" name="Picture 2" descr="Risultati immagini per padova"/>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44564" y="2147597"/>
            <a:ext cx="5651436" cy="3440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802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5"/>
          <p:cNvSpPr txBox="1">
            <a:spLocks noChangeArrowheads="1"/>
          </p:cNvSpPr>
          <p:nvPr/>
        </p:nvSpPr>
        <p:spPr bwMode="auto">
          <a:xfrm>
            <a:off x="1992313" y="620713"/>
            <a:ext cx="8280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5127" name="Text Box 7"/>
          <p:cNvSpPr txBox="1">
            <a:spLocks noChangeArrowheads="1"/>
          </p:cNvSpPr>
          <p:nvPr/>
        </p:nvSpPr>
        <p:spPr bwMode="auto">
          <a:xfrm>
            <a:off x="621103" y="519383"/>
            <a:ext cx="7565366" cy="6601807"/>
          </a:xfrm>
          <a:prstGeom prst="rect">
            <a:avLst/>
          </a:prstGeom>
          <a:solidFill>
            <a:schemeClr val="accent2">
              <a:lumMod val="20000"/>
              <a:lumOff val="80000"/>
            </a:schemeClr>
          </a:solidFill>
          <a:ln>
            <a:noFill/>
          </a:ln>
          <a:effectLst>
            <a:innerShdw blurRad="63500" dist="50800" dir="13500000">
              <a:prstClr val="black">
                <a:alpha val="50000"/>
              </a:prstClr>
            </a:innerShdw>
          </a:effectLst>
          <a:extLst/>
        </p:spPr>
        <p:txBody>
          <a:bodyPr wrap="square">
            <a:spAutoFit/>
            <a:flatTx/>
          </a:bodyPr>
          <a:lstStyle/>
          <a:p>
            <a:pPr algn="just">
              <a:defRPr/>
            </a:pPr>
            <a:r>
              <a:rPr lang="en-GB" altLang="en-US" dirty="0">
                <a:solidFill>
                  <a:srgbClr val="FF0000"/>
                </a:solidFill>
                <a:latin typeface="Arial" charset="0"/>
                <a:cs typeface="Arial" charset="0"/>
              </a:rPr>
              <a:t>It is undoubtedly the most famous of </a:t>
            </a:r>
            <a:r>
              <a:rPr lang="en-GB" altLang="en-US" dirty="0" err="1">
                <a:solidFill>
                  <a:srgbClr val="FF0000"/>
                </a:solidFill>
                <a:latin typeface="Arial" charset="0"/>
                <a:cs typeface="Arial" charset="0"/>
              </a:rPr>
              <a:t>Rosmini’s</a:t>
            </a:r>
            <a:r>
              <a:rPr lang="en-GB" altLang="en-US" dirty="0">
                <a:solidFill>
                  <a:srgbClr val="FF0000"/>
                </a:solidFill>
                <a:latin typeface="Arial" charset="0"/>
                <a:cs typeface="Arial" charset="0"/>
              </a:rPr>
              <a:t> books, written with great passion and love for the Church. It caused him immense personal damage, but he felt that the renewal of the Church was of such great urgency that he had to be prepared to suffer for it. </a:t>
            </a:r>
            <a:r>
              <a:rPr lang="en-GB" altLang="en-US" dirty="0" err="1">
                <a:solidFill>
                  <a:srgbClr val="FF0000"/>
                </a:solidFill>
                <a:latin typeface="Arial" charset="0"/>
                <a:cs typeface="Arial" charset="0"/>
              </a:rPr>
              <a:t>Rosmini</a:t>
            </a:r>
            <a:r>
              <a:rPr lang="en-GB" altLang="en-US" dirty="0">
                <a:solidFill>
                  <a:srgbClr val="FF0000"/>
                </a:solidFill>
                <a:latin typeface="Arial" charset="0"/>
                <a:cs typeface="Arial" charset="0"/>
              </a:rPr>
              <a:t> borrowed the image of the “crucified Church” from Pope Innocent IV (1243-1254</a:t>
            </a:r>
            <a:r>
              <a:rPr lang="en-GB" altLang="en-US" dirty="0" smtClean="0">
                <a:solidFill>
                  <a:srgbClr val="FF0000"/>
                </a:solidFill>
                <a:latin typeface="Arial" charset="0"/>
                <a:cs typeface="Arial" charset="0"/>
              </a:rPr>
              <a:t>), Fr Bonaventura da </a:t>
            </a:r>
            <a:r>
              <a:rPr lang="en-GB" altLang="en-US" dirty="0" err="1" smtClean="0">
                <a:solidFill>
                  <a:srgbClr val="FF0000"/>
                </a:solidFill>
                <a:latin typeface="Arial" charset="0"/>
                <a:cs typeface="Arial" charset="0"/>
              </a:rPr>
              <a:t>Recanati</a:t>
            </a:r>
            <a:r>
              <a:rPr lang="en-GB" altLang="en-US" dirty="0" smtClean="0">
                <a:solidFill>
                  <a:srgbClr val="FF0000"/>
                </a:solidFill>
                <a:latin typeface="Arial" charset="0"/>
                <a:cs typeface="Arial" charset="0"/>
              </a:rPr>
              <a:t> (XVI – XVII century, preacher of Clement XI and Innocent X), Pope Gregory XVI (contemporary to </a:t>
            </a:r>
            <a:r>
              <a:rPr lang="en-GB" altLang="en-US" dirty="0" err="1" smtClean="0">
                <a:solidFill>
                  <a:srgbClr val="FF0000"/>
                </a:solidFill>
                <a:latin typeface="Arial" charset="0"/>
                <a:cs typeface="Arial" charset="0"/>
              </a:rPr>
              <a:t>Rosmini</a:t>
            </a:r>
            <a:r>
              <a:rPr lang="en-GB" altLang="en-US" dirty="0" smtClean="0">
                <a:solidFill>
                  <a:srgbClr val="FF0000"/>
                </a:solidFill>
                <a:latin typeface="Arial" charset="0"/>
                <a:cs typeface="Arial" charset="0"/>
              </a:rPr>
              <a:t> and his friend, in the letter “</a:t>
            </a:r>
            <a:r>
              <a:rPr lang="en-GB" altLang="en-US" dirty="0" err="1" smtClean="0">
                <a:solidFill>
                  <a:srgbClr val="FF0000"/>
                </a:solidFill>
                <a:latin typeface="Arial" charset="0"/>
                <a:cs typeface="Arial" charset="0"/>
              </a:rPr>
              <a:t>Mirari</a:t>
            </a:r>
            <a:r>
              <a:rPr lang="en-GB" altLang="en-US" dirty="0" smtClean="0">
                <a:solidFill>
                  <a:srgbClr val="FF0000"/>
                </a:solidFill>
                <a:latin typeface="Arial" charset="0"/>
                <a:cs typeface="Arial" charset="0"/>
              </a:rPr>
              <a:t> </a:t>
            </a:r>
            <a:r>
              <a:rPr lang="en-GB" altLang="en-US" dirty="0" err="1" smtClean="0">
                <a:solidFill>
                  <a:srgbClr val="FF0000"/>
                </a:solidFill>
                <a:latin typeface="Arial" charset="0"/>
                <a:cs typeface="Arial" charset="0"/>
              </a:rPr>
              <a:t>vos</a:t>
            </a:r>
            <a:r>
              <a:rPr lang="en-GB" altLang="en-US" dirty="0" smtClean="0">
                <a:solidFill>
                  <a:srgbClr val="FF0000"/>
                </a:solidFill>
                <a:latin typeface="Arial" charset="0"/>
                <a:cs typeface="Arial" charset="0"/>
              </a:rPr>
              <a:t>” 1832).</a:t>
            </a:r>
            <a:endParaRPr lang="en-GB" altLang="en-US" dirty="0">
              <a:solidFill>
                <a:srgbClr val="FF0000"/>
              </a:solidFill>
              <a:latin typeface="Arial" charset="0"/>
              <a:cs typeface="Arial" charset="0"/>
            </a:endParaRPr>
          </a:p>
          <a:p>
            <a:pPr algn="just">
              <a:defRPr/>
            </a:pPr>
            <a:endParaRPr lang="en-US" altLang="en-US" dirty="0">
              <a:solidFill>
                <a:srgbClr val="FF0000"/>
              </a:solidFill>
              <a:latin typeface="Arial" charset="0"/>
              <a:cs typeface="Arial" charset="0"/>
            </a:endParaRPr>
          </a:p>
          <a:p>
            <a:pPr algn="just">
              <a:defRPr/>
            </a:pPr>
            <a:r>
              <a:rPr lang="en-GB" altLang="en-US" b="1" dirty="0" err="1">
                <a:solidFill>
                  <a:srgbClr val="0000CC"/>
                </a:solidFill>
                <a:latin typeface="Book Antiqua" pitchFamily="18" charset="0"/>
                <a:cs typeface="Arial" charset="0"/>
              </a:rPr>
              <a:t>Rosmini</a:t>
            </a:r>
            <a:r>
              <a:rPr lang="en-GB" altLang="en-US" b="1" dirty="0">
                <a:solidFill>
                  <a:srgbClr val="0000CC"/>
                </a:solidFill>
                <a:latin typeface="Book Antiqua" pitchFamily="18" charset="0"/>
                <a:cs typeface="Arial" charset="0"/>
              </a:rPr>
              <a:t> wrote it in 1832, but did not publish it, </a:t>
            </a:r>
            <a:r>
              <a:rPr lang="en-GB" altLang="en-US" b="1" i="1" dirty="0">
                <a:solidFill>
                  <a:srgbClr val="0000CC"/>
                </a:solidFill>
                <a:latin typeface="Book Antiqua" pitchFamily="18" charset="0"/>
                <a:cs typeface="Arial" charset="0"/>
              </a:rPr>
              <a:t>“the time did not seem ripe”</a:t>
            </a:r>
            <a:r>
              <a:rPr lang="en-GB" altLang="en-US" b="1" dirty="0">
                <a:solidFill>
                  <a:srgbClr val="0000CC"/>
                </a:solidFill>
                <a:latin typeface="Book Antiqua" pitchFamily="18" charset="0"/>
                <a:cs typeface="Arial" charset="0"/>
              </a:rPr>
              <a:t>. In 1846, a new Pope was elected, Pius IX </a:t>
            </a:r>
            <a:r>
              <a:rPr lang="en-GB" altLang="en-US" b="1" i="1" dirty="0">
                <a:solidFill>
                  <a:srgbClr val="0000CC"/>
                </a:solidFill>
                <a:latin typeface="Book Antiqua" pitchFamily="18" charset="0"/>
                <a:cs typeface="Arial" charset="0"/>
              </a:rPr>
              <a:t>“who seems destined to renew our age and give the Church the impetus for a new, glorious stage of unimaginable development”.</a:t>
            </a:r>
            <a:r>
              <a:rPr lang="en-GB" altLang="en-US" b="1" dirty="0">
                <a:solidFill>
                  <a:srgbClr val="0000CC"/>
                </a:solidFill>
                <a:latin typeface="Book Antiqua" pitchFamily="18" charset="0"/>
                <a:cs typeface="Arial" charset="0"/>
              </a:rPr>
              <a:t> </a:t>
            </a:r>
          </a:p>
          <a:p>
            <a:pPr algn="just">
              <a:defRPr/>
            </a:pPr>
            <a:endParaRPr lang="en-GB" altLang="en-US" b="1" dirty="0">
              <a:solidFill>
                <a:srgbClr val="0000CC"/>
              </a:solidFill>
              <a:latin typeface="Book Antiqua" pitchFamily="18" charset="0"/>
              <a:cs typeface="Arial" charset="0"/>
            </a:endParaRPr>
          </a:p>
          <a:p>
            <a:pPr algn="just">
              <a:defRPr/>
            </a:pPr>
            <a:r>
              <a:rPr lang="en-GB" altLang="en-US" b="1" dirty="0" err="1">
                <a:solidFill>
                  <a:srgbClr val="0000CC"/>
                </a:solidFill>
                <a:latin typeface="Book Antiqua" pitchFamily="18" charset="0"/>
                <a:cs typeface="Arial" charset="0"/>
              </a:rPr>
              <a:t>Rosmini</a:t>
            </a:r>
            <a:r>
              <a:rPr lang="en-GB" altLang="en-US" b="1" dirty="0">
                <a:solidFill>
                  <a:srgbClr val="0000CC"/>
                </a:solidFill>
                <a:latin typeface="Book Antiqua" pitchFamily="18" charset="0"/>
                <a:cs typeface="Arial" charset="0"/>
              </a:rPr>
              <a:t> published it in 1848 for a circle of friends </a:t>
            </a:r>
            <a:r>
              <a:rPr lang="en-GB" altLang="en-US" b="1" i="1" dirty="0">
                <a:solidFill>
                  <a:srgbClr val="0000CC"/>
                </a:solidFill>
                <a:latin typeface="Book Antiqua" pitchFamily="18" charset="0"/>
                <a:cs typeface="Arial" charset="0"/>
              </a:rPr>
              <a:t>“who have shared</a:t>
            </a:r>
            <a:r>
              <a:rPr lang="en-GB" altLang="en-US" i="1" dirty="0">
                <a:solidFill>
                  <a:srgbClr val="0000CC"/>
                </a:solidFill>
                <a:latin typeface="Arial" charset="0"/>
                <a:cs typeface="Arial" charset="0"/>
              </a:rPr>
              <a:t> my sorrow, and now look forward with me in hope”</a:t>
            </a:r>
            <a:r>
              <a:rPr lang="en-GB" altLang="en-US" dirty="0">
                <a:solidFill>
                  <a:srgbClr val="0000CC"/>
                </a:solidFill>
                <a:latin typeface="Arial" charset="0"/>
                <a:cs typeface="Arial" charset="0"/>
              </a:rPr>
              <a:t>. </a:t>
            </a:r>
          </a:p>
          <a:p>
            <a:pPr algn="just">
              <a:defRPr/>
            </a:pPr>
            <a:endParaRPr lang="en-GB" altLang="en-US" dirty="0">
              <a:solidFill>
                <a:srgbClr val="0000CC"/>
              </a:solidFill>
              <a:latin typeface="Arial" charset="0"/>
              <a:cs typeface="Arial" charset="0"/>
            </a:endParaRPr>
          </a:p>
          <a:p>
            <a:pPr algn="just">
              <a:defRPr/>
            </a:pPr>
            <a:r>
              <a:rPr lang="en-GB" altLang="en-US" dirty="0">
                <a:solidFill>
                  <a:srgbClr val="A50021"/>
                </a:solidFill>
                <a:latin typeface="Arial" charset="0"/>
                <a:cs typeface="Arial" charset="0"/>
              </a:rPr>
              <a:t>Unfortunately, it was so successful that many printing firms published it in many cities in Italy and in Europe, without permission from the author. It had a brief life: it was condemned by the Church and placed in the Index of Forbidden Books in 1849, barely one year after its first publication.</a:t>
            </a:r>
          </a:p>
          <a:p>
            <a:pPr>
              <a:spcBef>
                <a:spcPct val="50000"/>
              </a:spcBef>
              <a:defRPr/>
            </a:pPr>
            <a:endParaRPr lang="en-GB" altLang="en-US" dirty="0">
              <a:solidFill>
                <a:srgbClr val="A50021"/>
              </a:solidFill>
              <a:latin typeface="Arial" charset="0"/>
              <a:cs typeface="Ari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8760" y="914400"/>
            <a:ext cx="3441333" cy="4578469"/>
          </a:xfrm>
          <a:prstGeom prst="rect">
            <a:avLst/>
          </a:prstGeom>
        </p:spPr>
      </p:pic>
    </p:spTree>
    <p:extLst>
      <p:ext uri="{BB962C8B-B14F-4D97-AF65-F5344CB8AC3E}">
        <p14:creationId xmlns:p14="http://schemas.microsoft.com/office/powerpoint/2010/main" val="19923197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err="1" smtClean="0">
                <a:solidFill>
                  <a:srgbClr val="7030A0"/>
                </a:solidFill>
              </a:rPr>
              <a:t>Thoughts</a:t>
            </a:r>
            <a:r>
              <a:rPr lang="it-IT" b="1" dirty="0" smtClean="0">
                <a:solidFill>
                  <a:srgbClr val="7030A0"/>
                </a:solidFill>
              </a:rPr>
              <a:t> </a:t>
            </a:r>
            <a:r>
              <a:rPr lang="it-IT" b="1" dirty="0" err="1" smtClean="0">
                <a:solidFill>
                  <a:srgbClr val="7030A0"/>
                </a:solidFill>
              </a:rPr>
              <a:t>that</a:t>
            </a:r>
            <a:r>
              <a:rPr lang="it-IT" b="1" dirty="0" smtClean="0">
                <a:solidFill>
                  <a:srgbClr val="7030A0"/>
                </a:solidFill>
              </a:rPr>
              <a:t> </a:t>
            </a:r>
            <a:r>
              <a:rPr lang="it-IT" b="1" dirty="0" err="1" smtClean="0">
                <a:solidFill>
                  <a:srgbClr val="7030A0"/>
                </a:solidFill>
              </a:rPr>
              <a:t>have</a:t>
            </a:r>
            <a:r>
              <a:rPr lang="it-IT" b="1" dirty="0" smtClean="0">
                <a:solidFill>
                  <a:srgbClr val="7030A0"/>
                </a:solidFill>
              </a:rPr>
              <a:t> to be </a:t>
            </a:r>
            <a:r>
              <a:rPr lang="it-IT" b="1" dirty="0" err="1" smtClean="0">
                <a:solidFill>
                  <a:srgbClr val="7030A0"/>
                </a:solidFill>
              </a:rPr>
              <a:t>submitted</a:t>
            </a:r>
            <a:r>
              <a:rPr lang="it-IT" b="1" dirty="0" smtClean="0">
                <a:solidFill>
                  <a:srgbClr val="7030A0"/>
                </a:solidFill>
              </a:rPr>
              <a:t> to the </a:t>
            </a:r>
            <a:r>
              <a:rPr lang="it-IT" b="1" dirty="0" err="1" smtClean="0">
                <a:solidFill>
                  <a:srgbClr val="7030A0"/>
                </a:solidFill>
              </a:rPr>
              <a:t>Pastors</a:t>
            </a:r>
            <a:r>
              <a:rPr lang="it-IT" b="1" dirty="0" smtClean="0">
                <a:solidFill>
                  <a:srgbClr val="7030A0"/>
                </a:solidFill>
              </a:rPr>
              <a:t> of the Church</a:t>
            </a:r>
            <a:endParaRPr lang="it-IT" b="1" dirty="0">
              <a:solidFill>
                <a:srgbClr val="7030A0"/>
              </a:solidFill>
            </a:endParaRPr>
          </a:p>
        </p:txBody>
      </p:sp>
      <p:sp>
        <p:nvSpPr>
          <p:cNvPr id="3" name="Segnaposto contenuto 2"/>
          <p:cNvSpPr>
            <a:spLocks noGrp="1"/>
          </p:cNvSpPr>
          <p:nvPr>
            <p:ph sz="half" idx="1"/>
          </p:nvPr>
        </p:nvSpPr>
        <p:spPr/>
        <p:txBody>
          <a:bodyPr>
            <a:normAutofit fontScale="85000" lnSpcReduction="20000"/>
          </a:bodyPr>
          <a:lstStyle/>
          <a:p>
            <a:pPr algn="just"/>
            <a:r>
              <a:rPr lang="it-IT" b="1" dirty="0" smtClean="0">
                <a:solidFill>
                  <a:srgbClr val="FFC000"/>
                </a:solidFill>
              </a:rPr>
              <a:t>In </a:t>
            </a:r>
            <a:r>
              <a:rPr lang="it-IT" b="1" dirty="0" err="1" smtClean="0">
                <a:solidFill>
                  <a:srgbClr val="FFC000"/>
                </a:solidFill>
              </a:rPr>
              <a:t>setting</a:t>
            </a:r>
            <a:r>
              <a:rPr lang="it-IT" b="1" dirty="0" smtClean="0">
                <a:solidFill>
                  <a:srgbClr val="FFC000"/>
                </a:solidFill>
              </a:rPr>
              <a:t> out </a:t>
            </a:r>
            <a:r>
              <a:rPr lang="it-IT" b="1" dirty="0" err="1" smtClean="0">
                <a:solidFill>
                  <a:srgbClr val="FFC000"/>
                </a:solidFill>
              </a:rPr>
              <a:t>my</a:t>
            </a:r>
            <a:r>
              <a:rPr lang="it-IT" b="1" dirty="0" smtClean="0">
                <a:solidFill>
                  <a:srgbClr val="FFC000"/>
                </a:solidFill>
              </a:rPr>
              <a:t> </a:t>
            </a:r>
            <a:r>
              <a:rPr lang="it-IT" b="1" dirty="0" err="1" smtClean="0">
                <a:solidFill>
                  <a:srgbClr val="FFC000"/>
                </a:solidFill>
              </a:rPr>
              <a:t>thoughts</a:t>
            </a:r>
            <a:r>
              <a:rPr lang="it-IT" b="1" dirty="0" smtClean="0">
                <a:solidFill>
                  <a:srgbClr val="FFC000"/>
                </a:solidFill>
              </a:rPr>
              <a:t> on the </a:t>
            </a:r>
            <a:r>
              <a:rPr lang="it-IT" b="1" dirty="0" err="1" smtClean="0">
                <a:solidFill>
                  <a:srgbClr val="FFC000"/>
                </a:solidFill>
              </a:rPr>
              <a:t>subject</a:t>
            </a:r>
            <a:r>
              <a:rPr lang="it-IT" b="1" dirty="0" smtClean="0">
                <a:solidFill>
                  <a:srgbClr val="FFC000"/>
                </a:solidFill>
              </a:rPr>
              <a:t>, I </a:t>
            </a:r>
            <a:r>
              <a:rPr lang="it-IT" b="1" dirty="0" err="1" smtClean="0">
                <a:solidFill>
                  <a:srgbClr val="FFC000"/>
                </a:solidFill>
              </a:rPr>
              <a:t>wanted</a:t>
            </a:r>
            <a:r>
              <a:rPr lang="it-IT" b="1" dirty="0" smtClean="0">
                <a:solidFill>
                  <a:srgbClr val="FFC000"/>
                </a:solidFill>
              </a:rPr>
              <a:t> to </a:t>
            </a:r>
            <a:r>
              <a:rPr lang="it-IT" b="1" dirty="0" err="1" smtClean="0">
                <a:solidFill>
                  <a:srgbClr val="FFC000"/>
                </a:solidFill>
              </a:rPr>
              <a:t>submit</a:t>
            </a:r>
            <a:r>
              <a:rPr lang="it-IT" b="1" dirty="0" smtClean="0">
                <a:solidFill>
                  <a:srgbClr val="FFC000"/>
                </a:solidFill>
              </a:rPr>
              <a:t> </a:t>
            </a:r>
            <a:r>
              <a:rPr lang="it-IT" b="1" dirty="0" err="1" smtClean="0">
                <a:solidFill>
                  <a:srgbClr val="FFC000"/>
                </a:solidFill>
              </a:rPr>
              <a:t>them</a:t>
            </a:r>
            <a:r>
              <a:rPr lang="it-IT" b="1" dirty="0" smtClean="0">
                <a:solidFill>
                  <a:srgbClr val="FFC000"/>
                </a:solidFill>
              </a:rPr>
              <a:t> to the </a:t>
            </a:r>
            <a:r>
              <a:rPr lang="it-IT" b="1" dirty="0" err="1" smtClean="0">
                <a:solidFill>
                  <a:srgbClr val="FFC000"/>
                </a:solidFill>
              </a:rPr>
              <a:t>pastors</a:t>
            </a:r>
            <a:r>
              <a:rPr lang="it-IT" b="1" dirty="0" smtClean="0">
                <a:solidFill>
                  <a:srgbClr val="FFC000"/>
                </a:solidFill>
              </a:rPr>
              <a:t> </a:t>
            </a:r>
            <a:r>
              <a:rPr lang="it-IT" b="1" dirty="0" err="1" smtClean="0">
                <a:solidFill>
                  <a:srgbClr val="FFC000"/>
                </a:solidFill>
              </a:rPr>
              <a:t>themselves</a:t>
            </a:r>
            <a:r>
              <a:rPr lang="it-IT" b="1" dirty="0" smtClean="0">
                <a:solidFill>
                  <a:srgbClr val="FFC000"/>
                </a:solidFill>
              </a:rPr>
              <a:t>, </a:t>
            </a:r>
            <a:r>
              <a:rPr lang="it-IT" b="1" dirty="0" err="1" smtClean="0">
                <a:solidFill>
                  <a:srgbClr val="FFC000"/>
                </a:solidFill>
              </a:rPr>
              <a:t>especially</a:t>
            </a:r>
            <a:r>
              <a:rPr lang="it-IT" b="1" dirty="0" smtClean="0">
                <a:solidFill>
                  <a:srgbClr val="FFC000"/>
                </a:solidFill>
              </a:rPr>
              <a:t> the Pope, </a:t>
            </a:r>
            <a:r>
              <a:rPr lang="it-IT" b="1" dirty="0" err="1" smtClean="0">
                <a:solidFill>
                  <a:srgbClr val="FFC000"/>
                </a:solidFill>
              </a:rPr>
              <a:t>whose</a:t>
            </a:r>
            <a:r>
              <a:rPr lang="it-IT" b="1" dirty="0" smtClean="0">
                <a:solidFill>
                  <a:srgbClr val="FFC000"/>
                </a:solidFill>
              </a:rPr>
              <a:t> </a:t>
            </a:r>
            <a:r>
              <a:rPr lang="it-IT" b="1" dirty="0" err="1" smtClean="0">
                <a:solidFill>
                  <a:srgbClr val="FFC000"/>
                </a:solidFill>
              </a:rPr>
              <a:t>decisions</a:t>
            </a:r>
            <a:r>
              <a:rPr lang="it-IT" b="1" dirty="0" smtClean="0">
                <a:solidFill>
                  <a:srgbClr val="FFC000"/>
                </a:solidFill>
              </a:rPr>
              <a:t> </a:t>
            </a:r>
            <a:r>
              <a:rPr lang="it-IT" b="1" dirty="0" err="1" smtClean="0">
                <a:solidFill>
                  <a:srgbClr val="FFC000"/>
                </a:solidFill>
              </a:rPr>
              <a:t>will</a:t>
            </a:r>
            <a:r>
              <a:rPr lang="it-IT" b="1" dirty="0" smtClean="0">
                <a:solidFill>
                  <a:srgbClr val="FFC000"/>
                </a:solidFill>
              </a:rPr>
              <a:t> </a:t>
            </a:r>
            <a:r>
              <a:rPr lang="it-IT" b="1" dirty="0" err="1" smtClean="0">
                <a:solidFill>
                  <a:srgbClr val="FFC000"/>
                </a:solidFill>
              </a:rPr>
              <a:t>always</a:t>
            </a:r>
            <a:r>
              <a:rPr lang="it-IT" b="1" dirty="0" smtClean="0">
                <a:solidFill>
                  <a:srgbClr val="FFC000"/>
                </a:solidFill>
              </a:rPr>
              <a:t> be the </a:t>
            </a:r>
            <a:r>
              <a:rPr lang="it-IT" b="1" dirty="0" err="1" smtClean="0">
                <a:solidFill>
                  <a:srgbClr val="FFC000"/>
                </a:solidFill>
              </a:rPr>
              <a:t>sure</a:t>
            </a:r>
            <a:r>
              <a:rPr lang="it-IT" b="1" dirty="0" smtClean="0">
                <a:solidFill>
                  <a:srgbClr val="FFC000"/>
                </a:solidFill>
              </a:rPr>
              <a:t> </a:t>
            </a:r>
            <a:r>
              <a:rPr lang="it-IT" b="1" dirty="0" err="1" smtClean="0">
                <a:solidFill>
                  <a:srgbClr val="FFC000"/>
                </a:solidFill>
              </a:rPr>
              <a:t>criterion</a:t>
            </a:r>
            <a:r>
              <a:rPr lang="it-IT" b="1" dirty="0" smtClean="0">
                <a:solidFill>
                  <a:srgbClr val="FFC000"/>
                </a:solidFill>
              </a:rPr>
              <a:t> by </a:t>
            </a:r>
            <a:r>
              <a:rPr lang="it-IT" b="1" dirty="0" err="1" smtClean="0">
                <a:solidFill>
                  <a:srgbClr val="FFC000"/>
                </a:solidFill>
              </a:rPr>
              <a:t>which</a:t>
            </a:r>
            <a:r>
              <a:rPr lang="it-IT" b="1" dirty="0" smtClean="0">
                <a:solidFill>
                  <a:srgbClr val="FFC000"/>
                </a:solidFill>
              </a:rPr>
              <a:t> to balance and </a:t>
            </a:r>
            <a:r>
              <a:rPr lang="it-IT" b="1" dirty="0" err="1" smtClean="0">
                <a:solidFill>
                  <a:srgbClr val="FFC000"/>
                </a:solidFill>
              </a:rPr>
              <a:t>correct</a:t>
            </a:r>
            <a:r>
              <a:rPr lang="it-IT" b="1" dirty="0" smtClean="0">
                <a:solidFill>
                  <a:srgbClr val="FFC000"/>
                </a:solidFill>
              </a:rPr>
              <a:t> </a:t>
            </a:r>
            <a:r>
              <a:rPr lang="it-IT" b="1" dirty="0" err="1" smtClean="0">
                <a:solidFill>
                  <a:srgbClr val="FFC000"/>
                </a:solidFill>
              </a:rPr>
              <a:t>all</a:t>
            </a:r>
            <a:r>
              <a:rPr lang="it-IT" b="1" dirty="0" smtClean="0">
                <a:solidFill>
                  <a:srgbClr val="FFC000"/>
                </a:solidFill>
              </a:rPr>
              <a:t> </a:t>
            </a:r>
            <a:r>
              <a:rPr lang="it-IT" b="1" dirty="0" err="1" smtClean="0">
                <a:solidFill>
                  <a:srgbClr val="FFC000"/>
                </a:solidFill>
              </a:rPr>
              <a:t>my</a:t>
            </a:r>
            <a:r>
              <a:rPr lang="it-IT" b="1" dirty="0" smtClean="0">
                <a:solidFill>
                  <a:srgbClr val="FFC000"/>
                </a:solidFill>
              </a:rPr>
              <a:t> </a:t>
            </a:r>
            <a:r>
              <a:rPr lang="it-IT" b="1" dirty="0" err="1" smtClean="0">
                <a:solidFill>
                  <a:srgbClr val="FFC000"/>
                </a:solidFill>
              </a:rPr>
              <a:t>opinions</a:t>
            </a:r>
            <a:r>
              <a:rPr lang="it-IT" b="1" dirty="0" smtClean="0">
                <a:solidFill>
                  <a:srgbClr val="FFC000"/>
                </a:solidFill>
              </a:rPr>
              <a:t>.</a:t>
            </a:r>
          </a:p>
          <a:p>
            <a:pPr algn="just"/>
            <a:r>
              <a:rPr lang="it-IT" b="1" dirty="0" smtClean="0">
                <a:solidFill>
                  <a:srgbClr val="00B050"/>
                </a:solidFill>
              </a:rPr>
              <a:t>The </a:t>
            </a:r>
            <a:r>
              <a:rPr lang="it-IT" b="1" dirty="0" err="1" smtClean="0">
                <a:solidFill>
                  <a:srgbClr val="00B050"/>
                </a:solidFill>
              </a:rPr>
              <a:t>pastors</a:t>
            </a:r>
            <a:r>
              <a:rPr lang="it-IT" b="1" dirty="0" smtClean="0">
                <a:solidFill>
                  <a:srgbClr val="00B050"/>
                </a:solidFill>
              </a:rPr>
              <a:t> of the Church do </a:t>
            </a:r>
            <a:r>
              <a:rPr lang="it-IT" b="1" dirty="0" err="1" smtClean="0">
                <a:solidFill>
                  <a:srgbClr val="00B050"/>
                </a:solidFill>
              </a:rPr>
              <a:t>not</a:t>
            </a:r>
            <a:r>
              <a:rPr lang="it-IT" b="1" dirty="0" smtClean="0">
                <a:solidFill>
                  <a:srgbClr val="00B050"/>
                </a:solidFill>
              </a:rPr>
              <a:t> </a:t>
            </a:r>
            <a:r>
              <a:rPr lang="it-IT" b="1" dirty="0" err="1" smtClean="0">
                <a:solidFill>
                  <a:srgbClr val="00B050"/>
                </a:solidFill>
              </a:rPr>
              <a:t>always</a:t>
            </a:r>
            <a:r>
              <a:rPr lang="it-IT" b="1" dirty="0" smtClean="0">
                <a:solidFill>
                  <a:srgbClr val="00B050"/>
                </a:solidFill>
              </a:rPr>
              <a:t> </a:t>
            </a:r>
            <a:r>
              <a:rPr lang="it-IT" b="1" dirty="0" err="1" smtClean="0">
                <a:solidFill>
                  <a:srgbClr val="00B050"/>
                </a:solidFill>
              </a:rPr>
              <a:t>have</a:t>
            </a:r>
            <a:r>
              <a:rPr lang="it-IT" b="1" dirty="0" smtClean="0">
                <a:solidFill>
                  <a:srgbClr val="00B050"/>
                </a:solidFill>
              </a:rPr>
              <a:t> the </a:t>
            </a:r>
            <a:r>
              <a:rPr lang="it-IT" b="1" dirty="0" err="1" smtClean="0">
                <a:solidFill>
                  <a:srgbClr val="00B050"/>
                </a:solidFill>
              </a:rPr>
              <a:t>opportunity</a:t>
            </a:r>
            <a:r>
              <a:rPr lang="it-IT" b="1" dirty="0" smtClean="0">
                <a:solidFill>
                  <a:srgbClr val="00B050"/>
                </a:solidFill>
              </a:rPr>
              <a:t> of </a:t>
            </a:r>
            <a:r>
              <a:rPr lang="it-IT" b="1" dirty="0" err="1" smtClean="0">
                <a:solidFill>
                  <a:srgbClr val="00B050"/>
                </a:solidFill>
              </a:rPr>
              <a:t>quiet</a:t>
            </a:r>
            <a:r>
              <a:rPr lang="it-IT" b="1" dirty="0" smtClean="0">
                <a:solidFill>
                  <a:srgbClr val="00B050"/>
                </a:solidFill>
              </a:rPr>
              <a:t> </a:t>
            </a:r>
            <a:r>
              <a:rPr lang="it-IT" b="1" dirty="0" err="1" smtClean="0">
                <a:solidFill>
                  <a:srgbClr val="00B050"/>
                </a:solidFill>
              </a:rPr>
              <a:t>thought</a:t>
            </a:r>
            <a:r>
              <a:rPr lang="it-IT" b="1" dirty="0" smtClean="0">
                <a:solidFill>
                  <a:srgbClr val="00B050"/>
                </a:solidFill>
              </a:rPr>
              <a:t> in the </a:t>
            </a:r>
            <a:r>
              <a:rPr lang="it-IT" b="1" dirty="0" err="1" smtClean="0">
                <a:solidFill>
                  <a:srgbClr val="00B050"/>
                </a:solidFill>
              </a:rPr>
              <a:t>midst</a:t>
            </a:r>
            <a:r>
              <a:rPr lang="it-IT" b="1" dirty="0" smtClean="0">
                <a:solidFill>
                  <a:srgbClr val="00B050"/>
                </a:solidFill>
              </a:rPr>
              <a:t> of </a:t>
            </a:r>
            <a:r>
              <a:rPr lang="it-IT" b="1" dirty="0" err="1" smtClean="0">
                <a:solidFill>
                  <a:srgbClr val="00B050"/>
                </a:solidFill>
              </a:rPr>
              <a:t>their</a:t>
            </a:r>
            <a:r>
              <a:rPr lang="it-IT" b="1" dirty="0" smtClean="0">
                <a:solidFill>
                  <a:srgbClr val="00B050"/>
                </a:solidFill>
              </a:rPr>
              <a:t> </a:t>
            </a:r>
            <a:r>
              <a:rPr lang="it-IT" b="1" dirty="0" err="1" smtClean="0">
                <a:solidFill>
                  <a:srgbClr val="00B050"/>
                </a:solidFill>
              </a:rPr>
              <a:t>administrative</a:t>
            </a:r>
            <a:r>
              <a:rPr lang="it-IT" b="1" dirty="0" smtClean="0">
                <a:solidFill>
                  <a:srgbClr val="00B050"/>
                </a:solidFill>
              </a:rPr>
              <a:t> </a:t>
            </a:r>
            <a:r>
              <a:rPr lang="it-IT" b="1" dirty="0" err="1" smtClean="0">
                <a:solidFill>
                  <a:srgbClr val="00B050"/>
                </a:solidFill>
              </a:rPr>
              <a:t>occupations</a:t>
            </a:r>
            <a:r>
              <a:rPr lang="it-IT" b="1" dirty="0" smtClean="0">
                <a:solidFill>
                  <a:srgbClr val="00B050"/>
                </a:solidFill>
              </a:rPr>
              <a:t>; </a:t>
            </a:r>
            <a:r>
              <a:rPr lang="it-IT" b="1" dirty="0" err="1" smtClean="0">
                <a:solidFill>
                  <a:srgbClr val="00B050"/>
                </a:solidFill>
              </a:rPr>
              <a:t>they</a:t>
            </a:r>
            <a:r>
              <a:rPr lang="it-IT" b="1" dirty="0" smtClean="0">
                <a:solidFill>
                  <a:srgbClr val="00B050"/>
                </a:solidFill>
              </a:rPr>
              <a:t> </a:t>
            </a:r>
            <a:r>
              <a:rPr lang="it-IT" b="1" dirty="0" err="1" smtClean="0">
                <a:solidFill>
                  <a:srgbClr val="00B050"/>
                </a:solidFill>
              </a:rPr>
              <a:t>themselves</a:t>
            </a:r>
            <a:r>
              <a:rPr lang="it-IT" b="1" dirty="0" smtClean="0">
                <a:solidFill>
                  <a:srgbClr val="00B050"/>
                </a:solidFill>
              </a:rPr>
              <a:t> </a:t>
            </a:r>
            <a:r>
              <a:rPr lang="it-IT" b="1" dirty="0" err="1" smtClean="0">
                <a:solidFill>
                  <a:srgbClr val="00B050"/>
                </a:solidFill>
              </a:rPr>
              <a:t>want</a:t>
            </a:r>
            <a:r>
              <a:rPr lang="it-IT" b="1" dirty="0" smtClean="0">
                <a:solidFill>
                  <a:srgbClr val="00B050"/>
                </a:solidFill>
              </a:rPr>
              <a:t> </a:t>
            </a:r>
            <a:r>
              <a:rPr lang="it-IT" b="1" dirty="0" err="1" smtClean="0">
                <a:solidFill>
                  <a:srgbClr val="00B050"/>
                </a:solidFill>
              </a:rPr>
              <a:t>others</a:t>
            </a:r>
            <a:r>
              <a:rPr lang="it-IT" b="1" dirty="0" smtClean="0">
                <a:solidFill>
                  <a:srgbClr val="00B050"/>
                </a:solidFill>
              </a:rPr>
              <a:t> to </a:t>
            </a:r>
            <a:r>
              <a:rPr lang="it-IT" b="1" dirty="0" err="1" smtClean="0">
                <a:solidFill>
                  <a:srgbClr val="00B050"/>
                </a:solidFill>
              </a:rPr>
              <a:t>offer</a:t>
            </a:r>
            <a:r>
              <a:rPr lang="it-IT" b="1" dirty="0" smtClean="0">
                <a:solidFill>
                  <a:srgbClr val="00B050"/>
                </a:solidFill>
              </a:rPr>
              <a:t> </a:t>
            </a:r>
            <a:r>
              <a:rPr lang="it-IT" b="1" dirty="0" err="1" smtClean="0">
                <a:solidFill>
                  <a:srgbClr val="00B050"/>
                </a:solidFill>
              </a:rPr>
              <a:t>reflections</a:t>
            </a:r>
            <a:r>
              <a:rPr lang="it-IT" b="1" dirty="0" smtClean="0">
                <a:solidFill>
                  <a:srgbClr val="00B050"/>
                </a:solidFill>
              </a:rPr>
              <a:t> </a:t>
            </a:r>
            <a:r>
              <a:rPr lang="it-IT" b="1" dirty="0" err="1" smtClean="0">
                <a:solidFill>
                  <a:srgbClr val="00B050"/>
                </a:solidFill>
              </a:rPr>
              <a:t>which</a:t>
            </a:r>
            <a:r>
              <a:rPr lang="it-IT" b="1" dirty="0" smtClean="0">
                <a:solidFill>
                  <a:srgbClr val="00B050"/>
                </a:solidFill>
              </a:rPr>
              <a:t> </a:t>
            </a:r>
            <a:r>
              <a:rPr lang="it-IT" b="1" dirty="0" err="1" smtClean="0">
                <a:solidFill>
                  <a:srgbClr val="00B050"/>
                </a:solidFill>
              </a:rPr>
              <a:t>may</a:t>
            </a:r>
            <a:r>
              <a:rPr lang="it-IT" b="1" dirty="0" smtClean="0">
                <a:solidFill>
                  <a:srgbClr val="00B050"/>
                </a:solidFill>
              </a:rPr>
              <a:t> help in the </a:t>
            </a:r>
            <a:r>
              <a:rPr lang="it-IT" b="1" dirty="0" err="1" smtClean="0">
                <a:solidFill>
                  <a:srgbClr val="00B050"/>
                </a:solidFill>
              </a:rPr>
              <a:t>government</a:t>
            </a:r>
            <a:r>
              <a:rPr lang="it-IT" b="1" dirty="0" smtClean="0">
                <a:solidFill>
                  <a:srgbClr val="00B050"/>
                </a:solidFill>
              </a:rPr>
              <a:t> o </a:t>
            </a:r>
            <a:r>
              <a:rPr lang="it-IT" b="1" dirty="0" err="1" smtClean="0">
                <a:solidFill>
                  <a:srgbClr val="00B050"/>
                </a:solidFill>
              </a:rPr>
              <a:t>their</a:t>
            </a:r>
            <a:r>
              <a:rPr lang="it-IT" b="1" dirty="0" smtClean="0">
                <a:solidFill>
                  <a:srgbClr val="00B050"/>
                </a:solidFill>
              </a:rPr>
              <a:t> </a:t>
            </a:r>
            <a:r>
              <a:rPr lang="it-IT" b="1" dirty="0" err="1" smtClean="0">
                <a:solidFill>
                  <a:srgbClr val="00B050"/>
                </a:solidFill>
              </a:rPr>
              <a:t>particular</a:t>
            </a:r>
            <a:r>
              <a:rPr lang="it-IT" b="1" dirty="0" smtClean="0">
                <a:solidFill>
                  <a:srgbClr val="00B050"/>
                </a:solidFill>
              </a:rPr>
              <a:t> </a:t>
            </a:r>
            <a:r>
              <a:rPr lang="it-IT" b="1" dirty="0" err="1" smtClean="0">
                <a:solidFill>
                  <a:srgbClr val="00B050"/>
                </a:solidFill>
              </a:rPr>
              <a:t>churches</a:t>
            </a:r>
            <a:r>
              <a:rPr lang="it-IT" b="1" dirty="0" smtClean="0">
                <a:solidFill>
                  <a:srgbClr val="00B050"/>
                </a:solidFill>
              </a:rPr>
              <a:t> and of the </a:t>
            </a:r>
            <a:r>
              <a:rPr lang="it-IT" b="1" dirty="0" err="1" smtClean="0">
                <a:solidFill>
                  <a:srgbClr val="00B050"/>
                </a:solidFill>
              </a:rPr>
              <a:t>universal</a:t>
            </a:r>
            <a:r>
              <a:rPr lang="it-IT" b="1" dirty="0" smtClean="0">
                <a:solidFill>
                  <a:srgbClr val="00B050"/>
                </a:solidFill>
              </a:rPr>
              <a:t> Church.</a:t>
            </a:r>
            <a:endParaRPr lang="it-IT" b="1" dirty="0">
              <a:solidFill>
                <a:srgbClr val="00B050"/>
              </a:solidFill>
            </a:endParaRPr>
          </a:p>
        </p:txBody>
      </p:sp>
      <p:pic>
        <p:nvPicPr>
          <p:cNvPr id="2050" name="Picture 2" descr="Immagine correlat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80092" y="2395469"/>
            <a:ext cx="4687298" cy="2640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112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err="1" smtClean="0">
                <a:solidFill>
                  <a:srgbClr val="00B050"/>
                </a:solidFill>
              </a:rPr>
              <a:t>Following</a:t>
            </a:r>
            <a:r>
              <a:rPr lang="it-IT" b="1" dirty="0" smtClean="0">
                <a:solidFill>
                  <a:srgbClr val="00B050"/>
                </a:solidFill>
              </a:rPr>
              <a:t> the </a:t>
            </a:r>
            <a:r>
              <a:rPr lang="it-IT" b="1" dirty="0" err="1" smtClean="0">
                <a:solidFill>
                  <a:srgbClr val="00B050"/>
                </a:solidFill>
              </a:rPr>
              <a:t>example</a:t>
            </a:r>
            <a:r>
              <a:rPr lang="it-IT" b="1" dirty="0">
                <a:solidFill>
                  <a:srgbClr val="00B050"/>
                </a:solidFill>
              </a:rPr>
              <a:t/>
            </a:r>
            <a:br>
              <a:rPr lang="it-IT" b="1" dirty="0">
                <a:solidFill>
                  <a:srgbClr val="00B050"/>
                </a:solidFill>
              </a:rPr>
            </a:br>
            <a:r>
              <a:rPr lang="it-IT" b="1" dirty="0" smtClean="0">
                <a:solidFill>
                  <a:srgbClr val="00B050"/>
                </a:solidFill>
              </a:rPr>
              <a:t>of </a:t>
            </a:r>
            <a:r>
              <a:rPr lang="it-IT" b="1" dirty="0" err="1" smtClean="0">
                <a:solidFill>
                  <a:srgbClr val="00B050"/>
                </a:solidFill>
              </a:rPr>
              <a:t>Holy</a:t>
            </a:r>
            <a:r>
              <a:rPr lang="it-IT" b="1" dirty="0" smtClean="0">
                <a:solidFill>
                  <a:srgbClr val="00B050"/>
                </a:solidFill>
              </a:rPr>
              <a:t> Men and </a:t>
            </a:r>
            <a:r>
              <a:rPr lang="it-IT" b="1" dirty="0" err="1" smtClean="0">
                <a:solidFill>
                  <a:srgbClr val="00B050"/>
                </a:solidFill>
              </a:rPr>
              <a:t>Women</a:t>
            </a:r>
            <a:endParaRPr lang="it-IT" b="1" dirty="0">
              <a:solidFill>
                <a:srgbClr val="00B050"/>
              </a:solidFill>
            </a:endParaRPr>
          </a:p>
        </p:txBody>
      </p:sp>
      <p:sp>
        <p:nvSpPr>
          <p:cNvPr id="4" name="Segnaposto contenuto 3"/>
          <p:cNvSpPr>
            <a:spLocks noGrp="1"/>
          </p:cNvSpPr>
          <p:nvPr>
            <p:ph sz="half" idx="2"/>
          </p:nvPr>
        </p:nvSpPr>
        <p:spPr/>
        <p:txBody>
          <a:bodyPr>
            <a:normAutofit lnSpcReduction="10000"/>
          </a:bodyPr>
          <a:lstStyle/>
          <a:p>
            <a:pPr marL="0" indent="0" algn="just">
              <a:buNone/>
            </a:pPr>
            <a:r>
              <a:rPr lang="it-IT" b="1" dirty="0" smtClean="0">
                <a:solidFill>
                  <a:srgbClr val="FF0000"/>
                </a:solidFill>
              </a:rPr>
              <a:t>I </a:t>
            </a:r>
            <a:r>
              <a:rPr lang="it-IT" b="1" dirty="0" err="1" smtClean="0">
                <a:solidFill>
                  <a:srgbClr val="FF0000"/>
                </a:solidFill>
              </a:rPr>
              <a:t>pondered</a:t>
            </a:r>
            <a:r>
              <a:rPr lang="it-IT" b="1" dirty="0" smtClean="0">
                <a:solidFill>
                  <a:srgbClr val="FF0000"/>
                </a:solidFill>
              </a:rPr>
              <a:t> the </a:t>
            </a:r>
            <a:r>
              <a:rPr lang="it-IT" b="1" dirty="0" err="1" smtClean="0">
                <a:solidFill>
                  <a:srgbClr val="FF0000"/>
                </a:solidFill>
              </a:rPr>
              <a:t>example</a:t>
            </a:r>
            <a:r>
              <a:rPr lang="it-IT" b="1" dirty="0" smtClean="0">
                <a:solidFill>
                  <a:srgbClr val="FF0000"/>
                </a:solidFill>
              </a:rPr>
              <a:t> of </a:t>
            </a:r>
            <a:r>
              <a:rPr lang="it-IT" b="1" dirty="0" err="1" smtClean="0">
                <a:solidFill>
                  <a:srgbClr val="FF0000"/>
                </a:solidFill>
              </a:rPr>
              <a:t>those</a:t>
            </a:r>
            <a:r>
              <a:rPr lang="it-IT" b="1" dirty="0" smtClean="0">
                <a:solidFill>
                  <a:srgbClr val="FF0000"/>
                </a:solidFill>
              </a:rPr>
              <a:t> </a:t>
            </a:r>
            <a:r>
              <a:rPr lang="it-IT" b="1" dirty="0" err="1" smtClean="0">
                <a:solidFill>
                  <a:srgbClr val="FF0000"/>
                </a:solidFill>
              </a:rPr>
              <a:t>holy</a:t>
            </a:r>
            <a:r>
              <a:rPr lang="it-IT" b="1" dirty="0" smtClean="0">
                <a:solidFill>
                  <a:srgbClr val="FF0000"/>
                </a:solidFill>
              </a:rPr>
              <a:t> </a:t>
            </a:r>
            <a:r>
              <a:rPr lang="it-IT" b="1" dirty="0" err="1" smtClean="0">
                <a:solidFill>
                  <a:srgbClr val="FF0000"/>
                </a:solidFill>
              </a:rPr>
              <a:t>people</a:t>
            </a:r>
            <a:r>
              <a:rPr lang="it-IT" b="1" dirty="0" smtClean="0">
                <a:solidFill>
                  <a:srgbClr val="FF0000"/>
                </a:solidFill>
              </a:rPr>
              <a:t> </a:t>
            </a:r>
            <a:r>
              <a:rPr lang="it-IT" b="1" dirty="0" err="1" smtClean="0">
                <a:solidFill>
                  <a:srgbClr val="FF0000"/>
                </a:solidFill>
              </a:rPr>
              <a:t>found</a:t>
            </a:r>
            <a:r>
              <a:rPr lang="it-IT" b="1" dirty="0" smtClean="0">
                <a:solidFill>
                  <a:srgbClr val="FF0000"/>
                </a:solidFill>
              </a:rPr>
              <a:t> in </a:t>
            </a:r>
            <a:r>
              <a:rPr lang="it-IT" b="1" dirty="0" err="1" smtClean="0">
                <a:solidFill>
                  <a:srgbClr val="FF0000"/>
                </a:solidFill>
              </a:rPr>
              <a:t>every</a:t>
            </a:r>
            <a:r>
              <a:rPr lang="it-IT" b="1" dirty="0" smtClean="0">
                <a:solidFill>
                  <a:srgbClr val="FF0000"/>
                </a:solidFill>
              </a:rPr>
              <a:t> </a:t>
            </a:r>
            <a:r>
              <a:rPr lang="it-IT" b="1" dirty="0" err="1" smtClean="0">
                <a:solidFill>
                  <a:srgbClr val="FF0000"/>
                </a:solidFill>
              </a:rPr>
              <a:t>age</a:t>
            </a:r>
            <a:r>
              <a:rPr lang="it-IT" b="1" dirty="0" smtClean="0">
                <a:solidFill>
                  <a:srgbClr val="FF0000"/>
                </a:solidFill>
              </a:rPr>
              <a:t> of the Church </a:t>
            </a:r>
            <a:r>
              <a:rPr lang="it-IT" b="1" dirty="0" err="1" smtClean="0">
                <a:solidFill>
                  <a:srgbClr val="FF0000"/>
                </a:solidFill>
              </a:rPr>
              <a:t>who</a:t>
            </a:r>
            <a:r>
              <a:rPr lang="it-IT" b="1" dirty="0" smtClean="0">
                <a:solidFill>
                  <a:srgbClr val="FF0000"/>
                </a:solidFill>
              </a:rPr>
              <a:t>, </a:t>
            </a:r>
            <a:r>
              <a:rPr lang="it-IT" b="1" dirty="0" err="1" smtClean="0">
                <a:solidFill>
                  <a:srgbClr val="FF0000"/>
                </a:solidFill>
              </a:rPr>
              <a:t>without</a:t>
            </a:r>
            <a:r>
              <a:rPr lang="it-IT" b="1" dirty="0" smtClean="0">
                <a:solidFill>
                  <a:srgbClr val="FF0000"/>
                </a:solidFill>
              </a:rPr>
              <a:t> </a:t>
            </a:r>
            <a:r>
              <a:rPr lang="it-IT" b="1" dirty="0" err="1" smtClean="0">
                <a:solidFill>
                  <a:srgbClr val="FF0000"/>
                </a:solidFill>
              </a:rPr>
              <a:t>being</a:t>
            </a:r>
            <a:r>
              <a:rPr lang="it-IT" b="1" dirty="0" smtClean="0">
                <a:solidFill>
                  <a:srgbClr val="FF0000"/>
                </a:solidFill>
              </a:rPr>
              <a:t> </a:t>
            </a:r>
            <a:r>
              <a:rPr lang="it-IT" b="1" dirty="0" err="1" smtClean="0">
                <a:solidFill>
                  <a:srgbClr val="FF0000"/>
                </a:solidFill>
              </a:rPr>
              <a:t>Bishops</a:t>
            </a:r>
            <a:r>
              <a:rPr lang="it-IT" b="1" dirty="0" smtClean="0">
                <a:solidFill>
                  <a:srgbClr val="FF0000"/>
                </a:solidFill>
              </a:rPr>
              <a:t>, </a:t>
            </a:r>
            <a:r>
              <a:rPr lang="it-IT" b="1" dirty="0" err="1" smtClean="0">
                <a:solidFill>
                  <a:srgbClr val="FF0000"/>
                </a:solidFill>
              </a:rPr>
              <a:t>spoke</a:t>
            </a:r>
            <a:r>
              <a:rPr lang="it-IT" b="1" dirty="0" smtClean="0">
                <a:solidFill>
                  <a:srgbClr val="FF0000"/>
                </a:solidFill>
              </a:rPr>
              <a:t> and </a:t>
            </a:r>
            <a:r>
              <a:rPr lang="it-IT" b="1" dirty="0" err="1" smtClean="0">
                <a:solidFill>
                  <a:srgbClr val="FF0000"/>
                </a:solidFill>
              </a:rPr>
              <a:t>wrote</a:t>
            </a:r>
            <a:r>
              <a:rPr lang="it-IT" b="1" dirty="0" smtClean="0">
                <a:solidFill>
                  <a:srgbClr val="FF0000"/>
                </a:solidFill>
              </a:rPr>
              <a:t> with </a:t>
            </a:r>
            <a:r>
              <a:rPr lang="it-IT" b="1" dirty="0" err="1" smtClean="0">
                <a:solidFill>
                  <a:srgbClr val="FF0000"/>
                </a:solidFill>
              </a:rPr>
              <a:t>admirable</a:t>
            </a:r>
            <a:r>
              <a:rPr lang="it-IT" b="1" dirty="0" smtClean="0">
                <a:solidFill>
                  <a:srgbClr val="FF0000"/>
                </a:solidFill>
              </a:rPr>
              <a:t> </a:t>
            </a:r>
            <a:r>
              <a:rPr lang="it-IT" b="1" dirty="0" err="1" smtClean="0">
                <a:solidFill>
                  <a:srgbClr val="FF0000"/>
                </a:solidFill>
              </a:rPr>
              <a:t>freedom</a:t>
            </a:r>
            <a:r>
              <a:rPr lang="it-IT" b="1" dirty="0" smtClean="0">
                <a:solidFill>
                  <a:srgbClr val="FF0000"/>
                </a:solidFill>
              </a:rPr>
              <a:t> and </a:t>
            </a:r>
            <a:r>
              <a:rPr lang="it-IT" b="1" dirty="0" err="1" smtClean="0">
                <a:solidFill>
                  <a:srgbClr val="FF0000"/>
                </a:solidFill>
              </a:rPr>
              <a:t>directness</a:t>
            </a:r>
            <a:r>
              <a:rPr lang="it-IT" b="1" dirty="0" smtClean="0">
                <a:solidFill>
                  <a:srgbClr val="FF0000"/>
                </a:solidFill>
              </a:rPr>
              <a:t> </a:t>
            </a:r>
            <a:r>
              <a:rPr lang="it-IT" b="1" dirty="0" err="1" smtClean="0">
                <a:solidFill>
                  <a:srgbClr val="FF0000"/>
                </a:solidFill>
              </a:rPr>
              <a:t>about</a:t>
            </a:r>
            <a:r>
              <a:rPr lang="it-IT" b="1" dirty="0" smtClean="0">
                <a:solidFill>
                  <a:srgbClr val="FF0000"/>
                </a:solidFill>
              </a:rPr>
              <a:t> the </a:t>
            </a:r>
            <a:r>
              <a:rPr lang="it-IT" b="1" dirty="0" err="1" smtClean="0">
                <a:solidFill>
                  <a:srgbClr val="FF0000"/>
                </a:solidFill>
              </a:rPr>
              <a:t>evils</a:t>
            </a:r>
            <a:r>
              <a:rPr lang="it-IT" b="1" dirty="0" smtClean="0">
                <a:solidFill>
                  <a:srgbClr val="FF0000"/>
                </a:solidFill>
              </a:rPr>
              <a:t> </a:t>
            </a:r>
            <a:r>
              <a:rPr lang="it-IT" b="1" dirty="0" err="1" smtClean="0">
                <a:solidFill>
                  <a:srgbClr val="FF0000"/>
                </a:solidFill>
              </a:rPr>
              <a:t>afflicting</a:t>
            </a:r>
            <a:r>
              <a:rPr lang="it-IT" b="1" dirty="0" smtClean="0">
                <a:solidFill>
                  <a:srgbClr val="FF0000"/>
                </a:solidFill>
              </a:rPr>
              <a:t> the Church of </a:t>
            </a:r>
            <a:r>
              <a:rPr lang="it-IT" b="1" dirty="0" err="1" smtClean="0">
                <a:solidFill>
                  <a:srgbClr val="FF0000"/>
                </a:solidFill>
              </a:rPr>
              <a:t>their</a:t>
            </a:r>
            <a:r>
              <a:rPr lang="it-IT" b="1" dirty="0" smtClean="0">
                <a:solidFill>
                  <a:srgbClr val="FF0000"/>
                </a:solidFill>
              </a:rPr>
              <a:t> </a:t>
            </a:r>
            <a:r>
              <a:rPr lang="it-IT" b="1" dirty="0" err="1" smtClean="0">
                <a:solidFill>
                  <a:srgbClr val="FF0000"/>
                </a:solidFill>
              </a:rPr>
              <a:t>times</a:t>
            </a:r>
            <a:r>
              <a:rPr lang="it-IT" b="1" dirty="0" smtClean="0">
                <a:solidFill>
                  <a:srgbClr val="FF0000"/>
                </a:solidFill>
              </a:rPr>
              <a:t>, and </a:t>
            </a:r>
            <a:r>
              <a:rPr lang="it-IT" b="1" dirty="0" err="1" smtClean="0">
                <a:solidFill>
                  <a:srgbClr val="FF0000"/>
                </a:solidFill>
              </a:rPr>
              <a:t>about</a:t>
            </a:r>
            <a:r>
              <a:rPr lang="it-IT" b="1" dirty="0" smtClean="0">
                <a:solidFill>
                  <a:srgbClr val="FF0000"/>
                </a:solidFill>
              </a:rPr>
              <a:t> the </a:t>
            </a:r>
            <a:r>
              <a:rPr lang="it-IT" b="1" dirty="0" err="1" smtClean="0">
                <a:solidFill>
                  <a:srgbClr val="FF0000"/>
                </a:solidFill>
              </a:rPr>
              <a:t>need</a:t>
            </a:r>
            <a:r>
              <a:rPr lang="it-IT" b="1" dirty="0" smtClean="0">
                <a:solidFill>
                  <a:srgbClr val="FF0000"/>
                </a:solidFill>
              </a:rPr>
              <a:t> and the </a:t>
            </a:r>
            <a:r>
              <a:rPr lang="it-IT" b="1" dirty="0" err="1" smtClean="0">
                <a:solidFill>
                  <a:srgbClr val="FF0000"/>
                </a:solidFill>
              </a:rPr>
              <a:t>manner</a:t>
            </a:r>
            <a:r>
              <a:rPr lang="it-IT" b="1" dirty="0" smtClean="0">
                <a:solidFill>
                  <a:srgbClr val="FF0000"/>
                </a:solidFill>
              </a:rPr>
              <a:t> of </a:t>
            </a:r>
            <a:r>
              <a:rPr lang="it-IT" b="1" dirty="0" err="1" smtClean="0">
                <a:solidFill>
                  <a:srgbClr val="FF0000"/>
                </a:solidFill>
              </a:rPr>
              <a:t>restoring</a:t>
            </a:r>
            <a:r>
              <a:rPr lang="it-IT" b="1" dirty="0" smtClean="0">
                <a:solidFill>
                  <a:srgbClr val="FF0000"/>
                </a:solidFill>
              </a:rPr>
              <a:t> </a:t>
            </a:r>
            <a:r>
              <a:rPr lang="it-IT" b="1" dirty="0" err="1" smtClean="0">
                <a:solidFill>
                  <a:srgbClr val="FF0000"/>
                </a:solidFill>
              </a:rPr>
              <a:t>her</a:t>
            </a:r>
            <a:endParaRPr lang="it-IT" b="1" dirty="0">
              <a:solidFill>
                <a:srgbClr val="FF0000"/>
              </a:solidFill>
            </a:endParaRPr>
          </a:p>
          <a:p>
            <a:pPr lvl="1"/>
            <a:r>
              <a:rPr lang="it-IT" b="1" dirty="0" smtClean="0">
                <a:solidFill>
                  <a:srgbClr val="00B0F0"/>
                </a:solidFill>
              </a:rPr>
              <a:t>St. Jerome</a:t>
            </a:r>
          </a:p>
          <a:p>
            <a:pPr lvl="1"/>
            <a:r>
              <a:rPr lang="it-IT" b="1" dirty="0" smtClean="0">
                <a:solidFill>
                  <a:srgbClr val="00B0F0"/>
                </a:solidFill>
              </a:rPr>
              <a:t>St. Bernard</a:t>
            </a:r>
          </a:p>
          <a:p>
            <a:pPr lvl="1"/>
            <a:r>
              <a:rPr lang="it-IT" b="1" dirty="0" smtClean="0">
                <a:solidFill>
                  <a:srgbClr val="00B0F0"/>
                </a:solidFill>
              </a:rPr>
              <a:t>St. Catherine</a:t>
            </a:r>
            <a:endParaRPr lang="it-IT" b="1" dirty="0">
              <a:solidFill>
                <a:srgbClr val="00B0F0"/>
              </a:solidFill>
            </a:endParaRPr>
          </a:p>
        </p:txBody>
      </p:sp>
      <p:pic>
        <p:nvPicPr>
          <p:cNvPr id="3074" name="Picture 2" descr="Risultati immagini per st. Jerom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43486" y="1825625"/>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isultati immagini per santa caterina da sie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486" y="4770907"/>
            <a:ext cx="3369391" cy="168469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isultati immagini per san bernardo di chiaraval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0893" y="2353769"/>
            <a:ext cx="2924599" cy="164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90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ctr"/>
            <a:r>
              <a:rPr lang="it-IT" b="1" dirty="0" smtClean="0">
                <a:solidFill>
                  <a:srgbClr val="00B0F0"/>
                </a:solidFill>
                <a:latin typeface="Algerian" panose="04020705040A02060702" pitchFamily="82" charset="0"/>
              </a:rPr>
              <a:t>I </a:t>
            </a:r>
            <a:r>
              <a:rPr lang="it-IT" b="1" dirty="0" err="1" smtClean="0">
                <a:solidFill>
                  <a:srgbClr val="00B0F0"/>
                </a:solidFill>
                <a:latin typeface="Algerian" panose="04020705040A02060702" pitchFamily="82" charset="0"/>
              </a:rPr>
              <a:t>write</a:t>
            </a:r>
            <a:r>
              <a:rPr lang="it-IT" b="1" dirty="0" smtClean="0">
                <a:solidFill>
                  <a:srgbClr val="00B0F0"/>
                </a:solidFill>
                <a:latin typeface="Algerian" panose="04020705040A02060702" pitchFamily="82" charset="0"/>
              </a:rPr>
              <a:t> </a:t>
            </a:r>
            <a:r>
              <a:rPr lang="it-IT" b="1" dirty="0" err="1" smtClean="0">
                <a:solidFill>
                  <a:srgbClr val="00B0F0"/>
                </a:solidFill>
                <a:latin typeface="Algerian" panose="04020705040A02060702" pitchFamily="82" charset="0"/>
              </a:rPr>
              <a:t>concious</a:t>
            </a:r>
            <a:r>
              <a:rPr lang="it-IT" b="1" dirty="0">
                <a:solidFill>
                  <a:srgbClr val="00B0F0"/>
                </a:solidFill>
                <a:latin typeface="Algerian" panose="04020705040A02060702" pitchFamily="82" charset="0"/>
              </a:rPr>
              <a:t/>
            </a:r>
            <a:br>
              <a:rPr lang="it-IT" b="1" dirty="0">
                <a:solidFill>
                  <a:srgbClr val="00B0F0"/>
                </a:solidFill>
                <a:latin typeface="Algerian" panose="04020705040A02060702" pitchFamily="82" charset="0"/>
              </a:rPr>
            </a:br>
            <a:r>
              <a:rPr lang="it-IT" b="1" dirty="0" err="1" smtClean="0">
                <a:solidFill>
                  <a:srgbClr val="00B0F0"/>
                </a:solidFill>
                <a:latin typeface="Algerian" panose="04020705040A02060702" pitchFamily="82" charset="0"/>
              </a:rPr>
              <a:t>that</a:t>
            </a:r>
            <a:r>
              <a:rPr lang="it-IT" b="1" dirty="0" smtClean="0">
                <a:solidFill>
                  <a:srgbClr val="00B0F0"/>
                </a:solidFill>
                <a:latin typeface="Algerian" panose="04020705040A02060702" pitchFamily="82" charset="0"/>
              </a:rPr>
              <a:t> I </a:t>
            </a:r>
            <a:r>
              <a:rPr lang="it-IT" b="1" dirty="0" err="1" smtClean="0">
                <a:solidFill>
                  <a:srgbClr val="00B0F0"/>
                </a:solidFill>
                <a:latin typeface="Algerian" panose="04020705040A02060702" pitchFamily="82" charset="0"/>
              </a:rPr>
              <a:t>might</a:t>
            </a:r>
            <a:r>
              <a:rPr lang="it-IT" b="1" dirty="0" smtClean="0">
                <a:solidFill>
                  <a:srgbClr val="00B0F0"/>
                </a:solidFill>
                <a:latin typeface="Algerian" panose="04020705040A02060702" pitchFamily="82" charset="0"/>
              </a:rPr>
              <a:t> </a:t>
            </a:r>
            <a:r>
              <a:rPr lang="it-IT" b="1" dirty="0" err="1" smtClean="0">
                <a:solidFill>
                  <a:srgbClr val="00B0F0"/>
                </a:solidFill>
                <a:latin typeface="Algerian" panose="04020705040A02060702" pitchFamily="82" charset="0"/>
              </a:rPr>
              <a:t>get</a:t>
            </a:r>
            <a:r>
              <a:rPr lang="it-IT" b="1" dirty="0" smtClean="0">
                <a:solidFill>
                  <a:srgbClr val="00B0F0"/>
                </a:solidFill>
                <a:latin typeface="Algerian" panose="04020705040A02060702" pitchFamily="82" charset="0"/>
              </a:rPr>
              <a:t> in </a:t>
            </a:r>
            <a:r>
              <a:rPr lang="it-IT" b="1" dirty="0" err="1" smtClean="0">
                <a:solidFill>
                  <a:srgbClr val="00B0F0"/>
                </a:solidFill>
                <a:latin typeface="Algerian" panose="04020705040A02060702" pitchFamily="82" charset="0"/>
              </a:rPr>
              <a:t>trouble</a:t>
            </a:r>
            <a:r>
              <a:rPr lang="it-IT" b="1" dirty="0" smtClean="0">
                <a:solidFill>
                  <a:srgbClr val="00B0F0"/>
                </a:solidFill>
                <a:latin typeface="Algerian" panose="04020705040A02060702" pitchFamily="82" charset="0"/>
              </a:rPr>
              <a:t/>
            </a:r>
            <a:br>
              <a:rPr lang="it-IT" b="1" dirty="0" smtClean="0">
                <a:solidFill>
                  <a:srgbClr val="00B0F0"/>
                </a:solidFill>
                <a:latin typeface="Algerian" panose="04020705040A02060702" pitchFamily="82" charset="0"/>
              </a:rPr>
            </a:br>
            <a:r>
              <a:rPr lang="it-IT" sz="3100" b="1" dirty="0" smtClean="0">
                <a:solidFill>
                  <a:srgbClr val="FFC000"/>
                </a:solidFill>
                <a:latin typeface="Bahnschrift" panose="020B0502040204020203" pitchFamily="34" charset="0"/>
              </a:rPr>
              <a:t>A duty of </a:t>
            </a:r>
            <a:r>
              <a:rPr lang="it-IT" sz="3100" b="1" dirty="0" err="1" smtClean="0">
                <a:solidFill>
                  <a:srgbClr val="FFC000"/>
                </a:solidFill>
                <a:latin typeface="Bahnschrift" panose="020B0502040204020203" pitchFamily="34" charset="0"/>
              </a:rPr>
              <a:t>concience</a:t>
            </a:r>
            <a:endParaRPr lang="it-IT" sz="3100" b="1" dirty="0">
              <a:solidFill>
                <a:srgbClr val="FFC000"/>
              </a:solidFill>
              <a:latin typeface="Algerian" panose="04020705040A02060702" pitchFamily="82" charset="0"/>
            </a:endParaRPr>
          </a:p>
        </p:txBody>
      </p:sp>
      <p:sp>
        <p:nvSpPr>
          <p:cNvPr id="3" name="Segnaposto contenuto 2"/>
          <p:cNvSpPr>
            <a:spLocks noGrp="1"/>
          </p:cNvSpPr>
          <p:nvPr>
            <p:ph sz="half" idx="1"/>
          </p:nvPr>
        </p:nvSpPr>
        <p:spPr/>
        <p:txBody>
          <a:bodyPr>
            <a:normAutofit fontScale="85000" lnSpcReduction="10000"/>
          </a:bodyPr>
          <a:lstStyle/>
          <a:p>
            <a:pPr algn="just"/>
            <a:r>
              <a:rPr lang="it-IT" b="1" dirty="0" smtClean="0">
                <a:solidFill>
                  <a:srgbClr val="FF0000"/>
                </a:solidFill>
              </a:rPr>
              <a:t>I </a:t>
            </a:r>
            <a:r>
              <a:rPr lang="it-IT" b="1" dirty="0" err="1" smtClean="0">
                <a:solidFill>
                  <a:srgbClr val="FF0000"/>
                </a:solidFill>
              </a:rPr>
              <a:t>realized</a:t>
            </a:r>
            <a:r>
              <a:rPr lang="it-IT" b="1" dirty="0" smtClean="0">
                <a:solidFill>
                  <a:srgbClr val="FF0000"/>
                </a:solidFill>
              </a:rPr>
              <a:t> </a:t>
            </a:r>
            <a:r>
              <a:rPr lang="it-IT" b="1" dirty="0" err="1" smtClean="0">
                <a:solidFill>
                  <a:srgbClr val="FF0000"/>
                </a:solidFill>
              </a:rPr>
              <a:t>that</a:t>
            </a:r>
            <a:r>
              <a:rPr lang="it-IT" b="1" dirty="0" smtClean="0">
                <a:solidFill>
                  <a:srgbClr val="FF0000"/>
                </a:solidFill>
              </a:rPr>
              <a:t> </a:t>
            </a:r>
            <a:r>
              <a:rPr lang="it-IT" b="1" dirty="0" err="1" smtClean="0">
                <a:solidFill>
                  <a:srgbClr val="FF0000"/>
                </a:solidFill>
              </a:rPr>
              <a:t>all</a:t>
            </a:r>
            <a:r>
              <a:rPr lang="it-IT" b="1" dirty="0" smtClean="0">
                <a:solidFill>
                  <a:srgbClr val="FF0000"/>
                </a:solidFill>
              </a:rPr>
              <a:t> </a:t>
            </a:r>
            <a:r>
              <a:rPr lang="it-IT" b="1" dirty="0" err="1" smtClean="0">
                <a:solidFill>
                  <a:srgbClr val="FF0000"/>
                </a:solidFill>
              </a:rPr>
              <a:t>modern</a:t>
            </a:r>
            <a:r>
              <a:rPr lang="it-IT" b="1" dirty="0" smtClean="0">
                <a:solidFill>
                  <a:srgbClr val="FF0000"/>
                </a:solidFill>
              </a:rPr>
              <a:t> </a:t>
            </a:r>
            <a:r>
              <a:rPr lang="it-IT" b="1" dirty="0" err="1" smtClean="0">
                <a:solidFill>
                  <a:srgbClr val="FF0000"/>
                </a:solidFill>
              </a:rPr>
              <a:t>writers</a:t>
            </a:r>
            <a:r>
              <a:rPr lang="it-IT" b="1" dirty="0" smtClean="0">
                <a:solidFill>
                  <a:srgbClr val="FF0000"/>
                </a:solidFill>
              </a:rPr>
              <a:t> on </a:t>
            </a:r>
            <a:r>
              <a:rPr lang="it-IT" b="1" dirty="0" err="1" smtClean="0">
                <a:solidFill>
                  <a:srgbClr val="FF0000"/>
                </a:solidFill>
              </a:rPr>
              <a:t>these</a:t>
            </a:r>
            <a:r>
              <a:rPr lang="it-IT" b="1" dirty="0" smtClean="0">
                <a:solidFill>
                  <a:srgbClr val="FF0000"/>
                </a:solidFill>
              </a:rPr>
              <a:t> </a:t>
            </a:r>
            <a:r>
              <a:rPr lang="it-IT" b="1" dirty="0" err="1" smtClean="0">
                <a:solidFill>
                  <a:srgbClr val="FF0000"/>
                </a:solidFill>
              </a:rPr>
              <a:t>subjects</a:t>
            </a:r>
            <a:r>
              <a:rPr lang="it-IT" b="1" dirty="0" smtClean="0">
                <a:solidFill>
                  <a:srgbClr val="FF0000"/>
                </a:solidFill>
              </a:rPr>
              <a:t> </a:t>
            </a:r>
            <a:r>
              <a:rPr lang="it-IT" b="1" dirty="0" err="1" smtClean="0">
                <a:solidFill>
                  <a:srgbClr val="FF0000"/>
                </a:solidFill>
              </a:rPr>
              <a:t>had</a:t>
            </a:r>
            <a:r>
              <a:rPr lang="it-IT" b="1" dirty="0" smtClean="0">
                <a:solidFill>
                  <a:srgbClr val="FF0000"/>
                </a:solidFill>
              </a:rPr>
              <a:t> </a:t>
            </a:r>
            <a:r>
              <a:rPr lang="it-IT" b="1" dirty="0" err="1" smtClean="0">
                <a:solidFill>
                  <a:srgbClr val="FF0000"/>
                </a:solidFill>
              </a:rPr>
              <a:t>fallen</a:t>
            </a:r>
            <a:r>
              <a:rPr lang="it-IT" b="1" dirty="0" smtClean="0">
                <a:solidFill>
                  <a:srgbClr val="FF0000"/>
                </a:solidFill>
              </a:rPr>
              <a:t> </a:t>
            </a:r>
            <a:r>
              <a:rPr lang="it-IT" b="1" dirty="0" err="1" smtClean="0">
                <a:solidFill>
                  <a:srgbClr val="FF0000"/>
                </a:solidFill>
              </a:rPr>
              <a:t>foul</a:t>
            </a:r>
            <a:r>
              <a:rPr lang="it-IT" b="1" dirty="0" smtClean="0">
                <a:solidFill>
                  <a:srgbClr val="FF0000"/>
                </a:solidFill>
              </a:rPr>
              <a:t> </a:t>
            </a:r>
            <a:r>
              <a:rPr lang="it-IT" b="1" dirty="0" err="1" smtClean="0">
                <a:solidFill>
                  <a:srgbClr val="FF0000"/>
                </a:solidFill>
              </a:rPr>
              <a:t>equally</a:t>
            </a:r>
            <a:r>
              <a:rPr lang="it-IT" b="1" dirty="0" smtClean="0">
                <a:solidFill>
                  <a:srgbClr val="FF0000"/>
                </a:solidFill>
              </a:rPr>
              <a:t> of </a:t>
            </a:r>
            <a:r>
              <a:rPr lang="it-IT" b="1" dirty="0" err="1" smtClean="0">
                <a:solidFill>
                  <a:srgbClr val="FF0000"/>
                </a:solidFill>
              </a:rPr>
              <a:t>both</a:t>
            </a:r>
            <a:r>
              <a:rPr lang="it-IT" b="1" dirty="0" smtClean="0">
                <a:solidFill>
                  <a:srgbClr val="FF0000"/>
                </a:solidFill>
              </a:rPr>
              <a:t> Church and state </a:t>
            </a:r>
            <a:r>
              <a:rPr lang="it-IT" b="1" dirty="0" err="1" smtClean="0">
                <a:solidFill>
                  <a:srgbClr val="FF0000"/>
                </a:solidFill>
              </a:rPr>
              <a:t>despite</a:t>
            </a:r>
            <a:r>
              <a:rPr lang="it-IT" b="1" dirty="0" smtClean="0">
                <a:solidFill>
                  <a:srgbClr val="FF0000"/>
                </a:solidFill>
              </a:rPr>
              <a:t> </a:t>
            </a:r>
            <a:r>
              <a:rPr lang="it-IT" b="1" dirty="0" err="1" smtClean="0">
                <a:solidFill>
                  <a:srgbClr val="FF0000"/>
                </a:solidFill>
              </a:rPr>
              <a:t>their</a:t>
            </a:r>
            <a:r>
              <a:rPr lang="it-IT" b="1" dirty="0" smtClean="0">
                <a:solidFill>
                  <a:srgbClr val="FF0000"/>
                </a:solidFill>
              </a:rPr>
              <a:t> </a:t>
            </a:r>
            <a:r>
              <a:rPr lang="it-IT" b="1" dirty="0" err="1" smtClean="0">
                <a:solidFill>
                  <a:srgbClr val="FF0000"/>
                </a:solidFill>
              </a:rPr>
              <a:t>declared</a:t>
            </a:r>
            <a:r>
              <a:rPr lang="it-IT" b="1" dirty="0" smtClean="0">
                <a:solidFill>
                  <a:srgbClr val="FF0000"/>
                </a:solidFill>
              </a:rPr>
              <a:t> </a:t>
            </a:r>
            <a:r>
              <a:rPr lang="it-IT" b="1" dirty="0" err="1" smtClean="0">
                <a:solidFill>
                  <a:srgbClr val="FF0000"/>
                </a:solidFill>
              </a:rPr>
              <a:t>intention</a:t>
            </a:r>
            <a:r>
              <a:rPr lang="it-IT" b="1" dirty="0" smtClean="0">
                <a:solidFill>
                  <a:srgbClr val="FF0000"/>
                </a:solidFill>
              </a:rPr>
              <a:t> of </a:t>
            </a:r>
            <a:r>
              <a:rPr lang="it-IT" b="1" dirty="0" err="1" smtClean="0">
                <a:solidFill>
                  <a:srgbClr val="FF0000"/>
                </a:solidFill>
              </a:rPr>
              <a:t>following</a:t>
            </a:r>
            <a:r>
              <a:rPr lang="it-IT" b="1" dirty="0" smtClean="0">
                <a:solidFill>
                  <a:srgbClr val="FF0000"/>
                </a:solidFill>
              </a:rPr>
              <a:t> a </a:t>
            </a:r>
            <a:r>
              <a:rPr lang="it-IT" b="1" dirty="0" err="1" smtClean="0">
                <a:solidFill>
                  <a:srgbClr val="FF0000"/>
                </a:solidFill>
              </a:rPr>
              <a:t>mean</a:t>
            </a:r>
            <a:r>
              <a:rPr lang="it-IT" b="1" dirty="0" smtClean="0">
                <a:solidFill>
                  <a:srgbClr val="FF0000"/>
                </a:solidFill>
              </a:rPr>
              <a:t> </a:t>
            </a:r>
            <a:r>
              <a:rPr lang="it-IT" b="1" dirty="0" err="1" smtClean="0">
                <a:solidFill>
                  <a:srgbClr val="FF0000"/>
                </a:solidFill>
              </a:rPr>
              <a:t>between</a:t>
            </a:r>
            <a:r>
              <a:rPr lang="it-IT" b="1" dirty="0" smtClean="0">
                <a:solidFill>
                  <a:srgbClr val="FF0000"/>
                </a:solidFill>
              </a:rPr>
              <a:t> the </a:t>
            </a:r>
            <a:r>
              <a:rPr lang="it-IT" b="1" dirty="0" err="1" smtClean="0">
                <a:solidFill>
                  <a:srgbClr val="FF0000"/>
                </a:solidFill>
              </a:rPr>
              <a:t>two</a:t>
            </a:r>
            <a:r>
              <a:rPr lang="it-IT" b="1" dirty="0" smtClean="0">
                <a:solidFill>
                  <a:srgbClr val="FF0000"/>
                </a:solidFill>
              </a:rPr>
              <a:t> </a:t>
            </a:r>
            <a:r>
              <a:rPr lang="it-IT" b="1" dirty="0" err="1" smtClean="0">
                <a:solidFill>
                  <a:srgbClr val="FF0000"/>
                </a:solidFill>
              </a:rPr>
              <a:t>extremes</a:t>
            </a:r>
            <a:r>
              <a:rPr lang="it-IT" b="1" dirty="0" smtClean="0">
                <a:solidFill>
                  <a:srgbClr val="FF0000"/>
                </a:solidFill>
              </a:rPr>
              <a:t> and </a:t>
            </a:r>
            <a:r>
              <a:rPr lang="it-IT" b="1" dirty="0" err="1" smtClean="0">
                <a:solidFill>
                  <a:srgbClr val="FF0000"/>
                </a:solidFill>
              </a:rPr>
              <a:t>satisfying</a:t>
            </a:r>
            <a:r>
              <a:rPr lang="it-IT" b="1" dirty="0" smtClean="0">
                <a:solidFill>
                  <a:srgbClr val="FF0000"/>
                </a:solidFill>
              </a:rPr>
              <a:t> </a:t>
            </a:r>
            <a:r>
              <a:rPr lang="it-IT" b="1" dirty="0" err="1" smtClean="0">
                <a:solidFill>
                  <a:srgbClr val="FF0000"/>
                </a:solidFill>
              </a:rPr>
              <a:t>both</a:t>
            </a:r>
            <a:r>
              <a:rPr lang="it-IT" b="1" dirty="0" smtClean="0">
                <a:solidFill>
                  <a:srgbClr val="FF0000"/>
                </a:solidFill>
              </a:rPr>
              <a:t>.</a:t>
            </a:r>
          </a:p>
          <a:p>
            <a:pPr algn="just"/>
            <a:r>
              <a:rPr lang="it-IT" b="1" dirty="0" err="1" smtClean="0">
                <a:solidFill>
                  <a:srgbClr val="00B050"/>
                </a:solidFill>
              </a:rPr>
              <a:t>However</a:t>
            </a:r>
            <a:r>
              <a:rPr lang="it-IT" b="1" dirty="0" smtClean="0">
                <a:solidFill>
                  <a:srgbClr val="00B050"/>
                </a:solidFill>
              </a:rPr>
              <a:t> I </a:t>
            </a:r>
            <a:r>
              <a:rPr lang="it-IT" b="1" dirty="0" err="1" smtClean="0">
                <a:solidFill>
                  <a:srgbClr val="00B050"/>
                </a:solidFill>
              </a:rPr>
              <a:t>was</a:t>
            </a:r>
            <a:r>
              <a:rPr lang="it-IT" b="1" dirty="0" smtClean="0">
                <a:solidFill>
                  <a:srgbClr val="00B050"/>
                </a:solidFill>
              </a:rPr>
              <a:t> </a:t>
            </a:r>
            <a:r>
              <a:rPr lang="it-IT" b="1" dirty="0" err="1" smtClean="0">
                <a:solidFill>
                  <a:srgbClr val="00B050"/>
                </a:solidFill>
              </a:rPr>
              <a:t>not</a:t>
            </a:r>
            <a:r>
              <a:rPr lang="it-IT" b="1" dirty="0" smtClean="0">
                <a:solidFill>
                  <a:srgbClr val="00B050"/>
                </a:solidFill>
              </a:rPr>
              <a:t> </a:t>
            </a:r>
            <a:r>
              <a:rPr lang="it-IT" b="1" dirty="0" err="1" smtClean="0">
                <a:solidFill>
                  <a:srgbClr val="00B050"/>
                </a:solidFill>
              </a:rPr>
              <a:t>looking</a:t>
            </a:r>
            <a:r>
              <a:rPr lang="it-IT" b="1" dirty="0" smtClean="0">
                <a:solidFill>
                  <a:srgbClr val="00B050"/>
                </a:solidFill>
              </a:rPr>
              <a:t> for human </a:t>
            </a:r>
            <a:r>
              <a:rPr lang="it-IT" b="1" dirty="0" err="1" smtClean="0">
                <a:solidFill>
                  <a:srgbClr val="00B050"/>
                </a:solidFill>
              </a:rPr>
              <a:t>approval</a:t>
            </a:r>
            <a:r>
              <a:rPr lang="it-IT" b="1" dirty="0" smtClean="0">
                <a:solidFill>
                  <a:srgbClr val="00B050"/>
                </a:solidFill>
              </a:rPr>
              <a:t>, </a:t>
            </a:r>
            <a:r>
              <a:rPr lang="it-IT" b="1" dirty="0" err="1" smtClean="0">
                <a:solidFill>
                  <a:srgbClr val="00B050"/>
                </a:solidFill>
              </a:rPr>
              <a:t>nor</a:t>
            </a:r>
            <a:r>
              <a:rPr lang="it-IT" b="1" dirty="0" smtClean="0">
                <a:solidFill>
                  <a:srgbClr val="00B050"/>
                </a:solidFill>
              </a:rPr>
              <a:t> </a:t>
            </a:r>
            <a:r>
              <a:rPr lang="it-IT" b="1" dirty="0" err="1" smtClean="0">
                <a:solidFill>
                  <a:srgbClr val="00B050"/>
                </a:solidFill>
              </a:rPr>
              <a:t>worldly</a:t>
            </a:r>
            <a:r>
              <a:rPr lang="it-IT" b="1" dirty="0" smtClean="0">
                <a:solidFill>
                  <a:srgbClr val="00B050"/>
                </a:solidFill>
              </a:rPr>
              <a:t> </a:t>
            </a:r>
            <a:r>
              <a:rPr lang="it-IT" b="1" dirty="0" err="1" smtClean="0">
                <a:solidFill>
                  <a:srgbClr val="00B050"/>
                </a:solidFill>
              </a:rPr>
              <a:t>advantage</a:t>
            </a:r>
            <a:r>
              <a:rPr lang="it-IT" b="1" dirty="0" smtClean="0">
                <a:solidFill>
                  <a:srgbClr val="00B050"/>
                </a:solidFill>
              </a:rPr>
              <a:t>.</a:t>
            </a:r>
          </a:p>
          <a:p>
            <a:pPr algn="just"/>
            <a:r>
              <a:rPr lang="it-IT" b="1" dirty="0" err="1" smtClean="0">
                <a:solidFill>
                  <a:srgbClr val="7030A0"/>
                </a:solidFill>
              </a:rPr>
              <a:t>If</a:t>
            </a:r>
            <a:r>
              <a:rPr lang="it-IT" b="1" dirty="0" smtClean="0">
                <a:solidFill>
                  <a:srgbClr val="7030A0"/>
                </a:solidFill>
              </a:rPr>
              <a:t> </a:t>
            </a:r>
            <a:r>
              <a:rPr lang="it-IT" b="1" dirty="0" err="1" smtClean="0">
                <a:solidFill>
                  <a:srgbClr val="7030A0"/>
                </a:solidFill>
              </a:rPr>
              <a:t>individuals</a:t>
            </a:r>
            <a:r>
              <a:rPr lang="it-IT" b="1" dirty="0" smtClean="0">
                <a:solidFill>
                  <a:srgbClr val="7030A0"/>
                </a:solidFill>
              </a:rPr>
              <a:t> on </a:t>
            </a:r>
            <a:r>
              <a:rPr lang="it-IT" b="1" dirty="0" err="1" smtClean="0">
                <a:solidFill>
                  <a:srgbClr val="7030A0"/>
                </a:solidFill>
              </a:rPr>
              <a:t>both</a:t>
            </a:r>
            <a:r>
              <a:rPr lang="it-IT" b="1" dirty="0" smtClean="0">
                <a:solidFill>
                  <a:srgbClr val="7030A0"/>
                </a:solidFill>
              </a:rPr>
              <a:t> </a:t>
            </a:r>
            <a:r>
              <a:rPr lang="it-IT" b="1" dirty="0" err="1" smtClean="0">
                <a:solidFill>
                  <a:srgbClr val="7030A0"/>
                </a:solidFill>
              </a:rPr>
              <a:t>sides</a:t>
            </a:r>
            <a:r>
              <a:rPr lang="it-IT" b="1" dirty="0" smtClean="0">
                <a:solidFill>
                  <a:srgbClr val="7030A0"/>
                </a:solidFill>
              </a:rPr>
              <a:t> </a:t>
            </a:r>
            <a:r>
              <a:rPr lang="it-IT" b="1" dirty="0" err="1" smtClean="0">
                <a:solidFill>
                  <a:srgbClr val="7030A0"/>
                </a:solidFill>
              </a:rPr>
              <a:t>objected</a:t>
            </a:r>
            <a:r>
              <a:rPr lang="it-IT" b="1" dirty="0" smtClean="0">
                <a:solidFill>
                  <a:srgbClr val="7030A0"/>
                </a:solidFill>
              </a:rPr>
              <a:t> to </a:t>
            </a:r>
            <a:r>
              <a:rPr lang="it-IT" b="1" dirty="0" err="1" smtClean="0">
                <a:solidFill>
                  <a:srgbClr val="7030A0"/>
                </a:solidFill>
              </a:rPr>
              <a:t>what</a:t>
            </a:r>
            <a:r>
              <a:rPr lang="it-IT" b="1" dirty="0" smtClean="0">
                <a:solidFill>
                  <a:srgbClr val="7030A0"/>
                </a:solidFill>
              </a:rPr>
              <a:t> I </a:t>
            </a:r>
            <a:r>
              <a:rPr lang="it-IT" b="1" dirty="0" err="1" smtClean="0">
                <a:solidFill>
                  <a:srgbClr val="7030A0"/>
                </a:solidFill>
              </a:rPr>
              <a:t>had</a:t>
            </a:r>
            <a:r>
              <a:rPr lang="it-IT" b="1" dirty="0" smtClean="0">
                <a:solidFill>
                  <a:srgbClr val="7030A0"/>
                </a:solidFill>
              </a:rPr>
              <a:t> to </a:t>
            </a:r>
            <a:r>
              <a:rPr lang="it-IT" b="1" dirty="0" err="1" smtClean="0">
                <a:solidFill>
                  <a:srgbClr val="7030A0"/>
                </a:solidFill>
              </a:rPr>
              <a:t>say</a:t>
            </a:r>
            <a:r>
              <a:rPr lang="it-IT" b="1" dirty="0" smtClean="0">
                <a:solidFill>
                  <a:srgbClr val="7030A0"/>
                </a:solidFill>
              </a:rPr>
              <a:t> I </a:t>
            </a:r>
            <a:r>
              <a:rPr lang="it-IT" b="1" dirty="0" err="1" smtClean="0">
                <a:solidFill>
                  <a:srgbClr val="7030A0"/>
                </a:solidFill>
              </a:rPr>
              <a:t>could</a:t>
            </a:r>
            <a:r>
              <a:rPr lang="it-IT" b="1" dirty="0" smtClean="0">
                <a:solidFill>
                  <a:srgbClr val="7030A0"/>
                </a:solidFill>
              </a:rPr>
              <a:t> </a:t>
            </a:r>
            <a:r>
              <a:rPr lang="it-IT" b="1" dirty="0" err="1" smtClean="0">
                <a:solidFill>
                  <a:srgbClr val="7030A0"/>
                </a:solidFill>
              </a:rPr>
              <a:t>fall</a:t>
            </a:r>
            <a:r>
              <a:rPr lang="it-IT" b="1" dirty="0" smtClean="0">
                <a:solidFill>
                  <a:srgbClr val="7030A0"/>
                </a:solidFill>
              </a:rPr>
              <a:t> back on the </a:t>
            </a:r>
            <a:r>
              <a:rPr lang="it-IT" b="1" dirty="0" err="1" smtClean="0">
                <a:solidFill>
                  <a:srgbClr val="7030A0"/>
                </a:solidFill>
              </a:rPr>
              <a:t>witness</a:t>
            </a:r>
            <a:r>
              <a:rPr lang="it-IT" b="1" dirty="0" smtClean="0">
                <a:solidFill>
                  <a:srgbClr val="7030A0"/>
                </a:solidFill>
              </a:rPr>
              <a:t> of </a:t>
            </a:r>
            <a:r>
              <a:rPr lang="it-IT" b="1" dirty="0" err="1" smtClean="0">
                <a:solidFill>
                  <a:srgbClr val="7030A0"/>
                </a:solidFill>
              </a:rPr>
              <a:t>my</a:t>
            </a:r>
            <a:r>
              <a:rPr lang="it-IT" b="1" dirty="0" smtClean="0">
                <a:solidFill>
                  <a:srgbClr val="7030A0"/>
                </a:solidFill>
              </a:rPr>
              <a:t> </a:t>
            </a:r>
            <a:r>
              <a:rPr lang="it-IT" b="1" dirty="0" err="1" smtClean="0">
                <a:solidFill>
                  <a:srgbClr val="7030A0"/>
                </a:solidFill>
              </a:rPr>
              <a:t>conscience</a:t>
            </a:r>
            <a:r>
              <a:rPr lang="it-IT" b="1" dirty="0" smtClean="0">
                <a:solidFill>
                  <a:srgbClr val="7030A0"/>
                </a:solidFill>
              </a:rPr>
              <a:t> and </a:t>
            </a:r>
            <a:r>
              <a:rPr lang="it-IT" b="1" dirty="0" err="1" smtClean="0">
                <a:solidFill>
                  <a:srgbClr val="7030A0"/>
                </a:solidFill>
              </a:rPr>
              <a:t>await</a:t>
            </a:r>
            <a:r>
              <a:rPr lang="it-IT" b="1" dirty="0" smtClean="0">
                <a:solidFill>
                  <a:srgbClr val="7030A0"/>
                </a:solidFill>
              </a:rPr>
              <a:t> the </a:t>
            </a:r>
            <a:r>
              <a:rPr lang="it-IT" b="1" dirty="0" err="1" smtClean="0">
                <a:solidFill>
                  <a:srgbClr val="7030A0"/>
                </a:solidFill>
              </a:rPr>
              <a:t>Judgment</a:t>
            </a:r>
            <a:r>
              <a:rPr lang="it-IT" b="1" dirty="0" smtClean="0">
                <a:solidFill>
                  <a:srgbClr val="7030A0"/>
                </a:solidFill>
              </a:rPr>
              <a:t> </a:t>
            </a:r>
            <a:r>
              <a:rPr lang="it-IT" b="1" dirty="0" err="1" smtClean="0">
                <a:solidFill>
                  <a:srgbClr val="7030A0"/>
                </a:solidFill>
              </a:rPr>
              <a:t>against</a:t>
            </a:r>
            <a:r>
              <a:rPr lang="it-IT" b="1" dirty="0" smtClean="0">
                <a:solidFill>
                  <a:srgbClr val="7030A0"/>
                </a:solidFill>
              </a:rPr>
              <a:t> </a:t>
            </a:r>
            <a:r>
              <a:rPr lang="it-IT" b="1" dirty="0" err="1" smtClean="0">
                <a:solidFill>
                  <a:srgbClr val="7030A0"/>
                </a:solidFill>
              </a:rPr>
              <a:t>which</a:t>
            </a:r>
            <a:r>
              <a:rPr lang="it-IT" b="1" dirty="0" smtClean="0">
                <a:solidFill>
                  <a:srgbClr val="7030A0"/>
                </a:solidFill>
              </a:rPr>
              <a:t> </a:t>
            </a:r>
            <a:r>
              <a:rPr lang="it-IT" b="1" dirty="0" err="1" smtClean="0">
                <a:solidFill>
                  <a:srgbClr val="7030A0"/>
                </a:solidFill>
              </a:rPr>
              <a:t>there</a:t>
            </a:r>
            <a:r>
              <a:rPr lang="it-IT" b="1" dirty="0" smtClean="0">
                <a:solidFill>
                  <a:srgbClr val="7030A0"/>
                </a:solidFill>
              </a:rPr>
              <a:t> </a:t>
            </a:r>
            <a:r>
              <a:rPr lang="it-IT" b="1" dirty="0" err="1" smtClean="0">
                <a:solidFill>
                  <a:srgbClr val="7030A0"/>
                </a:solidFill>
              </a:rPr>
              <a:t>is</a:t>
            </a:r>
            <a:r>
              <a:rPr lang="it-IT" b="1" dirty="0" smtClean="0">
                <a:solidFill>
                  <a:srgbClr val="7030A0"/>
                </a:solidFill>
              </a:rPr>
              <a:t> no appeal.</a:t>
            </a:r>
            <a:endParaRPr lang="it-IT" b="1" dirty="0">
              <a:solidFill>
                <a:srgbClr val="7030A0"/>
              </a:solidFill>
            </a:endParaRPr>
          </a:p>
        </p:txBody>
      </p:sp>
      <p:pic>
        <p:nvPicPr>
          <p:cNvPr id="4098" name="Picture 2" descr="Risultati immagini per prelati alla corte del r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735651" y="1917630"/>
            <a:ext cx="4023672" cy="4135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526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err="1" smtClean="0">
                <a:solidFill>
                  <a:srgbClr val="7030A0"/>
                </a:solidFill>
              </a:rPr>
              <a:t>What</a:t>
            </a:r>
            <a:r>
              <a:rPr lang="it-IT" b="1" dirty="0" smtClean="0">
                <a:solidFill>
                  <a:srgbClr val="7030A0"/>
                </a:solidFill>
              </a:rPr>
              <a:t> </a:t>
            </a:r>
            <a:r>
              <a:rPr lang="it-IT" b="1" dirty="0" err="1" smtClean="0">
                <a:solidFill>
                  <a:srgbClr val="7030A0"/>
                </a:solidFill>
              </a:rPr>
              <a:t>could</a:t>
            </a:r>
            <a:r>
              <a:rPr lang="it-IT" b="1" dirty="0" smtClean="0">
                <a:solidFill>
                  <a:srgbClr val="7030A0"/>
                </a:solidFill>
              </a:rPr>
              <a:t> </a:t>
            </a:r>
            <a:r>
              <a:rPr lang="it-IT" b="1" dirty="0" err="1" smtClean="0">
                <a:solidFill>
                  <a:srgbClr val="7030A0"/>
                </a:solidFill>
              </a:rPr>
              <a:t>upset</a:t>
            </a:r>
            <a:r>
              <a:rPr lang="it-IT" b="1" dirty="0" smtClean="0">
                <a:solidFill>
                  <a:srgbClr val="7030A0"/>
                </a:solidFill>
              </a:rPr>
              <a:t> men of state …</a:t>
            </a:r>
            <a:endParaRPr lang="it-IT" b="1" dirty="0">
              <a:solidFill>
                <a:srgbClr val="7030A0"/>
              </a:solidFill>
            </a:endParaRPr>
          </a:p>
        </p:txBody>
      </p:sp>
      <p:sp>
        <p:nvSpPr>
          <p:cNvPr id="3" name="Segnaposto contenuto 2"/>
          <p:cNvSpPr>
            <a:spLocks noGrp="1"/>
          </p:cNvSpPr>
          <p:nvPr>
            <p:ph sz="half" idx="1"/>
          </p:nvPr>
        </p:nvSpPr>
        <p:spPr/>
        <p:txBody>
          <a:bodyPr>
            <a:normAutofit fontScale="92500" lnSpcReduction="10000"/>
          </a:bodyPr>
          <a:lstStyle/>
          <a:p>
            <a:pPr algn="just"/>
            <a:r>
              <a:rPr lang="it-IT" b="1" dirty="0" smtClean="0">
                <a:solidFill>
                  <a:srgbClr val="FFC000"/>
                </a:solidFill>
              </a:rPr>
              <a:t>From the </a:t>
            </a:r>
            <a:r>
              <a:rPr lang="it-IT" b="1" dirty="0" err="1" smtClean="0">
                <a:solidFill>
                  <a:srgbClr val="FFC000"/>
                </a:solidFill>
              </a:rPr>
              <a:t>point</a:t>
            </a:r>
            <a:r>
              <a:rPr lang="it-IT" b="1" dirty="0" smtClean="0">
                <a:solidFill>
                  <a:srgbClr val="FFC000"/>
                </a:solidFill>
              </a:rPr>
              <a:t> of </a:t>
            </a:r>
            <a:r>
              <a:rPr lang="it-IT" b="1" dirty="0" err="1" smtClean="0">
                <a:solidFill>
                  <a:srgbClr val="FFC000"/>
                </a:solidFill>
              </a:rPr>
              <a:t>view</a:t>
            </a:r>
            <a:r>
              <a:rPr lang="it-IT" b="1" dirty="0" smtClean="0">
                <a:solidFill>
                  <a:srgbClr val="FFC000"/>
                </a:solidFill>
              </a:rPr>
              <a:t> of the State, </a:t>
            </a:r>
            <a:r>
              <a:rPr lang="it-IT" b="1" dirty="0" err="1" smtClean="0">
                <a:solidFill>
                  <a:srgbClr val="FFC000"/>
                </a:solidFill>
              </a:rPr>
              <a:t>there</a:t>
            </a:r>
            <a:r>
              <a:rPr lang="it-IT" b="1" dirty="0" smtClean="0">
                <a:solidFill>
                  <a:srgbClr val="FFC000"/>
                </a:solidFill>
              </a:rPr>
              <a:t> </a:t>
            </a:r>
            <a:r>
              <a:rPr lang="it-IT" b="1" dirty="0" err="1" smtClean="0">
                <a:solidFill>
                  <a:srgbClr val="FFC000"/>
                </a:solidFill>
              </a:rPr>
              <a:t>was</a:t>
            </a:r>
            <a:r>
              <a:rPr lang="it-IT" b="1" dirty="0" smtClean="0">
                <a:solidFill>
                  <a:srgbClr val="FFC000"/>
                </a:solidFill>
              </a:rPr>
              <a:t> </a:t>
            </a:r>
            <a:r>
              <a:rPr lang="it-IT" b="1" dirty="0" err="1" smtClean="0">
                <a:solidFill>
                  <a:srgbClr val="FFC000"/>
                </a:solidFill>
              </a:rPr>
              <a:t>only</a:t>
            </a:r>
            <a:r>
              <a:rPr lang="it-IT" b="1" dirty="0" smtClean="0">
                <a:solidFill>
                  <a:srgbClr val="FFC000"/>
                </a:solidFill>
              </a:rPr>
              <a:t> </a:t>
            </a:r>
            <a:r>
              <a:rPr lang="it-IT" b="1" dirty="0" err="1" smtClean="0">
                <a:solidFill>
                  <a:srgbClr val="FFC000"/>
                </a:solidFill>
              </a:rPr>
              <a:t>one</a:t>
            </a:r>
            <a:r>
              <a:rPr lang="it-IT" b="1" dirty="0" smtClean="0">
                <a:solidFill>
                  <a:srgbClr val="FFC000"/>
                </a:solidFill>
              </a:rPr>
              <a:t> </a:t>
            </a:r>
            <a:r>
              <a:rPr lang="it-IT" b="1" dirty="0" err="1" smtClean="0">
                <a:solidFill>
                  <a:srgbClr val="FFC000"/>
                </a:solidFill>
              </a:rPr>
              <a:t>reason</a:t>
            </a:r>
            <a:r>
              <a:rPr lang="it-IT" b="1" dirty="0" smtClean="0">
                <a:solidFill>
                  <a:srgbClr val="FFC000"/>
                </a:solidFill>
              </a:rPr>
              <a:t> for </a:t>
            </a:r>
            <a:r>
              <a:rPr lang="it-IT" b="1" dirty="0" err="1" smtClean="0">
                <a:solidFill>
                  <a:srgbClr val="FFC000"/>
                </a:solidFill>
              </a:rPr>
              <a:t>dissatisfaction</a:t>
            </a:r>
            <a:r>
              <a:rPr lang="it-IT" b="1" dirty="0" smtClean="0">
                <a:solidFill>
                  <a:srgbClr val="FFC000"/>
                </a:solidFill>
              </a:rPr>
              <a:t>, </a:t>
            </a:r>
            <a:r>
              <a:rPr lang="it-IT" b="1" dirty="0" err="1" smtClean="0">
                <a:solidFill>
                  <a:srgbClr val="FFC000"/>
                </a:solidFill>
              </a:rPr>
              <a:t>that</a:t>
            </a:r>
            <a:r>
              <a:rPr lang="it-IT" b="1" dirty="0" smtClean="0">
                <a:solidFill>
                  <a:srgbClr val="FFC000"/>
                </a:solidFill>
              </a:rPr>
              <a:t> </a:t>
            </a:r>
            <a:r>
              <a:rPr lang="it-IT" b="1" dirty="0" err="1" smtClean="0">
                <a:solidFill>
                  <a:srgbClr val="FFC000"/>
                </a:solidFill>
              </a:rPr>
              <a:t>is</a:t>
            </a:r>
            <a:r>
              <a:rPr lang="it-IT" b="1" dirty="0" smtClean="0">
                <a:solidFill>
                  <a:srgbClr val="FFC000"/>
                </a:solidFill>
              </a:rPr>
              <a:t>, </a:t>
            </a:r>
            <a:r>
              <a:rPr lang="it-IT" b="1" dirty="0" err="1" smtClean="0">
                <a:solidFill>
                  <a:srgbClr val="FFC000"/>
                </a:solidFill>
              </a:rPr>
              <a:t>my</a:t>
            </a:r>
            <a:r>
              <a:rPr lang="it-IT" b="1" dirty="0" smtClean="0">
                <a:solidFill>
                  <a:srgbClr val="FFC000"/>
                </a:solidFill>
              </a:rPr>
              <a:t> </a:t>
            </a:r>
            <a:r>
              <a:rPr lang="it-IT" b="1" dirty="0" err="1" smtClean="0">
                <a:solidFill>
                  <a:srgbClr val="FFC000"/>
                </a:solidFill>
              </a:rPr>
              <a:t>inability</a:t>
            </a:r>
            <a:r>
              <a:rPr lang="it-IT" b="1" dirty="0" smtClean="0">
                <a:solidFill>
                  <a:srgbClr val="FFC000"/>
                </a:solidFill>
              </a:rPr>
              <a:t> to </a:t>
            </a:r>
            <a:r>
              <a:rPr lang="it-IT" b="1" dirty="0" err="1" smtClean="0">
                <a:solidFill>
                  <a:srgbClr val="FFC000"/>
                </a:solidFill>
              </a:rPr>
              <a:t>approve</a:t>
            </a:r>
            <a:r>
              <a:rPr lang="it-IT" b="1" dirty="0" smtClean="0">
                <a:solidFill>
                  <a:srgbClr val="FFC000"/>
                </a:solidFill>
              </a:rPr>
              <a:t> of </a:t>
            </a:r>
            <a:r>
              <a:rPr lang="it-IT" b="1" dirty="0" err="1" smtClean="0">
                <a:solidFill>
                  <a:srgbClr val="FFC000"/>
                </a:solidFill>
              </a:rPr>
              <a:t>leaving</a:t>
            </a:r>
            <a:r>
              <a:rPr lang="it-IT" b="1" dirty="0" smtClean="0">
                <a:solidFill>
                  <a:srgbClr val="FFC000"/>
                </a:solidFill>
              </a:rPr>
              <a:t> the nomination of </a:t>
            </a:r>
            <a:r>
              <a:rPr lang="it-IT" b="1" dirty="0" err="1" smtClean="0">
                <a:solidFill>
                  <a:srgbClr val="FFC000"/>
                </a:solidFill>
              </a:rPr>
              <a:t>bishops</a:t>
            </a:r>
            <a:r>
              <a:rPr lang="it-IT" b="1" dirty="0" smtClean="0">
                <a:solidFill>
                  <a:srgbClr val="FFC000"/>
                </a:solidFill>
              </a:rPr>
              <a:t> in the </a:t>
            </a:r>
            <a:r>
              <a:rPr lang="it-IT" b="1" dirty="0" err="1" smtClean="0">
                <a:solidFill>
                  <a:srgbClr val="FFC000"/>
                </a:solidFill>
              </a:rPr>
              <a:t>hands</a:t>
            </a:r>
            <a:r>
              <a:rPr lang="it-IT" b="1" dirty="0" smtClean="0">
                <a:solidFill>
                  <a:srgbClr val="FFC000"/>
                </a:solidFill>
              </a:rPr>
              <a:t> of the </a:t>
            </a:r>
            <a:r>
              <a:rPr lang="it-IT" b="1" dirty="0" err="1" smtClean="0">
                <a:solidFill>
                  <a:srgbClr val="FFC000"/>
                </a:solidFill>
              </a:rPr>
              <a:t>secular</a:t>
            </a:r>
            <a:r>
              <a:rPr lang="it-IT" b="1" dirty="0" smtClean="0">
                <a:solidFill>
                  <a:srgbClr val="FFC000"/>
                </a:solidFill>
              </a:rPr>
              <a:t> </a:t>
            </a:r>
            <a:r>
              <a:rPr lang="it-IT" b="1" dirty="0" err="1" smtClean="0">
                <a:solidFill>
                  <a:srgbClr val="FFC000"/>
                </a:solidFill>
              </a:rPr>
              <a:t>power</a:t>
            </a:r>
            <a:r>
              <a:rPr lang="it-IT" b="1" dirty="0" smtClean="0">
                <a:solidFill>
                  <a:srgbClr val="FFC000"/>
                </a:solidFill>
              </a:rPr>
              <a:t>.</a:t>
            </a:r>
          </a:p>
          <a:p>
            <a:pPr algn="just"/>
            <a:r>
              <a:rPr lang="it-IT" b="1" dirty="0" smtClean="0">
                <a:solidFill>
                  <a:srgbClr val="C00000"/>
                </a:solidFill>
              </a:rPr>
              <a:t>In </a:t>
            </a:r>
            <a:r>
              <a:rPr lang="it-IT" b="1" dirty="0" err="1" smtClean="0">
                <a:solidFill>
                  <a:srgbClr val="C00000"/>
                </a:solidFill>
              </a:rPr>
              <a:t>rejecting</a:t>
            </a:r>
            <a:r>
              <a:rPr lang="it-IT" b="1" dirty="0" smtClean="0">
                <a:solidFill>
                  <a:srgbClr val="C00000"/>
                </a:solidFill>
              </a:rPr>
              <a:t> </a:t>
            </a:r>
            <a:r>
              <a:rPr lang="it-IT" b="1" dirty="0" err="1" smtClean="0">
                <a:solidFill>
                  <a:srgbClr val="C00000"/>
                </a:solidFill>
              </a:rPr>
              <a:t>such</a:t>
            </a:r>
            <a:r>
              <a:rPr lang="it-IT" b="1" dirty="0" smtClean="0">
                <a:solidFill>
                  <a:srgbClr val="C00000"/>
                </a:solidFill>
              </a:rPr>
              <a:t> a </a:t>
            </a:r>
            <a:r>
              <a:rPr lang="it-IT" b="1" dirty="0" err="1" smtClean="0">
                <a:solidFill>
                  <a:srgbClr val="C00000"/>
                </a:solidFill>
              </a:rPr>
              <a:t>privilege</a:t>
            </a:r>
            <a:r>
              <a:rPr lang="it-IT" b="1" dirty="0" smtClean="0">
                <a:solidFill>
                  <a:srgbClr val="C00000"/>
                </a:solidFill>
              </a:rPr>
              <a:t> </a:t>
            </a:r>
            <a:r>
              <a:rPr lang="it-IT" b="1" dirty="0" err="1" smtClean="0">
                <a:solidFill>
                  <a:srgbClr val="C00000"/>
                </a:solidFill>
              </a:rPr>
              <a:t>considered</a:t>
            </a:r>
            <a:r>
              <a:rPr lang="it-IT" b="1" dirty="0" smtClean="0">
                <a:solidFill>
                  <a:srgbClr val="C00000"/>
                </a:solidFill>
              </a:rPr>
              <a:t> in </a:t>
            </a:r>
            <a:r>
              <a:rPr lang="it-IT" b="1" dirty="0" err="1" smtClean="0">
                <a:solidFill>
                  <a:srgbClr val="C00000"/>
                </a:solidFill>
              </a:rPr>
              <a:t>itself</a:t>
            </a:r>
            <a:r>
              <a:rPr lang="it-IT" b="1" dirty="0" smtClean="0">
                <a:solidFill>
                  <a:srgbClr val="C00000"/>
                </a:solidFill>
              </a:rPr>
              <a:t>, I </a:t>
            </a:r>
            <a:r>
              <a:rPr lang="it-IT" b="1" dirty="0" err="1" smtClean="0">
                <a:solidFill>
                  <a:srgbClr val="C00000"/>
                </a:solidFill>
              </a:rPr>
              <a:t>was</a:t>
            </a:r>
            <a:r>
              <a:rPr lang="it-IT" b="1" dirty="0" smtClean="0">
                <a:solidFill>
                  <a:srgbClr val="C00000"/>
                </a:solidFill>
              </a:rPr>
              <a:t> </a:t>
            </a:r>
            <a:r>
              <a:rPr lang="it-IT" b="1" dirty="0" err="1" smtClean="0">
                <a:solidFill>
                  <a:srgbClr val="C00000"/>
                </a:solidFill>
              </a:rPr>
              <a:t>convinced</a:t>
            </a:r>
            <a:r>
              <a:rPr lang="it-IT" b="1" dirty="0" smtClean="0">
                <a:solidFill>
                  <a:srgbClr val="C00000"/>
                </a:solidFill>
              </a:rPr>
              <a:t> </a:t>
            </a:r>
            <a:r>
              <a:rPr lang="it-IT" b="1" dirty="0" err="1" smtClean="0">
                <a:solidFill>
                  <a:srgbClr val="C00000"/>
                </a:solidFill>
              </a:rPr>
              <a:t>that</a:t>
            </a:r>
            <a:r>
              <a:rPr lang="it-IT" b="1" dirty="0" smtClean="0">
                <a:solidFill>
                  <a:srgbClr val="C00000"/>
                </a:solidFill>
              </a:rPr>
              <a:t> </a:t>
            </a:r>
            <a:r>
              <a:rPr lang="it-IT" b="1" dirty="0" err="1" smtClean="0">
                <a:solidFill>
                  <a:srgbClr val="C00000"/>
                </a:solidFill>
              </a:rPr>
              <a:t>it</a:t>
            </a:r>
            <a:r>
              <a:rPr lang="it-IT" b="1" dirty="0" smtClean="0">
                <a:solidFill>
                  <a:srgbClr val="C00000"/>
                </a:solidFill>
              </a:rPr>
              <a:t> </a:t>
            </a:r>
            <a:r>
              <a:rPr lang="it-IT" b="1" dirty="0" err="1" smtClean="0">
                <a:solidFill>
                  <a:srgbClr val="C00000"/>
                </a:solidFill>
              </a:rPr>
              <a:t>was</a:t>
            </a:r>
            <a:r>
              <a:rPr lang="it-IT" b="1" dirty="0" smtClean="0">
                <a:solidFill>
                  <a:srgbClr val="C00000"/>
                </a:solidFill>
              </a:rPr>
              <a:t> </a:t>
            </a:r>
            <a:r>
              <a:rPr lang="it-IT" b="1" dirty="0" err="1" smtClean="0">
                <a:solidFill>
                  <a:srgbClr val="C00000"/>
                </a:solidFill>
              </a:rPr>
              <a:t>as</a:t>
            </a:r>
            <a:r>
              <a:rPr lang="it-IT" b="1" dirty="0" smtClean="0">
                <a:solidFill>
                  <a:srgbClr val="C00000"/>
                </a:solidFill>
              </a:rPr>
              <a:t> </a:t>
            </a:r>
            <a:r>
              <a:rPr lang="it-IT" b="1" dirty="0" err="1" smtClean="0">
                <a:solidFill>
                  <a:srgbClr val="C00000"/>
                </a:solidFill>
              </a:rPr>
              <a:t>harmful</a:t>
            </a:r>
            <a:r>
              <a:rPr lang="it-IT" b="1" dirty="0" smtClean="0">
                <a:solidFill>
                  <a:srgbClr val="C00000"/>
                </a:solidFill>
              </a:rPr>
              <a:t> to the state </a:t>
            </a:r>
            <a:r>
              <a:rPr lang="it-IT" b="1" dirty="0" err="1" smtClean="0">
                <a:solidFill>
                  <a:srgbClr val="C00000"/>
                </a:solidFill>
              </a:rPr>
              <a:t>as</a:t>
            </a:r>
            <a:r>
              <a:rPr lang="it-IT" b="1" dirty="0" smtClean="0">
                <a:solidFill>
                  <a:srgbClr val="C00000"/>
                </a:solidFill>
              </a:rPr>
              <a:t> to the Church, and a grave </a:t>
            </a:r>
            <a:r>
              <a:rPr lang="it-IT" b="1" dirty="0" err="1" smtClean="0">
                <a:solidFill>
                  <a:srgbClr val="C00000"/>
                </a:solidFill>
              </a:rPr>
              <a:t>political</a:t>
            </a:r>
            <a:r>
              <a:rPr lang="it-IT" b="1" dirty="0" smtClean="0">
                <a:solidFill>
                  <a:srgbClr val="C00000"/>
                </a:solidFill>
              </a:rPr>
              <a:t> </a:t>
            </a:r>
            <a:r>
              <a:rPr lang="it-IT" b="1" dirty="0" err="1" smtClean="0">
                <a:solidFill>
                  <a:srgbClr val="C00000"/>
                </a:solidFill>
              </a:rPr>
              <a:t>error</a:t>
            </a:r>
            <a:r>
              <a:rPr lang="it-IT" b="1" dirty="0" smtClean="0">
                <a:solidFill>
                  <a:srgbClr val="C00000"/>
                </a:solidFill>
              </a:rPr>
              <a:t> to </a:t>
            </a:r>
            <a:r>
              <a:rPr lang="it-IT" b="1" dirty="0" err="1" smtClean="0">
                <a:solidFill>
                  <a:srgbClr val="C00000"/>
                </a:solidFill>
              </a:rPr>
              <a:t>believe</a:t>
            </a:r>
            <a:r>
              <a:rPr lang="it-IT" b="1" dirty="0" smtClean="0">
                <a:solidFill>
                  <a:srgbClr val="C00000"/>
                </a:solidFill>
              </a:rPr>
              <a:t> the </a:t>
            </a:r>
            <a:r>
              <a:rPr lang="it-IT" b="1" dirty="0" err="1" smtClean="0">
                <a:solidFill>
                  <a:srgbClr val="C00000"/>
                </a:solidFill>
              </a:rPr>
              <a:t>contrary</a:t>
            </a:r>
            <a:r>
              <a:rPr lang="it-IT" b="1" dirty="0" smtClean="0">
                <a:solidFill>
                  <a:srgbClr val="C00000"/>
                </a:solidFill>
              </a:rPr>
              <a:t>.</a:t>
            </a:r>
            <a:endParaRPr lang="it-IT" b="1" dirty="0">
              <a:solidFill>
                <a:srgbClr val="C00000"/>
              </a:solidFill>
            </a:endParaRPr>
          </a:p>
        </p:txBody>
      </p:sp>
      <p:pic>
        <p:nvPicPr>
          <p:cNvPr id="5122" name="Picture 2" descr="Risultati immagini per francesco secondo di asburgo"/>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993228" y="1690688"/>
            <a:ext cx="3077872" cy="4467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948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err="1" smtClean="0">
                <a:solidFill>
                  <a:srgbClr val="C00000"/>
                </a:solidFill>
              </a:rPr>
              <a:t>What</a:t>
            </a:r>
            <a:r>
              <a:rPr lang="it-IT" b="1" dirty="0" smtClean="0">
                <a:solidFill>
                  <a:srgbClr val="C00000"/>
                </a:solidFill>
              </a:rPr>
              <a:t> </a:t>
            </a:r>
            <a:r>
              <a:rPr lang="it-IT" b="1" dirty="0" err="1" smtClean="0">
                <a:solidFill>
                  <a:srgbClr val="C00000"/>
                </a:solidFill>
              </a:rPr>
              <a:t>could</a:t>
            </a:r>
            <a:r>
              <a:rPr lang="it-IT" b="1" dirty="0" smtClean="0">
                <a:solidFill>
                  <a:srgbClr val="C00000"/>
                </a:solidFill>
              </a:rPr>
              <a:t> </a:t>
            </a:r>
            <a:r>
              <a:rPr lang="it-IT" b="1" dirty="0" err="1" smtClean="0">
                <a:solidFill>
                  <a:srgbClr val="C00000"/>
                </a:solidFill>
              </a:rPr>
              <a:t>upset</a:t>
            </a:r>
            <a:r>
              <a:rPr lang="it-IT" b="1" dirty="0" smtClean="0">
                <a:solidFill>
                  <a:srgbClr val="C00000"/>
                </a:solidFill>
              </a:rPr>
              <a:t> men of Church …</a:t>
            </a:r>
            <a:endParaRPr lang="it-IT" b="1" dirty="0">
              <a:solidFill>
                <a:srgbClr val="C00000"/>
              </a:solidFill>
            </a:endParaRPr>
          </a:p>
        </p:txBody>
      </p:sp>
      <p:sp>
        <p:nvSpPr>
          <p:cNvPr id="3" name="Segnaposto contenuto 2"/>
          <p:cNvSpPr>
            <a:spLocks noGrp="1"/>
          </p:cNvSpPr>
          <p:nvPr>
            <p:ph sz="half" idx="1"/>
          </p:nvPr>
        </p:nvSpPr>
        <p:spPr/>
        <p:txBody>
          <a:bodyPr>
            <a:normAutofit fontScale="85000" lnSpcReduction="20000"/>
          </a:bodyPr>
          <a:lstStyle/>
          <a:p>
            <a:pPr algn="just"/>
            <a:r>
              <a:rPr lang="it-IT" b="1" dirty="0" smtClean="0">
                <a:solidFill>
                  <a:srgbClr val="00B050"/>
                </a:solidFill>
              </a:rPr>
              <a:t>From the </a:t>
            </a:r>
            <a:r>
              <a:rPr lang="it-IT" b="1" dirty="0" err="1" smtClean="0">
                <a:solidFill>
                  <a:srgbClr val="00B050"/>
                </a:solidFill>
              </a:rPr>
              <a:t>Church’s</a:t>
            </a:r>
            <a:r>
              <a:rPr lang="it-IT" b="1" dirty="0" smtClean="0">
                <a:solidFill>
                  <a:srgbClr val="00B050"/>
                </a:solidFill>
              </a:rPr>
              <a:t> </a:t>
            </a:r>
            <a:r>
              <a:rPr lang="it-IT" b="1" dirty="0" err="1" smtClean="0">
                <a:solidFill>
                  <a:srgbClr val="00B050"/>
                </a:solidFill>
              </a:rPr>
              <a:t>point</a:t>
            </a:r>
            <a:r>
              <a:rPr lang="it-IT" b="1" dirty="0" smtClean="0">
                <a:solidFill>
                  <a:srgbClr val="00B050"/>
                </a:solidFill>
              </a:rPr>
              <a:t> of </a:t>
            </a:r>
            <a:r>
              <a:rPr lang="it-IT" b="1" dirty="0" err="1" smtClean="0">
                <a:solidFill>
                  <a:srgbClr val="00B050"/>
                </a:solidFill>
              </a:rPr>
              <a:t>view</a:t>
            </a:r>
            <a:r>
              <a:rPr lang="it-IT" b="1" dirty="0" smtClean="0">
                <a:solidFill>
                  <a:srgbClr val="00B050"/>
                </a:solidFill>
              </a:rPr>
              <a:t>, </a:t>
            </a:r>
            <a:r>
              <a:rPr lang="it-IT" b="1" dirty="0" err="1" smtClean="0">
                <a:solidFill>
                  <a:srgbClr val="00B050"/>
                </a:solidFill>
              </a:rPr>
              <a:t>there</a:t>
            </a:r>
            <a:r>
              <a:rPr lang="it-IT" b="1" dirty="0" smtClean="0">
                <a:solidFill>
                  <a:srgbClr val="00B050"/>
                </a:solidFill>
              </a:rPr>
              <a:t> </a:t>
            </a:r>
            <a:r>
              <a:rPr lang="it-IT" b="1" dirty="0" err="1" smtClean="0">
                <a:solidFill>
                  <a:srgbClr val="00B050"/>
                </a:solidFill>
              </a:rPr>
              <a:t>seemed</a:t>
            </a:r>
            <a:r>
              <a:rPr lang="it-IT" b="1" dirty="0" smtClean="0">
                <a:solidFill>
                  <a:srgbClr val="00B050"/>
                </a:solidFill>
              </a:rPr>
              <a:t> no </a:t>
            </a:r>
            <a:r>
              <a:rPr lang="it-IT" b="1" dirty="0" err="1" smtClean="0">
                <a:solidFill>
                  <a:srgbClr val="00B050"/>
                </a:solidFill>
              </a:rPr>
              <a:t>possibility</a:t>
            </a:r>
            <a:r>
              <a:rPr lang="it-IT" b="1" dirty="0" smtClean="0">
                <a:solidFill>
                  <a:srgbClr val="00B050"/>
                </a:solidFill>
              </a:rPr>
              <a:t> for </a:t>
            </a:r>
            <a:r>
              <a:rPr lang="it-IT" b="1" dirty="0" err="1" smtClean="0">
                <a:solidFill>
                  <a:srgbClr val="00B050"/>
                </a:solidFill>
              </a:rPr>
              <a:t>dissatisfaction</a:t>
            </a:r>
            <a:r>
              <a:rPr lang="it-IT" b="1" dirty="0" smtClean="0">
                <a:solidFill>
                  <a:srgbClr val="00B050"/>
                </a:solidFill>
              </a:rPr>
              <a:t> </a:t>
            </a:r>
            <a:r>
              <a:rPr lang="it-IT" b="1" dirty="0" err="1" smtClean="0">
                <a:solidFill>
                  <a:srgbClr val="00B050"/>
                </a:solidFill>
              </a:rPr>
              <a:t>except</a:t>
            </a:r>
            <a:r>
              <a:rPr lang="it-IT" b="1" dirty="0" smtClean="0">
                <a:solidFill>
                  <a:srgbClr val="00B050"/>
                </a:solidFill>
              </a:rPr>
              <a:t> </a:t>
            </a:r>
            <a:r>
              <a:rPr lang="it-IT" b="1" dirty="0" err="1" smtClean="0">
                <a:solidFill>
                  <a:srgbClr val="00B050"/>
                </a:solidFill>
              </a:rPr>
              <a:t>perhaps</a:t>
            </a:r>
            <a:r>
              <a:rPr lang="it-IT" b="1" dirty="0" smtClean="0">
                <a:solidFill>
                  <a:srgbClr val="00B050"/>
                </a:solidFill>
              </a:rPr>
              <a:t> for </a:t>
            </a:r>
            <a:r>
              <a:rPr lang="it-IT" b="1" dirty="0" err="1" smtClean="0">
                <a:solidFill>
                  <a:srgbClr val="00B050"/>
                </a:solidFill>
              </a:rPr>
              <a:t>what</a:t>
            </a:r>
            <a:r>
              <a:rPr lang="it-IT" b="1" dirty="0" smtClean="0">
                <a:solidFill>
                  <a:srgbClr val="00B050"/>
                </a:solidFill>
              </a:rPr>
              <a:t> the book </a:t>
            </a:r>
            <a:r>
              <a:rPr lang="it-IT" b="1" dirty="0" err="1" smtClean="0">
                <a:solidFill>
                  <a:srgbClr val="00B050"/>
                </a:solidFill>
              </a:rPr>
              <a:t>contains</a:t>
            </a:r>
            <a:r>
              <a:rPr lang="it-IT" b="1" dirty="0" smtClean="0">
                <a:solidFill>
                  <a:srgbClr val="00B050"/>
                </a:solidFill>
              </a:rPr>
              <a:t> </a:t>
            </a:r>
            <a:r>
              <a:rPr lang="it-IT" b="1" dirty="0" err="1" smtClean="0">
                <a:solidFill>
                  <a:srgbClr val="00B050"/>
                </a:solidFill>
              </a:rPr>
              <a:t>about</a:t>
            </a:r>
            <a:r>
              <a:rPr lang="it-IT" b="1" dirty="0" smtClean="0">
                <a:solidFill>
                  <a:srgbClr val="00B050"/>
                </a:solidFill>
              </a:rPr>
              <a:t> the </a:t>
            </a:r>
            <a:r>
              <a:rPr lang="it-IT" b="1" dirty="0" err="1" smtClean="0">
                <a:solidFill>
                  <a:srgbClr val="00B050"/>
                </a:solidFill>
              </a:rPr>
              <a:t>exaggerations</a:t>
            </a:r>
            <a:r>
              <a:rPr lang="it-IT" b="1" dirty="0" smtClean="0">
                <a:solidFill>
                  <a:srgbClr val="00B050"/>
                </a:solidFill>
              </a:rPr>
              <a:t> of </a:t>
            </a:r>
            <a:r>
              <a:rPr lang="it-IT" b="1" dirty="0" err="1" smtClean="0">
                <a:solidFill>
                  <a:srgbClr val="00B050"/>
                </a:solidFill>
              </a:rPr>
              <a:t>papar</a:t>
            </a:r>
            <a:r>
              <a:rPr lang="it-IT" b="1" dirty="0" smtClean="0">
                <a:solidFill>
                  <a:srgbClr val="00B050"/>
                </a:solidFill>
              </a:rPr>
              <a:t> </a:t>
            </a:r>
            <a:r>
              <a:rPr lang="it-IT" b="1" dirty="0" err="1" smtClean="0">
                <a:solidFill>
                  <a:srgbClr val="00B050"/>
                </a:solidFill>
              </a:rPr>
              <a:t>reservations</a:t>
            </a:r>
            <a:r>
              <a:rPr lang="it-IT" b="1" dirty="0" smtClean="0">
                <a:solidFill>
                  <a:srgbClr val="00B050"/>
                </a:solidFill>
              </a:rPr>
              <a:t>.</a:t>
            </a:r>
          </a:p>
          <a:p>
            <a:pPr algn="just"/>
            <a:r>
              <a:rPr lang="it-IT" b="1" dirty="0" smtClean="0">
                <a:solidFill>
                  <a:srgbClr val="7030A0"/>
                </a:solidFill>
              </a:rPr>
              <a:t>I </a:t>
            </a:r>
            <a:r>
              <a:rPr lang="it-IT" b="1" dirty="0" err="1" smtClean="0">
                <a:solidFill>
                  <a:srgbClr val="7030A0"/>
                </a:solidFill>
              </a:rPr>
              <a:t>had</a:t>
            </a:r>
            <a:r>
              <a:rPr lang="it-IT" b="1" dirty="0" smtClean="0">
                <a:solidFill>
                  <a:srgbClr val="7030A0"/>
                </a:solidFill>
              </a:rPr>
              <a:t> </a:t>
            </a:r>
            <a:r>
              <a:rPr lang="it-IT" b="1" dirty="0" err="1" smtClean="0">
                <a:solidFill>
                  <a:srgbClr val="7030A0"/>
                </a:solidFill>
              </a:rPr>
              <a:t>therefore</a:t>
            </a:r>
            <a:r>
              <a:rPr lang="it-IT" b="1" dirty="0" smtClean="0">
                <a:solidFill>
                  <a:srgbClr val="7030A0"/>
                </a:solidFill>
              </a:rPr>
              <a:t> </a:t>
            </a:r>
            <a:r>
              <a:rPr lang="it-IT" b="1" dirty="0" err="1" smtClean="0">
                <a:solidFill>
                  <a:srgbClr val="7030A0"/>
                </a:solidFill>
              </a:rPr>
              <a:t>every</a:t>
            </a:r>
            <a:r>
              <a:rPr lang="it-IT" b="1" dirty="0" smtClean="0">
                <a:solidFill>
                  <a:srgbClr val="7030A0"/>
                </a:solidFill>
              </a:rPr>
              <a:t> </a:t>
            </a:r>
            <a:r>
              <a:rPr lang="it-IT" b="1" dirty="0" err="1" smtClean="0">
                <a:solidFill>
                  <a:srgbClr val="7030A0"/>
                </a:solidFill>
              </a:rPr>
              <a:t>reason</a:t>
            </a:r>
            <a:r>
              <a:rPr lang="it-IT" b="1" dirty="0" smtClean="0">
                <a:solidFill>
                  <a:srgbClr val="7030A0"/>
                </a:solidFill>
              </a:rPr>
              <a:t> for </a:t>
            </a:r>
            <a:r>
              <a:rPr lang="it-IT" b="1" dirty="0" err="1" smtClean="0">
                <a:solidFill>
                  <a:srgbClr val="7030A0"/>
                </a:solidFill>
              </a:rPr>
              <a:t>believing</a:t>
            </a:r>
            <a:r>
              <a:rPr lang="it-IT" b="1" dirty="0" smtClean="0">
                <a:solidFill>
                  <a:srgbClr val="7030A0"/>
                </a:solidFill>
              </a:rPr>
              <a:t> </a:t>
            </a:r>
            <a:r>
              <a:rPr lang="it-IT" b="1" dirty="0" err="1" smtClean="0">
                <a:solidFill>
                  <a:srgbClr val="7030A0"/>
                </a:solidFill>
              </a:rPr>
              <a:t>that</a:t>
            </a:r>
            <a:r>
              <a:rPr lang="it-IT" b="1" dirty="0" smtClean="0">
                <a:solidFill>
                  <a:srgbClr val="7030A0"/>
                </a:solidFill>
              </a:rPr>
              <a:t> the work </a:t>
            </a:r>
            <a:r>
              <a:rPr lang="it-IT" b="1" dirty="0" err="1" smtClean="0">
                <a:solidFill>
                  <a:srgbClr val="7030A0"/>
                </a:solidFill>
              </a:rPr>
              <a:t>would</a:t>
            </a:r>
            <a:r>
              <a:rPr lang="it-IT" b="1" dirty="0" smtClean="0">
                <a:solidFill>
                  <a:srgbClr val="7030A0"/>
                </a:solidFill>
              </a:rPr>
              <a:t> </a:t>
            </a:r>
            <a:r>
              <a:rPr lang="it-IT" b="1" dirty="0" err="1" smtClean="0">
                <a:solidFill>
                  <a:srgbClr val="7030A0"/>
                </a:solidFill>
              </a:rPr>
              <a:t>not</a:t>
            </a:r>
            <a:r>
              <a:rPr lang="it-IT" b="1" dirty="0" smtClean="0">
                <a:solidFill>
                  <a:srgbClr val="7030A0"/>
                </a:solidFill>
              </a:rPr>
              <a:t> </a:t>
            </a:r>
            <a:r>
              <a:rPr lang="it-IT" b="1" dirty="0" err="1" smtClean="0">
                <a:solidFill>
                  <a:srgbClr val="7030A0"/>
                </a:solidFill>
              </a:rPr>
              <a:t>displease</a:t>
            </a:r>
            <a:r>
              <a:rPr lang="it-IT" b="1" dirty="0" smtClean="0">
                <a:solidFill>
                  <a:srgbClr val="7030A0"/>
                </a:solidFill>
              </a:rPr>
              <a:t> the </a:t>
            </a:r>
            <a:r>
              <a:rPr lang="it-IT" b="1" dirty="0" err="1" smtClean="0">
                <a:solidFill>
                  <a:srgbClr val="7030A0"/>
                </a:solidFill>
              </a:rPr>
              <a:t>Holy</a:t>
            </a:r>
            <a:r>
              <a:rPr lang="it-IT" b="1" dirty="0" smtClean="0">
                <a:solidFill>
                  <a:srgbClr val="7030A0"/>
                </a:solidFill>
              </a:rPr>
              <a:t> </a:t>
            </a:r>
            <a:r>
              <a:rPr lang="it-IT" b="1" dirty="0" err="1" smtClean="0">
                <a:solidFill>
                  <a:srgbClr val="7030A0"/>
                </a:solidFill>
              </a:rPr>
              <a:t>See</a:t>
            </a:r>
            <a:r>
              <a:rPr lang="it-IT" b="1" dirty="0" smtClean="0">
                <a:solidFill>
                  <a:srgbClr val="7030A0"/>
                </a:solidFill>
              </a:rPr>
              <a:t>, to </a:t>
            </a:r>
            <a:r>
              <a:rPr lang="it-IT" b="1" dirty="0" err="1" smtClean="0">
                <a:solidFill>
                  <a:srgbClr val="7030A0"/>
                </a:solidFill>
              </a:rPr>
              <a:t>whose</a:t>
            </a:r>
            <a:r>
              <a:rPr lang="it-IT" b="1" dirty="0" smtClean="0">
                <a:solidFill>
                  <a:srgbClr val="7030A0"/>
                </a:solidFill>
              </a:rPr>
              <a:t> </a:t>
            </a:r>
            <a:r>
              <a:rPr lang="it-IT" b="1" dirty="0" err="1" smtClean="0">
                <a:solidFill>
                  <a:srgbClr val="7030A0"/>
                </a:solidFill>
              </a:rPr>
              <a:t>judgment</a:t>
            </a:r>
            <a:r>
              <a:rPr lang="it-IT" b="1" dirty="0" smtClean="0">
                <a:solidFill>
                  <a:srgbClr val="7030A0"/>
                </a:solidFill>
              </a:rPr>
              <a:t> I </a:t>
            </a:r>
            <a:r>
              <a:rPr lang="it-IT" b="1" dirty="0" err="1" smtClean="0">
                <a:solidFill>
                  <a:srgbClr val="7030A0"/>
                </a:solidFill>
              </a:rPr>
              <a:t>intend</a:t>
            </a:r>
            <a:r>
              <a:rPr lang="it-IT" b="1" dirty="0" smtClean="0">
                <a:solidFill>
                  <a:srgbClr val="7030A0"/>
                </a:solidFill>
              </a:rPr>
              <a:t> to </a:t>
            </a:r>
            <a:r>
              <a:rPr lang="it-IT" b="1" dirty="0" err="1" smtClean="0">
                <a:solidFill>
                  <a:srgbClr val="7030A0"/>
                </a:solidFill>
              </a:rPr>
              <a:t>submit</a:t>
            </a:r>
            <a:r>
              <a:rPr lang="it-IT" b="1" dirty="0" smtClean="0">
                <a:solidFill>
                  <a:srgbClr val="7030A0"/>
                </a:solidFill>
              </a:rPr>
              <a:t> </a:t>
            </a:r>
            <a:r>
              <a:rPr lang="it-IT" b="1" dirty="0" err="1" smtClean="0">
                <a:solidFill>
                  <a:srgbClr val="7030A0"/>
                </a:solidFill>
              </a:rPr>
              <a:t>everything</a:t>
            </a:r>
            <a:r>
              <a:rPr lang="it-IT" b="1" dirty="0" smtClean="0">
                <a:solidFill>
                  <a:srgbClr val="7030A0"/>
                </a:solidFill>
              </a:rPr>
              <a:t> I do.</a:t>
            </a:r>
          </a:p>
          <a:p>
            <a:pPr algn="just"/>
            <a:r>
              <a:rPr lang="it-IT" b="1" dirty="0" smtClean="0">
                <a:solidFill>
                  <a:srgbClr val="FFC000"/>
                </a:solidFill>
              </a:rPr>
              <a:t>I </a:t>
            </a:r>
            <a:r>
              <a:rPr lang="it-IT" b="1" dirty="0" err="1" smtClean="0">
                <a:solidFill>
                  <a:srgbClr val="FFC000"/>
                </a:solidFill>
              </a:rPr>
              <a:t>have</a:t>
            </a:r>
            <a:r>
              <a:rPr lang="it-IT" b="1" dirty="0" smtClean="0">
                <a:solidFill>
                  <a:srgbClr val="FFC000"/>
                </a:solidFill>
              </a:rPr>
              <a:t> </a:t>
            </a:r>
            <a:r>
              <a:rPr lang="it-IT" b="1" dirty="0" err="1" smtClean="0">
                <a:solidFill>
                  <a:srgbClr val="FFC000"/>
                </a:solidFill>
              </a:rPr>
              <a:t>always</a:t>
            </a:r>
            <a:r>
              <a:rPr lang="it-IT" b="1" dirty="0" smtClean="0">
                <a:solidFill>
                  <a:srgbClr val="FFC000"/>
                </a:solidFill>
              </a:rPr>
              <a:t> </a:t>
            </a:r>
            <a:r>
              <a:rPr lang="it-IT" b="1" dirty="0" err="1" smtClean="0">
                <a:solidFill>
                  <a:srgbClr val="FFC000"/>
                </a:solidFill>
              </a:rPr>
              <a:t>recognised</a:t>
            </a:r>
            <a:r>
              <a:rPr lang="it-IT" b="1" dirty="0" smtClean="0">
                <a:solidFill>
                  <a:srgbClr val="FFC000"/>
                </a:solidFill>
              </a:rPr>
              <a:t> the </a:t>
            </a:r>
            <a:r>
              <a:rPr lang="it-IT" b="1" dirty="0" err="1" smtClean="0">
                <a:solidFill>
                  <a:srgbClr val="FFC000"/>
                </a:solidFill>
              </a:rPr>
              <a:t>view</a:t>
            </a:r>
            <a:r>
              <a:rPr lang="it-IT" b="1" dirty="0" smtClean="0">
                <a:solidFill>
                  <a:srgbClr val="FFC000"/>
                </a:solidFill>
              </a:rPr>
              <a:t> of the </a:t>
            </a:r>
            <a:r>
              <a:rPr lang="it-IT" b="1" dirty="0" err="1" smtClean="0">
                <a:solidFill>
                  <a:srgbClr val="FFC000"/>
                </a:solidFill>
              </a:rPr>
              <a:t>Holy</a:t>
            </a:r>
            <a:r>
              <a:rPr lang="it-IT" b="1" dirty="0" smtClean="0">
                <a:solidFill>
                  <a:srgbClr val="FFC000"/>
                </a:solidFill>
              </a:rPr>
              <a:t> </a:t>
            </a:r>
            <a:r>
              <a:rPr lang="it-IT" b="1" dirty="0" err="1" smtClean="0">
                <a:solidFill>
                  <a:srgbClr val="FFC000"/>
                </a:solidFill>
              </a:rPr>
              <a:t>see</a:t>
            </a:r>
            <a:r>
              <a:rPr lang="it-IT" b="1" dirty="0" smtClean="0">
                <a:solidFill>
                  <a:srgbClr val="FFC000"/>
                </a:solidFill>
              </a:rPr>
              <a:t> </a:t>
            </a:r>
            <a:r>
              <a:rPr lang="it-IT" b="1" dirty="0" err="1" smtClean="0">
                <a:solidFill>
                  <a:srgbClr val="FFC000"/>
                </a:solidFill>
              </a:rPr>
              <a:t>as</a:t>
            </a:r>
            <a:r>
              <a:rPr lang="it-IT" b="1" dirty="0" smtClean="0">
                <a:solidFill>
                  <a:srgbClr val="FFC000"/>
                </a:solidFill>
              </a:rPr>
              <a:t> </a:t>
            </a:r>
            <a:r>
              <a:rPr lang="it-IT" b="1" dirty="0" err="1" smtClean="0">
                <a:solidFill>
                  <a:srgbClr val="FFC000"/>
                </a:solidFill>
              </a:rPr>
              <a:t>noble</a:t>
            </a:r>
            <a:r>
              <a:rPr lang="it-IT" b="1" dirty="0" smtClean="0">
                <a:solidFill>
                  <a:srgbClr val="FFC000"/>
                </a:solidFill>
              </a:rPr>
              <a:t>, </a:t>
            </a:r>
            <a:r>
              <a:rPr lang="it-IT" b="1" dirty="0" err="1" smtClean="0">
                <a:solidFill>
                  <a:srgbClr val="FFC000"/>
                </a:solidFill>
              </a:rPr>
              <a:t>dignified</a:t>
            </a:r>
            <a:r>
              <a:rPr lang="it-IT" b="1" dirty="0" smtClean="0">
                <a:solidFill>
                  <a:srgbClr val="FFC000"/>
                </a:solidFill>
              </a:rPr>
              <a:t> and </a:t>
            </a:r>
            <a:r>
              <a:rPr lang="it-IT" b="1" dirty="0" err="1" smtClean="0">
                <a:solidFill>
                  <a:srgbClr val="FFC000"/>
                </a:solidFill>
              </a:rPr>
              <a:t>completely</a:t>
            </a:r>
            <a:r>
              <a:rPr lang="it-IT" b="1" dirty="0" smtClean="0">
                <a:solidFill>
                  <a:srgbClr val="FFC000"/>
                </a:solidFill>
              </a:rPr>
              <a:t> in </a:t>
            </a:r>
            <a:r>
              <a:rPr lang="it-IT" b="1" dirty="0" err="1" smtClean="0">
                <a:solidFill>
                  <a:srgbClr val="FFC000"/>
                </a:solidFill>
              </a:rPr>
              <a:t>harmony</a:t>
            </a:r>
            <a:r>
              <a:rPr lang="it-IT" b="1" dirty="0" smtClean="0">
                <a:solidFill>
                  <a:srgbClr val="FFC000"/>
                </a:solidFill>
              </a:rPr>
              <a:t> with </a:t>
            </a:r>
            <a:r>
              <a:rPr lang="it-IT" b="1" dirty="0" err="1" smtClean="0">
                <a:solidFill>
                  <a:srgbClr val="FFC000"/>
                </a:solidFill>
              </a:rPr>
              <a:t>truth</a:t>
            </a:r>
            <a:r>
              <a:rPr lang="it-IT" b="1" dirty="0" smtClean="0">
                <a:solidFill>
                  <a:srgbClr val="FFC000"/>
                </a:solidFill>
              </a:rPr>
              <a:t> and </a:t>
            </a:r>
            <a:r>
              <a:rPr lang="it-IT" b="1" dirty="0" err="1" smtClean="0">
                <a:solidFill>
                  <a:srgbClr val="FFC000"/>
                </a:solidFill>
              </a:rPr>
              <a:t>justice</a:t>
            </a:r>
            <a:r>
              <a:rPr lang="it-IT" b="1" dirty="0" smtClean="0">
                <a:solidFill>
                  <a:srgbClr val="FFC000"/>
                </a:solidFill>
              </a:rPr>
              <a:t>, and </a:t>
            </a:r>
            <a:r>
              <a:rPr lang="it-IT" b="1" dirty="0" err="1" smtClean="0">
                <a:solidFill>
                  <a:srgbClr val="FFC000"/>
                </a:solidFill>
              </a:rPr>
              <a:t>its</a:t>
            </a:r>
            <a:r>
              <a:rPr lang="it-IT" b="1" dirty="0" smtClean="0">
                <a:solidFill>
                  <a:srgbClr val="FFC000"/>
                </a:solidFill>
              </a:rPr>
              <a:t> </a:t>
            </a:r>
            <a:r>
              <a:rPr lang="it-IT" b="1" dirty="0" err="1" smtClean="0">
                <a:solidFill>
                  <a:srgbClr val="FFC000"/>
                </a:solidFill>
              </a:rPr>
              <a:t>dogmatic</a:t>
            </a:r>
            <a:r>
              <a:rPr lang="it-IT" b="1" dirty="0" smtClean="0">
                <a:solidFill>
                  <a:srgbClr val="FFC000"/>
                </a:solidFill>
              </a:rPr>
              <a:t> </a:t>
            </a:r>
            <a:r>
              <a:rPr lang="it-IT" b="1" dirty="0" err="1" smtClean="0">
                <a:solidFill>
                  <a:srgbClr val="FFC000"/>
                </a:solidFill>
              </a:rPr>
              <a:t>decisions</a:t>
            </a:r>
            <a:r>
              <a:rPr lang="it-IT" b="1" dirty="0" smtClean="0">
                <a:solidFill>
                  <a:srgbClr val="FFC000"/>
                </a:solidFill>
              </a:rPr>
              <a:t> </a:t>
            </a:r>
            <a:r>
              <a:rPr lang="it-IT" b="1" dirty="0" err="1" smtClean="0">
                <a:solidFill>
                  <a:srgbClr val="FFC000"/>
                </a:solidFill>
              </a:rPr>
              <a:t>as</a:t>
            </a:r>
            <a:r>
              <a:rPr lang="it-IT" b="1" dirty="0" smtClean="0">
                <a:solidFill>
                  <a:srgbClr val="FFC000"/>
                </a:solidFill>
              </a:rPr>
              <a:t> </a:t>
            </a:r>
            <a:r>
              <a:rPr lang="it-IT" b="1" dirty="0" err="1" smtClean="0">
                <a:solidFill>
                  <a:srgbClr val="FFC000"/>
                </a:solidFill>
              </a:rPr>
              <a:t>incapable</a:t>
            </a:r>
            <a:r>
              <a:rPr lang="it-IT" b="1" dirty="0" smtClean="0">
                <a:solidFill>
                  <a:srgbClr val="FFC000"/>
                </a:solidFill>
              </a:rPr>
              <a:t> of </a:t>
            </a:r>
            <a:r>
              <a:rPr lang="it-IT" b="1" dirty="0" err="1" smtClean="0">
                <a:solidFill>
                  <a:srgbClr val="FFC000"/>
                </a:solidFill>
              </a:rPr>
              <a:t>error</a:t>
            </a:r>
            <a:r>
              <a:rPr lang="it-IT" b="1" dirty="0" smtClean="0">
                <a:solidFill>
                  <a:srgbClr val="FFC000"/>
                </a:solidFill>
              </a:rPr>
              <a:t>.</a:t>
            </a:r>
            <a:endParaRPr lang="it-IT" b="1" dirty="0">
              <a:solidFill>
                <a:srgbClr val="FFC000"/>
              </a:solidFill>
            </a:endParaRPr>
          </a:p>
        </p:txBody>
      </p:sp>
      <p:pic>
        <p:nvPicPr>
          <p:cNvPr id="6146" name="Picture 2" descr="Risultati immagini per rosmini e il papa"/>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7032630" y="1690688"/>
            <a:ext cx="297134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509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solidFill>
                  <a:srgbClr val="FF0000"/>
                </a:solidFill>
              </a:rPr>
              <a:t>An </a:t>
            </a:r>
            <a:r>
              <a:rPr lang="it-IT" b="1" dirty="0" err="1" smtClean="0">
                <a:solidFill>
                  <a:srgbClr val="FF0000"/>
                </a:solidFill>
              </a:rPr>
              <a:t>encouraging</a:t>
            </a:r>
            <a:r>
              <a:rPr lang="it-IT" b="1" dirty="0" smtClean="0">
                <a:solidFill>
                  <a:srgbClr val="FF0000"/>
                </a:solidFill>
              </a:rPr>
              <a:t> </a:t>
            </a:r>
            <a:r>
              <a:rPr lang="it-IT" b="1" dirty="0" err="1" smtClean="0">
                <a:solidFill>
                  <a:srgbClr val="FF0000"/>
                </a:solidFill>
              </a:rPr>
              <a:t>example</a:t>
            </a:r>
            <a:r>
              <a:rPr lang="it-IT" b="1" dirty="0" smtClean="0">
                <a:solidFill>
                  <a:srgbClr val="FF0000"/>
                </a:solidFill>
              </a:rPr>
              <a:t>:</a:t>
            </a:r>
            <a:br>
              <a:rPr lang="it-IT" b="1" dirty="0" smtClean="0">
                <a:solidFill>
                  <a:srgbClr val="FF0000"/>
                </a:solidFill>
              </a:rPr>
            </a:br>
            <a:r>
              <a:rPr lang="it-IT" b="1" dirty="0" err="1" smtClean="0">
                <a:solidFill>
                  <a:srgbClr val="FF0000"/>
                </a:solidFill>
              </a:rPr>
              <a:t>Consilium</a:t>
            </a:r>
            <a:r>
              <a:rPr lang="it-IT" b="1" dirty="0" smtClean="0">
                <a:solidFill>
                  <a:srgbClr val="FF0000"/>
                </a:solidFill>
              </a:rPr>
              <a:t> de </a:t>
            </a:r>
            <a:r>
              <a:rPr lang="it-IT" b="1" dirty="0" err="1" smtClean="0">
                <a:solidFill>
                  <a:srgbClr val="FF0000"/>
                </a:solidFill>
              </a:rPr>
              <a:t>emendanda</a:t>
            </a:r>
            <a:r>
              <a:rPr lang="it-IT" b="1" dirty="0" smtClean="0">
                <a:solidFill>
                  <a:srgbClr val="FF0000"/>
                </a:solidFill>
              </a:rPr>
              <a:t> Ecclesia</a:t>
            </a:r>
            <a:endParaRPr lang="it-IT" b="1" dirty="0">
              <a:solidFill>
                <a:srgbClr val="FF0000"/>
              </a:solidFill>
            </a:endParaRPr>
          </a:p>
        </p:txBody>
      </p:sp>
      <p:sp>
        <p:nvSpPr>
          <p:cNvPr id="3" name="Segnaposto contenuto 2"/>
          <p:cNvSpPr>
            <a:spLocks noGrp="1"/>
          </p:cNvSpPr>
          <p:nvPr>
            <p:ph sz="half" idx="1"/>
          </p:nvPr>
        </p:nvSpPr>
        <p:spPr/>
        <p:txBody>
          <a:bodyPr>
            <a:normAutofit fontScale="70000" lnSpcReduction="20000"/>
          </a:bodyPr>
          <a:lstStyle/>
          <a:p>
            <a:pPr algn="just"/>
            <a:r>
              <a:rPr lang="en-US" b="1" dirty="0">
                <a:solidFill>
                  <a:srgbClr val="FF0000"/>
                </a:solidFill>
              </a:rPr>
              <a:t>Pope Paul III</a:t>
            </a:r>
            <a:r>
              <a:rPr lang="en-US" dirty="0">
                <a:solidFill>
                  <a:srgbClr val="FF0000"/>
                </a:solidFill>
              </a:rPr>
              <a:t> </a:t>
            </a:r>
            <a:r>
              <a:rPr lang="en-US" dirty="0" smtClean="0">
                <a:solidFill>
                  <a:srgbClr val="FF0000"/>
                </a:solidFill>
              </a:rPr>
              <a:t>(1468</a:t>
            </a:r>
            <a:r>
              <a:rPr lang="en-US" dirty="0">
                <a:solidFill>
                  <a:srgbClr val="FF0000"/>
                </a:solidFill>
              </a:rPr>
              <a:t> </a:t>
            </a:r>
            <a:r>
              <a:rPr lang="en-US" dirty="0" smtClean="0">
                <a:solidFill>
                  <a:srgbClr val="FF0000"/>
                </a:solidFill>
              </a:rPr>
              <a:t>–1549)</a:t>
            </a:r>
          </a:p>
          <a:p>
            <a:pPr algn="just"/>
            <a:r>
              <a:rPr lang="en-US" b="1" dirty="0" smtClean="0">
                <a:solidFill>
                  <a:srgbClr val="0070C0"/>
                </a:solidFill>
              </a:rPr>
              <a:t>Pope from 1534 </a:t>
            </a:r>
            <a:r>
              <a:rPr lang="en-US" b="1" dirty="0">
                <a:solidFill>
                  <a:srgbClr val="0070C0"/>
                </a:solidFill>
              </a:rPr>
              <a:t>to his death in 1549.</a:t>
            </a:r>
          </a:p>
          <a:p>
            <a:pPr algn="just"/>
            <a:r>
              <a:rPr lang="en-US" b="1" dirty="0">
                <a:solidFill>
                  <a:srgbClr val="0070C0"/>
                </a:solidFill>
              </a:rPr>
              <a:t>He came to the papal throne in an era following the </a:t>
            </a:r>
            <a:r>
              <a:rPr lang="en-US" b="1" dirty="0" err="1" smtClean="0">
                <a:solidFill>
                  <a:srgbClr val="0070C0"/>
                </a:solidFill>
              </a:rPr>
              <a:t>sach</a:t>
            </a:r>
            <a:r>
              <a:rPr lang="en-US" b="1" dirty="0" smtClean="0">
                <a:solidFill>
                  <a:srgbClr val="0070C0"/>
                </a:solidFill>
              </a:rPr>
              <a:t> of Rome in 1527</a:t>
            </a:r>
          </a:p>
          <a:p>
            <a:pPr algn="just"/>
            <a:r>
              <a:rPr lang="en-US" b="1" dirty="0" smtClean="0">
                <a:solidFill>
                  <a:srgbClr val="0070C0"/>
                </a:solidFill>
              </a:rPr>
              <a:t>He rife </a:t>
            </a:r>
            <a:r>
              <a:rPr lang="en-US" b="1" dirty="0">
                <a:solidFill>
                  <a:srgbClr val="0070C0"/>
                </a:solidFill>
              </a:rPr>
              <a:t>with uncertainties in the Catholic Church following the </a:t>
            </a:r>
            <a:r>
              <a:rPr lang="en-US" b="1" dirty="0" smtClean="0">
                <a:solidFill>
                  <a:srgbClr val="0070C0"/>
                </a:solidFill>
              </a:rPr>
              <a:t>Protestant Reformation</a:t>
            </a:r>
          </a:p>
          <a:p>
            <a:pPr algn="just"/>
            <a:r>
              <a:rPr lang="en-US" b="1" dirty="0" smtClean="0">
                <a:solidFill>
                  <a:srgbClr val="0070C0"/>
                </a:solidFill>
              </a:rPr>
              <a:t>During </a:t>
            </a:r>
            <a:r>
              <a:rPr lang="en-US" b="1" dirty="0">
                <a:solidFill>
                  <a:srgbClr val="0070C0"/>
                </a:solidFill>
              </a:rPr>
              <a:t>his pontificate, and in the spirit of the </a:t>
            </a:r>
            <a:r>
              <a:rPr lang="en-US" b="1" dirty="0" smtClean="0">
                <a:solidFill>
                  <a:srgbClr val="0070C0"/>
                </a:solidFill>
              </a:rPr>
              <a:t>Counter Reformation, </a:t>
            </a:r>
            <a:r>
              <a:rPr lang="en-US" b="1" dirty="0">
                <a:solidFill>
                  <a:srgbClr val="0070C0"/>
                </a:solidFill>
              </a:rPr>
              <a:t>new Catholic religious orders and societies, such </a:t>
            </a:r>
            <a:r>
              <a:rPr lang="en-US" b="1" dirty="0" smtClean="0">
                <a:solidFill>
                  <a:srgbClr val="0070C0"/>
                </a:solidFill>
              </a:rPr>
              <a:t>as</a:t>
            </a:r>
          </a:p>
          <a:p>
            <a:pPr lvl="1" algn="just"/>
            <a:r>
              <a:rPr lang="en-US" b="1" dirty="0" smtClean="0">
                <a:solidFill>
                  <a:srgbClr val="0070C0"/>
                </a:solidFill>
              </a:rPr>
              <a:t>the</a:t>
            </a:r>
            <a:r>
              <a:rPr lang="en-US" b="1" dirty="0">
                <a:solidFill>
                  <a:srgbClr val="0070C0"/>
                </a:solidFill>
              </a:rPr>
              <a:t> </a:t>
            </a:r>
            <a:r>
              <a:rPr lang="en-US" b="1" dirty="0" smtClean="0">
                <a:solidFill>
                  <a:srgbClr val="0070C0"/>
                </a:solidFill>
              </a:rPr>
              <a:t>Jesuits,</a:t>
            </a:r>
          </a:p>
          <a:p>
            <a:pPr lvl="1" algn="just"/>
            <a:r>
              <a:rPr lang="en-US" b="1" dirty="0" smtClean="0">
                <a:solidFill>
                  <a:srgbClr val="0070C0"/>
                </a:solidFill>
              </a:rPr>
              <a:t>the</a:t>
            </a:r>
            <a:r>
              <a:rPr lang="en-US" b="1" dirty="0">
                <a:solidFill>
                  <a:srgbClr val="0070C0"/>
                </a:solidFill>
              </a:rPr>
              <a:t> </a:t>
            </a:r>
            <a:r>
              <a:rPr lang="en-US" b="1" dirty="0" err="1" smtClean="0">
                <a:solidFill>
                  <a:srgbClr val="0070C0"/>
                </a:solidFill>
              </a:rPr>
              <a:t>Barnabites</a:t>
            </a:r>
            <a:endParaRPr lang="en-US" b="1" dirty="0">
              <a:solidFill>
                <a:srgbClr val="0070C0"/>
              </a:solidFill>
            </a:endParaRPr>
          </a:p>
          <a:p>
            <a:pPr lvl="1" algn="just"/>
            <a:r>
              <a:rPr lang="en-US" b="1" dirty="0" smtClean="0">
                <a:solidFill>
                  <a:srgbClr val="0070C0"/>
                </a:solidFill>
              </a:rPr>
              <a:t>the</a:t>
            </a:r>
            <a:r>
              <a:rPr lang="en-US" b="1" dirty="0">
                <a:solidFill>
                  <a:srgbClr val="0070C0"/>
                </a:solidFill>
              </a:rPr>
              <a:t> </a:t>
            </a:r>
            <a:r>
              <a:rPr lang="en-US" b="1" dirty="0" smtClean="0">
                <a:solidFill>
                  <a:srgbClr val="0070C0"/>
                </a:solidFill>
              </a:rPr>
              <a:t>Congregation of the Oratory</a:t>
            </a:r>
          </a:p>
          <a:p>
            <a:pPr algn="just"/>
            <a:r>
              <a:rPr lang="en-US" b="1" dirty="0" smtClean="0">
                <a:solidFill>
                  <a:srgbClr val="0070C0"/>
                </a:solidFill>
              </a:rPr>
              <a:t>All this attracted </a:t>
            </a:r>
            <a:r>
              <a:rPr lang="en-US" b="1" dirty="0">
                <a:solidFill>
                  <a:srgbClr val="0070C0"/>
                </a:solidFill>
              </a:rPr>
              <a:t>a popular following.</a:t>
            </a:r>
          </a:p>
          <a:p>
            <a:pPr algn="just"/>
            <a:r>
              <a:rPr lang="en-US" b="1" dirty="0">
                <a:solidFill>
                  <a:srgbClr val="0070C0"/>
                </a:solidFill>
              </a:rPr>
              <a:t>He convened the </a:t>
            </a:r>
            <a:r>
              <a:rPr lang="en-US" b="1" dirty="0" smtClean="0">
                <a:solidFill>
                  <a:srgbClr val="0070C0"/>
                </a:solidFill>
              </a:rPr>
              <a:t>Council of Trent</a:t>
            </a:r>
            <a:r>
              <a:rPr lang="en-US" b="1" dirty="0">
                <a:solidFill>
                  <a:srgbClr val="0070C0"/>
                </a:solidFill>
              </a:rPr>
              <a:t> in 1545.</a:t>
            </a:r>
          </a:p>
          <a:p>
            <a:endParaRPr lang="it-IT" b="1" dirty="0"/>
          </a:p>
        </p:txBody>
      </p:sp>
      <p:pic>
        <p:nvPicPr>
          <p:cNvPr id="7170" name="Picture 2" descr="Titian - Pope Paul III - WGA22962.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047419" y="1825626"/>
            <a:ext cx="3049618" cy="3867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974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solidFill>
                  <a:srgbClr val="7030A0"/>
                </a:solidFill>
              </a:rPr>
              <a:t>A </a:t>
            </a:r>
            <a:r>
              <a:rPr lang="it-IT" b="1" dirty="0" err="1" smtClean="0">
                <a:solidFill>
                  <a:srgbClr val="7030A0"/>
                </a:solidFill>
              </a:rPr>
              <a:t>courageous</a:t>
            </a:r>
            <a:r>
              <a:rPr lang="it-IT" b="1" dirty="0" smtClean="0">
                <a:solidFill>
                  <a:srgbClr val="7030A0"/>
                </a:solidFill>
              </a:rPr>
              <a:t> text out of love for the Church</a:t>
            </a:r>
            <a:endParaRPr lang="it-IT" b="1" dirty="0">
              <a:solidFill>
                <a:srgbClr val="7030A0"/>
              </a:solidFill>
            </a:endParaRPr>
          </a:p>
        </p:txBody>
      </p:sp>
      <p:sp>
        <p:nvSpPr>
          <p:cNvPr id="3" name="Segnaposto contenuto 2"/>
          <p:cNvSpPr>
            <a:spLocks noGrp="1"/>
          </p:cNvSpPr>
          <p:nvPr>
            <p:ph sz="half" idx="1"/>
          </p:nvPr>
        </p:nvSpPr>
        <p:spPr/>
        <p:txBody>
          <a:bodyPr>
            <a:noAutofit/>
          </a:bodyPr>
          <a:lstStyle/>
          <a:p>
            <a:pPr algn="just"/>
            <a:r>
              <a:rPr lang="it-IT" sz="1600" b="1" dirty="0">
                <a:solidFill>
                  <a:srgbClr val="FF0000"/>
                </a:solidFill>
              </a:rPr>
              <a:t>31 </a:t>
            </a:r>
            <a:r>
              <a:rPr lang="it-IT" sz="1600" b="1" dirty="0" err="1" smtClean="0">
                <a:solidFill>
                  <a:srgbClr val="FF0000"/>
                </a:solidFill>
              </a:rPr>
              <a:t>October</a:t>
            </a:r>
            <a:r>
              <a:rPr lang="it-IT" sz="1600" b="1" dirty="0" smtClean="0">
                <a:solidFill>
                  <a:srgbClr val="FF0000"/>
                </a:solidFill>
              </a:rPr>
              <a:t> 1517 Luther </a:t>
            </a:r>
            <a:r>
              <a:rPr lang="it-IT" sz="1600" b="1" dirty="0" err="1" smtClean="0">
                <a:solidFill>
                  <a:srgbClr val="FF0000"/>
                </a:solidFill>
              </a:rPr>
              <a:t>nails</a:t>
            </a:r>
            <a:r>
              <a:rPr lang="it-IT" sz="1600" b="1" dirty="0" smtClean="0">
                <a:solidFill>
                  <a:srgbClr val="FF0000"/>
                </a:solidFill>
              </a:rPr>
              <a:t> a </a:t>
            </a:r>
            <a:r>
              <a:rPr lang="it-IT" sz="1600" b="1" dirty="0" err="1" smtClean="0">
                <a:solidFill>
                  <a:srgbClr val="FF0000"/>
                </a:solidFill>
              </a:rPr>
              <a:t>document</a:t>
            </a:r>
            <a:r>
              <a:rPr lang="it-IT" sz="1600" b="1" dirty="0" smtClean="0">
                <a:solidFill>
                  <a:srgbClr val="FF0000"/>
                </a:solidFill>
              </a:rPr>
              <a:t> of </a:t>
            </a:r>
            <a:r>
              <a:rPr lang="it-IT" sz="1600" b="1" dirty="0" err="1" smtClean="0">
                <a:solidFill>
                  <a:srgbClr val="FF0000"/>
                </a:solidFill>
              </a:rPr>
              <a:t>protest</a:t>
            </a:r>
            <a:r>
              <a:rPr lang="it-IT" sz="1600" b="1" dirty="0" smtClean="0">
                <a:solidFill>
                  <a:srgbClr val="FF0000"/>
                </a:solidFill>
              </a:rPr>
              <a:t> with 95 </a:t>
            </a:r>
            <a:r>
              <a:rPr lang="it-IT" sz="1600" b="1" dirty="0" err="1" smtClean="0">
                <a:solidFill>
                  <a:srgbClr val="FF0000"/>
                </a:solidFill>
              </a:rPr>
              <a:t>point</a:t>
            </a:r>
            <a:r>
              <a:rPr lang="it-IT" sz="1600" b="1" dirty="0" smtClean="0">
                <a:solidFill>
                  <a:srgbClr val="FF0000"/>
                </a:solidFill>
              </a:rPr>
              <a:t> on Wittenberg </a:t>
            </a:r>
            <a:r>
              <a:rPr lang="it-IT" sz="1600" b="1" dirty="0" err="1" smtClean="0">
                <a:solidFill>
                  <a:srgbClr val="FF0000"/>
                </a:solidFill>
              </a:rPr>
              <a:t>Cathedral’s</a:t>
            </a:r>
            <a:r>
              <a:rPr lang="it-IT" sz="1600" b="1" dirty="0" smtClean="0">
                <a:solidFill>
                  <a:srgbClr val="FF0000"/>
                </a:solidFill>
              </a:rPr>
              <a:t> </a:t>
            </a:r>
            <a:r>
              <a:rPr lang="it-IT" sz="1600" b="1" dirty="0" err="1" smtClean="0">
                <a:solidFill>
                  <a:srgbClr val="FF0000"/>
                </a:solidFill>
              </a:rPr>
              <a:t>doors</a:t>
            </a:r>
            <a:r>
              <a:rPr lang="it-IT" sz="1600" b="1" dirty="0" smtClean="0">
                <a:solidFill>
                  <a:srgbClr val="FF0000"/>
                </a:solidFill>
              </a:rPr>
              <a:t>. </a:t>
            </a:r>
            <a:r>
              <a:rPr lang="it-IT" sz="1600" b="1" dirty="0" err="1" smtClean="0">
                <a:solidFill>
                  <a:srgbClr val="FF0000"/>
                </a:solidFill>
              </a:rPr>
              <a:t>It’s</a:t>
            </a:r>
            <a:r>
              <a:rPr lang="it-IT" sz="1600" b="1" dirty="0" smtClean="0">
                <a:solidFill>
                  <a:srgbClr val="FF0000"/>
                </a:solidFill>
              </a:rPr>
              <a:t> the </a:t>
            </a:r>
            <a:r>
              <a:rPr lang="it-IT" sz="1600" b="1" dirty="0" err="1" smtClean="0">
                <a:solidFill>
                  <a:srgbClr val="FF0000"/>
                </a:solidFill>
              </a:rPr>
              <a:t>beginning</a:t>
            </a:r>
            <a:r>
              <a:rPr lang="it-IT" sz="1600" b="1" dirty="0" smtClean="0">
                <a:solidFill>
                  <a:srgbClr val="FF0000"/>
                </a:solidFill>
              </a:rPr>
              <a:t> of the </a:t>
            </a:r>
            <a:r>
              <a:rPr lang="it-IT" sz="1600" b="1" dirty="0" err="1" smtClean="0">
                <a:solidFill>
                  <a:srgbClr val="FF0000"/>
                </a:solidFill>
              </a:rPr>
              <a:t>Protestant</a:t>
            </a:r>
            <a:r>
              <a:rPr lang="it-IT" sz="1600" b="1" dirty="0" smtClean="0">
                <a:solidFill>
                  <a:srgbClr val="FF0000"/>
                </a:solidFill>
              </a:rPr>
              <a:t> </a:t>
            </a:r>
            <a:r>
              <a:rPr lang="it-IT" sz="1600" b="1" dirty="0" err="1" smtClean="0">
                <a:solidFill>
                  <a:srgbClr val="FF0000"/>
                </a:solidFill>
              </a:rPr>
              <a:t>Reformation</a:t>
            </a:r>
            <a:r>
              <a:rPr lang="it-IT" sz="1600" b="1" dirty="0" smtClean="0">
                <a:solidFill>
                  <a:srgbClr val="FF0000"/>
                </a:solidFill>
              </a:rPr>
              <a:t> and </a:t>
            </a:r>
            <a:r>
              <a:rPr lang="it-IT" sz="1600" b="1" dirty="0" err="1" smtClean="0">
                <a:solidFill>
                  <a:srgbClr val="FF0000"/>
                </a:solidFill>
              </a:rPr>
              <a:t>schism</a:t>
            </a:r>
            <a:r>
              <a:rPr lang="it-IT" sz="1600" b="1" dirty="0" smtClean="0">
                <a:solidFill>
                  <a:srgbClr val="FF0000"/>
                </a:solidFill>
              </a:rPr>
              <a:t>.</a:t>
            </a:r>
            <a:endParaRPr lang="it-IT" sz="1600" b="1" dirty="0">
              <a:solidFill>
                <a:srgbClr val="FF0000"/>
              </a:solidFill>
            </a:endParaRPr>
          </a:p>
          <a:p>
            <a:pPr algn="just"/>
            <a:r>
              <a:rPr lang="it-IT" sz="1600" b="1" dirty="0" smtClean="0">
                <a:solidFill>
                  <a:srgbClr val="002060"/>
                </a:solidFill>
              </a:rPr>
              <a:t>In 1536 </a:t>
            </a:r>
            <a:r>
              <a:rPr lang="it-IT" sz="1600" b="1" dirty="0" err="1" smtClean="0">
                <a:solidFill>
                  <a:srgbClr val="002060"/>
                </a:solidFill>
              </a:rPr>
              <a:t>Pius</a:t>
            </a:r>
            <a:r>
              <a:rPr lang="it-IT" sz="1600" b="1" dirty="0" smtClean="0">
                <a:solidFill>
                  <a:srgbClr val="002060"/>
                </a:solidFill>
              </a:rPr>
              <a:t> III </a:t>
            </a:r>
            <a:r>
              <a:rPr lang="it-IT" sz="1600" b="1" dirty="0" err="1" smtClean="0">
                <a:solidFill>
                  <a:srgbClr val="002060"/>
                </a:solidFill>
              </a:rPr>
              <a:t>appointed</a:t>
            </a:r>
            <a:r>
              <a:rPr lang="it-IT" sz="1600" b="1" dirty="0" smtClean="0">
                <a:solidFill>
                  <a:srgbClr val="002060"/>
                </a:solidFill>
              </a:rPr>
              <a:t> a </a:t>
            </a:r>
            <a:r>
              <a:rPr lang="it-IT" sz="1600" b="1" dirty="0" err="1" smtClean="0">
                <a:solidFill>
                  <a:srgbClr val="002060"/>
                </a:solidFill>
              </a:rPr>
              <a:t>Commission</a:t>
            </a:r>
            <a:r>
              <a:rPr lang="it-IT" sz="1600" b="1" dirty="0" smtClean="0">
                <a:solidFill>
                  <a:srgbClr val="002060"/>
                </a:solidFill>
              </a:rPr>
              <a:t> of </a:t>
            </a:r>
            <a:r>
              <a:rPr lang="it-IT" sz="1600" b="1" dirty="0" err="1" smtClean="0">
                <a:solidFill>
                  <a:srgbClr val="002060"/>
                </a:solidFill>
              </a:rPr>
              <a:t>Cardinals</a:t>
            </a:r>
            <a:r>
              <a:rPr lang="it-IT" sz="1600" b="1" dirty="0" smtClean="0">
                <a:solidFill>
                  <a:srgbClr val="002060"/>
                </a:solidFill>
              </a:rPr>
              <a:t> in </a:t>
            </a:r>
            <a:r>
              <a:rPr lang="it-IT" sz="1600" b="1" dirty="0" err="1" smtClean="0">
                <a:solidFill>
                  <a:srgbClr val="002060"/>
                </a:solidFill>
              </a:rPr>
              <a:t>order</a:t>
            </a:r>
            <a:r>
              <a:rPr lang="it-IT" sz="1600" b="1" dirty="0" smtClean="0">
                <a:solidFill>
                  <a:srgbClr val="002060"/>
                </a:solidFill>
              </a:rPr>
              <a:t> to </a:t>
            </a:r>
            <a:r>
              <a:rPr lang="it-IT" sz="1600" b="1" dirty="0" err="1" smtClean="0">
                <a:solidFill>
                  <a:srgbClr val="002060"/>
                </a:solidFill>
              </a:rPr>
              <a:t>give</a:t>
            </a:r>
            <a:r>
              <a:rPr lang="it-IT" sz="1600" b="1" dirty="0" smtClean="0">
                <a:solidFill>
                  <a:srgbClr val="002060"/>
                </a:solidFill>
              </a:rPr>
              <a:t> </a:t>
            </a:r>
            <a:r>
              <a:rPr lang="it-IT" sz="1600" b="1" dirty="0" err="1" smtClean="0">
                <a:solidFill>
                  <a:srgbClr val="002060"/>
                </a:solidFill>
              </a:rPr>
              <a:t>him</a:t>
            </a:r>
            <a:r>
              <a:rPr lang="it-IT" sz="1600" b="1" dirty="0" smtClean="0">
                <a:solidFill>
                  <a:srgbClr val="002060"/>
                </a:solidFill>
              </a:rPr>
              <a:t> a report </a:t>
            </a:r>
            <a:r>
              <a:rPr lang="it-IT" sz="1600" b="1" dirty="0" err="1" smtClean="0">
                <a:solidFill>
                  <a:srgbClr val="002060"/>
                </a:solidFill>
              </a:rPr>
              <a:t>about</a:t>
            </a:r>
            <a:r>
              <a:rPr lang="it-IT" sz="1600" b="1" dirty="0" smtClean="0">
                <a:solidFill>
                  <a:srgbClr val="002060"/>
                </a:solidFill>
              </a:rPr>
              <a:t> the moral state of the Church in the light of the </a:t>
            </a:r>
            <a:r>
              <a:rPr lang="it-IT" sz="1600" b="1" dirty="0" err="1" smtClean="0">
                <a:solidFill>
                  <a:srgbClr val="002060"/>
                </a:solidFill>
              </a:rPr>
              <a:t>Reformation</a:t>
            </a:r>
            <a:r>
              <a:rPr lang="it-IT" sz="1600" b="1" dirty="0" smtClean="0">
                <a:solidFill>
                  <a:srgbClr val="002060"/>
                </a:solidFill>
              </a:rPr>
              <a:t>. </a:t>
            </a:r>
            <a:r>
              <a:rPr lang="it-IT" sz="1600" b="1" dirty="0" err="1" smtClean="0">
                <a:solidFill>
                  <a:srgbClr val="002060"/>
                </a:solidFill>
              </a:rPr>
              <a:t>They</a:t>
            </a:r>
            <a:r>
              <a:rPr lang="it-IT" sz="1600" b="1" dirty="0" smtClean="0">
                <a:solidFill>
                  <a:srgbClr val="002060"/>
                </a:solidFill>
              </a:rPr>
              <a:t> </a:t>
            </a:r>
            <a:r>
              <a:rPr lang="it-IT" sz="1600" b="1" dirty="0" err="1" smtClean="0">
                <a:solidFill>
                  <a:srgbClr val="002060"/>
                </a:solidFill>
              </a:rPr>
              <a:t>were</a:t>
            </a:r>
            <a:r>
              <a:rPr lang="it-IT" sz="1600" b="1" dirty="0" smtClean="0">
                <a:solidFill>
                  <a:srgbClr val="002060"/>
                </a:solidFill>
              </a:rPr>
              <a:t> </a:t>
            </a:r>
            <a:r>
              <a:rPr lang="it-IT" sz="1600" b="1" dirty="0" err="1" smtClean="0">
                <a:solidFill>
                  <a:srgbClr val="002060"/>
                </a:solidFill>
              </a:rPr>
              <a:t>not</a:t>
            </a:r>
            <a:r>
              <a:rPr lang="it-IT" sz="1600" b="1" dirty="0" smtClean="0">
                <a:solidFill>
                  <a:srgbClr val="002060"/>
                </a:solidFill>
              </a:rPr>
              <a:t> </a:t>
            </a:r>
            <a:r>
              <a:rPr lang="it-IT" sz="1600" b="1" dirty="0" err="1" smtClean="0">
                <a:solidFill>
                  <a:srgbClr val="002060"/>
                </a:solidFill>
              </a:rPr>
              <a:t>afraid</a:t>
            </a:r>
            <a:r>
              <a:rPr lang="it-IT" sz="1600" b="1" dirty="0" smtClean="0">
                <a:solidFill>
                  <a:srgbClr val="002060"/>
                </a:solidFill>
              </a:rPr>
              <a:t> to </a:t>
            </a:r>
            <a:r>
              <a:rPr lang="it-IT" sz="1600" b="1" dirty="0" err="1" smtClean="0">
                <a:solidFill>
                  <a:srgbClr val="002060"/>
                </a:solidFill>
              </a:rPr>
              <a:t>point</a:t>
            </a:r>
            <a:r>
              <a:rPr lang="it-IT" sz="1600" b="1" dirty="0" smtClean="0">
                <a:solidFill>
                  <a:srgbClr val="002060"/>
                </a:solidFill>
              </a:rPr>
              <a:t> out to the Pope </a:t>
            </a:r>
            <a:r>
              <a:rPr lang="it-IT" sz="1600" b="1" dirty="0" err="1" smtClean="0">
                <a:solidFill>
                  <a:srgbClr val="002060"/>
                </a:solidFill>
              </a:rPr>
              <a:t>himself</a:t>
            </a:r>
            <a:r>
              <a:rPr lang="it-IT" sz="1600" b="1" dirty="0" smtClean="0">
                <a:solidFill>
                  <a:srgbClr val="002060"/>
                </a:solidFill>
              </a:rPr>
              <a:t> the </a:t>
            </a:r>
            <a:r>
              <a:rPr lang="it-IT" sz="1600" b="1" dirty="0" err="1" smtClean="0">
                <a:solidFill>
                  <a:srgbClr val="002060"/>
                </a:solidFill>
              </a:rPr>
              <a:t>evil</a:t>
            </a:r>
            <a:r>
              <a:rPr lang="it-IT" sz="1600" b="1" dirty="0" smtClean="0">
                <a:solidFill>
                  <a:srgbClr val="002060"/>
                </a:solidFill>
              </a:rPr>
              <a:t> </a:t>
            </a:r>
            <a:r>
              <a:rPr lang="it-IT" sz="1600" b="1" dirty="0" err="1" smtClean="0">
                <a:solidFill>
                  <a:srgbClr val="002060"/>
                </a:solidFill>
              </a:rPr>
              <a:t>that</a:t>
            </a:r>
            <a:r>
              <a:rPr lang="it-IT" sz="1600" b="1" dirty="0" smtClean="0">
                <a:solidFill>
                  <a:srgbClr val="002060"/>
                </a:solidFill>
              </a:rPr>
              <a:t> so </a:t>
            </a:r>
            <a:r>
              <a:rPr lang="it-IT" sz="1600" b="1" dirty="0" err="1" smtClean="0">
                <a:solidFill>
                  <a:srgbClr val="002060"/>
                </a:solidFill>
              </a:rPr>
              <a:t>much</a:t>
            </a:r>
            <a:r>
              <a:rPr lang="it-IT" sz="1600" b="1" dirty="0" smtClean="0">
                <a:solidFill>
                  <a:srgbClr val="002060"/>
                </a:solidFill>
              </a:rPr>
              <a:t> </a:t>
            </a:r>
            <a:r>
              <a:rPr lang="it-IT" sz="1600" b="1" dirty="0" err="1" smtClean="0">
                <a:solidFill>
                  <a:srgbClr val="002060"/>
                </a:solidFill>
              </a:rPr>
              <a:t>was</a:t>
            </a:r>
            <a:r>
              <a:rPr lang="it-IT" sz="1600" b="1" dirty="0" smtClean="0">
                <a:solidFill>
                  <a:srgbClr val="002060"/>
                </a:solidFill>
              </a:rPr>
              <a:t> </a:t>
            </a:r>
            <a:r>
              <a:rPr lang="it-IT" sz="1600" b="1" dirty="0" err="1" smtClean="0">
                <a:solidFill>
                  <a:srgbClr val="002060"/>
                </a:solidFill>
              </a:rPr>
              <a:t>damaging</a:t>
            </a:r>
            <a:r>
              <a:rPr lang="it-IT" sz="1600" b="1" dirty="0" smtClean="0">
                <a:solidFill>
                  <a:srgbClr val="002060"/>
                </a:solidFill>
              </a:rPr>
              <a:t> the Church, and in </a:t>
            </a:r>
            <a:r>
              <a:rPr lang="it-IT" sz="1600" b="1" dirty="0" err="1" smtClean="0">
                <a:solidFill>
                  <a:srgbClr val="002060"/>
                </a:solidFill>
              </a:rPr>
              <a:t>it</a:t>
            </a:r>
            <a:r>
              <a:rPr lang="it-IT" sz="1600" b="1" dirty="0" smtClean="0">
                <a:solidFill>
                  <a:srgbClr val="002060"/>
                </a:solidFill>
              </a:rPr>
              <a:t> the </a:t>
            </a:r>
            <a:r>
              <a:rPr lang="it-IT" sz="1600" b="1" dirty="0" err="1" smtClean="0">
                <a:solidFill>
                  <a:srgbClr val="002060"/>
                </a:solidFill>
              </a:rPr>
              <a:t>Pope’s</a:t>
            </a:r>
            <a:r>
              <a:rPr lang="it-IT" sz="1600" b="1" dirty="0" smtClean="0">
                <a:solidFill>
                  <a:srgbClr val="002060"/>
                </a:solidFill>
              </a:rPr>
              <a:t> </a:t>
            </a:r>
            <a:r>
              <a:rPr lang="it-IT" sz="1600" b="1" dirty="0" err="1" smtClean="0">
                <a:solidFill>
                  <a:srgbClr val="002060"/>
                </a:solidFill>
              </a:rPr>
              <a:t>tendency</a:t>
            </a:r>
            <a:r>
              <a:rPr lang="it-IT" sz="1600" b="1" dirty="0" smtClean="0">
                <a:solidFill>
                  <a:srgbClr val="002060"/>
                </a:solidFill>
              </a:rPr>
              <a:t> </a:t>
            </a:r>
            <a:r>
              <a:rPr lang="it-IT" sz="1600" b="1" dirty="0" err="1" smtClean="0">
                <a:solidFill>
                  <a:srgbClr val="002060"/>
                </a:solidFill>
              </a:rPr>
              <a:t>towards</a:t>
            </a:r>
            <a:r>
              <a:rPr lang="it-IT" sz="1600" b="1" dirty="0" smtClean="0">
                <a:solidFill>
                  <a:srgbClr val="002060"/>
                </a:solidFill>
              </a:rPr>
              <a:t> </a:t>
            </a:r>
            <a:r>
              <a:rPr lang="it-IT" sz="1600" b="1" dirty="0" err="1" smtClean="0">
                <a:solidFill>
                  <a:srgbClr val="002060"/>
                </a:solidFill>
              </a:rPr>
              <a:t>nepotism</a:t>
            </a:r>
            <a:r>
              <a:rPr lang="it-IT" sz="1600" b="1" dirty="0" smtClean="0">
                <a:solidFill>
                  <a:srgbClr val="002060"/>
                </a:solidFill>
              </a:rPr>
              <a:t>.</a:t>
            </a:r>
          </a:p>
          <a:p>
            <a:pPr algn="just"/>
            <a:r>
              <a:rPr lang="it-IT" sz="1600" b="1" dirty="0" smtClean="0">
                <a:solidFill>
                  <a:srgbClr val="FFC000"/>
                </a:solidFill>
              </a:rPr>
              <a:t>The </a:t>
            </a:r>
            <a:r>
              <a:rPr lang="it-IT" sz="1600" b="1" dirty="0" err="1" smtClean="0">
                <a:solidFill>
                  <a:srgbClr val="FFC000"/>
                </a:solidFill>
              </a:rPr>
              <a:t>respons</a:t>
            </a:r>
            <a:r>
              <a:rPr lang="it-IT" sz="1600" b="1" dirty="0" smtClean="0">
                <a:solidFill>
                  <a:srgbClr val="FFC000"/>
                </a:solidFill>
              </a:rPr>
              <a:t>, «</a:t>
            </a:r>
            <a:r>
              <a:rPr lang="it-IT" sz="1600" b="1" dirty="0" err="1" smtClean="0">
                <a:solidFill>
                  <a:srgbClr val="FFC000"/>
                </a:solidFill>
              </a:rPr>
              <a:t>Consilium</a:t>
            </a:r>
            <a:r>
              <a:rPr lang="it-IT" sz="1600" b="1" dirty="0" smtClean="0">
                <a:solidFill>
                  <a:srgbClr val="FFC000"/>
                </a:solidFill>
              </a:rPr>
              <a:t> de </a:t>
            </a:r>
            <a:r>
              <a:rPr lang="it-IT" sz="1600" b="1" dirty="0" err="1" smtClean="0">
                <a:solidFill>
                  <a:srgbClr val="FFC000"/>
                </a:solidFill>
              </a:rPr>
              <a:t>emendanda</a:t>
            </a:r>
            <a:r>
              <a:rPr lang="it-IT" sz="1600" b="1" dirty="0" smtClean="0">
                <a:solidFill>
                  <a:srgbClr val="FFC000"/>
                </a:solidFill>
              </a:rPr>
              <a:t> Ecclesia», </a:t>
            </a:r>
            <a:r>
              <a:rPr lang="it-IT" sz="1600" b="1" dirty="0" err="1" smtClean="0">
                <a:solidFill>
                  <a:srgbClr val="FFC000"/>
                </a:solidFill>
              </a:rPr>
              <a:t>comes</a:t>
            </a:r>
            <a:r>
              <a:rPr lang="it-IT" sz="1600" b="1" dirty="0" smtClean="0">
                <a:solidFill>
                  <a:srgbClr val="FFC000"/>
                </a:solidFill>
              </a:rPr>
              <a:t> in 1537 and </a:t>
            </a:r>
            <a:r>
              <a:rPr lang="it-IT" sz="1600" b="1" dirty="0" err="1" smtClean="0">
                <a:solidFill>
                  <a:srgbClr val="FFC000"/>
                </a:solidFill>
              </a:rPr>
              <a:t>it’s</a:t>
            </a:r>
            <a:r>
              <a:rPr lang="it-IT" sz="1600" b="1" dirty="0" smtClean="0">
                <a:solidFill>
                  <a:srgbClr val="FFC000"/>
                </a:solidFill>
              </a:rPr>
              <a:t> hard: «</a:t>
            </a:r>
            <a:r>
              <a:rPr lang="it-IT" sz="1600" b="1" dirty="0" err="1" smtClean="0">
                <a:solidFill>
                  <a:srgbClr val="FFC000"/>
                </a:solidFill>
              </a:rPr>
              <a:t>Holy</a:t>
            </a:r>
            <a:r>
              <a:rPr lang="it-IT" sz="1600" b="1" dirty="0" smtClean="0">
                <a:solidFill>
                  <a:srgbClr val="FFC000"/>
                </a:solidFill>
              </a:rPr>
              <a:t> </a:t>
            </a:r>
            <a:r>
              <a:rPr lang="it-IT" sz="1600" b="1" dirty="0" err="1" smtClean="0">
                <a:solidFill>
                  <a:srgbClr val="FFC000"/>
                </a:solidFill>
              </a:rPr>
              <a:t>Father</a:t>
            </a:r>
            <a:r>
              <a:rPr lang="it-IT" sz="1600" b="1" dirty="0" smtClean="0">
                <a:solidFill>
                  <a:srgbClr val="FFC000"/>
                </a:solidFill>
              </a:rPr>
              <a:t>, the source of so </a:t>
            </a:r>
            <a:r>
              <a:rPr lang="it-IT" sz="1600" b="1" dirty="0" err="1" smtClean="0">
                <a:solidFill>
                  <a:srgbClr val="FFC000"/>
                </a:solidFill>
              </a:rPr>
              <a:t>many</a:t>
            </a:r>
            <a:r>
              <a:rPr lang="it-IT" sz="1600" b="1" dirty="0" smtClean="0">
                <a:solidFill>
                  <a:srgbClr val="FFC000"/>
                </a:solidFill>
              </a:rPr>
              <a:t> </a:t>
            </a:r>
            <a:r>
              <a:rPr lang="it-IT" sz="1600" b="1" dirty="0" err="1" smtClean="0">
                <a:solidFill>
                  <a:srgbClr val="FFC000"/>
                </a:solidFill>
              </a:rPr>
              <a:t>abuses</a:t>
            </a:r>
            <a:r>
              <a:rPr lang="it-IT" sz="1600" b="1" dirty="0" smtClean="0">
                <a:solidFill>
                  <a:srgbClr val="FFC000"/>
                </a:solidFill>
              </a:rPr>
              <a:t> and grave </a:t>
            </a:r>
            <a:r>
              <a:rPr lang="it-IT" sz="1600" b="1" dirty="0" err="1" smtClean="0">
                <a:solidFill>
                  <a:srgbClr val="FFC000"/>
                </a:solidFill>
              </a:rPr>
              <a:t>evils</a:t>
            </a:r>
            <a:r>
              <a:rPr lang="it-IT" sz="1600" b="1" dirty="0" smtClean="0">
                <a:solidFill>
                  <a:srgbClr val="FFC000"/>
                </a:solidFill>
              </a:rPr>
              <a:t> in the Church of </a:t>
            </a:r>
            <a:r>
              <a:rPr lang="it-IT" sz="1600" b="1" dirty="0" err="1" smtClean="0">
                <a:solidFill>
                  <a:srgbClr val="FFC000"/>
                </a:solidFill>
              </a:rPr>
              <a:t>God</a:t>
            </a:r>
            <a:r>
              <a:rPr lang="it-IT" sz="1600" b="1" dirty="0" smtClean="0">
                <a:solidFill>
                  <a:srgbClr val="FFC000"/>
                </a:solidFill>
              </a:rPr>
              <a:t> </a:t>
            </a:r>
            <a:r>
              <a:rPr lang="it-IT" sz="1600" b="1" dirty="0" err="1" smtClean="0">
                <a:solidFill>
                  <a:srgbClr val="FFC000"/>
                </a:solidFill>
              </a:rPr>
              <a:t>lies</a:t>
            </a:r>
            <a:r>
              <a:rPr lang="it-IT" sz="1600" b="1" dirty="0" smtClean="0">
                <a:solidFill>
                  <a:srgbClr val="FFC000"/>
                </a:solidFill>
              </a:rPr>
              <a:t> </a:t>
            </a:r>
            <a:r>
              <a:rPr lang="it-IT" sz="1600" b="1" dirty="0" err="1" smtClean="0">
                <a:solidFill>
                  <a:srgbClr val="FFC000"/>
                </a:solidFill>
              </a:rPr>
              <a:t>here</a:t>
            </a:r>
            <a:r>
              <a:rPr lang="it-IT" sz="1600" b="1" dirty="0" smtClean="0">
                <a:solidFill>
                  <a:srgbClr val="FFC000"/>
                </a:solidFill>
              </a:rPr>
              <a:t>. Like a </a:t>
            </a:r>
            <a:r>
              <a:rPr lang="it-IT" sz="1600" b="1" dirty="0" err="1" smtClean="0">
                <a:solidFill>
                  <a:srgbClr val="FFC000"/>
                </a:solidFill>
              </a:rPr>
              <a:t>Trojan</a:t>
            </a:r>
            <a:r>
              <a:rPr lang="it-IT" sz="1600" b="1" dirty="0" smtClean="0">
                <a:solidFill>
                  <a:srgbClr val="FFC000"/>
                </a:solidFill>
              </a:rPr>
              <a:t> </a:t>
            </a:r>
            <a:r>
              <a:rPr lang="it-IT" sz="1600" b="1" dirty="0" err="1" smtClean="0">
                <a:solidFill>
                  <a:srgbClr val="FFC000"/>
                </a:solidFill>
              </a:rPr>
              <a:t>horse</a:t>
            </a:r>
            <a:r>
              <a:rPr lang="it-IT" sz="1600" b="1" dirty="0" smtClean="0">
                <a:solidFill>
                  <a:srgbClr val="FFC000"/>
                </a:solidFill>
              </a:rPr>
              <a:t>, </a:t>
            </a:r>
            <a:r>
              <a:rPr lang="it-IT" sz="1600" b="1" dirty="0" err="1" smtClean="0">
                <a:solidFill>
                  <a:srgbClr val="FFC000"/>
                </a:solidFill>
              </a:rPr>
              <a:t>it</a:t>
            </a:r>
            <a:r>
              <a:rPr lang="it-IT" sz="1600" b="1" dirty="0" smtClean="0">
                <a:solidFill>
                  <a:srgbClr val="FFC000"/>
                </a:solidFill>
              </a:rPr>
              <a:t> </a:t>
            </a:r>
            <a:r>
              <a:rPr lang="it-IT" sz="1600" b="1" dirty="0" err="1" smtClean="0">
                <a:solidFill>
                  <a:srgbClr val="FFC000"/>
                </a:solidFill>
              </a:rPr>
              <a:t>has</a:t>
            </a:r>
            <a:r>
              <a:rPr lang="it-IT" sz="1600" b="1" dirty="0" smtClean="0">
                <a:solidFill>
                  <a:srgbClr val="FFC000"/>
                </a:solidFill>
              </a:rPr>
              <a:t> </a:t>
            </a:r>
            <a:r>
              <a:rPr lang="it-IT" sz="1600" b="1" dirty="0" err="1" smtClean="0">
                <a:solidFill>
                  <a:srgbClr val="FFC000"/>
                </a:solidFill>
              </a:rPr>
              <a:t>poured</a:t>
            </a:r>
            <a:r>
              <a:rPr lang="it-IT" sz="1600" b="1" dirty="0" smtClean="0">
                <a:solidFill>
                  <a:srgbClr val="FFC000"/>
                </a:solidFill>
              </a:rPr>
              <a:t> </a:t>
            </a:r>
            <a:r>
              <a:rPr lang="it-IT" sz="1600" b="1" dirty="0" err="1" smtClean="0">
                <a:solidFill>
                  <a:srgbClr val="FFC000"/>
                </a:solidFill>
              </a:rPr>
              <a:t>its</a:t>
            </a:r>
            <a:r>
              <a:rPr lang="it-IT" sz="1600" b="1" dirty="0" smtClean="0">
                <a:solidFill>
                  <a:srgbClr val="FFC000"/>
                </a:solidFill>
              </a:rPr>
              <a:t> </a:t>
            </a:r>
            <a:r>
              <a:rPr lang="it-IT" sz="1600" b="1" dirty="0" err="1" smtClean="0">
                <a:solidFill>
                  <a:srgbClr val="FFC000"/>
                </a:solidFill>
              </a:rPr>
              <a:t>appaling</a:t>
            </a:r>
            <a:r>
              <a:rPr lang="it-IT" sz="1600" b="1" dirty="0" smtClean="0">
                <a:solidFill>
                  <a:srgbClr val="FFC000"/>
                </a:solidFill>
              </a:rPr>
              <a:t> </a:t>
            </a:r>
            <a:r>
              <a:rPr lang="it-IT" sz="1600" b="1" dirty="0" err="1" smtClean="0">
                <a:solidFill>
                  <a:srgbClr val="FFC000"/>
                </a:solidFill>
              </a:rPr>
              <a:t>host</a:t>
            </a:r>
            <a:r>
              <a:rPr lang="it-IT" sz="1600" b="1" dirty="0" smtClean="0">
                <a:solidFill>
                  <a:srgbClr val="FFC000"/>
                </a:solidFill>
              </a:rPr>
              <a:t> </a:t>
            </a:r>
            <a:r>
              <a:rPr lang="it-IT" sz="1600" b="1" dirty="0" err="1" smtClean="0">
                <a:solidFill>
                  <a:srgbClr val="FFC000"/>
                </a:solidFill>
              </a:rPr>
              <a:t>into</a:t>
            </a:r>
            <a:r>
              <a:rPr lang="it-IT" sz="1600" b="1" dirty="0" smtClean="0">
                <a:solidFill>
                  <a:srgbClr val="FFC000"/>
                </a:solidFill>
              </a:rPr>
              <a:t> the Church, </a:t>
            </a:r>
            <a:r>
              <a:rPr lang="it-IT" sz="1600" b="1" dirty="0" err="1" smtClean="0">
                <a:solidFill>
                  <a:srgbClr val="FFC000"/>
                </a:solidFill>
              </a:rPr>
              <a:t>burdening</a:t>
            </a:r>
            <a:r>
              <a:rPr lang="it-IT" sz="1600" b="1" dirty="0" smtClean="0">
                <a:solidFill>
                  <a:srgbClr val="FFC000"/>
                </a:solidFill>
              </a:rPr>
              <a:t> and </a:t>
            </a:r>
            <a:r>
              <a:rPr lang="it-IT" sz="1600" b="1" dirty="0" err="1" smtClean="0">
                <a:solidFill>
                  <a:srgbClr val="FFC000"/>
                </a:solidFill>
              </a:rPr>
              <a:t>challenging</a:t>
            </a:r>
            <a:r>
              <a:rPr lang="it-IT" sz="1600" b="1" dirty="0" smtClean="0">
                <a:solidFill>
                  <a:srgbClr val="FFC000"/>
                </a:solidFill>
              </a:rPr>
              <a:t> </a:t>
            </a:r>
            <a:r>
              <a:rPr lang="it-IT" sz="1600" b="1" dirty="0" err="1" smtClean="0">
                <a:solidFill>
                  <a:srgbClr val="FFC000"/>
                </a:solidFill>
              </a:rPr>
              <a:t>it</a:t>
            </a:r>
            <a:r>
              <a:rPr lang="it-IT" sz="1600" b="1" dirty="0" smtClean="0">
                <a:solidFill>
                  <a:srgbClr val="FFC000"/>
                </a:solidFill>
              </a:rPr>
              <a:t>. Knowledge of </a:t>
            </a:r>
            <a:r>
              <a:rPr lang="it-IT" sz="1600" b="1" dirty="0" err="1" smtClean="0">
                <a:solidFill>
                  <a:srgbClr val="FFC000"/>
                </a:solidFill>
              </a:rPr>
              <a:t>such</a:t>
            </a:r>
            <a:r>
              <a:rPr lang="it-IT" sz="1600" b="1" dirty="0" smtClean="0">
                <a:solidFill>
                  <a:srgbClr val="FFC000"/>
                </a:solidFill>
              </a:rPr>
              <a:t> </a:t>
            </a:r>
            <a:r>
              <a:rPr lang="it-IT" sz="1600" b="1" dirty="0" err="1" smtClean="0">
                <a:solidFill>
                  <a:srgbClr val="FFC000"/>
                </a:solidFill>
              </a:rPr>
              <a:t>shame</a:t>
            </a:r>
            <a:r>
              <a:rPr lang="it-IT" sz="1600" b="1" dirty="0" smtClean="0">
                <a:solidFill>
                  <a:srgbClr val="FFC000"/>
                </a:solidFill>
              </a:rPr>
              <a:t> </a:t>
            </a:r>
            <a:r>
              <a:rPr lang="it-IT" sz="1600" b="1" dirty="0" err="1" smtClean="0">
                <a:solidFill>
                  <a:srgbClr val="FFC000"/>
                </a:solidFill>
              </a:rPr>
              <a:t>is</a:t>
            </a:r>
            <a:r>
              <a:rPr lang="it-IT" sz="1600" b="1" dirty="0" smtClean="0">
                <a:solidFill>
                  <a:srgbClr val="FFC000"/>
                </a:solidFill>
              </a:rPr>
              <a:t> </a:t>
            </a:r>
            <a:r>
              <a:rPr lang="it-IT" sz="1600" b="1" dirty="0" err="1" smtClean="0">
                <a:solidFill>
                  <a:srgbClr val="FFC000"/>
                </a:solidFill>
              </a:rPr>
              <a:t>current</a:t>
            </a:r>
            <a:r>
              <a:rPr lang="it-IT" sz="1600" b="1" dirty="0" smtClean="0">
                <a:solidFill>
                  <a:srgbClr val="FFC000"/>
                </a:solidFill>
              </a:rPr>
              <a:t> </a:t>
            </a:r>
            <a:r>
              <a:rPr lang="it-IT" sz="1600" b="1" dirty="0" err="1" smtClean="0">
                <a:solidFill>
                  <a:srgbClr val="FFC000"/>
                </a:solidFill>
              </a:rPr>
              <a:t>even</a:t>
            </a:r>
            <a:r>
              <a:rPr lang="it-IT" sz="1600" b="1" dirty="0" smtClean="0">
                <a:solidFill>
                  <a:srgbClr val="FFC000"/>
                </a:solidFill>
              </a:rPr>
              <a:t> </a:t>
            </a:r>
            <a:r>
              <a:rPr lang="it-IT" sz="1600" b="1" dirty="0" err="1" smtClean="0">
                <a:solidFill>
                  <a:srgbClr val="FFC000"/>
                </a:solidFill>
              </a:rPr>
              <a:t>amongst</a:t>
            </a:r>
            <a:r>
              <a:rPr lang="it-IT" sz="1600" b="1" dirty="0" smtClean="0">
                <a:solidFill>
                  <a:srgbClr val="FFC000"/>
                </a:solidFill>
              </a:rPr>
              <a:t> </a:t>
            </a:r>
            <a:r>
              <a:rPr lang="it-IT" sz="1600" b="1" dirty="0" err="1" smtClean="0">
                <a:solidFill>
                  <a:srgbClr val="FFC000"/>
                </a:solidFill>
              </a:rPr>
              <a:t>unbelievers</a:t>
            </a:r>
            <a:r>
              <a:rPr lang="it-IT" sz="1600" b="1" dirty="0" smtClean="0">
                <a:solidFill>
                  <a:srgbClr val="FFC000"/>
                </a:solidFill>
              </a:rPr>
              <a:t> </a:t>
            </a:r>
            <a:r>
              <a:rPr lang="it-IT" sz="1600" b="1" dirty="0" err="1" smtClean="0">
                <a:solidFill>
                  <a:srgbClr val="FFC000"/>
                </a:solidFill>
              </a:rPr>
              <a:t>who</a:t>
            </a:r>
            <a:r>
              <a:rPr lang="it-IT" sz="1600" b="1" dirty="0" smtClean="0">
                <a:solidFill>
                  <a:srgbClr val="FFC000"/>
                </a:solidFill>
              </a:rPr>
              <a:t> </a:t>
            </a:r>
            <a:r>
              <a:rPr lang="it-IT" sz="1600" b="1" dirty="0" err="1" smtClean="0">
                <a:solidFill>
                  <a:srgbClr val="FFC000"/>
                </a:solidFill>
              </a:rPr>
              <a:t>as</a:t>
            </a:r>
            <a:r>
              <a:rPr lang="it-IT" sz="1600" b="1" dirty="0" smtClean="0">
                <a:solidFill>
                  <a:srgbClr val="FFC000"/>
                </a:solidFill>
              </a:rPr>
              <a:t> a </a:t>
            </a:r>
            <a:r>
              <a:rPr lang="it-IT" sz="1600" b="1" dirty="0" err="1" smtClean="0">
                <a:solidFill>
                  <a:srgbClr val="FFC000"/>
                </a:solidFill>
              </a:rPr>
              <a:t>result</a:t>
            </a:r>
            <a:r>
              <a:rPr lang="it-IT" sz="1600" b="1" dirty="0" smtClean="0">
                <a:solidFill>
                  <a:srgbClr val="FFC000"/>
                </a:solidFill>
              </a:rPr>
              <a:t> </a:t>
            </a:r>
            <a:r>
              <a:rPr lang="it-IT" sz="1600" b="1" dirty="0" err="1" smtClean="0">
                <a:solidFill>
                  <a:srgbClr val="FFC000"/>
                </a:solidFill>
              </a:rPr>
              <a:t>mock</a:t>
            </a:r>
            <a:r>
              <a:rPr lang="it-IT" sz="1600" b="1" dirty="0" smtClean="0">
                <a:solidFill>
                  <a:srgbClr val="FFC000"/>
                </a:solidFill>
              </a:rPr>
              <a:t> the Christian </a:t>
            </a:r>
            <a:r>
              <a:rPr lang="it-IT" sz="1600" b="1" dirty="0" err="1" smtClean="0">
                <a:solidFill>
                  <a:srgbClr val="FFC000"/>
                </a:solidFill>
              </a:rPr>
              <a:t>Religion</a:t>
            </a:r>
            <a:r>
              <a:rPr lang="it-IT" sz="1600" b="1" dirty="0" smtClean="0">
                <a:solidFill>
                  <a:srgbClr val="FFC000"/>
                </a:solidFill>
              </a:rPr>
              <a:t>. </a:t>
            </a:r>
            <a:r>
              <a:rPr lang="it-IT" sz="1600" b="1" dirty="0" err="1" smtClean="0">
                <a:solidFill>
                  <a:srgbClr val="FFC000"/>
                </a:solidFill>
              </a:rPr>
              <a:t>Is</a:t>
            </a:r>
            <a:r>
              <a:rPr lang="it-IT" sz="1600" b="1" dirty="0" smtClean="0">
                <a:solidFill>
                  <a:srgbClr val="FFC000"/>
                </a:solidFill>
              </a:rPr>
              <a:t> </a:t>
            </a:r>
            <a:r>
              <a:rPr lang="it-IT" sz="1600" b="1" dirty="0" err="1" smtClean="0">
                <a:solidFill>
                  <a:srgbClr val="FFC000"/>
                </a:solidFill>
              </a:rPr>
              <a:t>is</a:t>
            </a:r>
            <a:r>
              <a:rPr lang="it-IT" sz="1600" b="1" dirty="0" smtClean="0">
                <a:solidFill>
                  <a:srgbClr val="FFC000"/>
                </a:solidFill>
              </a:rPr>
              <a:t> </a:t>
            </a:r>
            <a:r>
              <a:rPr lang="it-IT" sz="1600" b="1" dirty="0" err="1" smtClean="0">
                <a:solidFill>
                  <a:srgbClr val="FFC000"/>
                </a:solidFill>
              </a:rPr>
              <a:t>through</a:t>
            </a:r>
            <a:r>
              <a:rPr lang="it-IT" sz="1600" b="1" dirty="0" smtClean="0">
                <a:solidFill>
                  <a:srgbClr val="FFC000"/>
                </a:solidFill>
              </a:rPr>
              <a:t> </a:t>
            </a:r>
            <a:r>
              <a:rPr lang="it-IT" sz="1600" b="1" dirty="0" err="1" smtClean="0">
                <a:solidFill>
                  <a:srgbClr val="FFC000"/>
                </a:solidFill>
              </a:rPr>
              <a:t>us</a:t>
            </a:r>
            <a:r>
              <a:rPr lang="it-IT" sz="1600" b="1" dirty="0" smtClean="0">
                <a:solidFill>
                  <a:srgbClr val="FFC000"/>
                </a:solidFill>
              </a:rPr>
              <a:t> </a:t>
            </a:r>
            <a:r>
              <a:rPr lang="it-IT" sz="1600" b="1" dirty="0" err="1" smtClean="0">
                <a:solidFill>
                  <a:srgbClr val="FFC000"/>
                </a:solidFill>
              </a:rPr>
              <a:t>that</a:t>
            </a:r>
            <a:r>
              <a:rPr lang="it-IT" sz="1600" b="1" dirty="0" smtClean="0">
                <a:solidFill>
                  <a:srgbClr val="FFC000"/>
                </a:solidFill>
              </a:rPr>
              <a:t> the </a:t>
            </a:r>
            <a:r>
              <a:rPr lang="it-IT" sz="1600" b="1" dirty="0" err="1" smtClean="0">
                <a:solidFill>
                  <a:srgbClr val="FFC000"/>
                </a:solidFill>
              </a:rPr>
              <a:t>name</a:t>
            </a:r>
            <a:r>
              <a:rPr lang="it-IT" sz="1600" b="1" dirty="0" smtClean="0">
                <a:solidFill>
                  <a:srgbClr val="FFC000"/>
                </a:solidFill>
              </a:rPr>
              <a:t> o Christ </a:t>
            </a:r>
            <a:r>
              <a:rPr lang="it-IT" sz="1600" b="1" dirty="0" err="1" smtClean="0">
                <a:solidFill>
                  <a:srgbClr val="FFC000"/>
                </a:solidFill>
              </a:rPr>
              <a:t>is</a:t>
            </a:r>
            <a:r>
              <a:rPr lang="it-IT" sz="1600" b="1" dirty="0" smtClean="0">
                <a:solidFill>
                  <a:srgbClr val="FFC000"/>
                </a:solidFill>
              </a:rPr>
              <a:t> </a:t>
            </a:r>
            <a:r>
              <a:rPr lang="it-IT" sz="1600" b="1" dirty="0" err="1" smtClean="0">
                <a:solidFill>
                  <a:srgbClr val="FFC000"/>
                </a:solidFill>
              </a:rPr>
              <a:t>blasphemed</a:t>
            </a:r>
            <a:r>
              <a:rPr lang="it-IT" sz="1600" b="1" dirty="0" smtClean="0">
                <a:solidFill>
                  <a:srgbClr val="FFC000"/>
                </a:solidFill>
              </a:rPr>
              <a:t> </a:t>
            </a:r>
            <a:r>
              <a:rPr lang="it-IT" sz="1600" b="1" dirty="0" err="1" smtClean="0">
                <a:solidFill>
                  <a:srgbClr val="FFC000"/>
                </a:solidFill>
              </a:rPr>
              <a:t>among</a:t>
            </a:r>
            <a:r>
              <a:rPr lang="it-IT" sz="1600" b="1" dirty="0" smtClean="0">
                <a:solidFill>
                  <a:srgbClr val="FFC000"/>
                </a:solidFill>
              </a:rPr>
              <a:t> the </a:t>
            </a:r>
            <a:r>
              <a:rPr lang="it-IT" sz="1600" b="1" dirty="0" err="1" smtClean="0">
                <a:solidFill>
                  <a:srgbClr val="FFC000"/>
                </a:solidFill>
              </a:rPr>
              <a:t>nations</a:t>
            </a:r>
            <a:r>
              <a:rPr lang="it-IT" sz="1600" b="1" dirty="0" smtClean="0">
                <a:solidFill>
                  <a:srgbClr val="FFC000"/>
                </a:solidFill>
              </a:rPr>
              <a:t>».</a:t>
            </a:r>
            <a:endParaRPr lang="it-IT" sz="1600" b="1" dirty="0">
              <a:solidFill>
                <a:srgbClr val="FFC000"/>
              </a:solidFill>
            </a:endParaRPr>
          </a:p>
        </p:txBody>
      </p:sp>
      <p:pic>
        <p:nvPicPr>
          <p:cNvPr id="8194" name="Picture 2" descr="Risultati immagini per lutero"/>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047157"/>
            <a:ext cx="5181600" cy="3470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258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solidFill>
                  <a:srgbClr val="00B050"/>
                </a:solidFill>
              </a:rPr>
              <a:t>A </a:t>
            </a:r>
            <a:r>
              <a:rPr lang="it-IT" b="1" dirty="0" err="1" smtClean="0">
                <a:solidFill>
                  <a:srgbClr val="00B050"/>
                </a:solidFill>
              </a:rPr>
              <a:t>spirit</a:t>
            </a:r>
            <a:r>
              <a:rPr lang="it-IT" b="1" dirty="0" smtClean="0">
                <a:solidFill>
                  <a:srgbClr val="00B050"/>
                </a:solidFill>
              </a:rPr>
              <a:t> of </a:t>
            </a:r>
            <a:r>
              <a:rPr lang="it-IT" b="1" dirty="0" err="1" smtClean="0">
                <a:solidFill>
                  <a:srgbClr val="00B050"/>
                </a:solidFill>
              </a:rPr>
              <a:t>Reformation</a:t>
            </a:r>
            <a:r>
              <a:rPr lang="it-IT" b="1" dirty="0" smtClean="0">
                <a:solidFill>
                  <a:srgbClr val="00B050"/>
                </a:solidFill>
              </a:rPr>
              <a:t> inside the Church</a:t>
            </a:r>
            <a:endParaRPr lang="it-IT" b="1" dirty="0">
              <a:solidFill>
                <a:srgbClr val="00B050"/>
              </a:solidFill>
            </a:endParaRPr>
          </a:p>
        </p:txBody>
      </p:sp>
      <p:sp>
        <p:nvSpPr>
          <p:cNvPr id="3" name="Segnaposto contenuto 2"/>
          <p:cNvSpPr>
            <a:spLocks noGrp="1"/>
          </p:cNvSpPr>
          <p:nvPr>
            <p:ph sz="half" idx="1"/>
          </p:nvPr>
        </p:nvSpPr>
        <p:spPr>
          <a:xfrm>
            <a:off x="838199" y="1825625"/>
            <a:ext cx="5871693" cy="4351338"/>
          </a:xfrm>
        </p:spPr>
        <p:txBody>
          <a:bodyPr>
            <a:normAutofit fontScale="85000" lnSpcReduction="20000"/>
          </a:bodyPr>
          <a:lstStyle/>
          <a:p>
            <a:pPr algn="just"/>
            <a:r>
              <a:rPr lang="it-IT" b="1" dirty="0" smtClean="0">
                <a:solidFill>
                  <a:srgbClr val="FF0000"/>
                </a:solidFill>
              </a:rPr>
              <a:t>The </a:t>
            </a:r>
            <a:r>
              <a:rPr lang="it-IT" b="1" dirty="0" err="1" smtClean="0">
                <a:solidFill>
                  <a:srgbClr val="FF0000"/>
                </a:solidFill>
              </a:rPr>
              <a:t>movement</a:t>
            </a:r>
            <a:r>
              <a:rPr lang="it-IT" b="1" dirty="0" smtClean="0">
                <a:solidFill>
                  <a:srgbClr val="FF0000"/>
                </a:solidFill>
              </a:rPr>
              <a:t> of the so </a:t>
            </a:r>
            <a:r>
              <a:rPr lang="it-IT" b="1" dirty="0" err="1" smtClean="0">
                <a:solidFill>
                  <a:srgbClr val="FF0000"/>
                </a:solidFill>
              </a:rPr>
              <a:t>called</a:t>
            </a:r>
            <a:r>
              <a:rPr lang="it-IT" b="1" dirty="0" smtClean="0">
                <a:solidFill>
                  <a:srgbClr val="FF0000"/>
                </a:solidFill>
              </a:rPr>
              <a:t> </a:t>
            </a:r>
            <a:r>
              <a:rPr lang="it-IT" b="1" dirty="0" err="1" smtClean="0">
                <a:solidFill>
                  <a:srgbClr val="FF0000"/>
                </a:solidFill>
              </a:rPr>
              <a:t>Counter</a:t>
            </a:r>
            <a:r>
              <a:rPr lang="it-IT" b="1" dirty="0" smtClean="0">
                <a:solidFill>
                  <a:srgbClr val="FF0000"/>
                </a:solidFill>
              </a:rPr>
              <a:t> </a:t>
            </a:r>
            <a:r>
              <a:rPr lang="it-IT" b="1" dirty="0" err="1" smtClean="0">
                <a:solidFill>
                  <a:srgbClr val="FF0000"/>
                </a:solidFill>
              </a:rPr>
              <a:t>Reformation</a:t>
            </a:r>
            <a:r>
              <a:rPr lang="it-IT" b="1" dirty="0" smtClean="0">
                <a:solidFill>
                  <a:srgbClr val="FF0000"/>
                </a:solidFill>
              </a:rPr>
              <a:t> </a:t>
            </a:r>
            <a:r>
              <a:rPr lang="it-IT" b="1" dirty="0" err="1" smtClean="0">
                <a:solidFill>
                  <a:srgbClr val="FF0000"/>
                </a:solidFill>
              </a:rPr>
              <a:t>goes</a:t>
            </a:r>
            <a:r>
              <a:rPr lang="it-IT" b="1" dirty="0" smtClean="0">
                <a:solidFill>
                  <a:srgbClr val="FF0000"/>
                </a:solidFill>
              </a:rPr>
              <a:t> on up to </a:t>
            </a:r>
            <a:r>
              <a:rPr lang="it-IT" b="1" dirty="0" err="1" smtClean="0">
                <a:solidFill>
                  <a:srgbClr val="FF0000"/>
                </a:solidFill>
              </a:rPr>
              <a:t>Rosmini’s</a:t>
            </a:r>
            <a:r>
              <a:rPr lang="it-IT" b="1" dirty="0" smtClean="0">
                <a:solidFill>
                  <a:srgbClr val="FF0000"/>
                </a:solidFill>
              </a:rPr>
              <a:t> time.</a:t>
            </a:r>
          </a:p>
          <a:p>
            <a:pPr algn="just"/>
            <a:r>
              <a:rPr lang="it-IT" b="1" dirty="0" err="1" smtClean="0">
                <a:solidFill>
                  <a:srgbClr val="00B050"/>
                </a:solidFill>
              </a:rPr>
              <a:t>It</a:t>
            </a:r>
            <a:r>
              <a:rPr lang="it-IT" b="1" dirty="0" smtClean="0">
                <a:solidFill>
                  <a:srgbClr val="00B050"/>
                </a:solidFill>
              </a:rPr>
              <a:t> </a:t>
            </a:r>
            <a:r>
              <a:rPr lang="it-IT" b="1" dirty="0" err="1" smtClean="0">
                <a:solidFill>
                  <a:srgbClr val="00B050"/>
                </a:solidFill>
              </a:rPr>
              <a:t>grows</a:t>
            </a:r>
            <a:r>
              <a:rPr lang="it-IT" b="1" dirty="0" smtClean="0">
                <a:solidFill>
                  <a:srgbClr val="00B050"/>
                </a:solidFill>
              </a:rPr>
              <a:t> INSIDE THE CHURCH</a:t>
            </a:r>
          </a:p>
          <a:p>
            <a:pPr algn="just"/>
            <a:r>
              <a:rPr lang="it-IT" b="1" dirty="0" err="1" smtClean="0">
                <a:solidFill>
                  <a:srgbClr val="0070C0"/>
                </a:solidFill>
              </a:rPr>
              <a:t>It’s</a:t>
            </a:r>
            <a:r>
              <a:rPr lang="it-IT" b="1" dirty="0" smtClean="0">
                <a:solidFill>
                  <a:srgbClr val="0070C0"/>
                </a:solidFill>
              </a:rPr>
              <a:t> </a:t>
            </a:r>
            <a:r>
              <a:rPr lang="it-IT" b="1" dirty="0" err="1" smtClean="0">
                <a:solidFill>
                  <a:srgbClr val="0070C0"/>
                </a:solidFill>
              </a:rPr>
              <a:t>guided</a:t>
            </a:r>
            <a:r>
              <a:rPr lang="it-IT" b="1" dirty="0" smtClean="0">
                <a:solidFill>
                  <a:srgbClr val="0070C0"/>
                </a:solidFill>
              </a:rPr>
              <a:t> by the COMMUNION WITH POPE AND BISHOPS</a:t>
            </a:r>
          </a:p>
          <a:p>
            <a:pPr algn="just"/>
            <a:r>
              <a:rPr lang="it-IT" b="1" dirty="0" err="1" smtClean="0">
                <a:solidFill>
                  <a:srgbClr val="7030A0"/>
                </a:solidFill>
              </a:rPr>
              <a:t>It</a:t>
            </a:r>
            <a:r>
              <a:rPr lang="it-IT" b="1" dirty="0" smtClean="0">
                <a:solidFill>
                  <a:srgbClr val="7030A0"/>
                </a:solidFill>
              </a:rPr>
              <a:t> </a:t>
            </a:r>
            <a:r>
              <a:rPr lang="it-IT" b="1" dirty="0" err="1" smtClean="0">
                <a:solidFill>
                  <a:srgbClr val="7030A0"/>
                </a:solidFill>
              </a:rPr>
              <a:t>starts</a:t>
            </a:r>
            <a:r>
              <a:rPr lang="it-IT" b="1" dirty="0" smtClean="0">
                <a:solidFill>
                  <a:srgbClr val="7030A0"/>
                </a:solidFill>
              </a:rPr>
              <a:t> from a PERSONAL CONVERSION OF PEOPLE</a:t>
            </a:r>
          </a:p>
          <a:p>
            <a:pPr algn="just"/>
            <a:r>
              <a:rPr lang="it-IT" b="1" dirty="0" err="1" smtClean="0">
                <a:solidFill>
                  <a:srgbClr val="FF0000"/>
                </a:solidFill>
              </a:rPr>
              <a:t>It’s</a:t>
            </a:r>
            <a:r>
              <a:rPr lang="it-IT" b="1" dirty="0" smtClean="0">
                <a:solidFill>
                  <a:srgbClr val="FF0000"/>
                </a:solidFill>
              </a:rPr>
              <a:t> </a:t>
            </a:r>
            <a:r>
              <a:rPr lang="it-IT" b="1" dirty="0" err="1" smtClean="0">
                <a:solidFill>
                  <a:srgbClr val="FF0000"/>
                </a:solidFill>
              </a:rPr>
              <a:t>at</a:t>
            </a:r>
            <a:r>
              <a:rPr lang="it-IT" b="1" dirty="0" smtClean="0">
                <a:solidFill>
                  <a:srgbClr val="FF0000"/>
                </a:solidFill>
              </a:rPr>
              <a:t> the core of the </a:t>
            </a:r>
            <a:r>
              <a:rPr lang="it-IT" b="1" dirty="0" err="1" smtClean="0">
                <a:solidFill>
                  <a:srgbClr val="FF0000"/>
                </a:solidFill>
              </a:rPr>
              <a:t>two</a:t>
            </a:r>
            <a:r>
              <a:rPr lang="it-IT" b="1" dirty="0" smtClean="0">
                <a:solidFill>
                  <a:srgbClr val="FF0000"/>
                </a:solidFill>
              </a:rPr>
              <a:t> </a:t>
            </a:r>
            <a:r>
              <a:rPr lang="it-IT" b="1" dirty="0" err="1" smtClean="0">
                <a:solidFill>
                  <a:srgbClr val="FF0000"/>
                </a:solidFill>
              </a:rPr>
              <a:t>Rosminian</a:t>
            </a:r>
            <a:r>
              <a:rPr lang="it-IT" b="1" dirty="0" smtClean="0">
                <a:solidFill>
                  <a:srgbClr val="FF0000"/>
                </a:solidFill>
              </a:rPr>
              <a:t> </a:t>
            </a:r>
            <a:r>
              <a:rPr lang="it-IT" b="1" dirty="0" err="1" smtClean="0">
                <a:solidFill>
                  <a:srgbClr val="FF0000"/>
                </a:solidFill>
              </a:rPr>
              <a:t>principles</a:t>
            </a:r>
            <a:endParaRPr lang="it-IT" b="1" dirty="0" smtClean="0">
              <a:solidFill>
                <a:srgbClr val="FF0000"/>
              </a:solidFill>
            </a:endParaRPr>
          </a:p>
          <a:p>
            <a:pPr lvl="1" algn="just"/>
            <a:r>
              <a:rPr lang="en-US" b="1" dirty="0">
                <a:solidFill>
                  <a:srgbClr val="002060"/>
                </a:solidFill>
              </a:rPr>
              <a:t>First, to apply </a:t>
            </a:r>
            <a:r>
              <a:rPr lang="en-US" b="1" dirty="0" smtClean="0">
                <a:solidFill>
                  <a:srgbClr val="002060"/>
                </a:solidFill>
              </a:rPr>
              <a:t>ourselves </a:t>
            </a:r>
            <a:r>
              <a:rPr lang="en-US" b="1" dirty="0">
                <a:solidFill>
                  <a:srgbClr val="002060"/>
                </a:solidFill>
              </a:rPr>
              <a:t>to correct </a:t>
            </a:r>
            <a:r>
              <a:rPr lang="en-US" b="1" dirty="0" smtClean="0">
                <a:solidFill>
                  <a:srgbClr val="002060"/>
                </a:solidFill>
              </a:rPr>
              <a:t>our </a:t>
            </a:r>
            <a:r>
              <a:rPr lang="en-US" b="1" dirty="0">
                <a:solidFill>
                  <a:srgbClr val="002060"/>
                </a:solidFill>
              </a:rPr>
              <a:t>faults and purify </a:t>
            </a:r>
            <a:r>
              <a:rPr lang="en-US" b="1" dirty="0" smtClean="0">
                <a:solidFill>
                  <a:srgbClr val="002060"/>
                </a:solidFill>
              </a:rPr>
              <a:t>our </a:t>
            </a:r>
            <a:r>
              <a:rPr lang="en-US" b="1" dirty="0">
                <a:solidFill>
                  <a:srgbClr val="002060"/>
                </a:solidFill>
              </a:rPr>
              <a:t>soul by prayer and living a life as close to the teaching </a:t>
            </a:r>
            <a:r>
              <a:rPr lang="en-US" b="1" dirty="0" smtClean="0">
                <a:solidFill>
                  <a:srgbClr val="002060"/>
                </a:solidFill>
              </a:rPr>
              <a:t>of</a:t>
            </a:r>
            <a:r>
              <a:rPr lang="en-US" b="1" dirty="0">
                <a:solidFill>
                  <a:srgbClr val="002060"/>
                </a:solidFill>
              </a:rPr>
              <a:t> </a:t>
            </a:r>
            <a:r>
              <a:rPr lang="en-US" b="1" dirty="0" smtClean="0">
                <a:solidFill>
                  <a:srgbClr val="002060"/>
                </a:solidFill>
              </a:rPr>
              <a:t>Christ</a:t>
            </a:r>
            <a:r>
              <a:rPr lang="en-US" b="1" dirty="0">
                <a:solidFill>
                  <a:srgbClr val="002060"/>
                </a:solidFill>
              </a:rPr>
              <a:t> as </a:t>
            </a:r>
            <a:r>
              <a:rPr lang="en-US" b="1" dirty="0" smtClean="0">
                <a:solidFill>
                  <a:srgbClr val="002060"/>
                </a:solidFill>
              </a:rPr>
              <a:t>possible.</a:t>
            </a:r>
          </a:p>
          <a:p>
            <a:pPr lvl="1" algn="just"/>
            <a:r>
              <a:rPr lang="en-US" b="1" dirty="0" smtClean="0">
                <a:solidFill>
                  <a:schemeClr val="accent2">
                    <a:lumMod val="75000"/>
                  </a:schemeClr>
                </a:solidFill>
              </a:rPr>
              <a:t>Second</a:t>
            </a:r>
            <a:r>
              <a:rPr lang="en-US" b="1" dirty="0">
                <a:solidFill>
                  <a:schemeClr val="accent2">
                    <a:lumMod val="75000"/>
                  </a:schemeClr>
                </a:solidFill>
              </a:rPr>
              <a:t>, to accept any opportunity to do charitable work.</a:t>
            </a:r>
            <a:endParaRPr lang="it-IT" b="1" dirty="0">
              <a:solidFill>
                <a:schemeClr val="accent2">
                  <a:lumMod val="75000"/>
                </a:schemeClr>
              </a:solidFill>
            </a:endParaRPr>
          </a:p>
        </p:txBody>
      </p:sp>
      <p:pic>
        <p:nvPicPr>
          <p:cNvPr id="9218" name="Picture 2" descr="Risultati immagini per rosmini suddiacono"/>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477710" y="1825625"/>
            <a:ext cx="3121603" cy="4259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947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449395" y="292670"/>
            <a:ext cx="11193105" cy="1384995"/>
          </a:xfrm>
          <a:prstGeom prst="rect">
            <a:avLst/>
          </a:prstGeom>
          <a:solidFill>
            <a:schemeClr val="accent1">
              <a:lumMod val="20000"/>
              <a:lumOff val="80000"/>
            </a:schemeClr>
          </a:solidFill>
          <a:ln>
            <a:noFill/>
          </a:ln>
          <a:effectLst>
            <a:innerShdw blurRad="63500" dist="50800" dir="13500000">
              <a:prstClr val="black">
                <a:alpha val="50000"/>
              </a:prstClr>
            </a:innerShdw>
          </a:effec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800" b="1" dirty="0">
                <a:solidFill>
                  <a:srgbClr val="FF0000"/>
                </a:solidFill>
              </a:rPr>
              <a:t>The First Wound</a:t>
            </a:r>
            <a:r>
              <a:rPr lang="en-GB" altLang="en-US" sz="2800" b="1" dirty="0" smtClean="0">
                <a:solidFill>
                  <a:srgbClr val="FF0000"/>
                </a:solidFill>
              </a:rPr>
              <a:t>:</a:t>
            </a:r>
          </a:p>
          <a:p>
            <a:pPr algn="ctr" eaLnBrk="1" hangingPunct="1">
              <a:spcBef>
                <a:spcPct val="0"/>
              </a:spcBef>
              <a:buFontTx/>
              <a:buNone/>
            </a:pPr>
            <a:r>
              <a:rPr lang="en-GB" altLang="en-US" sz="2800" b="1" dirty="0" smtClean="0">
                <a:solidFill>
                  <a:srgbClr val="0000CC"/>
                </a:solidFill>
                <a:latin typeface="Sitka Text" panose="02000505000000020004" pitchFamily="2" charset="0"/>
                <a:ea typeface="Yu Gothic Medium" panose="020B0500000000000000" pitchFamily="34" charset="-128"/>
              </a:rPr>
              <a:t>The </a:t>
            </a:r>
            <a:r>
              <a:rPr lang="en-GB" altLang="en-US" sz="2800" b="1" dirty="0">
                <a:solidFill>
                  <a:srgbClr val="0000CC"/>
                </a:solidFill>
                <a:latin typeface="Sitka Text" panose="02000505000000020004" pitchFamily="2" charset="0"/>
                <a:ea typeface="Yu Gothic Medium" panose="020B0500000000000000" pitchFamily="34" charset="-128"/>
              </a:rPr>
              <a:t>Wound in the left hand of holy Church: the division between people and clergy at public worship.</a:t>
            </a:r>
          </a:p>
        </p:txBody>
      </p:sp>
      <p:sp>
        <p:nvSpPr>
          <p:cNvPr id="13317" name="Text Box 5"/>
          <p:cNvSpPr txBox="1">
            <a:spLocks noChangeArrowheads="1"/>
          </p:cNvSpPr>
          <p:nvPr/>
        </p:nvSpPr>
        <p:spPr bwMode="auto">
          <a:xfrm>
            <a:off x="449395" y="2066163"/>
            <a:ext cx="6440802" cy="4524315"/>
          </a:xfrm>
          <a:prstGeom prst="rect">
            <a:avLst/>
          </a:prstGeom>
          <a:solidFill>
            <a:schemeClr val="accent4">
              <a:lumMod val="20000"/>
              <a:lumOff val="80000"/>
            </a:schemeClr>
          </a:solidFill>
          <a:ln>
            <a:noFill/>
          </a:ln>
          <a:effectLst>
            <a:innerShdw blurRad="63500" dist="50800" dir="2700000">
              <a:prstClr val="black">
                <a:alpha val="50000"/>
              </a:prstClr>
            </a:innerShdw>
          </a:effectLst>
          <a:extLst/>
        </p:spPr>
        <p:txBody>
          <a:bodyPr wrap="square">
            <a:spAutoFit/>
            <a:flatTx/>
          </a:bodyPr>
          <a:lstStyle/>
          <a:p>
            <a:pPr algn="just">
              <a:spcBef>
                <a:spcPct val="50000"/>
              </a:spcBef>
              <a:defRPr/>
            </a:pPr>
            <a:r>
              <a:rPr lang="en-GB" altLang="en-US" sz="2400" b="1" dirty="0">
                <a:solidFill>
                  <a:srgbClr val="FF0000"/>
                </a:solidFill>
                <a:latin typeface="BodoniPS" panose="02070603060706020303" pitchFamily="18" charset="0"/>
                <a:cs typeface="Arial" charset="0"/>
              </a:rPr>
              <a:t>Rosmini had a very lofty view of the dignity of the laity. The “faithful”, for Rosmini, are the clergy and the laity together, representing and forming in the Church the marvellous unity indicated by Christ when He said, </a:t>
            </a:r>
          </a:p>
          <a:p>
            <a:pPr algn="just">
              <a:spcBef>
                <a:spcPct val="50000"/>
              </a:spcBef>
              <a:defRPr/>
            </a:pPr>
            <a:r>
              <a:rPr lang="en-GB" altLang="en-US" sz="2400" b="1" i="1" dirty="0">
                <a:latin typeface="BodoniPS" panose="02070603060706020303" pitchFamily="18" charset="0"/>
                <a:cs typeface="Arial" charset="0"/>
              </a:rPr>
              <a:t>“Where two or three are gathered in my name, in agreement about everything they ask, there I am in their midst”. </a:t>
            </a:r>
          </a:p>
          <a:p>
            <a:pPr algn="just">
              <a:spcBef>
                <a:spcPct val="50000"/>
              </a:spcBef>
              <a:defRPr/>
            </a:pPr>
            <a:r>
              <a:rPr lang="en-GB" altLang="en-US" sz="2400" b="1" dirty="0">
                <a:solidFill>
                  <a:srgbClr val="FF0000"/>
                </a:solidFill>
                <a:latin typeface="BodoniPS" panose="02070603060706020303" pitchFamily="18" charset="0"/>
                <a:cs typeface="Arial" charset="0"/>
              </a:rPr>
              <a:t>Christ demands unity of minds and hearts, the clergy and the people acting together “as one man” as Scripture says of the ancient Israelites.</a:t>
            </a:r>
          </a:p>
        </p:txBody>
      </p:sp>
      <p:pic>
        <p:nvPicPr>
          <p:cNvPr id="17410" name="Picture 2" descr="Risultati immagini per piaga della mano sinistra di cris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8986" y="2066163"/>
            <a:ext cx="4663346" cy="3497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0360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781095"/>
          </a:xfrm>
        </p:spPr>
        <p:txBody>
          <a:bodyPr>
            <a:normAutofit/>
          </a:bodyPr>
          <a:lstStyle/>
          <a:p>
            <a:pPr algn="ctr"/>
            <a:r>
              <a:rPr lang="it-IT" sz="2400" b="1" dirty="0" smtClean="0">
                <a:solidFill>
                  <a:srgbClr val="FF0000"/>
                </a:solidFill>
                <a:latin typeface="Algerian" panose="04020705040A02060702" pitchFamily="82" charset="0"/>
              </a:rPr>
              <a:t>ONE IN BODY BY PARTAKING OF THE BODY OF CHRIST</a:t>
            </a:r>
            <a:endParaRPr lang="it-IT" sz="2400" b="1" dirty="0">
              <a:solidFill>
                <a:srgbClr val="FF0000"/>
              </a:solidFill>
              <a:latin typeface="Algerian" panose="04020705040A02060702" pitchFamily="82" charset="0"/>
            </a:endParaRPr>
          </a:p>
        </p:txBody>
      </p:sp>
      <p:sp>
        <p:nvSpPr>
          <p:cNvPr id="3" name="Segnaposto contenuto 2"/>
          <p:cNvSpPr>
            <a:spLocks noGrp="1"/>
          </p:cNvSpPr>
          <p:nvPr>
            <p:ph sz="half" idx="1"/>
          </p:nvPr>
        </p:nvSpPr>
        <p:spPr>
          <a:xfrm>
            <a:off x="838200" y="1146220"/>
            <a:ext cx="5181600" cy="5030743"/>
          </a:xfrm>
        </p:spPr>
        <p:txBody>
          <a:bodyPr>
            <a:normAutofit fontScale="62500" lnSpcReduction="20000"/>
          </a:bodyPr>
          <a:lstStyle/>
          <a:p>
            <a:pPr marL="0" indent="0" algn="just">
              <a:buNone/>
            </a:pPr>
            <a:r>
              <a:rPr lang="en-GB" b="1" dirty="0" smtClean="0">
                <a:solidFill>
                  <a:srgbClr val="002060"/>
                </a:solidFill>
              </a:rPr>
              <a:t>LUMEN GENTIUM</a:t>
            </a:r>
          </a:p>
          <a:p>
            <a:pPr algn="just"/>
            <a:r>
              <a:rPr lang="en-GB" b="1" dirty="0" smtClean="0">
                <a:solidFill>
                  <a:srgbClr val="FF0000"/>
                </a:solidFill>
              </a:rPr>
              <a:t>7</a:t>
            </a:r>
            <a:r>
              <a:rPr lang="en-GB" b="1" dirty="0">
                <a:solidFill>
                  <a:srgbClr val="FF0000"/>
                </a:solidFill>
              </a:rPr>
              <a:t>. In the human nature united to Himself the Son of God, by overcoming death through His own death and resurrection, redeemed man and re-</a:t>
            </a:r>
            <a:r>
              <a:rPr lang="en-GB" b="1" dirty="0" err="1">
                <a:solidFill>
                  <a:srgbClr val="FF0000"/>
                </a:solidFill>
              </a:rPr>
              <a:t>molded</a:t>
            </a:r>
            <a:r>
              <a:rPr lang="en-GB" b="1" dirty="0">
                <a:solidFill>
                  <a:srgbClr val="FF0000"/>
                </a:solidFill>
              </a:rPr>
              <a:t> him into a new </a:t>
            </a:r>
            <a:r>
              <a:rPr lang="en-GB" b="1" dirty="0" smtClean="0">
                <a:solidFill>
                  <a:srgbClr val="FF0000"/>
                </a:solidFill>
              </a:rPr>
              <a:t>creation.</a:t>
            </a:r>
          </a:p>
          <a:p>
            <a:pPr algn="just"/>
            <a:r>
              <a:rPr lang="en-GB" b="1" dirty="0" smtClean="0">
                <a:solidFill>
                  <a:srgbClr val="FF0000"/>
                </a:solidFill>
              </a:rPr>
              <a:t>By </a:t>
            </a:r>
            <a:r>
              <a:rPr lang="en-GB" b="1" dirty="0">
                <a:solidFill>
                  <a:srgbClr val="FF0000"/>
                </a:solidFill>
              </a:rPr>
              <a:t>communicating His Spirit, Christ made His brothers, called together from all nations, mystically the components of His own Body.</a:t>
            </a:r>
            <a:endParaRPr lang="it-IT" b="1" dirty="0">
              <a:solidFill>
                <a:srgbClr val="FF0000"/>
              </a:solidFill>
            </a:endParaRPr>
          </a:p>
          <a:p>
            <a:pPr algn="just"/>
            <a:r>
              <a:rPr lang="en-GB" b="1" dirty="0">
                <a:solidFill>
                  <a:schemeClr val="accent6">
                    <a:lumMod val="50000"/>
                  </a:schemeClr>
                </a:solidFill>
              </a:rPr>
              <a:t>In that Body the life of Christ is poured into the believers who, through the sacraments, are united in a hidden and real way to Christ who suffered and was </a:t>
            </a:r>
            <a:r>
              <a:rPr lang="en-GB" b="1" dirty="0" smtClean="0">
                <a:solidFill>
                  <a:schemeClr val="accent6">
                    <a:lumMod val="50000"/>
                  </a:schemeClr>
                </a:solidFill>
              </a:rPr>
              <a:t>glorified.</a:t>
            </a:r>
          </a:p>
          <a:p>
            <a:pPr algn="just"/>
            <a:r>
              <a:rPr lang="en-GB" b="1" dirty="0" smtClean="0">
                <a:solidFill>
                  <a:srgbClr val="FF0000"/>
                </a:solidFill>
              </a:rPr>
              <a:t>Through </a:t>
            </a:r>
            <a:r>
              <a:rPr lang="en-GB" b="1" dirty="0">
                <a:solidFill>
                  <a:srgbClr val="FF0000"/>
                </a:solidFill>
              </a:rPr>
              <a:t>Baptism we are formed in the likeness of Christ: "For in one Spirit we were all baptized into one body</a:t>
            </a:r>
            <a:r>
              <a:rPr lang="en-GB" b="1" dirty="0" smtClean="0">
                <a:solidFill>
                  <a:srgbClr val="FF0000"/>
                </a:solidFill>
              </a:rPr>
              <a:t>".</a:t>
            </a:r>
          </a:p>
          <a:p>
            <a:pPr algn="just"/>
            <a:r>
              <a:rPr lang="en-GB" b="1" dirty="0" smtClean="0">
                <a:solidFill>
                  <a:schemeClr val="accent2">
                    <a:lumMod val="50000"/>
                  </a:schemeClr>
                </a:solidFill>
              </a:rPr>
              <a:t>Really </a:t>
            </a:r>
            <a:r>
              <a:rPr lang="en-GB" b="1" dirty="0">
                <a:solidFill>
                  <a:schemeClr val="accent2">
                    <a:lumMod val="50000"/>
                  </a:schemeClr>
                </a:solidFill>
              </a:rPr>
              <a:t>partaking of the body of the Lord in the breaking of the Eucharistic bread, we are taken up into communion with Him and with one another. "Because the bread is one, we though many, are one body, all of us who partake of the one bread</a:t>
            </a:r>
            <a:r>
              <a:rPr lang="en-GB" b="1" dirty="0" smtClean="0">
                <a:solidFill>
                  <a:schemeClr val="accent2">
                    <a:lumMod val="50000"/>
                  </a:schemeClr>
                </a:solidFill>
              </a:rPr>
              <a:t>". </a:t>
            </a:r>
            <a:r>
              <a:rPr lang="en-GB" b="1" dirty="0">
                <a:solidFill>
                  <a:schemeClr val="accent2">
                    <a:lumMod val="50000"/>
                  </a:schemeClr>
                </a:solidFill>
              </a:rPr>
              <a:t>In this way all of us are made members of His Body</a:t>
            </a:r>
            <a:r>
              <a:rPr lang="en-GB" b="1" dirty="0" smtClean="0">
                <a:solidFill>
                  <a:schemeClr val="accent2">
                    <a:lumMod val="50000"/>
                  </a:schemeClr>
                </a:solidFill>
              </a:rPr>
              <a:t>, </a:t>
            </a:r>
            <a:r>
              <a:rPr lang="en-GB" b="1" dirty="0">
                <a:solidFill>
                  <a:schemeClr val="accent2">
                    <a:lumMod val="50000"/>
                  </a:schemeClr>
                </a:solidFill>
              </a:rPr>
              <a:t>"but severally members one of another</a:t>
            </a:r>
            <a:r>
              <a:rPr lang="en-GB" b="1" dirty="0" smtClean="0">
                <a:solidFill>
                  <a:schemeClr val="accent2">
                    <a:lumMod val="50000"/>
                  </a:schemeClr>
                </a:solidFill>
              </a:rPr>
              <a:t>".</a:t>
            </a:r>
            <a:endParaRPr lang="it-IT" b="1" dirty="0">
              <a:solidFill>
                <a:schemeClr val="accent2">
                  <a:lumMod val="50000"/>
                </a:schemeClr>
              </a:solidFill>
            </a:endParaRPr>
          </a:p>
          <a:p>
            <a:endParaRPr lang="it-IT" dirty="0"/>
          </a:p>
        </p:txBody>
      </p:sp>
      <p:pic>
        <p:nvPicPr>
          <p:cNvPr id="1026" name="Picture 2" descr="Risultati immagini per THE CHURCH BODY OF CHRIST"/>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1362735"/>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1340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solidFill>
                  <a:srgbClr val="FF0000"/>
                </a:solidFill>
                <a:latin typeface="Arial Black" panose="020B0A04020102020204" pitchFamily="34" charset="0"/>
              </a:rPr>
              <a:t>SOME QUESTIONS …</a:t>
            </a:r>
            <a:endParaRPr lang="it-IT" b="1" dirty="0">
              <a:solidFill>
                <a:srgbClr val="FF0000"/>
              </a:solidFill>
              <a:latin typeface="Arial Black" panose="020B0A04020102020204" pitchFamily="34" charset="0"/>
            </a:endParaRPr>
          </a:p>
        </p:txBody>
      </p:sp>
      <p:sp>
        <p:nvSpPr>
          <p:cNvPr id="3" name="Segnaposto contenuto 2"/>
          <p:cNvSpPr>
            <a:spLocks noGrp="1"/>
          </p:cNvSpPr>
          <p:nvPr>
            <p:ph sz="half" idx="1"/>
          </p:nvPr>
        </p:nvSpPr>
        <p:spPr/>
        <p:txBody>
          <a:bodyPr>
            <a:normAutofit/>
          </a:bodyPr>
          <a:lstStyle/>
          <a:p>
            <a:pPr algn="just"/>
            <a:r>
              <a:rPr lang="it-IT" b="1" dirty="0" err="1" smtClean="0">
                <a:solidFill>
                  <a:srgbClr val="FF0000"/>
                </a:solidFill>
              </a:rPr>
              <a:t>Why</a:t>
            </a:r>
            <a:r>
              <a:rPr lang="it-IT" b="1" dirty="0" smtClean="0">
                <a:solidFill>
                  <a:srgbClr val="FF0000"/>
                </a:solidFill>
              </a:rPr>
              <a:t> </a:t>
            </a:r>
            <a:r>
              <a:rPr lang="it-IT" b="1" dirty="0" err="1" smtClean="0">
                <a:solidFill>
                  <a:srgbClr val="FF0000"/>
                </a:solidFill>
              </a:rPr>
              <a:t>would</a:t>
            </a:r>
            <a:r>
              <a:rPr lang="it-IT" b="1" dirty="0" smtClean="0">
                <a:solidFill>
                  <a:srgbClr val="FF0000"/>
                </a:solidFill>
              </a:rPr>
              <a:t> </a:t>
            </a:r>
            <a:r>
              <a:rPr lang="it-IT" b="1" dirty="0" err="1" smtClean="0">
                <a:solidFill>
                  <a:srgbClr val="FF0000"/>
                </a:solidFill>
              </a:rPr>
              <a:t>Rosmini</a:t>
            </a:r>
            <a:r>
              <a:rPr lang="it-IT" b="1" dirty="0" smtClean="0">
                <a:solidFill>
                  <a:srgbClr val="FF0000"/>
                </a:solidFill>
              </a:rPr>
              <a:t> </a:t>
            </a:r>
            <a:r>
              <a:rPr lang="it-IT" b="1" dirty="0" err="1" smtClean="0">
                <a:solidFill>
                  <a:srgbClr val="FF0000"/>
                </a:solidFill>
              </a:rPr>
              <a:t>write</a:t>
            </a:r>
            <a:r>
              <a:rPr lang="it-IT" b="1" dirty="0" smtClean="0">
                <a:solidFill>
                  <a:srgbClr val="FF0000"/>
                </a:solidFill>
              </a:rPr>
              <a:t> the book?</a:t>
            </a:r>
          </a:p>
          <a:p>
            <a:pPr algn="just"/>
            <a:r>
              <a:rPr lang="it-IT" b="1" dirty="0" err="1" smtClean="0">
                <a:solidFill>
                  <a:schemeClr val="accent6">
                    <a:lumMod val="50000"/>
                  </a:schemeClr>
                </a:solidFill>
              </a:rPr>
              <a:t>Why</a:t>
            </a:r>
            <a:r>
              <a:rPr lang="it-IT" b="1" dirty="0" smtClean="0">
                <a:solidFill>
                  <a:schemeClr val="accent6">
                    <a:lumMod val="50000"/>
                  </a:schemeClr>
                </a:solidFill>
              </a:rPr>
              <a:t> </a:t>
            </a:r>
            <a:r>
              <a:rPr lang="it-IT" b="1" dirty="0" err="1" smtClean="0">
                <a:solidFill>
                  <a:schemeClr val="accent6">
                    <a:lumMod val="50000"/>
                  </a:schemeClr>
                </a:solidFill>
              </a:rPr>
              <a:t>did</a:t>
            </a:r>
            <a:r>
              <a:rPr lang="it-IT" b="1" dirty="0" smtClean="0">
                <a:solidFill>
                  <a:schemeClr val="accent6">
                    <a:lumMod val="50000"/>
                  </a:schemeClr>
                </a:solidFill>
              </a:rPr>
              <a:t> he </a:t>
            </a:r>
            <a:r>
              <a:rPr lang="it-IT" b="1" dirty="0" err="1" smtClean="0">
                <a:solidFill>
                  <a:schemeClr val="accent6">
                    <a:lumMod val="50000"/>
                  </a:schemeClr>
                </a:solidFill>
              </a:rPr>
              <a:t>write</a:t>
            </a:r>
            <a:r>
              <a:rPr lang="it-IT" b="1" dirty="0" smtClean="0">
                <a:solidFill>
                  <a:schemeClr val="accent6">
                    <a:lumMod val="50000"/>
                  </a:schemeClr>
                </a:solidFill>
              </a:rPr>
              <a:t> </a:t>
            </a:r>
            <a:r>
              <a:rPr lang="it-IT" b="1" dirty="0" err="1" smtClean="0">
                <a:solidFill>
                  <a:schemeClr val="accent6">
                    <a:lumMod val="50000"/>
                  </a:schemeClr>
                </a:solidFill>
              </a:rPr>
              <a:t>it</a:t>
            </a:r>
            <a:r>
              <a:rPr lang="it-IT" b="1" dirty="0" smtClean="0">
                <a:solidFill>
                  <a:schemeClr val="accent6">
                    <a:lumMod val="50000"/>
                  </a:schemeClr>
                </a:solidFill>
              </a:rPr>
              <a:t> </a:t>
            </a:r>
            <a:r>
              <a:rPr lang="it-IT" b="1" dirty="0" err="1" smtClean="0">
                <a:solidFill>
                  <a:schemeClr val="accent6">
                    <a:lumMod val="50000"/>
                  </a:schemeClr>
                </a:solidFill>
              </a:rPr>
              <a:t>then</a:t>
            </a:r>
            <a:r>
              <a:rPr lang="it-IT" b="1" dirty="0" smtClean="0">
                <a:solidFill>
                  <a:schemeClr val="accent6">
                    <a:lumMod val="50000"/>
                  </a:schemeClr>
                </a:solidFill>
              </a:rPr>
              <a:t> and </a:t>
            </a:r>
            <a:r>
              <a:rPr lang="it-IT" b="1" dirty="0" err="1" smtClean="0">
                <a:solidFill>
                  <a:schemeClr val="accent6">
                    <a:lumMod val="50000"/>
                  </a:schemeClr>
                </a:solidFill>
              </a:rPr>
              <a:t>why</a:t>
            </a:r>
            <a:r>
              <a:rPr lang="it-IT" b="1" dirty="0" smtClean="0">
                <a:solidFill>
                  <a:schemeClr val="accent6">
                    <a:lumMod val="50000"/>
                  </a:schemeClr>
                </a:solidFill>
              </a:rPr>
              <a:t> </a:t>
            </a:r>
            <a:r>
              <a:rPr lang="it-IT" b="1" dirty="0" err="1" smtClean="0">
                <a:solidFill>
                  <a:schemeClr val="accent6">
                    <a:lumMod val="50000"/>
                  </a:schemeClr>
                </a:solidFill>
              </a:rPr>
              <a:t>did</a:t>
            </a:r>
            <a:r>
              <a:rPr lang="it-IT" b="1" dirty="0" smtClean="0">
                <a:solidFill>
                  <a:schemeClr val="accent6">
                    <a:lumMod val="50000"/>
                  </a:schemeClr>
                </a:solidFill>
              </a:rPr>
              <a:t> he </a:t>
            </a:r>
            <a:r>
              <a:rPr lang="it-IT" b="1" dirty="0" err="1" smtClean="0">
                <a:solidFill>
                  <a:schemeClr val="accent6">
                    <a:lumMod val="50000"/>
                  </a:schemeClr>
                </a:solidFill>
              </a:rPr>
              <a:t>publish</a:t>
            </a:r>
            <a:r>
              <a:rPr lang="it-IT" b="1" dirty="0" smtClean="0">
                <a:solidFill>
                  <a:schemeClr val="accent6">
                    <a:lumMod val="50000"/>
                  </a:schemeClr>
                </a:solidFill>
              </a:rPr>
              <a:t> </a:t>
            </a:r>
            <a:r>
              <a:rPr lang="it-IT" b="1" dirty="0" err="1" smtClean="0">
                <a:solidFill>
                  <a:schemeClr val="accent6">
                    <a:lumMod val="50000"/>
                  </a:schemeClr>
                </a:solidFill>
              </a:rPr>
              <a:t>it</a:t>
            </a:r>
            <a:r>
              <a:rPr lang="it-IT" b="1" dirty="0" smtClean="0">
                <a:solidFill>
                  <a:schemeClr val="accent6">
                    <a:lumMod val="50000"/>
                  </a:schemeClr>
                </a:solidFill>
              </a:rPr>
              <a:t> </a:t>
            </a:r>
            <a:r>
              <a:rPr lang="it-IT" b="1" dirty="0" err="1" smtClean="0">
                <a:solidFill>
                  <a:schemeClr val="accent6">
                    <a:lumMod val="50000"/>
                  </a:schemeClr>
                </a:solidFill>
              </a:rPr>
              <a:t>afterward</a:t>
            </a:r>
            <a:r>
              <a:rPr lang="it-IT" b="1" dirty="0" smtClean="0">
                <a:solidFill>
                  <a:schemeClr val="accent6">
                    <a:lumMod val="50000"/>
                  </a:schemeClr>
                </a:solidFill>
              </a:rPr>
              <a:t>?</a:t>
            </a:r>
          </a:p>
          <a:p>
            <a:pPr algn="just"/>
            <a:r>
              <a:rPr lang="it-IT" b="1" dirty="0" err="1" smtClean="0">
                <a:solidFill>
                  <a:srgbClr val="0070C0"/>
                </a:solidFill>
              </a:rPr>
              <a:t>Why</a:t>
            </a:r>
            <a:r>
              <a:rPr lang="it-IT" b="1" dirty="0" smtClean="0">
                <a:solidFill>
                  <a:srgbClr val="0070C0"/>
                </a:solidFill>
              </a:rPr>
              <a:t> </a:t>
            </a:r>
            <a:r>
              <a:rPr lang="it-IT" b="1" dirty="0" err="1" smtClean="0">
                <a:solidFill>
                  <a:srgbClr val="0070C0"/>
                </a:solidFill>
              </a:rPr>
              <a:t>would</a:t>
            </a:r>
            <a:r>
              <a:rPr lang="it-IT" b="1" dirty="0" smtClean="0">
                <a:solidFill>
                  <a:srgbClr val="0070C0"/>
                </a:solidFill>
              </a:rPr>
              <a:t> he use the </a:t>
            </a:r>
            <a:r>
              <a:rPr lang="it-IT" b="1" dirty="0" err="1" smtClean="0">
                <a:solidFill>
                  <a:srgbClr val="0070C0"/>
                </a:solidFill>
              </a:rPr>
              <a:t>expression</a:t>
            </a:r>
            <a:r>
              <a:rPr lang="it-IT" b="1" dirty="0" smtClean="0">
                <a:solidFill>
                  <a:srgbClr val="0070C0"/>
                </a:solidFill>
              </a:rPr>
              <a:t> «</a:t>
            </a:r>
            <a:r>
              <a:rPr lang="it-IT" b="1" dirty="0" err="1" smtClean="0">
                <a:solidFill>
                  <a:srgbClr val="0070C0"/>
                </a:solidFill>
              </a:rPr>
              <a:t>wounds</a:t>
            </a:r>
            <a:r>
              <a:rPr lang="it-IT" b="1" dirty="0" smtClean="0">
                <a:solidFill>
                  <a:srgbClr val="0070C0"/>
                </a:solidFill>
              </a:rPr>
              <a:t>»?</a:t>
            </a:r>
          </a:p>
          <a:p>
            <a:pPr algn="just"/>
            <a:r>
              <a:rPr lang="it-IT" b="1" dirty="0" err="1" smtClean="0">
                <a:solidFill>
                  <a:srgbClr val="002060"/>
                </a:solidFill>
              </a:rPr>
              <a:t>Which</a:t>
            </a:r>
            <a:r>
              <a:rPr lang="it-IT" b="1" dirty="0" smtClean="0">
                <a:solidFill>
                  <a:srgbClr val="002060"/>
                </a:solidFill>
              </a:rPr>
              <a:t> </a:t>
            </a:r>
            <a:r>
              <a:rPr lang="it-IT" b="1" dirty="0" err="1" smtClean="0">
                <a:solidFill>
                  <a:srgbClr val="002060"/>
                </a:solidFill>
              </a:rPr>
              <a:t>kind</a:t>
            </a:r>
            <a:r>
              <a:rPr lang="it-IT" b="1" dirty="0" smtClean="0">
                <a:solidFill>
                  <a:srgbClr val="002060"/>
                </a:solidFill>
              </a:rPr>
              <a:t> of </a:t>
            </a:r>
            <a:r>
              <a:rPr lang="it-IT" b="1" dirty="0" err="1" smtClean="0">
                <a:solidFill>
                  <a:srgbClr val="002060"/>
                </a:solidFill>
              </a:rPr>
              <a:t>spirituality</a:t>
            </a:r>
            <a:r>
              <a:rPr lang="it-IT" b="1" dirty="0" smtClean="0">
                <a:solidFill>
                  <a:srgbClr val="002060"/>
                </a:solidFill>
              </a:rPr>
              <a:t> </a:t>
            </a:r>
            <a:r>
              <a:rPr lang="it-IT" b="1" dirty="0" err="1" smtClean="0">
                <a:solidFill>
                  <a:srgbClr val="002060"/>
                </a:solidFill>
              </a:rPr>
              <a:t>is</a:t>
            </a:r>
            <a:r>
              <a:rPr lang="it-IT" b="1" dirty="0" smtClean="0">
                <a:solidFill>
                  <a:srgbClr val="002060"/>
                </a:solidFill>
              </a:rPr>
              <a:t> in </a:t>
            </a:r>
            <a:r>
              <a:rPr lang="it-IT" b="1" dirty="0" err="1" smtClean="0">
                <a:solidFill>
                  <a:srgbClr val="002060"/>
                </a:solidFill>
              </a:rPr>
              <a:t>it</a:t>
            </a:r>
            <a:r>
              <a:rPr lang="it-IT" b="1" dirty="0" smtClean="0">
                <a:solidFill>
                  <a:srgbClr val="002060"/>
                </a:solidFill>
              </a:rPr>
              <a:t>?</a:t>
            </a:r>
            <a:endParaRPr lang="it-IT" b="1" dirty="0">
              <a:solidFill>
                <a:srgbClr val="002060"/>
              </a:solidFill>
            </a:endParaRPr>
          </a:p>
        </p:txBody>
      </p:sp>
      <p:pic>
        <p:nvPicPr>
          <p:cNvPr id="6148" name="Picture 4" descr="Risultati immagini per ANTONIO ROSMINI"/>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006107" y="1687147"/>
            <a:ext cx="3258355" cy="4291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9563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solidFill>
                  <a:srgbClr val="FF0000"/>
                </a:solidFill>
                <a:latin typeface="Algerian" panose="04020705040A02060702" pitchFamily="82" charset="0"/>
              </a:rPr>
              <a:t>THE LIVING BODY OF CHRIST SOURCE OF OUR SALVATION</a:t>
            </a:r>
            <a:endParaRPr lang="it-IT" b="1" dirty="0">
              <a:solidFill>
                <a:srgbClr val="FF0000"/>
              </a:solidFill>
              <a:latin typeface="Algerian" panose="04020705040A02060702" pitchFamily="82" charset="0"/>
            </a:endParaRPr>
          </a:p>
        </p:txBody>
      </p:sp>
      <p:sp>
        <p:nvSpPr>
          <p:cNvPr id="3" name="Segnaposto contenuto 2"/>
          <p:cNvSpPr>
            <a:spLocks noGrp="1"/>
          </p:cNvSpPr>
          <p:nvPr>
            <p:ph sz="half" idx="1"/>
          </p:nvPr>
        </p:nvSpPr>
        <p:spPr/>
        <p:txBody>
          <a:bodyPr>
            <a:normAutofit fontScale="62500" lnSpcReduction="20000"/>
          </a:bodyPr>
          <a:lstStyle/>
          <a:p>
            <a:pPr marL="0" indent="0">
              <a:buNone/>
            </a:pPr>
            <a:r>
              <a:rPr lang="it-IT" b="1" dirty="0" smtClean="0">
                <a:solidFill>
                  <a:srgbClr val="00B050"/>
                </a:solidFill>
              </a:rPr>
              <a:t>SACROSANCTUM CONCILIUM</a:t>
            </a:r>
          </a:p>
          <a:p>
            <a:pPr marL="0" indent="0" algn="just">
              <a:buNone/>
            </a:pPr>
            <a:r>
              <a:rPr lang="en-GB" b="1" dirty="0">
                <a:solidFill>
                  <a:srgbClr val="002060"/>
                </a:solidFill>
              </a:rPr>
              <a:t>5. </a:t>
            </a:r>
            <a:r>
              <a:rPr lang="en-GB" b="1" dirty="0" smtClean="0">
                <a:solidFill>
                  <a:srgbClr val="002060"/>
                </a:solidFill>
              </a:rPr>
              <a:t>God</a:t>
            </a:r>
          </a:p>
          <a:p>
            <a:pPr algn="just"/>
            <a:r>
              <a:rPr lang="en-GB" b="1" dirty="0" smtClean="0">
                <a:solidFill>
                  <a:srgbClr val="002060"/>
                </a:solidFill>
              </a:rPr>
              <a:t>Who "wills </a:t>
            </a:r>
            <a:r>
              <a:rPr lang="en-GB" b="1" dirty="0">
                <a:solidFill>
                  <a:srgbClr val="002060"/>
                </a:solidFill>
              </a:rPr>
              <a:t>that all men be saved and come to the knowledge of the truth" (1 Tim. 2:4</a:t>
            </a:r>
            <a:r>
              <a:rPr lang="en-GB" b="1" dirty="0" smtClean="0">
                <a:solidFill>
                  <a:srgbClr val="002060"/>
                </a:solidFill>
              </a:rPr>
              <a:t>),</a:t>
            </a:r>
          </a:p>
          <a:p>
            <a:pPr algn="just"/>
            <a:r>
              <a:rPr lang="en-GB" b="1" dirty="0" smtClean="0">
                <a:solidFill>
                  <a:srgbClr val="002060"/>
                </a:solidFill>
              </a:rPr>
              <a:t>"</a:t>
            </a:r>
            <a:r>
              <a:rPr lang="en-GB" b="1" dirty="0">
                <a:solidFill>
                  <a:srgbClr val="002060"/>
                </a:solidFill>
              </a:rPr>
              <a:t>who in many and various ways spoke in times past to the fathers by the prophets" (Heb. 1:1</a:t>
            </a:r>
            <a:r>
              <a:rPr lang="en-GB" b="1" dirty="0" smtClean="0">
                <a:solidFill>
                  <a:srgbClr val="002060"/>
                </a:solidFill>
              </a:rPr>
              <a:t>),</a:t>
            </a:r>
          </a:p>
          <a:p>
            <a:pPr algn="just"/>
            <a:r>
              <a:rPr lang="en-GB" b="1" dirty="0" smtClean="0">
                <a:solidFill>
                  <a:srgbClr val="FFC000"/>
                </a:solidFill>
              </a:rPr>
              <a:t>when </a:t>
            </a:r>
            <a:r>
              <a:rPr lang="en-GB" b="1" dirty="0">
                <a:solidFill>
                  <a:srgbClr val="FFC000"/>
                </a:solidFill>
              </a:rPr>
              <a:t>the fullness of time had come sent His Son, the Word made flesh, anointed by the Holy Spirit, to preach the </a:t>
            </a:r>
            <a:r>
              <a:rPr lang="en-GB" b="1" dirty="0" err="1">
                <a:solidFill>
                  <a:srgbClr val="FFC000"/>
                </a:solidFill>
              </a:rPr>
              <a:t>the</a:t>
            </a:r>
            <a:r>
              <a:rPr lang="en-GB" b="1" dirty="0">
                <a:solidFill>
                  <a:srgbClr val="FFC000"/>
                </a:solidFill>
              </a:rPr>
              <a:t> gospel to the poor, to heal the contrite of </a:t>
            </a:r>
            <a:r>
              <a:rPr lang="en-GB" b="1" dirty="0" smtClean="0">
                <a:solidFill>
                  <a:srgbClr val="FFC000"/>
                </a:solidFill>
              </a:rPr>
              <a:t>heart, </a:t>
            </a:r>
            <a:r>
              <a:rPr lang="en-GB" b="1" dirty="0">
                <a:solidFill>
                  <a:srgbClr val="FFC000"/>
                </a:solidFill>
              </a:rPr>
              <a:t>to be a "bodily and spiritual medicine</a:t>
            </a:r>
            <a:r>
              <a:rPr lang="en-GB" b="1" dirty="0" smtClean="0">
                <a:solidFill>
                  <a:srgbClr val="FFC000"/>
                </a:solidFill>
              </a:rPr>
              <a:t>", </a:t>
            </a:r>
            <a:r>
              <a:rPr lang="en-GB" b="1" dirty="0">
                <a:solidFill>
                  <a:srgbClr val="FFC000"/>
                </a:solidFill>
              </a:rPr>
              <a:t>the Mediator between God and </a:t>
            </a:r>
            <a:r>
              <a:rPr lang="en-GB" b="1" dirty="0" smtClean="0">
                <a:solidFill>
                  <a:srgbClr val="FFC000"/>
                </a:solidFill>
              </a:rPr>
              <a:t>man.</a:t>
            </a:r>
          </a:p>
          <a:p>
            <a:pPr algn="just"/>
            <a:r>
              <a:rPr lang="en-GB" b="1" dirty="0" smtClean="0">
                <a:solidFill>
                  <a:srgbClr val="FF0000"/>
                </a:solidFill>
              </a:rPr>
              <a:t>His </a:t>
            </a:r>
            <a:r>
              <a:rPr lang="en-GB" b="1" dirty="0">
                <a:solidFill>
                  <a:srgbClr val="FF0000"/>
                </a:solidFill>
              </a:rPr>
              <a:t>humanity, united with the person of the Word, was the instrument of our salvation. Therefore in Christ "the perfect achievement of our reconciliation came forth, and the fullness of divine worship was given to us" </a:t>
            </a:r>
            <a:endParaRPr lang="it-IT" b="1" dirty="0">
              <a:solidFill>
                <a:srgbClr val="FF0000"/>
              </a:solidFill>
            </a:endParaRPr>
          </a:p>
        </p:txBody>
      </p:sp>
      <p:pic>
        <p:nvPicPr>
          <p:cNvPr id="2050" name="Picture 2" descr="Risultati immagini per POPE FRANCIS MASS IN AFRIC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171559"/>
            <a:ext cx="5181600" cy="2757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9893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230766" y="1690898"/>
            <a:ext cx="5513212" cy="4154984"/>
          </a:xfrm>
          <a:prstGeom prst="rect">
            <a:avLst/>
          </a:prstGeom>
          <a:solidFill>
            <a:schemeClr val="accent3">
              <a:lumMod val="20000"/>
              <a:lumOff val="80000"/>
            </a:schemeClr>
          </a:solidFill>
          <a:ln>
            <a:noFill/>
          </a:ln>
          <a:effectLst>
            <a:innerShdw blurRad="63500" dist="50800" dir="13500000">
              <a:prstClr val="black">
                <a:alpha val="50000"/>
              </a:prstClr>
            </a:innerShdw>
          </a:effec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GB" altLang="en-US" sz="2800" b="1" dirty="0">
                <a:solidFill>
                  <a:srgbClr val="C00000"/>
                </a:solidFill>
                <a:latin typeface="+mn-lt"/>
              </a:rPr>
              <a:t>The early Christians, Apostles and believers, were “one in heart and mind”, they acted as one </a:t>
            </a:r>
            <a:r>
              <a:rPr lang="en-GB" altLang="en-US" sz="2800" b="1" dirty="0" smtClean="0">
                <a:solidFill>
                  <a:srgbClr val="C00000"/>
                </a:solidFill>
                <a:latin typeface="+mn-lt"/>
              </a:rPr>
              <a:t>Body</a:t>
            </a:r>
            <a:r>
              <a:rPr lang="en-GB" altLang="en-US" sz="2800" b="1" dirty="0">
                <a:solidFill>
                  <a:srgbClr val="C00000"/>
                </a:solidFill>
                <a:latin typeface="+mn-lt"/>
              </a:rPr>
              <a:t>:</a:t>
            </a:r>
          </a:p>
          <a:p>
            <a:pPr marL="342900" indent="-342900" algn="just" eaLnBrk="1" hangingPunct="1">
              <a:spcBef>
                <a:spcPct val="50000"/>
              </a:spcBef>
            </a:pPr>
            <a:r>
              <a:rPr lang="en-GB" altLang="en-US" sz="2400" b="1" dirty="0" smtClean="0">
                <a:solidFill>
                  <a:srgbClr val="002060"/>
                </a:solidFill>
                <a:latin typeface="+mn-lt"/>
              </a:rPr>
              <a:t>They </a:t>
            </a:r>
            <a:r>
              <a:rPr lang="en-GB" altLang="en-US" sz="2400" b="1" dirty="0">
                <a:solidFill>
                  <a:srgbClr val="002060"/>
                </a:solidFill>
                <a:latin typeface="+mn-lt"/>
              </a:rPr>
              <a:t>believed the same </a:t>
            </a:r>
            <a:r>
              <a:rPr lang="en-GB" altLang="en-US" sz="2400" b="1" dirty="0" smtClean="0">
                <a:solidFill>
                  <a:srgbClr val="002060"/>
                </a:solidFill>
                <a:latin typeface="+mn-lt"/>
              </a:rPr>
              <a:t>truths,</a:t>
            </a:r>
          </a:p>
          <a:p>
            <a:pPr marL="342900" indent="-342900" algn="just" eaLnBrk="1" hangingPunct="1">
              <a:spcBef>
                <a:spcPct val="50000"/>
              </a:spcBef>
            </a:pPr>
            <a:r>
              <a:rPr lang="en-GB" altLang="en-US" sz="2400" b="1" dirty="0" smtClean="0">
                <a:solidFill>
                  <a:srgbClr val="FF0000"/>
                </a:solidFill>
                <a:latin typeface="+mn-lt"/>
              </a:rPr>
              <a:t>They </a:t>
            </a:r>
            <a:r>
              <a:rPr lang="en-GB" altLang="en-US" sz="2400" b="1" dirty="0">
                <a:solidFill>
                  <a:srgbClr val="FF0000"/>
                </a:solidFill>
                <a:latin typeface="+mn-lt"/>
              </a:rPr>
              <a:t>took part fully, body and soul, in their liturgies, the Eucharist and the Sacraments. </a:t>
            </a:r>
          </a:p>
          <a:p>
            <a:pPr marL="457200" indent="-457200" algn="just" eaLnBrk="1" hangingPunct="1">
              <a:spcBef>
                <a:spcPct val="50000"/>
              </a:spcBef>
            </a:pPr>
            <a:r>
              <a:rPr lang="en-GB" altLang="en-US" sz="2400" b="1" dirty="0" smtClean="0">
                <a:solidFill>
                  <a:srgbClr val="00B050"/>
                </a:solidFill>
                <a:latin typeface="+mn-lt"/>
              </a:rPr>
              <a:t>They </a:t>
            </a:r>
            <a:r>
              <a:rPr lang="en-GB" altLang="en-US" sz="2400" b="1" dirty="0">
                <a:solidFill>
                  <a:srgbClr val="00B050"/>
                </a:solidFill>
                <a:latin typeface="+mn-lt"/>
              </a:rPr>
              <a:t>understood what was being said and done.</a:t>
            </a:r>
          </a:p>
        </p:txBody>
      </p:sp>
      <p:pic>
        <p:nvPicPr>
          <p:cNvPr id="2050" name="Picture 2" descr="https://sep.yimg.com/ay/yhst-134548027546480/the-early-church-13-selections-availabled-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0039" y="1281977"/>
            <a:ext cx="6040678" cy="4533127"/>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30766" y="359150"/>
            <a:ext cx="11759951" cy="646331"/>
          </a:xfrm>
          <a:prstGeom prst="rect">
            <a:avLst/>
          </a:prstGeom>
          <a:noFill/>
        </p:spPr>
        <p:txBody>
          <a:bodyPr wrap="none" rtlCol="0">
            <a:spAutoFit/>
          </a:bodyPr>
          <a:lstStyle/>
          <a:p>
            <a:r>
              <a:rPr lang="it-IT" sz="3600" b="1" dirty="0">
                <a:solidFill>
                  <a:srgbClr val="FFC000"/>
                </a:solidFill>
                <a:latin typeface="Algerian" panose="04020705040A02060702" pitchFamily="82" charset="0"/>
              </a:rPr>
              <a:t>IN ORDER TO BE </a:t>
            </a:r>
            <a:r>
              <a:rPr lang="it-IT" sz="3600" b="1" dirty="0" smtClean="0">
                <a:solidFill>
                  <a:srgbClr val="FFC000"/>
                </a:solidFill>
                <a:latin typeface="Algerian" panose="04020705040A02060702" pitchFamily="82" charset="0"/>
              </a:rPr>
              <a:t>SAVED WE NEED TO ACT AS ONE BODY</a:t>
            </a:r>
            <a:endParaRPr lang="it-IT" sz="3600" b="1" dirty="0">
              <a:solidFill>
                <a:srgbClr val="FFC000"/>
              </a:solidFill>
              <a:latin typeface="Algerian" panose="04020705040A02060702" pitchFamily="82" charset="0"/>
            </a:endParaRPr>
          </a:p>
        </p:txBody>
      </p:sp>
    </p:spTree>
    <p:extLst>
      <p:ext uri="{BB962C8B-B14F-4D97-AF65-F5344CB8AC3E}">
        <p14:creationId xmlns:p14="http://schemas.microsoft.com/office/powerpoint/2010/main" val="40770513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431412" y="1270823"/>
            <a:ext cx="7056437" cy="4862870"/>
          </a:xfrm>
          <a:prstGeom prst="rect">
            <a:avLst/>
          </a:prstGeom>
          <a:solidFill>
            <a:schemeClr val="accent2">
              <a:lumMod val="20000"/>
              <a:lumOff val="80000"/>
            </a:schemeClr>
          </a:solidFill>
          <a:ln>
            <a:noFill/>
          </a:ln>
          <a:effectLst>
            <a:innerShdw blurRad="63500" dist="50800" dir="13500000">
              <a:prstClr val="black">
                <a:alpha val="50000"/>
              </a:prstClr>
            </a:innerShdw>
          </a:effectLst>
          <a:extLst/>
        </p:spPr>
        <p:txBody>
          <a:bodyPr>
            <a:spAutoFit/>
            <a:flatTx/>
          </a:bodyPr>
          <a:lstStyle/>
          <a:p>
            <a:pPr marL="342900" indent="-342900" algn="just">
              <a:spcBef>
                <a:spcPct val="50000"/>
              </a:spcBef>
              <a:buFont typeface="Arial" panose="020B0604020202020204" pitchFamily="34" charset="0"/>
              <a:buChar char="•"/>
              <a:defRPr/>
            </a:pPr>
            <a:r>
              <a:rPr lang="en-GB" altLang="en-US" sz="2000" b="1" dirty="0" smtClean="0">
                <a:latin typeface="Arial" charset="0"/>
                <a:cs typeface="Arial" charset="0"/>
              </a:rPr>
              <a:t>Jesus </a:t>
            </a:r>
            <a:r>
              <a:rPr lang="en-GB" altLang="en-US" sz="2000" b="1" dirty="0">
                <a:latin typeface="Arial" charset="0"/>
                <a:cs typeface="Arial" charset="0"/>
              </a:rPr>
              <a:t>came to save the whole person, body and spirit</a:t>
            </a:r>
            <a:r>
              <a:rPr lang="en-GB" altLang="en-US" sz="2000" dirty="0">
                <a:latin typeface="Arial" charset="0"/>
                <a:cs typeface="Arial" charset="0"/>
              </a:rPr>
              <a:t>. </a:t>
            </a:r>
          </a:p>
          <a:p>
            <a:pPr marL="342900" indent="-342900" algn="just">
              <a:spcBef>
                <a:spcPct val="50000"/>
              </a:spcBef>
              <a:buFont typeface="Arial" panose="020B0604020202020204" pitchFamily="34" charset="0"/>
              <a:buChar char="•"/>
              <a:defRPr/>
            </a:pPr>
            <a:r>
              <a:rPr lang="en-GB" altLang="en-US" sz="2000" b="1" dirty="0">
                <a:solidFill>
                  <a:srgbClr val="FF0000"/>
                </a:solidFill>
                <a:latin typeface="Arial" charset="0"/>
                <a:cs typeface="Arial" charset="0"/>
              </a:rPr>
              <a:t>The Gospel had to appeal to both elements of the human nature, to the mind and to the heart. The Apostles were indeed sent out to “preach”, to instruct </a:t>
            </a:r>
            <a:r>
              <a:rPr lang="en-GB" altLang="en-US" sz="2000" b="1" dirty="0" smtClean="0">
                <a:solidFill>
                  <a:srgbClr val="FF0000"/>
                </a:solidFill>
                <a:latin typeface="Arial" charset="0"/>
                <a:cs typeface="Arial" charset="0"/>
              </a:rPr>
              <a:t>people, and to baptize.</a:t>
            </a:r>
          </a:p>
          <a:p>
            <a:pPr marL="342900" indent="-342900" algn="just">
              <a:spcBef>
                <a:spcPct val="50000"/>
              </a:spcBef>
              <a:buFont typeface="Arial" panose="020B0604020202020204" pitchFamily="34" charset="0"/>
              <a:buChar char="•"/>
              <a:defRPr/>
            </a:pPr>
            <a:r>
              <a:rPr lang="en-GB" altLang="en-US" sz="2000" b="1" dirty="0" smtClean="0">
                <a:solidFill>
                  <a:srgbClr val="A50021"/>
                </a:solidFill>
                <a:latin typeface="Arial" charset="0"/>
                <a:cs typeface="Arial" charset="0"/>
              </a:rPr>
              <a:t>But </a:t>
            </a:r>
            <a:r>
              <a:rPr lang="en-GB" altLang="en-US" sz="2000" b="1" dirty="0">
                <a:solidFill>
                  <a:srgbClr val="A50021"/>
                </a:solidFill>
                <a:latin typeface="Arial" charset="0"/>
                <a:cs typeface="Arial" charset="0"/>
              </a:rPr>
              <a:t>they did not found a school of philosophy, nor did they perform miracles simply to prove the truth of what they were saying, nor gave examples of great virtues to persuade their listeners. </a:t>
            </a:r>
          </a:p>
          <a:p>
            <a:pPr marL="342900" indent="-342900" algn="just">
              <a:spcBef>
                <a:spcPct val="50000"/>
              </a:spcBef>
              <a:buFont typeface="Arial" panose="020B0604020202020204" pitchFamily="34" charset="0"/>
              <a:buChar char="•"/>
              <a:defRPr/>
            </a:pPr>
            <a:r>
              <a:rPr lang="en-GB" altLang="en-US" sz="2000" b="1" dirty="0">
                <a:solidFill>
                  <a:srgbClr val="0000CC"/>
                </a:solidFill>
                <a:latin typeface="Arial" charset="0"/>
                <a:cs typeface="Arial" charset="0"/>
              </a:rPr>
              <a:t>If they had presented Christianity simply as wisdom, as truths to be believed, they would not have achieved much. Their appeal would have been greatly reduced.</a:t>
            </a:r>
          </a:p>
        </p:txBody>
      </p:sp>
      <p:sp>
        <p:nvSpPr>
          <p:cNvPr id="17413" name="Text Box 5"/>
          <p:cNvSpPr txBox="1">
            <a:spLocks noChangeArrowheads="1"/>
          </p:cNvSpPr>
          <p:nvPr/>
        </p:nvSpPr>
        <p:spPr bwMode="auto">
          <a:xfrm>
            <a:off x="7559810" y="4702532"/>
            <a:ext cx="4267200" cy="1938992"/>
          </a:xfrm>
          <a:prstGeom prst="rect">
            <a:avLst/>
          </a:prstGeom>
          <a:solidFill>
            <a:schemeClr val="accent4">
              <a:lumMod val="20000"/>
              <a:lumOff val="80000"/>
            </a:schemeClr>
          </a:solidFill>
          <a:ln>
            <a:noFill/>
          </a:ln>
          <a:effectLst>
            <a:innerShdw blurRad="63500" dist="50800" dir="2700000">
              <a:prstClr val="black">
                <a:alpha val="50000"/>
              </a:prstClr>
            </a:innerShdw>
          </a:effectLst>
          <a:extLst/>
        </p:spPr>
        <p:txBody>
          <a:bodyPr wrap="square">
            <a:spAutoFit/>
            <a:flatTx/>
          </a:bodyPr>
          <a:lstStyle/>
          <a:p>
            <a:pPr algn="just">
              <a:spcBef>
                <a:spcPct val="50000"/>
              </a:spcBef>
              <a:defRPr/>
            </a:pPr>
            <a:r>
              <a:rPr lang="en-GB" altLang="en-US" sz="2400" b="1" dirty="0">
                <a:solidFill>
                  <a:srgbClr val="002060"/>
                </a:solidFill>
                <a:latin typeface="+mj-lt"/>
                <a:cs typeface="Arial" charset="0"/>
              </a:rPr>
              <a:t>Christianity is not a philosophy, a set of doctrines, a matter for the mind only. There is much more to it. As a purely intellectual system it would have perished long ago!</a:t>
            </a:r>
          </a:p>
        </p:txBody>
      </p:sp>
      <p:pic>
        <p:nvPicPr>
          <p:cNvPr id="8194" name="Picture 2" descr="https://calledoutdotcom.files.wordpress.com/2013/06/agapefeast05ql3.jpg?w=448&amp;h=250&amp;cro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1771" y="1315530"/>
            <a:ext cx="4267200" cy="3050408"/>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431412" y="238312"/>
            <a:ext cx="11467559" cy="1077218"/>
          </a:xfrm>
          <a:prstGeom prst="rect">
            <a:avLst/>
          </a:prstGeom>
          <a:noFill/>
        </p:spPr>
        <p:txBody>
          <a:bodyPr wrap="square" rtlCol="0">
            <a:spAutoFit/>
          </a:bodyPr>
          <a:lstStyle/>
          <a:p>
            <a:pPr algn="ctr"/>
            <a:r>
              <a:rPr lang="it-IT" sz="3200" b="1" dirty="0" smtClean="0">
                <a:solidFill>
                  <a:srgbClr val="00B050"/>
                </a:solidFill>
                <a:latin typeface="Arial Black" panose="020B0A04020102020204" pitchFamily="34" charset="0"/>
              </a:rPr>
              <a:t>IN ORDER TO ACT AS BODY OF CHRIST IT IS NOT ENOUGH TO LEARN A NEW DOCTRINE</a:t>
            </a:r>
            <a:endParaRPr lang="it-IT" sz="3200" b="1" dirty="0">
              <a:solidFill>
                <a:srgbClr val="00B050"/>
              </a:solidFill>
              <a:latin typeface="Arial Black" panose="020B0A04020102020204" pitchFamily="34" charset="0"/>
            </a:endParaRPr>
          </a:p>
        </p:txBody>
      </p:sp>
    </p:spTree>
    <p:extLst>
      <p:ext uri="{BB962C8B-B14F-4D97-AF65-F5344CB8AC3E}">
        <p14:creationId xmlns:p14="http://schemas.microsoft.com/office/powerpoint/2010/main" val="21986747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54547"/>
            <a:ext cx="10515600" cy="1416676"/>
          </a:xfrm>
        </p:spPr>
        <p:txBody>
          <a:bodyPr>
            <a:noAutofit/>
          </a:bodyPr>
          <a:lstStyle/>
          <a:p>
            <a:pPr algn="ctr"/>
            <a:r>
              <a:rPr lang="it-IT" sz="3200" b="1" dirty="0">
                <a:solidFill>
                  <a:srgbClr val="00B050"/>
                </a:solidFill>
                <a:latin typeface="Arial Black" panose="020B0A04020102020204" pitchFamily="34" charset="0"/>
              </a:rPr>
              <a:t>IN ORDER TO ACT AS BODY OF </a:t>
            </a:r>
            <a:r>
              <a:rPr lang="it-IT" sz="3200" b="1" dirty="0" smtClean="0">
                <a:solidFill>
                  <a:srgbClr val="00B050"/>
                </a:solidFill>
                <a:latin typeface="Arial Black" panose="020B0A04020102020204" pitchFamily="34" charset="0"/>
              </a:rPr>
              <a:t>CHRIST</a:t>
            </a:r>
            <a:br>
              <a:rPr lang="it-IT" sz="3200" b="1" dirty="0" smtClean="0">
                <a:solidFill>
                  <a:srgbClr val="00B050"/>
                </a:solidFill>
                <a:latin typeface="Arial Black" panose="020B0A04020102020204" pitchFamily="34" charset="0"/>
              </a:rPr>
            </a:br>
            <a:r>
              <a:rPr lang="it-IT" sz="3200" b="1" dirty="0" smtClean="0">
                <a:solidFill>
                  <a:srgbClr val="00B050"/>
                </a:solidFill>
                <a:latin typeface="Arial Black" panose="020B0A04020102020204" pitchFamily="34" charset="0"/>
              </a:rPr>
              <a:t>IT </a:t>
            </a:r>
            <a:r>
              <a:rPr lang="it-IT" sz="3200" b="1" dirty="0">
                <a:solidFill>
                  <a:srgbClr val="00B050"/>
                </a:solidFill>
                <a:latin typeface="Arial Black" panose="020B0A04020102020204" pitchFamily="34" charset="0"/>
              </a:rPr>
              <a:t>IS NOT </a:t>
            </a:r>
            <a:r>
              <a:rPr lang="it-IT" sz="3200" b="1" dirty="0" smtClean="0">
                <a:solidFill>
                  <a:srgbClr val="00B050"/>
                </a:solidFill>
                <a:latin typeface="Arial Black" panose="020B0A04020102020204" pitchFamily="34" charset="0"/>
              </a:rPr>
              <a:t>ENOUGH</a:t>
            </a:r>
            <a:br>
              <a:rPr lang="it-IT" sz="3200" b="1" dirty="0" smtClean="0">
                <a:solidFill>
                  <a:srgbClr val="00B050"/>
                </a:solidFill>
                <a:latin typeface="Arial Black" panose="020B0A04020102020204" pitchFamily="34" charset="0"/>
              </a:rPr>
            </a:br>
            <a:r>
              <a:rPr lang="it-IT" sz="3200" b="1" dirty="0" smtClean="0">
                <a:solidFill>
                  <a:srgbClr val="00B050"/>
                </a:solidFill>
                <a:latin typeface="Arial Black" panose="020B0A04020102020204" pitchFamily="34" charset="0"/>
              </a:rPr>
              <a:t>TO CULTIVATE HUMAN VIRTUES</a:t>
            </a:r>
            <a:endParaRPr lang="it-IT" sz="3200" dirty="0"/>
          </a:p>
        </p:txBody>
      </p:sp>
      <p:sp>
        <p:nvSpPr>
          <p:cNvPr id="3" name="Segnaposto contenuto 2"/>
          <p:cNvSpPr>
            <a:spLocks noGrp="1"/>
          </p:cNvSpPr>
          <p:nvPr>
            <p:ph sz="half" idx="1"/>
          </p:nvPr>
        </p:nvSpPr>
        <p:spPr>
          <a:xfrm>
            <a:off x="838200" y="1606684"/>
            <a:ext cx="5181600" cy="4871390"/>
          </a:xfrm>
        </p:spPr>
        <p:txBody>
          <a:bodyPr>
            <a:normAutofit fontScale="70000" lnSpcReduction="20000"/>
          </a:bodyPr>
          <a:lstStyle/>
          <a:p>
            <a:pPr algn="just"/>
            <a:r>
              <a:rPr lang="it-IT" b="1" dirty="0" smtClean="0">
                <a:solidFill>
                  <a:srgbClr val="FF0000"/>
                </a:solidFill>
              </a:rPr>
              <a:t>The </a:t>
            </a:r>
            <a:r>
              <a:rPr lang="it-IT" b="1" dirty="0" err="1" smtClean="0">
                <a:solidFill>
                  <a:srgbClr val="FF0000"/>
                </a:solidFill>
              </a:rPr>
              <a:t>Apostles</a:t>
            </a:r>
            <a:r>
              <a:rPr lang="it-IT" b="1" dirty="0" smtClean="0">
                <a:solidFill>
                  <a:srgbClr val="FF0000"/>
                </a:solidFill>
              </a:rPr>
              <a:t> </a:t>
            </a:r>
            <a:r>
              <a:rPr lang="it-IT" b="1" dirty="0" err="1" smtClean="0">
                <a:solidFill>
                  <a:srgbClr val="FF0000"/>
                </a:solidFill>
              </a:rPr>
              <a:t>did</a:t>
            </a:r>
            <a:r>
              <a:rPr lang="it-IT" b="1" dirty="0" smtClean="0">
                <a:solidFill>
                  <a:srgbClr val="FF0000"/>
                </a:solidFill>
              </a:rPr>
              <a:t> </a:t>
            </a:r>
            <a:r>
              <a:rPr lang="it-IT" b="1" dirty="0" err="1" smtClean="0">
                <a:solidFill>
                  <a:srgbClr val="FF0000"/>
                </a:solidFill>
              </a:rPr>
              <a:t>indeed</a:t>
            </a:r>
            <a:r>
              <a:rPr lang="it-IT" b="1" dirty="0" smtClean="0">
                <a:solidFill>
                  <a:srgbClr val="FF0000"/>
                </a:solidFill>
              </a:rPr>
              <a:t> </a:t>
            </a:r>
            <a:r>
              <a:rPr lang="it-IT" b="1" dirty="0" err="1" smtClean="0">
                <a:solidFill>
                  <a:srgbClr val="FF0000"/>
                </a:solidFill>
              </a:rPr>
              <a:t>reveal</a:t>
            </a:r>
            <a:r>
              <a:rPr lang="it-IT" b="1" dirty="0" smtClean="0">
                <a:solidFill>
                  <a:srgbClr val="FF0000"/>
                </a:solidFill>
              </a:rPr>
              <a:t> to </a:t>
            </a:r>
            <a:r>
              <a:rPr lang="it-IT" b="1" dirty="0" err="1" smtClean="0">
                <a:solidFill>
                  <a:srgbClr val="FF0000"/>
                </a:solidFill>
              </a:rPr>
              <a:t>corrupt</a:t>
            </a:r>
            <a:r>
              <a:rPr lang="it-IT" b="1" dirty="0" smtClean="0">
                <a:solidFill>
                  <a:srgbClr val="FF0000"/>
                </a:solidFill>
              </a:rPr>
              <a:t> </a:t>
            </a:r>
            <a:r>
              <a:rPr lang="it-IT" b="1" dirty="0" err="1" smtClean="0">
                <a:solidFill>
                  <a:srgbClr val="FF0000"/>
                </a:solidFill>
              </a:rPr>
              <a:t>mankind</a:t>
            </a:r>
            <a:r>
              <a:rPr lang="it-IT" b="1" dirty="0" smtClean="0">
                <a:solidFill>
                  <a:srgbClr val="FF0000"/>
                </a:solidFill>
              </a:rPr>
              <a:t> </a:t>
            </a:r>
            <a:r>
              <a:rPr lang="it-IT" b="1" dirty="0" err="1" smtClean="0">
                <a:solidFill>
                  <a:srgbClr val="FF0000"/>
                </a:solidFill>
              </a:rPr>
              <a:t>all</a:t>
            </a:r>
            <a:r>
              <a:rPr lang="it-IT" b="1" dirty="0" smtClean="0">
                <a:solidFill>
                  <a:srgbClr val="FF0000"/>
                </a:solidFill>
              </a:rPr>
              <a:t> the </a:t>
            </a:r>
            <a:r>
              <a:rPr lang="it-IT" b="1" dirty="0" err="1" smtClean="0">
                <a:solidFill>
                  <a:srgbClr val="FF0000"/>
                </a:solidFill>
              </a:rPr>
              <a:t>virtues</a:t>
            </a:r>
            <a:r>
              <a:rPr lang="it-IT" b="1" dirty="0" smtClean="0">
                <a:solidFill>
                  <a:srgbClr val="FF0000"/>
                </a:solidFill>
              </a:rPr>
              <a:t> </a:t>
            </a:r>
            <a:r>
              <a:rPr lang="it-IT" b="1" dirty="0" err="1" smtClean="0">
                <a:solidFill>
                  <a:srgbClr val="FF0000"/>
                </a:solidFill>
              </a:rPr>
              <a:t>they</a:t>
            </a:r>
            <a:r>
              <a:rPr lang="it-IT" b="1" dirty="0" smtClean="0">
                <a:solidFill>
                  <a:srgbClr val="FF0000"/>
                </a:solidFill>
              </a:rPr>
              <a:t> </a:t>
            </a:r>
            <a:r>
              <a:rPr lang="it-IT" b="1" dirty="0" err="1" smtClean="0">
                <a:solidFill>
                  <a:srgbClr val="FF0000"/>
                </a:solidFill>
              </a:rPr>
              <a:t>themselves</a:t>
            </a:r>
            <a:r>
              <a:rPr lang="it-IT" b="1" dirty="0" smtClean="0">
                <a:solidFill>
                  <a:srgbClr val="FF0000"/>
                </a:solidFill>
              </a:rPr>
              <a:t> </a:t>
            </a:r>
            <a:r>
              <a:rPr lang="it-IT" b="1" dirty="0" err="1" smtClean="0">
                <a:solidFill>
                  <a:srgbClr val="FF0000"/>
                </a:solidFill>
              </a:rPr>
              <a:t>had</a:t>
            </a:r>
            <a:r>
              <a:rPr lang="it-IT" b="1" dirty="0" smtClean="0">
                <a:solidFill>
                  <a:srgbClr val="FF0000"/>
                </a:solidFill>
              </a:rPr>
              <a:t> </a:t>
            </a:r>
            <a:r>
              <a:rPr lang="it-IT" b="1" dirty="0" err="1" smtClean="0">
                <a:solidFill>
                  <a:srgbClr val="FF0000"/>
                </a:solidFill>
              </a:rPr>
              <a:t>seen</a:t>
            </a:r>
            <a:r>
              <a:rPr lang="it-IT" b="1" dirty="0" smtClean="0">
                <a:solidFill>
                  <a:srgbClr val="FF0000"/>
                </a:solidFill>
              </a:rPr>
              <a:t> in </a:t>
            </a:r>
            <a:r>
              <a:rPr lang="it-IT" b="1" dirty="0" err="1" smtClean="0">
                <a:solidFill>
                  <a:srgbClr val="FF0000"/>
                </a:solidFill>
              </a:rPr>
              <a:t>their</a:t>
            </a:r>
            <a:r>
              <a:rPr lang="it-IT" b="1" dirty="0" smtClean="0">
                <a:solidFill>
                  <a:srgbClr val="FF0000"/>
                </a:solidFill>
              </a:rPr>
              <a:t> divine Master and </a:t>
            </a:r>
            <a:r>
              <a:rPr lang="it-IT" b="1" dirty="0" err="1" smtClean="0">
                <a:solidFill>
                  <a:srgbClr val="FF0000"/>
                </a:solidFill>
              </a:rPr>
              <a:t>imitated</a:t>
            </a:r>
            <a:r>
              <a:rPr lang="it-IT" b="1" dirty="0" smtClean="0">
                <a:solidFill>
                  <a:srgbClr val="FF0000"/>
                </a:solidFill>
              </a:rPr>
              <a:t>.</a:t>
            </a:r>
          </a:p>
          <a:p>
            <a:pPr algn="just"/>
            <a:r>
              <a:rPr lang="it-IT" b="1" dirty="0" err="1" smtClean="0">
                <a:solidFill>
                  <a:srgbClr val="FFC000"/>
                </a:solidFill>
              </a:rPr>
              <a:t>But</a:t>
            </a:r>
            <a:r>
              <a:rPr lang="it-IT" b="1" dirty="0" smtClean="0">
                <a:solidFill>
                  <a:srgbClr val="FFC000"/>
                </a:solidFill>
              </a:rPr>
              <a:t> </a:t>
            </a:r>
            <a:r>
              <a:rPr lang="it-IT" b="1" dirty="0" err="1" smtClean="0">
                <a:solidFill>
                  <a:srgbClr val="FFC000"/>
                </a:solidFill>
              </a:rPr>
              <a:t>their</a:t>
            </a:r>
            <a:r>
              <a:rPr lang="it-IT" b="1" dirty="0" smtClean="0">
                <a:solidFill>
                  <a:srgbClr val="FFC000"/>
                </a:solidFill>
              </a:rPr>
              <a:t> </a:t>
            </a:r>
            <a:r>
              <a:rPr lang="it-IT" b="1" dirty="0" err="1" smtClean="0">
                <a:solidFill>
                  <a:srgbClr val="FFC000"/>
                </a:solidFill>
              </a:rPr>
              <a:t>virtue</a:t>
            </a:r>
            <a:r>
              <a:rPr lang="it-IT" b="1" dirty="0" smtClean="0">
                <a:solidFill>
                  <a:srgbClr val="FFC000"/>
                </a:solidFill>
              </a:rPr>
              <a:t> </a:t>
            </a:r>
            <a:r>
              <a:rPr lang="it-IT" b="1" dirty="0" err="1" smtClean="0">
                <a:solidFill>
                  <a:srgbClr val="FFC000"/>
                </a:solidFill>
              </a:rPr>
              <a:t>had</a:t>
            </a:r>
            <a:r>
              <a:rPr lang="it-IT" b="1" dirty="0" smtClean="0">
                <a:solidFill>
                  <a:srgbClr val="FFC000"/>
                </a:solidFill>
              </a:rPr>
              <a:t> </a:t>
            </a:r>
            <a:r>
              <a:rPr lang="it-IT" b="1" dirty="0" err="1" smtClean="0">
                <a:solidFill>
                  <a:srgbClr val="FFC000"/>
                </a:solidFill>
              </a:rPr>
              <a:t>been</a:t>
            </a:r>
            <a:r>
              <a:rPr lang="it-IT" b="1" dirty="0" smtClean="0">
                <a:solidFill>
                  <a:srgbClr val="FFC000"/>
                </a:solidFill>
              </a:rPr>
              <a:t> </a:t>
            </a:r>
            <a:r>
              <a:rPr lang="it-IT" b="1" dirty="0" err="1" smtClean="0">
                <a:solidFill>
                  <a:srgbClr val="FFC000"/>
                </a:solidFill>
              </a:rPr>
              <a:t>oppressed</a:t>
            </a:r>
            <a:r>
              <a:rPr lang="it-IT" b="1" dirty="0" smtClean="0">
                <a:solidFill>
                  <a:srgbClr val="FFC000"/>
                </a:solidFill>
              </a:rPr>
              <a:t> and </a:t>
            </a:r>
            <a:r>
              <a:rPr lang="it-IT" b="1" dirty="0" err="1" smtClean="0">
                <a:solidFill>
                  <a:srgbClr val="FFC000"/>
                </a:solidFill>
              </a:rPr>
              <a:t>suffocated</a:t>
            </a:r>
            <a:r>
              <a:rPr lang="it-IT" b="1" dirty="0" smtClean="0">
                <a:solidFill>
                  <a:srgbClr val="FFC000"/>
                </a:solidFill>
              </a:rPr>
              <a:t> in </a:t>
            </a:r>
            <a:r>
              <a:rPr lang="it-IT" b="1" dirty="0" err="1" smtClean="0">
                <a:solidFill>
                  <a:srgbClr val="FFC000"/>
                </a:solidFill>
              </a:rPr>
              <a:t>mankind</a:t>
            </a:r>
            <a:r>
              <a:rPr lang="it-IT" b="1" dirty="0" smtClean="0">
                <a:solidFill>
                  <a:srgbClr val="FFC000"/>
                </a:solidFill>
              </a:rPr>
              <a:t> by </a:t>
            </a:r>
            <a:r>
              <a:rPr lang="it-IT" b="1" dirty="0" err="1" smtClean="0">
                <a:solidFill>
                  <a:srgbClr val="FFC000"/>
                </a:solidFill>
              </a:rPr>
              <a:t>idolatry</a:t>
            </a:r>
            <a:r>
              <a:rPr lang="it-IT" b="1" dirty="0" smtClean="0">
                <a:solidFill>
                  <a:srgbClr val="FFC000"/>
                </a:solidFill>
              </a:rPr>
              <a:t> and </a:t>
            </a:r>
            <a:r>
              <a:rPr lang="it-IT" b="1" dirty="0" err="1" smtClean="0">
                <a:solidFill>
                  <a:srgbClr val="FFC000"/>
                </a:solidFill>
              </a:rPr>
              <a:t>fictitious</a:t>
            </a:r>
            <a:r>
              <a:rPr lang="it-IT" b="1" dirty="0" smtClean="0">
                <a:solidFill>
                  <a:srgbClr val="FFC000"/>
                </a:solidFill>
              </a:rPr>
              <a:t> </a:t>
            </a:r>
            <a:r>
              <a:rPr lang="it-IT" b="1" dirty="0" err="1" smtClean="0">
                <a:solidFill>
                  <a:srgbClr val="FFC000"/>
                </a:solidFill>
              </a:rPr>
              <a:t>needs</a:t>
            </a:r>
            <a:r>
              <a:rPr lang="it-IT" b="1" dirty="0" smtClean="0">
                <a:solidFill>
                  <a:srgbClr val="FFC000"/>
                </a:solidFill>
              </a:rPr>
              <a:t> of </a:t>
            </a:r>
            <a:r>
              <a:rPr lang="it-IT" b="1" dirty="0" err="1" smtClean="0">
                <a:solidFill>
                  <a:srgbClr val="FFC000"/>
                </a:solidFill>
              </a:rPr>
              <a:t>evil</a:t>
            </a:r>
            <a:r>
              <a:rPr lang="it-IT" b="1" dirty="0" smtClean="0">
                <a:solidFill>
                  <a:srgbClr val="FFC000"/>
                </a:solidFill>
              </a:rPr>
              <a:t>.</a:t>
            </a:r>
          </a:p>
          <a:p>
            <a:pPr algn="just"/>
            <a:r>
              <a:rPr lang="it-IT" b="1" dirty="0" err="1" smtClean="0">
                <a:solidFill>
                  <a:srgbClr val="00B0F0"/>
                </a:solidFill>
              </a:rPr>
              <a:t>There</a:t>
            </a:r>
            <a:r>
              <a:rPr lang="it-IT" b="1" dirty="0" smtClean="0">
                <a:solidFill>
                  <a:srgbClr val="00B0F0"/>
                </a:solidFill>
              </a:rPr>
              <a:t> </a:t>
            </a:r>
            <a:r>
              <a:rPr lang="it-IT" b="1" dirty="0" err="1" smtClean="0">
                <a:solidFill>
                  <a:srgbClr val="00B0F0"/>
                </a:solidFill>
              </a:rPr>
              <a:t>could</a:t>
            </a:r>
            <a:r>
              <a:rPr lang="it-IT" b="1" dirty="0" smtClean="0">
                <a:solidFill>
                  <a:srgbClr val="00B0F0"/>
                </a:solidFill>
              </a:rPr>
              <a:t> be no </a:t>
            </a:r>
            <a:r>
              <a:rPr lang="it-IT" b="1" dirty="0" err="1" smtClean="0">
                <a:solidFill>
                  <a:srgbClr val="00B0F0"/>
                </a:solidFill>
              </a:rPr>
              <a:t>approval</a:t>
            </a:r>
            <a:r>
              <a:rPr lang="it-IT" b="1" dirty="0" smtClean="0">
                <a:solidFill>
                  <a:srgbClr val="00B0F0"/>
                </a:solidFill>
              </a:rPr>
              <a:t> of </a:t>
            </a:r>
            <a:r>
              <a:rPr lang="it-IT" b="1" dirty="0" err="1" smtClean="0">
                <a:solidFill>
                  <a:srgbClr val="00B0F0"/>
                </a:solidFill>
              </a:rPr>
              <a:t>their</a:t>
            </a:r>
            <a:r>
              <a:rPr lang="it-IT" b="1" dirty="0" smtClean="0">
                <a:solidFill>
                  <a:srgbClr val="00B0F0"/>
                </a:solidFill>
              </a:rPr>
              <a:t> </a:t>
            </a:r>
            <a:r>
              <a:rPr lang="it-IT" b="1" dirty="0" err="1" smtClean="0">
                <a:solidFill>
                  <a:srgbClr val="00B0F0"/>
                </a:solidFill>
              </a:rPr>
              <a:t>virtues</a:t>
            </a:r>
            <a:r>
              <a:rPr lang="it-IT" b="1" dirty="0" smtClean="0">
                <a:solidFill>
                  <a:srgbClr val="00B0F0"/>
                </a:solidFill>
              </a:rPr>
              <a:t> </a:t>
            </a:r>
            <a:r>
              <a:rPr lang="it-IT" b="1" dirty="0" err="1" smtClean="0">
                <a:solidFill>
                  <a:srgbClr val="00B0F0"/>
                </a:solidFill>
              </a:rPr>
              <a:t>at</a:t>
            </a:r>
            <a:r>
              <a:rPr lang="it-IT" b="1" dirty="0" smtClean="0">
                <a:solidFill>
                  <a:srgbClr val="00B0F0"/>
                </a:solidFill>
              </a:rPr>
              <a:t> the </a:t>
            </a:r>
            <a:r>
              <a:rPr lang="it-IT" b="1" dirty="0" err="1" smtClean="0">
                <a:solidFill>
                  <a:srgbClr val="00B0F0"/>
                </a:solidFill>
              </a:rPr>
              <a:t>deepest</a:t>
            </a:r>
            <a:r>
              <a:rPr lang="it-IT" b="1" dirty="0" smtClean="0">
                <a:solidFill>
                  <a:srgbClr val="00B0F0"/>
                </a:solidFill>
              </a:rPr>
              <a:t> </a:t>
            </a:r>
            <a:r>
              <a:rPr lang="it-IT" b="1" dirty="0" err="1" smtClean="0">
                <a:solidFill>
                  <a:srgbClr val="00B0F0"/>
                </a:solidFill>
              </a:rPr>
              <a:t>level</a:t>
            </a:r>
            <a:r>
              <a:rPr lang="it-IT" b="1" dirty="0" smtClean="0">
                <a:solidFill>
                  <a:srgbClr val="00B0F0"/>
                </a:solidFill>
              </a:rPr>
              <a:t> of human nature </a:t>
            </a:r>
            <a:r>
              <a:rPr lang="it-IT" b="1" dirty="0" err="1" smtClean="0">
                <a:solidFill>
                  <a:srgbClr val="00B0F0"/>
                </a:solidFill>
              </a:rPr>
              <a:t>because</a:t>
            </a:r>
            <a:r>
              <a:rPr lang="it-IT" b="1" dirty="0" smtClean="0">
                <a:solidFill>
                  <a:srgbClr val="00B0F0"/>
                </a:solidFill>
              </a:rPr>
              <a:t> </a:t>
            </a:r>
            <a:r>
              <a:rPr lang="it-IT" b="1" dirty="0" err="1" smtClean="0">
                <a:solidFill>
                  <a:srgbClr val="00B0F0"/>
                </a:solidFill>
              </a:rPr>
              <a:t>that</a:t>
            </a:r>
            <a:r>
              <a:rPr lang="it-IT" b="1" dirty="0" smtClean="0">
                <a:solidFill>
                  <a:srgbClr val="00B0F0"/>
                </a:solidFill>
              </a:rPr>
              <a:t> </a:t>
            </a:r>
            <a:r>
              <a:rPr lang="it-IT" b="1" dirty="0" err="1" smtClean="0">
                <a:solidFill>
                  <a:srgbClr val="00B0F0"/>
                </a:solidFill>
              </a:rPr>
              <a:t>depth</a:t>
            </a:r>
            <a:r>
              <a:rPr lang="it-IT" b="1" dirty="0" smtClean="0">
                <a:solidFill>
                  <a:srgbClr val="00B0F0"/>
                </a:solidFill>
              </a:rPr>
              <a:t> </a:t>
            </a:r>
            <a:r>
              <a:rPr lang="it-IT" b="1" dirty="0" err="1" smtClean="0">
                <a:solidFill>
                  <a:srgbClr val="00B0F0"/>
                </a:solidFill>
              </a:rPr>
              <a:t>had</a:t>
            </a:r>
            <a:r>
              <a:rPr lang="it-IT" b="1" dirty="0" smtClean="0">
                <a:solidFill>
                  <a:srgbClr val="00B0F0"/>
                </a:solidFill>
              </a:rPr>
              <a:t> </a:t>
            </a:r>
            <a:r>
              <a:rPr lang="it-IT" b="1" dirty="0" err="1" smtClean="0">
                <a:solidFill>
                  <a:srgbClr val="00B0F0"/>
                </a:solidFill>
              </a:rPr>
              <a:t>become</a:t>
            </a:r>
            <a:r>
              <a:rPr lang="it-IT" b="1" dirty="0" smtClean="0">
                <a:solidFill>
                  <a:srgbClr val="00B0F0"/>
                </a:solidFill>
              </a:rPr>
              <a:t> an </a:t>
            </a:r>
            <a:r>
              <a:rPr lang="it-IT" b="1" dirty="0" err="1" smtClean="0">
                <a:solidFill>
                  <a:srgbClr val="00B0F0"/>
                </a:solidFill>
              </a:rPr>
              <a:t>abyss</a:t>
            </a:r>
            <a:r>
              <a:rPr lang="it-IT" b="1" dirty="0" smtClean="0">
                <a:solidFill>
                  <a:srgbClr val="00B0F0"/>
                </a:solidFill>
              </a:rPr>
              <a:t>, </a:t>
            </a:r>
            <a:r>
              <a:rPr lang="it-IT" b="1" dirty="0" err="1" smtClean="0">
                <a:solidFill>
                  <a:srgbClr val="00B0F0"/>
                </a:solidFill>
              </a:rPr>
              <a:t>guarded</a:t>
            </a:r>
            <a:r>
              <a:rPr lang="it-IT" b="1" dirty="0" smtClean="0">
                <a:solidFill>
                  <a:srgbClr val="00B0F0"/>
                </a:solidFill>
              </a:rPr>
              <a:t> by the </a:t>
            </a:r>
            <a:r>
              <a:rPr lang="it-IT" b="1" dirty="0" err="1" smtClean="0">
                <a:solidFill>
                  <a:srgbClr val="00B0F0"/>
                </a:solidFill>
              </a:rPr>
              <a:t>Cerberus</a:t>
            </a:r>
            <a:r>
              <a:rPr lang="it-IT" b="1" dirty="0" smtClean="0">
                <a:solidFill>
                  <a:srgbClr val="00B0F0"/>
                </a:solidFill>
              </a:rPr>
              <a:t> of human </a:t>
            </a:r>
            <a:r>
              <a:rPr lang="it-IT" b="1" dirty="0" err="1" smtClean="0">
                <a:solidFill>
                  <a:srgbClr val="00B0F0"/>
                </a:solidFill>
              </a:rPr>
              <a:t>perversity</a:t>
            </a:r>
            <a:r>
              <a:rPr lang="it-IT" b="1" dirty="0" smtClean="0">
                <a:solidFill>
                  <a:srgbClr val="00B0F0"/>
                </a:solidFill>
              </a:rPr>
              <a:t>, </a:t>
            </a:r>
            <a:r>
              <a:rPr lang="it-IT" b="1" dirty="0" err="1" smtClean="0">
                <a:solidFill>
                  <a:srgbClr val="00B0F0"/>
                </a:solidFill>
              </a:rPr>
              <a:t>into</a:t>
            </a:r>
            <a:r>
              <a:rPr lang="it-IT" b="1" dirty="0" smtClean="0">
                <a:solidFill>
                  <a:srgbClr val="00B0F0"/>
                </a:solidFill>
              </a:rPr>
              <a:t> </a:t>
            </a:r>
            <a:r>
              <a:rPr lang="it-IT" b="1" dirty="0" err="1" smtClean="0">
                <a:solidFill>
                  <a:srgbClr val="00B0F0"/>
                </a:solidFill>
              </a:rPr>
              <a:t>which</a:t>
            </a:r>
            <a:r>
              <a:rPr lang="it-IT" b="1" dirty="0" smtClean="0">
                <a:solidFill>
                  <a:srgbClr val="00B0F0"/>
                </a:solidFill>
              </a:rPr>
              <a:t> light </a:t>
            </a:r>
            <a:r>
              <a:rPr lang="it-IT" b="1" dirty="0" err="1" smtClean="0">
                <a:solidFill>
                  <a:srgbClr val="00B0F0"/>
                </a:solidFill>
              </a:rPr>
              <a:t>could</a:t>
            </a:r>
            <a:r>
              <a:rPr lang="it-IT" b="1" dirty="0" smtClean="0">
                <a:solidFill>
                  <a:srgbClr val="00B0F0"/>
                </a:solidFill>
              </a:rPr>
              <a:t> </a:t>
            </a:r>
            <a:r>
              <a:rPr lang="it-IT" b="1" dirty="0" err="1" smtClean="0">
                <a:solidFill>
                  <a:srgbClr val="00B0F0"/>
                </a:solidFill>
              </a:rPr>
              <a:t>not</a:t>
            </a:r>
            <a:r>
              <a:rPr lang="it-IT" b="1" dirty="0" smtClean="0">
                <a:solidFill>
                  <a:srgbClr val="00B0F0"/>
                </a:solidFill>
              </a:rPr>
              <a:t> penetrate.</a:t>
            </a:r>
          </a:p>
          <a:p>
            <a:pPr algn="just"/>
            <a:r>
              <a:rPr lang="it-IT" b="1" dirty="0" err="1" smtClean="0">
                <a:solidFill>
                  <a:srgbClr val="FF0000"/>
                </a:solidFill>
              </a:rPr>
              <a:t>Virtue</a:t>
            </a:r>
            <a:r>
              <a:rPr lang="it-IT" b="1" dirty="0" smtClean="0">
                <a:solidFill>
                  <a:srgbClr val="FF0000"/>
                </a:solidFill>
              </a:rPr>
              <a:t> of the </a:t>
            </a:r>
            <a:r>
              <a:rPr lang="it-IT" b="1" dirty="0" err="1" smtClean="0">
                <a:solidFill>
                  <a:srgbClr val="FF0000"/>
                </a:solidFill>
              </a:rPr>
              <a:t>Lord’s</a:t>
            </a:r>
            <a:r>
              <a:rPr lang="it-IT" b="1" dirty="0" smtClean="0">
                <a:solidFill>
                  <a:srgbClr val="FF0000"/>
                </a:solidFill>
              </a:rPr>
              <a:t> </a:t>
            </a:r>
            <a:r>
              <a:rPr lang="it-IT" b="1" dirty="0" err="1" smtClean="0">
                <a:solidFill>
                  <a:srgbClr val="FF0000"/>
                </a:solidFill>
              </a:rPr>
              <a:t>Apostoles</a:t>
            </a:r>
            <a:r>
              <a:rPr lang="it-IT" b="1" dirty="0" smtClean="0">
                <a:solidFill>
                  <a:srgbClr val="FF0000"/>
                </a:solidFill>
              </a:rPr>
              <a:t> </a:t>
            </a:r>
            <a:r>
              <a:rPr lang="it-IT" b="1" dirty="0" err="1" smtClean="0">
                <a:solidFill>
                  <a:srgbClr val="FF0000"/>
                </a:solidFill>
              </a:rPr>
              <a:t>was</a:t>
            </a:r>
            <a:r>
              <a:rPr lang="it-IT" b="1" dirty="0" smtClean="0">
                <a:solidFill>
                  <a:srgbClr val="FF0000"/>
                </a:solidFill>
              </a:rPr>
              <a:t> </a:t>
            </a:r>
            <a:r>
              <a:rPr lang="it-IT" b="1" dirty="0" err="1" smtClean="0">
                <a:solidFill>
                  <a:srgbClr val="FF0000"/>
                </a:solidFill>
              </a:rPr>
              <a:t>repaid</a:t>
            </a:r>
            <a:r>
              <a:rPr lang="it-IT" b="1" dirty="0" smtClean="0">
                <a:solidFill>
                  <a:srgbClr val="FF0000"/>
                </a:solidFill>
              </a:rPr>
              <a:t> by the </a:t>
            </a:r>
            <a:r>
              <a:rPr lang="it-IT" b="1" dirty="0" err="1" smtClean="0">
                <a:solidFill>
                  <a:srgbClr val="FF0000"/>
                </a:solidFill>
              </a:rPr>
              <a:t>cruel</a:t>
            </a:r>
            <a:r>
              <a:rPr lang="it-IT" b="1" dirty="0" smtClean="0">
                <a:solidFill>
                  <a:srgbClr val="FF0000"/>
                </a:solidFill>
              </a:rPr>
              <a:t> </a:t>
            </a:r>
            <a:r>
              <a:rPr lang="it-IT" b="1" dirty="0" err="1" smtClean="0">
                <a:solidFill>
                  <a:srgbClr val="FF0000"/>
                </a:solidFill>
              </a:rPr>
              <a:t>ferocity</a:t>
            </a:r>
            <a:r>
              <a:rPr lang="it-IT" b="1" dirty="0" smtClean="0">
                <a:solidFill>
                  <a:srgbClr val="FF0000"/>
                </a:solidFill>
              </a:rPr>
              <a:t> of the </a:t>
            </a:r>
            <a:r>
              <a:rPr lang="it-IT" b="1" dirty="0" err="1" smtClean="0">
                <a:solidFill>
                  <a:srgbClr val="FF0000"/>
                </a:solidFill>
              </a:rPr>
              <a:t>sons</a:t>
            </a:r>
            <a:r>
              <a:rPr lang="it-IT" b="1" dirty="0" smtClean="0">
                <a:solidFill>
                  <a:srgbClr val="FF0000"/>
                </a:solidFill>
              </a:rPr>
              <a:t> of men </a:t>
            </a:r>
            <a:r>
              <a:rPr lang="it-IT" b="1" dirty="0" err="1" smtClean="0">
                <a:solidFill>
                  <a:srgbClr val="FF0000"/>
                </a:solidFill>
              </a:rPr>
              <a:t>who</a:t>
            </a:r>
            <a:r>
              <a:rPr lang="it-IT" b="1" dirty="0" smtClean="0">
                <a:solidFill>
                  <a:srgbClr val="FF0000"/>
                </a:solidFill>
              </a:rPr>
              <a:t> </a:t>
            </a:r>
            <a:r>
              <a:rPr lang="it-IT" b="1" dirty="0" err="1" smtClean="0">
                <a:solidFill>
                  <a:srgbClr val="FF0000"/>
                </a:solidFill>
              </a:rPr>
              <a:t>tore</a:t>
            </a:r>
            <a:r>
              <a:rPr lang="it-IT" b="1" dirty="0" smtClean="0">
                <a:solidFill>
                  <a:srgbClr val="FF0000"/>
                </a:solidFill>
              </a:rPr>
              <a:t> </a:t>
            </a:r>
            <a:r>
              <a:rPr lang="it-IT" b="1" dirty="0" err="1" smtClean="0">
                <a:solidFill>
                  <a:srgbClr val="FF0000"/>
                </a:solidFill>
              </a:rPr>
              <a:t>them</a:t>
            </a:r>
            <a:r>
              <a:rPr lang="it-IT" b="1" dirty="0" smtClean="0">
                <a:solidFill>
                  <a:srgbClr val="FF0000"/>
                </a:solidFill>
              </a:rPr>
              <a:t> to </a:t>
            </a:r>
            <a:r>
              <a:rPr lang="it-IT" b="1" dirty="0" err="1" smtClean="0">
                <a:solidFill>
                  <a:srgbClr val="FF0000"/>
                </a:solidFill>
              </a:rPr>
              <a:t>pieces</a:t>
            </a:r>
            <a:r>
              <a:rPr lang="it-IT" b="1" dirty="0" smtClean="0">
                <a:solidFill>
                  <a:srgbClr val="FF0000"/>
                </a:solidFill>
              </a:rPr>
              <a:t> and </a:t>
            </a:r>
            <a:r>
              <a:rPr lang="it-IT" b="1" dirty="0" err="1" smtClean="0">
                <a:solidFill>
                  <a:srgbClr val="FF0000"/>
                </a:solidFill>
              </a:rPr>
              <a:t>delighted</a:t>
            </a:r>
            <a:r>
              <a:rPr lang="it-IT" b="1" dirty="0" smtClean="0">
                <a:solidFill>
                  <a:srgbClr val="FF0000"/>
                </a:solidFill>
              </a:rPr>
              <a:t> in </a:t>
            </a:r>
            <a:r>
              <a:rPr lang="it-IT" b="1" dirty="0" err="1" smtClean="0">
                <a:solidFill>
                  <a:srgbClr val="FF0000"/>
                </a:solidFill>
              </a:rPr>
              <a:t>shredding</a:t>
            </a:r>
            <a:r>
              <a:rPr lang="it-IT" b="1" dirty="0" smtClean="0">
                <a:solidFill>
                  <a:srgbClr val="FF0000"/>
                </a:solidFill>
              </a:rPr>
              <a:t> </a:t>
            </a:r>
            <a:r>
              <a:rPr lang="it-IT" b="1" dirty="0" err="1" smtClean="0">
                <a:solidFill>
                  <a:srgbClr val="FF0000"/>
                </a:solidFill>
              </a:rPr>
              <a:t>their</a:t>
            </a:r>
            <a:r>
              <a:rPr lang="it-IT" b="1" dirty="0" smtClean="0">
                <a:solidFill>
                  <a:srgbClr val="FF0000"/>
                </a:solidFill>
              </a:rPr>
              <a:t> </a:t>
            </a:r>
            <a:r>
              <a:rPr lang="it-IT" b="1" dirty="0" err="1" smtClean="0">
                <a:solidFill>
                  <a:srgbClr val="FF0000"/>
                </a:solidFill>
              </a:rPr>
              <a:t>blood</a:t>
            </a:r>
            <a:r>
              <a:rPr lang="it-IT" b="1" dirty="0" smtClean="0">
                <a:solidFill>
                  <a:srgbClr val="FF0000"/>
                </a:solidFill>
              </a:rPr>
              <a:t>.</a:t>
            </a:r>
          </a:p>
          <a:p>
            <a:pPr marL="0" indent="0" algn="ctr">
              <a:buNone/>
            </a:pPr>
            <a:endParaRPr lang="it-IT" sz="2000" b="1" dirty="0" smtClean="0">
              <a:solidFill>
                <a:srgbClr val="7030A0"/>
              </a:solidFill>
            </a:endParaRPr>
          </a:p>
          <a:p>
            <a:pPr marL="0" indent="0" algn="ctr">
              <a:buNone/>
            </a:pPr>
            <a:r>
              <a:rPr lang="it-IT" sz="4000" b="1" dirty="0" smtClean="0">
                <a:solidFill>
                  <a:srgbClr val="7030A0"/>
                </a:solidFill>
              </a:rPr>
              <a:t>WHAT COULD</a:t>
            </a:r>
          </a:p>
          <a:p>
            <a:pPr marL="0" indent="0" algn="ctr">
              <a:buNone/>
            </a:pPr>
            <a:r>
              <a:rPr lang="it-IT" sz="4000" b="1" dirty="0" smtClean="0">
                <a:solidFill>
                  <a:srgbClr val="7030A0"/>
                </a:solidFill>
              </a:rPr>
              <a:t>SAVE HUMANITY THEN ?</a:t>
            </a:r>
            <a:endParaRPr lang="it-IT" sz="4000" b="1" dirty="0">
              <a:solidFill>
                <a:srgbClr val="7030A0"/>
              </a:solidFill>
            </a:endParaRPr>
          </a:p>
        </p:txBody>
      </p:sp>
      <p:pic>
        <p:nvPicPr>
          <p:cNvPr id="2052" name="Picture 4" descr="Immagine correlat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62351" y="1825624"/>
            <a:ext cx="5556925" cy="4076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0569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 Box 4"/>
          <p:cNvSpPr txBox="1">
            <a:spLocks noChangeArrowheads="1"/>
          </p:cNvSpPr>
          <p:nvPr/>
        </p:nvSpPr>
        <p:spPr bwMode="auto">
          <a:xfrm>
            <a:off x="338708" y="148471"/>
            <a:ext cx="6770429" cy="6555641"/>
          </a:xfrm>
          <a:prstGeom prst="rect">
            <a:avLst/>
          </a:prstGeom>
          <a:solidFill>
            <a:schemeClr val="accent4">
              <a:lumMod val="20000"/>
              <a:lumOff val="80000"/>
            </a:schemeClr>
          </a:solidFill>
          <a:ln>
            <a:noFill/>
          </a:ln>
          <a:effectLst>
            <a:innerShdw blurRad="63500" dist="50800" dir="8100000">
              <a:prstClr val="black">
                <a:alpha val="50000"/>
              </a:prstClr>
            </a:innerShdw>
          </a:effectLst>
          <a:extLst/>
        </p:spPr>
        <p:txBody>
          <a:bodyPr wrap="square">
            <a:spAutoFit/>
            <a:flatTx/>
          </a:bodyPr>
          <a:lstStyle/>
          <a:p>
            <a:pPr algn="ctr">
              <a:spcBef>
                <a:spcPct val="50000"/>
              </a:spcBef>
              <a:defRPr/>
            </a:pPr>
            <a:r>
              <a:rPr lang="en-GB" altLang="en-US" sz="2000" b="1" dirty="0" smtClean="0">
                <a:solidFill>
                  <a:srgbClr val="FF0000"/>
                </a:solidFill>
                <a:latin typeface="Arial" charset="0"/>
                <a:cs typeface="Arial" charset="0"/>
              </a:rPr>
              <a:t>IN THE SACRAMENTS A NEW CREATION TAKES PLACE</a:t>
            </a:r>
          </a:p>
          <a:p>
            <a:pPr algn="just">
              <a:spcBef>
                <a:spcPct val="50000"/>
              </a:spcBef>
              <a:defRPr/>
            </a:pPr>
            <a:r>
              <a:rPr lang="en-GB" altLang="en-US" sz="2000" b="1" dirty="0" smtClean="0">
                <a:solidFill>
                  <a:srgbClr val="7030A0"/>
                </a:solidFill>
                <a:latin typeface="Arial" charset="0"/>
                <a:cs typeface="Arial" charset="0"/>
              </a:rPr>
              <a:t>Jesus’ </a:t>
            </a:r>
            <a:r>
              <a:rPr lang="en-GB" altLang="en-US" sz="2000" b="1" dirty="0">
                <a:solidFill>
                  <a:srgbClr val="7030A0"/>
                </a:solidFill>
                <a:latin typeface="Arial" charset="0"/>
                <a:cs typeface="Arial" charset="0"/>
              </a:rPr>
              <a:t>command was</a:t>
            </a:r>
            <a:r>
              <a:rPr lang="en-GB" altLang="en-US" sz="2000" b="1" dirty="0">
                <a:latin typeface="Arial" charset="0"/>
                <a:cs typeface="Arial" charset="0"/>
              </a:rPr>
              <a:t>, “</a:t>
            </a:r>
            <a:r>
              <a:rPr lang="en-GB" altLang="en-US" sz="2000" b="1" i="1" dirty="0">
                <a:solidFill>
                  <a:srgbClr val="0066FF"/>
                </a:solidFill>
                <a:latin typeface="Arial" charset="0"/>
                <a:cs typeface="Arial" charset="0"/>
              </a:rPr>
              <a:t>Go out into the whole world and make disciples of all nations, baptising them in the name of the Father, and of the Son, and of the Holy Spirit</a:t>
            </a:r>
            <a:r>
              <a:rPr lang="en-GB" altLang="en-US" sz="2000" b="1" i="1" dirty="0" smtClean="0">
                <a:solidFill>
                  <a:srgbClr val="0066FF"/>
                </a:solidFill>
                <a:latin typeface="Arial" charset="0"/>
                <a:cs typeface="Arial" charset="0"/>
              </a:rPr>
              <a:t>” (Mt 28,19). </a:t>
            </a:r>
            <a:endParaRPr lang="en-GB" altLang="en-US" sz="2000" b="1" i="1" dirty="0">
              <a:solidFill>
                <a:srgbClr val="0066FF"/>
              </a:solidFill>
              <a:latin typeface="Arial" charset="0"/>
              <a:cs typeface="Arial" charset="0"/>
            </a:endParaRPr>
          </a:p>
          <a:p>
            <a:pPr algn="just">
              <a:spcBef>
                <a:spcPct val="50000"/>
              </a:spcBef>
              <a:defRPr/>
            </a:pPr>
            <a:r>
              <a:rPr lang="en-GB" altLang="en-US" sz="2000" b="1" dirty="0">
                <a:solidFill>
                  <a:srgbClr val="FF0000"/>
                </a:solidFill>
                <a:latin typeface="Arial" charset="0"/>
                <a:cs typeface="Arial" charset="0"/>
              </a:rPr>
              <a:t>His command </a:t>
            </a:r>
            <a:r>
              <a:rPr lang="en-GB" altLang="en-US" sz="2000" b="1" dirty="0" smtClean="0">
                <a:solidFill>
                  <a:srgbClr val="FF0000"/>
                </a:solidFill>
                <a:latin typeface="Arial" charset="0"/>
                <a:cs typeface="Arial" charset="0"/>
              </a:rPr>
              <a:t>was</a:t>
            </a:r>
          </a:p>
          <a:p>
            <a:pPr marL="800100" lvl="1" indent="-342900" algn="just">
              <a:buFont typeface="Arial" panose="020B0604020202020204" pitchFamily="34" charset="0"/>
              <a:buChar char="•"/>
              <a:defRPr/>
            </a:pPr>
            <a:r>
              <a:rPr lang="en-GB" altLang="en-US" sz="2000" b="1" dirty="0" smtClean="0">
                <a:solidFill>
                  <a:srgbClr val="92D050"/>
                </a:solidFill>
                <a:latin typeface="Arial" charset="0"/>
                <a:cs typeface="Arial" charset="0"/>
              </a:rPr>
              <a:t>to enlighten the </a:t>
            </a:r>
            <a:r>
              <a:rPr lang="en-GB" altLang="en-US" sz="2000" b="1" dirty="0">
                <a:solidFill>
                  <a:srgbClr val="92D050"/>
                </a:solidFill>
                <a:latin typeface="Arial" charset="0"/>
                <a:cs typeface="Arial" charset="0"/>
              </a:rPr>
              <a:t>intellect </a:t>
            </a:r>
            <a:r>
              <a:rPr lang="en-GB" altLang="en-US" sz="2000" b="1" i="1" dirty="0">
                <a:solidFill>
                  <a:srgbClr val="92D050"/>
                </a:solidFill>
                <a:latin typeface="Arial" charset="0"/>
                <a:cs typeface="Arial" charset="0"/>
              </a:rPr>
              <a:t>by the way of </a:t>
            </a:r>
            <a:r>
              <a:rPr lang="en-GB" altLang="en-US" sz="2000" b="1" i="1" dirty="0" smtClean="0">
                <a:solidFill>
                  <a:srgbClr val="92D050"/>
                </a:solidFill>
                <a:latin typeface="Arial" charset="0"/>
                <a:cs typeface="Arial" charset="0"/>
              </a:rPr>
              <a:t>preaching,</a:t>
            </a:r>
          </a:p>
          <a:p>
            <a:pPr marL="800100" lvl="1" indent="-342900" algn="just">
              <a:buFont typeface="Arial" panose="020B0604020202020204" pitchFamily="34" charset="0"/>
              <a:buChar char="•"/>
              <a:defRPr/>
            </a:pPr>
            <a:r>
              <a:rPr lang="en-GB" altLang="en-US" sz="2000" b="1" dirty="0" smtClean="0">
                <a:solidFill>
                  <a:srgbClr val="00B0F0"/>
                </a:solidFill>
                <a:latin typeface="Arial" charset="0"/>
                <a:cs typeface="Arial" charset="0"/>
              </a:rPr>
              <a:t>to </a:t>
            </a:r>
            <a:r>
              <a:rPr lang="en-GB" altLang="en-US" sz="2000" b="1" dirty="0">
                <a:solidFill>
                  <a:srgbClr val="00B0F0"/>
                </a:solidFill>
                <a:latin typeface="Arial" charset="0"/>
                <a:cs typeface="Arial" charset="0"/>
              </a:rPr>
              <a:t>regenerate the will, </a:t>
            </a:r>
            <a:r>
              <a:rPr lang="en-GB" altLang="en-US" sz="2000" b="1" i="1" dirty="0" smtClean="0">
                <a:solidFill>
                  <a:srgbClr val="00B0F0"/>
                </a:solidFill>
                <a:latin typeface="Arial" charset="0"/>
                <a:cs typeface="Arial" charset="0"/>
              </a:rPr>
              <a:t>by the work of Grace,</a:t>
            </a:r>
          </a:p>
          <a:p>
            <a:pPr marL="800100" lvl="1" indent="-342900" algn="just">
              <a:buFont typeface="Arial" panose="020B0604020202020204" pitchFamily="34" charset="0"/>
              <a:buChar char="•"/>
              <a:defRPr/>
            </a:pPr>
            <a:r>
              <a:rPr lang="en-GB" altLang="en-US" sz="2000" b="1" dirty="0" smtClean="0">
                <a:solidFill>
                  <a:srgbClr val="0070C0"/>
                </a:solidFill>
                <a:latin typeface="Arial" charset="0"/>
                <a:cs typeface="Arial" charset="0"/>
              </a:rPr>
              <a:t>to “speak” </a:t>
            </a:r>
            <a:r>
              <a:rPr lang="en-GB" altLang="en-US" sz="2000" b="1" dirty="0">
                <a:solidFill>
                  <a:srgbClr val="0070C0"/>
                </a:solidFill>
                <a:latin typeface="Arial" charset="0"/>
                <a:cs typeface="Arial" charset="0"/>
              </a:rPr>
              <a:t>to </a:t>
            </a:r>
            <a:r>
              <a:rPr lang="en-GB" altLang="en-US" sz="2000" b="1" dirty="0" smtClean="0">
                <a:solidFill>
                  <a:srgbClr val="0070C0"/>
                </a:solidFill>
                <a:latin typeface="Arial" charset="0"/>
                <a:cs typeface="Arial" charset="0"/>
              </a:rPr>
              <a:t>the feelings </a:t>
            </a:r>
            <a:r>
              <a:rPr lang="en-GB" altLang="en-US" sz="2000" b="1" i="1" dirty="0" smtClean="0">
                <a:solidFill>
                  <a:srgbClr val="0070C0"/>
                </a:solidFill>
                <a:latin typeface="Arial" charset="0"/>
                <a:cs typeface="Arial" charset="0"/>
              </a:rPr>
              <a:t>by the use of signs</a:t>
            </a:r>
          </a:p>
          <a:p>
            <a:pPr algn="ctr">
              <a:spcBef>
                <a:spcPct val="50000"/>
              </a:spcBef>
              <a:defRPr/>
            </a:pPr>
            <a:r>
              <a:rPr lang="en-GB" altLang="en-US" sz="2000" b="1" dirty="0" smtClean="0">
                <a:solidFill>
                  <a:srgbClr val="FF0000"/>
                </a:solidFill>
                <a:latin typeface="Arial" charset="0"/>
                <a:cs typeface="Arial" charset="0"/>
              </a:rPr>
              <a:t>BY “BAPTISING”, BY THE SACRAMENTS, BY THE ACTS OF WORSHIP OF THE NEW TESTAMENT. </a:t>
            </a:r>
          </a:p>
          <a:p>
            <a:pPr algn="just">
              <a:spcBef>
                <a:spcPct val="50000"/>
              </a:spcBef>
              <a:defRPr/>
            </a:pPr>
            <a:r>
              <a:rPr lang="en-GB" altLang="en-US" sz="2000" b="1" i="1" dirty="0" smtClean="0">
                <a:solidFill>
                  <a:srgbClr val="A50021"/>
                </a:solidFill>
                <a:latin typeface="Arial" charset="0"/>
                <a:cs typeface="Arial" charset="0"/>
              </a:rPr>
              <a:t>“</a:t>
            </a:r>
            <a:r>
              <a:rPr lang="en-GB" altLang="en-US" sz="2000" b="1" i="1" dirty="0">
                <a:solidFill>
                  <a:srgbClr val="A50021"/>
                </a:solidFill>
                <a:latin typeface="Arial" charset="0"/>
                <a:cs typeface="Arial" charset="0"/>
              </a:rPr>
              <a:t>The Sacraments were words and signs of God, </a:t>
            </a:r>
            <a:r>
              <a:rPr lang="en-GB" altLang="en-US" sz="2000" b="1" i="1" dirty="0">
                <a:solidFill>
                  <a:srgbClr val="0070C0"/>
                </a:solidFill>
                <a:latin typeface="Arial" charset="0"/>
                <a:cs typeface="Arial" charset="0"/>
              </a:rPr>
              <a:t>creating a new soul, creating new life, new heavens and a new earth. </a:t>
            </a:r>
            <a:r>
              <a:rPr lang="en-GB" altLang="en-US" sz="2000" b="1" i="1" dirty="0">
                <a:solidFill>
                  <a:srgbClr val="A50021"/>
                </a:solidFill>
                <a:latin typeface="Arial" charset="0"/>
                <a:cs typeface="Arial" charset="0"/>
              </a:rPr>
              <a:t>The Apostles added to their preaching Catholic </a:t>
            </a:r>
            <a:r>
              <a:rPr lang="en-GB" altLang="en-US" sz="2000" b="1" i="1" dirty="0" smtClean="0">
                <a:solidFill>
                  <a:srgbClr val="A50021"/>
                </a:solidFill>
                <a:latin typeface="Arial" charset="0"/>
                <a:cs typeface="Arial" charset="0"/>
              </a:rPr>
              <a:t>Worship</a:t>
            </a:r>
            <a:r>
              <a:rPr lang="en-GB" altLang="en-US" sz="2000" b="1" i="1" dirty="0">
                <a:solidFill>
                  <a:srgbClr val="A50021"/>
                </a:solidFill>
                <a:latin typeface="Arial" charset="0"/>
                <a:cs typeface="Arial" charset="0"/>
              </a:rPr>
              <a:t>, which consists principally in the Sacrifice of Mass, the Sacraments, and the prayers in which these are expressed”.</a:t>
            </a:r>
          </a:p>
        </p:txBody>
      </p:sp>
      <p:pic>
        <p:nvPicPr>
          <p:cNvPr id="10242" name="Picture 2" descr="http://photos1.blogger.com/blogger/1092/2324/1600/Agape_feast_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8936" y="249610"/>
            <a:ext cx="4794789" cy="326347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myocn.net/wp-content/uploads/2013/05/640px-Vasnetsov_Bapt_Vladimir-620x3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8936" y="3923434"/>
            <a:ext cx="4687836" cy="2646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1151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err="1" smtClean="0">
                <a:solidFill>
                  <a:srgbClr val="FF0000"/>
                </a:solidFill>
              </a:rPr>
              <a:t>Accomplishing</a:t>
            </a:r>
            <a:r>
              <a:rPr lang="it-IT" b="1" dirty="0" smtClean="0">
                <a:solidFill>
                  <a:srgbClr val="FF0000"/>
                </a:solidFill>
              </a:rPr>
              <a:t> the work of </a:t>
            </a:r>
            <a:r>
              <a:rPr lang="it-IT" b="1" dirty="0" err="1" smtClean="0">
                <a:solidFill>
                  <a:srgbClr val="FF0000"/>
                </a:solidFill>
              </a:rPr>
              <a:t>Salvation</a:t>
            </a:r>
            <a:r>
              <a:rPr lang="it-IT" b="1" dirty="0" smtClean="0">
                <a:solidFill>
                  <a:srgbClr val="FF0000"/>
                </a:solidFill>
              </a:rPr>
              <a:t> by </a:t>
            </a:r>
            <a:r>
              <a:rPr lang="it-IT" b="1" dirty="0" err="1" smtClean="0">
                <a:solidFill>
                  <a:srgbClr val="FF0000"/>
                </a:solidFill>
              </a:rPr>
              <a:t>means</a:t>
            </a:r>
            <a:r>
              <a:rPr lang="it-IT" b="1" dirty="0" smtClean="0">
                <a:solidFill>
                  <a:srgbClr val="FF0000"/>
                </a:solidFill>
              </a:rPr>
              <a:t> of </a:t>
            </a:r>
            <a:r>
              <a:rPr lang="it-IT" b="1" dirty="0" err="1">
                <a:solidFill>
                  <a:srgbClr val="FF0000"/>
                </a:solidFill>
              </a:rPr>
              <a:t>S</a:t>
            </a:r>
            <a:r>
              <a:rPr lang="it-IT" b="1" dirty="0" err="1" smtClean="0">
                <a:solidFill>
                  <a:srgbClr val="FF0000"/>
                </a:solidFill>
              </a:rPr>
              <a:t>acrifice</a:t>
            </a:r>
            <a:r>
              <a:rPr lang="it-IT" b="1" dirty="0" smtClean="0">
                <a:solidFill>
                  <a:srgbClr val="FF0000"/>
                </a:solidFill>
              </a:rPr>
              <a:t> and </a:t>
            </a:r>
            <a:r>
              <a:rPr lang="it-IT" b="1" dirty="0" err="1" smtClean="0">
                <a:solidFill>
                  <a:srgbClr val="FF0000"/>
                </a:solidFill>
              </a:rPr>
              <a:t>Sacraments</a:t>
            </a:r>
            <a:endParaRPr lang="it-IT" b="1" dirty="0">
              <a:solidFill>
                <a:srgbClr val="FF0000"/>
              </a:solidFill>
            </a:endParaRPr>
          </a:p>
        </p:txBody>
      </p:sp>
      <p:sp>
        <p:nvSpPr>
          <p:cNvPr id="4" name="Segnaposto contenuto 3"/>
          <p:cNvSpPr>
            <a:spLocks noGrp="1"/>
          </p:cNvSpPr>
          <p:nvPr>
            <p:ph sz="half" idx="2"/>
          </p:nvPr>
        </p:nvSpPr>
        <p:spPr/>
        <p:txBody>
          <a:bodyPr>
            <a:normAutofit fontScale="77500" lnSpcReduction="20000"/>
          </a:bodyPr>
          <a:lstStyle/>
          <a:p>
            <a:pPr marL="0" indent="0" algn="ctr">
              <a:buNone/>
            </a:pPr>
            <a:r>
              <a:rPr lang="en-GB" b="1" dirty="0" err="1" smtClean="0">
                <a:solidFill>
                  <a:srgbClr val="FF0000"/>
                </a:solidFill>
              </a:rPr>
              <a:t>Sacrosanctum</a:t>
            </a:r>
            <a:r>
              <a:rPr lang="en-GB" b="1" dirty="0" smtClean="0">
                <a:solidFill>
                  <a:srgbClr val="FF0000"/>
                </a:solidFill>
              </a:rPr>
              <a:t> </a:t>
            </a:r>
            <a:r>
              <a:rPr lang="en-GB" b="1" dirty="0" err="1" smtClean="0">
                <a:solidFill>
                  <a:srgbClr val="FF0000"/>
                </a:solidFill>
              </a:rPr>
              <a:t>Concilium</a:t>
            </a:r>
            <a:endParaRPr lang="en-GB" b="1" dirty="0" smtClean="0">
              <a:solidFill>
                <a:srgbClr val="FF0000"/>
              </a:solidFill>
            </a:endParaRPr>
          </a:p>
          <a:p>
            <a:pPr algn="just"/>
            <a:r>
              <a:rPr lang="en-GB" b="1" dirty="0" smtClean="0">
                <a:solidFill>
                  <a:srgbClr val="FFC000"/>
                </a:solidFill>
              </a:rPr>
              <a:t>6</a:t>
            </a:r>
            <a:r>
              <a:rPr lang="en-GB" b="1" dirty="0">
                <a:solidFill>
                  <a:srgbClr val="FFC000"/>
                </a:solidFill>
              </a:rPr>
              <a:t>. Just as Christ was sent by the Father, so also He sent the apostles, filled with the Holy </a:t>
            </a:r>
            <a:r>
              <a:rPr lang="en-GB" b="1" dirty="0" smtClean="0">
                <a:solidFill>
                  <a:srgbClr val="FFC000"/>
                </a:solidFill>
              </a:rPr>
              <a:t>Spirit.</a:t>
            </a:r>
          </a:p>
          <a:p>
            <a:pPr algn="just"/>
            <a:r>
              <a:rPr lang="en-GB" b="1" dirty="0" smtClean="0">
                <a:solidFill>
                  <a:srgbClr val="0070C0"/>
                </a:solidFill>
              </a:rPr>
              <a:t>This </a:t>
            </a:r>
            <a:r>
              <a:rPr lang="en-GB" b="1" dirty="0">
                <a:solidFill>
                  <a:srgbClr val="0070C0"/>
                </a:solidFill>
              </a:rPr>
              <a:t>He did that, by preaching the gospel to every creature </a:t>
            </a:r>
            <a:r>
              <a:rPr lang="en-GB" b="1" dirty="0" smtClean="0">
                <a:solidFill>
                  <a:srgbClr val="0070C0"/>
                </a:solidFill>
              </a:rPr>
              <a:t>(Mk 16,15), </a:t>
            </a:r>
            <a:r>
              <a:rPr lang="en-GB" b="1" dirty="0">
                <a:solidFill>
                  <a:srgbClr val="0070C0"/>
                </a:solidFill>
              </a:rPr>
              <a:t>they might proclaim that the Son of God, by His death and resurrection, had freed us from the power of Satan </a:t>
            </a:r>
            <a:r>
              <a:rPr lang="en-GB" b="1" dirty="0" smtClean="0">
                <a:solidFill>
                  <a:srgbClr val="0070C0"/>
                </a:solidFill>
              </a:rPr>
              <a:t>(Acts 26,18) and </a:t>
            </a:r>
            <a:r>
              <a:rPr lang="en-GB" b="1" dirty="0">
                <a:solidFill>
                  <a:srgbClr val="0070C0"/>
                </a:solidFill>
              </a:rPr>
              <a:t>from death, and brought us into the kingdom of His </a:t>
            </a:r>
            <a:r>
              <a:rPr lang="en-GB" b="1" dirty="0" smtClean="0">
                <a:solidFill>
                  <a:srgbClr val="0070C0"/>
                </a:solidFill>
              </a:rPr>
              <a:t>Father.</a:t>
            </a:r>
          </a:p>
          <a:p>
            <a:pPr algn="just"/>
            <a:r>
              <a:rPr lang="en-GB" b="1" dirty="0" smtClean="0">
                <a:solidFill>
                  <a:srgbClr val="00B050"/>
                </a:solidFill>
              </a:rPr>
              <a:t>His </a:t>
            </a:r>
            <a:r>
              <a:rPr lang="en-GB" b="1" dirty="0">
                <a:solidFill>
                  <a:srgbClr val="00B050"/>
                </a:solidFill>
              </a:rPr>
              <a:t>purpose also was that they might accomplish the work of salvation which they had proclaimed, by means of sacrifice and sacraments, around which the entire liturgical life revolves. </a:t>
            </a:r>
            <a:endParaRPr lang="it-IT" b="1" dirty="0">
              <a:solidFill>
                <a:srgbClr val="00B050"/>
              </a:solidFill>
            </a:endParaRPr>
          </a:p>
        </p:txBody>
      </p:sp>
      <p:pic>
        <p:nvPicPr>
          <p:cNvPr id="1026" name="Picture 2" descr="Risultati immagini per preaching o the apostles"/>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19945" y="1825625"/>
            <a:ext cx="5287508" cy="3394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8848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algn="ctr"/>
            <a:r>
              <a:rPr lang="it-IT" sz="3600" b="1" dirty="0" smtClean="0">
                <a:solidFill>
                  <a:srgbClr val="7030A0"/>
                </a:solidFill>
                <a:latin typeface="Algerian" panose="04020705040A02060702" pitchFamily="82" charset="0"/>
              </a:rPr>
              <a:t>IN SACRAMENTAL WORSHIP</a:t>
            </a:r>
            <a:br>
              <a:rPr lang="it-IT" sz="3600" b="1" dirty="0" smtClean="0">
                <a:solidFill>
                  <a:srgbClr val="7030A0"/>
                </a:solidFill>
                <a:latin typeface="Algerian" panose="04020705040A02060702" pitchFamily="82" charset="0"/>
              </a:rPr>
            </a:br>
            <a:r>
              <a:rPr lang="it-IT" sz="3600" b="1" dirty="0" err="1" smtClean="0">
                <a:solidFill>
                  <a:srgbClr val="7030A0"/>
                </a:solidFill>
                <a:latin typeface="Algerian" panose="04020705040A02060702" pitchFamily="82" charset="0"/>
              </a:rPr>
              <a:t>ThROUGH</a:t>
            </a:r>
            <a:r>
              <a:rPr lang="it-IT" sz="3600" b="1" dirty="0" smtClean="0">
                <a:solidFill>
                  <a:srgbClr val="7030A0"/>
                </a:solidFill>
                <a:latin typeface="Algerian" panose="04020705040A02060702" pitchFamily="82" charset="0"/>
              </a:rPr>
              <a:t> EXTERNAL ACTIONS</a:t>
            </a:r>
            <a:br>
              <a:rPr lang="it-IT" sz="3600" b="1" dirty="0" smtClean="0">
                <a:solidFill>
                  <a:srgbClr val="7030A0"/>
                </a:solidFill>
                <a:latin typeface="Algerian" panose="04020705040A02060702" pitchFamily="82" charset="0"/>
              </a:rPr>
            </a:br>
            <a:r>
              <a:rPr lang="it-IT" sz="3600" b="1" dirty="0" smtClean="0">
                <a:solidFill>
                  <a:srgbClr val="7030A0"/>
                </a:solidFill>
                <a:latin typeface="Algerian" panose="04020705040A02060702" pitchFamily="82" charset="0"/>
              </a:rPr>
              <a:t>GRACE IS BESTOWED UPON US</a:t>
            </a:r>
            <a:endParaRPr lang="it-IT" sz="3600" b="1" dirty="0">
              <a:solidFill>
                <a:srgbClr val="7030A0"/>
              </a:solidFill>
              <a:latin typeface="Algerian" panose="04020705040A02060702" pitchFamily="82" charset="0"/>
            </a:endParaRPr>
          </a:p>
        </p:txBody>
      </p:sp>
      <p:sp>
        <p:nvSpPr>
          <p:cNvPr id="4" name="Segnaposto contenuto 3"/>
          <p:cNvSpPr>
            <a:spLocks noGrp="1"/>
          </p:cNvSpPr>
          <p:nvPr>
            <p:ph sz="half" idx="2"/>
          </p:nvPr>
        </p:nvSpPr>
        <p:spPr>
          <a:xfrm>
            <a:off x="6300989" y="1825625"/>
            <a:ext cx="5181600" cy="4351338"/>
          </a:xfrm>
        </p:spPr>
        <p:txBody>
          <a:bodyPr>
            <a:normAutofit fontScale="85000" lnSpcReduction="20000"/>
          </a:bodyPr>
          <a:lstStyle/>
          <a:p>
            <a:pPr algn="just"/>
            <a:r>
              <a:rPr lang="it-IT" b="1" dirty="0" err="1" smtClean="0">
                <a:solidFill>
                  <a:srgbClr val="FFC000"/>
                </a:solidFill>
              </a:rPr>
              <a:t>When</a:t>
            </a:r>
            <a:r>
              <a:rPr lang="it-IT" b="1" dirty="0" smtClean="0">
                <a:solidFill>
                  <a:srgbClr val="FFC000"/>
                </a:solidFill>
              </a:rPr>
              <a:t> the </a:t>
            </a:r>
            <a:r>
              <a:rPr lang="it-IT" b="1" dirty="0" err="1" smtClean="0">
                <a:solidFill>
                  <a:srgbClr val="FFC000"/>
                </a:solidFill>
              </a:rPr>
              <a:t>author</a:t>
            </a:r>
            <a:r>
              <a:rPr lang="it-IT" b="1" dirty="0" smtClean="0">
                <a:solidFill>
                  <a:srgbClr val="FFC000"/>
                </a:solidFill>
              </a:rPr>
              <a:t> of </a:t>
            </a:r>
            <a:r>
              <a:rPr lang="it-IT" b="1" dirty="0" err="1" smtClean="0">
                <a:solidFill>
                  <a:srgbClr val="FFC000"/>
                </a:solidFill>
              </a:rPr>
              <a:t>mankind</a:t>
            </a:r>
            <a:r>
              <a:rPr lang="it-IT" b="1" dirty="0" smtClean="0">
                <a:solidFill>
                  <a:srgbClr val="FFC000"/>
                </a:solidFill>
              </a:rPr>
              <a:t> </a:t>
            </a:r>
            <a:r>
              <a:rPr lang="it-IT" b="1" dirty="0" err="1" smtClean="0">
                <a:solidFill>
                  <a:srgbClr val="FFC000"/>
                </a:solidFill>
              </a:rPr>
              <a:t>decided</a:t>
            </a:r>
            <a:r>
              <a:rPr lang="it-IT" b="1" dirty="0" smtClean="0">
                <a:solidFill>
                  <a:srgbClr val="FFC000"/>
                </a:solidFill>
              </a:rPr>
              <a:t> to </a:t>
            </a:r>
            <a:r>
              <a:rPr lang="it-IT" b="1" dirty="0" err="1" smtClean="0">
                <a:solidFill>
                  <a:srgbClr val="FFC000"/>
                </a:solidFill>
              </a:rPr>
              <a:t>reform</a:t>
            </a:r>
            <a:r>
              <a:rPr lang="it-IT" b="1" dirty="0" smtClean="0">
                <a:solidFill>
                  <a:srgbClr val="FFC000"/>
                </a:solidFill>
              </a:rPr>
              <a:t> human nature, he </a:t>
            </a:r>
            <a:r>
              <a:rPr lang="it-IT" b="1" dirty="0" err="1" smtClean="0">
                <a:solidFill>
                  <a:srgbClr val="FFC000"/>
                </a:solidFill>
              </a:rPr>
              <a:t>was</a:t>
            </a:r>
            <a:r>
              <a:rPr lang="it-IT" b="1" dirty="0" smtClean="0">
                <a:solidFill>
                  <a:srgbClr val="FFC000"/>
                </a:solidFill>
              </a:rPr>
              <a:t> </a:t>
            </a:r>
            <a:r>
              <a:rPr lang="it-IT" b="1" dirty="0" err="1" smtClean="0">
                <a:solidFill>
                  <a:srgbClr val="FFC000"/>
                </a:solidFill>
              </a:rPr>
              <a:t>not</a:t>
            </a:r>
            <a:r>
              <a:rPr lang="it-IT" b="1" dirty="0" smtClean="0">
                <a:solidFill>
                  <a:srgbClr val="FFC000"/>
                </a:solidFill>
              </a:rPr>
              <a:t> </a:t>
            </a:r>
            <a:r>
              <a:rPr lang="it-IT" b="1" dirty="0" err="1" smtClean="0">
                <a:solidFill>
                  <a:srgbClr val="FFC000"/>
                </a:solidFill>
              </a:rPr>
              <a:t>satisfied</a:t>
            </a:r>
            <a:r>
              <a:rPr lang="it-IT" b="1" dirty="0" smtClean="0">
                <a:solidFill>
                  <a:srgbClr val="FFC000"/>
                </a:solidFill>
              </a:rPr>
              <a:t> with </a:t>
            </a:r>
            <a:r>
              <a:rPr lang="it-IT" b="1" dirty="0" err="1" smtClean="0">
                <a:solidFill>
                  <a:srgbClr val="FFC000"/>
                </a:solidFill>
              </a:rPr>
              <a:t>proclaiming</a:t>
            </a:r>
            <a:r>
              <a:rPr lang="it-IT" b="1" dirty="0" smtClean="0">
                <a:solidFill>
                  <a:srgbClr val="FFC000"/>
                </a:solidFill>
              </a:rPr>
              <a:t> moral </a:t>
            </a:r>
            <a:r>
              <a:rPr lang="it-IT" b="1" dirty="0" err="1" smtClean="0">
                <a:solidFill>
                  <a:srgbClr val="FFC000"/>
                </a:solidFill>
              </a:rPr>
              <a:t>precepts</a:t>
            </a:r>
            <a:r>
              <a:rPr lang="it-IT" b="1" dirty="0" smtClean="0">
                <a:solidFill>
                  <a:srgbClr val="FFC000"/>
                </a:solidFill>
              </a:rPr>
              <a:t> to the </a:t>
            </a:r>
            <a:r>
              <a:rPr lang="it-IT" b="1" dirty="0" err="1" smtClean="0">
                <a:solidFill>
                  <a:srgbClr val="FFC000"/>
                </a:solidFill>
              </a:rPr>
              <a:t>understanding</a:t>
            </a:r>
            <a:r>
              <a:rPr lang="it-IT" b="1" dirty="0" smtClean="0">
                <a:solidFill>
                  <a:srgbClr val="FFC000"/>
                </a:solidFill>
              </a:rPr>
              <a:t>; he </a:t>
            </a:r>
            <a:r>
              <a:rPr lang="it-IT" b="1" dirty="0" err="1" smtClean="0">
                <a:solidFill>
                  <a:srgbClr val="FFC000"/>
                </a:solidFill>
              </a:rPr>
              <a:t>also</a:t>
            </a:r>
            <a:r>
              <a:rPr lang="it-IT" b="1" dirty="0" smtClean="0">
                <a:solidFill>
                  <a:srgbClr val="FFC000"/>
                </a:solidFill>
              </a:rPr>
              <a:t> </a:t>
            </a:r>
            <a:r>
              <a:rPr lang="it-IT" b="1" dirty="0" err="1" smtClean="0">
                <a:solidFill>
                  <a:srgbClr val="FFC000"/>
                </a:solidFill>
              </a:rPr>
              <a:t>bestowed</a:t>
            </a:r>
            <a:r>
              <a:rPr lang="it-IT" b="1" dirty="0" smtClean="0">
                <a:solidFill>
                  <a:srgbClr val="FFC000"/>
                </a:solidFill>
              </a:rPr>
              <a:t> </a:t>
            </a:r>
            <a:r>
              <a:rPr lang="it-IT" b="1" dirty="0" err="1" smtClean="0">
                <a:solidFill>
                  <a:srgbClr val="FFC000"/>
                </a:solidFill>
              </a:rPr>
              <a:t>upon</a:t>
            </a:r>
            <a:r>
              <a:rPr lang="it-IT" b="1" dirty="0" smtClean="0">
                <a:solidFill>
                  <a:srgbClr val="FFC000"/>
                </a:solidFill>
              </a:rPr>
              <a:t> the </a:t>
            </a:r>
            <a:r>
              <a:rPr lang="it-IT" b="1" dirty="0" err="1" smtClean="0">
                <a:solidFill>
                  <a:srgbClr val="FFC000"/>
                </a:solidFill>
              </a:rPr>
              <a:t>will</a:t>
            </a:r>
            <a:r>
              <a:rPr lang="it-IT" b="1" dirty="0" smtClean="0">
                <a:solidFill>
                  <a:srgbClr val="FFC000"/>
                </a:solidFill>
              </a:rPr>
              <a:t> the </a:t>
            </a:r>
            <a:r>
              <a:rPr lang="it-IT" b="1" dirty="0" err="1" smtClean="0">
                <a:solidFill>
                  <a:srgbClr val="FFC000"/>
                </a:solidFill>
              </a:rPr>
              <a:t>practical</a:t>
            </a:r>
            <a:r>
              <a:rPr lang="it-IT" b="1" dirty="0" smtClean="0">
                <a:solidFill>
                  <a:srgbClr val="FFC000"/>
                </a:solidFill>
              </a:rPr>
              <a:t> </a:t>
            </a:r>
            <a:r>
              <a:rPr lang="it-IT" b="1" dirty="0" err="1" smtClean="0">
                <a:solidFill>
                  <a:srgbClr val="FFC000"/>
                </a:solidFill>
              </a:rPr>
              <a:t>strenght</a:t>
            </a:r>
            <a:r>
              <a:rPr lang="it-IT" b="1" dirty="0" smtClean="0">
                <a:solidFill>
                  <a:srgbClr val="FFC000"/>
                </a:solidFill>
              </a:rPr>
              <a:t> to </a:t>
            </a:r>
            <a:r>
              <a:rPr lang="it-IT" b="1" dirty="0" err="1" smtClean="0">
                <a:solidFill>
                  <a:srgbClr val="FFC000"/>
                </a:solidFill>
              </a:rPr>
              <a:t>carry</a:t>
            </a:r>
            <a:r>
              <a:rPr lang="it-IT" b="1" dirty="0" smtClean="0">
                <a:solidFill>
                  <a:srgbClr val="FFC000"/>
                </a:solidFill>
              </a:rPr>
              <a:t> </a:t>
            </a:r>
            <a:r>
              <a:rPr lang="it-IT" b="1" dirty="0" err="1" smtClean="0">
                <a:solidFill>
                  <a:srgbClr val="FFC000"/>
                </a:solidFill>
              </a:rPr>
              <a:t>them</a:t>
            </a:r>
            <a:r>
              <a:rPr lang="it-IT" b="1" dirty="0" smtClean="0">
                <a:solidFill>
                  <a:srgbClr val="FFC000"/>
                </a:solidFill>
              </a:rPr>
              <a:t> out.</a:t>
            </a:r>
          </a:p>
          <a:p>
            <a:pPr algn="just"/>
            <a:r>
              <a:rPr lang="it-IT" b="1" dirty="0" smtClean="0">
                <a:solidFill>
                  <a:srgbClr val="FF0000"/>
                </a:solidFill>
              </a:rPr>
              <a:t>He </a:t>
            </a:r>
            <a:r>
              <a:rPr lang="it-IT" b="1" dirty="0" err="1" smtClean="0">
                <a:solidFill>
                  <a:srgbClr val="FF0000"/>
                </a:solidFill>
              </a:rPr>
              <a:t>united</a:t>
            </a:r>
            <a:r>
              <a:rPr lang="it-IT" b="1" dirty="0" smtClean="0">
                <a:solidFill>
                  <a:srgbClr val="FF0000"/>
                </a:solidFill>
              </a:rPr>
              <a:t> </a:t>
            </a:r>
            <a:r>
              <a:rPr lang="it-IT" b="1" dirty="0" err="1" smtClean="0">
                <a:solidFill>
                  <a:srgbClr val="FF0000"/>
                </a:solidFill>
              </a:rPr>
              <a:t>this</a:t>
            </a:r>
            <a:r>
              <a:rPr lang="it-IT" b="1" dirty="0" smtClean="0">
                <a:solidFill>
                  <a:srgbClr val="FF0000"/>
                </a:solidFill>
              </a:rPr>
              <a:t> </a:t>
            </a:r>
            <a:r>
              <a:rPr lang="it-IT" b="1" dirty="0" err="1" smtClean="0">
                <a:solidFill>
                  <a:srgbClr val="FF0000"/>
                </a:solidFill>
              </a:rPr>
              <a:t>strenght</a:t>
            </a:r>
            <a:r>
              <a:rPr lang="it-IT" b="1" dirty="0" smtClean="0">
                <a:solidFill>
                  <a:srgbClr val="FF0000"/>
                </a:solidFill>
              </a:rPr>
              <a:t> to </a:t>
            </a:r>
            <a:r>
              <a:rPr lang="it-IT" b="1" dirty="0" err="1" smtClean="0">
                <a:solidFill>
                  <a:srgbClr val="FF0000"/>
                </a:solidFill>
              </a:rPr>
              <a:t>external</a:t>
            </a:r>
            <a:r>
              <a:rPr lang="it-IT" b="1" dirty="0" smtClean="0">
                <a:solidFill>
                  <a:srgbClr val="FF0000"/>
                </a:solidFill>
              </a:rPr>
              <a:t> </a:t>
            </a:r>
            <a:r>
              <a:rPr lang="it-IT" b="1" dirty="0" err="1" smtClean="0">
                <a:solidFill>
                  <a:srgbClr val="FF0000"/>
                </a:solidFill>
              </a:rPr>
              <a:t>rites</a:t>
            </a:r>
            <a:r>
              <a:rPr lang="it-IT" b="1" dirty="0" smtClean="0">
                <a:solidFill>
                  <a:srgbClr val="FF0000"/>
                </a:solidFill>
              </a:rPr>
              <a:t> to show </a:t>
            </a:r>
            <a:r>
              <a:rPr lang="it-IT" b="1" dirty="0" err="1" smtClean="0">
                <a:solidFill>
                  <a:srgbClr val="FF0000"/>
                </a:solidFill>
              </a:rPr>
              <a:t>that</a:t>
            </a:r>
            <a:r>
              <a:rPr lang="it-IT" b="1" dirty="0" smtClean="0">
                <a:solidFill>
                  <a:srgbClr val="FF0000"/>
                </a:solidFill>
              </a:rPr>
              <a:t> he </a:t>
            </a:r>
            <a:r>
              <a:rPr lang="it-IT" b="1" dirty="0" err="1" smtClean="0">
                <a:solidFill>
                  <a:srgbClr val="FF0000"/>
                </a:solidFill>
              </a:rPr>
              <a:t>was</a:t>
            </a:r>
            <a:r>
              <a:rPr lang="it-IT" b="1" dirty="0" smtClean="0">
                <a:solidFill>
                  <a:srgbClr val="FF0000"/>
                </a:solidFill>
              </a:rPr>
              <a:t> </a:t>
            </a:r>
            <a:r>
              <a:rPr lang="it-IT" b="1" dirty="0" err="1" smtClean="0">
                <a:solidFill>
                  <a:srgbClr val="FF0000"/>
                </a:solidFill>
              </a:rPr>
              <a:t>giving</a:t>
            </a:r>
            <a:r>
              <a:rPr lang="it-IT" b="1" dirty="0" smtClean="0">
                <a:solidFill>
                  <a:srgbClr val="FF0000"/>
                </a:solidFill>
              </a:rPr>
              <a:t> </a:t>
            </a:r>
            <a:r>
              <a:rPr lang="it-IT" b="1" dirty="0" err="1" smtClean="0">
                <a:solidFill>
                  <a:srgbClr val="FF0000"/>
                </a:solidFill>
              </a:rPr>
              <a:t>it</a:t>
            </a:r>
            <a:r>
              <a:rPr lang="it-IT" b="1" dirty="0" smtClean="0">
                <a:solidFill>
                  <a:srgbClr val="FF0000"/>
                </a:solidFill>
              </a:rPr>
              <a:t> to men and </a:t>
            </a:r>
            <a:r>
              <a:rPr lang="it-IT" b="1" dirty="0" err="1" smtClean="0">
                <a:solidFill>
                  <a:srgbClr val="FF0000"/>
                </a:solidFill>
              </a:rPr>
              <a:t>women</a:t>
            </a:r>
            <a:r>
              <a:rPr lang="it-IT" b="1" dirty="0" smtClean="0">
                <a:solidFill>
                  <a:srgbClr val="FF0000"/>
                </a:solidFill>
              </a:rPr>
              <a:t> </a:t>
            </a:r>
            <a:r>
              <a:rPr lang="it-IT" b="1" dirty="0" err="1" smtClean="0">
                <a:solidFill>
                  <a:srgbClr val="FF0000"/>
                </a:solidFill>
              </a:rPr>
              <a:t>freely</a:t>
            </a:r>
            <a:r>
              <a:rPr lang="it-IT" b="1" dirty="0" smtClean="0">
                <a:solidFill>
                  <a:srgbClr val="FF0000"/>
                </a:solidFill>
              </a:rPr>
              <a:t>, and </a:t>
            </a:r>
            <a:r>
              <a:rPr lang="it-IT" b="1" dirty="0" err="1" smtClean="0">
                <a:solidFill>
                  <a:srgbClr val="FF0000"/>
                </a:solidFill>
              </a:rPr>
              <a:t>could</a:t>
            </a:r>
            <a:r>
              <a:rPr lang="it-IT" b="1" dirty="0" smtClean="0">
                <a:solidFill>
                  <a:srgbClr val="FF0000"/>
                </a:solidFill>
              </a:rPr>
              <a:t> </a:t>
            </a:r>
            <a:r>
              <a:rPr lang="it-IT" b="1" dirty="0" err="1" smtClean="0">
                <a:solidFill>
                  <a:srgbClr val="FF0000"/>
                </a:solidFill>
              </a:rPr>
              <a:t>condition</a:t>
            </a:r>
            <a:r>
              <a:rPr lang="it-IT" b="1" dirty="0" smtClean="0">
                <a:solidFill>
                  <a:srgbClr val="FF0000"/>
                </a:solidFill>
              </a:rPr>
              <a:t> </a:t>
            </a:r>
            <a:r>
              <a:rPr lang="it-IT" b="1" dirty="0" err="1" smtClean="0">
                <a:solidFill>
                  <a:srgbClr val="FF0000"/>
                </a:solidFill>
              </a:rPr>
              <a:t>it</a:t>
            </a:r>
            <a:r>
              <a:rPr lang="it-IT" b="1" dirty="0" smtClean="0">
                <a:solidFill>
                  <a:srgbClr val="FF0000"/>
                </a:solidFill>
              </a:rPr>
              <a:t> </a:t>
            </a:r>
            <a:r>
              <a:rPr lang="it-IT" b="1" dirty="0" err="1" smtClean="0">
                <a:solidFill>
                  <a:srgbClr val="FF0000"/>
                </a:solidFill>
              </a:rPr>
              <a:t>as</a:t>
            </a:r>
            <a:r>
              <a:rPr lang="it-IT" b="1" dirty="0" smtClean="0">
                <a:solidFill>
                  <a:srgbClr val="FF0000"/>
                </a:solidFill>
              </a:rPr>
              <a:t> he </a:t>
            </a:r>
            <a:r>
              <a:rPr lang="it-IT" b="1" dirty="0" err="1" smtClean="0">
                <a:solidFill>
                  <a:srgbClr val="FF0000"/>
                </a:solidFill>
              </a:rPr>
              <a:t>wished</a:t>
            </a:r>
            <a:r>
              <a:rPr lang="it-IT" b="1" dirty="0" smtClean="0">
                <a:solidFill>
                  <a:srgbClr val="FF0000"/>
                </a:solidFill>
              </a:rPr>
              <a:t>.</a:t>
            </a:r>
          </a:p>
          <a:p>
            <a:pPr algn="just"/>
            <a:r>
              <a:rPr lang="it-IT" b="1" dirty="0" err="1" smtClean="0">
                <a:solidFill>
                  <a:srgbClr val="00B050"/>
                </a:solidFill>
              </a:rPr>
              <a:t>These</a:t>
            </a:r>
            <a:r>
              <a:rPr lang="it-IT" b="1" dirty="0" smtClean="0">
                <a:solidFill>
                  <a:srgbClr val="00B050"/>
                </a:solidFill>
              </a:rPr>
              <a:t> </a:t>
            </a:r>
            <a:r>
              <a:rPr lang="it-IT" b="1" dirty="0" err="1" smtClean="0">
                <a:solidFill>
                  <a:srgbClr val="00B050"/>
                </a:solidFill>
              </a:rPr>
              <a:t>rites</a:t>
            </a:r>
            <a:r>
              <a:rPr lang="it-IT" b="1" dirty="0" smtClean="0">
                <a:solidFill>
                  <a:srgbClr val="00B050"/>
                </a:solidFill>
              </a:rPr>
              <a:t> </a:t>
            </a:r>
            <a:r>
              <a:rPr lang="it-IT" b="1" dirty="0" err="1" smtClean="0">
                <a:solidFill>
                  <a:srgbClr val="00B050"/>
                </a:solidFill>
              </a:rPr>
              <a:t>were</a:t>
            </a:r>
            <a:r>
              <a:rPr lang="it-IT" b="1" dirty="0" smtClean="0">
                <a:solidFill>
                  <a:srgbClr val="00B050"/>
                </a:solidFill>
              </a:rPr>
              <a:t> </a:t>
            </a:r>
            <a:r>
              <a:rPr lang="it-IT" b="1" dirty="0" err="1" smtClean="0">
                <a:solidFill>
                  <a:srgbClr val="00B050"/>
                </a:solidFill>
              </a:rPr>
              <a:t>also</a:t>
            </a:r>
            <a:r>
              <a:rPr lang="it-IT" b="1" dirty="0" smtClean="0">
                <a:solidFill>
                  <a:srgbClr val="00B050"/>
                </a:solidFill>
              </a:rPr>
              <a:t> </a:t>
            </a:r>
            <a:r>
              <a:rPr lang="it-IT" b="1" dirty="0" err="1" smtClean="0">
                <a:solidFill>
                  <a:srgbClr val="00B050"/>
                </a:solidFill>
              </a:rPr>
              <a:t>Sacraments</a:t>
            </a:r>
            <a:r>
              <a:rPr lang="it-IT" b="1" dirty="0" smtClean="0">
                <a:solidFill>
                  <a:srgbClr val="00B050"/>
                </a:solidFill>
              </a:rPr>
              <a:t>, </a:t>
            </a:r>
            <a:r>
              <a:rPr lang="it-IT" b="1" dirty="0" err="1" smtClean="0">
                <a:solidFill>
                  <a:srgbClr val="00B050"/>
                </a:solidFill>
              </a:rPr>
              <a:t>that</a:t>
            </a:r>
            <a:r>
              <a:rPr lang="it-IT" b="1" dirty="0" smtClean="0">
                <a:solidFill>
                  <a:srgbClr val="00B050"/>
                </a:solidFill>
              </a:rPr>
              <a:t> </a:t>
            </a:r>
            <a:r>
              <a:rPr lang="it-IT" b="1" dirty="0" err="1" smtClean="0">
                <a:solidFill>
                  <a:srgbClr val="00B050"/>
                </a:solidFill>
              </a:rPr>
              <a:t>is</a:t>
            </a:r>
            <a:r>
              <a:rPr lang="it-IT" b="1" dirty="0" smtClean="0">
                <a:solidFill>
                  <a:srgbClr val="00B050"/>
                </a:solidFill>
              </a:rPr>
              <a:t>, </a:t>
            </a:r>
            <a:r>
              <a:rPr lang="it-IT" b="1" dirty="0" err="1" smtClean="0">
                <a:solidFill>
                  <a:srgbClr val="00B050"/>
                </a:solidFill>
              </a:rPr>
              <a:t>signs</a:t>
            </a:r>
            <a:r>
              <a:rPr lang="it-IT" b="1" dirty="0" smtClean="0">
                <a:solidFill>
                  <a:srgbClr val="00B050"/>
                </a:solidFill>
              </a:rPr>
              <a:t>, </a:t>
            </a:r>
            <a:r>
              <a:rPr lang="it-IT" b="1" dirty="0" err="1" smtClean="0">
                <a:solidFill>
                  <a:srgbClr val="00B050"/>
                </a:solidFill>
              </a:rPr>
              <a:t>because</a:t>
            </a:r>
            <a:r>
              <a:rPr lang="it-IT" b="1" dirty="0" smtClean="0">
                <a:solidFill>
                  <a:srgbClr val="00B050"/>
                </a:solidFill>
              </a:rPr>
              <a:t> </a:t>
            </a:r>
            <a:r>
              <a:rPr lang="it-IT" b="1" dirty="0" err="1" smtClean="0">
                <a:solidFill>
                  <a:srgbClr val="00B050"/>
                </a:solidFill>
              </a:rPr>
              <a:t>they</a:t>
            </a:r>
            <a:r>
              <a:rPr lang="it-IT" b="1" dirty="0" smtClean="0">
                <a:solidFill>
                  <a:srgbClr val="00B050"/>
                </a:solidFill>
              </a:rPr>
              <a:t> </a:t>
            </a:r>
            <a:r>
              <a:rPr lang="it-IT" b="1" dirty="0" err="1" smtClean="0">
                <a:solidFill>
                  <a:srgbClr val="00B050"/>
                </a:solidFill>
              </a:rPr>
              <a:t>were</a:t>
            </a:r>
            <a:r>
              <a:rPr lang="it-IT" b="1" dirty="0" smtClean="0">
                <a:solidFill>
                  <a:srgbClr val="00B050"/>
                </a:solidFill>
              </a:rPr>
              <a:t> to </a:t>
            </a:r>
            <a:r>
              <a:rPr lang="it-IT" b="1" dirty="0" err="1" smtClean="0">
                <a:solidFill>
                  <a:srgbClr val="00B050"/>
                </a:solidFill>
              </a:rPr>
              <a:t>save</a:t>
            </a:r>
            <a:r>
              <a:rPr lang="it-IT" b="1" dirty="0" smtClean="0">
                <a:solidFill>
                  <a:srgbClr val="00B050"/>
                </a:solidFill>
              </a:rPr>
              <a:t>, and </a:t>
            </a:r>
            <a:r>
              <a:rPr lang="it-IT" b="1" dirty="0" err="1" smtClean="0">
                <a:solidFill>
                  <a:srgbClr val="00B050"/>
                </a:solidFill>
              </a:rPr>
              <a:t>communicate</a:t>
            </a:r>
            <a:r>
              <a:rPr lang="it-IT" b="1" dirty="0" smtClean="0">
                <a:solidFill>
                  <a:srgbClr val="00B050"/>
                </a:solidFill>
              </a:rPr>
              <a:t> life and </a:t>
            </a:r>
            <a:r>
              <a:rPr lang="it-IT" b="1" dirty="0" err="1" smtClean="0">
                <a:solidFill>
                  <a:srgbClr val="00B050"/>
                </a:solidFill>
              </a:rPr>
              <a:t>salvation</a:t>
            </a:r>
            <a:r>
              <a:rPr lang="it-IT" b="1" dirty="0" smtClean="0">
                <a:solidFill>
                  <a:srgbClr val="00B050"/>
                </a:solidFill>
              </a:rPr>
              <a:t> </a:t>
            </a:r>
            <a:r>
              <a:rPr lang="it-IT" b="1" dirty="0" err="1" smtClean="0">
                <a:solidFill>
                  <a:srgbClr val="00B050"/>
                </a:solidFill>
              </a:rPr>
              <a:t>through</a:t>
            </a:r>
            <a:r>
              <a:rPr lang="it-IT" b="1" dirty="0" smtClean="0">
                <a:solidFill>
                  <a:srgbClr val="00B050"/>
                </a:solidFill>
              </a:rPr>
              <a:t> </a:t>
            </a:r>
            <a:r>
              <a:rPr lang="it-IT" b="1" dirty="0" err="1" smtClean="0">
                <a:solidFill>
                  <a:srgbClr val="00B050"/>
                </a:solidFill>
              </a:rPr>
              <a:t>fitting</a:t>
            </a:r>
            <a:r>
              <a:rPr lang="it-IT" b="1" dirty="0" smtClean="0">
                <a:solidFill>
                  <a:srgbClr val="00B050"/>
                </a:solidFill>
              </a:rPr>
              <a:t> </a:t>
            </a:r>
            <a:r>
              <a:rPr lang="it-IT" b="1" dirty="0" err="1" smtClean="0">
                <a:solidFill>
                  <a:srgbClr val="00B050"/>
                </a:solidFill>
              </a:rPr>
              <a:t>signs</a:t>
            </a:r>
            <a:r>
              <a:rPr lang="it-IT" b="1" dirty="0" smtClean="0">
                <a:solidFill>
                  <a:srgbClr val="00B050"/>
                </a:solidFill>
              </a:rPr>
              <a:t> and </a:t>
            </a:r>
            <a:r>
              <a:rPr lang="it-IT" b="1" dirty="0" err="1" smtClean="0">
                <a:solidFill>
                  <a:srgbClr val="00B050"/>
                </a:solidFill>
              </a:rPr>
              <a:t>words</a:t>
            </a:r>
            <a:r>
              <a:rPr lang="it-IT" b="1" dirty="0" smtClean="0">
                <a:solidFill>
                  <a:srgbClr val="00B050"/>
                </a:solidFill>
              </a:rPr>
              <a:t>.</a:t>
            </a:r>
            <a:endParaRPr lang="it-IT" b="1" dirty="0">
              <a:solidFill>
                <a:srgbClr val="00B050"/>
              </a:solidFill>
            </a:endParaRPr>
          </a:p>
        </p:txBody>
      </p:sp>
      <p:pic>
        <p:nvPicPr>
          <p:cNvPr id="3074" name="Picture 2" descr="Risultati immagini per battesimo dei bambini"/>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33768" y="2052323"/>
            <a:ext cx="5562232" cy="3897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8389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1090188"/>
          </a:xfrm>
        </p:spPr>
        <p:txBody>
          <a:bodyPr>
            <a:noAutofit/>
          </a:bodyPr>
          <a:lstStyle/>
          <a:p>
            <a:pPr algn="ctr"/>
            <a:r>
              <a:rPr lang="it-IT" sz="3200" b="1" dirty="0" smtClean="0">
                <a:solidFill>
                  <a:srgbClr val="FF0000"/>
                </a:solidFill>
                <a:latin typeface="Arial Black" panose="020B0A04020102020204" pitchFamily="34" charset="0"/>
              </a:rPr>
              <a:t>EVERY LITYRGICAL ACTION HAS A MEANING.</a:t>
            </a:r>
            <a:br>
              <a:rPr lang="it-IT" sz="3200" b="1" dirty="0" smtClean="0">
                <a:solidFill>
                  <a:srgbClr val="FF0000"/>
                </a:solidFill>
                <a:latin typeface="Arial Black" panose="020B0A04020102020204" pitchFamily="34" charset="0"/>
              </a:rPr>
            </a:br>
            <a:r>
              <a:rPr lang="it-IT" sz="2400" b="1" dirty="0" err="1" smtClean="0">
                <a:solidFill>
                  <a:srgbClr val="00B0F0"/>
                </a:solidFill>
                <a:latin typeface="Arial Black" panose="020B0A04020102020204" pitchFamily="34" charset="0"/>
              </a:rPr>
              <a:t>Importance</a:t>
            </a:r>
            <a:r>
              <a:rPr lang="it-IT" sz="2400" b="1" dirty="0" smtClean="0">
                <a:solidFill>
                  <a:srgbClr val="00B0F0"/>
                </a:solidFill>
                <a:latin typeface="Arial Black" panose="020B0A04020102020204" pitchFamily="34" charset="0"/>
              </a:rPr>
              <a:t> of </a:t>
            </a:r>
            <a:r>
              <a:rPr lang="it-IT" sz="2400" b="1" dirty="0" err="1" smtClean="0">
                <a:solidFill>
                  <a:srgbClr val="00B0F0"/>
                </a:solidFill>
                <a:latin typeface="Arial Black" panose="020B0A04020102020204" pitchFamily="34" charset="0"/>
              </a:rPr>
              <a:t>understanding</a:t>
            </a:r>
            <a:r>
              <a:rPr lang="it-IT" sz="2400" b="1" dirty="0" smtClean="0">
                <a:solidFill>
                  <a:srgbClr val="00B0F0"/>
                </a:solidFill>
                <a:latin typeface="Arial Black" panose="020B0A04020102020204" pitchFamily="34" charset="0"/>
              </a:rPr>
              <a:t> the </a:t>
            </a:r>
            <a:r>
              <a:rPr lang="it-IT" sz="2400" b="1" dirty="0" err="1" smtClean="0">
                <a:solidFill>
                  <a:srgbClr val="00B0F0"/>
                </a:solidFill>
                <a:latin typeface="Arial Black" panose="020B0A04020102020204" pitchFamily="34" charset="0"/>
              </a:rPr>
              <a:t>meaning</a:t>
            </a:r>
            <a:r>
              <a:rPr lang="it-IT" sz="2400" b="1" dirty="0" smtClean="0">
                <a:solidFill>
                  <a:srgbClr val="00B0F0"/>
                </a:solidFill>
                <a:latin typeface="Arial Black" panose="020B0A04020102020204" pitchFamily="34" charset="0"/>
              </a:rPr>
              <a:t> of </a:t>
            </a:r>
            <a:r>
              <a:rPr lang="it-IT" sz="2400" b="1" dirty="0" err="1" smtClean="0">
                <a:solidFill>
                  <a:srgbClr val="00B0F0"/>
                </a:solidFill>
                <a:latin typeface="Arial Black" panose="020B0A04020102020204" pitchFamily="34" charset="0"/>
              </a:rPr>
              <a:t>what</a:t>
            </a:r>
            <a:r>
              <a:rPr lang="it-IT" sz="2400" b="1" dirty="0" smtClean="0">
                <a:solidFill>
                  <a:srgbClr val="00B0F0"/>
                </a:solidFill>
                <a:latin typeface="Arial Black" panose="020B0A04020102020204" pitchFamily="34" charset="0"/>
              </a:rPr>
              <a:t> </a:t>
            </a:r>
            <a:r>
              <a:rPr lang="it-IT" sz="2400" b="1" dirty="0" err="1" smtClean="0">
                <a:solidFill>
                  <a:srgbClr val="00B0F0"/>
                </a:solidFill>
                <a:latin typeface="Arial Black" panose="020B0A04020102020204" pitchFamily="34" charset="0"/>
              </a:rPr>
              <a:t>we</a:t>
            </a:r>
            <a:r>
              <a:rPr lang="it-IT" sz="2400" b="1" dirty="0" smtClean="0">
                <a:solidFill>
                  <a:srgbClr val="00B0F0"/>
                </a:solidFill>
                <a:latin typeface="Arial Black" panose="020B0A04020102020204" pitchFamily="34" charset="0"/>
              </a:rPr>
              <a:t> do.</a:t>
            </a:r>
            <a:endParaRPr lang="it-IT" sz="2400" b="1" dirty="0">
              <a:solidFill>
                <a:srgbClr val="00B0F0"/>
              </a:solidFill>
              <a:latin typeface="Arial Black" panose="020B0A04020102020204" pitchFamily="34" charset="0"/>
            </a:endParaRPr>
          </a:p>
        </p:txBody>
      </p:sp>
      <p:sp>
        <p:nvSpPr>
          <p:cNvPr id="3" name="Segnaposto contenuto 2"/>
          <p:cNvSpPr>
            <a:spLocks noGrp="1"/>
          </p:cNvSpPr>
          <p:nvPr>
            <p:ph sz="half" idx="1"/>
          </p:nvPr>
        </p:nvSpPr>
        <p:spPr>
          <a:xfrm>
            <a:off x="838200" y="1511636"/>
            <a:ext cx="5181600" cy="4992195"/>
          </a:xfrm>
        </p:spPr>
        <p:txBody>
          <a:bodyPr>
            <a:normAutofit fontScale="70000" lnSpcReduction="20000"/>
          </a:bodyPr>
          <a:lstStyle/>
          <a:p>
            <a:pPr algn="just"/>
            <a:r>
              <a:rPr lang="it-IT" b="1" dirty="0" smtClean="0">
                <a:solidFill>
                  <a:srgbClr val="00B050"/>
                </a:solidFill>
              </a:rPr>
              <a:t>Grace, </a:t>
            </a:r>
            <a:r>
              <a:rPr lang="it-IT" b="1" dirty="0" err="1" smtClean="0">
                <a:solidFill>
                  <a:srgbClr val="00B050"/>
                </a:solidFill>
              </a:rPr>
              <a:t>which</a:t>
            </a:r>
            <a:r>
              <a:rPr lang="it-IT" b="1" dirty="0" smtClean="0">
                <a:solidFill>
                  <a:srgbClr val="00B050"/>
                </a:solidFill>
              </a:rPr>
              <a:t> </a:t>
            </a:r>
            <a:r>
              <a:rPr lang="it-IT" b="1" dirty="0" err="1" smtClean="0">
                <a:solidFill>
                  <a:srgbClr val="00B050"/>
                </a:solidFill>
              </a:rPr>
              <a:t>strengthens</a:t>
            </a:r>
            <a:r>
              <a:rPr lang="it-IT" b="1" dirty="0" smtClean="0">
                <a:solidFill>
                  <a:srgbClr val="00B050"/>
                </a:solidFill>
              </a:rPr>
              <a:t> the </a:t>
            </a:r>
            <a:r>
              <a:rPr lang="it-IT" b="1" dirty="0" err="1" smtClean="0">
                <a:solidFill>
                  <a:srgbClr val="00B050"/>
                </a:solidFill>
              </a:rPr>
              <a:t>will</a:t>
            </a:r>
            <a:r>
              <a:rPr lang="it-IT" b="1" dirty="0" smtClean="0">
                <a:solidFill>
                  <a:srgbClr val="00B050"/>
                </a:solidFill>
              </a:rPr>
              <a:t>, il </a:t>
            </a:r>
            <a:r>
              <a:rPr lang="it-IT" b="1" dirty="0" err="1" smtClean="0">
                <a:solidFill>
                  <a:srgbClr val="00B050"/>
                </a:solidFill>
              </a:rPr>
              <a:t>communicated</a:t>
            </a:r>
            <a:r>
              <a:rPr lang="it-IT" b="1" dirty="0" smtClean="0">
                <a:solidFill>
                  <a:srgbClr val="00B050"/>
                </a:solidFill>
              </a:rPr>
              <a:t> </a:t>
            </a:r>
            <a:r>
              <a:rPr lang="it-IT" b="1" dirty="0" err="1" smtClean="0">
                <a:solidFill>
                  <a:srgbClr val="00B050"/>
                </a:solidFill>
              </a:rPr>
              <a:t>through</a:t>
            </a:r>
            <a:r>
              <a:rPr lang="it-IT" b="1" dirty="0" smtClean="0">
                <a:solidFill>
                  <a:srgbClr val="00B050"/>
                </a:solidFill>
              </a:rPr>
              <a:t> the </a:t>
            </a:r>
            <a:r>
              <a:rPr lang="it-IT" b="1" dirty="0" err="1" smtClean="0">
                <a:solidFill>
                  <a:srgbClr val="00B050"/>
                </a:solidFill>
              </a:rPr>
              <a:t>understanding</a:t>
            </a:r>
            <a:r>
              <a:rPr lang="it-IT" b="1" dirty="0" smtClean="0">
                <a:solidFill>
                  <a:srgbClr val="00B050"/>
                </a:solidFill>
              </a:rPr>
              <a:t>.</a:t>
            </a:r>
          </a:p>
          <a:p>
            <a:pPr algn="just"/>
            <a:r>
              <a:rPr lang="it-IT" b="1" dirty="0" err="1" smtClean="0">
                <a:solidFill>
                  <a:srgbClr val="FF0000"/>
                </a:solidFill>
              </a:rPr>
              <a:t>It</a:t>
            </a:r>
            <a:r>
              <a:rPr lang="it-IT" b="1" dirty="0" smtClean="0">
                <a:solidFill>
                  <a:srgbClr val="FF0000"/>
                </a:solidFill>
              </a:rPr>
              <a:t> </a:t>
            </a:r>
            <a:r>
              <a:rPr lang="it-IT" b="1" dirty="0" err="1" smtClean="0">
                <a:solidFill>
                  <a:srgbClr val="FF0000"/>
                </a:solidFill>
              </a:rPr>
              <a:t>is</a:t>
            </a:r>
            <a:r>
              <a:rPr lang="it-IT" b="1" dirty="0" smtClean="0">
                <a:solidFill>
                  <a:srgbClr val="FF0000"/>
                </a:solidFill>
              </a:rPr>
              <a:t> an </a:t>
            </a:r>
            <a:r>
              <a:rPr lang="it-IT" b="1" dirty="0" err="1" smtClean="0">
                <a:solidFill>
                  <a:srgbClr val="FF0000"/>
                </a:solidFill>
              </a:rPr>
              <a:t>intellectual</a:t>
            </a:r>
            <a:r>
              <a:rPr lang="it-IT" b="1" dirty="0" smtClean="0">
                <a:solidFill>
                  <a:srgbClr val="FF0000"/>
                </a:solidFill>
              </a:rPr>
              <a:t> feeling </a:t>
            </a:r>
            <a:r>
              <a:rPr lang="it-IT" b="1" dirty="0" err="1" smtClean="0">
                <a:solidFill>
                  <a:srgbClr val="FF0000"/>
                </a:solidFill>
              </a:rPr>
              <a:t>enabling</a:t>
            </a:r>
            <a:r>
              <a:rPr lang="it-IT" b="1" dirty="0" smtClean="0">
                <a:solidFill>
                  <a:srgbClr val="FF0000"/>
                </a:solidFill>
              </a:rPr>
              <a:t> a </a:t>
            </a:r>
            <a:r>
              <a:rPr lang="it-IT" b="1" dirty="0" err="1" smtClean="0">
                <a:solidFill>
                  <a:srgbClr val="FF0000"/>
                </a:solidFill>
              </a:rPr>
              <a:t>chirstian</a:t>
            </a:r>
            <a:r>
              <a:rPr lang="it-IT" b="1" dirty="0" smtClean="0">
                <a:solidFill>
                  <a:srgbClr val="FF0000"/>
                </a:solidFill>
              </a:rPr>
              <a:t> to </a:t>
            </a:r>
            <a:r>
              <a:rPr lang="it-IT" b="1" dirty="0" err="1" smtClean="0">
                <a:solidFill>
                  <a:srgbClr val="FF0000"/>
                </a:solidFill>
              </a:rPr>
              <a:t>sense</a:t>
            </a:r>
            <a:r>
              <a:rPr lang="it-IT" b="1" dirty="0" smtClean="0">
                <a:solidFill>
                  <a:srgbClr val="FF0000"/>
                </a:solidFill>
              </a:rPr>
              <a:t> </a:t>
            </a:r>
            <a:r>
              <a:rPr lang="it-IT" b="1" dirty="0" err="1" smtClean="0">
                <a:solidFill>
                  <a:srgbClr val="FF0000"/>
                </a:solidFill>
              </a:rPr>
              <a:t>his</a:t>
            </a:r>
            <a:r>
              <a:rPr lang="it-IT" b="1" dirty="0" smtClean="0">
                <a:solidFill>
                  <a:srgbClr val="FF0000"/>
                </a:solidFill>
              </a:rPr>
              <a:t> </a:t>
            </a:r>
            <a:r>
              <a:rPr lang="it-IT" b="1" dirty="0" err="1" smtClean="0">
                <a:solidFill>
                  <a:srgbClr val="FF0000"/>
                </a:solidFill>
              </a:rPr>
              <a:t>God</a:t>
            </a:r>
            <a:r>
              <a:rPr lang="it-IT" b="1" dirty="0" smtClean="0">
                <a:solidFill>
                  <a:srgbClr val="FF0000"/>
                </a:solidFill>
              </a:rPr>
              <a:t>, live on </a:t>
            </a:r>
            <a:r>
              <a:rPr lang="it-IT" b="1" dirty="0" err="1" smtClean="0">
                <a:solidFill>
                  <a:srgbClr val="FF0000"/>
                </a:solidFill>
              </a:rPr>
              <a:t>this</a:t>
            </a:r>
            <a:r>
              <a:rPr lang="it-IT" b="1" dirty="0" smtClean="0">
                <a:solidFill>
                  <a:srgbClr val="FF0000"/>
                </a:solidFill>
              </a:rPr>
              <a:t> </a:t>
            </a:r>
            <a:r>
              <a:rPr lang="it-IT" b="1" dirty="0" err="1" smtClean="0">
                <a:solidFill>
                  <a:srgbClr val="FF0000"/>
                </a:solidFill>
              </a:rPr>
              <a:t>sense,and</a:t>
            </a:r>
            <a:r>
              <a:rPr lang="it-IT" b="1" dirty="0" smtClean="0">
                <a:solidFill>
                  <a:srgbClr val="FF0000"/>
                </a:solidFill>
              </a:rPr>
              <a:t> be </a:t>
            </a:r>
            <a:r>
              <a:rPr lang="it-IT" b="1" dirty="0" err="1" smtClean="0">
                <a:solidFill>
                  <a:srgbClr val="FF0000"/>
                </a:solidFill>
              </a:rPr>
              <a:t>vigorous</a:t>
            </a:r>
            <a:r>
              <a:rPr lang="it-IT" b="1" dirty="0" smtClean="0">
                <a:solidFill>
                  <a:srgbClr val="FF0000"/>
                </a:solidFill>
              </a:rPr>
              <a:t> in </a:t>
            </a:r>
            <a:r>
              <a:rPr lang="it-IT" b="1" dirty="0" err="1" smtClean="0">
                <a:solidFill>
                  <a:srgbClr val="FF0000"/>
                </a:solidFill>
              </a:rPr>
              <a:t>action</a:t>
            </a:r>
            <a:r>
              <a:rPr lang="it-IT" b="1" dirty="0" smtClean="0">
                <a:solidFill>
                  <a:srgbClr val="FF0000"/>
                </a:solidFill>
              </a:rPr>
              <a:t>.</a:t>
            </a:r>
          </a:p>
          <a:p>
            <a:pPr algn="just"/>
            <a:r>
              <a:rPr lang="it-IT" b="1" dirty="0" smtClean="0">
                <a:solidFill>
                  <a:srgbClr val="FFC000"/>
                </a:solidFill>
              </a:rPr>
              <a:t>The </a:t>
            </a:r>
            <a:r>
              <a:rPr lang="it-IT" b="1" dirty="0" err="1" smtClean="0">
                <a:solidFill>
                  <a:srgbClr val="FFC000"/>
                </a:solidFill>
              </a:rPr>
              <a:t>Apostles</a:t>
            </a:r>
            <a:r>
              <a:rPr lang="it-IT" b="1" dirty="0" smtClean="0">
                <a:solidFill>
                  <a:srgbClr val="FFC000"/>
                </a:solidFill>
              </a:rPr>
              <a:t> and </a:t>
            </a:r>
            <a:r>
              <a:rPr lang="it-IT" b="1" dirty="0" err="1" smtClean="0">
                <a:solidFill>
                  <a:srgbClr val="FFC000"/>
                </a:solidFill>
              </a:rPr>
              <a:t>their</a:t>
            </a:r>
            <a:r>
              <a:rPr lang="it-IT" b="1" dirty="0" smtClean="0">
                <a:solidFill>
                  <a:srgbClr val="FFC000"/>
                </a:solidFill>
              </a:rPr>
              <a:t> </a:t>
            </a:r>
            <a:r>
              <a:rPr lang="it-IT" b="1" dirty="0" err="1" smtClean="0">
                <a:solidFill>
                  <a:srgbClr val="FFC000"/>
                </a:solidFill>
              </a:rPr>
              <a:t>successors</a:t>
            </a:r>
            <a:r>
              <a:rPr lang="it-IT" b="1" dirty="0" smtClean="0">
                <a:solidFill>
                  <a:srgbClr val="FFC000"/>
                </a:solidFill>
              </a:rPr>
              <a:t> </a:t>
            </a:r>
            <a:r>
              <a:rPr lang="it-IT" b="1" dirty="0" err="1" smtClean="0">
                <a:solidFill>
                  <a:srgbClr val="FFC000"/>
                </a:solidFill>
              </a:rPr>
              <a:t>followed</a:t>
            </a:r>
            <a:r>
              <a:rPr lang="it-IT" b="1" dirty="0" smtClean="0">
                <a:solidFill>
                  <a:srgbClr val="FFC000"/>
                </a:solidFill>
              </a:rPr>
              <a:t> the </a:t>
            </a:r>
            <a:r>
              <a:rPr lang="it-IT" b="1" dirty="0" err="1" smtClean="0">
                <a:solidFill>
                  <a:srgbClr val="FFC000"/>
                </a:solidFill>
              </a:rPr>
              <a:t>example</a:t>
            </a:r>
            <a:r>
              <a:rPr lang="it-IT" b="1" dirty="0" smtClean="0">
                <a:solidFill>
                  <a:srgbClr val="FFC000"/>
                </a:solidFill>
              </a:rPr>
              <a:t> of </a:t>
            </a:r>
            <a:r>
              <a:rPr lang="it-IT" b="1" dirty="0" err="1" smtClean="0">
                <a:solidFill>
                  <a:srgbClr val="FFC000"/>
                </a:solidFill>
              </a:rPr>
              <a:t>their</a:t>
            </a:r>
            <a:r>
              <a:rPr lang="it-IT" b="1" dirty="0" smtClean="0">
                <a:solidFill>
                  <a:srgbClr val="FFC000"/>
                </a:solidFill>
              </a:rPr>
              <a:t> Master, </a:t>
            </a:r>
            <a:r>
              <a:rPr lang="it-IT" b="1" dirty="0" err="1" smtClean="0">
                <a:solidFill>
                  <a:srgbClr val="FFC000"/>
                </a:solidFill>
              </a:rPr>
              <a:t>added</a:t>
            </a:r>
            <a:r>
              <a:rPr lang="it-IT" b="1" dirty="0" smtClean="0">
                <a:solidFill>
                  <a:srgbClr val="FFC000"/>
                </a:solidFill>
              </a:rPr>
              <a:t> to the </a:t>
            </a:r>
            <a:r>
              <a:rPr lang="it-IT" b="1" dirty="0" err="1" smtClean="0">
                <a:solidFill>
                  <a:srgbClr val="FFC000"/>
                </a:solidFill>
              </a:rPr>
              <a:t>celebrations</a:t>
            </a:r>
            <a:r>
              <a:rPr lang="it-IT" b="1" dirty="0" smtClean="0">
                <a:solidFill>
                  <a:srgbClr val="FFC000"/>
                </a:solidFill>
              </a:rPr>
              <a:t> </a:t>
            </a:r>
            <a:r>
              <a:rPr lang="it-IT" b="1" dirty="0" err="1" smtClean="0">
                <a:solidFill>
                  <a:srgbClr val="FFC000"/>
                </a:solidFill>
              </a:rPr>
              <a:t>prayers</a:t>
            </a:r>
            <a:r>
              <a:rPr lang="it-IT" b="1" dirty="0" smtClean="0">
                <a:solidFill>
                  <a:srgbClr val="FFC000"/>
                </a:solidFill>
              </a:rPr>
              <a:t> and </a:t>
            </a:r>
            <a:r>
              <a:rPr lang="it-IT" b="1" dirty="0" err="1" smtClean="0">
                <a:solidFill>
                  <a:srgbClr val="FFC000"/>
                </a:solidFill>
              </a:rPr>
              <a:t>rites</a:t>
            </a:r>
            <a:r>
              <a:rPr lang="it-IT" b="1" dirty="0" smtClean="0">
                <a:solidFill>
                  <a:srgbClr val="FFC000"/>
                </a:solidFill>
              </a:rPr>
              <a:t> in </a:t>
            </a:r>
            <a:r>
              <a:rPr lang="it-IT" b="1" dirty="0" err="1" smtClean="0">
                <a:solidFill>
                  <a:srgbClr val="FFC000"/>
                </a:solidFill>
              </a:rPr>
              <a:t>order</a:t>
            </a:r>
            <a:r>
              <a:rPr lang="it-IT" b="1" dirty="0" smtClean="0">
                <a:solidFill>
                  <a:srgbClr val="FFC000"/>
                </a:solidFill>
              </a:rPr>
              <a:t> to help the full </a:t>
            </a:r>
            <a:r>
              <a:rPr lang="it-IT" b="1" dirty="0" err="1" smtClean="0">
                <a:solidFill>
                  <a:srgbClr val="FFC000"/>
                </a:solidFill>
              </a:rPr>
              <a:t>accomplishment</a:t>
            </a:r>
            <a:r>
              <a:rPr lang="it-IT" b="1" dirty="0" smtClean="0">
                <a:solidFill>
                  <a:srgbClr val="FFC000"/>
                </a:solidFill>
              </a:rPr>
              <a:t> of </a:t>
            </a:r>
            <a:r>
              <a:rPr lang="it-IT" b="1" dirty="0" err="1" smtClean="0">
                <a:solidFill>
                  <a:srgbClr val="FFC000"/>
                </a:solidFill>
              </a:rPr>
              <a:t>worship</a:t>
            </a:r>
            <a:r>
              <a:rPr lang="it-IT" b="1" dirty="0" smtClean="0">
                <a:solidFill>
                  <a:srgbClr val="FFC000"/>
                </a:solidFill>
              </a:rPr>
              <a:t> for the </a:t>
            </a:r>
            <a:r>
              <a:rPr lang="it-IT" b="1" dirty="0" err="1" smtClean="0">
                <a:solidFill>
                  <a:srgbClr val="FFC000"/>
                </a:solidFill>
              </a:rPr>
              <a:t>glory</a:t>
            </a:r>
            <a:r>
              <a:rPr lang="it-IT" b="1" dirty="0" smtClean="0">
                <a:solidFill>
                  <a:srgbClr val="FFC000"/>
                </a:solidFill>
              </a:rPr>
              <a:t> of </a:t>
            </a:r>
            <a:r>
              <a:rPr lang="it-IT" b="1" dirty="0" err="1" smtClean="0">
                <a:solidFill>
                  <a:srgbClr val="FFC000"/>
                </a:solidFill>
              </a:rPr>
              <a:t>God</a:t>
            </a:r>
            <a:r>
              <a:rPr lang="it-IT" b="1" dirty="0" smtClean="0">
                <a:solidFill>
                  <a:srgbClr val="FFC000"/>
                </a:solidFill>
              </a:rPr>
              <a:t> and for the </a:t>
            </a:r>
            <a:r>
              <a:rPr lang="it-IT" b="1" dirty="0" err="1" smtClean="0">
                <a:solidFill>
                  <a:srgbClr val="FFC000"/>
                </a:solidFill>
              </a:rPr>
              <a:t>good</a:t>
            </a:r>
            <a:r>
              <a:rPr lang="it-IT" b="1" dirty="0" smtClean="0">
                <a:solidFill>
                  <a:srgbClr val="FFC000"/>
                </a:solidFill>
              </a:rPr>
              <a:t> of the </a:t>
            </a:r>
            <a:r>
              <a:rPr lang="it-IT" b="1" dirty="0" err="1" smtClean="0">
                <a:solidFill>
                  <a:srgbClr val="FFC000"/>
                </a:solidFill>
              </a:rPr>
              <a:t>faithful</a:t>
            </a:r>
            <a:r>
              <a:rPr lang="it-IT" b="1" dirty="0" smtClean="0">
                <a:solidFill>
                  <a:srgbClr val="FFC000"/>
                </a:solidFill>
              </a:rPr>
              <a:t>.</a:t>
            </a:r>
          </a:p>
          <a:p>
            <a:pPr algn="just"/>
            <a:r>
              <a:rPr lang="it-IT" b="1" dirty="0" err="1" smtClean="0">
                <a:solidFill>
                  <a:srgbClr val="00B0F0"/>
                </a:solidFill>
              </a:rPr>
              <a:t>Everything</a:t>
            </a:r>
            <a:r>
              <a:rPr lang="it-IT" b="1" dirty="0" smtClean="0">
                <a:solidFill>
                  <a:srgbClr val="00B0F0"/>
                </a:solidFill>
              </a:rPr>
              <a:t> </a:t>
            </a:r>
            <a:r>
              <a:rPr lang="it-IT" b="1" dirty="0" err="1" smtClean="0">
                <a:solidFill>
                  <a:srgbClr val="00B0F0"/>
                </a:solidFill>
              </a:rPr>
              <a:t>said</a:t>
            </a:r>
            <a:r>
              <a:rPr lang="it-IT" b="1" dirty="0" smtClean="0">
                <a:solidFill>
                  <a:srgbClr val="00B0F0"/>
                </a:solidFill>
              </a:rPr>
              <a:t> and </a:t>
            </a:r>
            <a:r>
              <a:rPr lang="it-IT" b="1" dirty="0" err="1" smtClean="0">
                <a:solidFill>
                  <a:srgbClr val="00B0F0"/>
                </a:solidFill>
              </a:rPr>
              <a:t>done</a:t>
            </a:r>
            <a:r>
              <a:rPr lang="it-IT" b="1" dirty="0" smtClean="0">
                <a:solidFill>
                  <a:srgbClr val="00B0F0"/>
                </a:solidFill>
              </a:rPr>
              <a:t> </a:t>
            </a:r>
            <a:r>
              <a:rPr lang="it-IT" b="1" dirty="0" err="1" smtClean="0">
                <a:solidFill>
                  <a:srgbClr val="00B0F0"/>
                </a:solidFill>
              </a:rPr>
              <a:t>had</a:t>
            </a:r>
            <a:r>
              <a:rPr lang="it-IT" b="1" dirty="0" smtClean="0">
                <a:solidFill>
                  <a:srgbClr val="00B0F0"/>
                </a:solidFill>
              </a:rPr>
              <a:t> to </a:t>
            </a:r>
            <a:r>
              <a:rPr lang="it-IT" b="1" dirty="0" err="1" smtClean="0">
                <a:solidFill>
                  <a:srgbClr val="00B0F0"/>
                </a:solidFill>
              </a:rPr>
              <a:t>signify</a:t>
            </a:r>
            <a:r>
              <a:rPr lang="it-IT" b="1" dirty="0" smtClean="0">
                <a:solidFill>
                  <a:srgbClr val="00B0F0"/>
                </a:solidFill>
              </a:rPr>
              <a:t> sublime and divine </a:t>
            </a:r>
            <a:r>
              <a:rPr lang="it-IT" b="1" dirty="0" err="1" smtClean="0">
                <a:solidFill>
                  <a:srgbClr val="00B0F0"/>
                </a:solidFill>
              </a:rPr>
              <a:t>truths</a:t>
            </a:r>
            <a:r>
              <a:rPr lang="it-IT" b="1" dirty="0" smtClean="0">
                <a:solidFill>
                  <a:srgbClr val="00B0F0"/>
                </a:solidFill>
              </a:rPr>
              <a:t>.</a:t>
            </a:r>
          </a:p>
          <a:p>
            <a:pPr algn="just"/>
            <a:r>
              <a:rPr lang="it-IT" b="1" dirty="0" err="1" smtClean="0">
                <a:solidFill>
                  <a:srgbClr val="7030A0"/>
                </a:solidFill>
              </a:rPr>
              <a:t>Nothing</a:t>
            </a:r>
            <a:r>
              <a:rPr lang="it-IT" b="1" dirty="0" smtClean="0">
                <a:solidFill>
                  <a:srgbClr val="7030A0"/>
                </a:solidFill>
              </a:rPr>
              <a:t> </a:t>
            </a:r>
            <a:r>
              <a:rPr lang="it-IT" b="1" dirty="0" err="1" smtClean="0">
                <a:solidFill>
                  <a:srgbClr val="7030A0"/>
                </a:solidFill>
              </a:rPr>
              <a:t>had</a:t>
            </a:r>
            <a:r>
              <a:rPr lang="it-IT" b="1" dirty="0" smtClean="0">
                <a:solidFill>
                  <a:srgbClr val="7030A0"/>
                </a:solidFill>
              </a:rPr>
              <a:t> to be </a:t>
            </a:r>
            <a:r>
              <a:rPr lang="it-IT" b="1" dirty="0" err="1" smtClean="0">
                <a:solidFill>
                  <a:srgbClr val="7030A0"/>
                </a:solidFill>
              </a:rPr>
              <a:t>shadowy</a:t>
            </a:r>
            <a:r>
              <a:rPr lang="it-IT" b="1" dirty="0" smtClean="0">
                <a:solidFill>
                  <a:srgbClr val="7030A0"/>
                </a:solidFill>
              </a:rPr>
              <a:t> and mute in the </a:t>
            </a:r>
            <a:r>
              <a:rPr lang="it-IT" b="1" dirty="0" err="1" smtClean="0">
                <a:solidFill>
                  <a:srgbClr val="7030A0"/>
                </a:solidFill>
              </a:rPr>
              <a:t>act</a:t>
            </a:r>
            <a:r>
              <a:rPr lang="it-IT" b="1" dirty="0" smtClean="0">
                <a:solidFill>
                  <a:srgbClr val="7030A0"/>
                </a:solidFill>
              </a:rPr>
              <a:t> of </a:t>
            </a:r>
            <a:r>
              <a:rPr lang="it-IT" b="1" dirty="0" err="1" smtClean="0">
                <a:solidFill>
                  <a:srgbClr val="7030A0"/>
                </a:solidFill>
              </a:rPr>
              <a:t>worship</a:t>
            </a:r>
            <a:r>
              <a:rPr lang="it-IT" b="1" dirty="0" smtClean="0">
                <a:solidFill>
                  <a:srgbClr val="7030A0"/>
                </a:solidFill>
              </a:rPr>
              <a:t> in </a:t>
            </a:r>
            <a:r>
              <a:rPr lang="it-IT" b="1" dirty="0" err="1" smtClean="0">
                <a:solidFill>
                  <a:srgbClr val="7030A0"/>
                </a:solidFill>
              </a:rPr>
              <a:t>which</a:t>
            </a:r>
            <a:r>
              <a:rPr lang="it-IT" b="1" dirty="0" smtClean="0">
                <a:solidFill>
                  <a:srgbClr val="7030A0"/>
                </a:solidFill>
              </a:rPr>
              <a:t> the </a:t>
            </a:r>
            <a:r>
              <a:rPr lang="it-IT" b="1" dirty="0" err="1" smtClean="0">
                <a:solidFill>
                  <a:srgbClr val="7030A0"/>
                </a:solidFill>
              </a:rPr>
              <a:t>Being</a:t>
            </a:r>
            <a:r>
              <a:rPr lang="it-IT" b="1" dirty="0" smtClean="0">
                <a:solidFill>
                  <a:srgbClr val="7030A0"/>
                </a:solidFill>
              </a:rPr>
              <a:t> </a:t>
            </a:r>
            <a:r>
              <a:rPr lang="it-IT" b="1" dirty="0" err="1" smtClean="0">
                <a:solidFill>
                  <a:srgbClr val="7030A0"/>
                </a:solidFill>
              </a:rPr>
              <a:t>enlightens</a:t>
            </a:r>
            <a:r>
              <a:rPr lang="it-IT" b="1" dirty="0" smtClean="0">
                <a:solidFill>
                  <a:srgbClr val="7030A0"/>
                </a:solidFill>
              </a:rPr>
              <a:t> the </a:t>
            </a:r>
            <a:r>
              <a:rPr lang="it-IT" b="1" dirty="0" err="1" smtClean="0">
                <a:solidFill>
                  <a:srgbClr val="7030A0"/>
                </a:solidFill>
              </a:rPr>
              <a:t>understanding</a:t>
            </a:r>
            <a:r>
              <a:rPr lang="it-IT" b="1" dirty="0" smtClean="0">
                <a:solidFill>
                  <a:srgbClr val="7030A0"/>
                </a:solidFill>
              </a:rPr>
              <a:t> of </a:t>
            </a:r>
            <a:r>
              <a:rPr lang="it-IT" b="1" dirty="0" err="1" smtClean="0">
                <a:solidFill>
                  <a:srgbClr val="7030A0"/>
                </a:solidFill>
              </a:rPr>
              <a:t>intellective</a:t>
            </a:r>
            <a:r>
              <a:rPr lang="it-IT" b="1" dirty="0" smtClean="0">
                <a:solidFill>
                  <a:srgbClr val="7030A0"/>
                </a:solidFill>
              </a:rPr>
              <a:t> </a:t>
            </a:r>
            <a:r>
              <a:rPr lang="it-IT" b="1" dirty="0" err="1" smtClean="0">
                <a:solidFill>
                  <a:srgbClr val="7030A0"/>
                </a:solidFill>
              </a:rPr>
              <a:t>creatures</a:t>
            </a:r>
            <a:r>
              <a:rPr lang="it-IT" b="1" dirty="0" smtClean="0">
                <a:solidFill>
                  <a:srgbClr val="7030A0"/>
                </a:solidFill>
              </a:rPr>
              <a:t>.</a:t>
            </a:r>
          </a:p>
          <a:p>
            <a:pPr algn="just"/>
            <a:r>
              <a:rPr lang="it-IT" b="1" dirty="0" smtClean="0">
                <a:solidFill>
                  <a:srgbClr val="FF0000"/>
                </a:solidFill>
              </a:rPr>
              <a:t>Divine intelligence </a:t>
            </a:r>
            <a:r>
              <a:rPr lang="it-IT" b="1" dirty="0" err="1" smtClean="0">
                <a:solidFill>
                  <a:srgbClr val="FF0000"/>
                </a:solidFill>
              </a:rPr>
              <a:t>leaves</a:t>
            </a:r>
            <a:r>
              <a:rPr lang="it-IT" b="1" dirty="0" smtClean="0">
                <a:solidFill>
                  <a:srgbClr val="FF0000"/>
                </a:solidFill>
              </a:rPr>
              <a:t> </a:t>
            </a:r>
            <a:r>
              <a:rPr lang="it-IT" b="1" dirty="0" err="1" smtClean="0">
                <a:solidFill>
                  <a:srgbClr val="FF0000"/>
                </a:solidFill>
              </a:rPr>
              <a:t>its</a:t>
            </a:r>
            <a:r>
              <a:rPr lang="it-IT" b="1" dirty="0" smtClean="0">
                <a:solidFill>
                  <a:srgbClr val="FF0000"/>
                </a:solidFill>
              </a:rPr>
              <a:t> </a:t>
            </a:r>
            <a:r>
              <a:rPr lang="it-IT" b="1" dirty="0" err="1" smtClean="0">
                <a:solidFill>
                  <a:srgbClr val="FF0000"/>
                </a:solidFill>
              </a:rPr>
              <a:t>mark</a:t>
            </a:r>
            <a:r>
              <a:rPr lang="it-IT" b="1" dirty="0" smtClean="0">
                <a:solidFill>
                  <a:srgbClr val="FF0000"/>
                </a:solidFill>
              </a:rPr>
              <a:t> </a:t>
            </a:r>
            <a:r>
              <a:rPr lang="it-IT" b="1" dirty="0" err="1" smtClean="0">
                <a:solidFill>
                  <a:srgbClr val="FF0000"/>
                </a:solidFill>
              </a:rPr>
              <a:t>when</a:t>
            </a:r>
            <a:r>
              <a:rPr lang="it-IT" b="1" dirty="0" smtClean="0">
                <a:solidFill>
                  <a:srgbClr val="FF0000"/>
                </a:solidFill>
              </a:rPr>
              <a:t> </a:t>
            </a:r>
            <a:r>
              <a:rPr lang="it-IT" b="1" dirty="0" err="1" smtClean="0">
                <a:solidFill>
                  <a:srgbClr val="FF0000"/>
                </a:solidFill>
              </a:rPr>
              <a:t>it</a:t>
            </a:r>
            <a:r>
              <a:rPr lang="it-IT" b="1" dirty="0" smtClean="0">
                <a:solidFill>
                  <a:srgbClr val="FF0000"/>
                </a:solidFill>
              </a:rPr>
              <a:t> </a:t>
            </a:r>
            <a:r>
              <a:rPr lang="it-IT" b="1" dirty="0" err="1" smtClean="0">
                <a:solidFill>
                  <a:srgbClr val="FF0000"/>
                </a:solidFill>
              </a:rPr>
              <a:t>receives</a:t>
            </a:r>
            <a:r>
              <a:rPr lang="it-IT" b="1" dirty="0" smtClean="0">
                <a:solidFill>
                  <a:srgbClr val="FF0000"/>
                </a:solidFill>
              </a:rPr>
              <a:t> </a:t>
            </a:r>
            <a:r>
              <a:rPr lang="it-IT" b="1" dirty="0" err="1" smtClean="0">
                <a:solidFill>
                  <a:srgbClr val="FF0000"/>
                </a:solidFill>
              </a:rPr>
              <a:t>rational</a:t>
            </a:r>
            <a:r>
              <a:rPr lang="it-IT" b="1" dirty="0" smtClean="0">
                <a:solidFill>
                  <a:srgbClr val="FF0000"/>
                </a:solidFill>
              </a:rPr>
              <a:t> </a:t>
            </a:r>
            <a:r>
              <a:rPr lang="it-IT" b="1" dirty="0" err="1" smtClean="0">
                <a:solidFill>
                  <a:srgbClr val="FF0000"/>
                </a:solidFill>
              </a:rPr>
              <a:t>worship</a:t>
            </a:r>
            <a:r>
              <a:rPr lang="it-IT" b="1" dirty="0" smtClean="0">
                <a:solidFill>
                  <a:srgbClr val="FF0000"/>
                </a:solidFill>
              </a:rPr>
              <a:t>, and of </a:t>
            </a:r>
            <a:r>
              <a:rPr lang="it-IT" b="1" dirty="0" err="1" smtClean="0">
                <a:solidFill>
                  <a:srgbClr val="FF0000"/>
                </a:solidFill>
              </a:rPr>
              <a:t>itself</a:t>
            </a:r>
            <a:r>
              <a:rPr lang="it-IT" b="1" dirty="0" smtClean="0">
                <a:solidFill>
                  <a:srgbClr val="FF0000"/>
                </a:solidFill>
              </a:rPr>
              <a:t> </a:t>
            </a:r>
            <a:r>
              <a:rPr lang="it-IT" b="1" dirty="0" err="1" smtClean="0">
                <a:solidFill>
                  <a:srgbClr val="FF0000"/>
                </a:solidFill>
              </a:rPr>
              <a:t>penetrates</a:t>
            </a:r>
            <a:r>
              <a:rPr lang="it-IT" b="1" dirty="0" smtClean="0">
                <a:solidFill>
                  <a:srgbClr val="FF0000"/>
                </a:solidFill>
              </a:rPr>
              <a:t> and </a:t>
            </a:r>
            <a:r>
              <a:rPr lang="it-IT" b="1" dirty="0" err="1" smtClean="0">
                <a:solidFill>
                  <a:srgbClr val="FF0000"/>
                </a:solidFill>
              </a:rPr>
              <a:t>enlivens</a:t>
            </a:r>
            <a:r>
              <a:rPr lang="it-IT" b="1" dirty="0" smtClean="0">
                <a:solidFill>
                  <a:srgbClr val="FF0000"/>
                </a:solidFill>
              </a:rPr>
              <a:t> </a:t>
            </a:r>
            <a:r>
              <a:rPr lang="it-IT" b="1" dirty="0" err="1" smtClean="0">
                <a:solidFill>
                  <a:srgbClr val="FF0000"/>
                </a:solidFill>
              </a:rPr>
              <a:t>rational</a:t>
            </a:r>
            <a:r>
              <a:rPr lang="it-IT" b="1" dirty="0" smtClean="0">
                <a:solidFill>
                  <a:srgbClr val="FF0000"/>
                </a:solidFill>
              </a:rPr>
              <a:t> </a:t>
            </a:r>
            <a:r>
              <a:rPr lang="it-IT" b="1" dirty="0" err="1" smtClean="0">
                <a:solidFill>
                  <a:srgbClr val="FF0000"/>
                </a:solidFill>
              </a:rPr>
              <a:t>natures</a:t>
            </a:r>
            <a:r>
              <a:rPr lang="it-IT" b="1" dirty="0" smtClean="0">
                <a:solidFill>
                  <a:srgbClr val="FF0000"/>
                </a:solidFill>
              </a:rPr>
              <a:t>.</a:t>
            </a:r>
            <a:endParaRPr lang="it-IT" b="1" dirty="0">
              <a:solidFill>
                <a:srgbClr val="FF0000"/>
              </a:solidFill>
            </a:endParaRPr>
          </a:p>
        </p:txBody>
      </p:sp>
      <p:pic>
        <p:nvPicPr>
          <p:cNvPr id="4098" name="Picture 2" descr="Risultati immagini per unzione crismal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30173" y="1529323"/>
            <a:ext cx="5223627" cy="3498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5016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44984" y="1750048"/>
            <a:ext cx="11702424" cy="1785104"/>
          </a:xfrm>
          <a:prstGeom prst="rect">
            <a:avLst/>
          </a:prstGeom>
          <a:solidFill>
            <a:schemeClr val="accent2">
              <a:lumMod val="20000"/>
              <a:lumOff val="80000"/>
            </a:schemeClr>
          </a:solidFill>
          <a:ln w="9525">
            <a:miter lim="800000"/>
            <a:headEnd/>
            <a:tailEnd/>
          </a:ln>
          <a:effectLst>
            <a:innerShdw blurRad="63500" dist="50800" dir="13500000">
              <a:prstClr val="black">
                <a:alpha val="50000"/>
              </a:prstClr>
            </a:innerShdw>
          </a:effectLst>
        </p:spPr>
        <p:txBody>
          <a:bodyPr wrap="square">
            <a:spAutoFit/>
            <a:flatTx/>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GB" altLang="en-US" sz="2000" b="1" dirty="0">
                <a:solidFill>
                  <a:srgbClr val="002060"/>
                </a:solidFill>
                <a:latin typeface="BWSupps" panose="020B0604020202020204" pitchFamily="34" charset="0"/>
              </a:rPr>
              <a:t>There is great divine power at work through Mass, Baptism, Marriage, Confession, and the other Sacraments. The divine power is manifested through the </a:t>
            </a:r>
            <a:r>
              <a:rPr lang="en-GB" altLang="en-US" sz="2000" b="1" dirty="0">
                <a:solidFill>
                  <a:srgbClr val="C00000"/>
                </a:solidFill>
                <a:latin typeface="BWSupps" panose="020B0604020202020204" pitchFamily="34" charset="0"/>
              </a:rPr>
              <a:t>words</a:t>
            </a:r>
            <a:r>
              <a:rPr lang="en-GB" altLang="en-US" sz="2000" b="1" dirty="0">
                <a:solidFill>
                  <a:srgbClr val="002060"/>
                </a:solidFill>
                <a:latin typeface="BWSupps" panose="020B0604020202020204" pitchFamily="34" charset="0"/>
              </a:rPr>
              <a:t> which are said and through the </a:t>
            </a:r>
            <a:r>
              <a:rPr lang="en-GB" altLang="en-US" sz="2000" b="1" dirty="0">
                <a:solidFill>
                  <a:srgbClr val="C00000"/>
                </a:solidFill>
                <a:latin typeface="BWSupps" panose="020B0604020202020204" pitchFamily="34" charset="0"/>
              </a:rPr>
              <a:t>actions</a:t>
            </a:r>
            <a:r>
              <a:rPr lang="en-GB" altLang="en-US" sz="2000" b="1" dirty="0">
                <a:solidFill>
                  <a:srgbClr val="002060"/>
                </a:solidFill>
                <a:latin typeface="BWSupps" panose="020B0604020202020204" pitchFamily="34" charset="0"/>
              </a:rPr>
              <a:t> which are done. The words speak to the mind, the actions move the heart.</a:t>
            </a:r>
          </a:p>
          <a:p>
            <a:pPr algn="just" eaLnBrk="1" hangingPunct="1">
              <a:spcBef>
                <a:spcPct val="50000"/>
              </a:spcBef>
              <a:buFontTx/>
              <a:buNone/>
            </a:pPr>
            <a:r>
              <a:rPr lang="en-GB" altLang="en-US" sz="2000" b="1" dirty="0">
                <a:solidFill>
                  <a:srgbClr val="002060"/>
                </a:solidFill>
                <a:latin typeface="BWSupps" panose="020B0604020202020204" pitchFamily="34" charset="0"/>
              </a:rPr>
              <a:t>Early Christians understood the words and knew the meaning of every gesture during worship. The priest and the people were truly one in what they said and in what they did.</a:t>
            </a:r>
          </a:p>
        </p:txBody>
      </p:sp>
      <p:sp>
        <p:nvSpPr>
          <p:cNvPr id="3" name="Text Box 5"/>
          <p:cNvSpPr txBox="1">
            <a:spLocks noChangeArrowheads="1"/>
          </p:cNvSpPr>
          <p:nvPr/>
        </p:nvSpPr>
        <p:spPr bwMode="auto">
          <a:xfrm>
            <a:off x="6582945" y="3880240"/>
            <a:ext cx="5257800" cy="3600986"/>
          </a:xfrm>
          <a:prstGeom prst="rect">
            <a:avLst/>
          </a:prstGeom>
          <a:solidFill>
            <a:schemeClr val="accent4">
              <a:lumMod val="20000"/>
              <a:lumOff val="80000"/>
            </a:schemeClr>
          </a:solidFill>
          <a:ln w="9525">
            <a:miter lim="800000"/>
            <a:headEnd/>
            <a:tailEnd/>
          </a:ln>
          <a:effectLst>
            <a:innerShdw blurRad="63500" dist="50800" dir="2700000">
              <a:prstClr val="black">
                <a:alpha val="50000"/>
              </a:prstClr>
            </a:innerShdw>
          </a:effectLst>
        </p:spPr>
        <p:txBody>
          <a:bodyPr>
            <a:spAutoFit/>
            <a:flatTx/>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GB" altLang="en-US" sz="2400" b="1" dirty="0" smtClean="0">
                <a:solidFill>
                  <a:srgbClr val="A50021"/>
                </a:solidFill>
                <a:latin typeface="Garamond" panose="02020404030301010803" pitchFamily="18" charset="0"/>
              </a:rPr>
              <a:t>Because the Gospel was intended to save all mankind, it had both to act on the elements which make up human nature, and accompany it with its divine action in all its developments.</a:t>
            </a:r>
          </a:p>
          <a:p>
            <a:pPr algn="just" eaLnBrk="1" hangingPunct="1">
              <a:spcBef>
                <a:spcPct val="50000"/>
              </a:spcBef>
              <a:buFontTx/>
              <a:buNone/>
            </a:pPr>
            <a:r>
              <a:rPr lang="en-GB" altLang="en-US" sz="2400" b="1" dirty="0" smtClean="0">
                <a:solidFill>
                  <a:srgbClr val="A50021"/>
                </a:solidFill>
                <a:latin typeface="Garamond" panose="02020404030301010803" pitchFamily="18" charset="0"/>
              </a:rPr>
              <a:t>It needed to support mankind in all its possible states so that human nature’s bias or tendency to evil might not plunge it to destruction.</a:t>
            </a:r>
            <a:endParaRPr lang="en-GB" altLang="en-US" sz="2400" b="1" dirty="0">
              <a:solidFill>
                <a:srgbClr val="A50021"/>
              </a:solidFill>
              <a:latin typeface="Garamond" panose="02020404030301010803" pitchFamily="18" charset="0"/>
            </a:endParaRPr>
          </a:p>
        </p:txBody>
      </p:sp>
      <p:pic>
        <p:nvPicPr>
          <p:cNvPr id="11266" name="Picture 2" descr="http://www.thecatholictelegraph.com/wp-content/uploads/2013/05/pope-ador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321" y="3819435"/>
            <a:ext cx="5857875" cy="2809876"/>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431177" y="388547"/>
            <a:ext cx="10844636" cy="1077218"/>
          </a:xfrm>
          <a:prstGeom prst="rect">
            <a:avLst/>
          </a:prstGeom>
          <a:noFill/>
        </p:spPr>
        <p:txBody>
          <a:bodyPr wrap="none" rtlCol="0">
            <a:spAutoFit/>
          </a:bodyPr>
          <a:lstStyle/>
          <a:p>
            <a:pPr algn="ctr"/>
            <a:r>
              <a:rPr lang="it-IT" sz="3200" b="1" dirty="0" smtClean="0">
                <a:solidFill>
                  <a:srgbClr val="00B050"/>
                </a:solidFill>
                <a:latin typeface="Algerian" panose="04020705040A02060702" pitchFamily="82" charset="0"/>
              </a:rPr>
              <a:t>TWO FOUNDAMENTAL ELEMENTS OF CHRISTIAN WORSHIP:</a:t>
            </a:r>
          </a:p>
          <a:p>
            <a:pPr algn="ctr"/>
            <a:r>
              <a:rPr lang="it-IT" sz="3200" b="1" dirty="0" smtClean="0">
                <a:solidFill>
                  <a:srgbClr val="00B050"/>
                </a:solidFill>
                <a:latin typeface="Algerian" panose="04020705040A02060702" pitchFamily="82" charset="0"/>
              </a:rPr>
              <a:t>WORDS AND ACTIONS WITH THEIR PROPER MEANINGS</a:t>
            </a:r>
            <a:endParaRPr lang="it-IT" sz="3200" b="1" dirty="0">
              <a:solidFill>
                <a:srgbClr val="00B050"/>
              </a:solidFill>
              <a:latin typeface="Algerian" panose="04020705040A02060702" pitchFamily="82" charset="0"/>
            </a:endParaRPr>
          </a:p>
        </p:txBody>
      </p:sp>
    </p:spTree>
    <p:extLst>
      <p:ext uri="{BB962C8B-B14F-4D97-AF65-F5344CB8AC3E}">
        <p14:creationId xmlns:p14="http://schemas.microsoft.com/office/powerpoint/2010/main" val="26372164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solidFill>
                  <a:srgbClr val="FF0000"/>
                </a:solidFill>
              </a:rPr>
              <a:t>GENUINE PARTICIPATION OF PEOPLE</a:t>
            </a:r>
            <a:br>
              <a:rPr lang="it-IT" b="1" dirty="0" smtClean="0">
                <a:solidFill>
                  <a:srgbClr val="FF0000"/>
                </a:solidFill>
              </a:rPr>
            </a:br>
            <a:r>
              <a:rPr lang="it-IT" b="1" dirty="0" smtClean="0">
                <a:solidFill>
                  <a:srgbClr val="FF0000"/>
                </a:solidFill>
              </a:rPr>
              <a:t>IN LITURGICAL ACTION</a:t>
            </a:r>
            <a:endParaRPr lang="it-IT" b="1" dirty="0">
              <a:solidFill>
                <a:srgbClr val="FF0000"/>
              </a:solidFill>
            </a:endParaRPr>
          </a:p>
        </p:txBody>
      </p:sp>
      <p:sp>
        <p:nvSpPr>
          <p:cNvPr id="3" name="Segnaposto contenuto 2"/>
          <p:cNvSpPr>
            <a:spLocks noGrp="1"/>
          </p:cNvSpPr>
          <p:nvPr>
            <p:ph sz="half" idx="1"/>
          </p:nvPr>
        </p:nvSpPr>
        <p:spPr>
          <a:xfrm>
            <a:off x="838200" y="1825625"/>
            <a:ext cx="5181600" cy="4562296"/>
          </a:xfrm>
        </p:spPr>
        <p:txBody>
          <a:bodyPr>
            <a:normAutofit fontScale="77500" lnSpcReduction="20000"/>
          </a:bodyPr>
          <a:lstStyle/>
          <a:p>
            <a:pPr algn="just"/>
            <a:r>
              <a:rPr lang="it-IT" b="1" dirty="0" err="1" smtClean="0">
                <a:solidFill>
                  <a:srgbClr val="0070C0"/>
                </a:solidFill>
              </a:rPr>
              <a:t>Worship</a:t>
            </a:r>
            <a:r>
              <a:rPr lang="it-IT" b="1" dirty="0" smtClean="0">
                <a:solidFill>
                  <a:srgbClr val="0070C0"/>
                </a:solidFill>
              </a:rPr>
              <a:t>, to </a:t>
            </a:r>
            <a:r>
              <a:rPr lang="it-IT" b="1" dirty="0" err="1" smtClean="0">
                <a:solidFill>
                  <a:srgbClr val="0070C0"/>
                </a:solidFill>
              </a:rPr>
              <a:t>which</a:t>
            </a:r>
            <a:r>
              <a:rPr lang="it-IT" b="1" dirty="0" smtClean="0">
                <a:solidFill>
                  <a:srgbClr val="0070C0"/>
                </a:solidFill>
              </a:rPr>
              <a:t> </a:t>
            </a:r>
            <a:r>
              <a:rPr lang="it-IT" b="1" dirty="0" err="1" smtClean="0">
                <a:solidFill>
                  <a:srgbClr val="0070C0"/>
                </a:solidFill>
              </a:rPr>
              <a:t>God</a:t>
            </a:r>
            <a:r>
              <a:rPr lang="it-IT" b="1" dirty="0" smtClean="0">
                <a:solidFill>
                  <a:srgbClr val="0070C0"/>
                </a:solidFill>
              </a:rPr>
              <a:t> </a:t>
            </a:r>
            <a:r>
              <a:rPr lang="it-IT" b="1" dirty="0" err="1" smtClean="0">
                <a:solidFill>
                  <a:srgbClr val="0070C0"/>
                </a:solidFill>
              </a:rPr>
              <a:t>united</a:t>
            </a:r>
            <a:r>
              <a:rPr lang="it-IT" b="1" dirty="0" smtClean="0">
                <a:solidFill>
                  <a:srgbClr val="0070C0"/>
                </a:solidFill>
              </a:rPr>
              <a:t> the </a:t>
            </a:r>
            <a:r>
              <a:rPr lang="it-IT" b="1" dirty="0" err="1" smtClean="0">
                <a:solidFill>
                  <a:srgbClr val="0070C0"/>
                </a:solidFill>
              </a:rPr>
              <a:t>grace</a:t>
            </a:r>
            <a:r>
              <a:rPr lang="it-IT" b="1" dirty="0" smtClean="0">
                <a:solidFill>
                  <a:srgbClr val="0070C0"/>
                </a:solidFill>
              </a:rPr>
              <a:t> to render men and </a:t>
            </a:r>
            <a:r>
              <a:rPr lang="it-IT" b="1" dirty="0" err="1" smtClean="0">
                <a:solidFill>
                  <a:srgbClr val="0070C0"/>
                </a:solidFill>
              </a:rPr>
              <a:t>women</a:t>
            </a:r>
            <a:r>
              <a:rPr lang="it-IT" b="1" dirty="0" smtClean="0">
                <a:solidFill>
                  <a:srgbClr val="0070C0"/>
                </a:solidFill>
              </a:rPr>
              <a:t> </a:t>
            </a:r>
            <a:r>
              <a:rPr lang="it-IT" b="1" dirty="0" err="1" smtClean="0">
                <a:solidFill>
                  <a:srgbClr val="0070C0"/>
                </a:solidFill>
              </a:rPr>
              <a:t>capable</a:t>
            </a:r>
            <a:r>
              <a:rPr lang="it-IT" b="1" dirty="0" smtClean="0">
                <a:solidFill>
                  <a:srgbClr val="0070C0"/>
                </a:solidFill>
              </a:rPr>
              <a:t> of </a:t>
            </a:r>
            <a:r>
              <a:rPr lang="it-IT" b="1" dirty="0" err="1" smtClean="0">
                <a:solidFill>
                  <a:srgbClr val="0070C0"/>
                </a:solidFill>
              </a:rPr>
              <a:t>practising</a:t>
            </a:r>
            <a:r>
              <a:rPr lang="it-IT" b="1" dirty="0" smtClean="0">
                <a:solidFill>
                  <a:srgbClr val="0070C0"/>
                </a:solidFill>
              </a:rPr>
              <a:t> the moral </a:t>
            </a:r>
            <a:r>
              <a:rPr lang="it-IT" b="1" dirty="0" err="1" smtClean="0">
                <a:solidFill>
                  <a:srgbClr val="0070C0"/>
                </a:solidFill>
              </a:rPr>
              <a:t>precepts</a:t>
            </a:r>
            <a:r>
              <a:rPr lang="it-IT" b="1" dirty="0" smtClean="0">
                <a:solidFill>
                  <a:srgbClr val="0070C0"/>
                </a:solidFill>
              </a:rPr>
              <a:t> </a:t>
            </a:r>
            <a:r>
              <a:rPr lang="it-IT" b="1" dirty="0" err="1" smtClean="0">
                <a:solidFill>
                  <a:srgbClr val="0070C0"/>
                </a:solidFill>
              </a:rPr>
              <a:t>they</a:t>
            </a:r>
            <a:r>
              <a:rPr lang="it-IT" b="1" dirty="0" smtClean="0">
                <a:solidFill>
                  <a:srgbClr val="0070C0"/>
                </a:solidFill>
              </a:rPr>
              <a:t> </a:t>
            </a:r>
            <a:r>
              <a:rPr lang="it-IT" b="1" dirty="0" err="1" smtClean="0">
                <a:solidFill>
                  <a:srgbClr val="0070C0"/>
                </a:solidFill>
              </a:rPr>
              <a:t>had</a:t>
            </a:r>
            <a:r>
              <a:rPr lang="it-IT" b="1" dirty="0" smtClean="0">
                <a:solidFill>
                  <a:srgbClr val="0070C0"/>
                </a:solidFill>
              </a:rPr>
              <a:t> </a:t>
            </a:r>
            <a:r>
              <a:rPr lang="it-IT" b="1" dirty="0" err="1" smtClean="0">
                <a:solidFill>
                  <a:srgbClr val="0070C0"/>
                </a:solidFill>
              </a:rPr>
              <a:t>received</a:t>
            </a:r>
            <a:r>
              <a:rPr lang="it-IT" b="1" dirty="0" smtClean="0">
                <a:solidFill>
                  <a:srgbClr val="0070C0"/>
                </a:solidFill>
              </a:rPr>
              <a:t>, </a:t>
            </a:r>
            <a:r>
              <a:rPr lang="it-IT" b="1" dirty="0" err="1" smtClean="0">
                <a:solidFill>
                  <a:srgbClr val="0070C0"/>
                </a:solidFill>
              </a:rPr>
              <a:t>was</a:t>
            </a:r>
            <a:r>
              <a:rPr lang="it-IT" b="1" dirty="0" smtClean="0">
                <a:solidFill>
                  <a:srgbClr val="0070C0"/>
                </a:solidFill>
              </a:rPr>
              <a:t> </a:t>
            </a:r>
            <a:r>
              <a:rPr lang="it-IT" b="1" dirty="0" err="1" smtClean="0">
                <a:solidFill>
                  <a:srgbClr val="0070C0"/>
                </a:solidFill>
              </a:rPr>
              <a:t>not</a:t>
            </a:r>
            <a:r>
              <a:rPr lang="it-IT" b="1" dirty="0" smtClean="0">
                <a:solidFill>
                  <a:srgbClr val="0070C0"/>
                </a:solidFill>
              </a:rPr>
              <a:t> </a:t>
            </a:r>
            <a:r>
              <a:rPr lang="it-IT" b="1" dirty="0" err="1" smtClean="0">
                <a:solidFill>
                  <a:srgbClr val="0070C0"/>
                </a:solidFill>
              </a:rPr>
              <a:t>simply</a:t>
            </a:r>
            <a:r>
              <a:rPr lang="it-IT" b="1" dirty="0" smtClean="0">
                <a:solidFill>
                  <a:srgbClr val="0070C0"/>
                </a:solidFill>
              </a:rPr>
              <a:t> a </a:t>
            </a:r>
            <a:r>
              <a:rPr lang="it-IT" b="1" dirty="0" err="1" smtClean="0">
                <a:solidFill>
                  <a:srgbClr val="0070C0"/>
                </a:solidFill>
              </a:rPr>
              <a:t>spectacle</a:t>
            </a:r>
            <a:r>
              <a:rPr lang="it-IT" b="1" dirty="0" smtClean="0">
                <a:solidFill>
                  <a:srgbClr val="0070C0"/>
                </a:solidFill>
              </a:rPr>
              <a:t> for the </a:t>
            </a:r>
            <a:r>
              <a:rPr lang="it-IT" b="1" dirty="0" err="1" smtClean="0">
                <a:solidFill>
                  <a:srgbClr val="0070C0"/>
                </a:solidFill>
              </a:rPr>
              <a:t>people</a:t>
            </a:r>
            <a:r>
              <a:rPr lang="it-IT" b="1" dirty="0" smtClean="0">
                <a:solidFill>
                  <a:srgbClr val="0070C0"/>
                </a:solidFill>
              </a:rPr>
              <a:t> to </a:t>
            </a:r>
            <a:r>
              <a:rPr lang="it-IT" b="1" dirty="0" err="1" smtClean="0">
                <a:solidFill>
                  <a:srgbClr val="0070C0"/>
                </a:solidFill>
              </a:rPr>
              <a:t>behold</a:t>
            </a:r>
            <a:r>
              <a:rPr lang="it-IT" b="1" dirty="0" smtClean="0">
                <a:solidFill>
                  <a:srgbClr val="0070C0"/>
                </a:solidFill>
              </a:rPr>
              <a:t>.</a:t>
            </a:r>
          </a:p>
          <a:p>
            <a:pPr algn="just"/>
            <a:r>
              <a:rPr lang="it-IT" b="1" dirty="0" smtClean="0">
                <a:solidFill>
                  <a:srgbClr val="FFC000"/>
                </a:solidFill>
              </a:rPr>
              <a:t>The </a:t>
            </a:r>
            <a:r>
              <a:rPr lang="it-IT" b="1" dirty="0" err="1" smtClean="0">
                <a:solidFill>
                  <a:srgbClr val="FFC000"/>
                </a:solidFill>
              </a:rPr>
              <a:t>people</a:t>
            </a:r>
            <a:r>
              <a:rPr lang="it-IT" b="1" dirty="0" smtClean="0">
                <a:solidFill>
                  <a:srgbClr val="FFC000"/>
                </a:solidFill>
              </a:rPr>
              <a:t> </a:t>
            </a:r>
            <a:r>
              <a:rPr lang="it-IT" b="1" dirty="0" err="1" smtClean="0">
                <a:solidFill>
                  <a:srgbClr val="FFC000"/>
                </a:solidFill>
              </a:rPr>
              <a:t>were</a:t>
            </a:r>
            <a:r>
              <a:rPr lang="it-IT" b="1" dirty="0" smtClean="0">
                <a:solidFill>
                  <a:srgbClr val="FFC000"/>
                </a:solidFill>
              </a:rPr>
              <a:t> </a:t>
            </a:r>
            <a:r>
              <a:rPr lang="it-IT" b="1" dirty="0" err="1" smtClean="0">
                <a:solidFill>
                  <a:srgbClr val="FFC000"/>
                </a:solidFill>
              </a:rPr>
              <a:t>not</a:t>
            </a:r>
            <a:r>
              <a:rPr lang="it-IT" b="1" dirty="0" smtClean="0">
                <a:solidFill>
                  <a:srgbClr val="FFC000"/>
                </a:solidFill>
              </a:rPr>
              <a:t> to be </a:t>
            </a:r>
            <a:r>
              <a:rPr lang="it-IT" b="1" dirty="0" err="1" smtClean="0">
                <a:solidFill>
                  <a:srgbClr val="FFC000"/>
                </a:solidFill>
              </a:rPr>
              <a:t>present</a:t>
            </a:r>
            <a:r>
              <a:rPr lang="it-IT" b="1" dirty="0" smtClean="0">
                <a:solidFill>
                  <a:srgbClr val="FFC000"/>
                </a:solidFill>
              </a:rPr>
              <a:t> </a:t>
            </a:r>
            <a:r>
              <a:rPr lang="it-IT" b="1" dirty="0" err="1" smtClean="0">
                <a:solidFill>
                  <a:srgbClr val="FFC000"/>
                </a:solidFill>
              </a:rPr>
              <a:t>simply</a:t>
            </a:r>
            <a:r>
              <a:rPr lang="it-IT" b="1" dirty="0" smtClean="0">
                <a:solidFill>
                  <a:srgbClr val="FFC000"/>
                </a:solidFill>
              </a:rPr>
              <a:t> to look </a:t>
            </a:r>
            <a:r>
              <a:rPr lang="it-IT" b="1" dirty="0" err="1" smtClean="0">
                <a:solidFill>
                  <a:srgbClr val="FFC000"/>
                </a:solidFill>
              </a:rPr>
              <a:t>at</a:t>
            </a:r>
            <a:r>
              <a:rPr lang="it-IT" b="1" dirty="0" smtClean="0">
                <a:solidFill>
                  <a:srgbClr val="FFC000"/>
                </a:solidFill>
              </a:rPr>
              <a:t> </a:t>
            </a:r>
            <a:r>
              <a:rPr lang="it-IT" b="1" dirty="0" err="1" smtClean="0">
                <a:solidFill>
                  <a:srgbClr val="FFC000"/>
                </a:solidFill>
              </a:rPr>
              <a:t>what</a:t>
            </a:r>
            <a:r>
              <a:rPr lang="it-IT" b="1" dirty="0" smtClean="0">
                <a:solidFill>
                  <a:srgbClr val="FFC000"/>
                </a:solidFill>
              </a:rPr>
              <a:t> </a:t>
            </a:r>
            <a:r>
              <a:rPr lang="it-IT" b="1" dirty="0" err="1" smtClean="0">
                <a:solidFill>
                  <a:srgbClr val="FFC000"/>
                </a:solidFill>
              </a:rPr>
              <a:t>was</a:t>
            </a:r>
            <a:r>
              <a:rPr lang="it-IT" b="1" dirty="0" smtClean="0">
                <a:solidFill>
                  <a:srgbClr val="FFC000"/>
                </a:solidFill>
              </a:rPr>
              <a:t> happening </a:t>
            </a:r>
            <a:r>
              <a:rPr lang="it-IT" b="1" dirty="0" err="1" smtClean="0">
                <a:solidFill>
                  <a:srgbClr val="FFC000"/>
                </a:solidFill>
              </a:rPr>
              <a:t>without</a:t>
            </a:r>
            <a:r>
              <a:rPr lang="it-IT" b="1" dirty="0" smtClean="0">
                <a:solidFill>
                  <a:srgbClr val="FFC000"/>
                </a:solidFill>
              </a:rPr>
              <a:t> </a:t>
            </a:r>
            <a:r>
              <a:rPr lang="it-IT" b="1" dirty="0" err="1" smtClean="0">
                <a:solidFill>
                  <a:srgbClr val="FFC000"/>
                </a:solidFill>
              </a:rPr>
              <a:t>genuinely</a:t>
            </a:r>
            <a:r>
              <a:rPr lang="it-IT" b="1" dirty="0" smtClean="0">
                <a:solidFill>
                  <a:srgbClr val="FFC000"/>
                </a:solidFill>
              </a:rPr>
              <a:t> </a:t>
            </a:r>
            <a:r>
              <a:rPr lang="it-IT" b="1" dirty="0" err="1" smtClean="0">
                <a:solidFill>
                  <a:srgbClr val="FFC000"/>
                </a:solidFill>
              </a:rPr>
              <a:t>participating</a:t>
            </a:r>
            <a:r>
              <a:rPr lang="it-IT" b="1" dirty="0" smtClean="0">
                <a:solidFill>
                  <a:srgbClr val="FFC000"/>
                </a:solidFill>
              </a:rPr>
              <a:t> in </a:t>
            </a:r>
            <a:r>
              <a:rPr lang="it-IT" b="1" dirty="0" err="1" smtClean="0">
                <a:solidFill>
                  <a:srgbClr val="FFC000"/>
                </a:solidFill>
              </a:rPr>
              <a:t>this</a:t>
            </a:r>
            <a:r>
              <a:rPr lang="it-IT" b="1" dirty="0" smtClean="0">
                <a:solidFill>
                  <a:srgbClr val="FFC000"/>
                </a:solidFill>
              </a:rPr>
              <a:t> </a:t>
            </a:r>
            <a:r>
              <a:rPr lang="it-IT" b="1" dirty="0" err="1" smtClean="0">
                <a:solidFill>
                  <a:srgbClr val="FFC000"/>
                </a:solidFill>
              </a:rPr>
              <a:t>drama</a:t>
            </a:r>
            <a:r>
              <a:rPr lang="it-IT" b="1" dirty="0" smtClean="0">
                <a:solidFill>
                  <a:srgbClr val="FFC000"/>
                </a:solidFill>
              </a:rPr>
              <a:t> of </a:t>
            </a:r>
            <a:r>
              <a:rPr lang="it-IT" b="1" dirty="0" err="1" smtClean="0">
                <a:solidFill>
                  <a:srgbClr val="FFC000"/>
                </a:solidFill>
              </a:rPr>
              <a:t>religious</a:t>
            </a:r>
            <a:r>
              <a:rPr lang="it-IT" b="1" dirty="0" smtClean="0">
                <a:solidFill>
                  <a:srgbClr val="FFC000"/>
                </a:solidFill>
              </a:rPr>
              <a:t> </a:t>
            </a:r>
            <a:r>
              <a:rPr lang="it-IT" b="1" dirty="0" err="1" smtClean="0">
                <a:solidFill>
                  <a:srgbClr val="FFC000"/>
                </a:solidFill>
              </a:rPr>
              <a:t>worship</a:t>
            </a:r>
            <a:r>
              <a:rPr lang="it-IT" b="1" dirty="0" smtClean="0">
                <a:solidFill>
                  <a:srgbClr val="FFC000"/>
                </a:solidFill>
              </a:rPr>
              <a:t>.</a:t>
            </a:r>
          </a:p>
          <a:p>
            <a:pPr algn="just"/>
            <a:r>
              <a:rPr lang="it-IT" b="1" dirty="0" smtClean="0">
                <a:solidFill>
                  <a:srgbClr val="00B050"/>
                </a:solidFill>
              </a:rPr>
              <a:t>The </a:t>
            </a:r>
            <a:r>
              <a:rPr lang="it-IT" b="1" dirty="0" err="1" smtClean="0">
                <a:solidFill>
                  <a:srgbClr val="00B050"/>
                </a:solidFill>
              </a:rPr>
              <a:t>people</a:t>
            </a:r>
            <a:r>
              <a:rPr lang="it-IT" b="1" dirty="0" smtClean="0">
                <a:solidFill>
                  <a:srgbClr val="00B050"/>
                </a:solidFill>
              </a:rPr>
              <a:t> in </a:t>
            </a:r>
            <a:r>
              <a:rPr lang="it-IT" b="1" dirty="0" err="1" smtClean="0">
                <a:solidFill>
                  <a:srgbClr val="00B050"/>
                </a:solidFill>
              </a:rPr>
              <a:t>God’s</a:t>
            </a:r>
            <a:r>
              <a:rPr lang="it-IT" b="1" dirty="0" smtClean="0">
                <a:solidFill>
                  <a:srgbClr val="00B050"/>
                </a:solidFill>
              </a:rPr>
              <a:t> </a:t>
            </a:r>
            <a:r>
              <a:rPr lang="it-IT" b="1" dirty="0" err="1" smtClean="0">
                <a:solidFill>
                  <a:srgbClr val="00B050"/>
                </a:solidFill>
              </a:rPr>
              <a:t>temple</a:t>
            </a:r>
            <a:r>
              <a:rPr lang="it-IT" b="1" dirty="0" smtClean="0">
                <a:solidFill>
                  <a:srgbClr val="00B050"/>
                </a:solidFill>
              </a:rPr>
              <a:t> </a:t>
            </a:r>
            <a:r>
              <a:rPr lang="it-IT" b="1" dirty="0" err="1" smtClean="0">
                <a:solidFill>
                  <a:srgbClr val="00B050"/>
                </a:solidFill>
              </a:rPr>
              <a:t>were</a:t>
            </a:r>
            <a:r>
              <a:rPr lang="it-IT" b="1" dirty="0" smtClean="0">
                <a:solidFill>
                  <a:srgbClr val="00B050"/>
                </a:solidFill>
              </a:rPr>
              <a:t> </a:t>
            </a:r>
            <a:r>
              <a:rPr lang="it-IT" b="1" dirty="0" err="1" smtClean="0">
                <a:solidFill>
                  <a:srgbClr val="00B050"/>
                </a:solidFill>
              </a:rPr>
              <a:t>themselves</a:t>
            </a:r>
            <a:r>
              <a:rPr lang="it-IT" b="1" dirty="0" smtClean="0">
                <a:solidFill>
                  <a:srgbClr val="00B050"/>
                </a:solidFill>
              </a:rPr>
              <a:t> to be an </a:t>
            </a:r>
            <a:r>
              <a:rPr lang="it-IT" b="1" dirty="0" err="1" smtClean="0">
                <a:solidFill>
                  <a:srgbClr val="00B050"/>
                </a:solidFill>
              </a:rPr>
              <a:t>important</a:t>
            </a:r>
            <a:r>
              <a:rPr lang="it-IT" b="1" dirty="0" smtClean="0">
                <a:solidFill>
                  <a:srgbClr val="00B050"/>
                </a:solidFill>
              </a:rPr>
              <a:t> </a:t>
            </a:r>
            <a:r>
              <a:rPr lang="it-IT" b="1" dirty="0" err="1" smtClean="0">
                <a:solidFill>
                  <a:srgbClr val="00B050"/>
                </a:solidFill>
              </a:rPr>
              <a:t>element</a:t>
            </a:r>
            <a:r>
              <a:rPr lang="it-IT" b="1" dirty="0" smtClean="0">
                <a:solidFill>
                  <a:srgbClr val="00B050"/>
                </a:solidFill>
              </a:rPr>
              <a:t> in </a:t>
            </a:r>
            <a:r>
              <a:rPr lang="it-IT" b="1" dirty="0" err="1" smtClean="0">
                <a:solidFill>
                  <a:srgbClr val="00B050"/>
                </a:solidFill>
              </a:rPr>
              <a:t>worship</a:t>
            </a:r>
            <a:r>
              <a:rPr lang="it-IT" b="1" dirty="0" smtClean="0">
                <a:solidFill>
                  <a:srgbClr val="00B050"/>
                </a:solidFill>
              </a:rPr>
              <a:t>.</a:t>
            </a:r>
          </a:p>
          <a:p>
            <a:pPr algn="just"/>
            <a:r>
              <a:rPr lang="it-IT" b="1" dirty="0" smtClean="0">
                <a:solidFill>
                  <a:srgbClr val="00B0F0"/>
                </a:solidFill>
              </a:rPr>
              <a:t>The sublime </a:t>
            </a:r>
            <a:r>
              <a:rPr lang="it-IT" b="1" dirty="0" err="1" smtClean="0">
                <a:solidFill>
                  <a:srgbClr val="00B0F0"/>
                </a:solidFill>
              </a:rPr>
              <a:t>worship</a:t>
            </a:r>
            <a:r>
              <a:rPr lang="it-IT" b="1" dirty="0" smtClean="0">
                <a:solidFill>
                  <a:srgbClr val="00B0F0"/>
                </a:solidFill>
              </a:rPr>
              <a:t> of </a:t>
            </a:r>
            <a:r>
              <a:rPr lang="it-IT" b="1" dirty="0" err="1" smtClean="0">
                <a:solidFill>
                  <a:srgbClr val="00B0F0"/>
                </a:solidFill>
              </a:rPr>
              <a:t>holy</a:t>
            </a:r>
            <a:r>
              <a:rPr lang="it-IT" b="1" dirty="0" smtClean="0">
                <a:solidFill>
                  <a:srgbClr val="00B0F0"/>
                </a:solidFill>
              </a:rPr>
              <a:t> Church </a:t>
            </a:r>
            <a:r>
              <a:rPr lang="it-IT" b="1" dirty="0" err="1" smtClean="0">
                <a:solidFill>
                  <a:srgbClr val="00B0F0"/>
                </a:solidFill>
              </a:rPr>
              <a:t>is</a:t>
            </a:r>
            <a:r>
              <a:rPr lang="it-IT" b="1" dirty="0" smtClean="0">
                <a:solidFill>
                  <a:srgbClr val="00B0F0"/>
                </a:solidFill>
              </a:rPr>
              <a:t> </a:t>
            </a:r>
            <a:r>
              <a:rPr lang="it-IT" b="1" dirty="0" err="1" smtClean="0">
                <a:solidFill>
                  <a:srgbClr val="00B0F0"/>
                </a:solidFill>
              </a:rPr>
              <a:t>thus</a:t>
            </a:r>
            <a:r>
              <a:rPr lang="it-IT" b="1" dirty="0" smtClean="0">
                <a:solidFill>
                  <a:srgbClr val="00B0F0"/>
                </a:solidFill>
              </a:rPr>
              <a:t> a single </a:t>
            </a:r>
            <a:r>
              <a:rPr lang="it-IT" b="1" dirty="0" err="1" smtClean="0">
                <a:solidFill>
                  <a:srgbClr val="00B0F0"/>
                </a:solidFill>
              </a:rPr>
              <a:t>action</a:t>
            </a:r>
            <a:r>
              <a:rPr lang="it-IT" b="1" dirty="0" smtClean="0">
                <a:solidFill>
                  <a:srgbClr val="00B0F0"/>
                </a:solidFill>
              </a:rPr>
              <a:t> of </a:t>
            </a:r>
            <a:r>
              <a:rPr lang="it-IT" b="1" dirty="0" err="1" smtClean="0">
                <a:solidFill>
                  <a:srgbClr val="00B0F0"/>
                </a:solidFill>
              </a:rPr>
              <a:t>clergy</a:t>
            </a:r>
            <a:r>
              <a:rPr lang="it-IT" b="1" dirty="0" smtClean="0">
                <a:solidFill>
                  <a:srgbClr val="00B0F0"/>
                </a:solidFill>
              </a:rPr>
              <a:t> and </a:t>
            </a:r>
            <a:r>
              <a:rPr lang="it-IT" b="1" dirty="0" err="1" smtClean="0">
                <a:solidFill>
                  <a:srgbClr val="00B0F0"/>
                </a:solidFill>
              </a:rPr>
              <a:t>people</a:t>
            </a:r>
            <a:r>
              <a:rPr lang="it-IT" b="1" dirty="0" smtClean="0">
                <a:solidFill>
                  <a:srgbClr val="00B0F0"/>
                </a:solidFill>
              </a:rPr>
              <a:t> </a:t>
            </a:r>
            <a:r>
              <a:rPr lang="it-IT" b="1" dirty="0" err="1" smtClean="0">
                <a:solidFill>
                  <a:srgbClr val="00B0F0"/>
                </a:solidFill>
              </a:rPr>
              <a:t>together</a:t>
            </a:r>
            <a:r>
              <a:rPr lang="it-IT" b="1" dirty="0" smtClean="0">
                <a:solidFill>
                  <a:srgbClr val="00B0F0"/>
                </a:solidFill>
              </a:rPr>
              <a:t>, the </a:t>
            </a:r>
            <a:r>
              <a:rPr lang="it-IT" b="1" dirty="0" err="1" smtClean="0">
                <a:solidFill>
                  <a:srgbClr val="00B0F0"/>
                </a:solidFill>
              </a:rPr>
              <a:t>result</a:t>
            </a:r>
            <a:r>
              <a:rPr lang="it-IT" b="1" dirty="0" smtClean="0">
                <a:solidFill>
                  <a:srgbClr val="00B0F0"/>
                </a:solidFill>
              </a:rPr>
              <a:t> of </a:t>
            </a:r>
            <a:r>
              <a:rPr lang="it-IT" b="1" dirty="0" err="1" smtClean="0">
                <a:solidFill>
                  <a:srgbClr val="00B0F0"/>
                </a:solidFill>
              </a:rPr>
              <a:t>orderly</a:t>
            </a:r>
            <a:r>
              <a:rPr lang="it-IT" b="1" dirty="0" smtClean="0">
                <a:solidFill>
                  <a:srgbClr val="00B0F0"/>
                </a:solidFill>
              </a:rPr>
              <a:t>, </a:t>
            </a:r>
            <a:r>
              <a:rPr lang="it-IT" b="1" dirty="0" err="1" smtClean="0">
                <a:solidFill>
                  <a:srgbClr val="00B0F0"/>
                </a:solidFill>
              </a:rPr>
              <a:t>reasonable</a:t>
            </a:r>
            <a:r>
              <a:rPr lang="it-IT" b="1" dirty="0" smtClean="0">
                <a:solidFill>
                  <a:srgbClr val="00B0F0"/>
                </a:solidFill>
              </a:rPr>
              <a:t> </a:t>
            </a:r>
            <a:r>
              <a:rPr lang="it-IT" b="1" dirty="0" err="1" smtClean="0">
                <a:solidFill>
                  <a:srgbClr val="00B0F0"/>
                </a:solidFill>
              </a:rPr>
              <a:t>accord</a:t>
            </a:r>
            <a:r>
              <a:rPr lang="it-IT" b="1" dirty="0" smtClean="0">
                <a:solidFill>
                  <a:srgbClr val="00B0F0"/>
                </a:solidFill>
              </a:rPr>
              <a:t> </a:t>
            </a:r>
            <a:r>
              <a:rPr lang="it-IT" b="1" dirty="0" err="1" smtClean="0">
                <a:solidFill>
                  <a:srgbClr val="00B0F0"/>
                </a:solidFill>
              </a:rPr>
              <a:t>working</a:t>
            </a:r>
            <a:r>
              <a:rPr lang="it-IT" b="1" dirty="0" smtClean="0">
                <a:solidFill>
                  <a:srgbClr val="00B0F0"/>
                </a:solidFill>
              </a:rPr>
              <a:t> to </a:t>
            </a:r>
            <a:r>
              <a:rPr lang="it-IT" b="1" dirty="0" err="1" smtClean="0">
                <a:solidFill>
                  <a:srgbClr val="00B0F0"/>
                </a:solidFill>
              </a:rPr>
              <a:t>bring</a:t>
            </a:r>
            <a:r>
              <a:rPr lang="it-IT" b="1" dirty="0" smtClean="0">
                <a:solidFill>
                  <a:srgbClr val="00B0F0"/>
                </a:solidFill>
              </a:rPr>
              <a:t> </a:t>
            </a:r>
            <a:r>
              <a:rPr lang="it-IT" b="1" dirty="0" err="1" smtClean="0">
                <a:solidFill>
                  <a:srgbClr val="00B0F0"/>
                </a:solidFill>
              </a:rPr>
              <a:t>about</a:t>
            </a:r>
            <a:r>
              <a:rPr lang="it-IT" b="1" dirty="0" smtClean="0">
                <a:solidFill>
                  <a:srgbClr val="00B0F0"/>
                </a:solidFill>
              </a:rPr>
              <a:t> a single </a:t>
            </a:r>
            <a:r>
              <a:rPr lang="it-IT" b="1" dirty="0" err="1" smtClean="0">
                <a:solidFill>
                  <a:srgbClr val="00B0F0"/>
                </a:solidFill>
              </a:rPr>
              <a:t>combined</a:t>
            </a:r>
            <a:r>
              <a:rPr lang="it-IT" b="1" dirty="0" smtClean="0">
                <a:solidFill>
                  <a:srgbClr val="00B0F0"/>
                </a:solidFill>
              </a:rPr>
              <a:t> </a:t>
            </a:r>
            <a:r>
              <a:rPr lang="it-IT" b="1" dirty="0" err="1" smtClean="0">
                <a:solidFill>
                  <a:srgbClr val="00B0F0"/>
                </a:solidFill>
              </a:rPr>
              <a:t>homage</a:t>
            </a:r>
            <a:r>
              <a:rPr lang="it-IT" b="1" dirty="0" smtClean="0">
                <a:solidFill>
                  <a:srgbClr val="00B0F0"/>
                </a:solidFill>
              </a:rPr>
              <a:t>.</a:t>
            </a:r>
            <a:endParaRPr lang="it-IT" b="1" dirty="0">
              <a:solidFill>
                <a:srgbClr val="00B0F0"/>
              </a:solidFill>
            </a:endParaRPr>
          </a:p>
        </p:txBody>
      </p:sp>
      <p:pic>
        <p:nvPicPr>
          <p:cNvPr id="5122" name="Picture 2" descr="Risultati immagini per processione offertoriale in africa"/>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2058194"/>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8232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491316" y="418173"/>
            <a:ext cx="6452948" cy="5878532"/>
          </a:xfrm>
          <a:prstGeom prst="rect">
            <a:avLst/>
          </a:prstGeom>
          <a:solidFill>
            <a:schemeClr val="accent3">
              <a:lumMod val="20000"/>
              <a:lumOff val="80000"/>
            </a:schemeClr>
          </a:solidFill>
          <a:ln>
            <a:noFill/>
          </a:ln>
          <a:effectLst>
            <a:innerShdw blurRad="63500" dist="50800" dir="10800000">
              <a:prstClr val="black">
                <a:alpha val="50000"/>
              </a:prstClr>
            </a:innerShdw>
          </a:effectLst>
          <a:extLst/>
        </p:spPr>
        <p:txBody>
          <a:bodyPr wrap="square">
            <a:spAutoFit/>
            <a:flatTx/>
          </a:bodyPr>
          <a:lstStyle>
            <a:lvl1pPr marL="342900" indent="-342900">
              <a:defRPr>
                <a:solidFill>
                  <a:schemeClr val="tx1"/>
                </a:solidFill>
                <a:latin typeface="Arial" charset="0"/>
                <a:cs typeface="Arial" charset="0"/>
              </a:defRPr>
            </a:lvl1pPr>
            <a:lvl2pPr marL="800100" indent="-342900">
              <a:defRPr>
                <a:solidFill>
                  <a:schemeClr val="tx1"/>
                </a:solidFill>
                <a:latin typeface="Arial" charset="0"/>
                <a:cs typeface="Arial" charset="0"/>
              </a:defRPr>
            </a:lvl2pPr>
            <a:lvl3pPr marL="1257300" indent="-342900">
              <a:defRPr>
                <a:solidFill>
                  <a:schemeClr val="tx1"/>
                </a:solidFill>
                <a:latin typeface="Arial" charset="0"/>
                <a:cs typeface="Arial" charset="0"/>
              </a:defRPr>
            </a:lvl3pPr>
            <a:lvl4pPr marL="1714500" indent="-342900">
              <a:defRPr>
                <a:solidFill>
                  <a:schemeClr val="tx1"/>
                </a:solidFill>
                <a:latin typeface="Arial" charset="0"/>
                <a:cs typeface="Arial" charset="0"/>
              </a:defRPr>
            </a:lvl4pPr>
            <a:lvl5pPr marL="2171700" indent="-342900">
              <a:defRPr>
                <a:solidFill>
                  <a:schemeClr val="tx1"/>
                </a:solidFill>
                <a:latin typeface="Arial" charset="0"/>
                <a:cs typeface="Arial" charset="0"/>
              </a:defRPr>
            </a:lvl5pPr>
            <a:lvl6pPr marL="2628900" indent="-342900" fontAlgn="base">
              <a:spcBef>
                <a:spcPct val="0"/>
              </a:spcBef>
              <a:spcAft>
                <a:spcPct val="0"/>
              </a:spcAft>
              <a:defRPr>
                <a:solidFill>
                  <a:schemeClr val="tx1"/>
                </a:solidFill>
                <a:latin typeface="Arial" charset="0"/>
                <a:cs typeface="Arial" charset="0"/>
              </a:defRPr>
            </a:lvl6pPr>
            <a:lvl7pPr marL="3086100" indent="-342900" fontAlgn="base">
              <a:spcBef>
                <a:spcPct val="0"/>
              </a:spcBef>
              <a:spcAft>
                <a:spcPct val="0"/>
              </a:spcAft>
              <a:defRPr>
                <a:solidFill>
                  <a:schemeClr val="tx1"/>
                </a:solidFill>
                <a:latin typeface="Arial" charset="0"/>
                <a:cs typeface="Arial" charset="0"/>
              </a:defRPr>
            </a:lvl7pPr>
            <a:lvl8pPr marL="3543300" indent="-342900" fontAlgn="base">
              <a:spcBef>
                <a:spcPct val="0"/>
              </a:spcBef>
              <a:spcAft>
                <a:spcPct val="0"/>
              </a:spcAft>
              <a:defRPr>
                <a:solidFill>
                  <a:schemeClr val="tx1"/>
                </a:solidFill>
                <a:latin typeface="Arial" charset="0"/>
                <a:cs typeface="Arial" charset="0"/>
              </a:defRPr>
            </a:lvl8pPr>
            <a:lvl9pPr marL="4000500" indent="-342900" fontAlgn="base">
              <a:spcBef>
                <a:spcPct val="0"/>
              </a:spcBef>
              <a:spcAft>
                <a:spcPct val="0"/>
              </a:spcAft>
              <a:defRPr>
                <a:solidFill>
                  <a:schemeClr val="tx1"/>
                </a:solidFill>
                <a:latin typeface="Arial" charset="0"/>
                <a:cs typeface="Arial" charset="0"/>
              </a:defRPr>
            </a:lvl9pPr>
          </a:lstStyle>
          <a:p>
            <a:pPr algn="just">
              <a:spcBef>
                <a:spcPct val="50000"/>
              </a:spcBef>
              <a:defRPr/>
            </a:pPr>
            <a:r>
              <a:rPr lang="en-GB" altLang="en-US" sz="2000" dirty="0"/>
              <a:t>     </a:t>
            </a:r>
            <a:r>
              <a:rPr lang="en-GB" altLang="en-US" sz="2400" dirty="0" smtClean="0">
                <a:solidFill>
                  <a:srgbClr val="003399"/>
                </a:solidFill>
                <a:latin typeface="Book Antiqua" pitchFamily="18" charset="0"/>
              </a:rPr>
              <a:t>With </a:t>
            </a:r>
            <a:r>
              <a:rPr lang="en-GB" altLang="en-US" sz="2400" dirty="0">
                <a:solidFill>
                  <a:srgbClr val="003399"/>
                </a:solidFill>
                <a:latin typeface="Book Antiqua" pitchFamily="18" charset="0"/>
              </a:rPr>
              <a:t>hind-sight we can say that </a:t>
            </a:r>
            <a:r>
              <a:rPr lang="en-GB" altLang="en-US" sz="2400" dirty="0">
                <a:solidFill>
                  <a:srgbClr val="FF0000"/>
                </a:solidFill>
                <a:latin typeface="Book Antiqua" pitchFamily="18" charset="0"/>
              </a:rPr>
              <a:t>the publication of the book in 1848 was a great mistake</a:t>
            </a:r>
            <a:r>
              <a:rPr lang="en-GB" altLang="en-US" sz="2400" dirty="0">
                <a:solidFill>
                  <a:srgbClr val="003399"/>
                </a:solidFill>
                <a:latin typeface="Book Antiqua" pitchFamily="18" charset="0"/>
              </a:rPr>
              <a:t>, given the agitated political situation in most of Europe. It was bound to raise fierce opposition from all quarters, but especially from the Austrian Government. </a:t>
            </a:r>
          </a:p>
          <a:p>
            <a:pPr algn="just">
              <a:spcBef>
                <a:spcPct val="50000"/>
              </a:spcBef>
              <a:defRPr/>
            </a:pPr>
            <a:r>
              <a:rPr lang="en-GB" altLang="en-US" sz="2400" dirty="0">
                <a:latin typeface="Book Antiqua" pitchFamily="18" charset="0"/>
              </a:rPr>
              <a:t>    </a:t>
            </a:r>
            <a:r>
              <a:rPr lang="en-GB" altLang="en-US" sz="2000" b="1" dirty="0" smtClean="0">
                <a:solidFill>
                  <a:srgbClr val="A50021"/>
                </a:solidFill>
                <a:latin typeface="Book Antiqua" pitchFamily="18" charset="0"/>
              </a:rPr>
              <a:t>Austria</a:t>
            </a:r>
            <a:r>
              <a:rPr lang="en-GB" altLang="en-US" sz="2000" b="1" dirty="0">
                <a:solidFill>
                  <a:srgbClr val="A50021"/>
                </a:solidFill>
                <a:latin typeface="Book Antiqua" pitchFamily="18" charset="0"/>
              </a:rPr>
              <a:t>, who was occupying most of North Italy, viewed </a:t>
            </a:r>
            <a:r>
              <a:rPr lang="en-GB" altLang="en-US" sz="2400" b="1" dirty="0">
                <a:solidFill>
                  <a:srgbClr val="00B0F0"/>
                </a:solidFill>
                <a:latin typeface="Book Antiqua" pitchFamily="18" charset="0"/>
              </a:rPr>
              <a:t>Rosmini as </a:t>
            </a:r>
            <a:r>
              <a:rPr lang="en-GB" altLang="en-US" sz="2400" b="1" i="1" dirty="0">
                <a:solidFill>
                  <a:srgbClr val="00B0F0"/>
                </a:solidFill>
                <a:latin typeface="Book Antiqua" pitchFamily="18" charset="0"/>
              </a:rPr>
              <a:t>“our most formidable enemy”</a:t>
            </a:r>
            <a:r>
              <a:rPr lang="en-GB" altLang="en-US" sz="2400" b="1" dirty="0">
                <a:solidFill>
                  <a:srgbClr val="00B0F0"/>
                </a:solidFill>
                <a:latin typeface="Book Antiqua" pitchFamily="18" charset="0"/>
              </a:rPr>
              <a:t> and </a:t>
            </a:r>
            <a:r>
              <a:rPr lang="en-GB" altLang="en-US" sz="2400" b="1" i="1" dirty="0">
                <a:solidFill>
                  <a:srgbClr val="00B0F0"/>
                </a:solidFill>
                <a:latin typeface="Book Antiqua" pitchFamily="18" charset="0"/>
              </a:rPr>
              <a:t>“the evil genie of Pius IX”</a:t>
            </a:r>
            <a:r>
              <a:rPr lang="en-GB" altLang="en-US" sz="2000" b="1" dirty="0">
                <a:solidFill>
                  <a:srgbClr val="00B0F0"/>
                </a:solidFill>
                <a:latin typeface="Book Antiqua" pitchFamily="18" charset="0"/>
              </a:rPr>
              <a:t> </a:t>
            </a:r>
            <a:r>
              <a:rPr lang="en-GB" altLang="en-US" sz="2000" b="1" dirty="0">
                <a:solidFill>
                  <a:srgbClr val="A50021"/>
                </a:solidFill>
                <a:latin typeface="Book Antiqua" pitchFamily="18" charset="0"/>
              </a:rPr>
              <a:t>(from a letter of the Austrian Ambassador in Rome, 1849). Rosmini was a subject of the Austrian Empire (Rovereto was under Austria at that time), but he did not hide his strong desire for the independence of Italy as a confederation of free Italian states. </a:t>
            </a:r>
            <a:r>
              <a:rPr lang="en-GB" altLang="en-US" sz="2400" dirty="0" smtClean="0">
                <a:latin typeface="Book Antiqua" pitchFamily="18" charset="0"/>
              </a:rPr>
              <a:t>      </a:t>
            </a:r>
            <a:endParaRPr lang="en-GB" altLang="en-US" sz="2400" dirty="0">
              <a:solidFill>
                <a:srgbClr val="003399"/>
              </a:solidFill>
              <a:latin typeface="Book Antiqua"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2355" y="418173"/>
            <a:ext cx="4184075" cy="6032595"/>
          </a:xfrm>
          <a:prstGeom prst="rect">
            <a:avLst/>
          </a:prstGeom>
        </p:spPr>
      </p:pic>
    </p:spTree>
    <p:extLst>
      <p:ext uri="{BB962C8B-B14F-4D97-AF65-F5344CB8AC3E}">
        <p14:creationId xmlns:p14="http://schemas.microsoft.com/office/powerpoint/2010/main" val="1688641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solidFill>
                  <a:srgbClr val="00B050"/>
                </a:solidFill>
                <a:latin typeface="Arial Black" panose="020B0A04020102020204" pitchFamily="34" charset="0"/>
              </a:rPr>
              <a:t>ACTIVE PARTICIPATION IN</a:t>
            </a:r>
            <a:br>
              <a:rPr lang="it-IT" b="1" dirty="0" smtClean="0">
                <a:solidFill>
                  <a:srgbClr val="00B050"/>
                </a:solidFill>
                <a:latin typeface="Arial Black" panose="020B0A04020102020204" pitchFamily="34" charset="0"/>
              </a:rPr>
            </a:br>
            <a:r>
              <a:rPr lang="it-IT" b="1" dirty="0" smtClean="0">
                <a:solidFill>
                  <a:srgbClr val="00B050"/>
                </a:solidFill>
                <a:latin typeface="Arial Black" panose="020B0A04020102020204" pitchFamily="34" charset="0"/>
              </a:rPr>
              <a:t>SACROSANCTUM CONCILIUM</a:t>
            </a:r>
            <a:endParaRPr lang="it-IT" b="1" dirty="0">
              <a:solidFill>
                <a:srgbClr val="00B050"/>
              </a:solidFill>
              <a:latin typeface="Arial Black" panose="020B0A04020102020204" pitchFamily="34" charset="0"/>
            </a:endParaRPr>
          </a:p>
        </p:txBody>
      </p:sp>
      <p:sp>
        <p:nvSpPr>
          <p:cNvPr id="3" name="Segnaposto contenuto 2"/>
          <p:cNvSpPr>
            <a:spLocks noGrp="1"/>
          </p:cNvSpPr>
          <p:nvPr>
            <p:ph sz="half" idx="1"/>
          </p:nvPr>
        </p:nvSpPr>
        <p:spPr>
          <a:xfrm>
            <a:off x="838200" y="1825625"/>
            <a:ext cx="5181600" cy="4703964"/>
          </a:xfrm>
        </p:spPr>
        <p:txBody>
          <a:bodyPr>
            <a:normAutofit fontScale="70000" lnSpcReduction="20000"/>
          </a:bodyPr>
          <a:lstStyle/>
          <a:p>
            <a:pPr algn="just"/>
            <a:r>
              <a:rPr lang="en-GB" b="1" dirty="0">
                <a:solidFill>
                  <a:srgbClr val="FF0000"/>
                </a:solidFill>
              </a:rPr>
              <a:t>14. Mother Church earnestly desires that all the faithful should be led to that fully conscious, and active participation in liturgical celebrations which is demanded by the very nature of the liturgy. Such participation by the Christian people as "a chosen race, a royal priesthood, a holy nation, a redeemed people (1 Pet. 2:9; cf. 2:4-5), is their right and duty by reason of their baptism.</a:t>
            </a:r>
            <a:endParaRPr lang="it-IT" b="1" dirty="0">
              <a:solidFill>
                <a:srgbClr val="FF0000"/>
              </a:solidFill>
            </a:endParaRPr>
          </a:p>
          <a:p>
            <a:pPr algn="just"/>
            <a:r>
              <a:rPr lang="en-GB" b="1" dirty="0">
                <a:solidFill>
                  <a:srgbClr val="002060"/>
                </a:solidFill>
              </a:rPr>
              <a:t>In the restoration and promotion of the sacred liturgy, this full and active participation by all the people is the aim to be considered before all else; for it is the primary and indispensable source from which the faithful are to derive the true Christian spirit; and therefore pastors of souls must zealously strive to achieve it, by means of the necessary instruction, in all their pastoral work.</a:t>
            </a:r>
            <a:endParaRPr lang="it-IT" b="1" dirty="0">
              <a:solidFill>
                <a:srgbClr val="002060"/>
              </a:solidFill>
            </a:endParaRPr>
          </a:p>
          <a:p>
            <a:endParaRPr lang="it-IT" dirty="0"/>
          </a:p>
        </p:txBody>
      </p:sp>
      <p:pic>
        <p:nvPicPr>
          <p:cNvPr id="3074" name="Picture 2" descr="Risultati immagini per SOLEMN MASS IN ST. PETE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1825625"/>
            <a:ext cx="5507769" cy="3697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4614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ctr"/>
            <a:r>
              <a:rPr lang="it-IT" b="1" dirty="0" smtClean="0">
                <a:solidFill>
                  <a:srgbClr val="00B050"/>
                </a:solidFill>
                <a:latin typeface="Arial Black" panose="020B0A04020102020204" pitchFamily="34" charset="0"/>
              </a:rPr>
              <a:t>MEANING OF</a:t>
            </a:r>
            <a:br>
              <a:rPr lang="it-IT" b="1" dirty="0" smtClean="0">
                <a:solidFill>
                  <a:srgbClr val="00B050"/>
                </a:solidFill>
                <a:latin typeface="Arial Black" panose="020B0A04020102020204" pitchFamily="34" charset="0"/>
              </a:rPr>
            </a:br>
            <a:r>
              <a:rPr lang="it-IT" b="1" dirty="0" smtClean="0">
                <a:solidFill>
                  <a:srgbClr val="00B050"/>
                </a:solidFill>
                <a:latin typeface="Arial Black" panose="020B0A04020102020204" pitchFamily="34" charset="0"/>
              </a:rPr>
              <a:t>ACTIVE PARTICIPATION</a:t>
            </a:r>
            <a:br>
              <a:rPr lang="it-IT" b="1" dirty="0" smtClean="0">
                <a:solidFill>
                  <a:srgbClr val="00B050"/>
                </a:solidFill>
                <a:latin typeface="Arial Black" panose="020B0A04020102020204" pitchFamily="34" charset="0"/>
              </a:rPr>
            </a:br>
            <a:r>
              <a:rPr lang="it-IT" sz="2200" b="1" dirty="0" smtClean="0">
                <a:solidFill>
                  <a:srgbClr val="00B050"/>
                </a:solidFill>
                <a:latin typeface="Arial Black" panose="020B0A04020102020204" pitchFamily="34" charset="0"/>
              </a:rPr>
              <a:t>J. Ratzinger The </a:t>
            </a:r>
            <a:r>
              <a:rPr lang="it-IT" sz="2200" b="1" dirty="0" err="1" smtClean="0">
                <a:solidFill>
                  <a:srgbClr val="00B050"/>
                </a:solidFill>
                <a:latin typeface="Arial Black" panose="020B0A04020102020204" pitchFamily="34" charset="0"/>
              </a:rPr>
              <a:t>spirit</a:t>
            </a:r>
            <a:r>
              <a:rPr lang="it-IT" sz="2200" b="1" dirty="0" smtClean="0">
                <a:solidFill>
                  <a:srgbClr val="00B050"/>
                </a:solidFill>
                <a:latin typeface="Arial Black" panose="020B0A04020102020204" pitchFamily="34" charset="0"/>
              </a:rPr>
              <a:t> of </a:t>
            </a:r>
            <a:r>
              <a:rPr lang="it-IT" sz="2200" b="1" dirty="0" err="1" smtClean="0">
                <a:solidFill>
                  <a:srgbClr val="00B050"/>
                </a:solidFill>
                <a:latin typeface="Arial Black" panose="020B0A04020102020204" pitchFamily="34" charset="0"/>
              </a:rPr>
              <a:t>liturgy</a:t>
            </a:r>
            <a:r>
              <a:rPr lang="it-IT" sz="2200" b="1" dirty="0" smtClean="0">
                <a:solidFill>
                  <a:srgbClr val="00B050"/>
                </a:solidFill>
                <a:latin typeface="Arial Black" panose="020B0A04020102020204" pitchFamily="34" charset="0"/>
              </a:rPr>
              <a:t>.</a:t>
            </a:r>
            <a:endParaRPr lang="it-IT" sz="2200" b="1" dirty="0">
              <a:solidFill>
                <a:srgbClr val="00B050"/>
              </a:solidFill>
              <a:latin typeface="Arial Black" panose="020B0A04020102020204" pitchFamily="34" charset="0"/>
            </a:endParaRPr>
          </a:p>
        </p:txBody>
      </p:sp>
      <p:sp>
        <p:nvSpPr>
          <p:cNvPr id="4" name="Segnaposto contenuto 3"/>
          <p:cNvSpPr>
            <a:spLocks noGrp="1"/>
          </p:cNvSpPr>
          <p:nvPr>
            <p:ph sz="half" idx="2"/>
          </p:nvPr>
        </p:nvSpPr>
        <p:spPr>
          <a:xfrm>
            <a:off x="4803820" y="1825625"/>
            <a:ext cx="6549980" cy="4351338"/>
          </a:xfrm>
        </p:spPr>
        <p:txBody>
          <a:bodyPr>
            <a:normAutofit fontScale="92500" lnSpcReduction="10000"/>
          </a:bodyPr>
          <a:lstStyle/>
          <a:p>
            <a:pPr algn="just"/>
            <a:r>
              <a:rPr lang="it-IT" sz="2000" b="1" dirty="0" smtClean="0">
                <a:solidFill>
                  <a:srgbClr val="002060"/>
                </a:solidFill>
              </a:rPr>
              <a:t>The </a:t>
            </a:r>
            <a:r>
              <a:rPr lang="it-IT" sz="2000" b="1" dirty="0" err="1" smtClean="0">
                <a:solidFill>
                  <a:srgbClr val="002060"/>
                </a:solidFill>
              </a:rPr>
              <a:t>real</a:t>
            </a:r>
            <a:r>
              <a:rPr lang="it-IT" sz="2000" b="1" dirty="0" smtClean="0">
                <a:solidFill>
                  <a:srgbClr val="002060"/>
                </a:solidFill>
              </a:rPr>
              <a:t> </a:t>
            </a:r>
            <a:r>
              <a:rPr lang="it-IT" sz="2000" b="1" dirty="0" err="1" smtClean="0">
                <a:solidFill>
                  <a:srgbClr val="002060"/>
                </a:solidFill>
              </a:rPr>
              <a:t>action</a:t>
            </a:r>
            <a:r>
              <a:rPr lang="it-IT" sz="2000" b="1" dirty="0" smtClean="0">
                <a:solidFill>
                  <a:srgbClr val="002060"/>
                </a:solidFill>
              </a:rPr>
              <a:t> in </a:t>
            </a:r>
            <a:r>
              <a:rPr lang="it-IT" sz="2000" b="1" dirty="0" err="1" smtClean="0">
                <a:solidFill>
                  <a:srgbClr val="002060"/>
                </a:solidFill>
              </a:rPr>
              <a:t>liturgy</a:t>
            </a:r>
            <a:r>
              <a:rPr lang="it-IT" sz="2000" b="1" dirty="0" smtClean="0">
                <a:solidFill>
                  <a:srgbClr val="002060"/>
                </a:solidFill>
              </a:rPr>
              <a:t> in </a:t>
            </a:r>
            <a:r>
              <a:rPr lang="it-IT" sz="2000" b="1" dirty="0" err="1" smtClean="0">
                <a:solidFill>
                  <a:srgbClr val="002060"/>
                </a:solidFill>
              </a:rPr>
              <a:t>which</a:t>
            </a:r>
            <a:r>
              <a:rPr lang="it-IT" sz="2000" b="1" dirty="0" smtClean="0">
                <a:solidFill>
                  <a:srgbClr val="002060"/>
                </a:solidFill>
              </a:rPr>
              <a:t> </a:t>
            </a:r>
            <a:r>
              <a:rPr lang="it-IT" sz="2000" b="1" dirty="0" err="1" smtClean="0">
                <a:solidFill>
                  <a:srgbClr val="002060"/>
                </a:solidFill>
              </a:rPr>
              <a:t>we</a:t>
            </a:r>
            <a:r>
              <a:rPr lang="it-IT" sz="2000" b="1" dirty="0" smtClean="0">
                <a:solidFill>
                  <a:srgbClr val="002060"/>
                </a:solidFill>
              </a:rPr>
              <a:t> are </a:t>
            </a:r>
            <a:r>
              <a:rPr lang="it-IT" sz="2000" b="1" dirty="0" err="1" smtClean="0">
                <a:solidFill>
                  <a:srgbClr val="002060"/>
                </a:solidFill>
              </a:rPr>
              <a:t>all</a:t>
            </a:r>
            <a:r>
              <a:rPr lang="it-IT" sz="2000" b="1" dirty="0" smtClean="0">
                <a:solidFill>
                  <a:srgbClr val="002060"/>
                </a:solidFill>
              </a:rPr>
              <a:t> </a:t>
            </a:r>
            <a:r>
              <a:rPr lang="it-IT" sz="2000" b="1" dirty="0" err="1" smtClean="0">
                <a:solidFill>
                  <a:srgbClr val="002060"/>
                </a:solidFill>
              </a:rPr>
              <a:t>supposed</a:t>
            </a:r>
            <a:r>
              <a:rPr lang="it-IT" sz="2000" b="1" dirty="0" smtClean="0">
                <a:solidFill>
                  <a:srgbClr val="002060"/>
                </a:solidFill>
              </a:rPr>
              <a:t> to </a:t>
            </a:r>
            <a:r>
              <a:rPr lang="it-IT" sz="2000" b="1" dirty="0" err="1" smtClean="0">
                <a:solidFill>
                  <a:srgbClr val="002060"/>
                </a:solidFill>
              </a:rPr>
              <a:t>participate</a:t>
            </a:r>
            <a:r>
              <a:rPr lang="it-IT" sz="2000" b="1" dirty="0" smtClean="0">
                <a:solidFill>
                  <a:srgbClr val="002060"/>
                </a:solidFill>
              </a:rPr>
              <a:t> </a:t>
            </a:r>
            <a:r>
              <a:rPr lang="it-IT" sz="2000" b="1" dirty="0" err="1" smtClean="0">
                <a:solidFill>
                  <a:srgbClr val="002060"/>
                </a:solidFill>
              </a:rPr>
              <a:t>is</a:t>
            </a:r>
            <a:r>
              <a:rPr lang="it-IT" sz="2000" b="1" dirty="0" smtClean="0">
                <a:solidFill>
                  <a:srgbClr val="002060"/>
                </a:solidFill>
              </a:rPr>
              <a:t> the </a:t>
            </a:r>
            <a:r>
              <a:rPr lang="it-IT" sz="2000" b="1" dirty="0" err="1" smtClean="0">
                <a:solidFill>
                  <a:srgbClr val="002060"/>
                </a:solidFill>
              </a:rPr>
              <a:t>action</a:t>
            </a:r>
            <a:r>
              <a:rPr lang="it-IT" sz="2000" b="1" dirty="0" smtClean="0">
                <a:solidFill>
                  <a:srgbClr val="002060"/>
                </a:solidFill>
              </a:rPr>
              <a:t> o </a:t>
            </a:r>
            <a:r>
              <a:rPr lang="it-IT" sz="2000" b="1" dirty="0" err="1" smtClean="0">
                <a:solidFill>
                  <a:srgbClr val="002060"/>
                </a:solidFill>
              </a:rPr>
              <a:t>God</a:t>
            </a:r>
            <a:r>
              <a:rPr lang="it-IT" sz="2000" b="1" dirty="0" smtClean="0">
                <a:solidFill>
                  <a:srgbClr val="002060"/>
                </a:solidFill>
              </a:rPr>
              <a:t> </a:t>
            </a:r>
            <a:r>
              <a:rPr lang="it-IT" sz="2000" b="1" dirty="0" err="1" smtClean="0">
                <a:solidFill>
                  <a:srgbClr val="002060"/>
                </a:solidFill>
              </a:rPr>
              <a:t>himself</a:t>
            </a:r>
            <a:r>
              <a:rPr lang="it-IT" sz="2000" b="1" dirty="0" smtClean="0">
                <a:solidFill>
                  <a:srgbClr val="002060"/>
                </a:solidFill>
              </a:rPr>
              <a:t>. He </a:t>
            </a:r>
            <a:r>
              <a:rPr lang="it-IT" sz="2000" b="1" dirty="0" err="1" smtClean="0">
                <a:solidFill>
                  <a:srgbClr val="002060"/>
                </a:solidFill>
              </a:rPr>
              <a:t>inaugurates</a:t>
            </a:r>
            <a:r>
              <a:rPr lang="it-IT" sz="2000" b="1" dirty="0" smtClean="0">
                <a:solidFill>
                  <a:srgbClr val="002060"/>
                </a:solidFill>
              </a:rPr>
              <a:t> the new </a:t>
            </a:r>
            <a:r>
              <a:rPr lang="it-IT" sz="2000" b="1" dirty="0" err="1" smtClean="0">
                <a:solidFill>
                  <a:srgbClr val="002060"/>
                </a:solidFill>
              </a:rPr>
              <a:t>creation</a:t>
            </a:r>
            <a:r>
              <a:rPr lang="it-IT" sz="2000" b="1" dirty="0" smtClean="0">
                <a:solidFill>
                  <a:srgbClr val="002060"/>
                </a:solidFill>
              </a:rPr>
              <a:t>. </a:t>
            </a:r>
            <a:r>
              <a:rPr lang="it-IT" sz="2000" b="1" dirty="0" err="1" smtClean="0">
                <a:solidFill>
                  <a:srgbClr val="002060"/>
                </a:solidFill>
              </a:rPr>
              <a:t>But</a:t>
            </a:r>
            <a:r>
              <a:rPr lang="it-IT" sz="2000" b="1" dirty="0" smtClean="0">
                <a:solidFill>
                  <a:srgbClr val="002060"/>
                </a:solidFill>
              </a:rPr>
              <a:t> </a:t>
            </a:r>
            <a:r>
              <a:rPr lang="it-IT" sz="2000" b="1" dirty="0" err="1" smtClean="0">
                <a:solidFill>
                  <a:srgbClr val="002060"/>
                </a:solidFill>
              </a:rPr>
              <a:t>how</a:t>
            </a:r>
            <a:r>
              <a:rPr lang="it-IT" sz="2000" b="1" dirty="0" smtClean="0">
                <a:solidFill>
                  <a:srgbClr val="002060"/>
                </a:solidFill>
              </a:rPr>
              <a:t> can </a:t>
            </a:r>
            <a:r>
              <a:rPr lang="it-IT" sz="2000" b="1" dirty="0" err="1" smtClean="0">
                <a:solidFill>
                  <a:srgbClr val="002060"/>
                </a:solidFill>
              </a:rPr>
              <a:t>we</a:t>
            </a:r>
            <a:r>
              <a:rPr lang="it-IT" sz="2000" b="1" dirty="0" smtClean="0">
                <a:solidFill>
                  <a:srgbClr val="002060"/>
                </a:solidFill>
              </a:rPr>
              <a:t> </a:t>
            </a:r>
            <a:r>
              <a:rPr lang="it-IT" sz="2000" b="1" dirty="0" err="1" smtClean="0">
                <a:solidFill>
                  <a:srgbClr val="002060"/>
                </a:solidFill>
              </a:rPr>
              <a:t>have</a:t>
            </a:r>
            <a:r>
              <a:rPr lang="it-IT" sz="2000" b="1" dirty="0" smtClean="0">
                <a:solidFill>
                  <a:srgbClr val="002060"/>
                </a:solidFill>
              </a:rPr>
              <a:t> a part in </a:t>
            </a:r>
            <a:r>
              <a:rPr lang="it-IT" sz="2000" b="1" dirty="0" err="1" smtClean="0">
                <a:solidFill>
                  <a:srgbClr val="002060"/>
                </a:solidFill>
              </a:rPr>
              <a:t>this</a:t>
            </a:r>
            <a:r>
              <a:rPr lang="it-IT" sz="2000" b="1" dirty="0" smtClean="0">
                <a:solidFill>
                  <a:srgbClr val="002060"/>
                </a:solidFill>
              </a:rPr>
              <a:t> </a:t>
            </a:r>
            <a:r>
              <a:rPr lang="it-IT" sz="2000" b="1" dirty="0" err="1" smtClean="0">
                <a:solidFill>
                  <a:srgbClr val="002060"/>
                </a:solidFill>
              </a:rPr>
              <a:t>action</a:t>
            </a:r>
            <a:r>
              <a:rPr lang="it-IT" sz="2000" b="1" dirty="0" smtClean="0">
                <a:solidFill>
                  <a:srgbClr val="002060"/>
                </a:solidFill>
              </a:rPr>
              <a:t>? </a:t>
            </a:r>
            <a:r>
              <a:rPr lang="it-IT" sz="2000" b="1" dirty="0" err="1" smtClean="0">
                <a:solidFill>
                  <a:srgbClr val="002060"/>
                </a:solidFill>
              </a:rPr>
              <a:t>We</a:t>
            </a:r>
            <a:r>
              <a:rPr lang="it-IT" sz="2000" b="1" dirty="0" smtClean="0">
                <a:solidFill>
                  <a:srgbClr val="002060"/>
                </a:solidFill>
              </a:rPr>
              <a:t> can </a:t>
            </a:r>
            <a:r>
              <a:rPr lang="it-IT" sz="2000" b="1" dirty="0" err="1" smtClean="0">
                <a:solidFill>
                  <a:srgbClr val="002060"/>
                </a:solidFill>
              </a:rPr>
              <a:t>precisely</a:t>
            </a:r>
            <a:r>
              <a:rPr lang="it-IT" sz="2000" b="1" dirty="0" smtClean="0">
                <a:solidFill>
                  <a:srgbClr val="002060"/>
                </a:solidFill>
              </a:rPr>
              <a:t> </a:t>
            </a:r>
            <a:r>
              <a:rPr lang="it-IT" sz="2000" b="1" dirty="0" err="1" smtClean="0">
                <a:solidFill>
                  <a:srgbClr val="002060"/>
                </a:solidFill>
              </a:rPr>
              <a:t>because</a:t>
            </a:r>
            <a:r>
              <a:rPr lang="it-IT" sz="2000" b="1" dirty="0" smtClean="0">
                <a:solidFill>
                  <a:srgbClr val="002060"/>
                </a:solidFill>
              </a:rPr>
              <a:t>  </a:t>
            </a:r>
            <a:r>
              <a:rPr lang="it-IT" sz="2000" b="1" dirty="0" err="1" smtClean="0">
                <a:solidFill>
                  <a:srgbClr val="002060"/>
                </a:solidFill>
              </a:rPr>
              <a:t>God</a:t>
            </a:r>
            <a:r>
              <a:rPr lang="it-IT" sz="2000" b="1" dirty="0" smtClean="0">
                <a:solidFill>
                  <a:srgbClr val="002060"/>
                </a:solidFill>
              </a:rPr>
              <a:t> </a:t>
            </a:r>
            <a:r>
              <a:rPr lang="it-IT" sz="2000" b="1" dirty="0" err="1" smtClean="0">
                <a:solidFill>
                  <a:srgbClr val="002060"/>
                </a:solidFill>
              </a:rPr>
              <a:t>himself</a:t>
            </a:r>
            <a:r>
              <a:rPr lang="it-IT" sz="2000" b="1" dirty="0" smtClean="0">
                <a:solidFill>
                  <a:srgbClr val="002060"/>
                </a:solidFill>
              </a:rPr>
              <a:t> </a:t>
            </a:r>
            <a:r>
              <a:rPr lang="it-IT" sz="2000" b="1" dirty="0" err="1" smtClean="0">
                <a:solidFill>
                  <a:srgbClr val="002060"/>
                </a:solidFill>
              </a:rPr>
              <a:t>has</a:t>
            </a:r>
            <a:r>
              <a:rPr lang="it-IT" sz="2000" b="1" dirty="0" smtClean="0">
                <a:solidFill>
                  <a:srgbClr val="002060"/>
                </a:solidFill>
              </a:rPr>
              <a:t> </a:t>
            </a:r>
            <a:r>
              <a:rPr lang="it-IT" sz="2000" b="1" dirty="0" err="1" smtClean="0">
                <a:solidFill>
                  <a:srgbClr val="002060"/>
                </a:solidFill>
              </a:rPr>
              <a:t>become</a:t>
            </a:r>
            <a:r>
              <a:rPr lang="it-IT" sz="2000" b="1" dirty="0" smtClean="0">
                <a:solidFill>
                  <a:srgbClr val="002060"/>
                </a:solidFill>
              </a:rPr>
              <a:t> man, body, and </a:t>
            </a:r>
            <a:r>
              <a:rPr lang="it-IT" sz="2000" b="1" dirty="0" err="1" smtClean="0">
                <a:solidFill>
                  <a:srgbClr val="002060"/>
                </a:solidFill>
              </a:rPr>
              <a:t>here</a:t>
            </a:r>
            <a:r>
              <a:rPr lang="it-IT" sz="2000" b="1" dirty="0" smtClean="0">
                <a:solidFill>
                  <a:srgbClr val="002060"/>
                </a:solidFill>
              </a:rPr>
              <a:t>, </a:t>
            </a:r>
            <a:r>
              <a:rPr lang="it-IT" sz="2000" b="1" dirty="0" err="1" smtClean="0">
                <a:solidFill>
                  <a:srgbClr val="002060"/>
                </a:solidFill>
              </a:rPr>
              <a:t>again</a:t>
            </a:r>
            <a:r>
              <a:rPr lang="it-IT" sz="2000" b="1" dirty="0" smtClean="0">
                <a:solidFill>
                  <a:srgbClr val="002060"/>
                </a:solidFill>
              </a:rPr>
              <a:t>, he </a:t>
            </a:r>
            <a:r>
              <a:rPr lang="it-IT" sz="2000" b="1" dirty="0" err="1" smtClean="0">
                <a:solidFill>
                  <a:srgbClr val="002060"/>
                </a:solidFill>
              </a:rPr>
              <a:t>comes</a:t>
            </a:r>
            <a:r>
              <a:rPr lang="it-IT" sz="2000" b="1" dirty="0" smtClean="0">
                <a:solidFill>
                  <a:srgbClr val="002060"/>
                </a:solidFill>
              </a:rPr>
              <a:t> </a:t>
            </a:r>
            <a:r>
              <a:rPr lang="it-IT" sz="2000" b="1" dirty="0" err="1" smtClean="0">
                <a:solidFill>
                  <a:srgbClr val="002060"/>
                </a:solidFill>
              </a:rPr>
              <a:t>through</a:t>
            </a:r>
            <a:r>
              <a:rPr lang="it-IT" sz="2000" b="1" dirty="0" smtClean="0">
                <a:solidFill>
                  <a:srgbClr val="002060"/>
                </a:solidFill>
              </a:rPr>
              <a:t> </a:t>
            </a:r>
            <a:r>
              <a:rPr lang="it-IT" sz="2000" b="1" dirty="0" err="1" smtClean="0">
                <a:solidFill>
                  <a:srgbClr val="002060"/>
                </a:solidFill>
              </a:rPr>
              <a:t>his</a:t>
            </a:r>
            <a:r>
              <a:rPr lang="it-IT" sz="2000" b="1" dirty="0" smtClean="0">
                <a:solidFill>
                  <a:srgbClr val="002060"/>
                </a:solidFill>
              </a:rPr>
              <a:t> body to </a:t>
            </a:r>
            <a:r>
              <a:rPr lang="it-IT" sz="2000" b="1" dirty="0" err="1" smtClean="0">
                <a:solidFill>
                  <a:srgbClr val="002060"/>
                </a:solidFill>
              </a:rPr>
              <a:t>us</a:t>
            </a:r>
            <a:r>
              <a:rPr lang="it-IT" sz="2000" b="1" dirty="0" smtClean="0">
                <a:solidFill>
                  <a:srgbClr val="002060"/>
                </a:solidFill>
              </a:rPr>
              <a:t> </a:t>
            </a:r>
            <a:r>
              <a:rPr lang="it-IT" sz="2000" b="1" dirty="0" err="1" smtClean="0">
                <a:solidFill>
                  <a:srgbClr val="002060"/>
                </a:solidFill>
              </a:rPr>
              <a:t>who</a:t>
            </a:r>
            <a:r>
              <a:rPr lang="it-IT" sz="2000" b="1" dirty="0" smtClean="0">
                <a:solidFill>
                  <a:srgbClr val="002060"/>
                </a:solidFill>
              </a:rPr>
              <a:t> live in the body</a:t>
            </a:r>
          </a:p>
          <a:p>
            <a:pPr algn="just"/>
            <a:r>
              <a:rPr lang="it-IT" sz="2000" b="1" dirty="0" smtClean="0">
                <a:solidFill>
                  <a:srgbClr val="FF0000"/>
                </a:solidFill>
              </a:rPr>
              <a:t>The </a:t>
            </a:r>
            <a:r>
              <a:rPr lang="it-IT" sz="2000" b="1" dirty="0" err="1" smtClean="0">
                <a:solidFill>
                  <a:srgbClr val="FF0000"/>
                </a:solidFill>
              </a:rPr>
              <a:t>Sacrifice</a:t>
            </a:r>
            <a:r>
              <a:rPr lang="it-IT" sz="2000" b="1" dirty="0" smtClean="0">
                <a:solidFill>
                  <a:srgbClr val="FF0000"/>
                </a:solidFill>
              </a:rPr>
              <a:t> of the Son </a:t>
            </a:r>
            <a:r>
              <a:rPr lang="it-IT" sz="2000" b="1" dirty="0" err="1" smtClean="0">
                <a:solidFill>
                  <a:srgbClr val="FF0000"/>
                </a:solidFill>
              </a:rPr>
              <a:t>is</a:t>
            </a:r>
            <a:r>
              <a:rPr lang="it-IT" sz="2000" b="1" dirty="0" smtClean="0">
                <a:solidFill>
                  <a:srgbClr val="FF0000"/>
                </a:solidFill>
              </a:rPr>
              <a:t> </a:t>
            </a:r>
            <a:r>
              <a:rPr lang="it-IT" sz="2000" b="1" dirty="0" err="1" smtClean="0">
                <a:solidFill>
                  <a:srgbClr val="FF0000"/>
                </a:solidFill>
              </a:rPr>
              <a:t>accepted</a:t>
            </a:r>
            <a:r>
              <a:rPr lang="it-IT" sz="2000" b="1" dirty="0" smtClean="0">
                <a:solidFill>
                  <a:srgbClr val="FF0000"/>
                </a:solidFill>
              </a:rPr>
              <a:t> </a:t>
            </a:r>
            <a:r>
              <a:rPr lang="it-IT" sz="2000" b="1" dirty="0" err="1" smtClean="0">
                <a:solidFill>
                  <a:srgbClr val="FF0000"/>
                </a:solidFill>
              </a:rPr>
              <a:t>already</a:t>
            </a:r>
            <a:r>
              <a:rPr lang="it-IT" sz="2000" b="1" dirty="0" smtClean="0">
                <a:solidFill>
                  <a:srgbClr val="FF0000"/>
                </a:solidFill>
              </a:rPr>
              <a:t> and </a:t>
            </a:r>
            <a:r>
              <a:rPr lang="it-IT" sz="2000" b="1" dirty="0" err="1" smtClean="0">
                <a:solidFill>
                  <a:srgbClr val="FF0000"/>
                </a:solidFill>
              </a:rPr>
              <a:t>forever</a:t>
            </a:r>
            <a:r>
              <a:rPr lang="it-IT" sz="2000" b="1" dirty="0" smtClean="0">
                <a:solidFill>
                  <a:srgbClr val="FF0000"/>
                </a:solidFill>
              </a:rPr>
              <a:t>, </a:t>
            </a:r>
            <a:r>
              <a:rPr lang="it-IT" sz="2000" b="1" dirty="0" err="1" smtClean="0">
                <a:solidFill>
                  <a:srgbClr val="FF0000"/>
                </a:solidFill>
              </a:rPr>
              <a:t>but</a:t>
            </a:r>
            <a:r>
              <a:rPr lang="it-IT" sz="2000" b="1" dirty="0" smtClean="0">
                <a:solidFill>
                  <a:srgbClr val="FF0000"/>
                </a:solidFill>
              </a:rPr>
              <a:t> </a:t>
            </a:r>
            <a:r>
              <a:rPr lang="it-IT" sz="2000" b="1" dirty="0" err="1" smtClean="0">
                <a:solidFill>
                  <a:srgbClr val="FF0000"/>
                </a:solidFill>
              </a:rPr>
              <a:t>we</a:t>
            </a:r>
            <a:r>
              <a:rPr lang="it-IT" sz="2000" b="1" dirty="0" smtClean="0">
                <a:solidFill>
                  <a:srgbClr val="FF0000"/>
                </a:solidFill>
              </a:rPr>
              <a:t> must </a:t>
            </a:r>
            <a:r>
              <a:rPr lang="it-IT" sz="2000" b="1" dirty="0" err="1" smtClean="0">
                <a:solidFill>
                  <a:srgbClr val="FF0000"/>
                </a:solidFill>
              </a:rPr>
              <a:t>still</a:t>
            </a:r>
            <a:r>
              <a:rPr lang="it-IT" sz="2000" b="1" dirty="0" smtClean="0">
                <a:solidFill>
                  <a:srgbClr val="FF0000"/>
                </a:solidFill>
              </a:rPr>
              <a:t> </a:t>
            </a:r>
            <a:r>
              <a:rPr lang="it-IT" sz="2000" b="1" dirty="0" err="1" smtClean="0">
                <a:solidFill>
                  <a:srgbClr val="FF0000"/>
                </a:solidFill>
              </a:rPr>
              <a:t>pray</a:t>
            </a:r>
            <a:r>
              <a:rPr lang="it-IT" sz="2000" b="1" dirty="0" smtClean="0">
                <a:solidFill>
                  <a:srgbClr val="FF0000"/>
                </a:solidFill>
              </a:rPr>
              <a:t> for </a:t>
            </a:r>
            <a:r>
              <a:rPr lang="it-IT" sz="2000" b="1" dirty="0" err="1" smtClean="0">
                <a:solidFill>
                  <a:srgbClr val="FF0000"/>
                </a:solidFill>
              </a:rPr>
              <a:t>it</a:t>
            </a:r>
            <a:r>
              <a:rPr lang="it-IT" sz="2000" b="1" dirty="0" smtClean="0">
                <a:solidFill>
                  <a:srgbClr val="FF0000"/>
                </a:solidFill>
              </a:rPr>
              <a:t> to </a:t>
            </a:r>
            <a:r>
              <a:rPr lang="it-IT" sz="2000" b="1" dirty="0" err="1" smtClean="0">
                <a:solidFill>
                  <a:srgbClr val="FF0000"/>
                </a:solidFill>
              </a:rPr>
              <a:t>become</a:t>
            </a:r>
            <a:r>
              <a:rPr lang="it-IT" sz="2000" b="1" dirty="0" smtClean="0">
                <a:solidFill>
                  <a:srgbClr val="FF0000"/>
                </a:solidFill>
              </a:rPr>
              <a:t> </a:t>
            </a:r>
            <a:r>
              <a:rPr lang="it-IT" sz="2000" b="1" dirty="0" err="1" smtClean="0">
                <a:solidFill>
                  <a:srgbClr val="FF0000"/>
                </a:solidFill>
              </a:rPr>
              <a:t>our</a:t>
            </a:r>
            <a:r>
              <a:rPr lang="it-IT" sz="2000" b="1" dirty="0" smtClean="0">
                <a:solidFill>
                  <a:srgbClr val="FF0000"/>
                </a:solidFill>
              </a:rPr>
              <a:t> </a:t>
            </a:r>
            <a:r>
              <a:rPr lang="it-IT" sz="2000" b="1" dirty="0" err="1" smtClean="0">
                <a:solidFill>
                  <a:srgbClr val="FF0000"/>
                </a:solidFill>
              </a:rPr>
              <a:t>sacrifice</a:t>
            </a:r>
            <a:r>
              <a:rPr lang="it-IT" sz="2000" b="1" dirty="0" smtClean="0">
                <a:solidFill>
                  <a:srgbClr val="FF0000"/>
                </a:solidFill>
              </a:rPr>
              <a:t>.</a:t>
            </a:r>
          </a:p>
          <a:p>
            <a:pPr algn="just"/>
            <a:r>
              <a:rPr lang="it-IT" sz="2000" b="1" dirty="0" smtClean="0">
                <a:solidFill>
                  <a:schemeClr val="accent6">
                    <a:lumMod val="50000"/>
                  </a:schemeClr>
                </a:solidFill>
              </a:rPr>
              <a:t>In </a:t>
            </a:r>
            <a:r>
              <a:rPr lang="it-IT" sz="2000" b="1" dirty="0" err="1" smtClean="0">
                <a:solidFill>
                  <a:schemeClr val="accent6">
                    <a:lumMod val="50000"/>
                  </a:schemeClr>
                </a:solidFill>
              </a:rPr>
              <a:t>this</a:t>
            </a:r>
            <a:r>
              <a:rPr lang="it-IT" sz="2000" b="1" dirty="0" smtClean="0">
                <a:solidFill>
                  <a:schemeClr val="accent6">
                    <a:lumMod val="50000"/>
                  </a:schemeClr>
                </a:solidFill>
              </a:rPr>
              <a:t> </a:t>
            </a:r>
            <a:r>
              <a:rPr lang="it-IT" sz="2000" b="1" dirty="0" err="1" smtClean="0">
                <a:solidFill>
                  <a:schemeClr val="accent6">
                    <a:lumMod val="50000"/>
                  </a:schemeClr>
                </a:solidFill>
              </a:rPr>
              <a:t>real</a:t>
            </a:r>
            <a:r>
              <a:rPr lang="it-IT" sz="2000" b="1" dirty="0" smtClean="0">
                <a:solidFill>
                  <a:schemeClr val="accent6">
                    <a:lumMod val="50000"/>
                  </a:schemeClr>
                </a:solidFill>
              </a:rPr>
              <a:t> </a:t>
            </a:r>
            <a:r>
              <a:rPr lang="it-IT" sz="2000" b="1" dirty="0" err="1" smtClean="0">
                <a:solidFill>
                  <a:schemeClr val="accent6">
                    <a:lumMod val="50000"/>
                  </a:schemeClr>
                </a:solidFill>
              </a:rPr>
              <a:t>action</a:t>
            </a:r>
            <a:r>
              <a:rPr lang="it-IT" sz="2000" b="1" dirty="0" smtClean="0">
                <a:solidFill>
                  <a:schemeClr val="accent6">
                    <a:lumMod val="50000"/>
                  </a:schemeClr>
                </a:solidFill>
              </a:rPr>
              <a:t>, in </a:t>
            </a:r>
            <a:r>
              <a:rPr lang="it-IT" sz="2000" b="1" dirty="0" err="1" smtClean="0">
                <a:solidFill>
                  <a:schemeClr val="accent6">
                    <a:lumMod val="50000"/>
                  </a:schemeClr>
                </a:solidFill>
              </a:rPr>
              <a:t>this</a:t>
            </a:r>
            <a:r>
              <a:rPr lang="it-IT" sz="2000" b="1" dirty="0" smtClean="0">
                <a:solidFill>
                  <a:schemeClr val="accent6">
                    <a:lumMod val="50000"/>
                  </a:schemeClr>
                </a:solidFill>
              </a:rPr>
              <a:t> </a:t>
            </a:r>
            <a:r>
              <a:rPr lang="it-IT" sz="2000" b="1" dirty="0" err="1" smtClean="0">
                <a:solidFill>
                  <a:schemeClr val="accent6">
                    <a:lumMod val="50000"/>
                  </a:schemeClr>
                </a:solidFill>
              </a:rPr>
              <a:t>prayerful</a:t>
            </a:r>
            <a:r>
              <a:rPr lang="it-IT" sz="2000" b="1" dirty="0" smtClean="0">
                <a:solidFill>
                  <a:schemeClr val="accent6">
                    <a:lumMod val="50000"/>
                  </a:schemeClr>
                </a:solidFill>
              </a:rPr>
              <a:t> </a:t>
            </a:r>
            <a:r>
              <a:rPr lang="it-IT" sz="2000" b="1" dirty="0" err="1" smtClean="0">
                <a:solidFill>
                  <a:schemeClr val="accent6">
                    <a:lumMod val="50000"/>
                  </a:schemeClr>
                </a:solidFill>
              </a:rPr>
              <a:t>approach</a:t>
            </a:r>
            <a:r>
              <a:rPr lang="it-IT" sz="2000" b="1" dirty="0" smtClean="0">
                <a:solidFill>
                  <a:schemeClr val="accent6">
                    <a:lumMod val="50000"/>
                  </a:schemeClr>
                </a:solidFill>
              </a:rPr>
              <a:t> to </a:t>
            </a:r>
            <a:r>
              <a:rPr lang="it-IT" sz="2000" b="1" dirty="0" err="1" smtClean="0">
                <a:solidFill>
                  <a:schemeClr val="accent6">
                    <a:lumMod val="50000"/>
                  </a:schemeClr>
                </a:solidFill>
              </a:rPr>
              <a:t>participation</a:t>
            </a:r>
            <a:r>
              <a:rPr lang="it-IT" sz="2000" b="1" dirty="0" smtClean="0">
                <a:solidFill>
                  <a:schemeClr val="accent6">
                    <a:lumMod val="50000"/>
                  </a:schemeClr>
                </a:solidFill>
              </a:rPr>
              <a:t>, </a:t>
            </a:r>
            <a:r>
              <a:rPr lang="it-IT" sz="2000" b="1" dirty="0" err="1" smtClean="0">
                <a:solidFill>
                  <a:schemeClr val="accent6">
                    <a:lumMod val="50000"/>
                  </a:schemeClr>
                </a:solidFill>
              </a:rPr>
              <a:t>there</a:t>
            </a:r>
            <a:r>
              <a:rPr lang="it-IT" sz="2000" b="1" dirty="0" smtClean="0">
                <a:solidFill>
                  <a:schemeClr val="accent6">
                    <a:lumMod val="50000"/>
                  </a:schemeClr>
                </a:solidFill>
              </a:rPr>
              <a:t> </a:t>
            </a:r>
            <a:r>
              <a:rPr lang="it-IT" sz="2000" b="1" dirty="0" err="1" smtClean="0">
                <a:solidFill>
                  <a:schemeClr val="accent6">
                    <a:lumMod val="50000"/>
                  </a:schemeClr>
                </a:solidFill>
              </a:rPr>
              <a:t>is</a:t>
            </a:r>
            <a:r>
              <a:rPr lang="it-IT" sz="2000" b="1" dirty="0" smtClean="0">
                <a:solidFill>
                  <a:schemeClr val="accent6">
                    <a:lumMod val="50000"/>
                  </a:schemeClr>
                </a:solidFill>
              </a:rPr>
              <a:t> no </a:t>
            </a:r>
            <a:r>
              <a:rPr lang="it-IT" sz="2000" b="1" dirty="0" err="1" smtClean="0">
                <a:solidFill>
                  <a:schemeClr val="accent6">
                    <a:lumMod val="50000"/>
                  </a:schemeClr>
                </a:solidFill>
              </a:rPr>
              <a:t>diference</a:t>
            </a:r>
            <a:r>
              <a:rPr lang="it-IT" sz="2000" b="1" dirty="0" smtClean="0">
                <a:solidFill>
                  <a:schemeClr val="accent6">
                    <a:lumMod val="50000"/>
                  </a:schemeClr>
                </a:solidFill>
              </a:rPr>
              <a:t> </a:t>
            </a:r>
            <a:r>
              <a:rPr lang="it-IT" sz="2000" b="1" dirty="0" err="1" smtClean="0">
                <a:solidFill>
                  <a:schemeClr val="accent6">
                    <a:lumMod val="50000"/>
                  </a:schemeClr>
                </a:solidFill>
              </a:rPr>
              <a:t>between</a:t>
            </a:r>
            <a:r>
              <a:rPr lang="it-IT" sz="2000" b="1" dirty="0" smtClean="0">
                <a:solidFill>
                  <a:schemeClr val="accent6">
                    <a:lumMod val="50000"/>
                  </a:schemeClr>
                </a:solidFill>
              </a:rPr>
              <a:t> </a:t>
            </a:r>
            <a:r>
              <a:rPr lang="it-IT" sz="2000" b="1" dirty="0" err="1" smtClean="0">
                <a:solidFill>
                  <a:schemeClr val="accent6">
                    <a:lumMod val="50000"/>
                  </a:schemeClr>
                </a:solidFill>
              </a:rPr>
              <a:t>priests</a:t>
            </a:r>
            <a:r>
              <a:rPr lang="it-IT" sz="2000" b="1" dirty="0" smtClean="0">
                <a:solidFill>
                  <a:schemeClr val="accent6">
                    <a:lumMod val="50000"/>
                  </a:schemeClr>
                </a:solidFill>
              </a:rPr>
              <a:t> and </a:t>
            </a:r>
            <a:r>
              <a:rPr lang="it-IT" sz="2000" b="1" dirty="0" err="1" smtClean="0">
                <a:solidFill>
                  <a:schemeClr val="accent6">
                    <a:lumMod val="50000"/>
                  </a:schemeClr>
                </a:solidFill>
              </a:rPr>
              <a:t>laity</a:t>
            </a:r>
            <a:r>
              <a:rPr lang="it-IT" sz="2000" b="1" dirty="0" smtClean="0">
                <a:solidFill>
                  <a:schemeClr val="accent6">
                    <a:lumMod val="50000"/>
                  </a:schemeClr>
                </a:solidFill>
              </a:rPr>
              <a:t>.</a:t>
            </a:r>
          </a:p>
          <a:p>
            <a:pPr algn="just"/>
            <a:r>
              <a:rPr lang="it-IT" sz="2000" b="1" dirty="0" err="1" smtClean="0">
                <a:solidFill>
                  <a:schemeClr val="accent6">
                    <a:lumMod val="50000"/>
                  </a:schemeClr>
                </a:solidFill>
              </a:rPr>
              <a:t>God</a:t>
            </a:r>
            <a:r>
              <a:rPr lang="it-IT" sz="2000" b="1" dirty="0" smtClean="0">
                <a:solidFill>
                  <a:schemeClr val="accent6">
                    <a:lumMod val="50000"/>
                  </a:schemeClr>
                </a:solidFill>
              </a:rPr>
              <a:t> </a:t>
            </a:r>
            <a:r>
              <a:rPr lang="it-IT" sz="2000" b="1" dirty="0" err="1" smtClean="0">
                <a:solidFill>
                  <a:schemeClr val="accent6">
                    <a:lumMod val="50000"/>
                  </a:schemeClr>
                </a:solidFill>
              </a:rPr>
              <a:t>himself</a:t>
            </a:r>
            <a:r>
              <a:rPr lang="it-IT" sz="2000" b="1" dirty="0" smtClean="0">
                <a:solidFill>
                  <a:schemeClr val="accent6">
                    <a:lumMod val="50000"/>
                  </a:schemeClr>
                </a:solidFill>
              </a:rPr>
              <a:t> </a:t>
            </a:r>
            <a:r>
              <a:rPr lang="it-IT" sz="2000" b="1" dirty="0" err="1" smtClean="0">
                <a:solidFill>
                  <a:schemeClr val="accent6">
                    <a:lumMod val="50000"/>
                  </a:schemeClr>
                </a:solidFill>
              </a:rPr>
              <a:t>is</a:t>
            </a:r>
            <a:r>
              <a:rPr lang="it-IT" sz="2000" b="1" dirty="0" smtClean="0">
                <a:solidFill>
                  <a:schemeClr val="accent6">
                    <a:lumMod val="50000"/>
                  </a:schemeClr>
                </a:solidFill>
              </a:rPr>
              <a:t> </a:t>
            </a:r>
            <a:r>
              <a:rPr lang="it-IT" sz="2000" b="1" dirty="0" err="1" smtClean="0">
                <a:solidFill>
                  <a:schemeClr val="accent6">
                    <a:lumMod val="50000"/>
                  </a:schemeClr>
                </a:solidFill>
              </a:rPr>
              <a:t>acting</a:t>
            </a:r>
            <a:r>
              <a:rPr lang="it-IT" sz="2000" b="1" dirty="0" smtClean="0">
                <a:solidFill>
                  <a:schemeClr val="accent6">
                    <a:lumMod val="50000"/>
                  </a:schemeClr>
                </a:solidFill>
              </a:rPr>
              <a:t> and </a:t>
            </a:r>
            <a:r>
              <a:rPr lang="it-IT" sz="2000" b="1" dirty="0" err="1" smtClean="0">
                <a:solidFill>
                  <a:schemeClr val="accent6">
                    <a:lumMod val="50000"/>
                  </a:schemeClr>
                </a:solidFill>
              </a:rPr>
              <a:t>we</a:t>
            </a:r>
            <a:r>
              <a:rPr lang="it-IT" sz="2000" b="1" dirty="0" smtClean="0">
                <a:solidFill>
                  <a:schemeClr val="accent6">
                    <a:lumMod val="50000"/>
                  </a:schemeClr>
                </a:solidFill>
              </a:rPr>
              <a:t> are </a:t>
            </a:r>
            <a:r>
              <a:rPr lang="it-IT" sz="2000" b="1" dirty="0" err="1" smtClean="0">
                <a:solidFill>
                  <a:schemeClr val="accent6">
                    <a:lumMod val="50000"/>
                  </a:schemeClr>
                </a:solidFill>
              </a:rPr>
              <a:t>drawn</a:t>
            </a:r>
            <a:r>
              <a:rPr lang="it-IT" sz="2000" b="1" dirty="0" smtClean="0">
                <a:solidFill>
                  <a:schemeClr val="accent6">
                    <a:lumMod val="50000"/>
                  </a:schemeClr>
                </a:solidFill>
              </a:rPr>
              <a:t> </a:t>
            </a:r>
            <a:r>
              <a:rPr lang="it-IT" sz="2000" b="1" dirty="0" err="1" smtClean="0">
                <a:solidFill>
                  <a:schemeClr val="accent6">
                    <a:lumMod val="50000"/>
                  </a:schemeClr>
                </a:solidFill>
              </a:rPr>
              <a:t>into</a:t>
            </a:r>
            <a:r>
              <a:rPr lang="it-IT" sz="2000" b="1" dirty="0" smtClean="0">
                <a:solidFill>
                  <a:schemeClr val="accent6">
                    <a:lumMod val="50000"/>
                  </a:schemeClr>
                </a:solidFill>
              </a:rPr>
              <a:t> </a:t>
            </a:r>
            <a:r>
              <a:rPr lang="it-IT" sz="2000" b="1" dirty="0" err="1" smtClean="0">
                <a:solidFill>
                  <a:schemeClr val="accent6">
                    <a:lumMod val="50000"/>
                  </a:schemeClr>
                </a:solidFill>
              </a:rPr>
              <a:t>that</a:t>
            </a:r>
            <a:r>
              <a:rPr lang="it-IT" sz="2000" b="1" dirty="0" smtClean="0">
                <a:solidFill>
                  <a:schemeClr val="accent6">
                    <a:lumMod val="50000"/>
                  </a:schemeClr>
                </a:solidFill>
              </a:rPr>
              <a:t> </a:t>
            </a:r>
            <a:r>
              <a:rPr lang="it-IT" sz="2000" b="1" dirty="0" err="1" smtClean="0">
                <a:solidFill>
                  <a:schemeClr val="accent6">
                    <a:lumMod val="50000"/>
                  </a:schemeClr>
                </a:solidFill>
              </a:rPr>
              <a:t>action</a:t>
            </a:r>
            <a:r>
              <a:rPr lang="it-IT" sz="2000" b="1" dirty="0" smtClean="0">
                <a:solidFill>
                  <a:schemeClr val="accent6">
                    <a:lumMod val="50000"/>
                  </a:schemeClr>
                </a:solidFill>
              </a:rPr>
              <a:t> of </a:t>
            </a:r>
            <a:r>
              <a:rPr lang="it-IT" sz="2000" b="1" dirty="0" err="1" smtClean="0">
                <a:solidFill>
                  <a:schemeClr val="accent6">
                    <a:lumMod val="50000"/>
                  </a:schemeClr>
                </a:solidFill>
              </a:rPr>
              <a:t>God</a:t>
            </a:r>
            <a:r>
              <a:rPr lang="it-IT" sz="2000" b="1" dirty="0" smtClean="0">
                <a:solidFill>
                  <a:schemeClr val="accent6">
                    <a:lumMod val="50000"/>
                  </a:schemeClr>
                </a:solidFill>
              </a:rPr>
              <a:t>.</a:t>
            </a:r>
          </a:p>
          <a:p>
            <a:pPr algn="just"/>
            <a:r>
              <a:rPr lang="it-IT" sz="2000" b="1" dirty="0" err="1" smtClean="0">
                <a:solidFill>
                  <a:srgbClr val="00B050"/>
                </a:solidFill>
              </a:rPr>
              <a:t>Much</a:t>
            </a:r>
            <a:r>
              <a:rPr lang="it-IT" sz="2000" b="1" dirty="0" smtClean="0">
                <a:solidFill>
                  <a:srgbClr val="00B050"/>
                </a:solidFill>
              </a:rPr>
              <a:t> more </a:t>
            </a:r>
            <a:r>
              <a:rPr lang="it-IT" sz="2000" b="1" dirty="0" err="1" smtClean="0">
                <a:solidFill>
                  <a:srgbClr val="00B050"/>
                </a:solidFill>
              </a:rPr>
              <a:t>is</a:t>
            </a:r>
            <a:r>
              <a:rPr lang="it-IT" sz="2000" b="1" dirty="0" smtClean="0">
                <a:solidFill>
                  <a:srgbClr val="00B050"/>
                </a:solidFill>
              </a:rPr>
              <a:t> </a:t>
            </a:r>
            <a:r>
              <a:rPr lang="it-IT" sz="2000" b="1" dirty="0" err="1" smtClean="0">
                <a:solidFill>
                  <a:srgbClr val="00B050"/>
                </a:solidFill>
              </a:rPr>
              <a:t>required</a:t>
            </a:r>
            <a:r>
              <a:rPr lang="it-IT" sz="2000" b="1" dirty="0" smtClean="0">
                <a:solidFill>
                  <a:srgbClr val="00B050"/>
                </a:solidFill>
              </a:rPr>
              <a:t> of the body </a:t>
            </a:r>
            <a:r>
              <a:rPr lang="it-IT" sz="2000" b="1" dirty="0" err="1" smtClean="0">
                <a:solidFill>
                  <a:srgbClr val="00B050"/>
                </a:solidFill>
              </a:rPr>
              <a:t>than</a:t>
            </a:r>
            <a:r>
              <a:rPr lang="it-IT" sz="2000" b="1" dirty="0" smtClean="0">
                <a:solidFill>
                  <a:srgbClr val="00B050"/>
                </a:solidFill>
              </a:rPr>
              <a:t> </a:t>
            </a:r>
            <a:r>
              <a:rPr lang="it-IT" sz="2000" b="1" dirty="0" err="1" smtClean="0">
                <a:solidFill>
                  <a:srgbClr val="00B050"/>
                </a:solidFill>
              </a:rPr>
              <a:t>carrying</a:t>
            </a:r>
            <a:r>
              <a:rPr lang="it-IT" sz="2000" b="1" dirty="0" smtClean="0">
                <a:solidFill>
                  <a:srgbClr val="00B050"/>
                </a:solidFill>
              </a:rPr>
              <a:t> </a:t>
            </a:r>
            <a:r>
              <a:rPr lang="it-IT" sz="2000" b="1" dirty="0" err="1" smtClean="0">
                <a:solidFill>
                  <a:srgbClr val="00B050"/>
                </a:solidFill>
              </a:rPr>
              <a:t>objects</a:t>
            </a:r>
            <a:r>
              <a:rPr lang="it-IT" sz="2000" b="1" dirty="0" smtClean="0">
                <a:solidFill>
                  <a:srgbClr val="00B050"/>
                </a:solidFill>
              </a:rPr>
              <a:t> </a:t>
            </a:r>
            <a:r>
              <a:rPr lang="it-IT" sz="2000" b="1" dirty="0" err="1" smtClean="0">
                <a:solidFill>
                  <a:srgbClr val="00B050"/>
                </a:solidFill>
              </a:rPr>
              <a:t>around</a:t>
            </a:r>
            <a:r>
              <a:rPr lang="it-IT" sz="2000" b="1" dirty="0" smtClean="0">
                <a:solidFill>
                  <a:srgbClr val="00B050"/>
                </a:solidFill>
              </a:rPr>
              <a:t> and </a:t>
            </a:r>
            <a:r>
              <a:rPr lang="it-IT" sz="2000" b="1" dirty="0" err="1" smtClean="0">
                <a:solidFill>
                  <a:srgbClr val="00B050"/>
                </a:solidFill>
              </a:rPr>
              <a:t>other</a:t>
            </a:r>
            <a:r>
              <a:rPr lang="it-IT" sz="2000" b="1" dirty="0" smtClean="0">
                <a:solidFill>
                  <a:srgbClr val="00B050"/>
                </a:solidFill>
              </a:rPr>
              <a:t> </a:t>
            </a:r>
            <a:r>
              <a:rPr lang="it-IT" sz="2000" b="1" dirty="0" err="1" smtClean="0">
                <a:solidFill>
                  <a:srgbClr val="00B050"/>
                </a:solidFill>
              </a:rPr>
              <a:t>such</a:t>
            </a:r>
            <a:r>
              <a:rPr lang="it-IT" sz="2000" b="1" dirty="0" smtClean="0">
                <a:solidFill>
                  <a:srgbClr val="00B050"/>
                </a:solidFill>
              </a:rPr>
              <a:t> </a:t>
            </a:r>
            <a:r>
              <a:rPr lang="it-IT" sz="2000" b="1" dirty="0" err="1" smtClean="0">
                <a:solidFill>
                  <a:srgbClr val="00B050"/>
                </a:solidFill>
              </a:rPr>
              <a:t>activities</a:t>
            </a:r>
            <a:r>
              <a:rPr lang="it-IT" sz="2000" b="1" dirty="0" smtClean="0">
                <a:solidFill>
                  <a:srgbClr val="00B050"/>
                </a:solidFill>
              </a:rPr>
              <a:t>. A </a:t>
            </a:r>
            <a:r>
              <a:rPr lang="it-IT" sz="2000" b="1" dirty="0" err="1" smtClean="0">
                <a:solidFill>
                  <a:srgbClr val="00B050"/>
                </a:solidFill>
              </a:rPr>
              <a:t>demand</a:t>
            </a:r>
            <a:r>
              <a:rPr lang="it-IT" sz="2000" b="1" dirty="0" smtClean="0">
                <a:solidFill>
                  <a:srgbClr val="00B050"/>
                </a:solidFill>
              </a:rPr>
              <a:t> </a:t>
            </a:r>
            <a:r>
              <a:rPr lang="it-IT" sz="2000" b="1" dirty="0" err="1" smtClean="0">
                <a:solidFill>
                  <a:srgbClr val="00B050"/>
                </a:solidFill>
              </a:rPr>
              <a:t>is</a:t>
            </a:r>
            <a:r>
              <a:rPr lang="it-IT" sz="2000" b="1" dirty="0" smtClean="0">
                <a:solidFill>
                  <a:srgbClr val="00B050"/>
                </a:solidFill>
              </a:rPr>
              <a:t> made on the body in </a:t>
            </a:r>
            <a:r>
              <a:rPr lang="it-IT" sz="2000" b="1" dirty="0" err="1" smtClean="0">
                <a:solidFill>
                  <a:srgbClr val="00B050"/>
                </a:solidFill>
              </a:rPr>
              <a:t>all</a:t>
            </a:r>
            <a:r>
              <a:rPr lang="it-IT" sz="2000" b="1" dirty="0" smtClean="0">
                <a:solidFill>
                  <a:srgbClr val="00B050"/>
                </a:solidFill>
              </a:rPr>
              <a:t> </a:t>
            </a:r>
            <a:r>
              <a:rPr lang="it-IT" sz="2000" b="1" dirty="0" err="1" smtClean="0">
                <a:solidFill>
                  <a:srgbClr val="00B050"/>
                </a:solidFill>
              </a:rPr>
              <a:t>its</a:t>
            </a:r>
            <a:r>
              <a:rPr lang="it-IT" sz="2000" b="1" dirty="0" smtClean="0">
                <a:solidFill>
                  <a:srgbClr val="00B050"/>
                </a:solidFill>
              </a:rPr>
              <a:t> </a:t>
            </a:r>
            <a:r>
              <a:rPr lang="it-IT" sz="2000" b="1" dirty="0" err="1" smtClean="0">
                <a:solidFill>
                  <a:srgbClr val="00B050"/>
                </a:solidFill>
              </a:rPr>
              <a:t>involvement</a:t>
            </a:r>
            <a:r>
              <a:rPr lang="it-IT" sz="2000" b="1" dirty="0" smtClean="0">
                <a:solidFill>
                  <a:srgbClr val="00B050"/>
                </a:solidFill>
              </a:rPr>
              <a:t> </a:t>
            </a:r>
            <a:r>
              <a:rPr lang="it-IT" sz="2000" b="1" dirty="0" err="1" smtClean="0">
                <a:solidFill>
                  <a:srgbClr val="00B050"/>
                </a:solidFill>
              </a:rPr>
              <a:t>int</a:t>
            </a:r>
            <a:r>
              <a:rPr lang="it-IT" sz="2000" b="1" dirty="0" smtClean="0">
                <a:solidFill>
                  <a:srgbClr val="00B050"/>
                </a:solidFill>
              </a:rPr>
              <a:t> the </a:t>
            </a:r>
            <a:r>
              <a:rPr lang="it-IT" sz="2000" b="1" dirty="0" err="1" smtClean="0">
                <a:solidFill>
                  <a:srgbClr val="00B050"/>
                </a:solidFill>
              </a:rPr>
              <a:t>circumstances</a:t>
            </a:r>
            <a:r>
              <a:rPr lang="it-IT" sz="2000" b="1" dirty="0" smtClean="0">
                <a:solidFill>
                  <a:srgbClr val="00B050"/>
                </a:solidFill>
              </a:rPr>
              <a:t> of </a:t>
            </a:r>
            <a:r>
              <a:rPr lang="it-IT" sz="2000" b="1" dirty="0" err="1" smtClean="0">
                <a:solidFill>
                  <a:srgbClr val="00B050"/>
                </a:solidFill>
              </a:rPr>
              <a:t>everyday</a:t>
            </a:r>
            <a:r>
              <a:rPr lang="it-IT" sz="2000" b="1" dirty="0" smtClean="0">
                <a:solidFill>
                  <a:srgbClr val="00B050"/>
                </a:solidFill>
              </a:rPr>
              <a:t> life.</a:t>
            </a:r>
            <a:endParaRPr lang="it-IT" sz="2000" b="1" dirty="0">
              <a:solidFill>
                <a:srgbClr val="00B050"/>
              </a:solidFill>
            </a:endParaRPr>
          </a:p>
        </p:txBody>
      </p:sp>
      <p:pic>
        <p:nvPicPr>
          <p:cNvPr id="4098" name="Picture 2" descr="Risultati immagini per gesÃ¹ nell'orto del getsemani"/>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107584" y="1858292"/>
            <a:ext cx="3458378" cy="4318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7404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296215" y="1308974"/>
            <a:ext cx="6594348" cy="4862870"/>
          </a:xfrm>
          <a:prstGeom prst="rect">
            <a:avLst/>
          </a:prstGeom>
          <a:solidFill>
            <a:schemeClr val="accent3">
              <a:lumMod val="20000"/>
              <a:lumOff val="80000"/>
            </a:schemeClr>
          </a:solidFill>
          <a:ln w="9525">
            <a:miter lim="800000"/>
            <a:headEnd/>
            <a:tailEnd/>
          </a:ln>
          <a:effectLst>
            <a:innerShdw blurRad="63500" dist="50800" dir="13500000">
              <a:prstClr val="black">
                <a:alpha val="50000"/>
              </a:prstClr>
            </a:innerShdw>
          </a:effectLst>
        </p:spPr>
        <p:txBody>
          <a:bodyPr wrap="square">
            <a:spAutoFit/>
            <a:flatTx/>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GB" altLang="en-US" sz="2000" b="1" dirty="0">
                <a:solidFill>
                  <a:srgbClr val="A50021"/>
                </a:solidFill>
              </a:rPr>
              <a:t>Early Christians KNEW their faith, and understood the various “rituals” or actions at worship. </a:t>
            </a:r>
          </a:p>
          <a:p>
            <a:pPr algn="just" eaLnBrk="1" hangingPunct="1">
              <a:spcBef>
                <a:spcPct val="50000"/>
              </a:spcBef>
              <a:buFontTx/>
              <a:buNone/>
            </a:pPr>
            <a:r>
              <a:rPr lang="en-GB" altLang="en-US" sz="2000" b="1" dirty="0">
                <a:solidFill>
                  <a:srgbClr val="A50021"/>
                </a:solidFill>
              </a:rPr>
              <a:t>Yet, most of them, had no great learning, they came from ordinary Roman/Greek/Jewish households. How did they manage to know the deep theology of their faith?</a:t>
            </a:r>
          </a:p>
          <a:p>
            <a:pPr algn="just" eaLnBrk="1" hangingPunct="1">
              <a:spcBef>
                <a:spcPct val="50000"/>
              </a:spcBef>
              <a:buFontTx/>
              <a:buNone/>
            </a:pPr>
            <a:r>
              <a:rPr lang="en-GB" altLang="en-US" sz="2000" b="1" dirty="0">
                <a:solidFill>
                  <a:srgbClr val="0066FF"/>
                </a:solidFill>
              </a:rPr>
              <a:t>We are amazed at the depth and difficulty of St. Paul’s letters: yet, he wrote them not to confuse his Christians. He knew that they would understand what he was writing because they had been instructed by him and by the others with him.</a:t>
            </a:r>
          </a:p>
          <a:p>
            <a:pPr algn="just" eaLnBrk="1" hangingPunct="1">
              <a:spcBef>
                <a:spcPct val="50000"/>
              </a:spcBef>
              <a:buFontTx/>
              <a:buNone/>
            </a:pPr>
            <a:r>
              <a:rPr lang="en-GB" altLang="en-US" sz="2000" b="1" dirty="0">
                <a:solidFill>
                  <a:srgbClr val="A50021"/>
                </a:solidFill>
              </a:rPr>
              <a:t>Early Christians had a real passion for biblical and theological knowledge, communicated to them by their leaders.</a:t>
            </a:r>
          </a:p>
        </p:txBody>
      </p:sp>
      <p:sp>
        <p:nvSpPr>
          <p:cNvPr id="23557" name="Text Box 5"/>
          <p:cNvSpPr txBox="1">
            <a:spLocks noChangeArrowheads="1"/>
          </p:cNvSpPr>
          <p:nvPr/>
        </p:nvSpPr>
        <p:spPr bwMode="auto">
          <a:xfrm>
            <a:off x="7219265" y="4076823"/>
            <a:ext cx="4321175" cy="2554545"/>
          </a:xfrm>
          <a:prstGeom prst="rect">
            <a:avLst/>
          </a:prstGeom>
          <a:solidFill>
            <a:schemeClr val="accent2">
              <a:lumMod val="20000"/>
              <a:lumOff val="80000"/>
            </a:schemeClr>
          </a:solidFill>
          <a:ln>
            <a:noFill/>
          </a:ln>
          <a:effectLst>
            <a:innerShdw blurRad="63500" dist="50800" dir="5400000">
              <a:prstClr val="black">
                <a:alpha val="50000"/>
              </a:prstClr>
            </a:innerShdw>
          </a:effectLst>
          <a:extLst/>
        </p:spPr>
        <p:txBody>
          <a:bodyPr>
            <a:spAutoFit/>
            <a:flatTx/>
          </a:bodyPr>
          <a:lstStyle/>
          <a:p>
            <a:pPr algn="ctr">
              <a:spcBef>
                <a:spcPct val="50000"/>
              </a:spcBef>
              <a:defRPr/>
            </a:pPr>
            <a:r>
              <a:rPr lang="en-GB" altLang="en-US" sz="2000" b="1" dirty="0" smtClean="0">
                <a:solidFill>
                  <a:srgbClr val="002060"/>
                </a:solidFill>
                <a:latin typeface="Albertus MT"/>
                <a:cs typeface="Arial" charset="0"/>
              </a:rPr>
              <a:t>People are in harmony and perfectly united when Christians in God’s temple carry out divine service generally speaking with one accord through understanding of their own role and through their realisation of what is being done in church.</a:t>
            </a:r>
            <a:endParaRPr lang="en-GB" altLang="en-US" sz="2000" b="1" dirty="0">
              <a:solidFill>
                <a:srgbClr val="002060"/>
              </a:solidFill>
              <a:latin typeface="Albertus MT"/>
              <a:cs typeface="Arial" charset="0"/>
            </a:endParaRPr>
          </a:p>
        </p:txBody>
      </p:sp>
      <p:pic>
        <p:nvPicPr>
          <p:cNvPr id="13314" name="Picture 2" descr="http://www.internetmonk.com/wp-content/uploads/ApostolicFath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1499" y="1224428"/>
            <a:ext cx="3176706" cy="2683303"/>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132060" y="85655"/>
            <a:ext cx="11956286" cy="1138773"/>
          </a:xfrm>
          <a:prstGeom prst="rect">
            <a:avLst/>
          </a:prstGeom>
          <a:noFill/>
        </p:spPr>
        <p:txBody>
          <a:bodyPr wrap="none" rtlCol="0">
            <a:spAutoFit/>
          </a:bodyPr>
          <a:lstStyle/>
          <a:p>
            <a:pPr algn="ctr"/>
            <a:r>
              <a:rPr lang="it-IT" sz="3400" b="1" dirty="0" smtClean="0">
                <a:solidFill>
                  <a:srgbClr val="FF0000"/>
                </a:solidFill>
              </a:rPr>
              <a:t>NECESSARY FORMATION OF THE PEOPLE OF GOD.</a:t>
            </a:r>
          </a:p>
          <a:p>
            <a:pPr algn="ctr"/>
            <a:r>
              <a:rPr lang="it-IT" sz="3400" b="1" dirty="0" smtClean="0">
                <a:solidFill>
                  <a:srgbClr val="FF0000"/>
                </a:solidFill>
              </a:rPr>
              <a:t>NEED TO UNDERSTAND THE MEANING OF WORDS AND ACTIONS.</a:t>
            </a:r>
            <a:endParaRPr lang="it-IT" sz="3400" b="1" dirty="0">
              <a:solidFill>
                <a:srgbClr val="FF0000"/>
              </a:solidFill>
            </a:endParaRPr>
          </a:p>
        </p:txBody>
      </p:sp>
    </p:spTree>
    <p:extLst>
      <p:ext uri="{BB962C8B-B14F-4D97-AF65-F5344CB8AC3E}">
        <p14:creationId xmlns:p14="http://schemas.microsoft.com/office/powerpoint/2010/main" val="37603997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21902" y="1141302"/>
            <a:ext cx="9646345" cy="1938992"/>
          </a:xfrm>
          <a:prstGeom prst="rect">
            <a:avLst/>
          </a:prstGeom>
          <a:solidFill>
            <a:schemeClr val="accent4">
              <a:lumMod val="20000"/>
              <a:lumOff val="80000"/>
            </a:schemeClr>
          </a:solidFill>
          <a:ln w="9525">
            <a:miter lim="800000"/>
            <a:headEnd/>
            <a:tailEnd/>
          </a:ln>
          <a:effectLst>
            <a:innerShdw blurRad="63500" dist="50800" dir="18900000">
              <a:prstClr val="black">
                <a:alpha val="50000"/>
              </a:prstClr>
            </a:innerShdw>
          </a:effectLst>
        </p:spPr>
        <p:txBody>
          <a:bodyPr wrap="square">
            <a:spAutoFit/>
            <a:flatTx/>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GB" altLang="en-US" sz="2000" b="1" dirty="0">
                <a:solidFill>
                  <a:srgbClr val="002060"/>
                </a:solidFill>
                <a:latin typeface="Albertus MT Lt" panose="020E0502030304020304" pitchFamily="34" charset="0"/>
              </a:rPr>
              <a:t>The first wound of the Church is precisely the NON-PARTICIPATION of the faithful, the lack of understanding of what is going on during the great celebrations of the SACRAMENTS, especially of the MASS</a:t>
            </a:r>
            <a:r>
              <a:rPr lang="en-GB" altLang="en-US" sz="2000" b="1" dirty="0" smtClean="0">
                <a:solidFill>
                  <a:srgbClr val="002060"/>
                </a:solidFill>
                <a:latin typeface="Albertus MT Lt" panose="020E0502030304020304" pitchFamily="34" charset="0"/>
              </a:rPr>
              <a:t>. The </a:t>
            </a:r>
            <a:r>
              <a:rPr lang="en-GB" altLang="en-US" sz="2000" b="1" dirty="0">
                <a:solidFill>
                  <a:srgbClr val="002060"/>
                </a:solidFill>
                <a:latin typeface="Albertus MT Lt" panose="020E0502030304020304" pitchFamily="34" charset="0"/>
              </a:rPr>
              <a:t>faithful, instead of being totally immersed in what is going on, are like “statues”, present but cold, with no real interest and understanding. The priest is getting on with what he has to say and do, the people do their own things, with their minds elsewhere, perhaps saying their own private prayers.</a:t>
            </a:r>
          </a:p>
        </p:txBody>
      </p:sp>
      <p:sp>
        <p:nvSpPr>
          <p:cNvPr id="3" name="Text Box 5"/>
          <p:cNvSpPr txBox="1">
            <a:spLocks noChangeArrowheads="1"/>
          </p:cNvSpPr>
          <p:nvPr/>
        </p:nvSpPr>
        <p:spPr bwMode="auto">
          <a:xfrm>
            <a:off x="321902" y="3097154"/>
            <a:ext cx="11479021" cy="3631763"/>
          </a:xfrm>
          <a:prstGeom prst="rect">
            <a:avLst/>
          </a:prstGeom>
          <a:solidFill>
            <a:schemeClr val="accent1">
              <a:lumMod val="20000"/>
              <a:lumOff val="80000"/>
            </a:schemeClr>
          </a:solidFill>
          <a:ln>
            <a:noFill/>
          </a:ln>
          <a:effectLst>
            <a:innerShdw blurRad="63500" dist="50800" dir="8100000">
              <a:prstClr val="black">
                <a:alpha val="50000"/>
              </a:prstClr>
            </a:innerShdw>
          </a:effectLst>
          <a:extLst/>
        </p:spPr>
        <p:txBody>
          <a:bodyPr wrap="square">
            <a:spAutoFit/>
            <a:flatTx/>
          </a:bodyPr>
          <a:lstStyle/>
          <a:p>
            <a:pPr algn="just">
              <a:spcBef>
                <a:spcPct val="50000"/>
              </a:spcBef>
              <a:defRPr/>
            </a:pPr>
            <a:r>
              <a:rPr lang="en-GB" altLang="en-US" sz="2000" b="1" dirty="0" smtClean="0">
                <a:solidFill>
                  <a:srgbClr val="CC0000"/>
                </a:solidFill>
                <a:latin typeface="Bradley Hand ITC" panose="03070402050302030203" pitchFamily="66" charset="0"/>
                <a:cs typeface="Arial" charset="0"/>
              </a:rPr>
              <a:t>Through a full participation fervour, appreciation, reverence and devotion increase at worship, and above all the people are united to the clergy through better understanding of the clergy’s true dignity. Love grows between clergy and people, and amongst the faithful making up the people, through unanimity of holy desires and religious feeling.</a:t>
            </a:r>
          </a:p>
          <a:p>
            <a:pPr marL="342900" indent="-342900" algn="just">
              <a:spcBef>
                <a:spcPct val="50000"/>
              </a:spcBef>
              <a:buFont typeface="Arial" panose="020B0604020202020204" pitchFamily="34" charset="0"/>
              <a:buChar char="•"/>
              <a:defRPr/>
            </a:pPr>
            <a:r>
              <a:rPr lang="en-GB" altLang="en-US" sz="2000" b="1" dirty="0" smtClean="0">
                <a:solidFill>
                  <a:srgbClr val="CC0000"/>
                </a:solidFill>
                <a:latin typeface="Bradley Hand ITC" panose="03070402050302030203" pitchFamily="66" charset="0"/>
                <a:cs typeface="Arial" charset="0"/>
              </a:rPr>
              <a:t>Communication in spirit allows all to feel truly united in one heart and soul as the family of God the Father</a:t>
            </a:r>
          </a:p>
          <a:p>
            <a:pPr marL="342900" indent="-342900" algn="just">
              <a:spcBef>
                <a:spcPct val="50000"/>
              </a:spcBef>
              <a:buFont typeface="Arial" panose="020B0604020202020204" pitchFamily="34" charset="0"/>
              <a:buChar char="•"/>
              <a:defRPr/>
            </a:pPr>
            <a:r>
              <a:rPr lang="en-GB" altLang="en-US" sz="2000" b="1" dirty="0" smtClean="0">
                <a:solidFill>
                  <a:srgbClr val="CC0000"/>
                </a:solidFill>
                <a:latin typeface="Bradley Hand ITC" panose="03070402050302030203" pitchFamily="66" charset="0"/>
                <a:cs typeface="Arial" charset="0"/>
              </a:rPr>
              <a:t>This in turn contributes very effectively to the diffusion in the hearts of the faithful of the very Spirit who prays and beseeches the Father with sighs too deep for words.</a:t>
            </a:r>
          </a:p>
          <a:p>
            <a:pPr marL="342900" indent="-342900" algn="just">
              <a:spcBef>
                <a:spcPct val="50000"/>
              </a:spcBef>
              <a:buFont typeface="Arial" panose="020B0604020202020204" pitchFamily="34" charset="0"/>
              <a:buChar char="•"/>
              <a:defRPr/>
            </a:pPr>
            <a:r>
              <a:rPr lang="en-GB" altLang="en-US" sz="2000" b="1" dirty="0" smtClean="0">
                <a:solidFill>
                  <a:srgbClr val="CC0000"/>
                </a:solidFill>
                <a:latin typeface="Bradley Hand ITC" panose="03070402050302030203" pitchFamily="66" charset="0"/>
                <a:cs typeface="Arial" charset="0"/>
              </a:rPr>
              <a:t>Such unity helps to keep the Christian people warmly attached to their teachers in Christ, and submissive and obedient to the clergy whose duty it is to direct them in the way of salvation.</a:t>
            </a:r>
            <a:endParaRPr lang="en-GB" altLang="en-US" sz="2000" b="1" dirty="0">
              <a:solidFill>
                <a:srgbClr val="CC0000"/>
              </a:solidFill>
              <a:latin typeface="Bradley Hand ITC" panose="03070402050302030203" pitchFamily="66" charset="0"/>
              <a:cs typeface="Arial" charset="0"/>
            </a:endParaRPr>
          </a:p>
        </p:txBody>
      </p:sp>
      <p:pic>
        <p:nvPicPr>
          <p:cNvPr id="14338" name="Picture 2" descr="http://www.skylightstudiosinc.com/wp-content/uploads/joseph-statu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68248" y="1141302"/>
            <a:ext cx="1832676" cy="1994848"/>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108299" y="170335"/>
            <a:ext cx="11692624" cy="954107"/>
          </a:xfrm>
          <a:prstGeom prst="rect">
            <a:avLst/>
          </a:prstGeom>
          <a:noFill/>
        </p:spPr>
        <p:txBody>
          <a:bodyPr wrap="none" rtlCol="0">
            <a:spAutoFit/>
          </a:bodyPr>
          <a:lstStyle/>
          <a:p>
            <a:pPr algn="ctr"/>
            <a:r>
              <a:rPr lang="it-IT" sz="2800" b="1" dirty="0" smtClean="0">
                <a:solidFill>
                  <a:srgbClr val="FF0000"/>
                </a:solidFill>
                <a:latin typeface="Algerian" panose="04020705040A02060702" pitchFamily="82" charset="0"/>
              </a:rPr>
              <a:t>FULL PARTICIPATION IN LITURGY IS A SORCE OF UNITY AND HARMONY</a:t>
            </a:r>
          </a:p>
          <a:p>
            <a:pPr algn="ctr"/>
            <a:r>
              <a:rPr lang="it-IT" sz="2800" b="1" dirty="0" smtClean="0">
                <a:solidFill>
                  <a:srgbClr val="FF0000"/>
                </a:solidFill>
                <a:latin typeface="Algerian" panose="04020705040A02060702" pitchFamily="82" charset="0"/>
              </a:rPr>
              <a:t>AMONG THE MEMBERS OF THE BODY OF CHRIST</a:t>
            </a:r>
            <a:endParaRPr lang="it-IT" sz="2800" b="1" dirty="0">
              <a:solidFill>
                <a:srgbClr val="FF0000"/>
              </a:solidFill>
              <a:latin typeface="Algerian" panose="04020705040A02060702" pitchFamily="82" charset="0"/>
            </a:endParaRPr>
          </a:p>
        </p:txBody>
      </p:sp>
    </p:spTree>
    <p:extLst>
      <p:ext uri="{BB962C8B-B14F-4D97-AF65-F5344CB8AC3E}">
        <p14:creationId xmlns:p14="http://schemas.microsoft.com/office/powerpoint/2010/main" val="2938323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ctr"/>
            <a:r>
              <a:rPr lang="it-IT" dirty="0" smtClean="0">
                <a:solidFill>
                  <a:srgbClr val="FF0000"/>
                </a:solidFill>
                <a:latin typeface="Bauhaus 93" panose="04030905020B02020C02" pitchFamily="82" charset="0"/>
              </a:rPr>
              <a:t>TWO PRINCIPAL REASONS FOR THE DIVISION OF THE BODY OF CHRIST IN WORSHIP</a:t>
            </a:r>
            <a:endParaRPr lang="it-IT" dirty="0">
              <a:solidFill>
                <a:srgbClr val="FF0000"/>
              </a:solidFill>
              <a:latin typeface="Bauhaus 93" panose="04030905020B02020C02" pitchFamily="82" charset="0"/>
            </a:endParaRPr>
          </a:p>
        </p:txBody>
      </p:sp>
      <p:sp>
        <p:nvSpPr>
          <p:cNvPr id="3" name="Segnaposto contenuto 2"/>
          <p:cNvSpPr>
            <a:spLocks noGrp="1"/>
          </p:cNvSpPr>
          <p:nvPr>
            <p:ph sz="half" idx="1"/>
          </p:nvPr>
        </p:nvSpPr>
        <p:spPr>
          <a:xfrm>
            <a:off x="838200" y="2031687"/>
            <a:ext cx="5181600" cy="4145276"/>
          </a:xfrm>
        </p:spPr>
        <p:txBody>
          <a:bodyPr>
            <a:normAutofit/>
          </a:bodyPr>
          <a:lstStyle/>
          <a:p>
            <a:pPr algn="just"/>
            <a:r>
              <a:rPr lang="it-IT" sz="3600" dirty="0" err="1" smtClean="0">
                <a:solidFill>
                  <a:srgbClr val="00B050"/>
                </a:solidFill>
              </a:rPr>
              <a:t>Lack</a:t>
            </a:r>
            <a:r>
              <a:rPr lang="it-IT" sz="3600" dirty="0" smtClean="0">
                <a:solidFill>
                  <a:srgbClr val="00B050"/>
                </a:solidFill>
              </a:rPr>
              <a:t> of </a:t>
            </a:r>
            <a:r>
              <a:rPr lang="it-IT" sz="3600" dirty="0" err="1" smtClean="0">
                <a:solidFill>
                  <a:srgbClr val="00B050"/>
                </a:solidFill>
              </a:rPr>
              <a:t>formation</a:t>
            </a:r>
            <a:r>
              <a:rPr lang="it-IT" sz="3600" dirty="0" smtClean="0">
                <a:solidFill>
                  <a:srgbClr val="00B050"/>
                </a:solidFill>
              </a:rPr>
              <a:t> of the </a:t>
            </a:r>
            <a:r>
              <a:rPr lang="it-IT" sz="3600" dirty="0" err="1" smtClean="0">
                <a:solidFill>
                  <a:srgbClr val="00B050"/>
                </a:solidFill>
              </a:rPr>
              <a:t>people</a:t>
            </a:r>
            <a:r>
              <a:rPr lang="it-IT" sz="3600" dirty="0" smtClean="0">
                <a:solidFill>
                  <a:srgbClr val="00B050"/>
                </a:solidFill>
              </a:rPr>
              <a:t> of </a:t>
            </a:r>
            <a:r>
              <a:rPr lang="it-IT" sz="3600" dirty="0" err="1" smtClean="0">
                <a:solidFill>
                  <a:srgbClr val="00B050"/>
                </a:solidFill>
              </a:rPr>
              <a:t>God</a:t>
            </a:r>
            <a:r>
              <a:rPr lang="it-IT" sz="3600" dirty="0" smtClean="0">
                <a:solidFill>
                  <a:srgbClr val="00B050"/>
                </a:solidFill>
              </a:rPr>
              <a:t> </a:t>
            </a:r>
            <a:r>
              <a:rPr lang="it-IT" sz="3600" dirty="0" err="1" smtClean="0">
                <a:solidFill>
                  <a:srgbClr val="00B050"/>
                </a:solidFill>
              </a:rPr>
              <a:t>about</a:t>
            </a:r>
            <a:r>
              <a:rPr lang="it-IT" sz="3600" dirty="0" smtClean="0">
                <a:solidFill>
                  <a:srgbClr val="00B050"/>
                </a:solidFill>
              </a:rPr>
              <a:t> the </a:t>
            </a:r>
            <a:r>
              <a:rPr lang="it-IT" sz="3600" dirty="0" err="1" smtClean="0">
                <a:solidFill>
                  <a:srgbClr val="00B050"/>
                </a:solidFill>
              </a:rPr>
              <a:t>contents</a:t>
            </a:r>
            <a:r>
              <a:rPr lang="it-IT" sz="3600" dirty="0" smtClean="0">
                <a:solidFill>
                  <a:srgbClr val="00B050"/>
                </a:solidFill>
              </a:rPr>
              <a:t> of </a:t>
            </a:r>
            <a:r>
              <a:rPr lang="it-IT" sz="3600" dirty="0" err="1" smtClean="0">
                <a:solidFill>
                  <a:srgbClr val="00B050"/>
                </a:solidFill>
              </a:rPr>
              <a:t>our</a:t>
            </a:r>
            <a:r>
              <a:rPr lang="it-IT" sz="3600" dirty="0" smtClean="0">
                <a:solidFill>
                  <a:srgbClr val="00B050"/>
                </a:solidFill>
              </a:rPr>
              <a:t> </a:t>
            </a:r>
            <a:r>
              <a:rPr lang="it-IT" sz="3600" dirty="0" err="1" smtClean="0">
                <a:solidFill>
                  <a:srgbClr val="00B050"/>
                </a:solidFill>
              </a:rPr>
              <a:t>faith</a:t>
            </a:r>
            <a:r>
              <a:rPr lang="it-IT" sz="3600" dirty="0" smtClean="0">
                <a:solidFill>
                  <a:srgbClr val="00B050"/>
                </a:solidFill>
              </a:rPr>
              <a:t>.</a:t>
            </a:r>
          </a:p>
          <a:p>
            <a:pPr algn="just"/>
            <a:r>
              <a:rPr lang="it-IT" sz="3600" dirty="0" err="1" smtClean="0">
                <a:solidFill>
                  <a:srgbClr val="7030A0"/>
                </a:solidFill>
              </a:rPr>
              <a:t>Lack</a:t>
            </a:r>
            <a:r>
              <a:rPr lang="it-IT" sz="3600" dirty="0" smtClean="0">
                <a:solidFill>
                  <a:srgbClr val="7030A0"/>
                </a:solidFill>
              </a:rPr>
              <a:t> of </a:t>
            </a:r>
            <a:r>
              <a:rPr lang="it-IT" sz="3600" dirty="0" err="1" smtClean="0">
                <a:solidFill>
                  <a:srgbClr val="7030A0"/>
                </a:solidFill>
              </a:rPr>
              <a:t>understanding</a:t>
            </a:r>
            <a:r>
              <a:rPr lang="it-IT" sz="3600" dirty="0" smtClean="0">
                <a:solidFill>
                  <a:srgbClr val="7030A0"/>
                </a:solidFill>
              </a:rPr>
              <a:t> of the </a:t>
            </a:r>
            <a:r>
              <a:rPr lang="it-IT" sz="3600" dirty="0" err="1" smtClean="0">
                <a:solidFill>
                  <a:srgbClr val="7030A0"/>
                </a:solidFill>
              </a:rPr>
              <a:t>literal</a:t>
            </a:r>
            <a:r>
              <a:rPr lang="it-IT" sz="3600" dirty="0" smtClean="0">
                <a:solidFill>
                  <a:srgbClr val="7030A0"/>
                </a:solidFill>
              </a:rPr>
              <a:t> </a:t>
            </a:r>
            <a:r>
              <a:rPr lang="it-IT" sz="3600" dirty="0" err="1" smtClean="0">
                <a:solidFill>
                  <a:srgbClr val="7030A0"/>
                </a:solidFill>
              </a:rPr>
              <a:t>meaning</a:t>
            </a:r>
            <a:r>
              <a:rPr lang="it-IT" sz="3600" dirty="0" smtClean="0">
                <a:solidFill>
                  <a:srgbClr val="7030A0"/>
                </a:solidFill>
              </a:rPr>
              <a:t> of the </a:t>
            </a:r>
            <a:r>
              <a:rPr lang="it-IT" sz="3600" dirty="0" err="1" smtClean="0">
                <a:solidFill>
                  <a:srgbClr val="7030A0"/>
                </a:solidFill>
              </a:rPr>
              <a:t>words</a:t>
            </a:r>
            <a:r>
              <a:rPr lang="it-IT" sz="3600" dirty="0" smtClean="0">
                <a:solidFill>
                  <a:srgbClr val="7030A0"/>
                </a:solidFill>
              </a:rPr>
              <a:t> </a:t>
            </a:r>
            <a:r>
              <a:rPr lang="it-IT" sz="3600" dirty="0" err="1" smtClean="0">
                <a:solidFill>
                  <a:srgbClr val="7030A0"/>
                </a:solidFill>
              </a:rPr>
              <a:t>spoken</a:t>
            </a:r>
            <a:r>
              <a:rPr lang="it-IT" sz="3600" dirty="0" smtClean="0">
                <a:solidFill>
                  <a:srgbClr val="7030A0"/>
                </a:solidFill>
              </a:rPr>
              <a:t> in an </a:t>
            </a:r>
            <a:r>
              <a:rPr lang="it-IT" sz="3600" dirty="0" err="1" smtClean="0">
                <a:solidFill>
                  <a:srgbClr val="7030A0"/>
                </a:solidFill>
              </a:rPr>
              <a:t>unknown</a:t>
            </a:r>
            <a:r>
              <a:rPr lang="it-IT" sz="3600" dirty="0" smtClean="0">
                <a:solidFill>
                  <a:srgbClr val="7030A0"/>
                </a:solidFill>
              </a:rPr>
              <a:t> </a:t>
            </a:r>
            <a:r>
              <a:rPr lang="it-IT" sz="3600" dirty="0" err="1" smtClean="0">
                <a:solidFill>
                  <a:srgbClr val="7030A0"/>
                </a:solidFill>
              </a:rPr>
              <a:t>language</a:t>
            </a:r>
            <a:r>
              <a:rPr lang="it-IT" sz="3600" dirty="0" smtClean="0">
                <a:solidFill>
                  <a:srgbClr val="7030A0"/>
                </a:solidFill>
              </a:rPr>
              <a:t>.</a:t>
            </a:r>
            <a:endParaRPr lang="it-IT" sz="3600" dirty="0">
              <a:solidFill>
                <a:srgbClr val="7030A0"/>
              </a:solidFill>
            </a:endParaRPr>
          </a:p>
        </p:txBody>
      </p:sp>
      <p:pic>
        <p:nvPicPr>
          <p:cNvPr id="6146" name="Picture 2" descr="Risultati immagini per non comunicazion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201968"/>
            <a:ext cx="5181600" cy="326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6177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ext Box 4"/>
          <p:cNvSpPr txBox="1">
            <a:spLocks noChangeArrowheads="1"/>
          </p:cNvSpPr>
          <p:nvPr/>
        </p:nvSpPr>
        <p:spPr bwMode="auto">
          <a:xfrm>
            <a:off x="369844" y="1590763"/>
            <a:ext cx="7651629" cy="5170646"/>
          </a:xfrm>
          <a:prstGeom prst="rect">
            <a:avLst/>
          </a:prstGeom>
          <a:solidFill>
            <a:schemeClr val="accent2">
              <a:lumMod val="20000"/>
              <a:lumOff val="80000"/>
            </a:schemeClr>
          </a:solidFill>
          <a:ln>
            <a:noFill/>
          </a:ln>
          <a:effectLst>
            <a:innerShdw blurRad="63500" dist="50800" dir="8100000">
              <a:prstClr val="black">
                <a:alpha val="50000"/>
              </a:prstClr>
            </a:innerShdw>
          </a:effectLst>
          <a:extLst/>
        </p:spPr>
        <p:txBody>
          <a:bodyPr wrap="square">
            <a:spAutoFit/>
            <a:flatTx/>
          </a:bodyPr>
          <a:lstStyle/>
          <a:p>
            <a:pPr algn="just">
              <a:spcBef>
                <a:spcPct val="50000"/>
              </a:spcBef>
              <a:defRPr/>
            </a:pPr>
            <a:r>
              <a:rPr lang="en-GB" altLang="en-US" sz="2000" b="1" dirty="0" smtClean="0">
                <a:solidFill>
                  <a:srgbClr val="0000FF"/>
                </a:solidFill>
                <a:latin typeface="BodoniPS" panose="02070603060706020303" pitchFamily="18" charset="0"/>
                <a:cs typeface="Arial" charset="0"/>
              </a:rPr>
              <a:t>The </a:t>
            </a:r>
            <a:r>
              <a:rPr lang="en-GB" altLang="en-US" sz="2000" b="1" dirty="0">
                <a:solidFill>
                  <a:srgbClr val="0000FF"/>
                </a:solidFill>
                <a:latin typeface="BodoniPS" panose="02070603060706020303" pitchFamily="18" charset="0"/>
                <a:cs typeface="Arial" charset="0"/>
              </a:rPr>
              <a:t>ignorance of the faithful in matters of faith, Scripture, and </a:t>
            </a:r>
            <a:r>
              <a:rPr lang="en-GB" altLang="en-US" sz="2000" b="1" dirty="0" smtClean="0">
                <a:solidFill>
                  <a:srgbClr val="0000FF"/>
                </a:solidFill>
                <a:latin typeface="BodoniPS" panose="02070603060706020303" pitchFamily="18" charset="0"/>
                <a:cs typeface="Arial" charset="0"/>
              </a:rPr>
              <a:t>doctrine is a serious obstacle to a true participation of the faithful in liturgy.</a:t>
            </a:r>
            <a:endParaRPr lang="en-GB" altLang="en-US" sz="2000" b="1" dirty="0">
              <a:solidFill>
                <a:srgbClr val="0000FF"/>
              </a:solidFill>
              <a:latin typeface="BodoniPS" panose="02070603060706020303" pitchFamily="18" charset="0"/>
              <a:cs typeface="Arial" charset="0"/>
            </a:endParaRPr>
          </a:p>
          <a:p>
            <a:pPr algn="just">
              <a:spcBef>
                <a:spcPct val="50000"/>
              </a:spcBef>
              <a:defRPr/>
            </a:pPr>
            <a:r>
              <a:rPr lang="en-GB" altLang="en-US" sz="2000" b="1" dirty="0">
                <a:solidFill>
                  <a:srgbClr val="0000FF"/>
                </a:solidFill>
                <a:latin typeface="BodoniPS" panose="02070603060706020303" pitchFamily="18" charset="0"/>
                <a:cs typeface="Arial" charset="0"/>
              </a:rPr>
              <a:t>How can people participate in the Sacraments without a sound knowledge of the theology, the words, and the signs used in the administration of the Sacraments, and of Mass in particular?</a:t>
            </a:r>
          </a:p>
          <a:p>
            <a:pPr algn="just">
              <a:spcBef>
                <a:spcPct val="50000"/>
              </a:spcBef>
              <a:defRPr/>
            </a:pPr>
            <a:r>
              <a:rPr lang="en-GB" altLang="en-US" sz="2000" dirty="0">
                <a:solidFill>
                  <a:srgbClr val="009900"/>
                </a:solidFill>
                <a:latin typeface="BodoniPS" panose="02070603060706020303" pitchFamily="18" charset="0"/>
                <a:cs typeface="Arial" charset="0"/>
              </a:rPr>
              <a:t>Early Christians were eager to learn and know more about their faith. It is a well known fact that they managed to irritate the pagans in public places like the baths because they were always arguing about high theological points about the Trinity or about the divine nature or the personhood of JESUS. </a:t>
            </a:r>
          </a:p>
          <a:p>
            <a:pPr algn="just">
              <a:spcBef>
                <a:spcPct val="50000"/>
              </a:spcBef>
              <a:defRPr/>
            </a:pPr>
            <a:r>
              <a:rPr lang="en-GB" altLang="en-US" sz="2000" b="1" dirty="0">
                <a:solidFill>
                  <a:srgbClr val="FF0000"/>
                </a:solidFill>
                <a:latin typeface="BodoniPS" panose="02070603060706020303" pitchFamily="18" charset="0"/>
                <a:cs typeface="Arial" charset="0"/>
              </a:rPr>
              <a:t>The Sacraments are the source of divine power in us, we need them to be transformed by God: but we must try to understand what is being done, and what is being said. We need to know them at a deeper and deeper level to reap all the benefits.</a:t>
            </a:r>
          </a:p>
        </p:txBody>
      </p:sp>
      <p:pic>
        <p:nvPicPr>
          <p:cNvPr id="12290" name="Picture 2" descr="Immagine correl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8389" y="1612209"/>
            <a:ext cx="3252571" cy="51492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125146" y="412124"/>
            <a:ext cx="11864145" cy="707886"/>
          </a:xfrm>
          <a:prstGeom prst="rect">
            <a:avLst/>
          </a:prstGeom>
          <a:noFill/>
        </p:spPr>
        <p:txBody>
          <a:bodyPr wrap="none" rtlCol="0">
            <a:spAutoFit/>
          </a:bodyPr>
          <a:lstStyle/>
          <a:p>
            <a:pPr algn="ctr"/>
            <a:r>
              <a:rPr lang="it-IT" sz="2000" b="1" dirty="0" smtClean="0">
                <a:solidFill>
                  <a:srgbClr val="FF0000"/>
                </a:solidFill>
                <a:latin typeface="Goudy Stout" panose="0202090407030B020401" pitchFamily="18" charset="0"/>
              </a:rPr>
              <a:t>THE IGNORANCE OF THE FAITHFUL IN MATTERS</a:t>
            </a:r>
          </a:p>
          <a:p>
            <a:pPr algn="ctr"/>
            <a:r>
              <a:rPr lang="it-IT" sz="2000" b="1" dirty="0" smtClean="0">
                <a:solidFill>
                  <a:srgbClr val="FF0000"/>
                </a:solidFill>
                <a:latin typeface="Goudy Stout" panose="0202090407030B020401" pitchFamily="18" charset="0"/>
              </a:rPr>
              <a:t>OF FAITH, SCRIPTURE AND DOCTRINE</a:t>
            </a:r>
            <a:endParaRPr lang="it-IT" sz="2000" b="1" dirty="0">
              <a:solidFill>
                <a:srgbClr val="FF0000"/>
              </a:solidFill>
              <a:latin typeface="Goudy Stout" panose="0202090407030B020401" pitchFamily="18" charset="0"/>
            </a:endParaRPr>
          </a:p>
        </p:txBody>
      </p:sp>
    </p:spTree>
    <p:extLst>
      <p:ext uri="{BB962C8B-B14F-4D97-AF65-F5344CB8AC3E}">
        <p14:creationId xmlns:p14="http://schemas.microsoft.com/office/powerpoint/2010/main" val="11023239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rgbClr val="7030A0"/>
                </a:solidFill>
                <a:latin typeface="Broadway" panose="04040905080B02020502" pitchFamily="82" charset="0"/>
              </a:rPr>
              <a:t>A GOOD CATECHESIS</a:t>
            </a:r>
            <a:br>
              <a:rPr lang="it-IT" dirty="0" smtClean="0">
                <a:solidFill>
                  <a:srgbClr val="7030A0"/>
                </a:solidFill>
                <a:latin typeface="Broadway" panose="04040905080B02020502" pitchFamily="82" charset="0"/>
              </a:rPr>
            </a:br>
            <a:r>
              <a:rPr lang="it-IT" dirty="0" smtClean="0">
                <a:solidFill>
                  <a:srgbClr val="7030A0"/>
                </a:solidFill>
                <a:latin typeface="Broadway" panose="04040905080B02020502" pitchFamily="82" charset="0"/>
              </a:rPr>
              <a:t>full living </a:t>
            </a:r>
            <a:r>
              <a:rPr lang="it-IT" dirty="0" err="1" smtClean="0">
                <a:solidFill>
                  <a:srgbClr val="7030A0"/>
                </a:solidFill>
                <a:latin typeface="Broadway" panose="04040905080B02020502" pitchFamily="82" charset="0"/>
              </a:rPr>
              <a:t>instruction</a:t>
            </a:r>
            <a:endParaRPr lang="it-IT" dirty="0">
              <a:solidFill>
                <a:srgbClr val="7030A0"/>
              </a:solidFill>
              <a:latin typeface="Broadway" panose="04040905080B02020502" pitchFamily="82" charset="0"/>
            </a:endParaRPr>
          </a:p>
        </p:txBody>
      </p:sp>
      <p:sp>
        <p:nvSpPr>
          <p:cNvPr id="4" name="Segnaposto contenuto 3"/>
          <p:cNvSpPr>
            <a:spLocks noGrp="1"/>
          </p:cNvSpPr>
          <p:nvPr>
            <p:ph sz="half" idx="2"/>
          </p:nvPr>
        </p:nvSpPr>
        <p:spPr/>
        <p:txBody>
          <a:bodyPr>
            <a:normAutofit fontScale="70000" lnSpcReduction="20000"/>
          </a:bodyPr>
          <a:lstStyle/>
          <a:p>
            <a:pPr algn="just"/>
            <a:r>
              <a:rPr lang="it-IT" b="1" dirty="0" err="1" smtClean="0">
                <a:solidFill>
                  <a:srgbClr val="FFC000"/>
                </a:solidFill>
              </a:rPr>
              <a:t>Catechisms</a:t>
            </a:r>
            <a:r>
              <a:rPr lang="it-IT" b="1" dirty="0" smtClean="0">
                <a:solidFill>
                  <a:srgbClr val="FFC000"/>
                </a:solidFill>
              </a:rPr>
              <a:t> are </a:t>
            </a:r>
            <a:r>
              <a:rPr lang="it-IT" b="1" dirty="0" err="1" smtClean="0">
                <a:solidFill>
                  <a:srgbClr val="FFC000"/>
                </a:solidFill>
              </a:rPr>
              <a:t>precious</a:t>
            </a:r>
            <a:r>
              <a:rPr lang="it-IT" b="1" dirty="0" smtClean="0">
                <a:solidFill>
                  <a:srgbClr val="FFC000"/>
                </a:solidFill>
              </a:rPr>
              <a:t> </a:t>
            </a:r>
            <a:r>
              <a:rPr lang="it-IT" b="1" dirty="0" err="1" smtClean="0">
                <a:solidFill>
                  <a:srgbClr val="FFC000"/>
                </a:solidFill>
              </a:rPr>
              <a:t>because</a:t>
            </a:r>
            <a:r>
              <a:rPr lang="it-IT" b="1" dirty="0" smtClean="0">
                <a:solidFill>
                  <a:srgbClr val="FFC000"/>
                </a:solidFill>
              </a:rPr>
              <a:t> «</a:t>
            </a:r>
            <a:r>
              <a:rPr lang="it-IT" b="1" dirty="0" err="1" smtClean="0">
                <a:solidFill>
                  <a:srgbClr val="FFC000"/>
                </a:solidFill>
              </a:rPr>
              <a:t>such</a:t>
            </a:r>
            <a:r>
              <a:rPr lang="it-IT" b="1" dirty="0" smtClean="0">
                <a:solidFill>
                  <a:srgbClr val="FFC000"/>
                </a:solidFill>
              </a:rPr>
              <a:t> coincise </a:t>
            </a:r>
            <a:r>
              <a:rPr lang="it-IT" b="1" dirty="0" err="1" smtClean="0">
                <a:solidFill>
                  <a:srgbClr val="FFC000"/>
                </a:solidFill>
              </a:rPr>
              <a:t>formulas</a:t>
            </a:r>
            <a:r>
              <a:rPr lang="it-IT" b="1" dirty="0" smtClean="0">
                <a:solidFill>
                  <a:srgbClr val="FFC000"/>
                </a:solidFill>
              </a:rPr>
              <a:t> are the </a:t>
            </a:r>
            <a:r>
              <a:rPr lang="it-IT" b="1" dirty="0" err="1" smtClean="0">
                <a:solidFill>
                  <a:srgbClr val="FFC000"/>
                </a:solidFill>
              </a:rPr>
              <a:t>combined</a:t>
            </a:r>
            <a:r>
              <a:rPr lang="it-IT" b="1" dirty="0" smtClean="0">
                <a:solidFill>
                  <a:srgbClr val="FFC000"/>
                </a:solidFill>
              </a:rPr>
              <a:t> work of the </a:t>
            </a:r>
            <a:r>
              <a:rPr lang="it-IT" b="1" dirty="0" err="1" smtClean="0">
                <a:solidFill>
                  <a:srgbClr val="FFC000"/>
                </a:solidFill>
              </a:rPr>
              <a:t>learned</a:t>
            </a:r>
            <a:r>
              <a:rPr lang="it-IT" b="1" dirty="0" smtClean="0">
                <a:solidFill>
                  <a:srgbClr val="FFC000"/>
                </a:solidFill>
              </a:rPr>
              <a:t> of </a:t>
            </a:r>
            <a:r>
              <a:rPr lang="it-IT" b="1" dirty="0" err="1" smtClean="0">
                <a:solidFill>
                  <a:srgbClr val="FFC000"/>
                </a:solidFill>
              </a:rPr>
              <a:t>all</a:t>
            </a:r>
            <a:r>
              <a:rPr lang="it-IT" b="1" dirty="0" smtClean="0">
                <a:solidFill>
                  <a:srgbClr val="FFC000"/>
                </a:solidFill>
              </a:rPr>
              <a:t> </a:t>
            </a:r>
            <a:r>
              <a:rPr lang="it-IT" b="1" dirty="0" err="1" smtClean="0">
                <a:solidFill>
                  <a:srgbClr val="FFC000"/>
                </a:solidFill>
              </a:rPr>
              <a:t>ages</a:t>
            </a:r>
            <a:r>
              <a:rPr lang="it-IT" b="1" dirty="0" smtClean="0">
                <a:solidFill>
                  <a:srgbClr val="FFC000"/>
                </a:solidFill>
              </a:rPr>
              <a:t>, </a:t>
            </a:r>
            <a:r>
              <a:rPr lang="it-IT" b="1" dirty="0" err="1" smtClean="0">
                <a:solidFill>
                  <a:srgbClr val="FFC000"/>
                </a:solidFill>
              </a:rPr>
              <a:t>assisted</a:t>
            </a:r>
            <a:r>
              <a:rPr lang="it-IT" b="1" dirty="0" smtClean="0">
                <a:solidFill>
                  <a:srgbClr val="FFC000"/>
                </a:solidFill>
              </a:rPr>
              <a:t> </a:t>
            </a:r>
            <a:r>
              <a:rPr lang="it-IT" b="1" dirty="0" err="1" smtClean="0">
                <a:solidFill>
                  <a:srgbClr val="FFC000"/>
                </a:solidFill>
              </a:rPr>
              <a:t>especially</a:t>
            </a:r>
            <a:r>
              <a:rPr lang="it-IT" b="1" dirty="0" smtClean="0">
                <a:solidFill>
                  <a:srgbClr val="FFC000"/>
                </a:solidFill>
              </a:rPr>
              <a:t> by the </a:t>
            </a:r>
            <a:r>
              <a:rPr lang="it-IT" b="1" dirty="0" err="1" smtClean="0">
                <a:solidFill>
                  <a:srgbClr val="FFC000"/>
                </a:solidFill>
              </a:rPr>
              <a:t>presence</a:t>
            </a:r>
            <a:r>
              <a:rPr lang="it-IT" b="1" dirty="0" smtClean="0">
                <a:solidFill>
                  <a:srgbClr val="FFC000"/>
                </a:solidFill>
              </a:rPr>
              <a:t> of the </a:t>
            </a:r>
            <a:r>
              <a:rPr lang="it-IT" b="1" dirty="0" err="1" smtClean="0">
                <a:solidFill>
                  <a:srgbClr val="FFC000"/>
                </a:solidFill>
              </a:rPr>
              <a:t>Holy</a:t>
            </a:r>
            <a:r>
              <a:rPr lang="it-IT" b="1" dirty="0" smtClean="0">
                <a:solidFill>
                  <a:srgbClr val="FFC000"/>
                </a:solidFill>
              </a:rPr>
              <a:t> </a:t>
            </a:r>
            <a:r>
              <a:rPr lang="it-IT" b="1" dirty="0" err="1" smtClean="0">
                <a:solidFill>
                  <a:srgbClr val="FFC000"/>
                </a:solidFill>
              </a:rPr>
              <a:t>Spirit</a:t>
            </a:r>
            <a:r>
              <a:rPr lang="it-IT" b="1" dirty="0" smtClean="0">
                <a:solidFill>
                  <a:srgbClr val="FFC000"/>
                </a:solidFill>
              </a:rPr>
              <a:t> in the </a:t>
            </a:r>
            <a:r>
              <a:rPr lang="it-IT" b="1" dirty="0" err="1" smtClean="0">
                <a:solidFill>
                  <a:srgbClr val="FFC000"/>
                </a:solidFill>
              </a:rPr>
              <a:t>Councils</a:t>
            </a:r>
            <a:r>
              <a:rPr lang="it-IT" b="1" dirty="0" smtClean="0">
                <a:solidFill>
                  <a:srgbClr val="FFC000"/>
                </a:solidFill>
              </a:rPr>
              <a:t> and in the Church </a:t>
            </a:r>
            <a:r>
              <a:rPr lang="it-IT" b="1" dirty="0" err="1" smtClean="0">
                <a:solidFill>
                  <a:srgbClr val="FFC000"/>
                </a:solidFill>
              </a:rPr>
              <a:t>scattered</a:t>
            </a:r>
            <a:r>
              <a:rPr lang="it-IT" b="1" dirty="0" smtClean="0">
                <a:solidFill>
                  <a:srgbClr val="FFC000"/>
                </a:solidFill>
              </a:rPr>
              <a:t> </a:t>
            </a:r>
            <a:r>
              <a:rPr lang="it-IT" b="1" dirty="0" err="1" smtClean="0">
                <a:solidFill>
                  <a:srgbClr val="FFC000"/>
                </a:solidFill>
              </a:rPr>
              <a:t>throughout</a:t>
            </a:r>
            <a:r>
              <a:rPr lang="it-IT" b="1" dirty="0" smtClean="0">
                <a:solidFill>
                  <a:srgbClr val="FFC000"/>
                </a:solidFill>
              </a:rPr>
              <a:t> the world.</a:t>
            </a:r>
          </a:p>
          <a:p>
            <a:pPr algn="just"/>
            <a:r>
              <a:rPr lang="it-IT" b="1" dirty="0" err="1" smtClean="0">
                <a:solidFill>
                  <a:srgbClr val="FF0000"/>
                </a:solidFill>
              </a:rPr>
              <a:t>But</a:t>
            </a:r>
            <a:r>
              <a:rPr lang="it-IT" b="1" dirty="0" smtClean="0">
                <a:solidFill>
                  <a:srgbClr val="FF0000"/>
                </a:solidFill>
              </a:rPr>
              <a:t> </a:t>
            </a:r>
            <a:r>
              <a:rPr lang="it-IT" b="1" dirty="0" err="1" smtClean="0">
                <a:solidFill>
                  <a:srgbClr val="FF0000"/>
                </a:solidFill>
              </a:rPr>
              <a:t>they</a:t>
            </a:r>
            <a:r>
              <a:rPr lang="it-IT" b="1" dirty="0" smtClean="0">
                <a:solidFill>
                  <a:srgbClr val="FF0000"/>
                </a:solidFill>
              </a:rPr>
              <a:t> are </a:t>
            </a:r>
            <a:r>
              <a:rPr lang="it-IT" b="1" dirty="0" err="1" smtClean="0">
                <a:solidFill>
                  <a:srgbClr val="FF0000"/>
                </a:solidFill>
              </a:rPr>
              <a:t>not</a:t>
            </a:r>
            <a:r>
              <a:rPr lang="it-IT" b="1" dirty="0" smtClean="0">
                <a:solidFill>
                  <a:srgbClr val="FF0000"/>
                </a:solidFill>
              </a:rPr>
              <a:t> </a:t>
            </a:r>
            <a:r>
              <a:rPr lang="it-IT" b="1" dirty="0" err="1" smtClean="0">
                <a:solidFill>
                  <a:srgbClr val="FF0000"/>
                </a:solidFill>
              </a:rPr>
              <a:t>enough</a:t>
            </a:r>
            <a:r>
              <a:rPr lang="it-IT" b="1" dirty="0" smtClean="0">
                <a:solidFill>
                  <a:srgbClr val="FF0000"/>
                </a:solidFill>
              </a:rPr>
              <a:t>.</a:t>
            </a:r>
          </a:p>
          <a:p>
            <a:pPr algn="just"/>
            <a:r>
              <a:rPr lang="it-IT" b="1" dirty="0" smtClean="0">
                <a:solidFill>
                  <a:srgbClr val="92D050"/>
                </a:solidFill>
              </a:rPr>
              <a:t>A </a:t>
            </a:r>
            <a:r>
              <a:rPr lang="it-IT" b="1" dirty="0" err="1" smtClean="0">
                <a:solidFill>
                  <a:srgbClr val="92D050"/>
                </a:solidFill>
              </a:rPr>
              <a:t>solitary</a:t>
            </a:r>
            <a:r>
              <a:rPr lang="it-IT" b="1" dirty="0" smtClean="0">
                <a:solidFill>
                  <a:srgbClr val="92D050"/>
                </a:solidFill>
              </a:rPr>
              <a:t>, </a:t>
            </a:r>
            <a:r>
              <a:rPr lang="it-IT" b="1" dirty="0" err="1" smtClean="0">
                <a:solidFill>
                  <a:srgbClr val="92D050"/>
                </a:solidFill>
              </a:rPr>
              <a:t>fixed</a:t>
            </a:r>
            <a:r>
              <a:rPr lang="it-IT" b="1" dirty="0" smtClean="0">
                <a:solidFill>
                  <a:srgbClr val="92D050"/>
                </a:solidFill>
              </a:rPr>
              <a:t> </a:t>
            </a:r>
            <a:r>
              <a:rPr lang="it-IT" b="1" dirty="0" err="1" smtClean="0">
                <a:solidFill>
                  <a:srgbClr val="92D050"/>
                </a:solidFill>
              </a:rPr>
              <a:t>expression</a:t>
            </a:r>
            <a:r>
              <a:rPr lang="it-IT" b="1" dirty="0" smtClean="0">
                <a:solidFill>
                  <a:srgbClr val="92D050"/>
                </a:solidFill>
              </a:rPr>
              <a:t> </a:t>
            </a:r>
            <a:r>
              <a:rPr lang="it-IT" b="1" dirty="0" err="1" smtClean="0">
                <a:solidFill>
                  <a:srgbClr val="92D050"/>
                </a:solidFill>
              </a:rPr>
              <a:t>stands</a:t>
            </a:r>
            <a:r>
              <a:rPr lang="it-IT" b="1" dirty="0" smtClean="0">
                <a:solidFill>
                  <a:srgbClr val="92D050"/>
                </a:solidFill>
              </a:rPr>
              <a:t> immobile and </a:t>
            </a:r>
            <a:r>
              <a:rPr lang="it-IT" b="1" dirty="0" err="1" smtClean="0">
                <a:solidFill>
                  <a:srgbClr val="92D050"/>
                </a:solidFill>
              </a:rPr>
              <a:t>lifeless</a:t>
            </a:r>
            <a:r>
              <a:rPr lang="it-IT" b="1" dirty="0" smtClean="0">
                <a:solidFill>
                  <a:srgbClr val="92D050"/>
                </a:solidFill>
              </a:rPr>
              <a:t>, and </a:t>
            </a:r>
            <a:r>
              <a:rPr lang="it-IT" b="1" dirty="0" err="1" smtClean="0">
                <a:solidFill>
                  <a:srgbClr val="92D050"/>
                </a:solidFill>
              </a:rPr>
              <a:t>leaves</a:t>
            </a:r>
            <a:r>
              <a:rPr lang="it-IT" b="1" dirty="0" smtClean="0">
                <a:solidFill>
                  <a:srgbClr val="92D050"/>
                </a:solidFill>
              </a:rPr>
              <a:t> the </a:t>
            </a:r>
            <a:r>
              <a:rPr lang="it-IT" b="1" dirty="0" err="1" smtClean="0">
                <a:solidFill>
                  <a:srgbClr val="92D050"/>
                </a:solidFill>
              </a:rPr>
              <a:t>mind</a:t>
            </a:r>
            <a:r>
              <a:rPr lang="it-IT" b="1" dirty="0" smtClean="0">
                <a:solidFill>
                  <a:srgbClr val="92D050"/>
                </a:solidFill>
              </a:rPr>
              <a:t> and </a:t>
            </a:r>
            <a:r>
              <a:rPr lang="it-IT" b="1" dirty="0" err="1" smtClean="0">
                <a:solidFill>
                  <a:srgbClr val="92D050"/>
                </a:solidFill>
              </a:rPr>
              <a:t>heart</a:t>
            </a:r>
            <a:r>
              <a:rPr lang="it-IT" b="1" dirty="0" smtClean="0">
                <a:solidFill>
                  <a:srgbClr val="92D050"/>
                </a:solidFill>
              </a:rPr>
              <a:t> </a:t>
            </a:r>
            <a:r>
              <a:rPr lang="it-IT" b="1" dirty="0" err="1" smtClean="0">
                <a:solidFill>
                  <a:srgbClr val="92D050"/>
                </a:solidFill>
              </a:rPr>
              <a:t>unmoved</a:t>
            </a:r>
            <a:r>
              <a:rPr lang="it-IT" b="1" dirty="0" smtClean="0">
                <a:solidFill>
                  <a:srgbClr val="92D050"/>
                </a:solidFill>
              </a:rPr>
              <a:t>.</a:t>
            </a:r>
          </a:p>
          <a:p>
            <a:pPr algn="just"/>
            <a:r>
              <a:rPr lang="it-IT" b="1" dirty="0" smtClean="0">
                <a:solidFill>
                  <a:srgbClr val="00B0F0"/>
                </a:solidFill>
              </a:rPr>
              <a:t>The </a:t>
            </a:r>
            <a:r>
              <a:rPr lang="it-IT" b="1" dirty="0" err="1" smtClean="0">
                <a:solidFill>
                  <a:srgbClr val="00B0F0"/>
                </a:solidFill>
              </a:rPr>
              <a:t>theacher</a:t>
            </a:r>
            <a:r>
              <a:rPr lang="it-IT" b="1" dirty="0" smtClean="0">
                <a:solidFill>
                  <a:srgbClr val="00B0F0"/>
                </a:solidFill>
              </a:rPr>
              <a:t> </a:t>
            </a:r>
            <a:r>
              <a:rPr lang="it-IT" b="1" dirty="0" err="1" smtClean="0">
                <a:solidFill>
                  <a:srgbClr val="00B0F0"/>
                </a:solidFill>
              </a:rPr>
              <a:t>who</a:t>
            </a:r>
            <a:r>
              <a:rPr lang="it-IT" b="1" dirty="0" smtClean="0">
                <a:solidFill>
                  <a:srgbClr val="00B0F0"/>
                </a:solidFill>
              </a:rPr>
              <a:t> </a:t>
            </a:r>
            <a:r>
              <a:rPr lang="it-IT" b="1" dirty="0" err="1" smtClean="0">
                <a:solidFill>
                  <a:srgbClr val="00B0F0"/>
                </a:solidFill>
              </a:rPr>
              <a:t>repeats</a:t>
            </a:r>
            <a:r>
              <a:rPr lang="it-IT" b="1" dirty="0" smtClean="0">
                <a:solidFill>
                  <a:srgbClr val="00B0F0"/>
                </a:solidFill>
              </a:rPr>
              <a:t> by </a:t>
            </a:r>
            <a:r>
              <a:rPr lang="it-IT" b="1" dirty="0" err="1" smtClean="0">
                <a:solidFill>
                  <a:srgbClr val="00B0F0"/>
                </a:solidFill>
              </a:rPr>
              <a:t>heart</a:t>
            </a:r>
            <a:r>
              <a:rPr lang="it-IT" b="1" dirty="0" smtClean="0">
                <a:solidFill>
                  <a:srgbClr val="00B0F0"/>
                </a:solidFill>
              </a:rPr>
              <a:t> </a:t>
            </a:r>
            <a:r>
              <a:rPr lang="it-IT" b="1" dirty="0" err="1" smtClean="0">
                <a:solidFill>
                  <a:srgbClr val="00B0F0"/>
                </a:solidFill>
              </a:rPr>
              <a:t>what</a:t>
            </a:r>
            <a:r>
              <a:rPr lang="it-IT" b="1" dirty="0" smtClean="0">
                <a:solidFill>
                  <a:srgbClr val="00B0F0"/>
                </a:solidFill>
              </a:rPr>
              <a:t> he </a:t>
            </a:r>
            <a:r>
              <a:rPr lang="it-IT" b="1" dirty="0" err="1" smtClean="0">
                <a:solidFill>
                  <a:srgbClr val="00B0F0"/>
                </a:solidFill>
              </a:rPr>
              <a:t>does</a:t>
            </a:r>
            <a:r>
              <a:rPr lang="it-IT" b="1" dirty="0" smtClean="0">
                <a:solidFill>
                  <a:srgbClr val="00B0F0"/>
                </a:solidFill>
              </a:rPr>
              <a:t> </a:t>
            </a:r>
            <a:r>
              <a:rPr lang="it-IT" b="1" dirty="0" err="1" smtClean="0">
                <a:solidFill>
                  <a:srgbClr val="00B0F0"/>
                </a:solidFill>
              </a:rPr>
              <a:t>not</a:t>
            </a:r>
            <a:r>
              <a:rPr lang="it-IT" b="1" dirty="0" smtClean="0">
                <a:solidFill>
                  <a:srgbClr val="00B0F0"/>
                </a:solidFill>
              </a:rPr>
              <a:t> </a:t>
            </a:r>
            <a:r>
              <a:rPr lang="it-IT" b="1" dirty="0" err="1" smtClean="0">
                <a:solidFill>
                  <a:srgbClr val="00B0F0"/>
                </a:solidFill>
              </a:rPr>
              <a:t>understand</a:t>
            </a:r>
            <a:r>
              <a:rPr lang="it-IT" b="1" dirty="0" smtClean="0">
                <a:solidFill>
                  <a:srgbClr val="00B0F0"/>
                </a:solidFill>
              </a:rPr>
              <a:t> </a:t>
            </a:r>
            <a:r>
              <a:rPr lang="it-IT" b="1" dirty="0" err="1" smtClean="0">
                <a:solidFill>
                  <a:srgbClr val="00B0F0"/>
                </a:solidFill>
              </a:rPr>
              <a:t>may</a:t>
            </a:r>
            <a:r>
              <a:rPr lang="it-IT" b="1" dirty="0" smtClean="0">
                <a:solidFill>
                  <a:srgbClr val="00B0F0"/>
                </a:solidFill>
              </a:rPr>
              <a:t> recite </a:t>
            </a:r>
            <a:r>
              <a:rPr lang="it-IT" b="1" dirty="0" err="1" smtClean="0">
                <a:solidFill>
                  <a:srgbClr val="00B0F0"/>
                </a:solidFill>
              </a:rPr>
              <a:t>exactly</a:t>
            </a:r>
            <a:r>
              <a:rPr lang="it-IT" b="1" dirty="0" smtClean="0">
                <a:solidFill>
                  <a:srgbClr val="00B0F0"/>
                </a:solidFill>
              </a:rPr>
              <a:t> </a:t>
            </a:r>
            <a:r>
              <a:rPr lang="it-IT" b="1" dirty="0" err="1" smtClean="0">
                <a:solidFill>
                  <a:srgbClr val="00B0F0"/>
                </a:solidFill>
              </a:rPr>
              <a:t>what</a:t>
            </a:r>
            <a:r>
              <a:rPr lang="it-IT" b="1" dirty="0" smtClean="0">
                <a:solidFill>
                  <a:srgbClr val="00B0F0"/>
                </a:solidFill>
              </a:rPr>
              <a:t> he </a:t>
            </a:r>
            <a:r>
              <a:rPr lang="it-IT" b="1" dirty="0" err="1" smtClean="0">
                <a:solidFill>
                  <a:srgbClr val="00B0F0"/>
                </a:solidFill>
              </a:rPr>
              <a:t>has</a:t>
            </a:r>
            <a:r>
              <a:rPr lang="it-IT" b="1" dirty="0" smtClean="0">
                <a:solidFill>
                  <a:srgbClr val="00B0F0"/>
                </a:solidFill>
              </a:rPr>
              <a:t> </a:t>
            </a:r>
            <a:r>
              <a:rPr lang="it-IT" b="1" dirty="0" err="1" smtClean="0">
                <a:solidFill>
                  <a:srgbClr val="00B0F0"/>
                </a:solidFill>
              </a:rPr>
              <a:t>learned</a:t>
            </a:r>
            <a:r>
              <a:rPr lang="it-IT" b="1" dirty="0" smtClean="0">
                <a:solidFill>
                  <a:srgbClr val="00B0F0"/>
                </a:solidFill>
              </a:rPr>
              <a:t>, </a:t>
            </a:r>
            <a:r>
              <a:rPr lang="it-IT" b="1" dirty="0" err="1" smtClean="0">
                <a:solidFill>
                  <a:srgbClr val="00B0F0"/>
                </a:solidFill>
              </a:rPr>
              <a:t>but</a:t>
            </a:r>
            <a:r>
              <a:rPr lang="it-IT" b="1" dirty="0" smtClean="0">
                <a:solidFill>
                  <a:srgbClr val="00B0F0"/>
                </a:solidFill>
              </a:rPr>
              <a:t> </a:t>
            </a:r>
            <a:r>
              <a:rPr lang="it-IT" b="1" dirty="0" err="1" smtClean="0">
                <a:solidFill>
                  <a:srgbClr val="00B0F0"/>
                </a:solidFill>
              </a:rPr>
              <a:t>his</a:t>
            </a:r>
            <a:r>
              <a:rPr lang="it-IT" b="1" dirty="0" smtClean="0">
                <a:solidFill>
                  <a:srgbClr val="00B0F0"/>
                </a:solidFill>
              </a:rPr>
              <a:t> </a:t>
            </a:r>
            <a:r>
              <a:rPr lang="it-IT" b="1" dirty="0" err="1" smtClean="0">
                <a:solidFill>
                  <a:srgbClr val="00B0F0"/>
                </a:solidFill>
              </a:rPr>
              <a:t>frozen</a:t>
            </a:r>
            <a:r>
              <a:rPr lang="it-IT" b="1" dirty="0" smtClean="0">
                <a:solidFill>
                  <a:srgbClr val="00B0F0"/>
                </a:solidFill>
              </a:rPr>
              <a:t> </a:t>
            </a:r>
            <a:r>
              <a:rPr lang="it-IT" b="1" dirty="0" err="1" smtClean="0">
                <a:solidFill>
                  <a:srgbClr val="00B0F0"/>
                </a:solidFill>
              </a:rPr>
              <a:t>teaching</a:t>
            </a:r>
            <a:r>
              <a:rPr lang="it-IT" b="1" dirty="0" smtClean="0">
                <a:solidFill>
                  <a:srgbClr val="00B0F0"/>
                </a:solidFill>
              </a:rPr>
              <a:t> </a:t>
            </a:r>
            <a:r>
              <a:rPr lang="it-IT" b="1" dirty="0" err="1" smtClean="0">
                <a:solidFill>
                  <a:srgbClr val="00B0F0"/>
                </a:solidFill>
              </a:rPr>
              <a:t>will</a:t>
            </a:r>
            <a:r>
              <a:rPr lang="it-IT" b="1" dirty="0" smtClean="0">
                <a:solidFill>
                  <a:srgbClr val="00B0F0"/>
                </a:solidFill>
              </a:rPr>
              <a:t> </a:t>
            </a:r>
            <a:r>
              <a:rPr lang="it-IT" b="1" dirty="0" err="1" smtClean="0">
                <a:solidFill>
                  <a:srgbClr val="00B0F0"/>
                </a:solidFill>
              </a:rPr>
              <a:t>chill</a:t>
            </a:r>
            <a:r>
              <a:rPr lang="it-IT" b="1" dirty="0" smtClean="0">
                <a:solidFill>
                  <a:srgbClr val="00B0F0"/>
                </a:solidFill>
              </a:rPr>
              <a:t> </a:t>
            </a:r>
            <a:r>
              <a:rPr lang="it-IT" b="1" dirty="0" err="1" smtClean="0">
                <a:solidFill>
                  <a:srgbClr val="00B0F0"/>
                </a:solidFill>
              </a:rPr>
              <a:t>rather</a:t>
            </a:r>
            <a:r>
              <a:rPr lang="it-IT" b="1" dirty="0" smtClean="0">
                <a:solidFill>
                  <a:srgbClr val="00B0F0"/>
                </a:solidFill>
              </a:rPr>
              <a:t> </a:t>
            </a:r>
            <a:r>
              <a:rPr lang="it-IT" b="1" dirty="0" err="1" smtClean="0">
                <a:solidFill>
                  <a:srgbClr val="00B0F0"/>
                </a:solidFill>
              </a:rPr>
              <a:t>than</a:t>
            </a:r>
            <a:r>
              <a:rPr lang="it-IT" b="1" dirty="0" smtClean="0">
                <a:solidFill>
                  <a:srgbClr val="00B0F0"/>
                </a:solidFill>
              </a:rPr>
              <a:t> </a:t>
            </a:r>
            <a:r>
              <a:rPr lang="it-IT" b="1" dirty="0" err="1" smtClean="0">
                <a:solidFill>
                  <a:srgbClr val="00B0F0"/>
                </a:solidFill>
              </a:rPr>
              <a:t>warm</a:t>
            </a:r>
            <a:r>
              <a:rPr lang="it-IT" b="1" dirty="0" smtClean="0">
                <a:solidFill>
                  <a:srgbClr val="00B0F0"/>
                </a:solidFill>
              </a:rPr>
              <a:t> </a:t>
            </a:r>
            <a:r>
              <a:rPr lang="it-IT" b="1" dirty="0" err="1" smtClean="0">
                <a:solidFill>
                  <a:srgbClr val="00B0F0"/>
                </a:solidFill>
              </a:rPr>
              <a:t>his</a:t>
            </a:r>
            <a:r>
              <a:rPr lang="it-IT" b="1" dirty="0" smtClean="0">
                <a:solidFill>
                  <a:srgbClr val="00B0F0"/>
                </a:solidFill>
              </a:rPr>
              <a:t> </a:t>
            </a:r>
            <a:r>
              <a:rPr lang="it-IT" b="1" dirty="0" err="1" smtClean="0">
                <a:solidFill>
                  <a:srgbClr val="00B0F0"/>
                </a:solidFill>
              </a:rPr>
              <a:t>listeners</a:t>
            </a:r>
            <a:r>
              <a:rPr lang="it-IT" b="1" dirty="0" smtClean="0">
                <a:solidFill>
                  <a:srgbClr val="00B0F0"/>
                </a:solidFill>
              </a:rPr>
              <a:t>.</a:t>
            </a:r>
          </a:p>
          <a:p>
            <a:pPr algn="just"/>
            <a:r>
              <a:rPr lang="it-IT" b="1" dirty="0" smtClean="0">
                <a:solidFill>
                  <a:srgbClr val="FF0000"/>
                </a:solidFill>
              </a:rPr>
              <a:t>For the </a:t>
            </a:r>
            <a:r>
              <a:rPr lang="it-IT" b="1" dirty="0" err="1" smtClean="0">
                <a:solidFill>
                  <a:srgbClr val="FF0000"/>
                </a:solidFill>
              </a:rPr>
              <a:t>majority</a:t>
            </a:r>
            <a:r>
              <a:rPr lang="it-IT" b="1" dirty="0" smtClean="0">
                <a:solidFill>
                  <a:srgbClr val="FF0000"/>
                </a:solidFill>
              </a:rPr>
              <a:t> of </a:t>
            </a:r>
            <a:r>
              <a:rPr lang="it-IT" b="1" dirty="0" err="1" smtClean="0">
                <a:solidFill>
                  <a:srgbClr val="FF0000"/>
                </a:solidFill>
              </a:rPr>
              <a:t>people</a:t>
            </a:r>
            <a:r>
              <a:rPr lang="it-IT" b="1" dirty="0" smtClean="0">
                <a:solidFill>
                  <a:srgbClr val="FF0000"/>
                </a:solidFill>
              </a:rPr>
              <a:t> </a:t>
            </a:r>
            <a:r>
              <a:rPr lang="it-IT" b="1" dirty="0" err="1" smtClean="0">
                <a:solidFill>
                  <a:srgbClr val="FF0000"/>
                </a:solidFill>
              </a:rPr>
              <a:t>formulas</a:t>
            </a:r>
            <a:r>
              <a:rPr lang="it-IT" b="1" dirty="0" smtClean="0">
                <a:solidFill>
                  <a:srgbClr val="FF0000"/>
                </a:solidFill>
              </a:rPr>
              <a:t> are </a:t>
            </a:r>
            <a:r>
              <a:rPr lang="it-IT" b="1" dirty="0" err="1" smtClean="0">
                <a:solidFill>
                  <a:srgbClr val="FF0000"/>
                </a:solidFill>
              </a:rPr>
              <a:t>like</a:t>
            </a:r>
            <a:r>
              <a:rPr lang="it-IT" b="1" dirty="0" smtClean="0">
                <a:solidFill>
                  <a:srgbClr val="FF0000"/>
                </a:solidFill>
              </a:rPr>
              <a:t> dry </a:t>
            </a:r>
            <a:r>
              <a:rPr lang="it-IT" b="1" dirty="0" err="1" smtClean="0">
                <a:solidFill>
                  <a:srgbClr val="FF0000"/>
                </a:solidFill>
              </a:rPr>
              <a:t>bread</a:t>
            </a:r>
            <a:r>
              <a:rPr lang="it-IT" b="1" dirty="0" smtClean="0">
                <a:solidFill>
                  <a:srgbClr val="FF0000"/>
                </a:solidFill>
              </a:rPr>
              <a:t> </a:t>
            </a:r>
            <a:r>
              <a:rPr lang="it-IT" b="1" dirty="0" err="1" smtClean="0">
                <a:solidFill>
                  <a:srgbClr val="FF0000"/>
                </a:solidFill>
              </a:rPr>
              <a:t>which</a:t>
            </a:r>
            <a:r>
              <a:rPr lang="it-IT" b="1" dirty="0" smtClean="0">
                <a:solidFill>
                  <a:srgbClr val="FF0000"/>
                </a:solidFill>
              </a:rPr>
              <a:t> a baby </a:t>
            </a:r>
            <a:r>
              <a:rPr lang="it-IT" b="1" dirty="0" err="1" smtClean="0">
                <a:solidFill>
                  <a:srgbClr val="FF0000"/>
                </a:solidFill>
              </a:rPr>
              <a:t>will</a:t>
            </a:r>
            <a:r>
              <a:rPr lang="it-IT" b="1" dirty="0" smtClean="0">
                <a:solidFill>
                  <a:srgbClr val="FF0000"/>
                </a:solidFill>
              </a:rPr>
              <a:t> </a:t>
            </a:r>
            <a:r>
              <a:rPr lang="it-IT" b="1" dirty="0" err="1" smtClean="0">
                <a:solidFill>
                  <a:srgbClr val="FF0000"/>
                </a:solidFill>
              </a:rPr>
              <a:t>only</a:t>
            </a:r>
            <a:r>
              <a:rPr lang="it-IT" b="1" dirty="0" smtClean="0">
                <a:solidFill>
                  <a:srgbClr val="FF0000"/>
                </a:solidFill>
              </a:rPr>
              <a:t> </a:t>
            </a:r>
            <a:r>
              <a:rPr lang="it-IT" b="1" dirty="0" err="1" smtClean="0">
                <a:solidFill>
                  <a:srgbClr val="FF0000"/>
                </a:solidFill>
              </a:rPr>
              <a:t>digest</a:t>
            </a:r>
            <a:r>
              <a:rPr lang="it-IT" b="1" dirty="0" smtClean="0">
                <a:solidFill>
                  <a:srgbClr val="FF0000"/>
                </a:solidFill>
              </a:rPr>
              <a:t> </a:t>
            </a:r>
            <a:r>
              <a:rPr lang="it-IT" b="1" dirty="0" err="1" smtClean="0">
                <a:solidFill>
                  <a:srgbClr val="FF0000"/>
                </a:solidFill>
              </a:rPr>
              <a:t>after</a:t>
            </a:r>
            <a:r>
              <a:rPr lang="it-IT" b="1" dirty="0" smtClean="0">
                <a:solidFill>
                  <a:srgbClr val="FF0000"/>
                </a:solidFill>
              </a:rPr>
              <a:t> </a:t>
            </a:r>
            <a:r>
              <a:rPr lang="it-IT" b="1" dirty="0" err="1" smtClean="0">
                <a:solidFill>
                  <a:srgbClr val="FF0000"/>
                </a:solidFill>
              </a:rPr>
              <a:t>it</a:t>
            </a:r>
            <a:r>
              <a:rPr lang="it-IT" b="1" dirty="0" smtClean="0">
                <a:solidFill>
                  <a:srgbClr val="FF0000"/>
                </a:solidFill>
              </a:rPr>
              <a:t> </a:t>
            </a:r>
            <a:r>
              <a:rPr lang="it-IT" b="1" dirty="0" err="1" smtClean="0">
                <a:solidFill>
                  <a:srgbClr val="FF0000"/>
                </a:solidFill>
              </a:rPr>
              <a:t>has</a:t>
            </a:r>
            <a:r>
              <a:rPr lang="it-IT" b="1" dirty="0" smtClean="0">
                <a:solidFill>
                  <a:srgbClr val="FF0000"/>
                </a:solidFill>
              </a:rPr>
              <a:t> </a:t>
            </a:r>
            <a:r>
              <a:rPr lang="it-IT" b="1" dirty="0" err="1" smtClean="0">
                <a:solidFill>
                  <a:srgbClr val="FF0000"/>
                </a:solidFill>
              </a:rPr>
              <a:t>been</a:t>
            </a:r>
            <a:r>
              <a:rPr lang="it-IT" b="1" dirty="0" smtClean="0">
                <a:solidFill>
                  <a:srgbClr val="FF0000"/>
                </a:solidFill>
              </a:rPr>
              <a:t> made </a:t>
            </a:r>
            <a:r>
              <a:rPr lang="it-IT" b="1" dirty="0" err="1" smtClean="0">
                <a:solidFill>
                  <a:srgbClr val="FF0000"/>
                </a:solidFill>
              </a:rPr>
              <a:t>into</a:t>
            </a:r>
            <a:r>
              <a:rPr lang="it-IT" b="1" dirty="0" smtClean="0">
                <a:solidFill>
                  <a:srgbClr val="FF0000"/>
                </a:solidFill>
              </a:rPr>
              <a:t> </a:t>
            </a:r>
            <a:r>
              <a:rPr lang="it-IT" b="1" dirty="0" err="1" smtClean="0">
                <a:solidFill>
                  <a:srgbClr val="FF0000"/>
                </a:solidFill>
              </a:rPr>
              <a:t>pap</a:t>
            </a:r>
            <a:r>
              <a:rPr lang="it-IT" b="1" dirty="0" smtClean="0">
                <a:solidFill>
                  <a:srgbClr val="FF0000"/>
                </a:solidFill>
              </a:rPr>
              <a:t>.</a:t>
            </a:r>
            <a:endParaRPr lang="it-IT" b="1" dirty="0">
              <a:solidFill>
                <a:srgbClr val="FF0000"/>
              </a:solidFill>
            </a:endParaRPr>
          </a:p>
        </p:txBody>
      </p:sp>
      <p:pic>
        <p:nvPicPr>
          <p:cNvPr id="7176" name="Picture 8" descr="Risultati immagini per catechism of the catholic church"/>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253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4300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13609"/>
            <a:ext cx="10515600" cy="1325563"/>
          </a:xfrm>
        </p:spPr>
        <p:txBody>
          <a:bodyPr/>
          <a:lstStyle/>
          <a:p>
            <a:pPr algn="ctr"/>
            <a:r>
              <a:rPr lang="it-IT" b="1" dirty="0" smtClean="0">
                <a:solidFill>
                  <a:srgbClr val="FF0000"/>
                </a:solidFill>
              </a:rPr>
              <a:t>TIME AND PATIENCE FOR A DEEP UNDERSTANDING</a:t>
            </a:r>
            <a:endParaRPr lang="it-IT" b="1" dirty="0">
              <a:solidFill>
                <a:srgbClr val="FF0000"/>
              </a:solidFill>
            </a:endParaRPr>
          </a:p>
        </p:txBody>
      </p:sp>
      <p:sp>
        <p:nvSpPr>
          <p:cNvPr id="3" name="Segnaposto contenuto 2"/>
          <p:cNvSpPr>
            <a:spLocks noGrp="1"/>
          </p:cNvSpPr>
          <p:nvPr>
            <p:ph sz="half" idx="1"/>
          </p:nvPr>
        </p:nvSpPr>
        <p:spPr>
          <a:xfrm>
            <a:off x="838200" y="1967293"/>
            <a:ext cx="5181600" cy="4351338"/>
          </a:xfrm>
        </p:spPr>
        <p:txBody>
          <a:bodyPr>
            <a:normAutofit fontScale="77500" lnSpcReduction="20000"/>
          </a:bodyPr>
          <a:lstStyle/>
          <a:p>
            <a:pPr algn="just"/>
            <a:r>
              <a:rPr lang="it-IT" dirty="0" err="1" smtClean="0">
                <a:solidFill>
                  <a:srgbClr val="FFC000"/>
                </a:solidFill>
              </a:rPr>
              <a:t>Imperfect</a:t>
            </a:r>
            <a:r>
              <a:rPr lang="it-IT" dirty="0" smtClean="0">
                <a:solidFill>
                  <a:srgbClr val="FFC000"/>
                </a:solidFill>
              </a:rPr>
              <a:t> </a:t>
            </a:r>
            <a:r>
              <a:rPr lang="it-IT" dirty="0" err="1" smtClean="0">
                <a:solidFill>
                  <a:srgbClr val="FFC000"/>
                </a:solidFill>
              </a:rPr>
              <a:t>formulas</a:t>
            </a:r>
            <a:r>
              <a:rPr lang="it-IT" dirty="0" smtClean="0">
                <a:solidFill>
                  <a:srgbClr val="FFC000"/>
                </a:solidFill>
              </a:rPr>
              <a:t> </a:t>
            </a:r>
            <a:r>
              <a:rPr lang="it-IT" dirty="0" err="1" smtClean="0">
                <a:solidFill>
                  <a:srgbClr val="FFC000"/>
                </a:solidFill>
              </a:rPr>
              <a:t>have</a:t>
            </a:r>
            <a:r>
              <a:rPr lang="it-IT" dirty="0" smtClean="0">
                <a:solidFill>
                  <a:srgbClr val="FFC000"/>
                </a:solidFill>
              </a:rPr>
              <a:t> a positive side: </a:t>
            </a:r>
            <a:r>
              <a:rPr lang="it-IT" dirty="0" err="1" smtClean="0">
                <a:solidFill>
                  <a:srgbClr val="FFC000"/>
                </a:solidFill>
              </a:rPr>
              <a:t>they</a:t>
            </a:r>
            <a:r>
              <a:rPr lang="it-IT" dirty="0" smtClean="0">
                <a:solidFill>
                  <a:srgbClr val="FFC000"/>
                </a:solidFill>
              </a:rPr>
              <a:t> </a:t>
            </a:r>
            <a:r>
              <a:rPr lang="it-IT" dirty="0" err="1" smtClean="0">
                <a:solidFill>
                  <a:srgbClr val="FFC000"/>
                </a:solidFill>
              </a:rPr>
              <a:t>allowed</a:t>
            </a:r>
            <a:r>
              <a:rPr lang="it-IT" dirty="0" smtClean="0">
                <a:solidFill>
                  <a:srgbClr val="FFC000"/>
                </a:solidFill>
              </a:rPr>
              <a:t> the </a:t>
            </a:r>
            <a:r>
              <a:rPr lang="it-IT" dirty="0" err="1" smtClean="0">
                <a:solidFill>
                  <a:srgbClr val="FFC000"/>
                </a:solidFill>
              </a:rPr>
              <a:t>truth</a:t>
            </a:r>
            <a:r>
              <a:rPr lang="it-IT" dirty="0" smtClean="0">
                <a:solidFill>
                  <a:srgbClr val="FFC000"/>
                </a:solidFill>
              </a:rPr>
              <a:t> to be </a:t>
            </a:r>
            <a:r>
              <a:rPr lang="it-IT" dirty="0" err="1" smtClean="0">
                <a:solidFill>
                  <a:srgbClr val="FFC000"/>
                </a:solidFill>
              </a:rPr>
              <a:t>assimilated</a:t>
            </a:r>
            <a:r>
              <a:rPr lang="it-IT" dirty="0" smtClean="0">
                <a:solidFill>
                  <a:srgbClr val="FFC000"/>
                </a:solidFill>
              </a:rPr>
              <a:t> by the </a:t>
            </a:r>
            <a:r>
              <a:rPr lang="it-IT" dirty="0" err="1" smtClean="0">
                <a:solidFill>
                  <a:srgbClr val="FFC000"/>
                </a:solidFill>
              </a:rPr>
              <a:t>people</a:t>
            </a:r>
            <a:r>
              <a:rPr lang="it-IT" dirty="0" smtClean="0">
                <a:solidFill>
                  <a:srgbClr val="FFC000"/>
                </a:solidFill>
              </a:rPr>
              <a:t> of </a:t>
            </a:r>
            <a:r>
              <a:rPr lang="it-IT" dirty="0" err="1" smtClean="0">
                <a:solidFill>
                  <a:srgbClr val="FFC000"/>
                </a:solidFill>
              </a:rPr>
              <a:t>God</a:t>
            </a:r>
            <a:r>
              <a:rPr lang="it-IT" dirty="0" smtClean="0">
                <a:solidFill>
                  <a:srgbClr val="FFC000"/>
                </a:solidFill>
              </a:rPr>
              <a:t> a </a:t>
            </a:r>
            <a:r>
              <a:rPr lang="it-IT" dirty="0" err="1" smtClean="0">
                <a:solidFill>
                  <a:srgbClr val="FFC000"/>
                </a:solidFill>
              </a:rPr>
              <a:t>little</a:t>
            </a:r>
            <a:r>
              <a:rPr lang="it-IT" dirty="0" smtClean="0">
                <a:solidFill>
                  <a:srgbClr val="FFC000"/>
                </a:solidFill>
              </a:rPr>
              <a:t> </a:t>
            </a:r>
            <a:r>
              <a:rPr lang="it-IT" dirty="0" err="1" smtClean="0">
                <a:solidFill>
                  <a:srgbClr val="FFC000"/>
                </a:solidFill>
              </a:rPr>
              <a:t>at</a:t>
            </a:r>
            <a:r>
              <a:rPr lang="it-IT" dirty="0" smtClean="0">
                <a:solidFill>
                  <a:srgbClr val="FFC000"/>
                </a:solidFill>
              </a:rPr>
              <a:t> a time.</a:t>
            </a:r>
          </a:p>
          <a:p>
            <a:pPr algn="just"/>
            <a:r>
              <a:rPr lang="it-IT" dirty="0" err="1" smtClean="0">
                <a:solidFill>
                  <a:srgbClr val="FF0000"/>
                </a:solidFill>
              </a:rPr>
              <a:t>But</a:t>
            </a:r>
            <a:r>
              <a:rPr lang="it-IT" dirty="0" smtClean="0">
                <a:solidFill>
                  <a:srgbClr val="FF0000"/>
                </a:solidFill>
              </a:rPr>
              <a:t> the </a:t>
            </a:r>
            <a:r>
              <a:rPr lang="it-IT" dirty="0" err="1" smtClean="0">
                <a:solidFill>
                  <a:srgbClr val="FF0000"/>
                </a:solidFill>
              </a:rPr>
              <a:t>truth</a:t>
            </a:r>
            <a:r>
              <a:rPr lang="it-IT" dirty="0" smtClean="0">
                <a:solidFill>
                  <a:srgbClr val="FF0000"/>
                </a:solidFill>
              </a:rPr>
              <a:t> </a:t>
            </a:r>
            <a:r>
              <a:rPr lang="it-IT" dirty="0" err="1" smtClean="0">
                <a:solidFill>
                  <a:srgbClr val="FF0000"/>
                </a:solidFill>
              </a:rPr>
              <a:t>cannot</a:t>
            </a:r>
            <a:r>
              <a:rPr lang="it-IT" dirty="0" smtClean="0">
                <a:solidFill>
                  <a:srgbClr val="FF0000"/>
                </a:solidFill>
              </a:rPr>
              <a:t> operate in the human </a:t>
            </a:r>
            <a:r>
              <a:rPr lang="it-IT" dirty="0" err="1" smtClean="0">
                <a:solidFill>
                  <a:srgbClr val="FF0000"/>
                </a:solidFill>
              </a:rPr>
              <a:t>spirit</a:t>
            </a:r>
            <a:r>
              <a:rPr lang="it-IT" dirty="0" smtClean="0">
                <a:solidFill>
                  <a:srgbClr val="FF0000"/>
                </a:solidFill>
              </a:rPr>
              <a:t> </a:t>
            </a:r>
            <a:r>
              <a:rPr lang="it-IT" dirty="0" err="1" smtClean="0">
                <a:solidFill>
                  <a:srgbClr val="FF0000"/>
                </a:solidFill>
              </a:rPr>
              <a:t>if</a:t>
            </a:r>
            <a:r>
              <a:rPr lang="it-IT" dirty="0" smtClean="0">
                <a:solidFill>
                  <a:srgbClr val="FF0000"/>
                </a:solidFill>
              </a:rPr>
              <a:t> </a:t>
            </a:r>
            <a:r>
              <a:rPr lang="it-IT" dirty="0" err="1" smtClean="0">
                <a:solidFill>
                  <a:srgbClr val="FF0000"/>
                </a:solidFill>
              </a:rPr>
              <a:t>people</a:t>
            </a:r>
            <a:r>
              <a:rPr lang="it-IT" dirty="0" smtClean="0">
                <a:solidFill>
                  <a:srgbClr val="FF0000"/>
                </a:solidFill>
              </a:rPr>
              <a:t> are </a:t>
            </a:r>
            <a:r>
              <a:rPr lang="it-IT" dirty="0" err="1" smtClean="0">
                <a:solidFill>
                  <a:srgbClr val="FF0000"/>
                </a:solidFill>
              </a:rPr>
              <a:t>satisfied</a:t>
            </a:r>
            <a:r>
              <a:rPr lang="it-IT" dirty="0" smtClean="0">
                <a:solidFill>
                  <a:srgbClr val="FF0000"/>
                </a:solidFill>
              </a:rPr>
              <a:t> with </a:t>
            </a:r>
            <a:r>
              <a:rPr lang="it-IT" dirty="0" err="1" smtClean="0">
                <a:solidFill>
                  <a:srgbClr val="FF0000"/>
                </a:solidFill>
              </a:rPr>
              <a:t>its</a:t>
            </a:r>
            <a:r>
              <a:rPr lang="it-IT" dirty="0" smtClean="0">
                <a:solidFill>
                  <a:srgbClr val="FF0000"/>
                </a:solidFill>
              </a:rPr>
              <a:t> dead image.</a:t>
            </a:r>
          </a:p>
          <a:p>
            <a:pPr algn="just"/>
            <a:r>
              <a:rPr lang="it-IT" dirty="0" smtClean="0">
                <a:solidFill>
                  <a:srgbClr val="00B0F0"/>
                </a:solidFill>
              </a:rPr>
              <a:t>Real </a:t>
            </a:r>
            <a:r>
              <a:rPr lang="it-IT" dirty="0" err="1" smtClean="0">
                <a:solidFill>
                  <a:srgbClr val="00B0F0"/>
                </a:solidFill>
              </a:rPr>
              <a:t>assimilation</a:t>
            </a:r>
            <a:r>
              <a:rPr lang="it-IT" dirty="0" smtClean="0">
                <a:solidFill>
                  <a:srgbClr val="00B0F0"/>
                </a:solidFill>
              </a:rPr>
              <a:t> </a:t>
            </a:r>
            <a:r>
              <a:rPr lang="it-IT" dirty="0" err="1" smtClean="0">
                <a:solidFill>
                  <a:srgbClr val="00B0F0"/>
                </a:solidFill>
              </a:rPr>
              <a:t>requires</a:t>
            </a:r>
            <a:r>
              <a:rPr lang="it-IT" dirty="0" smtClean="0">
                <a:solidFill>
                  <a:srgbClr val="00B0F0"/>
                </a:solidFill>
              </a:rPr>
              <a:t> </a:t>
            </a:r>
            <a:r>
              <a:rPr lang="it-IT" dirty="0" err="1" smtClean="0">
                <a:solidFill>
                  <a:srgbClr val="00B0F0"/>
                </a:solidFill>
              </a:rPr>
              <a:t>patient</a:t>
            </a:r>
            <a:r>
              <a:rPr lang="it-IT" dirty="0" smtClean="0">
                <a:solidFill>
                  <a:srgbClr val="00B0F0"/>
                </a:solidFill>
              </a:rPr>
              <a:t> </a:t>
            </a:r>
            <a:r>
              <a:rPr lang="it-IT" dirty="0" err="1" smtClean="0">
                <a:solidFill>
                  <a:srgbClr val="00B0F0"/>
                </a:solidFill>
              </a:rPr>
              <a:t>explanations</a:t>
            </a:r>
            <a:r>
              <a:rPr lang="it-IT" dirty="0" smtClean="0">
                <a:solidFill>
                  <a:srgbClr val="00B0F0"/>
                </a:solidFill>
              </a:rPr>
              <a:t> so </a:t>
            </a:r>
            <a:r>
              <a:rPr lang="it-IT" dirty="0" err="1" smtClean="0">
                <a:solidFill>
                  <a:srgbClr val="00B0F0"/>
                </a:solidFill>
              </a:rPr>
              <a:t>that</a:t>
            </a:r>
            <a:r>
              <a:rPr lang="it-IT" dirty="0" smtClean="0">
                <a:solidFill>
                  <a:srgbClr val="00B0F0"/>
                </a:solidFill>
              </a:rPr>
              <a:t> </a:t>
            </a:r>
            <a:r>
              <a:rPr lang="it-IT" dirty="0" err="1" smtClean="0">
                <a:solidFill>
                  <a:srgbClr val="00B0F0"/>
                </a:solidFill>
              </a:rPr>
              <a:t>many</a:t>
            </a:r>
            <a:r>
              <a:rPr lang="it-IT" dirty="0" smtClean="0">
                <a:solidFill>
                  <a:srgbClr val="00B0F0"/>
                </a:solidFill>
              </a:rPr>
              <a:t> </a:t>
            </a:r>
            <a:r>
              <a:rPr lang="it-IT" dirty="0" err="1" smtClean="0">
                <a:solidFill>
                  <a:srgbClr val="00B0F0"/>
                </a:solidFill>
              </a:rPr>
              <a:t>different</a:t>
            </a:r>
            <a:r>
              <a:rPr lang="it-IT" dirty="0" smtClean="0">
                <a:solidFill>
                  <a:srgbClr val="00B0F0"/>
                </a:solidFill>
              </a:rPr>
              <a:t> «</a:t>
            </a:r>
            <a:r>
              <a:rPr lang="it-IT" dirty="0" err="1" smtClean="0">
                <a:solidFill>
                  <a:srgbClr val="00B0F0"/>
                </a:solidFill>
              </a:rPr>
              <a:t>truths</a:t>
            </a:r>
            <a:r>
              <a:rPr lang="it-IT" dirty="0" smtClean="0">
                <a:solidFill>
                  <a:srgbClr val="00B0F0"/>
                </a:solidFill>
              </a:rPr>
              <a:t> of </a:t>
            </a:r>
            <a:r>
              <a:rPr lang="it-IT" dirty="0" err="1" smtClean="0">
                <a:solidFill>
                  <a:srgbClr val="00B0F0"/>
                </a:solidFill>
              </a:rPr>
              <a:t>faith</a:t>
            </a:r>
            <a:r>
              <a:rPr lang="it-IT" dirty="0" smtClean="0">
                <a:solidFill>
                  <a:srgbClr val="00B0F0"/>
                </a:solidFill>
              </a:rPr>
              <a:t>», </a:t>
            </a:r>
            <a:r>
              <a:rPr lang="it-IT" dirty="0" err="1" smtClean="0">
                <a:solidFill>
                  <a:srgbClr val="00B0F0"/>
                </a:solidFill>
              </a:rPr>
              <a:t>necessarily</a:t>
            </a:r>
            <a:r>
              <a:rPr lang="it-IT" dirty="0" smtClean="0">
                <a:solidFill>
                  <a:srgbClr val="00B0F0"/>
                </a:solidFill>
              </a:rPr>
              <a:t> </a:t>
            </a:r>
            <a:r>
              <a:rPr lang="it-IT" dirty="0" err="1" smtClean="0">
                <a:solidFill>
                  <a:srgbClr val="00B0F0"/>
                </a:solidFill>
              </a:rPr>
              <a:t>divided</a:t>
            </a:r>
            <a:r>
              <a:rPr lang="it-IT" dirty="0" smtClean="0">
                <a:solidFill>
                  <a:srgbClr val="00B0F0"/>
                </a:solidFill>
              </a:rPr>
              <a:t> in </a:t>
            </a:r>
            <a:r>
              <a:rPr lang="it-IT" dirty="0" err="1" smtClean="0">
                <a:solidFill>
                  <a:srgbClr val="00B0F0"/>
                </a:solidFill>
              </a:rPr>
              <a:t>order</a:t>
            </a:r>
            <a:r>
              <a:rPr lang="it-IT" dirty="0" smtClean="0">
                <a:solidFill>
                  <a:srgbClr val="00B0F0"/>
                </a:solidFill>
              </a:rPr>
              <a:t> to </a:t>
            </a:r>
            <a:r>
              <a:rPr lang="it-IT" dirty="0" err="1" smtClean="0">
                <a:solidFill>
                  <a:srgbClr val="00B0F0"/>
                </a:solidFill>
              </a:rPr>
              <a:t>teach</a:t>
            </a:r>
            <a:r>
              <a:rPr lang="it-IT" dirty="0" smtClean="0">
                <a:solidFill>
                  <a:srgbClr val="00B0F0"/>
                </a:solidFill>
              </a:rPr>
              <a:t> </a:t>
            </a:r>
            <a:r>
              <a:rPr lang="it-IT" dirty="0" err="1" smtClean="0">
                <a:solidFill>
                  <a:srgbClr val="00B0F0"/>
                </a:solidFill>
              </a:rPr>
              <a:t>them</a:t>
            </a:r>
            <a:r>
              <a:rPr lang="it-IT" dirty="0" smtClean="0">
                <a:solidFill>
                  <a:srgbClr val="00B0F0"/>
                </a:solidFill>
              </a:rPr>
              <a:t>, can come </a:t>
            </a:r>
            <a:r>
              <a:rPr lang="it-IT" dirty="0" err="1" smtClean="0">
                <a:solidFill>
                  <a:srgbClr val="00B0F0"/>
                </a:solidFill>
              </a:rPr>
              <a:t>together</a:t>
            </a:r>
            <a:r>
              <a:rPr lang="it-IT" dirty="0" smtClean="0">
                <a:solidFill>
                  <a:srgbClr val="00B0F0"/>
                </a:solidFill>
              </a:rPr>
              <a:t> and </a:t>
            </a:r>
            <a:r>
              <a:rPr lang="it-IT" dirty="0" err="1" smtClean="0">
                <a:solidFill>
                  <a:srgbClr val="00B0F0"/>
                </a:solidFill>
              </a:rPr>
              <a:t>find</a:t>
            </a:r>
            <a:r>
              <a:rPr lang="it-IT" dirty="0" smtClean="0">
                <a:solidFill>
                  <a:srgbClr val="00B0F0"/>
                </a:solidFill>
              </a:rPr>
              <a:t> the </a:t>
            </a:r>
            <a:r>
              <a:rPr lang="it-IT" dirty="0" err="1" smtClean="0">
                <a:solidFill>
                  <a:srgbClr val="00B0F0"/>
                </a:solidFill>
              </a:rPr>
              <a:t>unity</a:t>
            </a:r>
            <a:r>
              <a:rPr lang="it-IT" dirty="0" smtClean="0">
                <a:solidFill>
                  <a:srgbClr val="00B0F0"/>
                </a:solidFill>
              </a:rPr>
              <a:t> of </a:t>
            </a:r>
            <a:r>
              <a:rPr lang="it-IT" dirty="0" err="1" smtClean="0">
                <a:solidFill>
                  <a:srgbClr val="00B0F0"/>
                </a:solidFill>
              </a:rPr>
              <a:t>Truth</a:t>
            </a:r>
            <a:r>
              <a:rPr lang="it-IT" dirty="0" smtClean="0">
                <a:solidFill>
                  <a:srgbClr val="00B0F0"/>
                </a:solidFill>
              </a:rPr>
              <a:t> in the </a:t>
            </a:r>
            <a:r>
              <a:rPr lang="it-IT" dirty="0" err="1" smtClean="0">
                <a:solidFill>
                  <a:srgbClr val="00B0F0"/>
                </a:solidFill>
              </a:rPr>
              <a:t>minds</a:t>
            </a:r>
            <a:r>
              <a:rPr lang="it-IT" dirty="0" smtClean="0">
                <a:solidFill>
                  <a:srgbClr val="00B0F0"/>
                </a:solidFill>
              </a:rPr>
              <a:t> and </a:t>
            </a:r>
            <a:r>
              <a:rPr lang="it-IT" dirty="0" err="1" smtClean="0">
                <a:solidFill>
                  <a:srgbClr val="00B0F0"/>
                </a:solidFill>
              </a:rPr>
              <a:t>hearts</a:t>
            </a:r>
            <a:r>
              <a:rPr lang="it-IT" dirty="0" smtClean="0">
                <a:solidFill>
                  <a:srgbClr val="00B0F0"/>
                </a:solidFill>
              </a:rPr>
              <a:t> of </a:t>
            </a:r>
            <a:r>
              <a:rPr lang="it-IT" dirty="0" err="1" smtClean="0">
                <a:solidFill>
                  <a:srgbClr val="00B0F0"/>
                </a:solidFill>
              </a:rPr>
              <a:t>people</a:t>
            </a:r>
            <a:r>
              <a:rPr lang="it-IT" dirty="0" smtClean="0">
                <a:solidFill>
                  <a:srgbClr val="00B0F0"/>
                </a:solidFill>
              </a:rPr>
              <a:t>.</a:t>
            </a:r>
          </a:p>
          <a:p>
            <a:pPr algn="just"/>
            <a:r>
              <a:rPr lang="it-IT" dirty="0" smtClean="0">
                <a:solidFill>
                  <a:srgbClr val="7030A0"/>
                </a:solidFill>
              </a:rPr>
              <a:t>Once </a:t>
            </a:r>
            <a:r>
              <a:rPr lang="it-IT" dirty="0" err="1" smtClean="0">
                <a:solidFill>
                  <a:srgbClr val="7030A0"/>
                </a:solidFill>
              </a:rPr>
              <a:t>there</a:t>
            </a:r>
            <a:r>
              <a:rPr lang="it-IT" dirty="0" smtClean="0">
                <a:solidFill>
                  <a:srgbClr val="7030A0"/>
                </a:solidFill>
              </a:rPr>
              <a:t>, </a:t>
            </a:r>
            <a:r>
              <a:rPr lang="it-IT" dirty="0" err="1">
                <a:solidFill>
                  <a:srgbClr val="7030A0"/>
                </a:solidFill>
              </a:rPr>
              <a:t>T</a:t>
            </a:r>
            <a:r>
              <a:rPr lang="it-IT" dirty="0" err="1" smtClean="0">
                <a:solidFill>
                  <a:srgbClr val="7030A0"/>
                </a:solidFill>
              </a:rPr>
              <a:t>ruth</a:t>
            </a:r>
            <a:r>
              <a:rPr lang="it-IT" dirty="0" smtClean="0">
                <a:solidFill>
                  <a:srgbClr val="7030A0"/>
                </a:solidFill>
              </a:rPr>
              <a:t> can </a:t>
            </a:r>
            <a:r>
              <a:rPr lang="it-IT" dirty="0" err="1" smtClean="0">
                <a:solidFill>
                  <a:srgbClr val="7030A0"/>
                </a:solidFill>
              </a:rPr>
              <a:t>confirm</a:t>
            </a:r>
            <a:r>
              <a:rPr lang="it-IT" dirty="0" smtClean="0">
                <a:solidFill>
                  <a:srgbClr val="7030A0"/>
                </a:solidFill>
              </a:rPr>
              <a:t> and complete </a:t>
            </a:r>
            <a:r>
              <a:rPr lang="it-IT" dirty="0" err="1" smtClean="0">
                <a:solidFill>
                  <a:srgbClr val="7030A0"/>
                </a:solidFill>
              </a:rPr>
              <a:t>itself</a:t>
            </a:r>
            <a:r>
              <a:rPr lang="it-IT" dirty="0" smtClean="0">
                <a:solidFill>
                  <a:srgbClr val="7030A0"/>
                </a:solidFill>
              </a:rPr>
              <a:t> in </a:t>
            </a:r>
            <a:r>
              <a:rPr lang="it-IT" dirty="0" err="1" smtClean="0">
                <a:solidFill>
                  <a:srgbClr val="7030A0"/>
                </a:solidFill>
              </a:rPr>
              <a:t>their</a:t>
            </a:r>
            <a:r>
              <a:rPr lang="it-IT" dirty="0" smtClean="0">
                <a:solidFill>
                  <a:srgbClr val="7030A0"/>
                </a:solidFill>
              </a:rPr>
              <a:t> </a:t>
            </a:r>
            <a:r>
              <a:rPr lang="it-IT" dirty="0" err="1" smtClean="0">
                <a:solidFill>
                  <a:srgbClr val="7030A0"/>
                </a:solidFill>
              </a:rPr>
              <a:t>lives</a:t>
            </a:r>
            <a:r>
              <a:rPr lang="it-IT" dirty="0" smtClean="0">
                <a:solidFill>
                  <a:srgbClr val="7030A0"/>
                </a:solidFill>
              </a:rPr>
              <a:t> </a:t>
            </a:r>
            <a:r>
              <a:rPr lang="it-IT" dirty="0" err="1" smtClean="0">
                <a:solidFill>
                  <a:srgbClr val="7030A0"/>
                </a:solidFill>
              </a:rPr>
              <a:t>through</a:t>
            </a:r>
            <a:r>
              <a:rPr lang="it-IT" dirty="0" smtClean="0">
                <a:solidFill>
                  <a:srgbClr val="7030A0"/>
                </a:solidFill>
              </a:rPr>
              <a:t> the work of the </a:t>
            </a:r>
            <a:r>
              <a:rPr lang="it-IT" dirty="0" err="1" smtClean="0">
                <a:solidFill>
                  <a:srgbClr val="7030A0"/>
                </a:solidFill>
              </a:rPr>
              <a:t>Holy</a:t>
            </a:r>
            <a:r>
              <a:rPr lang="it-IT" dirty="0" smtClean="0">
                <a:solidFill>
                  <a:srgbClr val="7030A0"/>
                </a:solidFill>
              </a:rPr>
              <a:t> </a:t>
            </a:r>
            <a:r>
              <a:rPr lang="it-IT" dirty="0" err="1" smtClean="0">
                <a:solidFill>
                  <a:srgbClr val="7030A0"/>
                </a:solidFill>
              </a:rPr>
              <a:t>Spirit</a:t>
            </a:r>
            <a:r>
              <a:rPr lang="it-IT" dirty="0" smtClean="0">
                <a:solidFill>
                  <a:srgbClr val="7030A0"/>
                </a:solidFill>
              </a:rPr>
              <a:t>.</a:t>
            </a:r>
          </a:p>
          <a:p>
            <a:pPr algn="just"/>
            <a:endParaRPr lang="it-IT" dirty="0"/>
          </a:p>
        </p:txBody>
      </p:sp>
      <p:pic>
        <p:nvPicPr>
          <p:cNvPr id="8194" name="Picture 2" descr="Risultati immagini per LEZIONE DI CATECHISMO"/>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1967293"/>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3484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97699"/>
            <a:ext cx="10515600" cy="1077309"/>
          </a:xfrm>
        </p:spPr>
        <p:txBody>
          <a:bodyPr>
            <a:normAutofit fontScale="90000"/>
          </a:bodyPr>
          <a:lstStyle/>
          <a:p>
            <a:pPr algn="ctr"/>
            <a:r>
              <a:rPr lang="it-IT" sz="3600" b="1" dirty="0" smtClean="0">
                <a:solidFill>
                  <a:srgbClr val="7030A0"/>
                </a:solidFill>
                <a:latin typeface="Broadway" panose="04040905080B02020502" pitchFamily="82" charset="0"/>
              </a:rPr>
              <a:t>The </a:t>
            </a:r>
            <a:r>
              <a:rPr lang="it-IT" sz="3600" b="1" dirty="0" err="1" smtClean="0">
                <a:solidFill>
                  <a:srgbClr val="7030A0"/>
                </a:solidFill>
                <a:latin typeface="Broadway" panose="04040905080B02020502" pitchFamily="82" charset="0"/>
              </a:rPr>
              <a:t>Homily</a:t>
            </a:r>
            <a:r>
              <a:rPr lang="it-IT" sz="3600" b="1" dirty="0">
                <a:solidFill>
                  <a:srgbClr val="7030A0"/>
                </a:solidFill>
                <a:latin typeface="Broadway" panose="04040905080B02020502" pitchFamily="82" charset="0"/>
              </a:rPr>
              <a:t/>
            </a:r>
            <a:br>
              <a:rPr lang="it-IT" sz="3600" b="1" dirty="0">
                <a:solidFill>
                  <a:srgbClr val="7030A0"/>
                </a:solidFill>
                <a:latin typeface="Broadway" panose="04040905080B02020502" pitchFamily="82" charset="0"/>
              </a:rPr>
            </a:br>
            <a:r>
              <a:rPr lang="it-IT" sz="3600" b="1" dirty="0" err="1" smtClean="0">
                <a:solidFill>
                  <a:srgbClr val="7030A0"/>
                </a:solidFill>
                <a:latin typeface="Broadway" panose="04040905080B02020502" pitchFamily="82" charset="0"/>
              </a:rPr>
              <a:t>Benedict</a:t>
            </a:r>
            <a:r>
              <a:rPr lang="it-IT" sz="3600" b="1" dirty="0" smtClean="0">
                <a:solidFill>
                  <a:srgbClr val="7030A0"/>
                </a:solidFill>
                <a:latin typeface="Broadway" panose="04040905080B02020502" pitchFamily="82" charset="0"/>
              </a:rPr>
              <a:t> XVI </a:t>
            </a:r>
            <a:r>
              <a:rPr lang="it-IT" sz="3600" b="1" dirty="0" err="1" smtClean="0">
                <a:solidFill>
                  <a:srgbClr val="7030A0"/>
                </a:solidFill>
                <a:latin typeface="Broadway" panose="04040905080B02020502" pitchFamily="82" charset="0"/>
              </a:rPr>
              <a:t>Verbum</a:t>
            </a:r>
            <a:r>
              <a:rPr lang="it-IT" sz="3600" b="1" dirty="0" smtClean="0">
                <a:solidFill>
                  <a:srgbClr val="7030A0"/>
                </a:solidFill>
                <a:latin typeface="Broadway" panose="04040905080B02020502" pitchFamily="82" charset="0"/>
              </a:rPr>
              <a:t> Domini 2010</a:t>
            </a:r>
            <a:endParaRPr lang="it-IT" sz="3600" b="1" dirty="0">
              <a:solidFill>
                <a:srgbClr val="7030A0"/>
              </a:solidFill>
              <a:latin typeface="Broadway" panose="04040905080B02020502" pitchFamily="82" charset="0"/>
            </a:endParaRPr>
          </a:p>
        </p:txBody>
      </p:sp>
      <p:sp>
        <p:nvSpPr>
          <p:cNvPr id="3" name="Segnaposto contenuto 2"/>
          <p:cNvSpPr>
            <a:spLocks noGrp="1"/>
          </p:cNvSpPr>
          <p:nvPr>
            <p:ph sz="half" idx="1"/>
          </p:nvPr>
        </p:nvSpPr>
        <p:spPr>
          <a:xfrm>
            <a:off x="476518" y="1275007"/>
            <a:ext cx="8500057" cy="5293217"/>
          </a:xfrm>
        </p:spPr>
        <p:txBody>
          <a:bodyPr>
            <a:noAutofit/>
          </a:bodyPr>
          <a:lstStyle/>
          <a:p>
            <a:pPr marL="0" indent="0" algn="just">
              <a:spcBef>
                <a:spcPts val="0"/>
              </a:spcBef>
              <a:buNone/>
            </a:pPr>
            <a:r>
              <a:rPr lang="en-US" sz="1600" b="1" dirty="0" smtClean="0">
                <a:solidFill>
                  <a:srgbClr val="FF0000"/>
                </a:solidFill>
              </a:rPr>
              <a:t>N. 59</a:t>
            </a:r>
          </a:p>
          <a:p>
            <a:pPr algn="just">
              <a:spcBef>
                <a:spcPts val="0"/>
              </a:spcBef>
            </a:pPr>
            <a:r>
              <a:rPr lang="en-US" sz="1600" b="1" dirty="0" smtClean="0">
                <a:solidFill>
                  <a:srgbClr val="FFC000"/>
                </a:solidFill>
              </a:rPr>
              <a:t>The </a:t>
            </a:r>
            <a:r>
              <a:rPr lang="en-US" sz="1600" b="1" dirty="0">
                <a:solidFill>
                  <a:srgbClr val="FFC000"/>
                </a:solidFill>
              </a:rPr>
              <a:t>homily is a means of bringing the scriptural message to life in a way that helps the faithful to realize that God’s word is present and at work in their everyday lives</a:t>
            </a:r>
            <a:r>
              <a:rPr lang="en-US" sz="1600" b="1" dirty="0" smtClean="0">
                <a:solidFill>
                  <a:srgbClr val="FFC000"/>
                </a:solidFill>
              </a:rPr>
              <a:t>.</a:t>
            </a:r>
          </a:p>
          <a:p>
            <a:pPr algn="just">
              <a:spcBef>
                <a:spcPts val="0"/>
              </a:spcBef>
            </a:pPr>
            <a:r>
              <a:rPr lang="en-US" sz="1600" b="1" dirty="0" smtClean="0">
                <a:solidFill>
                  <a:srgbClr val="00B050"/>
                </a:solidFill>
              </a:rPr>
              <a:t>It </a:t>
            </a:r>
            <a:r>
              <a:rPr lang="en-US" sz="1600" b="1" dirty="0">
                <a:solidFill>
                  <a:srgbClr val="00B050"/>
                </a:solidFill>
              </a:rPr>
              <a:t>should lead to an understanding of the mystery being celebrated, serve as a summons to mission, and prepare the assembly for the profession of faith, the universal prayer and the Eucharistic liturgy. </a:t>
            </a:r>
            <a:endParaRPr lang="en-US" sz="1600" b="1" dirty="0" smtClean="0">
              <a:solidFill>
                <a:srgbClr val="00B050"/>
              </a:solidFill>
            </a:endParaRPr>
          </a:p>
          <a:p>
            <a:pPr algn="just">
              <a:spcBef>
                <a:spcPts val="0"/>
              </a:spcBef>
            </a:pPr>
            <a:r>
              <a:rPr lang="en-US" sz="1600" b="1" dirty="0" smtClean="0">
                <a:solidFill>
                  <a:srgbClr val="00B0F0"/>
                </a:solidFill>
              </a:rPr>
              <a:t>Generic </a:t>
            </a:r>
            <a:r>
              <a:rPr lang="en-US" sz="1600" b="1" dirty="0">
                <a:solidFill>
                  <a:srgbClr val="00B0F0"/>
                </a:solidFill>
              </a:rPr>
              <a:t>and abstract homilies which obscure the directness of God’s word should be avoided, as well as useless digressions which risk drawing greater attention to the preacher than to the heart of the Gospel </a:t>
            </a:r>
            <a:r>
              <a:rPr lang="en-US" sz="1600" b="1" dirty="0" smtClean="0">
                <a:solidFill>
                  <a:srgbClr val="00B0F0"/>
                </a:solidFill>
              </a:rPr>
              <a:t>message.</a:t>
            </a:r>
          </a:p>
          <a:p>
            <a:pPr algn="just">
              <a:spcBef>
                <a:spcPts val="0"/>
              </a:spcBef>
            </a:pPr>
            <a:r>
              <a:rPr lang="en-US" sz="1600" b="1" dirty="0" smtClean="0">
                <a:solidFill>
                  <a:srgbClr val="0070C0"/>
                </a:solidFill>
              </a:rPr>
              <a:t>The </a:t>
            </a:r>
            <a:r>
              <a:rPr lang="en-US" sz="1600" b="1" dirty="0">
                <a:solidFill>
                  <a:srgbClr val="0070C0"/>
                </a:solidFill>
              </a:rPr>
              <a:t>faithful should be able to perceive clearly that the preacher has a compelling desire to present Christ, who must stand at the </a:t>
            </a:r>
            <a:r>
              <a:rPr lang="en-US" sz="1600" b="1" dirty="0" err="1">
                <a:solidFill>
                  <a:srgbClr val="0070C0"/>
                </a:solidFill>
              </a:rPr>
              <a:t>centre</a:t>
            </a:r>
            <a:r>
              <a:rPr lang="en-US" sz="1600" b="1" dirty="0">
                <a:solidFill>
                  <a:srgbClr val="0070C0"/>
                </a:solidFill>
              </a:rPr>
              <a:t> of every </a:t>
            </a:r>
            <a:r>
              <a:rPr lang="en-US" sz="1600" b="1" dirty="0" smtClean="0">
                <a:solidFill>
                  <a:srgbClr val="0070C0"/>
                </a:solidFill>
              </a:rPr>
              <a:t>homily.</a:t>
            </a:r>
          </a:p>
          <a:p>
            <a:pPr algn="just">
              <a:spcBef>
                <a:spcPts val="0"/>
              </a:spcBef>
            </a:pPr>
            <a:r>
              <a:rPr lang="en-US" sz="1600" b="1" dirty="0" smtClean="0">
                <a:solidFill>
                  <a:srgbClr val="002060"/>
                </a:solidFill>
              </a:rPr>
              <a:t>For </a:t>
            </a:r>
            <a:r>
              <a:rPr lang="en-US" sz="1600" b="1" dirty="0">
                <a:solidFill>
                  <a:srgbClr val="002060"/>
                </a:solidFill>
              </a:rPr>
              <a:t>this reason preachers need to be in close and constant contact with the sacred </a:t>
            </a:r>
            <a:r>
              <a:rPr lang="en-US" sz="1600" b="1" dirty="0" smtClean="0">
                <a:solidFill>
                  <a:srgbClr val="002060"/>
                </a:solidFill>
              </a:rPr>
              <a:t>text; they </a:t>
            </a:r>
            <a:r>
              <a:rPr lang="en-US" sz="1600" b="1" dirty="0">
                <a:solidFill>
                  <a:srgbClr val="002060"/>
                </a:solidFill>
              </a:rPr>
              <a:t>should prepare for the homily by meditation and prayer, so as to preach with conviction and </a:t>
            </a:r>
            <a:r>
              <a:rPr lang="en-US" sz="1600" b="1" dirty="0" smtClean="0">
                <a:solidFill>
                  <a:srgbClr val="002060"/>
                </a:solidFill>
              </a:rPr>
              <a:t>passion.</a:t>
            </a:r>
          </a:p>
          <a:p>
            <a:pPr algn="just">
              <a:spcBef>
                <a:spcPts val="0"/>
              </a:spcBef>
            </a:pPr>
            <a:r>
              <a:rPr lang="en-US" sz="1600" b="1" dirty="0" smtClean="0">
                <a:solidFill>
                  <a:srgbClr val="FF0000"/>
                </a:solidFill>
              </a:rPr>
              <a:t>The </a:t>
            </a:r>
            <a:r>
              <a:rPr lang="en-US" sz="1600" b="1" dirty="0" err="1">
                <a:solidFill>
                  <a:srgbClr val="FF0000"/>
                </a:solidFill>
              </a:rPr>
              <a:t>synodal</a:t>
            </a:r>
            <a:r>
              <a:rPr lang="en-US" sz="1600" b="1" dirty="0">
                <a:solidFill>
                  <a:srgbClr val="FF0000"/>
                </a:solidFill>
              </a:rPr>
              <a:t> assembly asked that the following questions be kept in mind</a:t>
            </a:r>
            <a:r>
              <a:rPr lang="en-US" sz="1600" b="1" dirty="0" smtClean="0">
                <a:solidFill>
                  <a:srgbClr val="FF0000"/>
                </a:solidFill>
              </a:rPr>
              <a:t>:</a:t>
            </a:r>
          </a:p>
          <a:p>
            <a:pPr lvl="1" algn="just">
              <a:spcBef>
                <a:spcPts val="0"/>
              </a:spcBef>
            </a:pPr>
            <a:r>
              <a:rPr lang="en-US" sz="1600" b="1" dirty="0" smtClean="0">
                <a:solidFill>
                  <a:srgbClr val="0070C0"/>
                </a:solidFill>
              </a:rPr>
              <a:t>“</a:t>
            </a:r>
            <a:r>
              <a:rPr lang="en-US" sz="1600" b="1" dirty="0">
                <a:solidFill>
                  <a:srgbClr val="0070C0"/>
                </a:solidFill>
              </a:rPr>
              <a:t>What are the Scriptures being proclaimed </a:t>
            </a:r>
            <a:r>
              <a:rPr lang="en-US" sz="1600" b="1" dirty="0" smtClean="0">
                <a:solidFill>
                  <a:srgbClr val="0070C0"/>
                </a:solidFill>
              </a:rPr>
              <a:t>saying?</a:t>
            </a:r>
          </a:p>
          <a:p>
            <a:pPr lvl="1" algn="just">
              <a:spcBef>
                <a:spcPts val="0"/>
              </a:spcBef>
            </a:pPr>
            <a:r>
              <a:rPr lang="en-US" sz="1600" b="1" dirty="0" smtClean="0">
                <a:solidFill>
                  <a:srgbClr val="0070C0"/>
                </a:solidFill>
              </a:rPr>
              <a:t>What </a:t>
            </a:r>
            <a:r>
              <a:rPr lang="en-US" sz="1600" b="1" dirty="0">
                <a:solidFill>
                  <a:srgbClr val="0070C0"/>
                </a:solidFill>
              </a:rPr>
              <a:t>do they say to me personally</a:t>
            </a:r>
            <a:r>
              <a:rPr lang="en-US" sz="1600" b="1" dirty="0" smtClean="0">
                <a:solidFill>
                  <a:srgbClr val="0070C0"/>
                </a:solidFill>
              </a:rPr>
              <a:t>?</a:t>
            </a:r>
          </a:p>
          <a:p>
            <a:pPr lvl="1" algn="just">
              <a:spcBef>
                <a:spcPts val="0"/>
              </a:spcBef>
            </a:pPr>
            <a:r>
              <a:rPr lang="en-US" sz="1600" b="1" dirty="0" smtClean="0">
                <a:solidFill>
                  <a:srgbClr val="0070C0"/>
                </a:solidFill>
              </a:rPr>
              <a:t>What </a:t>
            </a:r>
            <a:r>
              <a:rPr lang="en-US" sz="1600" b="1" dirty="0">
                <a:solidFill>
                  <a:srgbClr val="0070C0"/>
                </a:solidFill>
              </a:rPr>
              <a:t>should I say to the community in the light of its concrete </a:t>
            </a:r>
            <a:r>
              <a:rPr lang="en-US" sz="1600" b="1" dirty="0" smtClean="0">
                <a:solidFill>
                  <a:srgbClr val="0070C0"/>
                </a:solidFill>
              </a:rPr>
              <a:t>situation?</a:t>
            </a:r>
          </a:p>
          <a:p>
            <a:pPr algn="just">
              <a:spcBef>
                <a:spcPts val="0"/>
              </a:spcBef>
            </a:pPr>
            <a:r>
              <a:rPr lang="en-US" sz="1600" b="1" dirty="0" smtClean="0">
                <a:solidFill>
                  <a:srgbClr val="7030A0"/>
                </a:solidFill>
              </a:rPr>
              <a:t>The </a:t>
            </a:r>
            <a:r>
              <a:rPr lang="en-US" sz="1600" b="1" dirty="0">
                <a:solidFill>
                  <a:srgbClr val="7030A0"/>
                </a:solidFill>
              </a:rPr>
              <a:t>preacher “should be the first to hear the word of God which he proclaims</a:t>
            </a:r>
            <a:r>
              <a:rPr lang="en-US" sz="1600" b="1" dirty="0" smtClean="0">
                <a:solidFill>
                  <a:srgbClr val="7030A0"/>
                </a:solidFill>
              </a:rPr>
              <a:t>”,</a:t>
            </a:r>
            <a:r>
              <a:rPr lang="en-US" sz="1600" b="1" dirty="0">
                <a:solidFill>
                  <a:srgbClr val="7030A0"/>
                </a:solidFill>
              </a:rPr>
              <a:t> since, as Saint Augustine says: “He is undoubtedly barren who preaches outwardly the word of God without hearing it inwardly</a:t>
            </a:r>
            <a:r>
              <a:rPr lang="en-US" sz="1600" b="1" dirty="0" smtClean="0">
                <a:solidFill>
                  <a:srgbClr val="7030A0"/>
                </a:solidFill>
              </a:rPr>
              <a:t>”.</a:t>
            </a:r>
            <a:r>
              <a:rPr lang="en-US" sz="1600" b="1" dirty="0">
                <a:solidFill>
                  <a:srgbClr val="7030A0"/>
                </a:solidFill>
              </a:rPr>
              <a:t> The homily for Sundays and solemnities should be prepared carefully, without neglecting, whenever possible, to offer at weekday Masses </a:t>
            </a:r>
            <a:r>
              <a:rPr lang="en-US" sz="1600" b="1" i="1" dirty="0">
                <a:solidFill>
                  <a:srgbClr val="7030A0"/>
                </a:solidFill>
              </a:rPr>
              <a:t>cum </a:t>
            </a:r>
            <a:r>
              <a:rPr lang="en-US" sz="1600" b="1" i="1" dirty="0" err="1">
                <a:solidFill>
                  <a:srgbClr val="7030A0"/>
                </a:solidFill>
              </a:rPr>
              <a:t>populo</a:t>
            </a:r>
            <a:r>
              <a:rPr lang="en-US" sz="1600" b="1" i="1" dirty="0">
                <a:solidFill>
                  <a:srgbClr val="7030A0"/>
                </a:solidFill>
              </a:rPr>
              <a:t> </a:t>
            </a:r>
            <a:r>
              <a:rPr lang="en-US" sz="1600" b="1" dirty="0">
                <a:solidFill>
                  <a:srgbClr val="7030A0"/>
                </a:solidFill>
              </a:rPr>
              <a:t>brief and timely reflections which can help the faithful to welcome the word which was proclaimed and to let it bear fruit in their lives.</a:t>
            </a:r>
            <a:endParaRPr lang="it-IT" sz="1600" b="1" dirty="0">
              <a:solidFill>
                <a:srgbClr val="7030A0"/>
              </a:solidFill>
            </a:endParaRPr>
          </a:p>
        </p:txBody>
      </p:sp>
      <p:pic>
        <p:nvPicPr>
          <p:cNvPr id="9218" name="Picture 2" descr="Risultati immagini per benedetto XVI predic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9143642" y="1484522"/>
            <a:ext cx="2763838" cy="2072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4881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71941"/>
            <a:ext cx="10515600" cy="1038673"/>
          </a:xfrm>
        </p:spPr>
        <p:txBody>
          <a:bodyPr>
            <a:normAutofit/>
          </a:bodyPr>
          <a:lstStyle/>
          <a:p>
            <a:pPr algn="ctr"/>
            <a:r>
              <a:rPr lang="it-IT" sz="3200" dirty="0" smtClean="0">
                <a:solidFill>
                  <a:srgbClr val="C00000"/>
                </a:solidFill>
                <a:latin typeface="Algerian" panose="04020705040A02060702" pitchFamily="82" charset="0"/>
              </a:rPr>
              <a:t>The </a:t>
            </a:r>
            <a:r>
              <a:rPr lang="it-IT" sz="3200" dirty="0" err="1" smtClean="0">
                <a:solidFill>
                  <a:srgbClr val="C00000"/>
                </a:solidFill>
                <a:latin typeface="Algerian" panose="04020705040A02060702" pitchFamily="82" charset="0"/>
              </a:rPr>
              <a:t>Homily</a:t>
            </a:r>
            <a:r>
              <a:rPr lang="it-IT" sz="3200" dirty="0" smtClean="0">
                <a:solidFill>
                  <a:srgbClr val="C00000"/>
                </a:solidFill>
                <a:latin typeface="Algerian" panose="04020705040A02060702" pitchFamily="82" charset="0"/>
              </a:rPr>
              <a:t/>
            </a:r>
            <a:br>
              <a:rPr lang="it-IT" sz="3200" dirty="0" smtClean="0">
                <a:solidFill>
                  <a:srgbClr val="C00000"/>
                </a:solidFill>
                <a:latin typeface="Algerian" panose="04020705040A02060702" pitchFamily="82" charset="0"/>
              </a:rPr>
            </a:br>
            <a:r>
              <a:rPr lang="it-IT" sz="3200" dirty="0" smtClean="0">
                <a:solidFill>
                  <a:srgbClr val="C00000"/>
                </a:solidFill>
                <a:latin typeface="Algerian" panose="04020705040A02060702" pitchFamily="82" charset="0"/>
              </a:rPr>
              <a:t>Pope Francis </a:t>
            </a:r>
            <a:r>
              <a:rPr lang="it-IT" sz="3200" dirty="0" err="1" smtClean="0">
                <a:solidFill>
                  <a:srgbClr val="C00000"/>
                </a:solidFill>
                <a:latin typeface="Algerian" panose="04020705040A02060702" pitchFamily="82" charset="0"/>
              </a:rPr>
              <a:t>Evangelii</a:t>
            </a:r>
            <a:r>
              <a:rPr lang="it-IT" sz="3200" dirty="0" smtClean="0">
                <a:solidFill>
                  <a:srgbClr val="C00000"/>
                </a:solidFill>
                <a:latin typeface="Algerian" panose="04020705040A02060702" pitchFamily="82" charset="0"/>
              </a:rPr>
              <a:t> </a:t>
            </a:r>
            <a:r>
              <a:rPr lang="it-IT" sz="3200" dirty="0" err="1" smtClean="0">
                <a:solidFill>
                  <a:srgbClr val="C00000"/>
                </a:solidFill>
                <a:latin typeface="Algerian" panose="04020705040A02060702" pitchFamily="82" charset="0"/>
              </a:rPr>
              <a:t>Gaudium</a:t>
            </a:r>
            <a:r>
              <a:rPr lang="it-IT" sz="3200" dirty="0" smtClean="0">
                <a:solidFill>
                  <a:srgbClr val="C00000"/>
                </a:solidFill>
                <a:latin typeface="Algerian" panose="04020705040A02060702" pitchFamily="82" charset="0"/>
              </a:rPr>
              <a:t> 2013</a:t>
            </a:r>
            <a:endParaRPr lang="it-IT" sz="3200" dirty="0">
              <a:solidFill>
                <a:srgbClr val="C00000"/>
              </a:solidFill>
              <a:latin typeface="Algerian" panose="04020705040A02060702" pitchFamily="82" charset="0"/>
            </a:endParaRPr>
          </a:p>
        </p:txBody>
      </p:sp>
      <p:sp>
        <p:nvSpPr>
          <p:cNvPr id="4" name="Segnaposto contenuto 3"/>
          <p:cNvSpPr>
            <a:spLocks noGrp="1"/>
          </p:cNvSpPr>
          <p:nvPr>
            <p:ph sz="half" idx="2"/>
          </p:nvPr>
        </p:nvSpPr>
        <p:spPr>
          <a:xfrm>
            <a:off x="218941" y="2395178"/>
            <a:ext cx="11609800" cy="4224563"/>
          </a:xfrm>
        </p:spPr>
        <p:txBody>
          <a:bodyPr>
            <a:normAutofit fontScale="55000" lnSpcReduction="20000"/>
          </a:bodyPr>
          <a:lstStyle/>
          <a:p>
            <a:pPr algn="just"/>
            <a:r>
              <a:rPr lang="en-US" b="1" dirty="0">
                <a:solidFill>
                  <a:srgbClr val="0070C0"/>
                </a:solidFill>
              </a:rPr>
              <a:t>142. Dialogue is much more than the communication of a truth. It arises from the enjoyment of speaking and it enriches those who express their love for one another through the medium of words. This is an enrichment which does not consist in objects but in persons who share themselves in dialogue. A preaching which would be purely moralistic or doctrinaire, or one which turns into a lecture on biblical exegesis, detracts from this heart-to-heart communication which takes place in the homily and possesses a quasi-sacramental character: “Faith comes from what is heard, and what is heard comes by the preaching of Christ” (</a:t>
            </a:r>
            <a:r>
              <a:rPr lang="en-US" b="1" i="1" dirty="0">
                <a:solidFill>
                  <a:srgbClr val="0070C0"/>
                </a:solidFill>
              </a:rPr>
              <a:t>Rom</a:t>
            </a:r>
            <a:r>
              <a:rPr lang="en-US" b="1" dirty="0">
                <a:solidFill>
                  <a:srgbClr val="0070C0"/>
                </a:solidFill>
              </a:rPr>
              <a:t> 10:17). In the homily, truth goes hand in hand with beauty and goodness. Far from dealing with abstract truths or cold syllogisms, it communicates the beauty of the images used by the Lord to encourage the </a:t>
            </a:r>
            <a:r>
              <a:rPr lang="en-US" b="1" dirty="0" err="1">
                <a:solidFill>
                  <a:srgbClr val="0070C0"/>
                </a:solidFill>
              </a:rPr>
              <a:t>practise</a:t>
            </a:r>
            <a:r>
              <a:rPr lang="en-US" b="1" dirty="0">
                <a:solidFill>
                  <a:srgbClr val="0070C0"/>
                </a:solidFill>
              </a:rPr>
              <a:t> of good. The memory of the faithful, like that of Mary, should overflow with the wondrous things done by God. Their hearts, growing in hope from the joyful and practical exercise of the love which they have received, will sense that each word of Scripture is a gift before it is a demand.</a:t>
            </a:r>
          </a:p>
          <a:p>
            <a:pPr algn="just"/>
            <a:r>
              <a:rPr lang="en-US" b="1" dirty="0">
                <a:solidFill>
                  <a:srgbClr val="FF0000"/>
                </a:solidFill>
              </a:rPr>
              <a:t>143. The challenge of an </a:t>
            </a:r>
            <a:r>
              <a:rPr lang="en-US" b="1" dirty="0" err="1">
                <a:solidFill>
                  <a:srgbClr val="FF0000"/>
                </a:solidFill>
              </a:rPr>
              <a:t>inculturated</a:t>
            </a:r>
            <a:r>
              <a:rPr lang="en-US" b="1" dirty="0">
                <a:solidFill>
                  <a:srgbClr val="FF0000"/>
                </a:solidFill>
              </a:rPr>
              <a:t> preaching consists in proclaiming a synthesis, not ideas or detached values. Where your synthesis is, there lies your heart. The difference between enlightening people with a synthesis and doing so with detached ideas is like the difference between boredom and heartfelt </a:t>
            </a:r>
            <a:r>
              <a:rPr lang="en-US" b="1" dirty="0" err="1">
                <a:solidFill>
                  <a:srgbClr val="FF0000"/>
                </a:solidFill>
              </a:rPr>
              <a:t>fervour</a:t>
            </a:r>
            <a:r>
              <a:rPr lang="en-US" b="1" dirty="0">
                <a:solidFill>
                  <a:srgbClr val="FF0000"/>
                </a:solidFill>
              </a:rPr>
              <a:t>. The preacher has the wonderful but difficult task of joining loving hearts, the hearts of the Lord and his people. The dialogue between God and his people further strengthens the covenant between them and consolidates the bond of charity. In the course of the homily, the hearts of believers keep silence and allow God to speak. The Lord and his people speak to one another in a thousand ways directly, without intermediaries. But in the homily they want someone to serve as an instrument and to express their feelings in such a way that afterwards, each one may chose how he or she will continue the conversation. The word is essentially a mediator and requires not just the two who dialogue but also an intermediary who presents it for what it is, out of the conviction that “what we preach is not ourselves, but Jesus Christ as Lord, with ourselves as your servants for Jesus’ sake” (</a:t>
            </a:r>
            <a:r>
              <a:rPr lang="en-US" b="1" i="1" dirty="0">
                <a:solidFill>
                  <a:srgbClr val="FF0000"/>
                </a:solidFill>
              </a:rPr>
              <a:t>2 </a:t>
            </a:r>
            <a:r>
              <a:rPr lang="en-US" b="1" i="1" dirty="0" err="1">
                <a:solidFill>
                  <a:srgbClr val="FF0000"/>
                </a:solidFill>
              </a:rPr>
              <a:t>Cor</a:t>
            </a:r>
            <a:r>
              <a:rPr lang="en-US" b="1" dirty="0">
                <a:solidFill>
                  <a:srgbClr val="FF0000"/>
                </a:solidFill>
              </a:rPr>
              <a:t> 4:5).</a:t>
            </a:r>
          </a:p>
          <a:p>
            <a:pPr algn="just"/>
            <a:r>
              <a:rPr lang="en-US" b="1" dirty="0">
                <a:solidFill>
                  <a:srgbClr val="00B050"/>
                </a:solidFill>
              </a:rPr>
              <a:t>144. To speak from the heart means that our hearts must not just be on fire, but also enlightened by the fullness of revelation and by the path travelled by God’s word in the heart of the Church and our faithful people throughout history. This Christian identity, as the baptismal embrace which the Father gave us when we were little ones, makes us desire, as prodigal children – and </a:t>
            </a:r>
            <a:r>
              <a:rPr lang="en-US" b="1" dirty="0" err="1">
                <a:solidFill>
                  <a:srgbClr val="00B050"/>
                </a:solidFill>
              </a:rPr>
              <a:t>favourite</a:t>
            </a:r>
            <a:r>
              <a:rPr lang="en-US" b="1" dirty="0">
                <a:solidFill>
                  <a:srgbClr val="00B050"/>
                </a:solidFill>
              </a:rPr>
              <a:t> children in Mary – yet another embrace, that of the merciful Father who awaits us in glory. Helping our people to feel that they live in the midst of these two embraces is the difficult but beautiful task of one who preaches the Gospel.</a:t>
            </a:r>
          </a:p>
          <a:p>
            <a:pPr algn="just"/>
            <a:endParaRPr lang="it-IT" b="1" dirty="0"/>
          </a:p>
          <a:p>
            <a:endParaRPr lang="it-IT" dirty="0"/>
          </a:p>
        </p:txBody>
      </p:sp>
      <p:pic>
        <p:nvPicPr>
          <p:cNvPr id="10242" name="Picture 2" descr="Risultati immagini per papa francesco predica"/>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5138816" y="1107583"/>
            <a:ext cx="1936284" cy="1287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394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sz="8000" b="1" dirty="0" err="1" smtClean="0">
                <a:solidFill>
                  <a:srgbClr val="FF0000"/>
                </a:solidFill>
              </a:rPr>
              <a:t>Why</a:t>
            </a:r>
            <a:r>
              <a:rPr lang="it-IT" sz="8000" b="1" dirty="0" smtClean="0">
                <a:solidFill>
                  <a:srgbClr val="FF0000"/>
                </a:solidFill>
              </a:rPr>
              <a:t>?</a:t>
            </a:r>
            <a:endParaRPr lang="it-IT" sz="8000" b="1" dirty="0">
              <a:solidFill>
                <a:srgbClr val="FF0000"/>
              </a:solidFill>
            </a:endParaRPr>
          </a:p>
        </p:txBody>
      </p:sp>
      <p:sp>
        <p:nvSpPr>
          <p:cNvPr id="3" name="Segnaposto contenuto 2"/>
          <p:cNvSpPr>
            <a:spLocks noGrp="1"/>
          </p:cNvSpPr>
          <p:nvPr>
            <p:ph sz="half" idx="1"/>
          </p:nvPr>
        </p:nvSpPr>
        <p:spPr/>
        <p:txBody>
          <a:bodyPr/>
          <a:lstStyle/>
          <a:p>
            <a:pPr marL="0" indent="0" algn="ctr">
              <a:buNone/>
            </a:pPr>
            <a:r>
              <a:rPr lang="it-IT" sz="6600" b="1" dirty="0" smtClean="0">
                <a:solidFill>
                  <a:srgbClr val="FF0000"/>
                </a:solidFill>
              </a:rPr>
              <a:t>The French </a:t>
            </a:r>
            <a:r>
              <a:rPr lang="it-IT" sz="6600" b="1" dirty="0" err="1" smtClean="0">
                <a:solidFill>
                  <a:srgbClr val="FF0000"/>
                </a:solidFill>
              </a:rPr>
              <a:t>Revolution</a:t>
            </a:r>
            <a:r>
              <a:rPr lang="it-IT" sz="6600" b="1" dirty="0" smtClean="0">
                <a:solidFill>
                  <a:srgbClr val="FF0000"/>
                </a:solidFill>
              </a:rPr>
              <a:t> </a:t>
            </a:r>
            <a:r>
              <a:rPr lang="it-IT" sz="3600" b="1" dirty="0" smtClean="0">
                <a:solidFill>
                  <a:srgbClr val="FF0000"/>
                </a:solidFill>
              </a:rPr>
              <a:t>(1789)</a:t>
            </a:r>
          </a:p>
          <a:p>
            <a:pPr marL="0" indent="0" algn="ctr">
              <a:buNone/>
            </a:pPr>
            <a:r>
              <a:rPr lang="it-IT" sz="4400" b="1" dirty="0" err="1" smtClean="0">
                <a:solidFill>
                  <a:srgbClr val="0070C0"/>
                </a:solidFill>
              </a:rPr>
              <a:t>Freedom</a:t>
            </a:r>
            <a:r>
              <a:rPr lang="it-IT" sz="4400" b="1" dirty="0" smtClean="0">
                <a:solidFill>
                  <a:srgbClr val="0070C0"/>
                </a:solidFill>
              </a:rPr>
              <a:t> – </a:t>
            </a:r>
            <a:r>
              <a:rPr lang="it-IT" sz="4400" b="1" dirty="0" err="1" smtClean="0">
                <a:solidFill>
                  <a:srgbClr val="0070C0"/>
                </a:solidFill>
              </a:rPr>
              <a:t>Equality</a:t>
            </a:r>
            <a:r>
              <a:rPr lang="it-IT" sz="4400" b="1" dirty="0" smtClean="0">
                <a:solidFill>
                  <a:srgbClr val="0070C0"/>
                </a:solidFill>
              </a:rPr>
              <a:t> </a:t>
            </a:r>
            <a:r>
              <a:rPr lang="it-IT" sz="4400" b="1" dirty="0" err="1" smtClean="0">
                <a:solidFill>
                  <a:srgbClr val="0070C0"/>
                </a:solidFill>
              </a:rPr>
              <a:t>Fraternity</a:t>
            </a:r>
            <a:endParaRPr lang="it-IT" sz="4400" b="1" dirty="0" smtClean="0">
              <a:solidFill>
                <a:srgbClr val="0070C0"/>
              </a:solidFill>
            </a:endParaRPr>
          </a:p>
          <a:p>
            <a:pPr marL="0" indent="0" algn="ctr">
              <a:buNone/>
            </a:pPr>
            <a:endParaRPr lang="it-IT" b="1" dirty="0" smtClean="0">
              <a:solidFill>
                <a:srgbClr val="0070C0"/>
              </a:solidFill>
            </a:endParaRPr>
          </a:p>
          <a:p>
            <a:endParaRPr lang="it-IT" dirty="0"/>
          </a:p>
        </p:txBody>
      </p:sp>
      <p:pic>
        <p:nvPicPr>
          <p:cNvPr id="7176" name="Picture 8" descr="Risultati immagini per rivoluzione frances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1904473"/>
            <a:ext cx="5181600" cy="4193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1586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ext Box 4"/>
          <p:cNvSpPr txBox="1">
            <a:spLocks noChangeArrowheads="1"/>
          </p:cNvSpPr>
          <p:nvPr/>
        </p:nvSpPr>
        <p:spPr bwMode="auto">
          <a:xfrm>
            <a:off x="257822" y="871575"/>
            <a:ext cx="11695709" cy="3908762"/>
          </a:xfrm>
          <a:prstGeom prst="rect">
            <a:avLst/>
          </a:prstGeom>
          <a:solidFill>
            <a:schemeClr val="accent4">
              <a:lumMod val="20000"/>
              <a:lumOff val="80000"/>
            </a:schemeClr>
          </a:solidFill>
          <a:ln>
            <a:noFill/>
          </a:ln>
          <a:effectLst>
            <a:innerShdw blurRad="63500" dist="50800" dir="5400000">
              <a:prstClr val="black">
                <a:alpha val="50000"/>
              </a:prstClr>
            </a:innerShdw>
          </a:effectLst>
          <a:extLst/>
        </p:spPr>
        <p:txBody>
          <a:bodyPr wrap="square">
            <a:spAutoFit/>
            <a:flatTx/>
          </a:bodyPr>
          <a:lstStyle/>
          <a:p>
            <a:pPr algn="just">
              <a:spcBef>
                <a:spcPct val="50000"/>
              </a:spcBef>
              <a:defRPr/>
            </a:pPr>
            <a:r>
              <a:rPr lang="en-GB" altLang="en-US" sz="2000" dirty="0">
                <a:solidFill>
                  <a:srgbClr val="0000FF"/>
                </a:solidFill>
                <a:latin typeface="Albertus Medium" panose="020E0602030304020304" pitchFamily="34" charset="0"/>
                <a:cs typeface="Arial" charset="0"/>
              </a:rPr>
              <a:t>At the time of Blessed Rosmini, </a:t>
            </a:r>
            <a:r>
              <a:rPr lang="en-GB" altLang="en-US" sz="2000" b="1" dirty="0">
                <a:solidFill>
                  <a:srgbClr val="0000FF"/>
                </a:solidFill>
                <a:latin typeface="Albertus Medium" panose="020E0602030304020304" pitchFamily="34" charset="0"/>
                <a:cs typeface="Arial" charset="0"/>
              </a:rPr>
              <a:t>LATIN</a:t>
            </a:r>
            <a:r>
              <a:rPr lang="en-GB" altLang="en-US" sz="2000" dirty="0">
                <a:solidFill>
                  <a:srgbClr val="0000FF"/>
                </a:solidFill>
                <a:latin typeface="Albertus Medium" panose="020E0602030304020304" pitchFamily="34" charset="0"/>
                <a:cs typeface="Arial" charset="0"/>
              </a:rPr>
              <a:t> was the language of the Mass and of the other Sacraments.</a:t>
            </a:r>
          </a:p>
          <a:p>
            <a:pPr algn="just">
              <a:spcBef>
                <a:spcPct val="50000"/>
              </a:spcBef>
              <a:defRPr/>
            </a:pPr>
            <a:r>
              <a:rPr lang="en-GB" altLang="en-US" sz="2000" dirty="0">
                <a:solidFill>
                  <a:srgbClr val="0000FF"/>
                </a:solidFill>
                <a:latin typeface="Albertus Medium" panose="020E0602030304020304" pitchFamily="34" charset="0"/>
                <a:cs typeface="Arial" charset="0"/>
              </a:rPr>
              <a:t>Latin was no longer spoken, it had been a “dead” language for many centuries. Priests understood it because of their training, but ordinary people did not. Hence the division, the non participation. </a:t>
            </a:r>
          </a:p>
          <a:p>
            <a:pPr algn="just">
              <a:spcBef>
                <a:spcPct val="50000"/>
              </a:spcBef>
              <a:defRPr/>
            </a:pPr>
            <a:r>
              <a:rPr lang="en-GB" altLang="en-US" sz="2400" b="1" dirty="0">
                <a:solidFill>
                  <a:srgbClr val="CC0000"/>
                </a:solidFill>
                <a:latin typeface="Albertus Medium" panose="020E0602030304020304" pitchFamily="34" charset="0"/>
                <a:cs typeface="Arial" charset="0"/>
              </a:rPr>
              <a:t>Yet Rosmini did not call for the abolition of Latin and the use of the vernacular. He argued that modern languages lack the words appropriate for the high mysteries of the liturgy, moreover, they change all the time thus forcing a change of the language every few years, upsetting the people who become familiar with one form.</a:t>
            </a:r>
          </a:p>
          <a:p>
            <a:pPr algn="just">
              <a:spcBef>
                <a:spcPct val="50000"/>
              </a:spcBef>
              <a:defRPr/>
            </a:pPr>
            <a:r>
              <a:rPr lang="en-GB" altLang="en-US" sz="2000" dirty="0">
                <a:solidFill>
                  <a:srgbClr val="0000FF"/>
                </a:solidFill>
                <a:latin typeface="Albertus Medium" panose="020E0602030304020304" pitchFamily="34" charset="0"/>
                <a:cs typeface="Arial" charset="0"/>
              </a:rPr>
              <a:t>He believed that the people could be helped to understand the Latin used for religious celebrations, perhaps by training them or by providing them with the Latin and its translation into the vernacular side by side. He himself wrote a booklet on the Mass with the Latin and Italian side by side.</a:t>
            </a:r>
          </a:p>
        </p:txBody>
      </p:sp>
      <p:sp>
        <p:nvSpPr>
          <p:cNvPr id="2" name="CasellaDiTesto 1"/>
          <p:cNvSpPr txBox="1"/>
          <p:nvPr/>
        </p:nvSpPr>
        <p:spPr>
          <a:xfrm>
            <a:off x="3876541" y="283335"/>
            <a:ext cx="4458272" cy="707886"/>
          </a:xfrm>
          <a:prstGeom prst="rect">
            <a:avLst/>
          </a:prstGeom>
          <a:noFill/>
        </p:spPr>
        <p:txBody>
          <a:bodyPr wrap="none" rtlCol="0">
            <a:spAutoFit/>
          </a:bodyPr>
          <a:lstStyle/>
          <a:p>
            <a:r>
              <a:rPr lang="it-IT" sz="4000" b="1" dirty="0" smtClean="0">
                <a:solidFill>
                  <a:srgbClr val="00B050"/>
                </a:solidFill>
                <a:latin typeface="Algerian" panose="04020705040A02060702" pitchFamily="82" charset="0"/>
              </a:rPr>
              <a:t>THE USE OF LATIN</a:t>
            </a:r>
            <a:endParaRPr lang="it-IT" sz="4000" b="1" dirty="0">
              <a:solidFill>
                <a:srgbClr val="00B050"/>
              </a:solidFill>
              <a:latin typeface="Algerian" panose="04020705040A02060702" pitchFamily="82" charset="0"/>
            </a:endParaRPr>
          </a:p>
        </p:txBody>
      </p:sp>
      <p:pic>
        <p:nvPicPr>
          <p:cNvPr id="11266" name="Picture 2" descr="Risultati immagini per MISSALE ROMANU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0506" y="4780337"/>
            <a:ext cx="3110340" cy="2073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628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ctr"/>
            <a:r>
              <a:rPr lang="it-IT" b="1" dirty="0" smtClean="0">
                <a:solidFill>
                  <a:srgbClr val="00B050"/>
                </a:solidFill>
              </a:rPr>
              <a:t>A PROVIDENCIAL INSTRUMENT OF COMMUNION FOR THE EARLY CHURCH: THE ROMAN EMPIRE</a:t>
            </a:r>
            <a:endParaRPr lang="it-IT" b="1" dirty="0">
              <a:solidFill>
                <a:srgbClr val="00B050"/>
              </a:solidFill>
            </a:endParaRPr>
          </a:p>
        </p:txBody>
      </p:sp>
      <p:sp>
        <p:nvSpPr>
          <p:cNvPr id="3" name="Segnaposto contenuto 2"/>
          <p:cNvSpPr>
            <a:spLocks noGrp="1"/>
          </p:cNvSpPr>
          <p:nvPr>
            <p:ph sz="half" idx="1"/>
          </p:nvPr>
        </p:nvSpPr>
        <p:spPr>
          <a:xfrm>
            <a:off x="509601" y="1825625"/>
            <a:ext cx="5181600" cy="4351338"/>
          </a:xfrm>
        </p:spPr>
        <p:txBody>
          <a:bodyPr>
            <a:normAutofit fontScale="92500" lnSpcReduction="20000"/>
          </a:bodyPr>
          <a:lstStyle/>
          <a:p>
            <a:pPr algn="just"/>
            <a:r>
              <a:rPr lang="it-IT" dirty="0" smtClean="0">
                <a:solidFill>
                  <a:srgbClr val="FF0000"/>
                </a:solidFill>
              </a:rPr>
              <a:t>Providence </a:t>
            </a:r>
            <a:r>
              <a:rPr lang="it-IT" dirty="0" err="1" smtClean="0">
                <a:solidFill>
                  <a:srgbClr val="FF0000"/>
                </a:solidFill>
              </a:rPr>
              <a:t>prepared</a:t>
            </a:r>
            <a:r>
              <a:rPr lang="it-IT" dirty="0" smtClean="0">
                <a:solidFill>
                  <a:srgbClr val="FF0000"/>
                </a:solidFill>
              </a:rPr>
              <a:t> the Roman empire in </a:t>
            </a:r>
            <a:r>
              <a:rPr lang="it-IT" dirty="0" err="1" smtClean="0">
                <a:solidFill>
                  <a:srgbClr val="FF0000"/>
                </a:solidFill>
              </a:rPr>
              <a:t>order</a:t>
            </a:r>
            <a:r>
              <a:rPr lang="it-IT" dirty="0" smtClean="0">
                <a:solidFill>
                  <a:srgbClr val="FF0000"/>
                </a:solidFill>
              </a:rPr>
              <a:t> to </a:t>
            </a:r>
            <a:r>
              <a:rPr lang="it-IT" dirty="0" err="1" smtClean="0">
                <a:solidFill>
                  <a:srgbClr val="FF0000"/>
                </a:solidFill>
              </a:rPr>
              <a:t>overcome</a:t>
            </a:r>
            <a:r>
              <a:rPr lang="it-IT" dirty="0" smtClean="0">
                <a:solidFill>
                  <a:srgbClr val="FF0000"/>
                </a:solidFill>
              </a:rPr>
              <a:t> </a:t>
            </a:r>
            <a:r>
              <a:rPr lang="it-IT" dirty="0" err="1" smtClean="0">
                <a:solidFill>
                  <a:srgbClr val="FF0000"/>
                </a:solidFill>
              </a:rPr>
              <a:t>obstacles</a:t>
            </a:r>
            <a:r>
              <a:rPr lang="it-IT" dirty="0" smtClean="0">
                <a:solidFill>
                  <a:srgbClr val="FF0000"/>
                </a:solidFill>
              </a:rPr>
              <a:t> to </a:t>
            </a:r>
            <a:r>
              <a:rPr lang="it-IT" dirty="0" err="1" smtClean="0">
                <a:solidFill>
                  <a:srgbClr val="FF0000"/>
                </a:solidFill>
              </a:rPr>
              <a:t>prompt</a:t>
            </a:r>
            <a:r>
              <a:rPr lang="it-IT" dirty="0" smtClean="0">
                <a:solidFill>
                  <a:srgbClr val="FF0000"/>
                </a:solidFill>
              </a:rPr>
              <a:t> </a:t>
            </a:r>
            <a:r>
              <a:rPr lang="it-IT" dirty="0" err="1" smtClean="0">
                <a:solidFill>
                  <a:srgbClr val="FF0000"/>
                </a:solidFill>
              </a:rPr>
              <a:t>communication</a:t>
            </a:r>
            <a:r>
              <a:rPr lang="it-IT" dirty="0" smtClean="0">
                <a:solidFill>
                  <a:srgbClr val="FF0000"/>
                </a:solidFill>
              </a:rPr>
              <a:t>, and Latin </a:t>
            </a:r>
            <a:r>
              <a:rPr lang="it-IT" dirty="0" err="1" smtClean="0">
                <a:solidFill>
                  <a:srgbClr val="FF0000"/>
                </a:solidFill>
              </a:rPr>
              <a:t>was</a:t>
            </a:r>
            <a:r>
              <a:rPr lang="it-IT" dirty="0" smtClean="0">
                <a:solidFill>
                  <a:srgbClr val="FF0000"/>
                </a:solidFill>
              </a:rPr>
              <a:t> </a:t>
            </a:r>
            <a:r>
              <a:rPr lang="it-IT" dirty="0" err="1" smtClean="0">
                <a:solidFill>
                  <a:srgbClr val="FF0000"/>
                </a:solidFill>
              </a:rPr>
              <a:t>taken</a:t>
            </a:r>
            <a:r>
              <a:rPr lang="it-IT" dirty="0" smtClean="0">
                <a:solidFill>
                  <a:srgbClr val="FF0000"/>
                </a:solidFill>
              </a:rPr>
              <a:t> </a:t>
            </a:r>
            <a:r>
              <a:rPr lang="it-IT" dirty="0" err="1" smtClean="0">
                <a:solidFill>
                  <a:srgbClr val="FF0000"/>
                </a:solidFill>
              </a:rPr>
              <a:t>almost</a:t>
            </a:r>
            <a:r>
              <a:rPr lang="it-IT" dirty="0" smtClean="0">
                <a:solidFill>
                  <a:srgbClr val="FF0000"/>
                </a:solidFill>
              </a:rPr>
              <a:t> to the </a:t>
            </a:r>
            <a:r>
              <a:rPr lang="it-IT" dirty="0" err="1" smtClean="0">
                <a:solidFill>
                  <a:srgbClr val="FF0000"/>
                </a:solidFill>
              </a:rPr>
              <a:t>ends</a:t>
            </a:r>
            <a:r>
              <a:rPr lang="it-IT" dirty="0" smtClean="0">
                <a:solidFill>
                  <a:srgbClr val="FF0000"/>
                </a:solidFill>
              </a:rPr>
              <a:t> of the </a:t>
            </a:r>
            <a:r>
              <a:rPr lang="it-IT" dirty="0" err="1" smtClean="0">
                <a:solidFill>
                  <a:srgbClr val="FF0000"/>
                </a:solidFill>
              </a:rPr>
              <a:t>earth</a:t>
            </a:r>
            <a:r>
              <a:rPr lang="it-IT" dirty="0" smtClean="0">
                <a:solidFill>
                  <a:srgbClr val="FF0000"/>
                </a:solidFill>
              </a:rPr>
              <a:t>.</a:t>
            </a:r>
          </a:p>
          <a:p>
            <a:pPr algn="just"/>
            <a:r>
              <a:rPr lang="it-IT" dirty="0" smtClean="0">
                <a:solidFill>
                  <a:srgbClr val="002060"/>
                </a:solidFill>
              </a:rPr>
              <a:t>The </a:t>
            </a:r>
            <a:r>
              <a:rPr lang="it-IT" dirty="0" err="1" smtClean="0">
                <a:solidFill>
                  <a:srgbClr val="002060"/>
                </a:solidFill>
              </a:rPr>
              <a:t>people</a:t>
            </a:r>
            <a:r>
              <a:rPr lang="it-IT" dirty="0" smtClean="0">
                <a:solidFill>
                  <a:srgbClr val="002060"/>
                </a:solidFill>
              </a:rPr>
              <a:t> </a:t>
            </a:r>
            <a:r>
              <a:rPr lang="it-IT" dirty="0" err="1" smtClean="0">
                <a:solidFill>
                  <a:srgbClr val="002060"/>
                </a:solidFill>
              </a:rPr>
              <a:t>called</a:t>
            </a:r>
            <a:r>
              <a:rPr lang="it-IT" dirty="0" smtClean="0">
                <a:solidFill>
                  <a:srgbClr val="002060"/>
                </a:solidFill>
              </a:rPr>
              <a:t> to the Gospel </a:t>
            </a:r>
            <a:r>
              <a:rPr lang="it-IT" dirty="0" err="1" smtClean="0">
                <a:solidFill>
                  <a:srgbClr val="002060"/>
                </a:solidFill>
              </a:rPr>
              <a:t>possessed</a:t>
            </a:r>
            <a:r>
              <a:rPr lang="it-IT" dirty="0" smtClean="0">
                <a:solidFill>
                  <a:srgbClr val="002060"/>
                </a:solidFill>
              </a:rPr>
              <a:t> a common </a:t>
            </a:r>
            <a:r>
              <a:rPr lang="it-IT" dirty="0" err="1" smtClean="0">
                <a:solidFill>
                  <a:srgbClr val="002060"/>
                </a:solidFill>
              </a:rPr>
              <a:t>language</a:t>
            </a:r>
            <a:r>
              <a:rPr lang="it-IT" dirty="0" smtClean="0">
                <a:solidFill>
                  <a:srgbClr val="002060"/>
                </a:solidFill>
              </a:rPr>
              <a:t> </a:t>
            </a:r>
            <a:r>
              <a:rPr lang="it-IT" dirty="0" err="1" smtClean="0">
                <a:solidFill>
                  <a:srgbClr val="002060"/>
                </a:solidFill>
              </a:rPr>
              <a:t>enabling</a:t>
            </a:r>
            <a:r>
              <a:rPr lang="it-IT" dirty="0" smtClean="0">
                <a:solidFill>
                  <a:srgbClr val="002060"/>
                </a:solidFill>
              </a:rPr>
              <a:t> </a:t>
            </a:r>
            <a:r>
              <a:rPr lang="it-IT" dirty="0" err="1" smtClean="0">
                <a:solidFill>
                  <a:srgbClr val="002060"/>
                </a:solidFill>
              </a:rPr>
              <a:t>them</a:t>
            </a:r>
            <a:r>
              <a:rPr lang="it-IT" dirty="0" smtClean="0">
                <a:solidFill>
                  <a:srgbClr val="002060"/>
                </a:solidFill>
              </a:rPr>
              <a:t> to</a:t>
            </a:r>
            <a:r>
              <a:rPr lang="it-IT" dirty="0">
                <a:solidFill>
                  <a:srgbClr val="002060"/>
                </a:solidFill>
              </a:rPr>
              <a:t> </a:t>
            </a:r>
            <a:r>
              <a:rPr lang="it-IT" dirty="0" err="1" smtClean="0">
                <a:solidFill>
                  <a:srgbClr val="002060"/>
                </a:solidFill>
              </a:rPr>
              <a:t>understand</a:t>
            </a:r>
            <a:r>
              <a:rPr lang="it-IT" dirty="0" smtClean="0">
                <a:solidFill>
                  <a:srgbClr val="002060"/>
                </a:solidFill>
              </a:rPr>
              <a:t> the </a:t>
            </a:r>
            <a:r>
              <a:rPr lang="it-IT" dirty="0" err="1" smtClean="0">
                <a:solidFill>
                  <a:srgbClr val="002060"/>
                </a:solidFill>
              </a:rPr>
              <a:t>words</a:t>
            </a:r>
            <a:endParaRPr lang="it-IT" dirty="0" smtClean="0">
              <a:solidFill>
                <a:srgbClr val="002060"/>
              </a:solidFill>
            </a:endParaRPr>
          </a:p>
          <a:p>
            <a:pPr lvl="1" algn="just"/>
            <a:r>
              <a:rPr lang="it-IT" dirty="0" err="1" smtClean="0">
                <a:solidFill>
                  <a:srgbClr val="002060"/>
                </a:solidFill>
              </a:rPr>
              <a:t>Accompanyng</a:t>
            </a:r>
            <a:endParaRPr lang="it-IT" dirty="0" smtClean="0">
              <a:solidFill>
                <a:srgbClr val="002060"/>
              </a:solidFill>
            </a:endParaRPr>
          </a:p>
          <a:p>
            <a:pPr lvl="1" algn="just"/>
            <a:r>
              <a:rPr lang="it-IT" dirty="0" err="1" smtClean="0">
                <a:solidFill>
                  <a:srgbClr val="002060"/>
                </a:solidFill>
              </a:rPr>
              <a:t>Explaning</a:t>
            </a:r>
            <a:endParaRPr lang="it-IT" dirty="0" smtClean="0">
              <a:solidFill>
                <a:srgbClr val="002060"/>
              </a:solidFill>
            </a:endParaRPr>
          </a:p>
          <a:p>
            <a:pPr lvl="1" algn="just"/>
            <a:r>
              <a:rPr lang="it-IT" dirty="0" err="1" smtClean="0">
                <a:solidFill>
                  <a:srgbClr val="002060"/>
                </a:solidFill>
              </a:rPr>
              <a:t>Forming</a:t>
            </a:r>
            <a:r>
              <a:rPr lang="it-IT" dirty="0" smtClean="0">
                <a:solidFill>
                  <a:srgbClr val="002060"/>
                </a:solidFill>
              </a:rPr>
              <a:t> the </a:t>
            </a:r>
            <a:r>
              <a:rPr lang="it-IT" dirty="0" err="1" smtClean="0">
                <a:solidFill>
                  <a:srgbClr val="002060"/>
                </a:solidFill>
              </a:rPr>
              <a:t>Sacraments</a:t>
            </a:r>
            <a:r>
              <a:rPr lang="it-IT" dirty="0" smtClean="0">
                <a:solidFill>
                  <a:srgbClr val="002060"/>
                </a:solidFill>
              </a:rPr>
              <a:t> and </a:t>
            </a:r>
            <a:r>
              <a:rPr lang="it-IT" dirty="0" err="1" smtClean="0">
                <a:solidFill>
                  <a:srgbClr val="002060"/>
                </a:solidFill>
              </a:rPr>
              <a:t>rites</a:t>
            </a:r>
            <a:endParaRPr lang="it-IT" dirty="0" smtClean="0">
              <a:solidFill>
                <a:srgbClr val="002060"/>
              </a:solidFill>
            </a:endParaRPr>
          </a:p>
        </p:txBody>
      </p:sp>
      <p:pic>
        <p:nvPicPr>
          <p:cNvPr id="14338" name="Picture 2" descr="Immagin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691201" y="1825625"/>
            <a:ext cx="5940139" cy="3197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5636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solidFill>
                  <a:srgbClr val="0070C0"/>
                </a:solidFill>
                <a:latin typeface="Broadway" panose="04040905080B02020502" pitchFamily="82" charset="0"/>
              </a:rPr>
              <a:t>AFTER THE FALL</a:t>
            </a:r>
            <a:br>
              <a:rPr lang="it-IT" b="1" dirty="0" smtClean="0">
                <a:solidFill>
                  <a:srgbClr val="0070C0"/>
                </a:solidFill>
                <a:latin typeface="Broadway" panose="04040905080B02020502" pitchFamily="82" charset="0"/>
              </a:rPr>
            </a:br>
            <a:r>
              <a:rPr lang="it-IT" b="1" dirty="0" smtClean="0">
                <a:solidFill>
                  <a:srgbClr val="0070C0"/>
                </a:solidFill>
                <a:latin typeface="Broadway" panose="04040905080B02020502" pitchFamily="82" charset="0"/>
              </a:rPr>
              <a:t>OF THE ROMAN EMPIRE …</a:t>
            </a:r>
            <a:endParaRPr lang="it-IT" b="1" dirty="0">
              <a:solidFill>
                <a:srgbClr val="0070C0"/>
              </a:solidFill>
              <a:latin typeface="Broadway" panose="04040905080B02020502" pitchFamily="82" charset="0"/>
            </a:endParaRPr>
          </a:p>
        </p:txBody>
      </p:sp>
      <p:sp>
        <p:nvSpPr>
          <p:cNvPr id="3" name="Segnaposto contenuto 2"/>
          <p:cNvSpPr>
            <a:spLocks noGrp="1"/>
          </p:cNvSpPr>
          <p:nvPr>
            <p:ph sz="half" idx="1"/>
          </p:nvPr>
        </p:nvSpPr>
        <p:spPr/>
        <p:txBody>
          <a:bodyPr>
            <a:normAutofit fontScale="85000" lnSpcReduction="10000"/>
          </a:bodyPr>
          <a:lstStyle/>
          <a:p>
            <a:pPr algn="just"/>
            <a:r>
              <a:rPr lang="it-IT" b="1" dirty="0" err="1" smtClean="0">
                <a:solidFill>
                  <a:srgbClr val="FF0000"/>
                </a:solidFill>
              </a:rPr>
              <a:t>But</a:t>
            </a:r>
            <a:r>
              <a:rPr lang="it-IT" b="1" dirty="0" smtClean="0">
                <a:solidFill>
                  <a:srgbClr val="FF0000"/>
                </a:solidFill>
              </a:rPr>
              <a:t> </a:t>
            </a:r>
            <a:r>
              <a:rPr lang="it-IT" b="1" dirty="0" err="1" smtClean="0">
                <a:solidFill>
                  <a:srgbClr val="FF0000"/>
                </a:solidFill>
              </a:rPr>
              <a:t>wars</a:t>
            </a:r>
            <a:r>
              <a:rPr lang="it-IT" b="1" dirty="0" smtClean="0">
                <a:solidFill>
                  <a:srgbClr val="FF0000"/>
                </a:solidFill>
              </a:rPr>
              <a:t> and </a:t>
            </a:r>
            <a:r>
              <a:rPr lang="it-IT" b="1" dirty="0" err="1" smtClean="0">
                <a:solidFill>
                  <a:srgbClr val="FF0000"/>
                </a:solidFill>
              </a:rPr>
              <a:t>migrations</a:t>
            </a:r>
            <a:r>
              <a:rPr lang="it-IT" b="1" dirty="0" smtClean="0">
                <a:solidFill>
                  <a:srgbClr val="FF0000"/>
                </a:solidFill>
              </a:rPr>
              <a:t> </a:t>
            </a:r>
            <a:r>
              <a:rPr lang="it-IT" b="1" dirty="0" err="1" smtClean="0">
                <a:solidFill>
                  <a:srgbClr val="FF0000"/>
                </a:solidFill>
              </a:rPr>
              <a:t>changed</a:t>
            </a:r>
            <a:r>
              <a:rPr lang="it-IT" b="1" dirty="0" smtClean="0">
                <a:solidFill>
                  <a:srgbClr val="FF0000"/>
                </a:solidFill>
              </a:rPr>
              <a:t> </a:t>
            </a:r>
            <a:r>
              <a:rPr lang="it-IT" b="1" dirty="0" err="1" smtClean="0">
                <a:solidFill>
                  <a:srgbClr val="FF0000"/>
                </a:solidFill>
              </a:rPr>
              <a:t>languages</a:t>
            </a:r>
            <a:r>
              <a:rPr lang="it-IT" b="1" dirty="0" smtClean="0">
                <a:solidFill>
                  <a:srgbClr val="FF0000"/>
                </a:solidFill>
              </a:rPr>
              <a:t>.</a:t>
            </a:r>
          </a:p>
          <a:p>
            <a:pPr algn="just"/>
            <a:r>
              <a:rPr lang="it-IT" b="1" dirty="0" smtClean="0">
                <a:solidFill>
                  <a:srgbClr val="FFC000"/>
                </a:solidFill>
              </a:rPr>
              <a:t>The </a:t>
            </a:r>
            <a:r>
              <a:rPr lang="it-IT" b="1" dirty="0" err="1" smtClean="0">
                <a:solidFill>
                  <a:srgbClr val="FFC000"/>
                </a:solidFill>
              </a:rPr>
              <a:t>Church’s</a:t>
            </a:r>
            <a:r>
              <a:rPr lang="it-IT" b="1" dirty="0" smtClean="0">
                <a:solidFill>
                  <a:srgbClr val="FFC000"/>
                </a:solidFill>
              </a:rPr>
              <a:t> </a:t>
            </a:r>
            <a:r>
              <a:rPr lang="it-IT" b="1" dirty="0" err="1" smtClean="0">
                <a:solidFill>
                  <a:srgbClr val="FFC000"/>
                </a:solidFill>
              </a:rPr>
              <a:t>tongue</a:t>
            </a:r>
            <a:r>
              <a:rPr lang="it-IT" b="1" dirty="0" smtClean="0">
                <a:solidFill>
                  <a:srgbClr val="FFC000"/>
                </a:solidFill>
              </a:rPr>
              <a:t> </a:t>
            </a:r>
            <a:r>
              <a:rPr lang="it-IT" b="1" dirty="0" err="1" smtClean="0">
                <a:solidFill>
                  <a:srgbClr val="FFC000"/>
                </a:solidFill>
              </a:rPr>
              <a:t>ceased</a:t>
            </a:r>
            <a:r>
              <a:rPr lang="it-IT" b="1" dirty="0" smtClean="0">
                <a:solidFill>
                  <a:srgbClr val="FFC000"/>
                </a:solidFill>
              </a:rPr>
              <a:t> to be the </a:t>
            </a:r>
            <a:r>
              <a:rPr lang="it-IT" b="1" dirty="0" err="1" smtClean="0">
                <a:solidFill>
                  <a:srgbClr val="FFC000"/>
                </a:solidFill>
              </a:rPr>
              <a:t>language</a:t>
            </a:r>
            <a:r>
              <a:rPr lang="it-IT" b="1" dirty="0" smtClean="0">
                <a:solidFill>
                  <a:srgbClr val="FFC000"/>
                </a:solidFill>
              </a:rPr>
              <a:t> of the </a:t>
            </a:r>
            <a:r>
              <a:rPr lang="it-IT" b="1" dirty="0" err="1" smtClean="0">
                <a:solidFill>
                  <a:srgbClr val="FFC000"/>
                </a:solidFill>
              </a:rPr>
              <a:t>people</a:t>
            </a:r>
            <a:r>
              <a:rPr lang="it-IT" b="1" dirty="0" smtClean="0">
                <a:solidFill>
                  <a:srgbClr val="FFC000"/>
                </a:solidFill>
              </a:rPr>
              <a:t> </a:t>
            </a:r>
            <a:r>
              <a:rPr lang="it-IT" b="1" dirty="0" err="1" smtClean="0">
                <a:solidFill>
                  <a:srgbClr val="FFC000"/>
                </a:solidFill>
              </a:rPr>
              <a:t>who</a:t>
            </a:r>
            <a:r>
              <a:rPr lang="it-IT" b="1" dirty="0" smtClean="0">
                <a:solidFill>
                  <a:srgbClr val="FFC000"/>
                </a:solidFill>
              </a:rPr>
              <a:t>, </a:t>
            </a:r>
            <a:r>
              <a:rPr lang="it-IT" b="1" dirty="0" err="1" smtClean="0">
                <a:solidFill>
                  <a:srgbClr val="FFC000"/>
                </a:solidFill>
              </a:rPr>
              <a:t>as</a:t>
            </a:r>
            <a:r>
              <a:rPr lang="it-IT" b="1" dirty="0" smtClean="0">
                <a:solidFill>
                  <a:srgbClr val="FFC000"/>
                </a:solidFill>
              </a:rPr>
              <a:t> a </a:t>
            </a:r>
            <a:r>
              <a:rPr lang="it-IT" b="1" dirty="0" err="1" smtClean="0">
                <a:solidFill>
                  <a:srgbClr val="FFC000"/>
                </a:solidFill>
              </a:rPr>
              <a:t>result</a:t>
            </a:r>
            <a:r>
              <a:rPr lang="it-IT" b="1" dirty="0" smtClean="0">
                <a:solidFill>
                  <a:srgbClr val="FFC000"/>
                </a:solidFill>
              </a:rPr>
              <a:t> of </a:t>
            </a:r>
            <a:r>
              <a:rPr lang="it-IT" b="1" dirty="0" err="1" smtClean="0">
                <a:solidFill>
                  <a:srgbClr val="FFC000"/>
                </a:solidFill>
              </a:rPr>
              <a:t>this</a:t>
            </a:r>
            <a:r>
              <a:rPr lang="it-IT" b="1" dirty="0" smtClean="0">
                <a:solidFill>
                  <a:srgbClr val="FFC000"/>
                </a:solidFill>
              </a:rPr>
              <a:t> immense </a:t>
            </a:r>
            <a:r>
              <a:rPr lang="it-IT" b="1" dirty="0" err="1" smtClean="0">
                <a:solidFill>
                  <a:srgbClr val="FFC000"/>
                </a:solidFill>
              </a:rPr>
              <a:t>change</a:t>
            </a:r>
            <a:r>
              <a:rPr lang="it-IT" b="1" dirty="0" smtClean="0">
                <a:solidFill>
                  <a:srgbClr val="FFC000"/>
                </a:solidFill>
              </a:rPr>
              <a:t>, </a:t>
            </a:r>
            <a:r>
              <a:rPr lang="it-IT" b="1" dirty="0" err="1" smtClean="0">
                <a:solidFill>
                  <a:srgbClr val="FFC000"/>
                </a:solidFill>
              </a:rPr>
              <a:t>found</a:t>
            </a:r>
            <a:r>
              <a:rPr lang="it-IT" b="1" dirty="0" smtClean="0">
                <a:solidFill>
                  <a:srgbClr val="FFC000"/>
                </a:solidFill>
              </a:rPr>
              <a:t> </a:t>
            </a:r>
            <a:r>
              <a:rPr lang="it-IT" b="1" dirty="0" err="1" smtClean="0">
                <a:solidFill>
                  <a:srgbClr val="FFC000"/>
                </a:solidFill>
              </a:rPr>
              <a:t>themselves</a:t>
            </a:r>
            <a:r>
              <a:rPr lang="it-IT" b="1" dirty="0" smtClean="0">
                <a:solidFill>
                  <a:srgbClr val="FFC000"/>
                </a:solidFill>
              </a:rPr>
              <a:t> in </a:t>
            </a:r>
            <a:r>
              <a:rPr lang="it-IT" b="1" dirty="0" err="1" smtClean="0">
                <a:solidFill>
                  <a:srgbClr val="FFC000"/>
                </a:solidFill>
              </a:rPr>
              <a:t>darkness</a:t>
            </a:r>
            <a:r>
              <a:rPr lang="it-IT" b="1" dirty="0" smtClean="0">
                <a:solidFill>
                  <a:srgbClr val="FFC000"/>
                </a:solidFill>
              </a:rPr>
              <a:t>.</a:t>
            </a:r>
          </a:p>
          <a:p>
            <a:pPr algn="just"/>
            <a:r>
              <a:rPr lang="it-IT" b="1" dirty="0" err="1" smtClean="0">
                <a:solidFill>
                  <a:srgbClr val="00B050"/>
                </a:solidFill>
              </a:rPr>
              <a:t>Intellectually</a:t>
            </a:r>
            <a:r>
              <a:rPr lang="it-IT" b="1" dirty="0" smtClean="0">
                <a:solidFill>
                  <a:srgbClr val="00B050"/>
                </a:solidFill>
              </a:rPr>
              <a:t>, </a:t>
            </a:r>
            <a:r>
              <a:rPr lang="it-IT" b="1" dirty="0" err="1" smtClean="0">
                <a:solidFill>
                  <a:srgbClr val="00B050"/>
                </a:solidFill>
              </a:rPr>
              <a:t>they</a:t>
            </a:r>
            <a:r>
              <a:rPr lang="it-IT" b="1" dirty="0" smtClean="0">
                <a:solidFill>
                  <a:srgbClr val="00B050"/>
                </a:solidFill>
              </a:rPr>
              <a:t> </a:t>
            </a:r>
            <a:r>
              <a:rPr lang="it-IT" b="1" dirty="0" err="1" smtClean="0">
                <a:solidFill>
                  <a:srgbClr val="00B050"/>
                </a:solidFill>
              </a:rPr>
              <a:t>were</a:t>
            </a:r>
            <a:r>
              <a:rPr lang="it-IT" b="1" dirty="0" smtClean="0">
                <a:solidFill>
                  <a:srgbClr val="00B050"/>
                </a:solidFill>
              </a:rPr>
              <a:t> </a:t>
            </a:r>
            <a:r>
              <a:rPr lang="it-IT" b="1" dirty="0" err="1" smtClean="0">
                <a:solidFill>
                  <a:srgbClr val="00B050"/>
                </a:solidFill>
              </a:rPr>
              <a:t>cut</a:t>
            </a:r>
            <a:r>
              <a:rPr lang="it-IT" b="1" dirty="0" smtClean="0">
                <a:solidFill>
                  <a:srgbClr val="00B050"/>
                </a:solidFill>
              </a:rPr>
              <a:t> off from the Church </a:t>
            </a:r>
            <a:r>
              <a:rPr lang="it-IT" b="1" dirty="0" err="1" smtClean="0">
                <a:solidFill>
                  <a:srgbClr val="00B050"/>
                </a:solidFill>
              </a:rPr>
              <a:t>which</a:t>
            </a:r>
            <a:r>
              <a:rPr lang="it-IT" b="1" dirty="0" smtClean="0">
                <a:solidFill>
                  <a:srgbClr val="00B050"/>
                </a:solidFill>
              </a:rPr>
              <a:t> </a:t>
            </a:r>
            <a:r>
              <a:rPr lang="it-IT" b="1" dirty="0" err="1" smtClean="0">
                <a:solidFill>
                  <a:srgbClr val="00B050"/>
                </a:solidFill>
              </a:rPr>
              <a:t>continued</a:t>
            </a:r>
            <a:r>
              <a:rPr lang="it-IT" b="1" dirty="0" smtClean="0">
                <a:solidFill>
                  <a:srgbClr val="00B050"/>
                </a:solidFill>
              </a:rPr>
              <a:t> to </a:t>
            </a:r>
            <a:r>
              <a:rPr lang="it-IT" b="1" dirty="0" err="1" smtClean="0">
                <a:solidFill>
                  <a:srgbClr val="00B050"/>
                </a:solidFill>
              </a:rPr>
              <a:t>speak</a:t>
            </a:r>
            <a:r>
              <a:rPr lang="it-IT" b="1" dirty="0" smtClean="0">
                <a:solidFill>
                  <a:srgbClr val="00B050"/>
                </a:solidFill>
              </a:rPr>
              <a:t> to </a:t>
            </a:r>
            <a:r>
              <a:rPr lang="it-IT" b="1" dirty="0" err="1" smtClean="0">
                <a:solidFill>
                  <a:srgbClr val="00B050"/>
                </a:solidFill>
              </a:rPr>
              <a:t>them</a:t>
            </a:r>
            <a:r>
              <a:rPr lang="it-IT" b="1" dirty="0" smtClean="0">
                <a:solidFill>
                  <a:srgbClr val="00B050"/>
                </a:solidFill>
              </a:rPr>
              <a:t>, </a:t>
            </a:r>
            <a:r>
              <a:rPr lang="it-IT" b="1" dirty="0" err="1" smtClean="0">
                <a:solidFill>
                  <a:srgbClr val="00B050"/>
                </a:solidFill>
              </a:rPr>
              <a:t>about</a:t>
            </a:r>
            <a:r>
              <a:rPr lang="it-IT" b="1" dirty="0" smtClean="0">
                <a:solidFill>
                  <a:srgbClr val="00B050"/>
                </a:solidFill>
              </a:rPr>
              <a:t> </a:t>
            </a:r>
            <a:r>
              <a:rPr lang="it-IT" b="1" dirty="0" err="1" smtClean="0">
                <a:solidFill>
                  <a:srgbClr val="00B050"/>
                </a:solidFill>
              </a:rPr>
              <a:t>them</a:t>
            </a:r>
            <a:r>
              <a:rPr lang="it-IT" b="1" dirty="0" smtClean="0">
                <a:solidFill>
                  <a:srgbClr val="00B050"/>
                </a:solidFill>
              </a:rPr>
              <a:t> and in </a:t>
            </a:r>
            <a:r>
              <a:rPr lang="it-IT" b="1" dirty="0" err="1" smtClean="0">
                <a:solidFill>
                  <a:srgbClr val="00B050"/>
                </a:solidFill>
              </a:rPr>
              <a:t>them</a:t>
            </a:r>
            <a:r>
              <a:rPr lang="it-IT" b="1" dirty="0" smtClean="0">
                <a:solidFill>
                  <a:srgbClr val="00B050"/>
                </a:solidFill>
              </a:rPr>
              <a:t>.</a:t>
            </a:r>
          </a:p>
          <a:p>
            <a:pPr algn="just"/>
            <a:r>
              <a:rPr lang="it-IT" b="1" dirty="0" smtClean="0">
                <a:solidFill>
                  <a:srgbClr val="7030A0"/>
                </a:solidFill>
              </a:rPr>
              <a:t>Like </a:t>
            </a:r>
            <a:r>
              <a:rPr lang="it-IT" b="1" dirty="0" err="1" smtClean="0">
                <a:solidFill>
                  <a:srgbClr val="7030A0"/>
                </a:solidFill>
              </a:rPr>
              <a:t>strangers</a:t>
            </a:r>
            <a:r>
              <a:rPr lang="it-IT" b="1" dirty="0" smtClean="0">
                <a:solidFill>
                  <a:srgbClr val="7030A0"/>
                </a:solidFill>
              </a:rPr>
              <a:t> in a </a:t>
            </a:r>
            <a:r>
              <a:rPr lang="it-IT" b="1" dirty="0" err="1" smtClean="0">
                <a:solidFill>
                  <a:srgbClr val="7030A0"/>
                </a:solidFill>
              </a:rPr>
              <a:t>foreign</a:t>
            </a:r>
            <a:r>
              <a:rPr lang="it-IT" b="1" dirty="0" smtClean="0">
                <a:solidFill>
                  <a:srgbClr val="7030A0"/>
                </a:solidFill>
              </a:rPr>
              <a:t> </a:t>
            </a:r>
            <a:r>
              <a:rPr lang="it-IT" b="1" dirty="0" err="1" smtClean="0">
                <a:solidFill>
                  <a:srgbClr val="7030A0"/>
                </a:solidFill>
              </a:rPr>
              <a:t>land</a:t>
            </a:r>
            <a:r>
              <a:rPr lang="it-IT" b="1" dirty="0" smtClean="0">
                <a:solidFill>
                  <a:srgbClr val="7030A0"/>
                </a:solidFill>
              </a:rPr>
              <a:t>, </a:t>
            </a:r>
            <a:r>
              <a:rPr lang="it-IT" b="1" dirty="0" err="1" smtClean="0">
                <a:solidFill>
                  <a:srgbClr val="7030A0"/>
                </a:solidFill>
              </a:rPr>
              <a:t>they</a:t>
            </a:r>
            <a:r>
              <a:rPr lang="it-IT" b="1" dirty="0" smtClean="0">
                <a:solidFill>
                  <a:srgbClr val="7030A0"/>
                </a:solidFill>
              </a:rPr>
              <a:t> </a:t>
            </a:r>
            <a:r>
              <a:rPr lang="it-IT" b="1" dirty="0" err="1" smtClean="0">
                <a:solidFill>
                  <a:srgbClr val="7030A0"/>
                </a:solidFill>
              </a:rPr>
              <a:t>were</a:t>
            </a:r>
            <a:r>
              <a:rPr lang="it-IT" b="1" dirty="0" smtClean="0">
                <a:solidFill>
                  <a:srgbClr val="7030A0"/>
                </a:solidFill>
              </a:rPr>
              <a:t> </a:t>
            </a:r>
            <a:r>
              <a:rPr lang="it-IT" b="1" dirty="0" err="1" smtClean="0">
                <a:solidFill>
                  <a:srgbClr val="7030A0"/>
                </a:solidFill>
              </a:rPr>
              <a:t>unable</a:t>
            </a:r>
            <a:r>
              <a:rPr lang="it-IT" b="1" dirty="0" smtClean="0">
                <a:solidFill>
                  <a:srgbClr val="7030A0"/>
                </a:solidFill>
              </a:rPr>
              <a:t> to </a:t>
            </a:r>
            <a:r>
              <a:rPr lang="it-IT" b="1" dirty="0" err="1" smtClean="0">
                <a:solidFill>
                  <a:srgbClr val="7030A0"/>
                </a:solidFill>
              </a:rPr>
              <a:t>reply</a:t>
            </a:r>
            <a:r>
              <a:rPr lang="it-IT" b="1" dirty="0" smtClean="0">
                <a:solidFill>
                  <a:srgbClr val="7030A0"/>
                </a:solidFill>
              </a:rPr>
              <a:t> to the </a:t>
            </a:r>
            <a:r>
              <a:rPr lang="it-IT" b="1" dirty="0" err="1" smtClean="0">
                <a:solidFill>
                  <a:srgbClr val="7030A0"/>
                </a:solidFill>
              </a:rPr>
              <a:t>unintelligible</a:t>
            </a:r>
            <a:r>
              <a:rPr lang="it-IT" b="1" dirty="0" smtClean="0">
                <a:solidFill>
                  <a:srgbClr val="7030A0"/>
                </a:solidFill>
              </a:rPr>
              <a:t> </a:t>
            </a:r>
            <a:r>
              <a:rPr lang="it-IT" b="1" dirty="0" err="1" smtClean="0">
                <a:solidFill>
                  <a:srgbClr val="7030A0"/>
                </a:solidFill>
              </a:rPr>
              <a:t>sounds</a:t>
            </a:r>
            <a:r>
              <a:rPr lang="it-IT" b="1" dirty="0" smtClean="0">
                <a:solidFill>
                  <a:srgbClr val="7030A0"/>
                </a:solidFill>
              </a:rPr>
              <a:t> </a:t>
            </a:r>
            <a:r>
              <a:rPr lang="it-IT" b="1" dirty="0" err="1" smtClean="0">
                <a:solidFill>
                  <a:srgbClr val="7030A0"/>
                </a:solidFill>
              </a:rPr>
              <a:t>whose</a:t>
            </a:r>
            <a:r>
              <a:rPr lang="it-IT" b="1" dirty="0" smtClean="0">
                <a:solidFill>
                  <a:srgbClr val="7030A0"/>
                </a:solidFill>
              </a:rPr>
              <a:t> </a:t>
            </a:r>
            <a:r>
              <a:rPr lang="it-IT" b="1" dirty="0" err="1" smtClean="0">
                <a:solidFill>
                  <a:srgbClr val="7030A0"/>
                </a:solidFill>
              </a:rPr>
              <a:t>meaning</a:t>
            </a:r>
            <a:r>
              <a:rPr lang="it-IT" b="1" dirty="0" smtClean="0">
                <a:solidFill>
                  <a:srgbClr val="7030A0"/>
                </a:solidFill>
              </a:rPr>
              <a:t> </a:t>
            </a:r>
            <a:r>
              <a:rPr lang="it-IT" b="1" dirty="0" err="1" smtClean="0">
                <a:solidFill>
                  <a:srgbClr val="7030A0"/>
                </a:solidFill>
              </a:rPr>
              <a:t>they</a:t>
            </a:r>
            <a:r>
              <a:rPr lang="it-IT" b="1" dirty="0" smtClean="0">
                <a:solidFill>
                  <a:srgbClr val="7030A0"/>
                </a:solidFill>
              </a:rPr>
              <a:t> </a:t>
            </a:r>
            <a:r>
              <a:rPr lang="it-IT" b="1" dirty="0" err="1" smtClean="0">
                <a:solidFill>
                  <a:srgbClr val="7030A0"/>
                </a:solidFill>
              </a:rPr>
              <a:t>had</a:t>
            </a:r>
            <a:r>
              <a:rPr lang="it-IT" b="1" dirty="0" smtClean="0">
                <a:solidFill>
                  <a:srgbClr val="7030A0"/>
                </a:solidFill>
              </a:rPr>
              <a:t> long </a:t>
            </a:r>
            <a:r>
              <a:rPr lang="it-IT" b="1" dirty="0" err="1" smtClean="0">
                <a:solidFill>
                  <a:srgbClr val="7030A0"/>
                </a:solidFill>
              </a:rPr>
              <a:t>forgotten</a:t>
            </a:r>
            <a:endParaRPr lang="it-IT" b="1" dirty="0">
              <a:solidFill>
                <a:srgbClr val="7030A0"/>
              </a:solidFill>
            </a:endParaRPr>
          </a:p>
        </p:txBody>
      </p:sp>
      <p:pic>
        <p:nvPicPr>
          <p:cNvPr id="15362" name="Picture 2" descr="Immagine correlata"/>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1825626"/>
            <a:ext cx="2426876" cy="1619940"/>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13953927" y="5850366"/>
            <a:ext cx="464438" cy="369332"/>
          </a:xfrm>
          <a:prstGeom prst="rect">
            <a:avLst/>
          </a:prstGeom>
          <a:noFill/>
        </p:spPr>
        <p:txBody>
          <a:bodyPr wrap="square" rtlCol="0">
            <a:spAutoFit/>
          </a:bodyPr>
          <a:lstStyle/>
          <a:p>
            <a:r>
              <a:rPr lang="it-IT" dirty="0" smtClean="0"/>
              <a:t>a</a:t>
            </a:r>
            <a:endParaRPr lang="it-IT" dirty="0"/>
          </a:p>
        </p:txBody>
      </p:sp>
      <p:pic>
        <p:nvPicPr>
          <p:cNvPr id="15366" name="Picture 6" descr="Risultati immagini per divisioni linguistiche nell'europa medieva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6676" y="2940948"/>
            <a:ext cx="2745061" cy="1516752"/>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Risultati immagini per mappa linguistica mondia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3446" y="4456665"/>
            <a:ext cx="2577225" cy="1720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5209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1325563"/>
          </a:xfrm>
        </p:spPr>
        <p:txBody>
          <a:bodyPr/>
          <a:lstStyle/>
          <a:p>
            <a:pPr algn="ctr"/>
            <a:r>
              <a:rPr lang="it-IT" dirty="0" smtClean="0">
                <a:solidFill>
                  <a:srgbClr val="0070C0"/>
                </a:solidFill>
                <a:latin typeface="Goudy Stout" panose="0202090407030B020401" pitchFamily="18" charset="0"/>
              </a:rPr>
              <a:t>A SURPRISING STATEMENT …</a:t>
            </a:r>
            <a:endParaRPr lang="it-IT" dirty="0">
              <a:solidFill>
                <a:srgbClr val="0070C0"/>
              </a:solidFill>
              <a:latin typeface="Goudy Stout" panose="0202090407030B020401" pitchFamily="18" charset="0"/>
            </a:endParaRPr>
          </a:p>
        </p:txBody>
      </p:sp>
      <p:sp>
        <p:nvSpPr>
          <p:cNvPr id="3" name="Segnaposto contenuto 2"/>
          <p:cNvSpPr>
            <a:spLocks noGrp="1"/>
          </p:cNvSpPr>
          <p:nvPr>
            <p:ph sz="half" idx="1"/>
          </p:nvPr>
        </p:nvSpPr>
        <p:spPr>
          <a:xfrm>
            <a:off x="838200" y="1477895"/>
            <a:ext cx="6747456" cy="5167604"/>
          </a:xfrm>
        </p:spPr>
        <p:txBody>
          <a:bodyPr>
            <a:normAutofit fontScale="70000" lnSpcReduction="20000"/>
          </a:bodyPr>
          <a:lstStyle/>
          <a:p>
            <a:pPr algn="just"/>
            <a:r>
              <a:rPr lang="it-IT" b="1" dirty="0" err="1" smtClean="0">
                <a:solidFill>
                  <a:srgbClr val="FF0000"/>
                </a:solidFill>
              </a:rPr>
              <a:t>Although</a:t>
            </a:r>
            <a:r>
              <a:rPr lang="it-IT" b="1" dirty="0" smtClean="0">
                <a:solidFill>
                  <a:srgbClr val="FF0000"/>
                </a:solidFill>
              </a:rPr>
              <a:t> </a:t>
            </a:r>
            <a:r>
              <a:rPr lang="it-IT" b="1" dirty="0" err="1" smtClean="0">
                <a:solidFill>
                  <a:srgbClr val="FF0000"/>
                </a:solidFill>
              </a:rPr>
              <a:t>we</a:t>
            </a:r>
            <a:r>
              <a:rPr lang="it-IT" b="1" dirty="0" smtClean="0">
                <a:solidFill>
                  <a:srgbClr val="FF0000"/>
                </a:solidFill>
              </a:rPr>
              <a:t> </a:t>
            </a:r>
            <a:r>
              <a:rPr lang="it-IT" b="1" dirty="0" err="1" smtClean="0">
                <a:solidFill>
                  <a:srgbClr val="FF0000"/>
                </a:solidFill>
              </a:rPr>
              <a:t>have</a:t>
            </a:r>
            <a:r>
              <a:rPr lang="it-IT" b="1" dirty="0" smtClean="0">
                <a:solidFill>
                  <a:srgbClr val="FF0000"/>
                </a:solidFill>
              </a:rPr>
              <a:t> </a:t>
            </a:r>
            <a:r>
              <a:rPr lang="it-IT" b="1" dirty="0" err="1" smtClean="0">
                <a:solidFill>
                  <a:srgbClr val="FF0000"/>
                </a:solidFill>
              </a:rPr>
              <a:t>shown</a:t>
            </a:r>
            <a:r>
              <a:rPr lang="it-IT" b="1" dirty="0" smtClean="0">
                <a:solidFill>
                  <a:srgbClr val="FF0000"/>
                </a:solidFill>
              </a:rPr>
              <a:t> the </a:t>
            </a:r>
            <a:r>
              <a:rPr lang="it-IT" b="1" dirty="0" err="1" smtClean="0">
                <a:solidFill>
                  <a:srgbClr val="FF0000"/>
                </a:solidFill>
              </a:rPr>
              <a:t>disadvantage</a:t>
            </a:r>
            <a:r>
              <a:rPr lang="it-IT" b="1" dirty="0" smtClean="0">
                <a:solidFill>
                  <a:srgbClr val="FF0000"/>
                </a:solidFill>
              </a:rPr>
              <a:t> </a:t>
            </a:r>
            <a:r>
              <a:rPr lang="it-IT" b="1" dirty="0" err="1" smtClean="0">
                <a:solidFill>
                  <a:srgbClr val="FF0000"/>
                </a:solidFill>
              </a:rPr>
              <a:t>resulting</a:t>
            </a:r>
            <a:r>
              <a:rPr lang="it-IT" b="1" dirty="0" smtClean="0">
                <a:solidFill>
                  <a:srgbClr val="FF0000"/>
                </a:solidFill>
              </a:rPr>
              <a:t> from the </a:t>
            </a:r>
            <a:r>
              <a:rPr lang="it-IT" b="1" dirty="0" err="1" smtClean="0">
                <a:solidFill>
                  <a:srgbClr val="FF0000"/>
                </a:solidFill>
              </a:rPr>
              <a:t>people’s</a:t>
            </a:r>
            <a:r>
              <a:rPr lang="it-IT" b="1" dirty="0" smtClean="0">
                <a:solidFill>
                  <a:srgbClr val="FF0000"/>
                </a:solidFill>
              </a:rPr>
              <a:t> </a:t>
            </a:r>
            <a:r>
              <a:rPr lang="it-IT" b="1" dirty="0" err="1" smtClean="0">
                <a:solidFill>
                  <a:srgbClr val="FF0000"/>
                </a:solidFill>
              </a:rPr>
              <a:t>inability</a:t>
            </a:r>
            <a:r>
              <a:rPr lang="it-IT" b="1" dirty="0" smtClean="0">
                <a:solidFill>
                  <a:srgbClr val="FF0000"/>
                </a:solidFill>
              </a:rPr>
              <a:t> to </a:t>
            </a:r>
            <a:r>
              <a:rPr lang="it-IT" b="1" dirty="0" err="1" smtClean="0">
                <a:solidFill>
                  <a:srgbClr val="FF0000"/>
                </a:solidFill>
              </a:rPr>
              <a:t>understand</a:t>
            </a:r>
            <a:r>
              <a:rPr lang="it-IT" b="1" dirty="0" smtClean="0">
                <a:solidFill>
                  <a:srgbClr val="FF0000"/>
                </a:solidFill>
              </a:rPr>
              <a:t> Latin, </a:t>
            </a:r>
            <a:r>
              <a:rPr lang="it-IT" b="1" dirty="0" err="1" smtClean="0">
                <a:solidFill>
                  <a:srgbClr val="FF0000"/>
                </a:solidFill>
              </a:rPr>
              <a:t>we</a:t>
            </a:r>
            <a:r>
              <a:rPr lang="it-IT" b="1" dirty="0" smtClean="0">
                <a:solidFill>
                  <a:srgbClr val="FF0000"/>
                </a:solidFill>
              </a:rPr>
              <a:t> do </a:t>
            </a:r>
            <a:r>
              <a:rPr lang="it-IT" b="1" dirty="0" err="1" smtClean="0">
                <a:solidFill>
                  <a:srgbClr val="FF0000"/>
                </a:solidFill>
              </a:rPr>
              <a:t>not</a:t>
            </a:r>
            <a:r>
              <a:rPr lang="it-IT" b="1" dirty="0" smtClean="0">
                <a:solidFill>
                  <a:srgbClr val="FF0000"/>
                </a:solidFill>
              </a:rPr>
              <a:t> </a:t>
            </a:r>
            <a:r>
              <a:rPr lang="it-IT" b="1" dirty="0" err="1" smtClean="0">
                <a:solidFill>
                  <a:srgbClr val="FF0000"/>
                </a:solidFill>
              </a:rPr>
              <a:t>think</a:t>
            </a:r>
            <a:r>
              <a:rPr lang="it-IT" b="1" dirty="0" smtClean="0">
                <a:solidFill>
                  <a:srgbClr val="FF0000"/>
                </a:solidFill>
              </a:rPr>
              <a:t> </a:t>
            </a:r>
            <a:r>
              <a:rPr lang="it-IT" b="1" dirty="0" err="1" smtClean="0">
                <a:solidFill>
                  <a:srgbClr val="FF0000"/>
                </a:solidFill>
              </a:rPr>
              <a:t>that</a:t>
            </a:r>
            <a:r>
              <a:rPr lang="it-IT" b="1" dirty="0" smtClean="0">
                <a:solidFill>
                  <a:srgbClr val="FF0000"/>
                </a:solidFill>
              </a:rPr>
              <a:t> the </a:t>
            </a:r>
            <a:r>
              <a:rPr lang="it-IT" b="1" dirty="0" err="1" smtClean="0">
                <a:solidFill>
                  <a:srgbClr val="FF0000"/>
                </a:solidFill>
              </a:rPr>
              <a:t>liturgy</a:t>
            </a:r>
            <a:r>
              <a:rPr lang="it-IT" b="1" dirty="0" smtClean="0">
                <a:solidFill>
                  <a:srgbClr val="FF0000"/>
                </a:solidFill>
              </a:rPr>
              <a:t> </a:t>
            </a:r>
            <a:r>
              <a:rPr lang="it-IT" b="1" dirty="0" err="1" smtClean="0">
                <a:solidFill>
                  <a:srgbClr val="FF0000"/>
                </a:solidFill>
              </a:rPr>
              <a:t>may</a:t>
            </a:r>
            <a:r>
              <a:rPr lang="it-IT" b="1" dirty="0" smtClean="0">
                <a:solidFill>
                  <a:srgbClr val="FF0000"/>
                </a:solidFill>
              </a:rPr>
              <a:t> </a:t>
            </a:r>
            <a:r>
              <a:rPr lang="it-IT" b="1" dirty="0" err="1" smtClean="0">
                <a:solidFill>
                  <a:srgbClr val="FF0000"/>
                </a:solidFill>
              </a:rPr>
              <a:t>fittingly</a:t>
            </a:r>
            <a:r>
              <a:rPr lang="it-IT" b="1" dirty="0" smtClean="0">
                <a:solidFill>
                  <a:srgbClr val="FF0000"/>
                </a:solidFill>
              </a:rPr>
              <a:t> be </a:t>
            </a:r>
            <a:r>
              <a:rPr lang="it-IT" b="1" dirty="0" err="1" smtClean="0">
                <a:solidFill>
                  <a:srgbClr val="FF0000"/>
                </a:solidFill>
              </a:rPr>
              <a:t>translated</a:t>
            </a:r>
            <a:r>
              <a:rPr lang="it-IT" b="1" dirty="0" smtClean="0">
                <a:solidFill>
                  <a:srgbClr val="FF0000"/>
                </a:solidFill>
              </a:rPr>
              <a:t> </a:t>
            </a:r>
            <a:r>
              <a:rPr lang="it-IT" b="1" dirty="0" err="1" smtClean="0">
                <a:solidFill>
                  <a:srgbClr val="FF0000"/>
                </a:solidFill>
              </a:rPr>
              <a:t>into</a:t>
            </a:r>
            <a:r>
              <a:rPr lang="it-IT" b="1" dirty="0" smtClean="0">
                <a:solidFill>
                  <a:srgbClr val="FF0000"/>
                </a:solidFill>
              </a:rPr>
              <a:t> the </a:t>
            </a:r>
            <a:r>
              <a:rPr lang="it-IT" b="1" dirty="0" err="1" smtClean="0">
                <a:solidFill>
                  <a:srgbClr val="FF0000"/>
                </a:solidFill>
              </a:rPr>
              <a:t>vernacular</a:t>
            </a:r>
            <a:r>
              <a:rPr lang="it-IT" b="1" dirty="0" smtClean="0">
                <a:solidFill>
                  <a:srgbClr val="FF0000"/>
                </a:solidFill>
              </a:rPr>
              <a:t>.</a:t>
            </a:r>
          </a:p>
          <a:p>
            <a:pPr algn="just"/>
            <a:r>
              <a:rPr lang="it-IT" b="1" dirty="0" smtClean="0">
                <a:solidFill>
                  <a:srgbClr val="00B0F0"/>
                </a:solidFill>
              </a:rPr>
              <a:t>Latin, </a:t>
            </a:r>
            <a:r>
              <a:rPr lang="it-IT" b="1" dirty="0" err="1" smtClean="0">
                <a:solidFill>
                  <a:srgbClr val="00B0F0"/>
                </a:solidFill>
              </a:rPr>
              <a:t>Greek</a:t>
            </a:r>
            <a:r>
              <a:rPr lang="it-IT" b="1" dirty="0" smtClean="0">
                <a:solidFill>
                  <a:srgbClr val="00B0F0"/>
                </a:solidFill>
              </a:rPr>
              <a:t> and </a:t>
            </a:r>
            <a:r>
              <a:rPr lang="it-IT" b="1" dirty="0" err="1" smtClean="0">
                <a:solidFill>
                  <a:srgbClr val="00B0F0"/>
                </a:solidFill>
              </a:rPr>
              <a:t>Oriental</a:t>
            </a:r>
            <a:r>
              <a:rPr lang="it-IT" b="1" dirty="0" smtClean="0">
                <a:solidFill>
                  <a:srgbClr val="00B0F0"/>
                </a:solidFill>
              </a:rPr>
              <a:t> </a:t>
            </a:r>
            <a:r>
              <a:rPr lang="it-IT" b="1" dirty="0" err="1" smtClean="0">
                <a:solidFill>
                  <a:srgbClr val="00B0F0"/>
                </a:solidFill>
              </a:rPr>
              <a:t>Churches</a:t>
            </a:r>
            <a:r>
              <a:rPr lang="it-IT" b="1" dirty="0" smtClean="0">
                <a:solidFill>
                  <a:srgbClr val="00B0F0"/>
                </a:solidFill>
              </a:rPr>
              <a:t> </a:t>
            </a:r>
            <a:r>
              <a:rPr lang="it-IT" b="1" dirty="0" err="1" smtClean="0">
                <a:solidFill>
                  <a:srgbClr val="00B0F0"/>
                </a:solidFill>
              </a:rPr>
              <a:t>have</a:t>
            </a:r>
            <a:r>
              <a:rPr lang="it-IT" b="1" dirty="0" smtClean="0">
                <a:solidFill>
                  <a:srgbClr val="00B0F0"/>
                </a:solidFill>
              </a:rPr>
              <a:t> </a:t>
            </a:r>
            <a:r>
              <a:rPr lang="it-IT" b="1" dirty="0" err="1" smtClean="0">
                <a:solidFill>
                  <a:srgbClr val="00B0F0"/>
                </a:solidFill>
              </a:rPr>
              <a:t>consistently</a:t>
            </a:r>
            <a:r>
              <a:rPr lang="it-IT" b="1" dirty="0" smtClean="0">
                <a:solidFill>
                  <a:srgbClr val="00B0F0"/>
                </a:solidFill>
              </a:rPr>
              <a:t> </a:t>
            </a:r>
            <a:r>
              <a:rPr lang="it-IT" b="1" dirty="0" err="1" smtClean="0">
                <a:solidFill>
                  <a:srgbClr val="00B0F0"/>
                </a:solidFill>
              </a:rPr>
              <a:t>retained</a:t>
            </a:r>
            <a:r>
              <a:rPr lang="it-IT" b="1" dirty="0" smtClean="0">
                <a:solidFill>
                  <a:srgbClr val="00B0F0"/>
                </a:solidFill>
              </a:rPr>
              <a:t> </a:t>
            </a:r>
            <a:r>
              <a:rPr lang="it-IT" b="1" dirty="0" err="1" smtClean="0">
                <a:solidFill>
                  <a:srgbClr val="00B0F0"/>
                </a:solidFill>
              </a:rPr>
              <a:t>their</a:t>
            </a:r>
            <a:r>
              <a:rPr lang="it-IT" b="1" dirty="0" smtClean="0">
                <a:solidFill>
                  <a:srgbClr val="00B0F0"/>
                </a:solidFill>
              </a:rPr>
              <a:t> </a:t>
            </a:r>
            <a:r>
              <a:rPr lang="it-IT" b="1" dirty="0" err="1" smtClean="0">
                <a:solidFill>
                  <a:srgbClr val="00B0F0"/>
                </a:solidFill>
              </a:rPr>
              <a:t>liturgies</a:t>
            </a:r>
            <a:r>
              <a:rPr lang="it-IT" b="1" dirty="0" smtClean="0">
                <a:solidFill>
                  <a:srgbClr val="00B0F0"/>
                </a:solidFill>
              </a:rPr>
              <a:t> in the </a:t>
            </a:r>
            <a:r>
              <a:rPr lang="it-IT" b="1" dirty="0" err="1" smtClean="0">
                <a:solidFill>
                  <a:srgbClr val="00B0F0"/>
                </a:solidFill>
              </a:rPr>
              <a:t>ancient</a:t>
            </a:r>
            <a:r>
              <a:rPr lang="it-IT" b="1" dirty="0" smtClean="0">
                <a:solidFill>
                  <a:srgbClr val="00B0F0"/>
                </a:solidFill>
              </a:rPr>
              <a:t> </a:t>
            </a:r>
            <a:r>
              <a:rPr lang="it-IT" b="1" dirty="0" err="1" smtClean="0">
                <a:solidFill>
                  <a:srgbClr val="00B0F0"/>
                </a:solidFill>
              </a:rPr>
              <a:t>languages</a:t>
            </a:r>
            <a:r>
              <a:rPr lang="it-IT" b="1" dirty="0" smtClean="0">
                <a:solidFill>
                  <a:srgbClr val="00B0F0"/>
                </a:solidFill>
              </a:rPr>
              <a:t> in </a:t>
            </a:r>
            <a:r>
              <a:rPr lang="it-IT" b="1" dirty="0" err="1" smtClean="0">
                <a:solidFill>
                  <a:srgbClr val="00B0F0"/>
                </a:solidFill>
              </a:rPr>
              <a:t>which</a:t>
            </a:r>
            <a:r>
              <a:rPr lang="it-IT" b="1" dirty="0" smtClean="0">
                <a:solidFill>
                  <a:srgbClr val="00B0F0"/>
                </a:solidFill>
              </a:rPr>
              <a:t> </a:t>
            </a:r>
            <a:r>
              <a:rPr lang="it-IT" b="1" dirty="0" err="1" smtClean="0">
                <a:solidFill>
                  <a:srgbClr val="00B0F0"/>
                </a:solidFill>
              </a:rPr>
              <a:t>they</a:t>
            </a:r>
            <a:r>
              <a:rPr lang="it-IT" b="1" dirty="0" smtClean="0">
                <a:solidFill>
                  <a:srgbClr val="00B0F0"/>
                </a:solidFill>
              </a:rPr>
              <a:t> </a:t>
            </a:r>
            <a:r>
              <a:rPr lang="it-IT" b="1" dirty="0" err="1" smtClean="0">
                <a:solidFill>
                  <a:srgbClr val="00B0F0"/>
                </a:solidFill>
              </a:rPr>
              <a:t>were</a:t>
            </a:r>
            <a:r>
              <a:rPr lang="it-IT" b="1" dirty="0" smtClean="0">
                <a:solidFill>
                  <a:srgbClr val="00B0F0"/>
                </a:solidFill>
              </a:rPr>
              <a:t> </a:t>
            </a:r>
            <a:r>
              <a:rPr lang="it-IT" b="1" dirty="0" err="1" smtClean="0">
                <a:solidFill>
                  <a:srgbClr val="00B0F0"/>
                </a:solidFill>
              </a:rPr>
              <a:t>written</a:t>
            </a:r>
            <a:r>
              <a:rPr lang="it-IT" b="1" dirty="0" smtClean="0">
                <a:solidFill>
                  <a:srgbClr val="00B0F0"/>
                </a:solidFill>
              </a:rPr>
              <a:t>.</a:t>
            </a:r>
          </a:p>
          <a:p>
            <a:pPr algn="just"/>
            <a:r>
              <a:rPr lang="it-IT" b="1" dirty="0" err="1" smtClean="0">
                <a:solidFill>
                  <a:srgbClr val="00B050"/>
                </a:solidFill>
              </a:rPr>
              <a:t>Putting</a:t>
            </a:r>
            <a:r>
              <a:rPr lang="it-IT" b="1" dirty="0" smtClean="0">
                <a:solidFill>
                  <a:srgbClr val="00B050"/>
                </a:solidFill>
              </a:rPr>
              <a:t> the </a:t>
            </a:r>
            <a:r>
              <a:rPr lang="it-IT" b="1" dirty="0" err="1" smtClean="0">
                <a:solidFill>
                  <a:srgbClr val="00B050"/>
                </a:solidFill>
              </a:rPr>
              <a:t>sacred</a:t>
            </a:r>
            <a:r>
              <a:rPr lang="it-IT" b="1" dirty="0" smtClean="0">
                <a:solidFill>
                  <a:srgbClr val="00B050"/>
                </a:solidFill>
              </a:rPr>
              <a:t> </a:t>
            </a:r>
            <a:r>
              <a:rPr lang="it-IT" b="1" dirty="0" err="1" smtClean="0">
                <a:solidFill>
                  <a:srgbClr val="00B050"/>
                </a:solidFill>
              </a:rPr>
              <a:t>rites</a:t>
            </a:r>
            <a:r>
              <a:rPr lang="it-IT" b="1" dirty="0" smtClean="0">
                <a:solidFill>
                  <a:srgbClr val="00B050"/>
                </a:solidFill>
              </a:rPr>
              <a:t> </a:t>
            </a:r>
            <a:r>
              <a:rPr lang="it-IT" b="1" dirty="0" err="1" smtClean="0">
                <a:solidFill>
                  <a:srgbClr val="00B050"/>
                </a:solidFill>
              </a:rPr>
              <a:t>into</a:t>
            </a:r>
            <a:r>
              <a:rPr lang="it-IT" b="1" dirty="0" smtClean="0">
                <a:solidFill>
                  <a:srgbClr val="00B050"/>
                </a:solidFill>
              </a:rPr>
              <a:t> the </a:t>
            </a:r>
            <a:r>
              <a:rPr lang="it-IT" b="1" dirty="0" err="1" smtClean="0">
                <a:solidFill>
                  <a:srgbClr val="00B050"/>
                </a:solidFill>
              </a:rPr>
              <a:t>vernacular</a:t>
            </a:r>
            <a:r>
              <a:rPr lang="it-IT" b="1" dirty="0" smtClean="0">
                <a:solidFill>
                  <a:srgbClr val="00B050"/>
                </a:solidFill>
              </a:rPr>
              <a:t> </a:t>
            </a:r>
            <a:r>
              <a:rPr lang="it-IT" b="1" dirty="0" err="1" smtClean="0">
                <a:solidFill>
                  <a:srgbClr val="00B050"/>
                </a:solidFill>
              </a:rPr>
              <a:t>would</a:t>
            </a:r>
            <a:r>
              <a:rPr lang="it-IT" b="1" dirty="0" smtClean="0">
                <a:solidFill>
                  <a:srgbClr val="00B050"/>
                </a:solidFill>
              </a:rPr>
              <a:t> induce </a:t>
            </a:r>
            <a:r>
              <a:rPr lang="it-IT" b="1" dirty="0" err="1" smtClean="0">
                <a:solidFill>
                  <a:srgbClr val="00B050"/>
                </a:solidFill>
              </a:rPr>
              <a:t>problems</a:t>
            </a:r>
            <a:r>
              <a:rPr lang="it-IT" b="1" dirty="0" smtClean="0">
                <a:solidFill>
                  <a:srgbClr val="00B050"/>
                </a:solidFill>
              </a:rPr>
              <a:t> </a:t>
            </a:r>
            <a:r>
              <a:rPr lang="it-IT" b="1" dirty="0" err="1" smtClean="0">
                <a:solidFill>
                  <a:srgbClr val="00B050"/>
                </a:solidFill>
              </a:rPr>
              <a:t>greater</a:t>
            </a:r>
            <a:r>
              <a:rPr lang="it-IT" b="1" dirty="0" smtClean="0">
                <a:solidFill>
                  <a:srgbClr val="00B050"/>
                </a:solidFill>
              </a:rPr>
              <a:t> </a:t>
            </a:r>
            <a:r>
              <a:rPr lang="it-IT" b="1" dirty="0" err="1" smtClean="0">
                <a:solidFill>
                  <a:srgbClr val="00B050"/>
                </a:solidFill>
              </a:rPr>
              <a:t>than</a:t>
            </a:r>
            <a:r>
              <a:rPr lang="it-IT" b="1" dirty="0" smtClean="0">
                <a:solidFill>
                  <a:srgbClr val="00B050"/>
                </a:solidFill>
              </a:rPr>
              <a:t> the </a:t>
            </a:r>
            <a:r>
              <a:rPr lang="it-IT" b="1" dirty="0" err="1" smtClean="0">
                <a:solidFill>
                  <a:srgbClr val="00B050"/>
                </a:solidFill>
              </a:rPr>
              <a:t>remedies</a:t>
            </a:r>
            <a:r>
              <a:rPr lang="it-IT" b="1" dirty="0" smtClean="0">
                <a:solidFill>
                  <a:srgbClr val="00B050"/>
                </a:solidFill>
              </a:rPr>
              <a:t> </a:t>
            </a:r>
            <a:r>
              <a:rPr lang="it-IT" b="1" dirty="0" err="1" smtClean="0">
                <a:solidFill>
                  <a:srgbClr val="00B050"/>
                </a:solidFill>
              </a:rPr>
              <a:t>imposed</a:t>
            </a:r>
            <a:r>
              <a:rPr lang="it-IT" b="1" dirty="0" smtClean="0">
                <a:solidFill>
                  <a:srgbClr val="00B050"/>
                </a:solidFill>
              </a:rPr>
              <a:t>.</a:t>
            </a:r>
          </a:p>
          <a:p>
            <a:pPr algn="just"/>
            <a:r>
              <a:rPr lang="it-IT" b="1" dirty="0" smtClean="0">
                <a:solidFill>
                  <a:srgbClr val="FF0000"/>
                </a:solidFill>
              </a:rPr>
              <a:t>The </a:t>
            </a:r>
            <a:r>
              <a:rPr lang="it-IT" b="1" dirty="0" err="1" smtClean="0">
                <a:solidFill>
                  <a:srgbClr val="FF0000"/>
                </a:solidFill>
              </a:rPr>
              <a:t>principal</a:t>
            </a:r>
            <a:r>
              <a:rPr lang="it-IT" b="1" dirty="0" smtClean="0">
                <a:solidFill>
                  <a:srgbClr val="FF0000"/>
                </a:solidFill>
              </a:rPr>
              <a:t> </a:t>
            </a:r>
            <a:r>
              <a:rPr lang="it-IT" b="1" dirty="0" err="1" smtClean="0">
                <a:solidFill>
                  <a:srgbClr val="FF0000"/>
                </a:solidFill>
              </a:rPr>
              <a:t>advantages</a:t>
            </a:r>
            <a:r>
              <a:rPr lang="it-IT" b="1" dirty="0" smtClean="0">
                <a:solidFill>
                  <a:srgbClr val="FF0000"/>
                </a:solidFill>
              </a:rPr>
              <a:t> of </a:t>
            </a:r>
            <a:r>
              <a:rPr lang="it-IT" b="1" dirty="0" err="1" smtClean="0">
                <a:solidFill>
                  <a:srgbClr val="FF0000"/>
                </a:solidFill>
              </a:rPr>
              <a:t>ancient</a:t>
            </a:r>
            <a:r>
              <a:rPr lang="it-IT" b="1" dirty="0" smtClean="0">
                <a:solidFill>
                  <a:srgbClr val="FF0000"/>
                </a:solidFill>
              </a:rPr>
              <a:t> </a:t>
            </a:r>
            <a:r>
              <a:rPr lang="it-IT" b="1" dirty="0" err="1" smtClean="0">
                <a:solidFill>
                  <a:srgbClr val="FF0000"/>
                </a:solidFill>
              </a:rPr>
              <a:t>languages</a:t>
            </a:r>
            <a:r>
              <a:rPr lang="it-IT" b="1" dirty="0" smtClean="0">
                <a:solidFill>
                  <a:srgbClr val="FF0000"/>
                </a:solidFill>
              </a:rPr>
              <a:t> are:</a:t>
            </a:r>
          </a:p>
          <a:p>
            <a:pPr lvl="1" algn="just"/>
            <a:r>
              <a:rPr lang="it-IT" b="1" dirty="0" err="1" smtClean="0">
                <a:solidFill>
                  <a:srgbClr val="00B050"/>
                </a:solidFill>
              </a:rPr>
              <a:t>They</a:t>
            </a:r>
            <a:r>
              <a:rPr lang="it-IT" b="1" dirty="0" smtClean="0">
                <a:solidFill>
                  <a:srgbClr val="00B050"/>
                </a:solidFill>
              </a:rPr>
              <a:t> </a:t>
            </a:r>
            <a:r>
              <a:rPr lang="it-IT" b="1" dirty="0" err="1" smtClean="0">
                <a:solidFill>
                  <a:srgbClr val="00B050"/>
                </a:solidFill>
              </a:rPr>
              <a:t>reflect</a:t>
            </a:r>
            <a:r>
              <a:rPr lang="it-IT" b="1" dirty="0" smtClean="0">
                <a:solidFill>
                  <a:srgbClr val="00B050"/>
                </a:solidFill>
              </a:rPr>
              <a:t> the </a:t>
            </a:r>
            <a:r>
              <a:rPr lang="it-IT" b="1" dirty="0" err="1" smtClean="0">
                <a:solidFill>
                  <a:srgbClr val="00B050"/>
                </a:solidFill>
              </a:rPr>
              <a:t>immutability</a:t>
            </a:r>
            <a:r>
              <a:rPr lang="it-IT" b="1" dirty="0" smtClean="0">
                <a:solidFill>
                  <a:srgbClr val="00B050"/>
                </a:solidFill>
              </a:rPr>
              <a:t> of the </a:t>
            </a:r>
            <a:r>
              <a:rPr lang="it-IT" b="1" dirty="0" err="1" smtClean="0">
                <a:solidFill>
                  <a:srgbClr val="00B050"/>
                </a:solidFill>
              </a:rPr>
              <a:t>Faith</a:t>
            </a:r>
            <a:endParaRPr lang="it-IT" b="1" dirty="0" smtClean="0">
              <a:solidFill>
                <a:srgbClr val="00B050"/>
              </a:solidFill>
            </a:endParaRPr>
          </a:p>
          <a:p>
            <a:pPr lvl="1" algn="just"/>
            <a:r>
              <a:rPr lang="it-IT" b="1" dirty="0" err="1" smtClean="0">
                <a:solidFill>
                  <a:srgbClr val="FFC000"/>
                </a:solidFill>
              </a:rPr>
              <a:t>They</a:t>
            </a:r>
            <a:r>
              <a:rPr lang="it-IT" b="1" dirty="0" smtClean="0">
                <a:solidFill>
                  <a:srgbClr val="FFC000"/>
                </a:solidFill>
              </a:rPr>
              <a:t> unite </a:t>
            </a:r>
            <a:r>
              <a:rPr lang="it-IT" b="1" dirty="0" err="1" smtClean="0">
                <a:solidFill>
                  <a:srgbClr val="FFC000"/>
                </a:solidFill>
              </a:rPr>
              <a:t>many</a:t>
            </a:r>
            <a:r>
              <a:rPr lang="it-IT" b="1" dirty="0" smtClean="0">
                <a:solidFill>
                  <a:srgbClr val="FFC000"/>
                </a:solidFill>
              </a:rPr>
              <a:t> </a:t>
            </a:r>
            <a:r>
              <a:rPr lang="it-IT" b="1" dirty="0" err="1" smtClean="0">
                <a:solidFill>
                  <a:srgbClr val="FFC000"/>
                </a:solidFill>
              </a:rPr>
              <a:t>different</a:t>
            </a:r>
            <a:r>
              <a:rPr lang="it-IT" b="1" dirty="0" smtClean="0">
                <a:solidFill>
                  <a:srgbClr val="FFC000"/>
                </a:solidFill>
              </a:rPr>
              <a:t> Christian </a:t>
            </a:r>
            <a:r>
              <a:rPr lang="it-IT" b="1" dirty="0" err="1" smtClean="0">
                <a:solidFill>
                  <a:srgbClr val="FFC000"/>
                </a:solidFill>
              </a:rPr>
              <a:t>peoples</a:t>
            </a:r>
            <a:r>
              <a:rPr lang="it-IT" b="1" dirty="0" smtClean="0">
                <a:solidFill>
                  <a:srgbClr val="FFC000"/>
                </a:solidFill>
              </a:rPr>
              <a:t> in a single </a:t>
            </a:r>
            <a:r>
              <a:rPr lang="it-IT" b="1" dirty="0" err="1" smtClean="0">
                <a:solidFill>
                  <a:srgbClr val="FFC000"/>
                </a:solidFill>
              </a:rPr>
              <a:t>rite</a:t>
            </a:r>
            <a:r>
              <a:rPr lang="it-IT" b="1" dirty="0" smtClean="0">
                <a:solidFill>
                  <a:srgbClr val="FFC000"/>
                </a:solidFill>
              </a:rPr>
              <a:t>, and </a:t>
            </a:r>
            <a:r>
              <a:rPr lang="it-IT" b="1" dirty="0" err="1" smtClean="0">
                <a:solidFill>
                  <a:srgbClr val="FFC000"/>
                </a:solidFill>
              </a:rPr>
              <a:t>thus</a:t>
            </a:r>
            <a:r>
              <a:rPr lang="it-IT" b="1" dirty="0" smtClean="0">
                <a:solidFill>
                  <a:srgbClr val="FFC000"/>
                </a:solidFill>
              </a:rPr>
              <a:t> </a:t>
            </a:r>
            <a:r>
              <a:rPr lang="it-IT" b="1" dirty="0" err="1" smtClean="0">
                <a:solidFill>
                  <a:srgbClr val="FFC000"/>
                </a:solidFill>
              </a:rPr>
              <a:t>impresses</a:t>
            </a:r>
            <a:r>
              <a:rPr lang="it-IT" b="1" dirty="0" smtClean="0">
                <a:solidFill>
                  <a:srgbClr val="FFC000"/>
                </a:solidFill>
              </a:rPr>
              <a:t> more </a:t>
            </a:r>
            <a:r>
              <a:rPr lang="it-IT" b="1" dirty="0" err="1" smtClean="0">
                <a:solidFill>
                  <a:srgbClr val="FFC000"/>
                </a:solidFill>
              </a:rPr>
              <a:t>surely</a:t>
            </a:r>
            <a:r>
              <a:rPr lang="it-IT" b="1" dirty="0" smtClean="0">
                <a:solidFill>
                  <a:srgbClr val="FFC000"/>
                </a:solidFill>
              </a:rPr>
              <a:t> the </a:t>
            </a:r>
            <a:r>
              <a:rPr lang="it-IT" b="1" dirty="0" err="1" smtClean="0">
                <a:solidFill>
                  <a:srgbClr val="FFC000"/>
                </a:solidFill>
              </a:rPr>
              <a:t>unity</a:t>
            </a:r>
            <a:r>
              <a:rPr lang="it-IT" b="1" dirty="0" smtClean="0">
                <a:solidFill>
                  <a:srgbClr val="FFC000"/>
                </a:solidFill>
              </a:rPr>
              <a:t> and </a:t>
            </a:r>
            <a:r>
              <a:rPr lang="it-IT" b="1" dirty="0" err="1" smtClean="0">
                <a:solidFill>
                  <a:srgbClr val="FFC000"/>
                </a:solidFill>
              </a:rPr>
              <a:t>greatness</a:t>
            </a:r>
            <a:r>
              <a:rPr lang="it-IT" b="1" dirty="0" smtClean="0">
                <a:solidFill>
                  <a:srgbClr val="FFC000"/>
                </a:solidFill>
              </a:rPr>
              <a:t> of the Church and </a:t>
            </a:r>
            <a:r>
              <a:rPr lang="it-IT" b="1" dirty="0" err="1" smtClean="0">
                <a:solidFill>
                  <a:srgbClr val="FFC000"/>
                </a:solidFill>
              </a:rPr>
              <a:t>its</a:t>
            </a:r>
            <a:r>
              <a:rPr lang="it-IT" b="1" dirty="0" smtClean="0">
                <a:solidFill>
                  <a:srgbClr val="FFC000"/>
                </a:solidFill>
              </a:rPr>
              <a:t> common </a:t>
            </a:r>
            <a:r>
              <a:rPr lang="it-IT" b="1" dirty="0" err="1" smtClean="0">
                <a:solidFill>
                  <a:srgbClr val="FFC000"/>
                </a:solidFill>
              </a:rPr>
              <a:t>Brotherhood</a:t>
            </a:r>
            <a:endParaRPr lang="it-IT" b="1" dirty="0" smtClean="0">
              <a:solidFill>
                <a:srgbClr val="FFC000"/>
              </a:solidFill>
            </a:endParaRPr>
          </a:p>
          <a:p>
            <a:pPr lvl="1" algn="just"/>
            <a:r>
              <a:rPr lang="it-IT" b="1" dirty="0" err="1" smtClean="0">
                <a:solidFill>
                  <a:srgbClr val="92D050"/>
                </a:solidFill>
              </a:rPr>
              <a:t>They</a:t>
            </a:r>
            <a:r>
              <a:rPr lang="it-IT" b="1" dirty="0" smtClean="0">
                <a:solidFill>
                  <a:srgbClr val="92D050"/>
                </a:solidFill>
              </a:rPr>
              <a:t> </a:t>
            </a:r>
            <a:r>
              <a:rPr lang="it-IT" b="1" dirty="0" err="1" smtClean="0">
                <a:solidFill>
                  <a:srgbClr val="92D050"/>
                </a:solidFill>
              </a:rPr>
              <a:t>give</a:t>
            </a:r>
            <a:r>
              <a:rPr lang="it-IT" b="1" dirty="0" smtClean="0">
                <a:solidFill>
                  <a:srgbClr val="92D050"/>
                </a:solidFill>
              </a:rPr>
              <a:t> and </a:t>
            </a:r>
            <a:r>
              <a:rPr lang="it-IT" b="1" dirty="0" err="1" smtClean="0">
                <a:solidFill>
                  <a:srgbClr val="92D050"/>
                </a:solidFill>
              </a:rPr>
              <a:t>other-worldly</a:t>
            </a:r>
            <a:r>
              <a:rPr lang="it-IT" b="1" dirty="0" smtClean="0">
                <a:solidFill>
                  <a:srgbClr val="92D050"/>
                </a:solidFill>
              </a:rPr>
              <a:t>, </a:t>
            </a:r>
            <a:r>
              <a:rPr lang="it-IT" b="1" dirty="0" err="1" smtClean="0">
                <a:solidFill>
                  <a:srgbClr val="92D050"/>
                </a:solidFill>
              </a:rPr>
              <a:t>superhuman</a:t>
            </a:r>
            <a:r>
              <a:rPr lang="it-IT" b="1" dirty="0" smtClean="0">
                <a:solidFill>
                  <a:srgbClr val="92D050"/>
                </a:solidFill>
              </a:rPr>
              <a:t> </a:t>
            </a:r>
            <a:r>
              <a:rPr lang="it-IT" b="1" dirty="0" err="1" smtClean="0">
                <a:solidFill>
                  <a:srgbClr val="92D050"/>
                </a:solidFill>
              </a:rPr>
              <a:t>atmosphere</a:t>
            </a:r>
            <a:r>
              <a:rPr lang="it-IT" b="1" dirty="0" smtClean="0">
                <a:solidFill>
                  <a:srgbClr val="92D050"/>
                </a:solidFill>
              </a:rPr>
              <a:t> </a:t>
            </a:r>
            <a:r>
              <a:rPr lang="it-IT" b="1" dirty="0" err="1" smtClean="0">
                <a:solidFill>
                  <a:srgbClr val="92D050"/>
                </a:solidFill>
              </a:rPr>
              <a:t>through</a:t>
            </a:r>
            <a:r>
              <a:rPr lang="it-IT" b="1" dirty="0" smtClean="0">
                <a:solidFill>
                  <a:srgbClr val="92D050"/>
                </a:solidFill>
              </a:rPr>
              <a:t> </a:t>
            </a:r>
            <a:r>
              <a:rPr lang="it-IT" b="1" dirty="0" err="1" smtClean="0">
                <a:solidFill>
                  <a:srgbClr val="92D050"/>
                </a:solidFill>
              </a:rPr>
              <a:t>their</a:t>
            </a:r>
            <a:r>
              <a:rPr lang="it-IT" b="1" dirty="0" smtClean="0">
                <a:solidFill>
                  <a:srgbClr val="92D050"/>
                </a:solidFill>
              </a:rPr>
              <a:t> </a:t>
            </a:r>
            <a:r>
              <a:rPr lang="it-IT" b="1" dirty="0" err="1" smtClean="0">
                <a:solidFill>
                  <a:srgbClr val="92D050"/>
                </a:solidFill>
              </a:rPr>
              <a:t>sense</a:t>
            </a:r>
            <a:r>
              <a:rPr lang="it-IT" b="1" dirty="0" smtClean="0">
                <a:solidFill>
                  <a:srgbClr val="92D050"/>
                </a:solidFill>
              </a:rPr>
              <a:t> of </a:t>
            </a:r>
            <a:r>
              <a:rPr lang="it-IT" b="1" dirty="0" err="1" smtClean="0">
                <a:solidFill>
                  <a:srgbClr val="92D050"/>
                </a:solidFill>
              </a:rPr>
              <a:t>age</a:t>
            </a:r>
            <a:r>
              <a:rPr lang="it-IT" b="1" dirty="0" smtClean="0">
                <a:solidFill>
                  <a:srgbClr val="92D050"/>
                </a:solidFill>
              </a:rPr>
              <a:t> and mystery</a:t>
            </a:r>
          </a:p>
          <a:p>
            <a:pPr lvl="1" algn="just"/>
            <a:r>
              <a:rPr lang="it-IT" b="1" dirty="0" err="1" smtClean="0">
                <a:solidFill>
                  <a:srgbClr val="0070C0"/>
                </a:solidFill>
              </a:rPr>
              <a:t>They</a:t>
            </a:r>
            <a:r>
              <a:rPr lang="it-IT" b="1" dirty="0" smtClean="0">
                <a:solidFill>
                  <a:srgbClr val="0070C0"/>
                </a:solidFill>
              </a:rPr>
              <a:t> </a:t>
            </a:r>
            <a:r>
              <a:rPr lang="it-IT" b="1" dirty="0" err="1" smtClean="0">
                <a:solidFill>
                  <a:srgbClr val="0070C0"/>
                </a:solidFill>
              </a:rPr>
              <a:t>offer</a:t>
            </a:r>
            <a:r>
              <a:rPr lang="it-IT" b="1" dirty="0" smtClean="0">
                <a:solidFill>
                  <a:srgbClr val="0070C0"/>
                </a:solidFill>
              </a:rPr>
              <a:t> a </a:t>
            </a:r>
            <a:r>
              <a:rPr lang="it-IT" b="1" dirty="0" err="1" smtClean="0">
                <a:solidFill>
                  <a:srgbClr val="0070C0"/>
                </a:solidFill>
              </a:rPr>
              <a:t>solid</a:t>
            </a:r>
            <a:r>
              <a:rPr lang="it-IT" b="1" dirty="0" smtClean="0">
                <a:solidFill>
                  <a:srgbClr val="0070C0"/>
                </a:solidFill>
              </a:rPr>
              <a:t> </a:t>
            </a:r>
            <a:r>
              <a:rPr lang="it-IT" b="1" dirty="0" err="1" smtClean="0">
                <a:solidFill>
                  <a:srgbClr val="0070C0"/>
                </a:solidFill>
              </a:rPr>
              <a:t>sense</a:t>
            </a:r>
            <a:r>
              <a:rPr lang="it-IT" b="1" dirty="0" smtClean="0">
                <a:solidFill>
                  <a:srgbClr val="0070C0"/>
                </a:solidFill>
              </a:rPr>
              <a:t> of </a:t>
            </a:r>
            <a:r>
              <a:rPr lang="it-IT" b="1" dirty="0" err="1" smtClean="0">
                <a:solidFill>
                  <a:srgbClr val="0070C0"/>
                </a:solidFill>
              </a:rPr>
              <a:t>riassurance</a:t>
            </a:r>
            <a:r>
              <a:rPr lang="it-IT" b="1" dirty="0" smtClean="0">
                <a:solidFill>
                  <a:srgbClr val="0070C0"/>
                </a:solidFill>
              </a:rPr>
              <a:t> to the </a:t>
            </a:r>
            <a:r>
              <a:rPr lang="it-IT" b="1" dirty="0" err="1" smtClean="0">
                <a:solidFill>
                  <a:srgbClr val="0070C0"/>
                </a:solidFill>
              </a:rPr>
              <a:t>people</a:t>
            </a:r>
            <a:r>
              <a:rPr lang="it-IT" b="1" dirty="0" smtClean="0">
                <a:solidFill>
                  <a:srgbClr val="0070C0"/>
                </a:solidFill>
              </a:rPr>
              <a:t> </a:t>
            </a:r>
            <a:r>
              <a:rPr lang="it-IT" b="1" dirty="0" err="1" smtClean="0">
                <a:solidFill>
                  <a:srgbClr val="0070C0"/>
                </a:solidFill>
              </a:rPr>
              <a:t>who</a:t>
            </a:r>
            <a:r>
              <a:rPr lang="it-IT" b="1" dirty="0" smtClean="0">
                <a:solidFill>
                  <a:srgbClr val="0070C0"/>
                </a:solidFill>
              </a:rPr>
              <a:t> </a:t>
            </a:r>
            <a:r>
              <a:rPr lang="it-IT" b="1" dirty="0" err="1" smtClean="0">
                <a:solidFill>
                  <a:srgbClr val="0070C0"/>
                </a:solidFill>
              </a:rPr>
              <a:t>realise</a:t>
            </a:r>
            <a:r>
              <a:rPr lang="it-IT" b="1" dirty="0" smtClean="0">
                <a:solidFill>
                  <a:srgbClr val="0070C0"/>
                </a:solidFill>
              </a:rPr>
              <a:t> </a:t>
            </a:r>
            <a:r>
              <a:rPr lang="it-IT" b="1" dirty="0" err="1" smtClean="0">
                <a:solidFill>
                  <a:srgbClr val="0070C0"/>
                </a:solidFill>
              </a:rPr>
              <a:t>that</a:t>
            </a:r>
            <a:r>
              <a:rPr lang="it-IT" b="1" dirty="0" smtClean="0">
                <a:solidFill>
                  <a:srgbClr val="0070C0"/>
                </a:solidFill>
              </a:rPr>
              <a:t> </a:t>
            </a:r>
            <a:r>
              <a:rPr lang="it-IT" b="1" dirty="0" err="1" smtClean="0">
                <a:solidFill>
                  <a:srgbClr val="0070C0"/>
                </a:solidFill>
              </a:rPr>
              <a:t>they</a:t>
            </a:r>
            <a:r>
              <a:rPr lang="it-IT" b="1" dirty="0" smtClean="0">
                <a:solidFill>
                  <a:srgbClr val="0070C0"/>
                </a:solidFill>
              </a:rPr>
              <a:t> are </a:t>
            </a:r>
            <a:r>
              <a:rPr lang="it-IT" b="1" dirty="0" err="1" smtClean="0">
                <a:solidFill>
                  <a:srgbClr val="0070C0"/>
                </a:solidFill>
              </a:rPr>
              <a:t>praying</a:t>
            </a:r>
            <a:r>
              <a:rPr lang="it-IT" b="1" dirty="0" smtClean="0">
                <a:solidFill>
                  <a:srgbClr val="0070C0"/>
                </a:solidFill>
              </a:rPr>
              <a:t> to </a:t>
            </a:r>
            <a:r>
              <a:rPr lang="it-IT" b="1" dirty="0" err="1" smtClean="0">
                <a:solidFill>
                  <a:srgbClr val="0070C0"/>
                </a:solidFill>
              </a:rPr>
              <a:t>God</a:t>
            </a:r>
            <a:r>
              <a:rPr lang="it-IT" b="1" dirty="0" smtClean="0">
                <a:solidFill>
                  <a:srgbClr val="0070C0"/>
                </a:solidFill>
              </a:rPr>
              <a:t> in the </a:t>
            </a:r>
            <a:r>
              <a:rPr lang="it-IT" b="1" dirty="0" err="1" smtClean="0">
                <a:solidFill>
                  <a:srgbClr val="0070C0"/>
                </a:solidFill>
              </a:rPr>
              <a:t>same</a:t>
            </a:r>
            <a:r>
              <a:rPr lang="it-IT" b="1" dirty="0" smtClean="0">
                <a:solidFill>
                  <a:srgbClr val="0070C0"/>
                </a:solidFill>
              </a:rPr>
              <a:t> </a:t>
            </a:r>
            <a:r>
              <a:rPr lang="it-IT" b="1" dirty="0" err="1" smtClean="0">
                <a:solidFill>
                  <a:srgbClr val="0070C0"/>
                </a:solidFill>
              </a:rPr>
              <a:t>words</a:t>
            </a:r>
            <a:r>
              <a:rPr lang="it-IT" b="1" dirty="0" smtClean="0">
                <a:solidFill>
                  <a:srgbClr val="0070C0"/>
                </a:solidFill>
              </a:rPr>
              <a:t> </a:t>
            </a:r>
            <a:r>
              <a:rPr lang="it-IT" b="1" dirty="0" err="1" smtClean="0">
                <a:solidFill>
                  <a:srgbClr val="0070C0"/>
                </a:solidFill>
              </a:rPr>
              <a:t>employed</a:t>
            </a:r>
            <a:r>
              <a:rPr lang="it-IT" b="1" dirty="0" smtClean="0">
                <a:solidFill>
                  <a:srgbClr val="0070C0"/>
                </a:solidFill>
              </a:rPr>
              <a:t> for </a:t>
            </a:r>
            <a:r>
              <a:rPr lang="it-IT" b="1" dirty="0" err="1" smtClean="0">
                <a:solidFill>
                  <a:srgbClr val="0070C0"/>
                </a:solidFill>
              </a:rPr>
              <a:t>centuries</a:t>
            </a:r>
            <a:r>
              <a:rPr lang="it-IT" b="1" dirty="0" smtClean="0">
                <a:solidFill>
                  <a:srgbClr val="0070C0"/>
                </a:solidFill>
              </a:rPr>
              <a:t> by </a:t>
            </a:r>
            <a:r>
              <a:rPr lang="it-IT" b="1" dirty="0" err="1" smtClean="0">
                <a:solidFill>
                  <a:srgbClr val="0070C0"/>
                </a:solidFill>
              </a:rPr>
              <a:t>holy</a:t>
            </a:r>
            <a:r>
              <a:rPr lang="it-IT" b="1" dirty="0" smtClean="0">
                <a:solidFill>
                  <a:srgbClr val="0070C0"/>
                </a:solidFill>
              </a:rPr>
              <a:t> men and </a:t>
            </a:r>
            <a:r>
              <a:rPr lang="it-IT" b="1" dirty="0" err="1" smtClean="0">
                <a:solidFill>
                  <a:srgbClr val="0070C0"/>
                </a:solidFill>
              </a:rPr>
              <a:t>women</a:t>
            </a:r>
            <a:endParaRPr lang="it-IT" b="1" dirty="0" smtClean="0">
              <a:solidFill>
                <a:srgbClr val="0070C0"/>
              </a:solidFill>
            </a:endParaRPr>
          </a:p>
          <a:p>
            <a:pPr lvl="1" algn="just"/>
            <a:r>
              <a:rPr lang="it-IT" b="1" dirty="0" err="1" smtClean="0">
                <a:solidFill>
                  <a:srgbClr val="00B050"/>
                </a:solidFill>
              </a:rPr>
              <a:t>They</a:t>
            </a:r>
            <a:r>
              <a:rPr lang="it-IT" b="1" dirty="0" smtClean="0">
                <a:solidFill>
                  <a:srgbClr val="00B050"/>
                </a:solidFill>
              </a:rPr>
              <a:t> </a:t>
            </a:r>
            <a:r>
              <a:rPr lang="it-IT" b="1" dirty="0" err="1" smtClean="0">
                <a:solidFill>
                  <a:srgbClr val="00B050"/>
                </a:solidFill>
              </a:rPr>
              <a:t>have</a:t>
            </a:r>
            <a:r>
              <a:rPr lang="it-IT" b="1" dirty="0" smtClean="0">
                <a:solidFill>
                  <a:srgbClr val="00B050"/>
                </a:solidFill>
              </a:rPr>
              <a:t> </a:t>
            </a:r>
            <a:r>
              <a:rPr lang="it-IT" b="1" dirty="0" err="1" smtClean="0">
                <a:solidFill>
                  <a:srgbClr val="00B050"/>
                </a:solidFill>
              </a:rPr>
              <a:t>been</a:t>
            </a:r>
            <a:r>
              <a:rPr lang="it-IT" b="1" dirty="0" smtClean="0">
                <a:solidFill>
                  <a:srgbClr val="00B050"/>
                </a:solidFill>
              </a:rPr>
              <a:t> </a:t>
            </a:r>
            <a:r>
              <a:rPr lang="it-IT" b="1" dirty="0" err="1" smtClean="0">
                <a:solidFill>
                  <a:srgbClr val="00B050"/>
                </a:solidFill>
              </a:rPr>
              <a:t>adapted</a:t>
            </a:r>
            <a:r>
              <a:rPr lang="it-IT" b="1" dirty="0" smtClean="0">
                <a:solidFill>
                  <a:srgbClr val="00B050"/>
                </a:solidFill>
              </a:rPr>
              <a:t> by the </a:t>
            </a:r>
            <a:r>
              <a:rPr lang="it-IT" b="1" dirty="0" err="1" smtClean="0">
                <a:solidFill>
                  <a:srgbClr val="00B050"/>
                </a:solidFill>
              </a:rPr>
              <a:t>saints</a:t>
            </a:r>
            <a:r>
              <a:rPr lang="it-IT" b="1" dirty="0" smtClean="0">
                <a:solidFill>
                  <a:srgbClr val="00B050"/>
                </a:solidFill>
              </a:rPr>
              <a:t> to express </a:t>
            </a:r>
            <a:r>
              <a:rPr lang="it-IT" b="1" dirty="0" err="1" smtClean="0">
                <a:solidFill>
                  <a:srgbClr val="00B050"/>
                </a:solidFill>
              </a:rPr>
              <a:t>fittingly</a:t>
            </a:r>
            <a:r>
              <a:rPr lang="it-IT" b="1" dirty="0" smtClean="0">
                <a:solidFill>
                  <a:srgbClr val="00B050"/>
                </a:solidFill>
              </a:rPr>
              <a:t> </a:t>
            </a:r>
            <a:r>
              <a:rPr lang="it-IT" b="1" dirty="0" err="1" smtClean="0">
                <a:solidFill>
                  <a:srgbClr val="00B050"/>
                </a:solidFill>
              </a:rPr>
              <a:t>all</a:t>
            </a:r>
            <a:r>
              <a:rPr lang="it-IT" b="1" dirty="0" smtClean="0">
                <a:solidFill>
                  <a:srgbClr val="00B050"/>
                </a:solidFill>
              </a:rPr>
              <a:t> the divine </a:t>
            </a:r>
            <a:r>
              <a:rPr lang="it-IT" b="1" dirty="0" err="1" smtClean="0">
                <a:solidFill>
                  <a:srgbClr val="00B050"/>
                </a:solidFill>
              </a:rPr>
              <a:t>mysteries</a:t>
            </a:r>
            <a:endParaRPr lang="it-IT" b="1" dirty="0" smtClean="0">
              <a:solidFill>
                <a:srgbClr val="00B050"/>
              </a:solidFill>
            </a:endParaRPr>
          </a:p>
        </p:txBody>
      </p:sp>
      <p:pic>
        <p:nvPicPr>
          <p:cNvPr id="16388" name="Picture 4" descr="Immagine correlat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876490" y="1477895"/>
            <a:ext cx="3477310" cy="4699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3075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i="1" dirty="0" smtClean="0">
                <a:solidFill>
                  <a:srgbClr val="FF0000"/>
                </a:solidFill>
              </a:rPr>
              <a:t>DISADVANTAGES OF THE USE</a:t>
            </a:r>
            <a:br>
              <a:rPr lang="it-IT" b="1" i="1" dirty="0" smtClean="0">
                <a:solidFill>
                  <a:srgbClr val="FF0000"/>
                </a:solidFill>
              </a:rPr>
            </a:br>
            <a:r>
              <a:rPr lang="it-IT" b="1" i="1" dirty="0" smtClean="0">
                <a:solidFill>
                  <a:srgbClr val="FF0000"/>
                </a:solidFill>
              </a:rPr>
              <a:t>OF VERNACULAR LANGUAGES IN LITURGY</a:t>
            </a:r>
            <a:endParaRPr lang="it-IT" b="1" i="1" dirty="0">
              <a:solidFill>
                <a:srgbClr val="FF0000"/>
              </a:solidFill>
            </a:endParaRPr>
          </a:p>
        </p:txBody>
      </p:sp>
      <p:sp>
        <p:nvSpPr>
          <p:cNvPr id="4" name="Segnaposto contenuto 3"/>
          <p:cNvSpPr>
            <a:spLocks noGrp="1"/>
          </p:cNvSpPr>
          <p:nvPr>
            <p:ph sz="half" idx="2"/>
          </p:nvPr>
        </p:nvSpPr>
        <p:spPr>
          <a:xfrm>
            <a:off x="5399468" y="1829181"/>
            <a:ext cx="5715000" cy="4710112"/>
          </a:xfrm>
        </p:spPr>
        <p:txBody>
          <a:bodyPr>
            <a:normAutofit fontScale="70000" lnSpcReduction="20000"/>
          </a:bodyPr>
          <a:lstStyle/>
          <a:p>
            <a:pPr algn="just"/>
            <a:r>
              <a:rPr lang="it-IT" b="1" dirty="0" smtClean="0">
                <a:solidFill>
                  <a:srgbClr val="00B050"/>
                </a:solidFill>
              </a:rPr>
              <a:t>The </a:t>
            </a:r>
            <a:r>
              <a:rPr lang="it-IT" b="1" dirty="0" err="1" smtClean="0">
                <a:solidFill>
                  <a:srgbClr val="00B050"/>
                </a:solidFill>
              </a:rPr>
              <a:t>great</a:t>
            </a:r>
            <a:r>
              <a:rPr lang="it-IT" b="1" dirty="0" smtClean="0">
                <a:solidFill>
                  <a:srgbClr val="00B050"/>
                </a:solidFill>
              </a:rPr>
              <a:t> </a:t>
            </a:r>
            <a:r>
              <a:rPr lang="it-IT" b="1" dirty="0" err="1" smtClean="0">
                <a:solidFill>
                  <a:srgbClr val="00B050"/>
                </a:solidFill>
              </a:rPr>
              <a:t>number</a:t>
            </a:r>
            <a:r>
              <a:rPr lang="it-IT" b="1" dirty="0" smtClean="0">
                <a:solidFill>
                  <a:srgbClr val="00B050"/>
                </a:solidFill>
              </a:rPr>
              <a:t> of </a:t>
            </a:r>
            <a:r>
              <a:rPr lang="it-IT" b="1" dirty="0" err="1" smtClean="0">
                <a:solidFill>
                  <a:srgbClr val="00B050"/>
                </a:solidFill>
              </a:rPr>
              <a:t>modern</a:t>
            </a:r>
            <a:r>
              <a:rPr lang="it-IT" b="1" dirty="0" smtClean="0">
                <a:solidFill>
                  <a:srgbClr val="00B050"/>
                </a:solidFill>
              </a:rPr>
              <a:t> </a:t>
            </a:r>
            <a:r>
              <a:rPr lang="it-IT" b="1" dirty="0" err="1" smtClean="0">
                <a:solidFill>
                  <a:srgbClr val="00B050"/>
                </a:solidFill>
              </a:rPr>
              <a:t>languages</a:t>
            </a:r>
            <a:r>
              <a:rPr lang="it-IT" b="1" dirty="0" smtClean="0">
                <a:solidFill>
                  <a:srgbClr val="00B050"/>
                </a:solidFill>
              </a:rPr>
              <a:t> </a:t>
            </a:r>
            <a:r>
              <a:rPr lang="it-IT" b="1" dirty="0" err="1" smtClean="0">
                <a:solidFill>
                  <a:srgbClr val="00B050"/>
                </a:solidFill>
              </a:rPr>
              <a:t>would</a:t>
            </a:r>
            <a:r>
              <a:rPr lang="it-IT" b="1" dirty="0" smtClean="0">
                <a:solidFill>
                  <a:srgbClr val="00B050"/>
                </a:solidFill>
              </a:rPr>
              <a:t> be the cause of severe </a:t>
            </a:r>
            <a:r>
              <a:rPr lang="it-IT" b="1" dirty="0" err="1" smtClean="0">
                <a:solidFill>
                  <a:srgbClr val="00B050"/>
                </a:solidFill>
              </a:rPr>
              <a:t>division</a:t>
            </a:r>
            <a:r>
              <a:rPr lang="it-IT" b="1" dirty="0" smtClean="0">
                <a:solidFill>
                  <a:srgbClr val="00B050"/>
                </a:solidFill>
              </a:rPr>
              <a:t> </a:t>
            </a:r>
            <a:r>
              <a:rPr lang="it-IT" b="1" dirty="0" err="1" smtClean="0">
                <a:solidFill>
                  <a:srgbClr val="00B050"/>
                </a:solidFill>
              </a:rPr>
              <a:t>amongst</a:t>
            </a:r>
            <a:r>
              <a:rPr lang="it-IT" b="1" dirty="0" smtClean="0">
                <a:solidFill>
                  <a:srgbClr val="00B050"/>
                </a:solidFill>
              </a:rPr>
              <a:t> the </a:t>
            </a:r>
            <a:r>
              <a:rPr lang="it-IT" b="1" dirty="0" err="1" smtClean="0">
                <a:solidFill>
                  <a:srgbClr val="00B050"/>
                </a:solidFill>
              </a:rPr>
              <a:t>people</a:t>
            </a:r>
            <a:r>
              <a:rPr lang="it-IT" b="1" dirty="0" smtClean="0">
                <a:solidFill>
                  <a:srgbClr val="00B050"/>
                </a:solidFill>
              </a:rPr>
              <a:t>, and </a:t>
            </a:r>
            <a:r>
              <a:rPr lang="it-IT" b="1" dirty="0" err="1" smtClean="0">
                <a:solidFill>
                  <a:srgbClr val="00B050"/>
                </a:solidFill>
              </a:rPr>
              <a:t>unity</a:t>
            </a:r>
            <a:r>
              <a:rPr lang="it-IT" b="1" dirty="0" smtClean="0">
                <a:solidFill>
                  <a:srgbClr val="00B050"/>
                </a:solidFill>
              </a:rPr>
              <a:t> and </a:t>
            </a:r>
            <a:r>
              <a:rPr lang="it-IT" b="1" dirty="0" err="1" smtClean="0">
                <a:solidFill>
                  <a:srgbClr val="00B050"/>
                </a:solidFill>
              </a:rPr>
              <a:t>concord</a:t>
            </a:r>
            <a:r>
              <a:rPr lang="it-IT" b="1" dirty="0" smtClean="0">
                <a:solidFill>
                  <a:srgbClr val="00B050"/>
                </a:solidFill>
              </a:rPr>
              <a:t> </a:t>
            </a:r>
            <a:r>
              <a:rPr lang="it-IT" b="1" dirty="0" err="1" smtClean="0">
                <a:solidFill>
                  <a:srgbClr val="00B050"/>
                </a:solidFill>
              </a:rPr>
              <a:t>would</a:t>
            </a:r>
            <a:r>
              <a:rPr lang="it-IT" b="1" dirty="0" smtClean="0">
                <a:solidFill>
                  <a:srgbClr val="00B050"/>
                </a:solidFill>
              </a:rPr>
              <a:t> </a:t>
            </a:r>
            <a:r>
              <a:rPr lang="it-IT" b="1" dirty="0" err="1" smtClean="0">
                <a:solidFill>
                  <a:srgbClr val="00B050"/>
                </a:solidFill>
              </a:rPr>
              <a:t>suffer</a:t>
            </a:r>
            <a:r>
              <a:rPr lang="it-IT" b="1" dirty="0" smtClean="0">
                <a:solidFill>
                  <a:srgbClr val="00B050"/>
                </a:solidFill>
              </a:rPr>
              <a:t> </a:t>
            </a:r>
            <a:r>
              <a:rPr lang="it-IT" b="1" dirty="0" err="1" smtClean="0">
                <a:solidFill>
                  <a:srgbClr val="00B050"/>
                </a:solidFill>
              </a:rPr>
              <a:t>accordingly</a:t>
            </a:r>
            <a:r>
              <a:rPr lang="it-IT" b="1" dirty="0" smtClean="0">
                <a:solidFill>
                  <a:srgbClr val="00B050"/>
                </a:solidFill>
              </a:rPr>
              <a:t>.</a:t>
            </a:r>
          </a:p>
          <a:p>
            <a:pPr algn="just"/>
            <a:r>
              <a:rPr lang="it-IT" b="1" dirty="0" err="1" smtClean="0">
                <a:solidFill>
                  <a:srgbClr val="FFC000"/>
                </a:solidFill>
              </a:rPr>
              <a:t>Modern</a:t>
            </a:r>
            <a:r>
              <a:rPr lang="it-IT" b="1" dirty="0" smtClean="0">
                <a:solidFill>
                  <a:srgbClr val="FFC000"/>
                </a:solidFill>
              </a:rPr>
              <a:t> </a:t>
            </a:r>
            <a:r>
              <a:rPr lang="it-IT" b="1" dirty="0" err="1" smtClean="0">
                <a:solidFill>
                  <a:srgbClr val="FFC000"/>
                </a:solidFill>
              </a:rPr>
              <a:t>languages</a:t>
            </a:r>
            <a:r>
              <a:rPr lang="it-IT" b="1" dirty="0" smtClean="0">
                <a:solidFill>
                  <a:srgbClr val="FFC000"/>
                </a:solidFill>
              </a:rPr>
              <a:t> are </a:t>
            </a:r>
            <a:r>
              <a:rPr lang="it-IT" b="1" dirty="0" err="1" smtClean="0">
                <a:solidFill>
                  <a:srgbClr val="FFC000"/>
                </a:solidFill>
              </a:rPr>
              <a:t>variable</a:t>
            </a:r>
            <a:r>
              <a:rPr lang="it-IT" b="1" dirty="0" smtClean="0">
                <a:solidFill>
                  <a:srgbClr val="FFC000"/>
                </a:solidFill>
              </a:rPr>
              <a:t> and </a:t>
            </a:r>
            <a:r>
              <a:rPr lang="it-IT" b="1" dirty="0" err="1" smtClean="0">
                <a:solidFill>
                  <a:srgbClr val="FFC000"/>
                </a:solidFill>
              </a:rPr>
              <a:t>unstable</a:t>
            </a:r>
            <a:r>
              <a:rPr lang="it-IT" b="1" dirty="0" smtClean="0">
                <a:solidFill>
                  <a:srgbClr val="FFC000"/>
                </a:solidFill>
              </a:rPr>
              <a:t>, and </a:t>
            </a:r>
            <a:r>
              <a:rPr lang="it-IT" b="1" dirty="0" err="1" smtClean="0">
                <a:solidFill>
                  <a:srgbClr val="FFC000"/>
                </a:solidFill>
              </a:rPr>
              <a:t>that</a:t>
            </a:r>
            <a:r>
              <a:rPr lang="it-IT" b="1" dirty="0" smtClean="0">
                <a:solidFill>
                  <a:srgbClr val="FFC000"/>
                </a:solidFill>
              </a:rPr>
              <a:t> </a:t>
            </a:r>
            <a:r>
              <a:rPr lang="it-IT" b="1" dirty="0" err="1" smtClean="0">
                <a:solidFill>
                  <a:srgbClr val="FFC000"/>
                </a:solidFill>
              </a:rPr>
              <a:t>would</a:t>
            </a:r>
            <a:r>
              <a:rPr lang="it-IT" b="1" dirty="0" smtClean="0">
                <a:solidFill>
                  <a:srgbClr val="FFC000"/>
                </a:solidFill>
              </a:rPr>
              <a:t> </a:t>
            </a:r>
            <a:r>
              <a:rPr lang="it-IT" b="1" dirty="0" err="1" smtClean="0">
                <a:solidFill>
                  <a:srgbClr val="FFC000"/>
                </a:solidFill>
              </a:rPr>
              <a:t>bring</a:t>
            </a:r>
            <a:r>
              <a:rPr lang="it-IT" b="1" dirty="0" smtClean="0">
                <a:solidFill>
                  <a:srgbClr val="FFC000"/>
                </a:solidFill>
              </a:rPr>
              <a:t> </a:t>
            </a:r>
            <a:r>
              <a:rPr lang="it-IT" b="1" dirty="0" err="1" smtClean="0">
                <a:solidFill>
                  <a:srgbClr val="FFC000"/>
                </a:solidFill>
              </a:rPr>
              <a:t>constant</a:t>
            </a:r>
            <a:r>
              <a:rPr lang="it-IT" b="1" dirty="0" smtClean="0">
                <a:solidFill>
                  <a:srgbClr val="FFC000"/>
                </a:solidFill>
              </a:rPr>
              <a:t> </a:t>
            </a:r>
            <a:r>
              <a:rPr lang="it-IT" b="1" dirty="0" err="1" smtClean="0">
                <a:solidFill>
                  <a:srgbClr val="FFC000"/>
                </a:solidFill>
              </a:rPr>
              <a:t>changes</a:t>
            </a:r>
            <a:r>
              <a:rPr lang="it-IT" b="1" dirty="0" smtClean="0">
                <a:solidFill>
                  <a:srgbClr val="FFC000"/>
                </a:solidFill>
              </a:rPr>
              <a:t> to the </a:t>
            </a:r>
            <a:r>
              <a:rPr lang="it-IT" b="1" dirty="0" err="1" smtClean="0">
                <a:solidFill>
                  <a:srgbClr val="FFC000"/>
                </a:solidFill>
              </a:rPr>
              <a:t>essentially</a:t>
            </a:r>
            <a:r>
              <a:rPr lang="it-IT" b="1" dirty="0" smtClean="0">
                <a:solidFill>
                  <a:srgbClr val="FFC000"/>
                </a:solidFill>
              </a:rPr>
              <a:t> </a:t>
            </a:r>
            <a:r>
              <a:rPr lang="it-IT" b="1" dirty="0" err="1" smtClean="0">
                <a:solidFill>
                  <a:srgbClr val="FFC000"/>
                </a:solidFill>
              </a:rPr>
              <a:t>stable</a:t>
            </a:r>
            <a:r>
              <a:rPr lang="it-IT" b="1" dirty="0" smtClean="0">
                <a:solidFill>
                  <a:srgbClr val="FFC000"/>
                </a:solidFill>
              </a:rPr>
              <a:t> </a:t>
            </a:r>
            <a:r>
              <a:rPr lang="it-IT" b="1" dirty="0" err="1" smtClean="0">
                <a:solidFill>
                  <a:srgbClr val="FFC000"/>
                </a:solidFill>
              </a:rPr>
              <a:t>character</a:t>
            </a:r>
            <a:r>
              <a:rPr lang="it-IT" b="1" dirty="0" smtClean="0">
                <a:solidFill>
                  <a:srgbClr val="FFC000"/>
                </a:solidFill>
              </a:rPr>
              <a:t> of </a:t>
            </a:r>
            <a:r>
              <a:rPr lang="it-IT" b="1" dirty="0" err="1" smtClean="0">
                <a:solidFill>
                  <a:srgbClr val="FFC000"/>
                </a:solidFill>
              </a:rPr>
              <a:t>what</a:t>
            </a:r>
            <a:r>
              <a:rPr lang="it-IT" b="1" dirty="0" smtClean="0">
                <a:solidFill>
                  <a:srgbClr val="FFC000"/>
                </a:solidFill>
              </a:rPr>
              <a:t> </a:t>
            </a:r>
            <a:r>
              <a:rPr lang="it-IT" b="1" dirty="0" err="1" smtClean="0">
                <a:solidFill>
                  <a:srgbClr val="FFC000"/>
                </a:solidFill>
              </a:rPr>
              <a:t>is</a:t>
            </a:r>
            <a:r>
              <a:rPr lang="it-IT" b="1" dirty="0" smtClean="0">
                <a:solidFill>
                  <a:srgbClr val="FFC000"/>
                </a:solidFill>
              </a:rPr>
              <a:t> </a:t>
            </a:r>
            <a:r>
              <a:rPr lang="it-IT" b="1" dirty="0" err="1" smtClean="0">
                <a:solidFill>
                  <a:srgbClr val="FFC000"/>
                </a:solidFill>
              </a:rPr>
              <a:t>sacred</a:t>
            </a:r>
            <a:r>
              <a:rPr lang="it-IT" b="1" dirty="0" smtClean="0">
                <a:solidFill>
                  <a:srgbClr val="FFC000"/>
                </a:solidFill>
              </a:rPr>
              <a:t>. </a:t>
            </a:r>
            <a:r>
              <a:rPr lang="it-IT" b="1" dirty="0" err="1" smtClean="0">
                <a:solidFill>
                  <a:srgbClr val="FFC000"/>
                </a:solidFill>
              </a:rPr>
              <a:t>Such</a:t>
            </a:r>
            <a:r>
              <a:rPr lang="it-IT" b="1" dirty="0" smtClean="0">
                <a:solidFill>
                  <a:srgbClr val="FFC000"/>
                </a:solidFill>
              </a:rPr>
              <a:t> </a:t>
            </a:r>
            <a:r>
              <a:rPr lang="it-IT" b="1" dirty="0" err="1" smtClean="0">
                <a:solidFill>
                  <a:srgbClr val="FFC000"/>
                </a:solidFill>
              </a:rPr>
              <a:t>changes</a:t>
            </a:r>
            <a:r>
              <a:rPr lang="it-IT" b="1" dirty="0" smtClean="0">
                <a:solidFill>
                  <a:srgbClr val="FFC000"/>
                </a:solidFill>
              </a:rPr>
              <a:t> </a:t>
            </a:r>
            <a:r>
              <a:rPr lang="it-IT" b="1" dirty="0" err="1" smtClean="0">
                <a:solidFill>
                  <a:srgbClr val="FFC000"/>
                </a:solidFill>
              </a:rPr>
              <a:t>could</a:t>
            </a:r>
            <a:r>
              <a:rPr lang="it-IT" b="1" dirty="0" smtClean="0">
                <a:solidFill>
                  <a:srgbClr val="FFC000"/>
                </a:solidFill>
              </a:rPr>
              <a:t> </a:t>
            </a:r>
            <a:r>
              <a:rPr lang="it-IT" b="1" dirty="0" err="1" smtClean="0">
                <a:solidFill>
                  <a:srgbClr val="FFC000"/>
                </a:solidFill>
              </a:rPr>
              <a:t>not</a:t>
            </a:r>
            <a:r>
              <a:rPr lang="it-IT" b="1" dirty="0" smtClean="0">
                <a:solidFill>
                  <a:srgbClr val="FFC000"/>
                </a:solidFill>
              </a:rPr>
              <a:t> be </a:t>
            </a:r>
            <a:r>
              <a:rPr lang="it-IT" b="1" dirty="0" err="1" smtClean="0">
                <a:solidFill>
                  <a:srgbClr val="FFC000"/>
                </a:solidFill>
              </a:rPr>
              <a:t>given</a:t>
            </a:r>
            <a:r>
              <a:rPr lang="it-IT" b="1" dirty="0" smtClean="0">
                <a:solidFill>
                  <a:srgbClr val="FFC000"/>
                </a:solidFill>
              </a:rPr>
              <a:t> the </a:t>
            </a:r>
            <a:r>
              <a:rPr lang="it-IT" b="1" dirty="0" err="1" smtClean="0">
                <a:solidFill>
                  <a:srgbClr val="FFC000"/>
                </a:solidFill>
              </a:rPr>
              <a:t>sufficient</a:t>
            </a:r>
            <a:r>
              <a:rPr lang="it-IT" b="1" dirty="0" smtClean="0">
                <a:solidFill>
                  <a:srgbClr val="FFC000"/>
                </a:solidFill>
              </a:rPr>
              <a:t> </a:t>
            </a:r>
            <a:r>
              <a:rPr lang="it-IT" b="1" dirty="0" err="1" smtClean="0">
                <a:solidFill>
                  <a:srgbClr val="FFC000"/>
                </a:solidFill>
              </a:rPr>
              <a:t>continual</a:t>
            </a:r>
            <a:r>
              <a:rPr lang="it-IT" b="1" dirty="0" smtClean="0">
                <a:solidFill>
                  <a:srgbClr val="FFC000"/>
                </a:solidFill>
              </a:rPr>
              <a:t> </a:t>
            </a:r>
            <a:r>
              <a:rPr lang="it-IT" b="1" dirty="0" err="1" smtClean="0">
                <a:solidFill>
                  <a:srgbClr val="FFC000"/>
                </a:solidFill>
              </a:rPr>
              <a:t>consideration</a:t>
            </a:r>
            <a:r>
              <a:rPr lang="it-IT" b="1" dirty="0" smtClean="0">
                <a:solidFill>
                  <a:srgbClr val="FFC000"/>
                </a:solidFill>
              </a:rPr>
              <a:t> </a:t>
            </a:r>
            <a:r>
              <a:rPr lang="it-IT" b="1" dirty="0" err="1" smtClean="0">
                <a:solidFill>
                  <a:srgbClr val="FFC000"/>
                </a:solidFill>
              </a:rPr>
              <a:t>needed</a:t>
            </a:r>
            <a:r>
              <a:rPr lang="it-IT" b="1" dirty="0" smtClean="0">
                <a:solidFill>
                  <a:srgbClr val="FFC000"/>
                </a:solidFill>
              </a:rPr>
              <a:t> to </a:t>
            </a:r>
            <a:r>
              <a:rPr lang="it-IT" b="1" dirty="0" err="1" smtClean="0">
                <a:solidFill>
                  <a:srgbClr val="FFC000"/>
                </a:solidFill>
              </a:rPr>
              <a:t>ensure</a:t>
            </a:r>
            <a:r>
              <a:rPr lang="it-IT" b="1" dirty="0" smtClean="0">
                <a:solidFill>
                  <a:srgbClr val="FFC000"/>
                </a:solidFill>
              </a:rPr>
              <a:t> </a:t>
            </a:r>
            <a:r>
              <a:rPr lang="it-IT" b="1" dirty="0" err="1" smtClean="0">
                <a:solidFill>
                  <a:srgbClr val="FFC000"/>
                </a:solidFill>
              </a:rPr>
              <a:t>they</a:t>
            </a:r>
            <a:r>
              <a:rPr lang="it-IT" b="1" dirty="0" smtClean="0">
                <a:solidFill>
                  <a:srgbClr val="FFC000"/>
                </a:solidFill>
              </a:rPr>
              <a:t> </a:t>
            </a:r>
            <a:r>
              <a:rPr lang="it-IT" b="1" dirty="0" err="1" smtClean="0">
                <a:solidFill>
                  <a:srgbClr val="FFC000"/>
                </a:solidFill>
              </a:rPr>
              <a:t>were</a:t>
            </a:r>
            <a:r>
              <a:rPr lang="it-IT" b="1" dirty="0" smtClean="0">
                <a:solidFill>
                  <a:srgbClr val="FFC000"/>
                </a:solidFill>
              </a:rPr>
              <a:t> </a:t>
            </a:r>
            <a:r>
              <a:rPr lang="it-IT" b="1" dirty="0" err="1" smtClean="0">
                <a:solidFill>
                  <a:srgbClr val="FFC000"/>
                </a:solidFill>
              </a:rPr>
              <a:t>not</a:t>
            </a:r>
            <a:r>
              <a:rPr lang="it-IT" b="1" dirty="0" smtClean="0">
                <a:solidFill>
                  <a:srgbClr val="FFC000"/>
                </a:solidFill>
              </a:rPr>
              <a:t> </a:t>
            </a:r>
            <a:r>
              <a:rPr lang="it-IT" b="1" dirty="0" err="1" smtClean="0">
                <a:solidFill>
                  <a:srgbClr val="FFC000"/>
                </a:solidFill>
              </a:rPr>
              <a:t>dangerous</a:t>
            </a:r>
            <a:r>
              <a:rPr lang="it-IT" b="1" dirty="0" smtClean="0">
                <a:solidFill>
                  <a:srgbClr val="FFC000"/>
                </a:solidFill>
              </a:rPr>
              <a:t> to </a:t>
            </a:r>
            <a:r>
              <a:rPr lang="it-IT" b="1" dirty="0" err="1" smtClean="0">
                <a:solidFill>
                  <a:srgbClr val="FFC000"/>
                </a:solidFill>
              </a:rPr>
              <a:t>faith</a:t>
            </a:r>
            <a:r>
              <a:rPr lang="it-IT" b="1" dirty="0" smtClean="0">
                <a:solidFill>
                  <a:srgbClr val="FFC000"/>
                </a:solidFill>
              </a:rPr>
              <a:t> </a:t>
            </a:r>
            <a:r>
              <a:rPr lang="it-IT" b="1" dirty="0" err="1" smtClean="0">
                <a:solidFill>
                  <a:srgbClr val="FFC000"/>
                </a:solidFill>
              </a:rPr>
              <a:t>itself</a:t>
            </a:r>
            <a:r>
              <a:rPr lang="it-IT" b="1" dirty="0" smtClean="0">
                <a:solidFill>
                  <a:srgbClr val="FFC000"/>
                </a:solidFill>
              </a:rPr>
              <a:t>.</a:t>
            </a:r>
          </a:p>
          <a:p>
            <a:pPr algn="just"/>
            <a:r>
              <a:rPr lang="it-IT" b="1" dirty="0" smtClean="0">
                <a:solidFill>
                  <a:srgbClr val="0070C0"/>
                </a:solidFill>
              </a:rPr>
              <a:t>The </a:t>
            </a:r>
            <a:r>
              <a:rPr lang="it-IT" b="1" dirty="0" err="1" smtClean="0">
                <a:solidFill>
                  <a:srgbClr val="0070C0"/>
                </a:solidFill>
              </a:rPr>
              <a:t>people</a:t>
            </a:r>
            <a:r>
              <a:rPr lang="it-IT" b="1" dirty="0" smtClean="0">
                <a:solidFill>
                  <a:srgbClr val="0070C0"/>
                </a:solidFill>
              </a:rPr>
              <a:t> </a:t>
            </a:r>
            <a:r>
              <a:rPr lang="it-IT" b="1" dirty="0" err="1" smtClean="0">
                <a:solidFill>
                  <a:srgbClr val="0070C0"/>
                </a:solidFill>
              </a:rPr>
              <a:t>wuold</a:t>
            </a:r>
            <a:r>
              <a:rPr lang="it-IT" b="1" dirty="0" smtClean="0">
                <a:solidFill>
                  <a:srgbClr val="0070C0"/>
                </a:solidFill>
              </a:rPr>
              <a:t> be </a:t>
            </a:r>
            <a:r>
              <a:rPr lang="it-IT" b="1" dirty="0" err="1" smtClean="0">
                <a:solidFill>
                  <a:srgbClr val="0070C0"/>
                </a:solidFill>
              </a:rPr>
              <a:t>unnerved</a:t>
            </a:r>
            <a:r>
              <a:rPr lang="it-IT" b="1" dirty="0" smtClean="0">
                <a:solidFill>
                  <a:srgbClr val="0070C0"/>
                </a:solidFill>
              </a:rPr>
              <a:t> by </a:t>
            </a:r>
            <a:r>
              <a:rPr lang="it-IT" b="1" dirty="0" err="1" smtClean="0">
                <a:solidFill>
                  <a:srgbClr val="0070C0"/>
                </a:solidFill>
              </a:rPr>
              <a:t>these</a:t>
            </a:r>
            <a:r>
              <a:rPr lang="it-IT" b="1" dirty="0" smtClean="0">
                <a:solidFill>
                  <a:srgbClr val="0070C0"/>
                </a:solidFill>
              </a:rPr>
              <a:t> </a:t>
            </a:r>
            <a:r>
              <a:rPr lang="it-IT" b="1" dirty="0" err="1" smtClean="0">
                <a:solidFill>
                  <a:srgbClr val="0070C0"/>
                </a:solidFill>
              </a:rPr>
              <a:t>changes</a:t>
            </a:r>
            <a:r>
              <a:rPr lang="it-IT" b="1" dirty="0" smtClean="0">
                <a:solidFill>
                  <a:srgbClr val="0070C0"/>
                </a:solidFill>
              </a:rPr>
              <a:t> and </a:t>
            </a:r>
            <a:r>
              <a:rPr lang="it-IT" b="1" dirty="0" err="1" smtClean="0">
                <a:solidFill>
                  <a:srgbClr val="0070C0"/>
                </a:solidFill>
              </a:rPr>
              <a:t>disposed</a:t>
            </a:r>
            <a:r>
              <a:rPr lang="it-IT" b="1" dirty="0" smtClean="0">
                <a:solidFill>
                  <a:srgbClr val="0070C0"/>
                </a:solidFill>
              </a:rPr>
              <a:t> to </a:t>
            </a:r>
            <a:r>
              <a:rPr lang="it-IT" b="1" dirty="0" err="1" smtClean="0">
                <a:solidFill>
                  <a:srgbClr val="0070C0"/>
                </a:solidFill>
              </a:rPr>
              <a:t>think</a:t>
            </a:r>
            <a:r>
              <a:rPr lang="it-IT" b="1" dirty="0" smtClean="0">
                <a:solidFill>
                  <a:srgbClr val="0070C0"/>
                </a:solidFill>
              </a:rPr>
              <a:t> </a:t>
            </a:r>
            <a:r>
              <a:rPr lang="it-IT" b="1" dirty="0" err="1" smtClean="0">
                <a:solidFill>
                  <a:srgbClr val="0070C0"/>
                </a:solidFill>
              </a:rPr>
              <a:t>that</a:t>
            </a:r>
            <a:r>
              <a:rPr lang="it-IT" b="1" dirty="0" smtClean="0">
                <a:solidFill>
                  <a:srgbClr val="0070C0"/>
                </a:solidFill>
              </a:rPr>
              <a:t> </a:t>
            </a:r>
            <a:r>
              <a:rPr lang="it-IT" b="1" dirty="0" err="1" smtClean="0">
                <a:solidFill>
                  <a:srgbClr val="0070C0"/>
                </a:solidFill>
              </a:rPr>
              <a:t>religion</a:t>
            </a:r>
            <a:r>
              <a:rPr lang="it-IT" b="1" dirty="0" smtClean="0">
                <a:solidFill>
                  <a:srgbClr val="0070C0"/>
                </a:solidFill>
              </a:rPr>
              <a:t> </a:t>
            </a:r>
            <a:r>
              <a:rPr lang="it-IT" b="1" dirty="0" err="1" smtClean="0">
                <a:solidFill>
                  <a:srgbClr val="0070C0"/>
                </a:solidFill>
              </a:rPr>
              <a:t>varied</a:t>
            </a:r>
            <a:r>
              <a:rPr lang="it-IT" b="1" dirty="0" smtClean="0">
                <a:solidFill>
                  <a:srgbClr val="0070C0"/>
                </a:solidFill>
              </a:rPr>
              <a:t> </a:t>
            </a:r>
            <a:r>
              <a:rPr lang="it-IT" b="1" dirty="0" err="1" smtClean="0">
                <a:solidFill>
                  <a:srgbClr val="0070C0"/>
                </a:solidFill>
              </a:rPr>
              <a:t>according</a:t>
            </a:r>
            <a:r>
              <a:rPr lang="it-IT" b="1" dirty="0" smtClean="0">
                <a:solidFill>
                  <a:srgbClr val="0070C0"/>
                </a:solidFill>
              </a:rPr>
              <a:t> to </a:t>
            </a:r>
            <a:r>
              <a:rPr lang="it-IT" b="1" dirty="0" err="1" smtClean="0">
                <a:solidFill>
                  <a:srgbClr val="0070C0"/>
                </a:solidFill>
              </a:rPr>
              <a:t>language</a:t>
            </a:r>
            <a:r>
              <a:rPr lang="it-IT" b="1" dirty="0" smtClean="0">
                <a:solidFill>
                  <a:srgbClr val="0070C0"/>
                </a:solidFill>
              </a:rPr>
              <a:t>.</a:t>
            </a:r>
          </a:p>
          <a:p>
            <a:pPr algn="just"/>
            <a:r>
              <a:rPr lang="it-IT" b="1" dirty="0" err="1" smtClean="0">
                <a:solidFill>
                  <a:srgbClr val="002060"/>
                </a:solidFill>
              </a:rPr>
              <a:t>Modern</a:t>
            </a:r>
            <a:r>
              <a:rPr lang="it-IT" b="1" dirty="0" smtClean="0">
                <a:solidFill>
                  <a:srgbClr val="002060"/>
                </a:solidFill>
              </a:rPr>
              <a:t> </a:t>
            </a:r>
            <a:r>
              <a:rPr lang="it-IT" b="1" dirty="0" err="1" smtClean="0">
                <a:solidFill>
                  <a:srgbClr val="002060"/>
                </a:solidFill>
              </a:rPr>
              <a:t>languages</a:t>
            </a:r>
            <a:r>
              <a:rPr lang="it-IT" b="1" dirty="0" smtClean="0">
                <a:solidFill>
                  <a:srgbClr val="002060"/>
                </a:solidFill>
              </a:rPr>
              <a:t> </a:t>
            </a:r>
            <a:r>
              <a:rPr lang="it-IT" b="1" dirty="0" err="1" smtClean="0">
                <a:solidFill>
                  <a:srgbClr val="002060"/>
                </a:solidFill>
              </a:rPr>
              <a:t>would</a:t>
            </a:r>
            <a:r>
              <a:rPr lang="it-IT" b="1" dirty="0" smtClean="0">
                <a:solidFill>
                  <a:srgbClr val="002060"/>
                </a:solidFill>
              </a:rPr>
              <a:t> </a:t>
            </a:r>
            <a:r>
              <a:rPr lang="it-IT" b="1" dirty="0" err="1" smtClean="0">
                <a:solidFill>
                  <a:srgbClr val="002060"/>
                </a:solidFill>
              </a:rPr>
              <a:t>not</a:t>
            </a:r>
            <a:r>
              <a:rPr lang="it-IT" b="1" dirty="0" smtClean="0">
                <a:solidFill>
                  <a:srgbClr val="002060"/>
                </a:solidFill>
              </a:rPr>
              <a:t> </a:t>
            </a:r>
            <a:r>
              <a:rPr lang="it-IT" b="1" dirty="0" err="1" smtClean="0">
                <a:solidFill>
                  <a:srgbClr val="002060"/>
                </a:solidFill>
              </a:rPr>
              <a:t>always</a:t>
            </a:r>
            <a:r>
              <a:rPr lang="it-IT" b="1" dirty="0" smtClean="0">
                <a:solidFill>
                  <a:srgbClr val="002060"/>
                </a:solidFill>
              </a:rPr>
              <a:t> </a:t>
            </a:r>
            <a:r>
              <a:rPr lang="it-IT" b="1" dirty="0" err="1" smtClean="0">
                <a:solidFill>
                  <a:srgbClr val="002060"/>
                </a:solidFill>
              </a:rPr>
              <a:t>have</a:t>
            </a:r>
            <a:r>
              <a:rPr lang="it-IT" b="1" dirty="0" smtClean="0">
                <a:solidFill>
                  <a:srgbClr val="002060"/>
                </a:solidFill>
              </a:rPr>
              <a:t> </a:t>
            </a:r>
            <a:r>
              <a:rPr lang="it-IT" b="1" dirty="0" err="1" smtClean="0">
                <a:solidFill>
                  <a:srgbClr val="002060"/>
                </a:solidFill>
              </a:rPr>
              <a:t>developed</a:t>
            </a:r>
            <a:r>
              <a:rPr lang="it-IT" b="1" dirty="0" smtClean="0">
                <a:solidFill>
                  <a:srgbClr val="002060"/>
                </a:solidFill>
              </a:rPr>
              <a:t> </a:t>
            </a:r>
            <a:r>
              <a:rPr lang="it-IT" b="1" dirty="0" err="1" smtClean="0">
                <a:solidFill>
                  <a:srgbClr val="002060"/>
                </a:solidFill>
              </a:rPr>
              <a:t>sufficiently</a:t>
            </a:r>
            <a:r>
              <a:rPr lang="it-IT" b="1" dirty="0" smtClean="0">
                <a:solidFill>
                  <a:srgbClr val="002060"/>
                </a:solidFill>
              </a:rPr>
              <a:t> to express </a:t>
            </a:r>
            <a:r>
              <a:rPr lang="it-IT" b="1" dirty="0" err="1" smtClean="0">
                <a:solidFill>
                  <a:srgbClr val="002060"/>
                </a:solidFill>
              </a:rPr>
              <a:t>fittingly</a:t>
            </a:r>
            <a:r>
              <a:rPr lang="it-IT" b="1" dirty="0" smtClean="0">
                <a:solidFill>
                  <a:srgbClr val="002060"/>
                </a:solidFill>
              </a:rPr>
              <a:t> the </a:t>
            </a:r>
            <a:r>
              <a:rPr lang="it-IT" b="1" dirty="0" err="1" smtClean="0">
                <a:solidFill>
                  <a:srgbClr val="002060"/>
                </a:solidFill>
              </a:rPr>
              <a:t>entire</a:t>
            </a:r>
            <a:r>
              <a:rPr lang="it-IT" b="1" dirty="0" smtClean="0">
                <a:solidFill>
                  <a:srgbClr val="002060"/>
                </a:solidFill>
              </a:rPr>
              <a:t> </a:t>
            </a:r>
            <a:r>
              <a:rPr lang="it-IT" b="1" dirty="0" err="1" smtClean="0">
                <a:solidFill>
                  <a:srgbClr val="002060"/>
                </a:solidFill>
              </a:rPr>
              <a:t>religious</a:t>
            </a:r>
            <a:r>
              <a:rPr lang="it-IT" b="1" dirty="0" smtClean="0">
                <a:solidFill>
                  <a:srgbClr val="002060"/>
                </a:solidFill>
              </a:rPr>
              <a:t> </a:t>
            </a:r>
            <a:r>
              <a:rPr lang="it-IT" b="1" dirty="0" err="1" smtClean="0">
                <a:solidFill>
                  <a:srgbClr val="002060"/>
                </a:solidFill>
              </a:rPr>
              <a:t>content</a:t>
            </a:r>
            <a:r>
              <a:rPr lang="it-IT" b="1" dirty="0" smtClean="0">
                <a:solidFill>
                  <a:srgbClr val="002060"/>
                </a:solidFill>
              </a:rPr>
              <a:t> of the </a:t>
            </a:r>
            <a:r>
              <a:rPr lang="it-IT" b="1" dirty="0" err="1" smtClean="0">
                <a:solidFill>
                  <a:srgbClr val="002060"/>
                </a:solidFill>
              </a:rPr>
              <a:t>ancient</a:t>
            </a:r>
            <a:r>
              <a:rPr lang="it-IT" b="1" dirty="0" smtClean="0">
                <a:solidFill>
                  <a:srgbClr val="002060"/>
                </a:solidFill>
              </a:rPr>
              <a:t> </a:t>
            </a:r>
            <a:r>
              <a:rPr lang="it-IT" b="1" dirty="0" err="1" smtClean="0">
                <a:solidFill>
                  <a:srgbClr val="002060"/>
                </a:solidFill>
              </a:rPr>
              <a:t>languages</a:t>
            </a:r>
            <a:r>
              <a:rPr lang="it-IT" b="1" dirty="0" smtClean="0">
                <a:solidFill>
                  <a:srgbClr val="002060"/>
                </a:solidFill>
              </a:rPr>
              <a:t> </a:t>
            </a:r>
            <a:r>
              <a:rPr lang="it-IT" b="1" dirty="0" err="1" smtClean="0">
                <a:solidFill>
                  <a:srgbClr val="002060"/>
                </a:solidFill>
              </a:rPr>
              <a:t>formed</a:t>
            </a:r>
            <a:r>
              <a:rPr lang="it-IT" b="1" dirty="0" smtClean="0">
                <a:solidFill>
                  <a:srgbClr val="002060"/>
                </a:solidFill>
              </a:rPr>
              <a:t> for </a:t>
            </a:r>
            <a:r>
              <a:rPr lang="it-IT" b="1" dirty="0" err="1" smtClean="0">
                <a:solidFill>
                  <a:srgbClr val="002060"/>
                </a:solidFill>
              </a:rPr>
              <a:t>this</a:t>
            </a:r>
            <a:r>
              <a:rPr lang="it-IT" b="1" dirty="0" smtClean="0">
                <a:solidFill>
                  <a:srgbClr val="002060"/>
                </a:solidFill>
              </a:rPr>
              <a:t> </a:t>
            </a:r>
            <a:r>
              <a:rPr lang="it-IT" b="1" dirty="0" err="1" smtClean="0">
                <a:solidFill>
                  <a:srgbClr val="002060"/>
                </a:solidFill>
              </a:rPr>
              <a:t>purpose</a:t>
            </a:r>
            <a:r>
              <a:rPr lang="it-IT" b="1" dirty="0" smtClean="0">
                <a:solidFill>
                  <a:srgbClr val="002060"/>
                </a:solidFill>
              </a:rPr>
              <a:t> by the </a:t>
            </a:r>
            <a:r>
              <a:rPr lang="it-IT" b="1" dirty="0" err="1" smtClean="0">
                <a:solidFill>
                  <a:srgbClr val="002060"/>
                </a:solidFill>
              </a:rPr>
              <a:t>spirit</a:t>
            </a:r>
            <a:r>
              <a:rPr lang="it-IT" b="1" dirty="0" smtClean="0">
                <a:solidFill>
                  <a:srgbClr val="002060"/>
                </a:solidFill>
              </a:rPr>
              <a:t> of </a:t>
            </a:r>
            <a:r>
              <a:rPr lang="it-IT" b="1" dirty="0" err="1" smtClean="0">
                <a:solidFill>
                  <a:srgbClr val="002060"/>
                </a:solidFill>
              </a:rPr>
              <a:t>christianity</a:t>
            </a:r>
            <a:r>
              <a:rPr lang="it-IT" b="1" dirty="0" smtClean="0">
                <a:solidFill>
                  <a:srgbClr val="002060"/>
                </a:solidFill>
              </a:rPr>
              <a:t> </a:t>
            </a:r>
            <a:r>
              <a:rPr lang="it-IT" b="1" dirty="0" err="1" smtClean="0">
                <a:solidFill>
                  <a:srgbClr val="002060"/>
                </a:solidFill>
              </a:rPr>
              <a:t>through</a:t>
            </a:r>
            <a:r>
              <a:rPr lang="it-IT" b="1" dirty="0" smtClean="0">
                <a:solidFill>
                  <a:srgbClr val="002060"/>
                </a:solidFill>
              </a:rPr>
              <a:t> the work of the </a:t>
            </a:r>
            <a:r>
              <a:rPr lang="it-IT" b="1" dirty="0" err="1" smtClean="0">
                <a:solidFill>
                  <a:srgbClr val="002060"/>
                </a:solidFill>
              </a:rPr>
              <a:t>saints</a:t>
            </a:r>
            <a:r>
              <a:rPr lang="it-IT" b="1" dirty="0" smtClean="0">
                <a:solidFill>
                  <a:srgbClr val="002060"/>
                </a:solidFill>
              </a:rPr>
              <a:t>.</a:t>
            </a:r>
          </a:p>
        </p:txBody>
      </p:sp>
      <p:pic>
        <p:nvPicPr>
          <p:cNvPr id="18434" name="Picture 2" descr="Risultati immagini per confusion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1829181"/>
            <a:ext cx="4184650" cy="2367316"/>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768435" y="4431017"/>
            <a:ext cx="4631033" cy="1815882"/>
          </a:xfrm>
          <a:prstGeom prst="rect">
            <a:avLst/>
          </a:prstGeom>
          <a:noFill/>
        </p:spPr>
        <p:txBody>
          <a:bodyPr wrap="square" rtlCol="0">
            <a:spAutoFit/>
          </a:bodyPr>
          <a:lstStyle/>
          <a:p>
            <a:pPr algn="just"/>
            <a:r>
              <a:rPr lang="it-IT" sz="2800" b="1" dirty="0" smtClean="0">
                <a:solidFill>
                  <a:srgbClr val="FF0000"/>
                </a:solidFill>
              </a:rPr>
              <a:t>The use of </a:t>
            </a:r>
            <a:r>
              <a:rPr lang="it-IT" sz="2800" b="1" dirty="0" err="1" smtClean="0">
                <a:solidFill>
                  <a:srgbClr val="FF0000"/>
                </a:solidFill>
              </a:rPr>
              <a:t>these</a:t>
            </a:r>
            <a:r>
              <a:rPr lang="it-IT" sz="2800" b="1" dirty="0" smtClean="0">
                <a:solidFill>
                  <a:srgbClr val="FF0000"/>
                </a:solidFill>
              </a:rPr>
              <a:t> </a:t>
            </a:r>
            <a:r>
              <a:rPr lang="it-IT" sz="2800" b="1" dirty="0" err="1" smtClean="0">
                <a:solidFill>
                  <a:srgbClr val="FF0000"/>
                </a:solidFill>
              </a:rPr>
              <a:t>languages</a:t>
            </a:r>
            <a:r>
              <a:rPr lang="it-IT" sz="2800" b="1" dirty="0" smtClean="0">
                <a:solidFill>
                  <a:srgbClr val="FF0000"/>
                </a:solidFill>
              </a:rPr>
              <a:t> in </a:t>
            </a:r>
            <a:r>
              <a:rPr lang="it-IT" sz="2800" b="1" dirty="0" err="1" smtClean="0">
                <a:solidFill>
                  <a:srgbClr val="FF0000"/>
                </a:solidFill>
              </a:rPr>
              <a:t>place</a:t>
            </a:r>
            <a:r>
              <a:rPr lang="it-IT" sz="2800" b="1" dirty="0" smtClean="0">
                <a:solidFill>
                  <a:srgbClr val="FF0000"/>
                </a:solidFill>
              </a:rPr>
              <a:t> of </a:t>
            </a:r>
            <a:r>
              <a:rPr lang="it-IT" sz="2800" b="1" dirty="0" err="1" smtClean="0">
                <a:solidFill>
                  <a:srgbClr val="FF0000"/>
                </a:solidFill>
              </a:rPr>
              <a:t>those</a:t>
            </a:r>
            <a:r>
              <a:rPr lang="it-IT" sz="2800" b="1" dirty="0" smtClean="0">
                <a:solidFill>
                  <a:srgbClr val="FF0000"/>
                </a:solidFill>
              </a:rPr>
              <a:t> </a:t>
            </a:r>
            <a:r>
              <a:rPr lang="it-IT" sz="2800" b="1" dirty="0" err="1" smtClean="0">
                <a:solidFill>
                  <a:srgbClr val="FF0000"/>
                </a:solidFill>
              </a:rPr>
              <a:t>consecrated</a:t>
            </a:r>
            <a:r>
              <a:rPr lang="it-IT" sz="2800" b="1" dirty="0" smtClean="0">
                <a:solidFill>
                  <a:srgbClr val="FF0000"/>
                </a:solidFill>
              </a:rPr>
              <a:t> by </a:t>
            </a:r>
            <a:r>
              <a:rPr lang="it-IT" sz="2800" b="1" dirty="0" err="1" smtClean="0">
                <a:solidFill>
                  <a:srgbClr val="FF0000"/>
                </a:solidFill>
              </a:rPr>
              <a:t>centuries</a:t>
            </a:r>
            <a:r>
              <a:rPr lang="it-IT" sz="2800" b="1" dirty="0" smtClean="0">
                <a:solidFill>
                  <a:srgbClr val="FF0000"/>
                </a:solidFill>
              </a:rPr>
              <a:t> </a:t>
            </a:r>
            <a:r>
              <a:rPr lang="it-IT" sz="2800" b="1" dirty="0" err="1" smtClean="0">
                <a:solidFill>
                  <a:srgbClr val="FF0000"/>
                </a:solidFill>
              </a:rPr>
              <a:t>would</a:t>
            </a:r>
            <a:r>
              <a:rPr lang="it-IT" sz="2800" b="1" dirty="0" smtClean="0">
                <a:solidFill>
                  <a:srgbClr val="FF0000"/>
                </a:solidFill>
              </a:rPr>
              <a:t> </a:t>
            </a:r>
            <a:r>
              <a:rPr lang="it-IT" sz="2800" b="1" dirty="0" err="1" smtClean="0">
                <a:solidFill>
                  <a:srgbClr val="FF0000"/>
                </a:solidFill>
              </a:rPr>
              <a:t>imply</a:t>
            </a:r>
            <a:r>
              <a:rPr lang="it-IT" sz="2800" b="1" dirty="0" smtClean="0">
                <a:solidFill>
                  <a:srgbClr val="FF0000"/>
                </a:solidFill>
              </a:rPr>
              <a:t> a cure </a:t>
            </a:r>
            <a:r>
              <a:rPr lang="it-IT" sz="2800" b="1" dirty="0" err="1" smtClean="0">
                <a:solidFill>
                  <a:srgbClr val="FF0000"/>
                </a:solidFill>
              </a:rPr>
              <a:t>worse</a:t>
            </a:r>
            <a:r>
              <a:rPr lang="it-IT" sz="2800" b="1" dirty="0" smtClean="0">
                <a:solidFill>
                  <a:srgbClr val="FF0000"/>
                </a:solidFill>
              </a:rPr>
              <a:t> </a:t>
            </a:r>
            <a:r>
              <a:rPr lang="it-IT" sz="2800" b="1" dirty="0" err="1" smtClean="0">
                <a:solidFill>
                  <a:srgbClr val="FF0000"/>
                </a:solidFill>
              </a:rPr>
              <a:t>than</a:t>
            </a:r>
            <a:r>
              <a:rPr lang="it-IT" sz="2800" b="1" dirty="0" smtClean="0">
                <a:solidFill>
                  <a:srgbClr val="FF0000"/>
                </a:solidFill>
              </a:rPr>
              <a:t> the </a:t>
            </a:r>
            <a:r>
              <a:rPr lang="it-IT" sz="2800" b="1" dirty="0" err="1" smtClean="0">
                <a:solidFill>
                  <a:srgbClr val="FF0000"/>
                </a:solidFill>
              </a:rPr>
              <a:t>desease</a:t>
            </a:r>
            <a:r>
              <a:rPr lang="it-IT" sz="2800" b="1" dirty="0" smtClean="0">
                <a:solidFill>
                  <a:srgbClr val="FF0000"/>
                </a:solidFill>
              </a:rPr>
              <a:t>.</a:t>
            </a:r>
            <a:endParaRPr lang="it-IT" sz="2800" b="1" dirty="0">
              <a:solidFill>
                <a:srgbClr val="FF0000"/>
              </a:solidFill>
            </a:endParaRPr>
          </a:p>
        </p:txBody>
      </p:sp>
    </p:spTree>
    <p:extLst>
      <p:ext uri="{BB962C8B-B14F-4D97-AF65-F5344CB8AC3E}">
        <p14:creationId xmlns:p14="http://schemas.microsoft.com/office/powerpoint/2010/main" val="12071973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1079" y="182898"/>
            <a:ext cx="10515600" cy="1325563"/>
          </a:xfrm>
        </p:spPr>
        <p:txBody>
          <a:bodyPr/>
          <a:lstStyle/>
          <a:p>
            <a:pPr algn="ctr"/>
            <a:r>
              <a:rPr lang="it-IT" b="1" dirty="0" err="1" smtClean="0">
                <a:solidFill>
                  <a:srgbClr val="FF0000"/>
                </a:solidFill>
                <a:latin typeface="Broadway" panose="04040905080B02020502" pitchFamily="82" charset="0"/>
              </a:rPr>
              <a:t>Two</a:t>
            </a:r>
            <a:r>
              <a:rPr lang="it-IT" b="1" dirty="0" smtClean="0">
                <a:solidFill>
                  <a:srgbClr val="FF0000"/>
                </a:solidFill>
                <a:latin typeface="Broadway" panose="04040905080B02020502" pitchFamily="82" charset="0"/>
              </a:rPr>
              <a:t> </a:t>
            </a:r>
            <a:r>
              <a:rPr lang="it-IT" b="1" dirty="0" err="1" smtClean="0">
                <a:solidFill>
                  <a:srgbClr val="FF0000"/>
                </a:solidFill>
                <a:latin typeface="Broadway" panose="04040905080B02020502" pitchFamily="82" charset="0"/>
              </a:rPr>
              <a:t>possible</a:t>
            </a:r>
            <a:r>
              <a:rPr lang="it-IT" b="1" dirty="0" smtClean="0">
                <a:solidFill>
                  <a:srgbClr val="FF0000"/>
                </a:solidFill>
                <a:latin typeface="Broadway" panose="04040905080B02020502" pitchFamily="82" charset="0"/>
              </a:rPr>
              <a:t> </a:t>
            </a:r>
            <a:r>
              <a:rPr lang="it-IT" b="1" dirty="0" err="1" smtClean="0">
                <a:solidFill>
                  <a:srgbClr val="FF0000"/>
                </a:solidFill>
                <a:latin typeface="Broadway" panose="04040905080B02020502" pitchFamily="82" charset="0"/>
              </a:rPr>
              <a:t>solutions</a:t>
            </a:r>
            <a:r>
              <a:rPr lang="it-IT" b="1" dirty="0" smtClean="0">
                <a:solidFill>
                  <a:srgbClr val="FF0000"/>
                </a:solidFill>
                <a:latin typeface="Broadway" panose="04040905080B02020502" pitchFamily="82" charset="0"/>
              </a:rPr>
              <a:t> …</a:t>
            </a:r>
            <a:endParaRPr lang="it-IT" b="1" dirty="0">
              <a:solidFill>
                <a:srgbClr val="FF0000"/>
              </a:solidFill>
              <a:latin typeface="Broadway" panose="04040905080B02020502" pitchFamily="82" charset="0"/>
            </a:endParaRPr>
          </a:p>
        </p:txBody>
      </p:sp>
      <p:sp>
        <p:nvSpPr>
          <p:cNvPr id="3" name="Segnaposto contenuto 2"/>
          <p:cNvSpPr>
            <a:spLocks noGrp="1"/>
          </p:cNvSpPr>
          <p:nvPr>
            <p:ph sz="half" idx="1"/>
          </p:nvPr>
        </p:nvSpPr>
        <p:spPr>
          <a:xfrm>
            <a:off x="193932" y="1508461"/>
            <a:ext cx="5181600" cy="4703964"/>
          </a:xfrm>
        </p:spPr>
        <p:txBody>
          <a:bodyPr>
            <a:normAutofit fontScale="85000" lnSpcReduction="20000"/>
          </a:bodyPr>
          <a:lstStyle/>
          <a:p>
            <a:pPr algn="just"/>
            <a:r>
              <a:rPr lang="it-IT" b="1" dirty="0" err="1" smtClean="0">
                <a:solidFill>
                  <a:srgbClr val="FFC000"/>
                </a:solidFill>
              </a:rPr>
              <a:t>If</a:t>
            </a:r>
            <a:r>
              <a:rPr lang="it-IT" b="1" dirty="0" smtClean="0">
                <a:solidFill>
                  <a:srgbClr val="FFC000"/>
                </a:solidFill>
              </a:rPr>
              <a:t> </a:t>
            </a:r>
            <a:r>
              <a:rPr lang="it-IT" b="1" dirty="0" err="1" smtClean="0">
                <a:solidFill>
                  <a:srgbClr val="FFC000"/>
                </a:solidFill>
              </a:rPr>
              <a:t>modern</a:t>
            </a:r>
            <a:r>
              <a:rPr lang="it-IT" b="1" dirty="0" smtClean="0">
                <a:solidFill>
                  <a:srgbClr val="FFC000"/>
                </a:solidFill>
              </a:rPr>
              <a:t> </a:t>
            </a:r>
            <a:r>
              <a:rPr lang="it-IT" b="1" dirty="0" err="1" smtClean="0">
                <a:solidFill>
                  <a:srgbClr val="FFC000"/>
                </a:solidFill>
              </a:rPr>
              <a:t>languages</a:t>
            </a:r>
            <a:r>
              <a:rPr lang="it-IT" b="1" dirty="0" smtClean="0">
                <a:solidFill>
                  <a:srgbClr val="FFC000"/>
                </a:solidFill>
              </a:rPr>
              <a:t> are </a:t>
            </a:r>
            <a:r>
              <a:rPr lang="it-IT" b="1" dirty="0" err="1" smtClean="0">
                <a:solidFill>
                  <a:srgbClr val="FFC000"/>
                </a:solidFill>
              </a:rPr>
              <a:t>excluded</a:t>
            </a:r>
            <a:r>
              <a:rPr lang="it-IT" b="1" dirty="0" smtClean="0">
                <a:solidFill>
                  <a:srgbClr val="FFC000"/>
                </a:solidFill>
              </a:rPr>
              <a:t> </a:t>
            </a:r>
            <a:r>
              <a:rPr lang="it-IT" b="1" dirty="0" err="1" smtClean="0">
                <a:solidFill>
                  <a:srgbClr val="FFC000"/>
                </a:solidFill>
              </a:rPr>
              <a:t>only</a:t>
            </a:r>
            <a:r>
              <a:rPr lang="it-IT" b="1" dirty="0" smtClean="0">
                <a:solidFill>
                  <a:srgbClr val="FFC000"/>
                </a:solidFill>
              </a:rPr>
              <a:t> </a:t>
            </a:r>
            <a:r>
              <a:rPr lang="it-IT" b="1" dirty="0" err="1" smtClean="0">
                <a:solidFill>
                  <a:srgbClr val="FFC000"/>
                </a:solidFill>
              </a:rPr>
              <a:t>two</a:t>
            </a:r>
            <a:r>
              <a:rPr lang="it-IT" b="1" dirty="0" smtClean="0">
                <a:solidFill>
                  <a:srgbClr val="FFC000"/>
                </a:solidFill>
              </a:rPr>
              <a:t> </a:t>
            </a:r>
            <a:r>
              <a:rPr lang="it-IT" b="1" dirty="0" err="1" smtClean="0">
                <a:solidFill>
                  <a:srgbClr val="FFC000"/>
                </a:solidFill>
              </a:rPr>
              <a:t>solutions</a:t>
            </a:r>
            <a:r>
              <a:rPr lang="it-IT" b="1" dirty="0" smtClean="0">
                <a:solidFill>
                  <a:srgbClr val="FFC000"/>
                </a:solidFill>
              </a:rPr>
              <a:t> are </a:t>
            </a:r>
            <a:r>
              <a:rPr lang="it-IT" b="1" dirty="0" err="1" smtClean="0">
                <a:solidFill>
                  <a:srgbClr val="FFC000"/>
                </a:solidFill>
              </a:rPr>
              <a:t>at</a:t>
            </a:r>
            <a:r>
              <a:rPr lang="it-IT" b="1" dirty="0" smtClean="0">
                <a:solidFill>
                  <a:srgbClr val="FFC000"/>
                </a:solidFill>
              </a:rPr>
              <a:t> </a:t>
            </a:r>
            <a:r>
              <a:rPr lang="it-IT" b="1" dirty="0" err="1" smtClean="0">
                <a:solidFill>
                  <a:srgbClr val="FFC000"/>
                </a:solidFill>
              </a:rPr>
              <a:t>hand</a:t>
            </a:r>
            <a:r>
              <a:rPr lang="it-IT" b="1" dirty="0" smtClean="0">
                <a:solidFill>
                  <a:srgbClr val="FFC000"/>
                </a:solidFill>
              </a:rPr>
              <a:t>.</a:t>
            </a:r>
          </a:p>
          <a:p>
            <a:pPr marL="0" indent="0" algn="just">
              <a:buNone/>
            </a:pPr>
            <a:endParaRPr lang="it-IT" b="1" dirty="0" smtClean="0"/>
          </a:p>
          <a:p>
            <a:pPr lvl="1" algn="just"/>
            <a:r>
              <a:rPr lang="it-IT" b="1" dirty="0" smtClean="0">
                <a:solidFill>
                  <a:srgbClr val="002060"/>
                </a:solidFill>
              </a:rPr>
              <a:t>First, the </a:t>
            </a:r>
            <a:r>
              <a:rPr lang="it-IT" b="1" dirty="0" err="1" smtClean="0">
                <a:solidFill>
                  <a:srgbClr val="002060"/>
                </a:solidFill>
              </a:rPr>
              <a:t>study</a:t>
            </a:r>
            <a:r>
              <a:rPr lang="it-IT" b="1" dirty="0" smtClean="0">
                <a:solidFill>
                  <a:srgbClr val="002060"/>
                </a:solidFill>
              </a:rPr>
              <a:t> of Latin </a:t>
            </a:r>
            <a:r>
              <a:rPr lang="it-IT" b="1" dirty="0" err="1" smtClean="0">
                <a:solidFill>
                  <a:srgbClr val="002060"/>
                </a:solidFill>
              </a:rPr>
              <a:t>amongst</a:t>
            </a:r>
            <a:r>
              <a:rPr lang="it-IT" b="1" dirty="0" smtClean="0">
                <a:solidFill>
                  <a:srgbClr val="002060"/>
                </a:solidFill>
              </a:rPr>
              <a:t> the </a:t>
            </a:r>
            <a:r>
              <a:rPr lang="it-IT" b="1" dirty="0" err="1" smtClean="0">
                <a:solidFill>
                  <a:srgbClr val="002060"/>
                </a:solidFill>
              </a:rPr>
              <a:t>faithful</a:t>
            </a:r>
            <a:r>
              <a:rPr lang="it-IT" b="1" dirty="0" smtClean="0">
                <a:solidFill>
                  <a:srgbClr val="002060"/>
                </a:solidFill>
              </a:rPr>
              <a:t> </a:t>
            </a:r>
            <a:r>
              <a:rPr lang="it-IT" b="1" dirty="0" err="1" smtClean="0">
                <a:solidFill>
                  <a:srgbClr val="002060"/>
                </a:solidFill>
              </a:rPr>
              <a:t>should</a:t>
            </a:r>
            <a:r>
              <a:rPr lang="it-IT" b="1" dirty="0" smtClean="0">
                <a:solidFill>
                  <a:srgbClr val="002060"/>
                </a:solidFill>
              </a:rPr>
              <a:t> be </a:t>
            </a:r>
            <a:r>
              <a:rPr lang="it-IT" b="1" dirty="0" err="1" smtClean="0">
                <a:solidFill>
                  <a:srgbClr val="002060"/>
                </a:solidFill>
              </a:rPr>
              <a:t>encouraged</a:t>
            </a:r>
            <a:r>
              <a:rPr lang="it-IT" b="1" dirty="0" smtClean="0">
                <a:solidFill>
                  <a:srgbClr val="002060"/>
                </a:solidFill>
              </a:rPr>
              <a:t> </a:t>
            </a:r>
            <a:r>
              <a:rPr lang="it-IT" b="1" dirty="0" err="1" smtClean="0">
                <a:solidFill>
                  <a:srgbClr val="002060"/>
                </a:solidFill>
              </a:rPr>
              <a:t>as</a:t>
            </a:r>
            <a:r>
              <a:rPr lang="it-IT" b="1" dirty="0" smtClean="0">
                <a:solidFill>
                  <a:srgbClr val="002060"/>
                </a:solidFill>
              </a:rPr>
              <a:t> </a:t>
            </a:r>
            <a:r>
              <a:rPr lang="it-IT" b="1" dirty="0" err="1" smtClean="0">
                <a:solidFill>
                  <a:srgbClr val="002060"/>
                </a:solidFill>
              </a:rPr>
              <a:t>much</a:t>
            </a:r>
            <a:r>
              <a:rPr lang="it-IT" b="1" dirty="0" smtClean="0">
                <a:solidFill>
                  <a:srgbClr val="002060"/>
                </a:solidFill>
              </a:rPr>
              <a:t> </a:t>
            </a:r>
            <a:r>
              <a:rPr lang="it-IT" b="1" dirty="0" err="1" smtClean="0">
                <a:solidFill>
                  <a:srgbClr val="002060"/>
                </a:solidFill>
              </a:rPr>
              <a:t>as</a:t>
            </a:r>
            <a:r>
              <a:rPr lang="it-IT" b="1" dirty="0" smtClean="0">
                <a:solidFill>
                  <a:srgbClr val="002060"/>
                </a:solidFill>
              </a:rPr>
              <a:t> </a:t>
            </a:r>
            <a:r>
              <a:rPr lang="it-IT" b="1" dirty="0" err="1" smtClean="0">
                <a:solidFill>
                  <a:srgbClr val="002060"/>
                </a:solidFill>
              </a:rPr>
              <a:t>possible</a:t>
            </a:r>
            <a:endParaRPr lang="it-IT" b="1" dirty="0" smtClean="0">
              <a:solidFill>
                <a:srgbClr val="002060"/>
              </a:solidFill>
            </a:endParaRPr>
          </a:p>
          <a:p>
            <a:pPr lvl="1" algn="just"/>
            <a:r>
              <a:rPr lang="it-IT" b="1" dirty="0" smtClean="0">
                <a:solidFill>
                  <a:srgbClr val="00B0F0"/>
                </a:solidFill>
              </a:rPr>
              <a:t>Second, the </a:t>
            </a:r>
            <a:r>
              <a:rPr lang="it-IT" b="1" dirty="0" err="1" smtClean="0">
                <a:solidFill>
                  <a:srgbClr val="00B0F0"/>
                </a:solidFill>
              </a:rPr>
              <a:t>christian</a:t>
            </a:r>
            <a:r>
              <a:rPr lang="it-IT" b="1" dirty="0" smtClean="0">
                <a:solidFill>
                  <a:srgbClr val="00B0F0"/>
                </a:solidFill>
              </a:rPr>
              <a:t> </a:t>
            </a:r>
            <a:r>
              <a:rPr lang="it-IT" b="1" dirty="0" err="1" smtClean="0">
                <a:solidFill>
                  <a:srgbClr val="00B0F0"/>
                </a:solidFill>
              </a:rPr>
              <a:t>people</a:t>
            </a:r>
            <a:r>
              <a:rPr lang="it-IT" b="1" dirty="0" smtClean="0">
                <a:solidFill>
                  <a:srgbClr val="00B0F0"/>
                </a:solidFill>
              </a:rPr>
              <a:t> </a:t>
            </a:r>
            <a:r>
              <a:rPr lang="it-IT" b="1" dirty="0" err="1" smtClean="0">
                <a:solidFill>
                  <a:srgbClr val="00B0F0"/>
                </a:solidFill>
              </a:rPr>
              <a:t>should</a:t>
            </a:r>
            <a:r>
              <a:rPr lang="it-IT" b="1" dirty="0" smtClean="0">
                <a:solidFill>
                  <a:srgbClr val="00B0F0"/>
                </a:solidFill>
              </a:rPr>
              <a:t> be </a:t>
            </a:r>
            <a:r>
              <a:rPr lang="it-IT" b="1" dirty="0" err="1" smtClean="0">
                <a:solidFill>
                  <a:srgbClr val="00B0F0"/>
                </a:solidFill>
              </a:rPr>
              <a:t>given</a:t>
            </a:r>
            <a:r>
              <a:rPr lang="it-IT" b="1" dirty="0" smtClean="0">
                <a:solidFill>
                  <a:srgbClr val="00B0F0"/>
                </a:solidFill>
              </a:rPr>
              <a:t> a </a:t>
            </a:r>
            <a:r>
              <a:rPr lang="it-IT" b="1" dirty="0" err="1" smtClean="0">
                <a:solidFill>
                  <a:srgbClr val="00B0F0"/>
                </a:solidFill>
              </a:rPr>
              <a:t>thorough</a:t>
            </a:r>
            <a:r>
              <a:rPr lang="it-IT" b="1" dirty="0" smtClean="0">
                <a:solidFill>
                  <a:srgbClr val="00B0F0"/>
                </a:solidFill>
              </a:rPr>
              <a:t> </a:t>
            </a:r>
            <a:r>
              <a:rPr lang="it-IT" b="1" dirty="0" err="1" smtClean="0">
                <a:solidFill>
                  <a:srgbClr val="00B0F0"/>
                </a:solidFill>
              </a:rPr>
              <a:t>grounding</a:t>
            </a:r>
            <a:r>
              <a:rPr lang="it-IT" b="1" dirty="0" smtClean="0">
                <a:solidFill>
                  <a:srgbClr val="00B0F0"/>
                </a:solidFill>
              </a:rPr>
              <a:t> in the </a:t>
            </a:r>
            <a:r>
              <a:rPr lang="it-IT" b="1" dirty="0" err="1" smtClean="0">
                <a:solidFill>
                  <a:srgbClr val="00B0F0"/>
                </a:solidFill>
              </a:rPr>
              <a:t>meaning</a:t>
            </a:r>
            <a:r>
              <a:rPr lang="it-IT" b="1" dirty="0" smtClean="0">
                <a:solidFill>
                  <a:srgbClr val="00B0F0"/>
                </a:solidFill>
              </a:rPr>
              <a:t> of the </a:t>
            </a:r>
            <a:r>
              <a:rPr lang="it-IT" b="1" dirty="0" err="1" smtClean="0">
                <a:solidFill>
                  <a:srgbClr val="00B0F0"/>
                </a:solidFill>
              </a:rPr>
              <a:t>sacred</a:t>
            </a:r>
            <a:r>
              <a:rPr lang="it-IT" b="1" dirty="0" smtClean="0">
                <a:solidFill>
                  <a:srgbClr val="00B0F0"/>
                </a:solidFill>
              </a:rPr>
              <a:t> </a:t>
            </a:r>
            <a:r>
              <a:rPr lang="it-IT" b="1" dirty="0" err="1" smtClean="0">
                <a:solidFill>
                  <a:srgbClr val="00B0F0"/>
                </a:solidFill>
              </a:rPr>
              <a:t>functions</a:t>
            </a:r>
            <a:r>
              <a:rPr lang="it-IT" b="1" dirty="0" smtClean="0">
                <a:solidFill>
                  <a:srgbClr val="00B0F0"/>
                </a:solidFill>
              </a:rPr>
              <a:t>, </a:t>
            </a:r>
            <a:r>
              <a:rPr lang="it-IT" b="1" dirty="0" err="1" smtClean="0">
                <a:solidFill>
                  <a:srgbClr val="00B0F0"/>
                </a:solidFill>
              </a:rPr>
              <a:t>while</a:t>
            </a:r>
            <a:r>
              <a:rPr lang="it-IT" b="1" dirty="0" smtClean="0">
                <a:solidFill>
                  <a:srgbClr val="00B0F0"/>
                </a:solidFill>
              </a:rPr>
              <a:t> the </a:t>
            </a:r>
            <a:r>
              <a:rPr lang="it-IT" b="1" dirty="0" err="1" smtClean="0">
                <a:solidFill>
                  <a:srgbClr val="00B0F0"/>
                </a:solidFill>
              </a:rPr>
              <a:t>literate</a:t>
            </a:r>
            <a:r>
              <a:rPr lang="it-IT" b="1" dirty="0" smtClean="0">
                <a:solidFill>
                  <a:srgbClr val="00B0F0"/>
                </a:solidFill>
              </a:rPr>
              <a:t> </a:t>
            </a:r>
            <a:r>
              <a:rPr lang="it-IT" b="1" dirty="0" err="1" smtClean="0">
                <a:solidFill>
                  <a:srgbClr val="00B0F0"/>
                </a:solidFill>
              </a:rPr>
              <a:t>faithful</a:t>
            </a:r>
            <a:r>
              <a:rPr lang="it-IT" b="1" dirty="0" smtClean="0">
                <a:solidFill>
                  <a:srgbClr val="00B0F0"/>
                </a:solidFill>
              </a:rPr>
              <a:t> </a:t>
            </a:r>
            <a:r>
              <a:rPr lang="it-IT" b="1" dirty="0" err="1" smtClean="0">
                <a:solidFill>
                  <a:srgbClr val="00B0F0"/>
                </a:solidFill>
              </a:rPr>
              <a:t>need</a:t>
            </a:r>
            <a:r>
              <a:rPr lang="it-IT" b="1" dirty="0" smtClean="0">
                <a:solidFill>
                  <a:srgbClr val="00B0F0"/>
                </a:solidFill>
              </a:rPr>
              <a:t> to be </a:t>
            </a:r>
            <a:r>
              <a:rPr lang="it-IT" b="1" dirty="0" err="1" smtClean="0">
                <a:solidFill>
                  <a:srgbClr val="00B0F0"/>
                </a:solidFill>
              </a:rPr>
              <a:t>introduced</a:t>
            </a:r>
            <a:r>
              <a:rPr lang="it-IT" b="1" dirty="0" smtClean="0">
                <a:solidFill>
                  <a:srgbClr val="00B0F0"/>
                </a:solidFill>
              </a:rPr>
              <a:t> </a:t>
            </a:r>
            <a:r>
              <a:rPr lang="it-IT" b="1" dirty="0" err="1" smtClean="0">
                <a:solidFill>
                  <a:srgbClr val="00B0F0"/>
                </a:solidFill>
              </a:rPr>
              <a:t>habitually</a:t>
            </a:r>
            <a:r>
              <a:rPr lang="it-IT" b="1" dirty="0" smtClean="0">
                <a:solidFill>
                  <a:srgbClr val="00B0F0"/>
                </a:solidFill>
              </a:rPr>
              <a:t> to divine </a:t>
            </a:r>
            <a:r>
              <a:rPr lang="it-IT" b="1" dirty="0" err="1" smtClean="0">
                <a:solidFill>
                  <a:srgbClr val="00B0F0"/>
                </a:solidFill>
              </a:rPr>
              <a:t>services</a:t>
            </a:r>
            <a:r>
              <a:rPr lang="it-IT" b="1" dirty="0" smtClean="0">
                <a:solidFill>
                  <a:srgbClr val="00B0F0"/>
                </a:solidFill>
              </a:rPr>
              <a:t> with the help of books </a:t>
            </a:r>
            <a:r>
              <a:rPr lang="it-IT" b="1" dirty="0" err="1" smtClean="0">
                <a:solidFill>
                  <a:srgbClr val="00B0F0"/>
                </a:solidFill>
              </a:rPr>
              <a:t>containing</a:t>
            </a:r>
            <a:r>
              <a:rPr lang="it-IT" b="1" dirty="0" smtClean="0">
                <a:solidFill>
                  <a:srgbClr val="00B0F0"/>
                </a:solidFill>
              </a:rPr>
              <a:t> a </a:t>
            </a:r>
            <a:r>
              <a:rPr lang="it-IT" b="1" dirty="0" err="1" smtClean="0">
                <a:solidFill>
                  <a:srgbClr val="00B0F0"/>
                </a:solidFill>
              </a:rPr>
              <a:t>translation</a:t>
            </a:r>
            <a:r>
              <a:rPr lang="it-IT" b="1" dirty="0" smtClean="0">
                <a:solidFill>
                  <a:srgbClr val="00B0F0"/>
                </a:solidFill>
              </a:rPr>
              <a:t> of the Latin </a:t>
            </a:r>
            <a:r>
              <a:rPr lang="it-IT" b="1" dirty="0" err="1" smtClean="0">
                <a:solidFill>
                  <a:srgbClr val="00B0F0"/>
                </a:solidFill>
              </a:rPr>
              <a:t>used</a:t>
            </a:r>
            <a:r>
              <a:rPr lang="it-IT" b="1" dirty="0" smtClean="0">
                <a:solidFill>
                  <a:srgbClr val="00B0F0"/>
                </a:solidFill>
              </a:rPr>
              <a:t> in </a:t>
            </a:r>
            <a:r>
              <a:rPr lang="it-IT" b="1" dirty="0" err="1" smtClean="0">
                <a:solidFill>
                  <a:srgbClr val="00B0F0"/>
                </a:solidFill>
              </a:rPr>
              <a:t>church</a:t>
            </a:r>
            <a:r>
              <a:rPr lang="it-IT" b="1" dirty="0" smtClean="0">
                <a:solidFill>
                  <a:srgbClr val="00B0F0"/>
                </a:solidFill>
              </a:rPr>
              <a:t>.</a:t>
            </a:r>
          </a:p>
          <a:p>
            <a:pPr marL="457200" lvl="1" indent="0" algn="just">
              <a:buNone/>
            </a:pPr>
            <a:endParaRPr lang="it-IT" b="1" dirty="0" smtClean="0"/>
          </a:p>
          <a:p>
            <a:pPr algn="just"/>
            <a:r>
              <a:rPr lang="it-IT" b="1" dirty="0" err="1" smtClean="0">
                <a:solidFill>
                  <a:srgbClr val="C00000"/>
                </a:solidFill>
              </a:rPr>
              <a:t>But</a:t>
            </a:r>
            <a:r>
              <a:rPr lang="it-IT" b="1" dirty="0" smtClean="0">
                <a:solidFill>
                  <a:srgbClr val="C00000"/>
                </a:solidFill>
              </a:rPr>
              <a:t> </a:t>
            </a:r>
            <a:r>
              <a:rPr lang="it-IT" b="1" dirty="0" err="1" smtClean="0">
                <a:solidFill>
                  <a:srgbClr val="C00000"/>
                </a:solidFill>
              </a:rPr>
              <a:t>we</a:t>
            </a:r>
            <a:r>
              <a:rPr lang="it-IT" b="1" dirty="0" smtClean="0">
                <a:solidFill>
                  <a:srgbClr val="C00000"/>
                </a:solidFill>
              </a:rPr>
              <a:t> </a:t>
            </a:r>
            <a:r>
              <a:rPr lang="it-IT" b="1" dirty="0" err="1">
                <a:solidFill>
                  <a:srgbClr val="C00000"/>
                </a:solidFill>
              </a:rPr>
              <a:t>know</a:t>
            </a:r>
            <a:r>
              <a:rPr lang="it-IT" b="1" dirty="0">
                <a:solidFill>
                  <a:srgbClr val="C00000"/>
                </a:solidFill>
              </a:rPr>
              <a:t> </a:t>
            </a:r>
            <a:r>
              <a:rPr lang="it-IT" b="1" dirty="0" err="1">
                <a:solidFill>
                  <a:srgbClr val="C00000"/>
                </a:solidFill>
              </a:rPr>
              <a:t>that</a:t>
            </a:r>
            <a:r>
              <a:rPr lang="it-IT" b="1" dirty="0">
                <a:solidFill>
                  <a:srgbClr val="C00000"/>
                </a:solidFill>
              </a:rPr>
              <a:t> Divine </a:t>
            </a:r>
            <a:r>
              <a:rPr lang="it-IT" b="1" dirty="0" err="1">
                <a:solidFill>
                  <a:srgbClr val="C00000"/>
                </a:solidFill>
              </a:rPr>
              <a:t>Wisdom</a:t>
            </a:r>
            <a:r>
              <a:rPr lang="it-IT" b="1" dirty="0">
                <a:solidFill>
                  <a:srgbClr val="C00000"/>
                </a:solidFill>
              </a:rPr>
              <a:t> assist the </a:t>
            </a:r>
            <a:r>
              <a:rPr lang="it-IT" b="1" dirty="0" err="1">
                <a:solidFill>
                  <a:srgbClr val="C00000"/>
                </a:solidFill>
              </a:rPr>
              <a:t>catholic</a:t>
            </a:r>
            <a:r>
              <a:rPr lang="it-IT" b="1" dirty="0">
                <a:solidFill>
                  <a:srgbClr val="C00000"/>
                </a:solidFill>
              </a:rPr>
              <a:t> Church in </a:t>
            </a:r>
            <a:r>
              <a:rPr lang="it-IT" b="1" dirty="0" err="1">
                <a:solidFill>
                  <a:srgbClr val="C00000"/>
                </a:solidFill>
              </a:rPr>
              <a:t>her</a:t>
            </a:r>
            <a:r>
              <a:rPr lang="it-IT" b="1" dirty="0">
                <a:solidFill>
                  <a:srgbClr val="C00000"/>
                </a:solidFill>
              </a:rPr>
              <a:t> disciplinari </a:t>
            </a:r>
            <a:r>
              <a:rPr lang="it-IT" b="1" dirty="0" err="1">
                <a:solidFill>
                  <a:srgbClr val="C00000"/>
                </a:solidFill>
              </a:rPr>
              <a:t>rulings</a:t>
            </a:r>
            <a:r>
              <a:rPr lang="it-IT" b="1" dirty="0">
                <a:solidFill>
                  <a:srgbClr val="C00000"/>
                </a:solidFill>
              </a:rPr>
              <a:t> </a:t>
            </a:r>
            <a:r>
              <a:rPr lang="it-IT" b="1" dirty="0" err="1">
                <a:solidFill>
                  <a:srgbClr val="C00000"/>
                </a:solidFill>
              </a:rPr>
              <a:t>as</a:t>
            </a:r>
            <a:r>
              <a:rPr lang="it-IT" b="1" dirty="0">
                <a:solidFill>
                  <a:srgbClr val="C00000"/>
                </a:solidFill>
              </a:rPr>
              <a:t> </a:t>
            </a:r>
            <a:r>
              <a:rPr lang="it-IT" b="1" dirty="0" err="1">
                <a:solidFill>
                  <a:srgbClr val="C00000"/>
                </a:solidFill>
              </a:rPr>
              <a:t>well</a:t>
            </a:r>
            <a:r>
              <a:rPr lang="it-IT" b="1" dirty="0">
                <a:solidFill>
                  <a:srgbClr val="C00000"/>
                </a:solidFill>
              </a:rPr>
              <a:t> </a:t>
            </a:r>
            <a:r>
              <a:rPr lang="it-IT" b="1" dirty="0" err="1">
                <a:solidFill>
                  <a:srgbClr val="C00000"/>
                </a:solidFill>
              </a:rPr>
              <a:t>as</a:t>
            </a:r>
            <a:r>
              <a:rPr lang="it-IT" b="1" dirty="0">
                <a:solidFill>
                  <a:srgbClr val="C00000"/>
                </a:solidFill>
              </a:rPr>
              <a:t> in </a:t>
            </a:r>
            <a:r>
              <a:rPr lang="it-IT" b="1" dirty="0" err="1">
                <a:solidFill>
                  <a:srgbClr val="C00000"/>
                </a:solidFill>
              </a:rPr>
              <a:t>her</a:t>
            </a:r>
            <a:r>
              <a:rPr lang="it-IT" b="1" dirty="0">
                <a:solidFill>
                  <a:srgbClr val="C00000"/>
                </a:solidFill>
              </a:rPr>
              <a:t> </a:t>
            </a:r>
            <a:r>
              <a:rPr lang="it-IT" b="1" dirty="0" err="1">
                <a:solidFill>
                  <a:srgbClr val="C00000"/>
                </a:solidFill>
              </a:rPr>
              <a:t>dogmatic</a:t>
            </a:r>
            <a:r>
              <a:rPr lang="it-IT" b="1" dirty="0">
                <a:solidFill>
                  <a:srgbClr val="C00000"/>
                </a:solidFill>
              </a:rPr>
              <a:t> and moral </a:t>
            </a:r>
            <a:r>
              <a:rPr lang="it-IT" b="1" dirty="0" err="1">
                <a:solidFill>
                  <a:srgbClr val="C00000"/>
                </a:solidFill>
              </a:rPr>
              <a:t>decisions</a:t>
            </a:r>
            <a:endParaRPr lang="it-IT" b="1" dirty="0">
              <a:solidFill>
                <a:srgbClr val="C00000"/>
              </a:solidFill>
            </a:endParaRPr>
          </a:p>
          <a:p>
            <a:endParaRPr lang="it-IT" dirty="0"/>
          </a:p>
        </p:txBody>
      </p:sp>
      <p:pic>
        <p:nvPicPr>
          <p:cNvPr id="19458" name="Picture 2" descr="Immagine correlat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407968" y="1508461"/>
            <a:ext cx="6642795" cy="4377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3739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sz="4000" b="1" dirty="0" err="1" smtClean="0">
                <a:solidFill>
                  <a:srgbClr val="00B050"/>
                </a:solidFill>
                <a:latin typeface="Rockwell" panose="02060603020205020403" pitchFamily="18" charset="0"/>
              </a:rPr>
              <a:t>Rosmini</a:t>
            </a:r>
            <a:r>
              <a:rPr lang="it-IT" sz="4000" b="1" dirty="0" smtClean="0">
                <a:solidFill>
                  <a:srgbClr val="00B050"/>
                </a:solidFill>
                <a:latin typeface="Rockwell" panose="02060603020205020403" pitchFamily="18" charset="0"/>
              </a:rPr>
              <a:t> </a:t>
            </a:r>
            <a:r>
              <a:rPr lang="it-IT" sz="4000" b="1" dirty="0" err="1" smtClean="0">
                <a:solidFill>
                  <a:srgbClr val="00B050"/>
                </a:solidFill>
                <a:latin typeface="Rockwell" panose="02060603020205020403" pitchFamily="18" charset="0"/>
              </a:rPr>
              <a:t>wasn’t</a:t>
            </a:r>
            <a:r>
              <a:rPr lang="it-IT" sz="4000" b="1" dirty="0" smtClean="0">
                <a:solidFill>
                  <a:srgbClr val="00B050"/>
                </a:solidFill>
                <a:latin typeface="Rockwell" panose="02060603020205020403" pitchFamily="18" charset="0"/>
              </a:rPr>
              <a:t> a </a:t>
            </a:r>
            <a:r>
              <a:rPr lang="it-IT" sz="4000" b="1" dirty="0" err="1" smtClean="0">
                <a:solidFill>
                  <a:srgbClr val="00B050"/>
                </a:solidFill>
                <a:latin typeface="Rockwell" panose="02060603020205020403" pitchFamily="18" charset="0"/>
              </a:rPr>
              <a:t>loner</a:t>
            </a:r>
            <a:r>
              <a:rPr lang="it-IT" sz="4000" b="1" dirty="0" smtClean="0">
                <a:solidFill>
                  <a:srgbClr val="00B050"/>
                </a:solidFill>
                <a:latin typeface="Rockwell" panose="02060603020205020403" pitchFamily="18" charset="0"/>
              </a:rPr>
              <a:t> on the </a:t>
            </a:r>
            <a:r>
              <a:rPr lang="it-IT" sz="4000" b="1" dirty="0" err="1" smtClean="0">
                <a:solidFill>
                  <a:srgbClr val="00B050"/>
                </a:solidFill>
                <a:latin typeface="Rockwell" panose="02060603020205020403" pitchFamily="18" charset="0"/>
              </a:rPr>
              <a:t>matter</a:t>
            </a:r>
            <a:r>
              <a:rPr lang="it-IT" sz="4000" b="1" dirty="0" smtClean="0">
                <a:solidFill>
                  <a:srgbClr val="00B050"/>
                </a:solidFill>
                <a:latin typeface="Rockwell" panose="02060603020205020403" pitchFamily="18" charset="0"/>
              </a:rPr>
              <a:t> …</a:t>
            </a:r>
            <a:endParaRPr lang="it-IT" sz="4000" b="1" dirty="0">
              <a:solidFill>
                <a:srgbClr val="00B050"/>
              </a:solidFill>
              <a:latin typeface="Rockwell" panose="02060603020205020403" pitchFamily="18" charset="0"/>
            </a:endParaRPr>
          </a:p>
        </p:txBody>
      </p:sp>
      <p:sp>
        <p:nvSpPr>
          <p:cNvPr id="3" name="Segnaposto contenuto 2"/>
          <p:cNvSpPr>
            <a:spLocks noGrp="1"/>
          </p:cNvSpPr>
          <p:nvPr>
            <p:ph sz="half" idx="1"/>
          </p:nvPr>
        </p:nvSpPr>
        <p:spPr>
          <a:xfrm>
            <a:off x="632139" y="1690688"/>
            <a:ext cx="7108064" cy="4761627"/>
          </a:xfrm>
        </p:spPr>
        <p:txBody>
          <a:bodyPr>
            <a:normAutofit fontScale="47500" lnSpcReduction="20000"/>
          </a:bodyPr>
          <a:lstStyle/>
          <a:p>
            <a:pPr algn="just"/>
            <a:r>
              <a:rPr lang="en-US" sz="3800" b="1" dirty="0">
                <a:solidFill>
                  <a:srgbClr val="FF0000"/>
                </a:solidFill>
              </a:rPr>
              <a:t>The first stirrings of interest in liturgical scholarship (and thence liturgical change) within the Roman Catholic Church arose in 1832, when the French </a:t>
            </a:r>
            <a:r>
              <a:rPr lang="en-US" sz="3800" b="1" dirty="0" smtClean="0">
                <a:solidFill>
                  <a:srgbClr val="FF0000"/>
                </a:solidFill>
              </a:rPr>
              <a:t>Benedictine</a:t>
            </a:r>
            <a:r>
              <a:rPr lang="en-US" sz="3800" b="1" dirty="0">
                <a:solidFill>
                  <a:srgbClr val="FF0000"/>
                </a:solidFill>
              </a:rPr>
              <a:t> </a:t>
            </a:r>
            <a:r>
              <a:rPr lang="en-US" sz="3800" b="1" dirty="0" smtClean="0">
                <a:solidFill>
                  <a:srgbClr val="FF0000"/>
                </a:solidFill>
              </a:rPr>
              <a:t>abbey </a:t>
            </a:r>
            <a:r>
              <a:rPr lang="en-US" sz="3800" b="1" dirty="0">
                <a:solidFill>
                  <a:srgbClr val="FF0000"/>
                </a:solidFill>
              </a:rPr>
              <a:t>at </a:t>
            </a:r>
            <a:r>
              <a:rPr lang="en-US" sz="3800" b="1" dirty="0" err="1" smtClean="0">
                <a:solidFill>
                  <a:srgbClr val="FF0000"/>
                </a:solidFill>
              </a:rPr>
              <a:t>Solesmes</a:t>
            </a:r>
            <a:r>
              <a:rPr lang="en-US" sz="3800" b="1" dirty="0" smtClean="0">
                <a:solidFill>
                  <a:srgbClr val="FF0000"/>
                </a:solidFill>
              </a:rPr>
              <a:t> was </a:t>
            </a:r>
            <a:r>
              <a:rPr lang="en-US" sz="3800" b="1" dirty="0" err="1">
                <a:solidFill>
                  <a:srgbClr val="FF0000"/>
                </a:solidFill>
              </a:rPr>
              <a:t>refounded</a:t>
            </a:r>
            <a:r>
              <a:rPr lang="en-US" sz="3800" b="1" dirty="0">
                <a:solidFill>
                  <a:srgbClr val="FF0000"/>
                </a:solidFill>
              </a:rPr>
              <a:t> </a:t>
            </a:r>
            <a:r>
              <a:rPr lang="en-US" sz="3800" b="1" dirty="0" smtClean="0">
                <a:solidFill>
                  <a:srgbClr val="FF0000"/>
                </a:solidFill>
              </a:rPr>
              <a:t>under Dom </a:t>
            </a:r>
            <a:r>
              <a:rPr lang="en-US" sz="3800" b="1" dirty="0">
                <a:solidFill>
                  <a:srgbClr val="FF0000"/>
                </a:solidFill>
              </a:rPr>
              <a:t>Prosper </a:t>
            </a:r>
            <a:r>
              <a:rPr lang="en-US" sz="3800" b="1" dirty="0" err="1">
                <a:solidFill>
                  <a:srgbClr val="FF0000"/>
                </a:solidFill>
              </a:rPr>
              <a:t>Guéranger</a:t>
            </a:r>
            <a:r>
              <a:rPr lang="en-US" sz="3800" b="1" dirty="0">
                <a:solidFill>
                  <a:srgbClr val="FF0000"/>
                </a:solidFill>
              </a:rPr>
              <a:t>. For a long time, Benedictines were the pioneers in restoring Roman liturgy to its early medieval </a:t>
            </a:r>
            <a:r>
              <a:rPr lang="en-US" sz="3800" b="1" dirty="0" smtClean="0">
                <a:solidFill>
                  <a:srgbClr val="FF0000"/>
                </a:solidFill>
              </a:rPr>
              <a:t>form.</a:t>
            </a:r>
          </a:p>
          <a:p>
            <a:pPr algn="just"/>
            <a:r>
              <a:rPr lang="en-US" sz="3800" b="1" dirty="0" smtClean="0">
                <a:solidFill>
                  <a:srgbClr val="00B0F0"/>
                </a:solidFill>
              </a:rPr>
              <a:t>At </a:t>
            </a:r>
            <a:r>
              <a:rPr lang="en-US" sz="3800" b="1" dirty="0">
                <a:solidFill>
                  <a:srgbClr val="00B0F0"/>
                </a:solidFill>
              </a:rPr>
              <a:t>first </a:t>
            </a:r>
            <a:r>
              <a:rPr lang="en-US" sz="3800" b="1" dirty="0" err="1">
                <a:solidFill>
                  <a:srgbClr val="00B0F0"/>
                </a:solidFill>
              </a:rPr>
              <a:t>Guéranger</a:t>
            </a:r>
            <a:r>
              <a:rPr lang="en-US" sz="3800" b="1" dirty="0">
                <a:solidFill>
                  <a:srgbClr val="00B0F0"/>
                </a:solidFill>
              </a:rPr>
              <a:t> and his contemporaries focused on studying and recovering authentic Gregorian </a:t>
            </a:r>
            <a:r>
              <a:rPr lang="en-US" sz="3800" b="1" dirty="0" smtClean="0">
                <a:solidFill>
                  <a:srgbClr val="00B0F0"/>
                </a:solidFill>
              </a:rPr>
              <a:t>Chant</a:t>
            </a:r>
            <a:r>
              <a:rPr lang="en-US" sz="3800" b="1" dirty="0">
                <a:solidFill>
                  <a:srgbClr val="00B0F0"/>
                </a:solidFill>
              </a:rPr>
              <a:t> </a:t>
            </a:r>
            <a:r>
              <a:rPr lang="en-US" sz="3800" b="1" dirty="0" smtClean="0">
                <a:solidFill>
                  <a:srgbClr val="00B0F0"/>
                </a:solidFill>
              </a:rPr>
              <a:t>and </a:t>
            </a:r>
            <a:r>
              <a:rPr lang="en-US" sz="3800" b="1" dirty="0">
                <a:solidFill>
                  <a:srgbClr val="00B0F0"/>
                </a:solidFill>
              </a:rPr>
              <a:t>the liturgical forms of the Middle Ages, which were held to be the ideals. Other scholars, such as </a:t>
            </a:r>
            <a:r>
              <a:rPr lang="en-US" sz="3800" b="1" dirty="0" err="1">
                <a:solidFill>
                  <a:srgbClr val="00B0F0"/>
                </a:solidFill>
              </a:rPr>
              <a:t>Cabrol</a:t>
            </a:r>
            <a:r>
              <a:rPr lang="en-US" sz="3800" b="1" dirty="0">
                <a:solidFill>
                  <a:srgbClr val="00B0F0"/>
                </a:solidFill>
              </a:rPr>
              <a:t> and Pierre </a:t>
            </a:r>
            <a:r>
              <a:rPr lang="en-US" sz="3800" b="1" dirty="0" err="1">
                <a:solidFill>
                  <a:srgbClr val="00B0F0"/>
                </a:solidFill>
              </a:rPr>
              <a:t>Batiffol</a:t>
            </a:r>
            <a:r>
              <a:rPr lang="en-US" sz="3800" b="1" dirty="0">
                <a:solidFill>
                  <a:srgbClr val="00B0F0"/>
                </a:solidFill>
              </a:rPr>
              <a:t>, also contributed to the investigation of the origins and history of the liturgy, but practical application of this learning was lacking.</a:t>
            </a:r>
          </a:p>
          <a:p>
            <a:pPr algn="just"/>
            <a:r>
              <a:rPr lang="en-US" sz="3800" b="1" dirty="0">
                <a:solidFill>
                  <a:srgbClr val="FFC000"/>
                </a:solidFill>
              </a:rPr>
              <a:t>During the 19th century patristic texts were increasingly available and new ones were discovered and published. Jacques Paul </a:t>
            </a:r>
            <a:r>
              <a:rPr lang="en-US" sz="3800" b="1" dirty="0" err="1">
                <a:solidFill>
                  <a:srgbClr val="FFC000"/>
                </a:solidFill>
              </a:rPr>
              <a:t>Migne</a:t>
            </a:r>
            <a:r>
              <a:rPr lang="en-US" sz="3800" b="1" dirty="0">
                <a:solidFill>
                  <a:srgbClr val="FFC000"/>
                </a:solidFill>
              </a:rPr>
              <a:t> published editions of various early theological texts in two massive compilations: </a:t>
            </a:r>
            <a:r>
              <a:rPr lang="en-US" sz="3800" b="1" i="1" dirty="0" err="1" smtClean="0">
                <a:solidFill>
                  <a:srgbClr val="FFC000"/>
                </a:solidFill>
              </a:rPr>
              <a:t>Patrologia</a:t>
            </a:r>
            <a:r>
              <a:rPr lang="en-US" sz="3800" b="1" i="1" dirty="0" smtClean="0">
                <a:solidFill>
                  <a:srgbClr val="FFC000"/>
                </a:solidFill>
              </a:rPr>
              <a:t> </a:t>
            </a:r>
            <a:r>
              <a:rPr lang="en-US" sz="3800" b="1" i="1" dirty="0">
                <a:solidFill>
                  <a:srgbClr val="FFC000"/>
                </a:solidFill>
              </a:rPr>
              <a:t>Latina</a:t>
            </a:r>
            <a:r>
              <a:rPr lang="en-US" sz="3800" b="1" dirty="0">
                <a:solidFill>
                  <a:srgbClr val="FFC000"/>
                </a:solidFill>
              </a:rPr>
              <a:t> and </a:t>
            </a:r>
            <a:r>
              <a:rPr lang="en-US" sz="3800" b="1" i="1" dirty="0" err="1">
                <a:solidFill>
                  <a:srgbClr val="FFC000"/>
                </a:solidFill>
              </a:rPr>
              <a:t>Patrologia</a:t>
            </a:r>
            <a:r>
              <a:rPr lang="en-US" sz="3800" b="1" i="1" dirty="0">
                <a:solidFill>
                  <a:srgbClr val="FFC000"/>
                </a:solidFill>
              </a:rPr>
              <a:t> </a:t>
            </a:r>
            <a:r>
              <a:rPr lang="en-US" sz="3800" b="1" i="1" dirty="0" err="1" smtClean="0">
                <a:solidFill>
                  <a:srgbClr val="FFC000"/>
                </a:solidFill>
              </a:rPr>
              <a:t>Graeca</a:t>
            </a:r>
            <a:r>
              <a:rPr lang="en-US" sz="3800" b="1" dirty="0" smtClean="0">
                <a:solidFill>
                  <a:srgbClr val="FFC000"/>
                </a:solidFill>
              </a:rPr>
              <a:t>.</a:t>
            </a:r>
          </a:p>
          <a:p>
            <a:pPr algn="just"/>
            <a:r>
              <a:rPr lang="en-US" sz="3800" b="1" dirty="0" smtClean="0">
                <a:solidFill>
                  <a:srgbClr val="00B050"/>
                </a:solidFill>
              </a:rPr>
              <a:t>In </a:t>
            </a:r>
            <a:r>
              <a:rPr lang="en-US" sz="3800" b="1" dirty="0">
                <a:solidFill>
                  <a:srgbClr val="00B050"/>
                </a:solidFill>
              </a:rPr>
              <a:t>addition, the </a:t>
            </a:r>
            <a:r>
              <a:rPr lang="en-US" sz="3800" b="1" i="1" dirty="0" err="1">
                <a:solidFill>
                  <a:srgbClr val="00B050"/>
                </a:solidFill>
              </a:rPr>
              <a:t>Didache</a:t>
            </a:r>
            <a:r>
              <a:rPr lang="en-US" sz="3800" b="1" dirty="0">
                <a:solidFill>
                  <a:srgbClr val="00B050"/>
                </a:solidFill>
              </a:rPr>
              <a:t>, one of the earliest manuals of Christian morals and practice, was found in 1875 in a library in Constantinople. The </a:t>
            </a:r>
            <a:r>
              <a:rPr lang="en-US" sz="3800" b="1" i="1" dirty="0">
                <a:solidFill>
                  <a:srgbClr val="00B050"/>
                </a:solidFill>
              </a:rPr>
              <a:t>Apostolic Tradition</a:t>
            </a:r>
            <a:r>
              <a:rPr lang="en-US" sz="3800" b="1" dirty="0">
                <a:solidFill>
                  <a:srgbClr val="00B050"/>
                </a:solidFill>
              </a:rPr>
              <a:t>, often attributed in the 20th century to the 3rd-century Roman theologian Hippolytus, was published in 1900. This latter was a Church Orders containing the full text of a Eucharistic liturgy; it was to prove highly influential.</a:t>
            </a:r>
          </a:p>
          <a:p>
            <a:endParaRPr lang="it-IT" dirty="0"/>
          </a:p>
        </p:txBody>
      </p:sp>
      <p:pic>
        <p:nvPicPr>
          <p:cNvPr id="4098" name="Picture 2" descr="Immagine correlat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013025" y="1690688"/>
            <a:ext cx="3340775" cy="4124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4376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87852"/>
            <a:ext cx="10515600" cy="1325563"/>
          </a:xfrm>
        </p:spPr>
        <p:txBody>
          <a:bodyPr>
            <a:normAutofit/>
          </a:bodyPr>
          <a:lstStyle/>
          <a:p>
            <a:r>
              <a:rPr lang="it-IT" sz="3600" b="1" dirty="0" smtClean="0">
                <a:solidFill>
                  <a:srgbClr val="002060"/>
                </a:solidFill>
                <a:latin typeface="Broadway" panose="04040905080B02020502" pitchFamily="82" charset="0"/>
              </a:rPr>
              <a:t>VATICAN II AND LITURGY IN VERNACULAR</a:t>
            </a:r>
            <a:endParaRPr lang="it-IT" sz="3600" b="1" dirty="0">
              <a:solidFill>
                <a:srgbClr val="002060"/>
              </a:solidFill>
              <a:latin typeface="Broadway" panose="04040905080B02020502" pitchFamily="82" charset="0"/>
            </a:endParaRPr>
          </a:p>
        </p:txBody>
      </p:sp>
      <p:sp>
        <p:nvSpPr>
          <p:cNvPr id="4" name="Segnaposto contenuto 3"/>
          <p:cNvSpPr>
            <a:spLocks noGrp="1"/>
          </p:cNvSpPr>
          <p:nvPr>
            <p:ph sz="half" idx="2"/>
          </p:nvPr>
        </p:nvSpPr>
        <p:spPr>
          <a:xfrm>
            <a:off x="3850783" y="1613415"/>
            <a:ext cx="7503017" cy="5103209"/>
          </a:xfrm>
        </p:spPr>
        <p:txBody>
          <a:bodyPr>
            <a:noAutofit/>
          </a:bodyPr>
          <a:lstStyle/>
          <a:p>
            <a:pPr algn="just"/>
            <a:r>
              <a:rPr lang="en-GB" sz="1600" b="1" dirty="0" smtClean="0">
                <a:solidFill>
                  <a:srgbClr val="FF0000"/>
                </a:solidFill>
              </a:rPr>
              <a:t>SACROSANCTUM CONCILIUM 36.</a:t>
            </a:r>
          </a:p>
          <a:p>
            <a:pPr lvl="1" algn="just"/>
            <a:r>
              <a:rPr lang="en-GB" sz="1600" b="1" dirty="0" smtClean="0">
                <a:solidFill>
                  <a:srgbClr val="FFC000"/>
                </a:solidFill>
              </a:rPr>
              <a:t>1</a:t>
            </a:r>
            <a:r>
              <a:rPr lang="en-GB" sz="1600" b="1" dirty="0">
                <a:solidFill>
                  <a:srgbClr val="FFC000"/>
                </a:solidFill>
              </a:rPr>
              <a:t>. Particular law remaining in force, the use of the Latin language is to be preserved in the Latin rites.</a:t>
            </a:r>
            <a:endParaRPr lang="it-IT" sz="1600" b="1" dirty="0">
              <a:solidFill>
                <a:srgbClr val="FFC000"/>
              </a:solidFill>
            </a:endParaRPr>
          </a:p>
          <a:p>
            <a:pPr lvl="1" algn="just"/>
            <a:r>
              <a:rPr lang="en-GB" sz="1600" b="1" dirty="0">
                <a:solidFill>
                  <a:srgbClr val="0070C0"/>
                </a:solidFill>
              </a:rPr>
              <a:t>2. But since the use of the mother tongue, whether in the Mass, the administration of the sacraments, or other parts of the liturgy, frequently may be of great advantage to the people, the limits of its employment may be extended. This will apply in the first place to the readings and directives, and to some of the prayers and chants, according to the regulations on this matter to be laid down separately in subsequent chapters.</a:t>
            </a:r>
            <a:endParaRPr lang="it-IT" sz="1600" b="1" dirty="0">
              <a:solidFill>
                <a:srgbClr val="0070C0"/>
              </a:solidFill>
            </a:endParaRPr>
          </a:p>
          <a:p>
            <a:pPr lvl="1" algn="just"/>
            <a:r>
              <a:rPr lang="en-GB" sz="1600" b="1" dirty="0">
                <a:solidFill>
                  <a:schemeClr val="accent2">
                    <a:lumMod val="50000"/>
                  </a:schemeClr>
                </a:solidFill>
              </a:rPr>
              <a:t>3. These norms being observed, it is for the competent territorial ecclesiastical </a:t>
            </a:r>
            <a:r>
              <a:rPr lang="en-GB" sz="1600" b="1" dirty="0" smtClean="0">
                <a:solidFill>
                  <a:schemeClr val="accent2">
                    <a:lumMod val="50000"/>
                  </a:schemeClr>
                </a:solidFill>
              </a:rPr>
              <a:t>authority (see n. 22,.2) to </a:t>
            </a:r>
            <a:r>
              <a:rPr lang="en-GB" sz="1600" b="1" dirty="0">
                <a:solidFill>
                  <a:schemeClr val="accent2">
                    <a:lumMod val="50000"/>
                  </a:schemeClr>
                </a:solidFill>
              </a:rPr>
              <a:t>decide whether, and to what extent, the vernacular language is to be used; their decrees are to be approved, that is, confirmed, by the Apostolic See. And, whenever it seems to be called for, this authority is to consult with bishops of </a:t>
            </a:r>
            <a:r>
              <a:rPr lang="en-GB" sz="1600" b="1" dirty="0" err="1">
                <a:solidFill>
                  <a:schemeClr val="accent2">
                    <a:lumMod val="50000"/>
                  </a:schemeClr>
                </a:solidFill>
              </a:rPr>
              <a:t>neighboring</a:t>
            </a:r>
            <a:r>
              <a:rPr lang="en-GB" sz="1600" b="1" dirty="0">
                <a:solidFill>
                  <a:schemeClr val="accent2">
                    <a:lumMod val="50000"/>
                  </a:schemeClr>
                </a:solidFill>
              </a:rPr>
              <a:t> regions which have the same language.</a:t>
            </a:r>
            <a:endParaRPr lang="it-IT" sz="1600" b="1" dirty="0">
              <a:solidFill>
                <a:schemeClr val="accent2">
                  <a:lumMod val="50000"/>
                </a:schemeClr>
              </a:solidFill>
            </a:endParaRPr>
          </a:p>
          <a:p>
            <a:pPr lvl="1" algn="just"/>
            <a:r>
              <a:rPr lang="en-GB" sz="1600" b="1" dirty="0">
                <a:solidFill>
                  <a:srgbClr val="7030A0"/>
                </a:solidFill>
              </a:rPr>
              <a:t>4. Translations from the Latin text into the mother tongue intended for use in the liturgy must be approved by the competent territorial ecclesiastical authority mentioned above</a:t>
            </a:r>
            <a:r>
              <a:rPr lang="en-GB" sz="1600" b="1" dirty="0" smtClean="0">
                <a:solidFill>
                  <a:srgbClr val="7030A0"/>
                </a:solidFill>
              </a:rPr>
              <a:t>.</a:t>
            </a:r>
          </a:p>
          <a:p>
            <a:pPr lvl="2" algn="just"/>
            <a:r>
              <a:rPr lang="en-GB" sz="1200" b="1" dirty="0" smtClean="0">
                <a:solidFill>
                  <a:srgbClr val="FF0000"/>
                </a:solidFill>
              </a:rPr>
              <a:t>22.2</a:t>
            </a:r>
            <a:r>
              <a:rPr lang="en-GB" sz="1200" b="1" dirty="0">
                <a:solidFill>
                  <a:srgbClr val="FF0000"/>
                </a:solidFill>
              </a:rPr>
              <a:t>. In virtue of power conceded by the law, the regulation of the liturgy within certain defined limits belongs also to various kinds of competent territorial bodies of bishops legitimately established.</a:t>
            </a:r>
            <a:endParaRPr lang="it-IT" sz="1200" b="1" dirty="0">
              <a:solidFill>
                <a:srgbClr val="FF0000"/>
              </a:solidFill>
            </a:endParaRPr>
          </a:p>
          <a:p>
            <a:pPr lvl="1" algn="just"/>
            <a:endParaRPr lang="it-IT" sz="1600" dirty="0"/>
          </a:p>
        </p:txBody>
      </p:sp>
      <p:pic>
        <p:nvPicPr>
          <p:cNvPr id="20484" name="Picture 4" descr="Risultati immagini per assemblea internazionale dei vescovi"/>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637901" y="2070323"/>
            <a:ext cx="3212882" cy="2501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7037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5307" y="228648"/>
            <a:ext cx="5414493" cy="1325563"/>
          </a:xfrm>
        </p:spPr>
        <p:txBody>
          <a:bodyPr>
            <a:normAutofit/>
          </a:bodyPr>
          <a:lstStyle/>
          <a:p>
            <a:pPr algn="ctr"/>
            <a:r>
              <a:rPr lang="it-IT" sz="3200" b="1" dirty="0" smtClean="0">
                <a:solidFill>
                  <a:srgbClr val="FF0000"/>
                </a:solidFill>
                <a:latin typeface="Algerian" panose="04020705040A02060702" pitchFamily="82" charset="0"/>
              </a:rPr>
              <a:t>SUMMORUM PONTIFICUM</a:t>
            </a:r>
            <a:br>
              <a:rPr lang="it-IT" sz="3200" b="1" dirty="0" smtClean="0">
                <a:solidFill>
                  <a:srgbClr val="FF0000"/>
                </a:solidFill>
                <a:latin typeface="Algerian" panose="04020705040A02060702" pitchFamily="82" charset="0"/>
              </a:rPr>
            </a:br>
            <a:r>
              <a:rPr lang="it-IT" sz="3200" b="1" dirty="0" smtClean="0">
                <a:solidFill>
                  <a:srgbClr val="FF0000"/>
                </a:solidFill>
                <a:latin typeface="Algerian" panose="04020705040A02060702" pitchFamily="82" charset="0"/>
              </a:rPr>
              <a:t>BENEDICT XVI 2007</a:t>
            </a:r>
            <a:endParaRPr lang="it-IT" sz="3200" b="1" dirty="0">
              <a:solidFill>
                <a:srgbClr val="FF0000"/>
              </a:solidFill>
              <a:latin typeface="Algerian" panose="04020705040A02060702" pitchFamily="82" charset="0"/>
            </a:endParaRPr>
          </a:p>
        </p:txBody>
      </p:sp>
      <p:sp>
        <p:nvSpPr>
          <p:cNvPr id="3" name="Segnaposto contenuto 2"/>
          <p:cNvSpPr>
            <a:spLocks noGrp="1"/>
          </p:cNvSpPr>
          <p:nvPr>
            <p:ph sz="half" idx="1"/>
          </p:nvPr>
        </p:nvSpPr>
        <p:spPr>
          <a:xfrm>
            <a:off x="615468" y="1464661"/>
            <a:ext cx="3469782" cy="4008860"/>
          </a:xfrm>
        </p:spPr>
        <p:txBody>
          <a:bodyPr>
            <a:noAutofit/>
          </a:bodyPr>
          <a:lstStyle/>
          <a:p>
            <a:pPr marL="0" indent="0" algn="just">
              <a:buNone/>
            </a:pPr>
            <a:r>
              <a:rPr lang="en-US" sz="1600" dirty="0" smtClean="0">
                <a:solidFill>
                  <a:schemeClr val="accent2">
                    <a:lumMod val="50000"/>
                  </a:schemeClr>
                </a:solidFill>
              </a:rPr>
              <a:t>The Second Vatican Council expressed the desire that the respect and reverence due to divine worship should be renewed and adapted to the needs of our time. In response to this desire, our predecessor Pope Paul VI in 1970 approved for the Latin Church revised and in part renewed liturgical books; translated into various languages throughout the world, these were willingly received by the bishops as well as by priests and the lay faithful.  Pope John Paul II approved the third typical edition of the Roman Missal. In this way the Popes sought to ensure that “this liturgical edifice, so to speak ... reappears in new </a:t>
            </a:r>
            <a:r>
              <a:rPr lang="en-US" sz="1600" dirty="0" err="1" smtClean="0">
                <a:solidFill>
                  <a:schemeClr val="accent2">
                    <a:lumMod val="50000"/>
                  </a:schemeClr>
                </a:solidFill>
              </a:rPr>
              <a:t>splendour</a:t>
            </a:r>
            <a:r>
              <a:rPr lang="en-US" sz="1600" dirty="0" smtClean="0">
                <a:solidFill>
                  <a:schemeClr val="accent2">
                    <a:lumMod val="50000"/>
                  </a:schemeClr>
                </a:solidFill>
              </a:rPr>
              <a:t> in its dignity and harmony.”</a:t>
            </a:r>
            <a:endParaRPr lang="it-IT" sz="1600" dirty="0">
              <a:solidFill>
                <a:schemeClr val="accent2">
                  <a:lumMod val="50000"/>
                </a:schemeClr>
              </a:solidFill>
            </a:endParaRPr>
          </a:p>
        </p:txBody>
      </p:sp>
      <p:sp>
        <p:nvSpPr>
          <p:cNvPr id="4" name="Segnaposto contenuto 3"/>
          <p:cNvSpPr>
            <a:spLocks noGrp="1"/>
          </p:cNvSpPr>
          <p:nvPr>
            <p:ph sz="half" idx="2"/>
          </p:nvPr>
        </p:nvSpPr>
        <p:spPr>
          <a:xfrm>
            <a:off x="6172200" y="344558"/>
            <a:ext cx="5181600" cy="6513442"/>
          </a:xfrm>
        </p:spPr>
        <p:txBody>
          <a:bodyPr>
            <a:normAutofit fontScale="25000" lnSpcReduction="20000"/>
          </a:bodyPr>
          <a:lstStyle/>
          <a:p>
            <a:pPr marL="0" indent="0" algn="just">
              <a:buNone/>
            </a:pPr>
            <a:r>
              <a:rPr lang="en-US" sz="6400" dirty="0">
                <a:solidFill>
                  <a:schemeClr val="accent1">
                    <a:lumMod val="50000"/>
                  </a:schemeClr>
                </a:solidFill>
              </a:rPr>
              <a:t>In some regions, however, not a few of the faithful continued to be attached with such love and affection to the </a:t>
            </a:r>
            <a:r>
              <a:rPr lang="en-US" sz="6400" dirty="0" smtClean="0">
                <a:solidFill>
                  <a:schemeClr val="accent1">
                    <a:lumMod val="50000"/>
                  </a:schemeClr>
                </a:solidFill>
              </a:rPr>
              <a:t>concerned </a:t>
            </a:r>
            <a:r>
              <a:rPr lang="en-US" sz="6400" dirty="0">
                <a:solidFill>
                  <a:schemeClr val="accent1">
                    <a:lumMod val="50000"/>
                  </a:schemeClr>
                </a:solidFill>
              </a:rPr>
              <a:t>for their pastoral care, through the special Indult </a:t>
            </a:r>
            <a:r>
              <a:rPr lang="en-US" sz="6400" i="1" dirty="0" err="1">
                <a:solidFill>
                  <a:schemeClr val="accent1">
                    <a:lumMod val="50000"/>
                  </a:schemeClr>
                </a:solidFill>
              </a:rPr>
              <a:t>Quattuor</a:t>
            </a:r>
            <a:r>
              <a:rPr lang="en-US" sz="6400" i="1" dirty="0">
                <a:solidFill>
                  <a:schemeClr val="accent1">
                    <a:lumMod val="50000"/>
                  </a:schemeClr>
                </a:solidFill>
              </a:rPr>
              <a:t> </a:t>
            </a:r>
            <a:r>
              <a:rPr lang="en-US" sz="6400" i="1" dirty="0" err="1">
                <a:solidFill>
                  <a:schemeClr val="accent1">
                    <a:lumMod val="50000"/>
                  </a:schemeClr>
                </a:solidFill>
              </a:rPr>
              <a:t>Abhinc</a:t>
            </a:r>
            <a:r>
              <a:rPr lang="en-US" sz="6400" i="1" dirty="0">
                <a:solidFill>
                  <a:schemeClr val="accent1">
                    <a:lumMod val="50000"/>
                  </a:schemeClr>
                </a:solidFill>
              </a:rPr>
              <a:t> </a:t>
            </a:r>
            <a:r>
              <a:rPr lang="en-US" sz="6400" i="1" dirty="0" err="1" smtClean="0">
                <a:solidFill>
                  <a:schemeClr val="accent1">
                    <a:lumMod val="50000"/>
                  </a:schemeClr>
                </a:solidFill>
              </a:rPr>
              <a:t>Ann</a:t>
            </a:r>
            <a:r>
              <a:rPr lang="en-US" sz="6400" dirty="0" err="1">
                <a:solidFill>
                  <a:schemeClr val="accent1">
                    <a:lumMod val="50000"/>
                  </a:schemeClr>
                </a:solidFill>
              </a:rPr>
              <a:t>earlier</a:t>
            </a:r>
            <a:r>
              <a:rPr lang="en-US" sz="6400" dirty="0">
                <a:solidFill>
                  <a:schemeClr val="accent1">
                    <a:lumMod val="50000"/>
                  </a:schemeClr>
                </a:solidFill>
              </a:rPr>
              <a:t> liturgical forms which had deeply shaped their culture and spirit, that in 1984 </a:t>
            </a:r>
            <a:r>
              <a:rPr lang="en-US" sz="6400" dirty="0" smtClean="0">
                <a:solidFill>
                  <a:schemeClr val="accent1">
                    <a:lumMod val="50000"/>
                  </a:schemeClr>
                </a:solidFill>
              </a:rPr>
              <a:t>Pope John Paul II, </a:t>
            </a:r>
            <a:r>
              <a:rPr lang="en-US" sz="6400" i="1" dirty="0" err="1" smtClean="0">
                <a:solidFill>
                  <a:schemeClr val="accent1">
                    <a:lumMod val="50000"/>
                  </a:schemeClr>
                </a:solidFill>
              </a:rPr>
              <a:t>os</a:t>
            </a:r>
            <a:r>
              <a:rPr lang="en-US" sz="6400" dirty="0">
                <a:solidFill>
                  <a:schemeClr val="accent1">
                    <a:lumMod val="50000"/>
                  </a:schemeClr>
                </a:solidFill>
              </a:rPr>
              <a:t> issued by </a:t>
            </a:r>
            <a:r>
              <a:rPr lang="en-US" sz="6400" dirty="0" smtClean="0">
                <a:solidFill>
                  <a:schemeClr val="accent1">
                    <a:lumMod val="50000"/>
                  </a:schemeClr>
                </a:solidFill>
              </a:rPr>
              <a:t>the Congregation for Divine Worship, </a:t>
            </a:r>
            <a:r>
              <a:rPr lang="en-US" sz="6400" dirty="0">
                <a:solidFill>
                  <a:schemeClr val="accent1">
                    <a:lumMod val="50000"/>
                  </a:schemeClr>
                </a:solidFill>
              </a:rPr>
              <a:t>granted the faculty of using the Roman Missal published in 1962 by </a:t>
            </a:r>
            <a:r>
              <a:rPr lang="en-US" sz="6400" dirty="0" smtClean="0">
                <a:solidFill>
                  <a:schemeClr val="accent1">
                    <a:lumMod val="50000"/>
                  </a:schemeClr>
                </a:solidFill>
              </a:rPr>
              <a:t>Blessed</a:t>
            </a:r>
            <a:r>
              <a:rPr lang="en-US" sz="6400" dirty="0">
                <a:solidFill>
                  <a:schemeClr val="accent1">
                    <a:lumMod val="50000"/>
                  </a:schemeClr>
                </a:solidFill>
              </a:rPr>
              <a:t> </a:t>
            </a:r>
            <a:r>
              <a:rPr lang="en-US" sz="6400" dirty="0" smtClean="0">
                <a:solidFill>
                  <a:schemeClr val="accent1">
                    <a:lumMod val="50000"/>
                  </a:schemeClr>
                </a:solidFill>
              </a:rPr>
              <a:t>John XXIII. </a:t>
            </a:r>
            <a:r>
              <a:rPr lang="en-US" sz="6400" dirty="0">
                <a:solidFill>
                  <a:schemeClr val="accent1">
                    <a:lumMod val="50000"/>
                  </a:schemeClr>
                </a:solidFill>
              </a:rPr>
              <a:t> Again in 1988</a:t>
            </a:r>
            <a:r>
              <a:rPr lang="en-US" sz="6400" dirty="0" smtClean="0">
                <a:solidFill>
                  <a:schemeClr val="accent1">
                    <a:lumMod val="50000"/>
                  </a:schemeClr>
                </a:solidFill>
              </a:rPr>
              <a:t>, John Paul II, </a:t>
            </a:r>
            <a:r>
              <a:rPr lang="en-US" sz="6400" dirty="0">
                <a:solidFill>
                  <a:schemeClr val="accent1">
                    <a:lumMod val="50000"/>
                  </a:schemeClr>
                </a:solidFill>
              </a:rPr>
              <a:t>with the Motu </a:t>
            </a:r>
            <a:r>
              <a:rPr lang="en-US" sz="6400" dirty="0" err="1" smtClean="0">
                <a:solidFill>
                  <a:schemeClr val="accent1">
                    <a:lumMod val="50000"/>
                  </a:schemeClr>
                </a:solidFill>
              </a:rPr>
              <a:t>Proprio</a:t>
            </a:r>
            <a:r>
              <a:rPr lang="en-US" sz="6400" dirty="0" smtClean="0">
                <a:solidFill>
                  <a:schemeClr val="accent1">
                    <a:lumMod val="50000"/>
                  </a:schemeClr>
                </a:solidFill>
              </a:rPr>
              <a:t> Ecclesia Dei, </a:t>
            </a:r>
            <a:r>
              <a:rPr lang="en-US" sz="6400" dirty="0">
                <a:solidFill>
                  <a:schemeClr val="accent1">
                    <a:lumMod val="50000"/>
                  </a:schemeClr>
                </a:solidFill>
              </a:rPr>
              <a:t>exhorted bishops to make broad and generous use of this faculty on behalf of all the faithful who sought it.</a:t>
            </a:r>
          </a:p>
          <a:p>
            <a:pPr marL="0" indent="0" algn="just">
              <a:buNone/>
            </a:pPr>
            <a:r>
              <a:rPr lang="en-US" sz="6400" dirty="0">
                <a:solidFill>
                  <a:srgbClr val="FF0000"/>
                </a:solidFill>
              </a:rPr>
              <a:t>Given the continued requests of these members of the faithful, long deliberated upon by our </a:t>
            </a:r>
            <a:r>
              <a:rPr lang="en-US" sz="6400" dirty="0" smtClean="0">
                <a:solidFill>
                  <a:srgbClr val="FF0000"/>
                </a:solidFill>
              </a:rPr>
              <a:t>predecessor John Paul II, </a:t>
            </a:r>
            <a:r>
              <a:rPr lang="en-US" sz="6400" dirty="0">
                <a:solidFill>
                  <a:srgbClr val="FF0000"/>
                </a:solidFill>
              </a:rPr>
              <a:t>and having listened to the views expressed by the Cardinals present at the Consistory of 23 March 2006, upon mature consideration, having invoked the Holy Spirit and with trust in God’s help, by this Apostolic </a:t>
            </a:r>
            <a:r>
              <a:rPr lang="en-US" sz="6400" dirty="0" smtClean="0">
                <a:solidFill>
                  <a:srgbClr val="FF0000"/>
                </a:solidFill>
              </a:rPr>
              <a:t>Letter </a:t>
            </a:r>
            <a:r>
              <a:rPr lang="en-US" sz="6400" dirty="0">
                <a:solidFill>
                  <a:srgbClr val="FF0000"/>
                </a:solidFill>
              </a:rPr>
              <a:t>we decree the following</a:t>
            </a:r>
            <a:r>
              <a:rPr lang="en-US" sz="6400" dirty="0" smtClean="0">
                <a:solidFill>
                  <a:srgbClr val="FF0000"/>
                </a:solidFill>
              </a:rPr>
              <a:t>:</a:t>
            </a:r>
          </a:p>
          <a:p>
            <a:pPr marL="0" indent="0" algn="just">
              <a:buNone/>
            </a:pPr>
            <a:r>
              <a:rPr lang="en-US" sz="6400" dirty="0" smtClean="0">
                <a:solidFill>
                  <a:srgbClr val="0070C0"/>
                </a:solidFill>
              </a:rPr>
              <a:t>Art </a:t>
            </a:r>
            <a:r>
              <a:rPr lang="en-US" sz="6400" dirty="0">
                <a:solidFill>
                  <a:srgbClr val="0070C0"/>
                </a:solidFill>
              </a:rPr>
              <a:t>1.  The Roman Missal promulgated by </a:t>
            </a:r>
            <a:r>
              <a:rPr lang="en-US" sz="6400" dirty="0" smtClean="0">
                <a:solidFill>
                  <a:srgbClr val="0070C0"/>
                </a:solidFill>
              </a:rPr>
              <a:t>Pope Paul VI</a:t>
            </a:r>
            <a:r>
              <a:rPr lang="en-US" sz="6400" dirty="0">
                <a:solidFill>
                  <a:srgbClr val="0070C0"/>
                </a:solidFill>
              </a:rPr>
              <a:t> is the ordinary expression of the </a:t>
            </a:r>
            <a:r>
              <a:rPr lang="en-US" sz="6400" i="1" dirty="0" err="1">
                <a:solidFill>
                  <a:srgbClr val="0070C0"/>
                </a:solidFill>
              </a:rPr>
              <a:t>lex</a:t>
            </a:r>
            <a:r>
              <a:rPr lang="en-US" sz="6400" i="1" dirty="0">
                <a:solidFill>
                  <a:srgbClr val="0070C0"/>
                </a:solidFill>
              </a:rPr>
              <a:t> </a:t>
            </a:r>
            <a:r>
              <a:rPr lang="en-US" sz="6400" i="1" dirty="0" err="1">
                <a:solidFill>
                  <a:srgbClr val="0070C0"/>
                </a:solidFill>
              </a:rPr>
              <a:t>orandi</a:t>
            </a:r>
            <a:r>
              <a:rPr lang="en-US" sz="6400" dirty="0">
                <a:solidFill>
                  <a:srgbClr val="0070C0"/>
                </a:solidFill>
              </a:rPr>
              <a:t> (rule of prayer) of the Catholic Church of the Latin rite.  The Roman Missal promulgated by Saint Pius V and revised by </a:t>
            </a:r>
            <a:r>
              <a:rPr lang="en-US" sz="6400" dirty="0" smtClean="0">
                <a:solidFill>
                  <a:srgbClr val="0070C0"/>
                </a:solidFill>
              </a:rPr>
              <a:t>Blessed John XXIII</a:t>
            </a:r>
            <a:r>
              <a:rPr lang="en-US" sz="6400" dirty="0">
                <a:solidFill>
                  <a:srgbClr val="0070C0"/>
                </a:solidFill>
              </a:rPr>
              <a:t> is nonetheless to be considered an extraordinary expression of the same </a:t>
            </a:r>
            <a:r>
              <a:rPr lang="en-US" sz="6400" i="1" dirty="0" err="1">
                <a:solidFill>
                  <a:srgbClr val="0070C0"/>
                </a:solidFill>
              </a:rPr>
              <a:t>lex</a:t>
            </a:r>
            <a:r>
              <a:rPr lang="en-US" sz="6400" i="1" dirty="0">
                <a:solidFill>
                  <a:srgbClr val="0070C0"/>
                </a:solidFill>
              </a:rPr>
              <a:t> </a:t>
            </a:r>
            <a:r>
              <a:rPr lang="en-US" sz="6400" i="1" dirty="0" err="1">
                <a:solidFill>
                  <a:srgbClr val="0070C0"/>
                </a:solidFill>
              </a:rPr>
              <a:t>orandi</a:t>
            </a:r>
            <a:r>
              <a:rPr lang="en-US" sz="6400" dirty="0">
                <a:solidFill>
                  <a:srgbClr val="0070C0"/>
                </a:solidFill>
              </a:rPr>
              <a:t> of the Church and duly </a:t>
            </a:r>
            <a:r>
              <a:rPr lang="en-US" sz="6400" dirty="0" err="1">
                <a:solidFill>
                  <a:srgbClr val="0070C0"/>
                </a:solidFill>
              </a:rPr>
              <a:t>honoured</a:t>
            </a:r>
            <a:r>
              <a:rPr lang="en-US" sz="6400" dirty="0">
                <a:solidFill>
                  <a:srgbClr val="0070C0"/>
                </a:solidFill>
              </a:rPr>
              <a:t> for its venerable and ancient usage.  These two expressions of the Church’s </a:t>
            </a:r>
            <a:r>
              <a:rPr lang="en-US" sz="6400" i="1" dirty="0" err="1">
                <a:solidFill>
                  <a:srgbClr val="0070C0"/>
                </a:solidFill>
              </a:rPr>
              <a:t>lex</a:t>
            </a:r>
            <a:r>
              <a:rPr lang="en-US" sz="6400" i="1" dirty="0">
                <a:solidFill>
                  <a:srgbClr val="0070C0"/>
                </a:solidFill>
              </a:rPr>
              <a:t> </a:t>
            </a:r>
            <a:r>
              <a:rPr lang="en-US" sz="6400" i="1" dirty="0" err="1">
                <a:solidFill>
                  <a:srgbClr val="0070C0"/>
                </a:solidFill>
              </a:rPr>
              <a:t>orandi</a:t>
            </a:r>
            <a:r>
              <a:rPr lang="en-US" sz="6400" dirty="0">
                <a:solidFill>
                  <a:srgbClr val="0070C0"/>
                </a:solidFill>
              </a:rPr>
              <a:t> will in no way lead to a division in the Church’s </a:t>
            </a:r>
            <a:r>
              <a:rPr lang="en-US" sz="6400" i="1" dirty="0" err="1">
                <a:solidFill>
                  <a:srgbClr val="0070C0"/>
                </a:solidFill>
              </a:rPr>
              <a:t>lex</a:t>
            </a:r>
            <a:r>
              <a:rPr lang="en-US" sz="6400" i="1" dirty="0">
                <a:solidFill>
                  <a:srgbClr val="0070C0"/>
                </a:solidFill>
              </a:rPr>
              <a:t> </a:t>
            </a:r>
            <a:r>
              <a:rPr lang="en-US" sz="6400" i="1" dirty="0" err="1">
                <a:solidFill>
                  <a:srgbClr val="0070C0"/>
                </a:solidFill>
              </a:rPr>
              <a:t>credendi</a:t>
            </a:r>
            <a:r>
              <a:rPr lang="en-US" sz="6400" dirty="0">
                <a:solidFill>
                  <a:srgbClr val="0070C0"/>
                </a:solidFill>
              </a:rPr>
              <a:t> (rule of faith); for they are two usages of the one Roman rite.</a:t>
            </a:r>
          </a:p>
          <a:p>
            <a:pPr algn="just"/>
            <a:r>
              <a:rPr lang="en-US" sz="6400" dirty="0">
                <a:solidFill>
                  <a:srgbClr val="7030A0"/>
                </a:solidFill>
              </a:rPr>
              <a:t>It is therefore permitted to celebrate the Sacrifice of the Mass following the typical edition of </a:t>
            </a:r>
            <a:r>
              <a:rPr lang="en-US" sz="6400" dirty="0" smtClean="0">
                <a:solidFill>
                  <a:srgbClr val="7030A0"/>
                </a:solidFill>
              </a:rPr>
              <a:t>the Roman Missal, which was promulgated by Blessed John XXIII in 1962 </a:t>
            </a:r>
            <a:r>
              <a:rPr lang="en-US" sz="6400" dirty="0">
                <a:solidFill>
                  <a:srgbClr val="7030A0"/>
                </a:solidFill>
              </a:rPr>
              <a:t>and never abrogated, as an extraordinary form of the Church’s Liturgy. </a:t>
            </a:r>
            <a:endParaRPr lang="en-US" sz="6400" dirty="0" smtClean="0">
              <a:solidFill>
                <a:srgbClr val="7030A0"/>
              </a:solidFill>
            </a:endParaRPr>
          </a:p>
          <a:p>
            <a:pPr marL="0" indent="0" algn="just">
              <a:buNone/>
            </a:pPr>
            <a:r>
              <a:rPr lang="en-US" sz="6400" dirty="0" smtClean="0"/>
              <a:t> </a:t>
            </a:r>
            <a:r>
              <a:rPr lang="en-US" sz="6400" b="1" dirty="0" smtClean="0">
                <a:solidFill>
                  <a:srgbClr val="FF0000"/>
                </a:solidFill>
              </a:rPr>
              <a:t>There are then very specific conditions to be respected.</a:t>
            </a:r>
            <a:endParaRPr lang="en-US" sz="6400" b="1" dirty="0">
              <a:solidFill>
                <a:srgbClr val="FF0000"/>
              </a:solidFill>
            </a:endParaRPr>
          </a:p>
          <a:p>
            <a:endParaRPr lang="it-IT" dirty="0"/>
          </a:p>
        </p:txBody>
      </p:sp>
      <p:pic>
        <p:nvPicPr>
          <p:cNvPr id="22530" name="Picture 2" descr="Risultati immagini per messa in forma straordinar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7489" y="1670121"/>
            <a:ext cx="1516452" cy="236774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605307" y="5594307"/>
            <a:ext cx="5254544" cy="830997"/>
          </a:xfrm>
          <a:prstGeom prst="rect">
            <a:avLst/>
          </a:prstGeom>
          <a:noFill/>
          <a:ln>
            <a:solidFill>
              <a:srgbClr val="FF0000"/>
            </a:solidFill>
          </a:ln>
        </p:spPr>
        <p:txBody>
          <a:bodyPr wrap="square" rtlCol="0">
            <a:spAutoFit/>
          </a:bodyPr>
          <a:lstStyle/>
          <a:p>
            <a:pPr algn="just"/>
            <a:r>
              <a:rPr lang="it-IT" sz="1600" b="1" dirty="0" smtClean="0">
                <a:solidFill>
                  <a:srgbClr val="FF0000"/>
                </a:solidFill>
              </a:rPr>
              <a:t>Pope Francis </a:t>
            </a:r>
            <a:r>
              <a:rPr lang="it-IT" sz="1600" b="1" dirty="0" err="1" smtClean="0">
                <a:solidFill>
                  <a:srgbClr val="FF0000"/>
                </a:solidFill>
              </a:rPr>
              <a:t>suppressed</a:t>
            </a:r>
            <a:r>
              <a:rPr lang="it-IT" sz="1600" b="1" dirty="0" smtClean="0">
                <a:solidFill>
                  <a:srgbClr val="FF0000"/>
                </a:solidFill>
              </a:rPr>
              <a:t> the </a:t>
            </a:r>
            <a:r>
              <a:rPr lang="it-IT" sz="1600" b="1" dirty="0" err="1" smtClean="0">
                <a:solidFill>
                  <a:srgbClr val="FF0000"/>
                </a:solidFill>
              </a:rPr>
              <a:t>Commission</a:t>
            </a:r>
            <a:r>
              <a:rPr lang="it-IT" sz="1600" b="1" dirty="0" smtClean="0">
                <a:solidFill>
                  <a:srgbClr val="FF0000"/>
                </a:solidFill>
              </a:rPr>
              <a:t> Ecclesia Dei on 17 </a:t>
            </a:r>
            <a:r>
              <a:rPr lang="it-IT" sz="1600" b="1" dirty="0" err="1" smtClean="0">
                <a:solidFill>
                  <a:srgbClr val="FF0000"/>
                </a:solidFill>
              </a:rPr>
              <a:t>January</a:t>
            </a:r>
            <a:r>
              <a:rPr lang="it-IT" sz="1600" b="1" dirty="0" smtClean="0">
                <a:solidFill>
                  <a:srgbClr val="FF0000"/>
                </a:solidFill>
              </a:rPr>
              <a:t> 2019 with a new Motu Proprio. </a:t>
            </a:r>
            <a:r>
              <a:rPr lang="it-IT" sz="1600" b="1" dirty="0" err="1" smtClean="0">
                <a:solidFill>
                  <a:srgbClr val="FF0000"/>
                </a:solidFill>
              </a:rPr>
              <a:t>Its</a:t>
            </a:r>
            <a:r>
              <a:rPr lang="it-IT" sz="1600" b="1" dirty="0" smtClean="0">
                <a:solidFill>
                  <a:srgbClr val="FF0000"/>
                </a:solidFill>
              </a:rPr>
              <a:t> </a:t>
            </a:r>
            <a:r>
              <a:rPr lang="it-IT" sz="1600" b="1" dirty="0" err="1" smtClean="0">
                <a:solidFill>
                  <a:srgbClr val="FF0000"/>
                </a:solidFill>
              </a:rPr>
              <a:t>dutes</a:t>
            </a:r>
            <a:r>
              <a:rPr lang="it-IT" sz="1600" b="1" dirty="0" smtClean="0">
                <a:solidFill>
                  <a:srgbClr val="FF0000"/>
                </a:solidFill>
              </a:rPr>
              <a:t> are </a:t>
            </a:r>
            <a:r>
              <a:rPr lang="it-IT" sz="1600" b="1" dirty="0" err="1" smtClean="0">
                <a:solidFill>
                  <a:srgbClr val="FF0000"/>
                </a:solidFill>
              </a:rPr>
              <a:t>now</a:t>
            </a:r>
            <a:r>
              <a:rPr lang="it-IT" sz="1600" b="1" dirty="0" smtClean="0">
                <a:solidFill>
                  <a:srgbClr val="FF0000"/>
                </a:solidFill>
              </a:rPr>
              <a:t> </a:t>
            </a:r>
            <a:r>
              <a:rPr lang="it-IT" sz="1600" b="1" dirty="0" err="1" smtClean="0">
                <a:solidFill>
                  <a:srgbClr val="FF0000"/>
                </a:solidFill>
              </a:rPr>
              <a:t>assumed</a:t>
            </a:r>
            <a:r>
              <a:rPr lang="it-IT" sz="1600" b="1" dirty="0" smtClean="0">
                <a:solidFill>
                  <a:srgbClr val="FF0000"/>
                </a:solidFill>
              </a:rPr>
              <a:t> by the </a:t>
            </a:r>
            <a:r>
              <a:rPr lang="it-IT" sz="1600" b="1" dirty="0" err="1" smtClean="0">
                <a:solidFill>
                  <a:srgbClr val="FF0000"/>
                </a:solidFill>
              </a:rPr>
              <a:t>Congregation</a:t>
            </a:r>
            <a:r>
              <a:rPr lang="it-IT" sz="1600" b="1" dirty="0" smtClean="0">
                <a:solidFill>
                  <a:srgbClr val="FF0000"/>
                </a:solidFill>
              </a:rPr>
              <a:t> for the </a:t>
            </a:r>
            <a:r>
              <a:rPr lang="it-IT" sz="1600" b="1" dirty="0" err="1" smtClean="0">
                <a:solidFill>
                  <a:srgbClr val="FF0000"/>
                </a:solidFill>
              </a:rPr>
              <a:t>Doctine</a:t>
            </a:r>
            <a:r>
              <a:rPr lang="it-IT" sz="1600" b="1" dirty="0" smtClean="0">
                <a:solidFill>
                  <a:srgbClr val="FF0000"/>
                </a:solidFill>
              </a:rPr>
              <a:t> of </a:t>
            </a:r>
            <a:r>
              <a:rPr lang="it-IT" sz="1600" b="1" dirty="0" err="1" smtClean="0">
                <a:solidFill>
                  <a:srgbClr val="FF0000"/>
                </a:solidFill>
              </a:rPr>
              <a:t>Faith</a:t>
            </a:r>
            <a:endParaRPr lang="it-IT" sz="1600" b="1" dirty="0">
              <a:solidFill>
                <a:srgbClr val="FF0000"/>
              </a:solidFill>
            </a:endParaRPr>
          </a:p>
        </p:txBody>
      </p:sp>
    </p:spTree>
    <p:extLst>
      <p:ext uri="{BB962C8B-B14F-4D97-AF65-F5344CB8AC3E}">
        <p14:creationId xmlns:p14="http://schemas.microsoft.com/office/powerpoint/2010/main" val="5201075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Immagine correl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13958">
            <a:off x="8852897" y="1434171"/>
            <a:ext cx="3081422" cy="1540711"/>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TEC Chairman Rt. Rev. Tarcisius Ngalalekumtwa (left) Receives a copy of the Missal from Rt. Rev.  Salutaris Libena, TEC Bishop  Chairman of Liturgy Commis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954035">
            <a:off x="9332410" y="3336014"/>
            <a:ext cx="2286000" cy="3048001"/>
          </a:xfrm>
          <a:prstGeom prst="rect">
            <a:avLst/>
          </a:prstGeom>
          <a:noFill/>
          <a:extLst>
            <a:ext uri="{909E8E84-426E-40DD-AFC4-6F175D3DCCD1}">
              <a14:hiddenFill xmlns:a14="http://schemas.microsoft.com/office/drawing/2010/main">
                <a:solidFill>
                  <a:srgbClr val="FFFFFF"/>
                </a:solidFill>
              </a14:hiddenFill>
            </a:ext>
          </a:extLst>
        </p:spPr>
      </p:pic>
      <p:sp>
        <p:nvSpPr>
          <p:cNvPr id="29700" name="Text Box 4"/>
          <p:cNvSpPr txBox="1">
            <a:spLocks noChangeArrowheads="1"/>
          </p:cNvSpPr>
          <p:nvPr/>
        </p:nvSpPr>
        <p:spPr bwMode="auto">
          <a:xfrm>
            <a:off x="181851" y="1182588"/>
            <a:ext cx="8298609" cy="5478423"/>
          </a:xfrm>
          <a:prstGeom prst="rect">
            <a:avLst/>
          </a:prstGeom>
          <a:solidFill>
            <a:schemeClr val="accent4">
              <a:lumMod val="20000"/>
              <a:lumOff val="80000"/>
            </a:schemeClr>
          </a:solidFill>
          <a:ln>
            <a:noFill/>
          </a:ln>
          <a:effectLst>
            <a:innerShdw blurRad="63500" dist="50800" dir="8100000">
              <a:prstClr val="black">
                <a:alpha val="50000"/>
              </a:prstClr>
            </a:innerShdw>
          </a:effectLst>
          <a:extLst/>
        </p:spPr>
        <p:txBody>
          <a:bodyPr wrap="square">
            <a:spAutoFit/>
            <a:flatTx/>
          </a:bodyPr>
          <a:lstStyle/>
          <a:p>
            <a:pPr algn="just">
              <a:spcBef>
                <a:spcPct val="50000"/>
              </a:spcBef>
              <a:defRPr/>
            </a:pPr>
            <a:r>
              <a:rPr lang="en-GB" altLang="en-US" sz="2800" b="1" dirty="0">
                <a:solidFill>
                  <a:srgbClr val="FFC000"/>
                </a:solidFill>
                <a:latin typeface="Garamond" panose="02020404030301010803" pitchFamily="18" charset="0"/>
                <a:cs typeface="Arial" charset="0"/>
              </a:rPr>
              <a:t>It is difficult to know what Rosmini would say about the use of the vernacular in our </a:t>
            </a:r>
            <a:r>
              <a:rPr lang="en-GB" altLang="en-US" sz="2800" b="1" dirty="0" smtClean="0">
                <a:solidFill>
                  <a:srgbClr val="FFC000"/>
                </a:solidFill>
                <a:latin typeface="Garamond" panose="02020404030301010803" pitchFamily="18" charset="0"/>
                <a:cs typeface="Arial" charset="0"/>
              </a:rPr>
              <a:t>liturgy.</a:t>
            </a:r>
          </a:p>
          <a:p>
            <a:pPr algn="just">
              <a:spcBef>
                <a:spcPct val="50000"/>
              </a:spcBef>
              <a:defRPr/>
            </a:pPr>
            <a:r>
              <a:rPr lang="en-GB" altLang="en-US" sz="2800" b="1" dirty="0" smtClean="0">
                <a:solidFill>
                  <a:srgbClr val="FF0000"/>
                </a:solidFill>
                <a:latin typeface="Garamond" panose="02020404030301010803" pitchFamily="18" charset="0"/>
                <a:cs typeface="Arial" charset="0"/>
              </a:rPr>
              <a:t>He </a:t>
            </a:r>
            <a:r>
              <a:rPr lang="en-GB" altLang="en-US" sz="2800" b="1" dirty="0">
                <a:solidFill>
                  <a:srgbClr val="FF0000"/>
                </a:solidFill>
                <a:latin typeface="Garamond" panose="02020404030301010803" pitchFamily="18" charset="0"/>
                <a:cs typeface="Arial" charset="0"/>
              </a:rPr>
              <a:t>would certainly obey, and rejoice for the increased participation of the people.</a:t>
            </a:r>
            <a:r>
              <a:rPr lang="en-GB" altLang="en-US" sz="2800" b="1" dirty="0">
                <a:solidFill>
                  <a:srgbClr val="0033CC"/>
                </a:solidFill>
                <a:latin typeface="Garamond" panose="02020404030301010803" pitchFamily="18" charset="0"/>
                <a:cs typeface="Arial" charset="0"/>
              </a:rPr>
              <a:t> </a:t>
            </a:r>
          </a:p>
          <a:p>
            <a:pPr algn="just">
              <a:spcBef>
                <a:spcPct val="50000"/>
              </a:spcBef>
              <a:defRPr/>
            </a:pPr>
            <a:r>
              <a:rPr lang="en-GB" altLang="en-US" sz="2800" b="1" dirty="0" smtClean="0">
                <a:solidFill>
                  <a:srgbClr val="0033CC"/>
                </a:solidFill>
                <a:latin typeface="Garamond" panose="02020404030301010803" pitchFamily="18" charset="0"/>
                <a:cs typeface="Arial" charset="0"/>
              </a:rPr>
              <a:t>At the same time his </a:t>
            </a:r>
            <a:r>
              <a:rPr lang="en-GB" altLang="en-US" sz="2800" b="1" dirty="0">
                <a:solidFill>
                  <a:srgbClr val="0033CC"/>
                </a:solidFill>
                <a:latin typeface="Garamond" panose="02020404030301010803" pitchFamily="18" charset="0"/>
                <a:cs typeface="Arial" charset="0"/>
              </a:rPr>
              <a:t>warning about the rapid change of modern </a:t>
            </a:r>
            <a:r>
              <a:rPr lang="en-GB" altLang="en-US" sz="2800" b="1" dirty="0" smtClean="0">
                <a:solidFill>
                  <a:srgbClr val="0033CC"/>
                </a:solidFill>
                <a:latin typeface="Garamond" panose="02020404030301010803" pitchFamily="18" charset="0"/>
                <a:cs typeface="Arial" charset="0"/>
              </a:rPr>
              <a:t>languages, </a:t>
            </a:r>
            <a:r>
              <a:rPr lang="en-GB" altLang="en-US" sz="2800" b="1" dirty="0">
                <a:solidFill>
                  <a:srgbClr val="0033CC"/>
                </a:solidFill>
                <a:latin typeface="Garamond" panose="02020404030301010803" pitchFamily="18" charset="0"/>
                <a:cs typeface="Arial" charset="0"/>
              </a:rPr>
              <a:t>the need to revise them constantly and the difficulty of finding suitable “theological” words is still </a:t>
            </a:r>
            <a:r>
              <a:rPr lang="en-GB" altLang="en-US" sz="2800" b="1" dirty="0" smtClean="0">
                <a:solidFill>
                  <a:srgbClr val="0033CC"/>
                </a:solidFill>
                <a:latin typeface="Garamond" panose="02020404030301010803" pitchFamily="18" charset="0"/>
                <a:cs typeface="Arial" charset="0"/>
              </a:rPr>
              <a:t>relevant.</a:t>
            </a:r>
            <a:endParaRPr lang="en-GB" altLang="en-US" sz="2800" b="1" dirty="0">
              <a:solidFill>
                <a:srgbClr val="0033CC"/>
              </a:solidFill>
              <a:latin typeface="Garamond" panose="02020404030301010803" pitchFamily="18" charset="0"/>
              <a:cs typeface="Arial" charset="0"/>
            </a:endParaRPr>
          </a:p>
          <a:p>
            <a:pPr algn="just">
              <a:spcBef>
                <a:spcPct val="50000"/>
              </a:spcBef>
              <a:defRPr/>
            </a:pPr>
            <a:r>
              <a:rPr lang="en-GB" altLang="en-US" sz="2800" b="1" dirty="0">
                <a:solidFill>
                  <a:srgbClr val="FFC000"/>
                </a:solidFill>
                <a:latin typeface="Garamond" panose="02020404030301010803" pitchFamily="18" charset="0"/>
                <a:cs typeface="Arial" charset="0"/>
              </a:rPr>
              <a:t>Would he be supportive of the Latin Mass today? </a:t>
            </a:r>
            <a:r>
              <a:rPr lang="en-GB" altLang="en-US" sz="2800" b="1" dirty="0" smtClean="0">
                <a:solidFill>
                  <a:srgbClr val="FFC000"/>
                </a:solidFill>
                <a:latin typeface="Garamond" panose="02020404030301010803" pitchFamily="18" charset="0"/>
                <a:cs typeface="Arial" charset="0"/>
              </a:rPr>
              <a:t>He </a:t>
            </a:r>
            <a:r>
              <a:rPr lang="en-GB" altLang="en-US" sz="2800" b="1" dirty="0">
                <a:solidFill>
                  <a:srgbClr val="FFC000"/>
                </a:solidFill>
                <a:latin typeface="Garamond" panose="02020404030301010803" pitchFamily="18" charset="0"/>
                <a:cs typeface="Arial" charset="0"/>
              </a:rPr>
              <a:t>would be at one with the Church in allowing the Latin Mass when people ask for it</a:t>
            </a:r>
            <a:r>
              <a:rPr lang="en-GB" altLang="en-US" sz="2800" b="1" dirty="0" smtClean="0">
                <a:solidFill>
                  <a:srgbClr val="FFC000"/>
                </a:solidFill>
                <a:latin typeface="Garamond" panose="02020404030301010803" pitchFamily="18" charset="0"/>
                <a:cs typeface="Arial" charset="0"/>
              </a:rPr>
              <a:t>.</a:t>
            </a:r>
            <a:endParaRPr lang="en-GB" altLang="en-US" sz="2800" b="1" dirty="0">
              <a:solidFill>
                <a:srgbClr val="FFC000"/>
              </a:solidFill>
              <a:latin typeface="Garamond" panose="02020404030301010803" pitchFamily="18" charset="0"/>
              <a:cs typeface="Arial" charset="0"/>
            </a:endParaRPr>
          </a:p>
        </p:txBody>
      </p:sp>
      <p:pic>
        <p:nvPicPr>
          <p:cNvPr id="18434" name="Picture 2" descr="https://hughosb.files.wordpress.com/2011/10/missal-cov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570614">
            <a:off x="8798018" y="5023179"/>
            <a:ext cx="1135854" cy="1703781"/>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321972" y="259258"/>
            <a:ext cx="11337457" cy="923330"/>
          </a:xfrm>
          <a:prstGeom prst="rect">
            <a:avLst/>
          </a:prstGeom>
          <a:noFill/>
        </p:spPr>
        <p:txBody>
          <a:bodyPr wrap="square" rtlCol="0">
            <a:spAutoFit/>
          </a:bodyPr>
          <a:lstStyle/>
          <a:p>
            <a:pPr algn="ctr"/>
            <a:r>
              <a:rPr lang="it-IT" sz="5400" b="1" dirty="0" err="1" smtClean="0">
                <a:solidFill>
                  <a:srgbClr val="00B050"/>
                </a:solidFill>
              </a:rPr>
              <a:t>What</a:t>
            </a:r>
            <a:r>
              <a:rPr lang="it-IT" sz="5400" b="1" dirty="0" smtClean="0">
                <a:solidFill>
                  <a:srgbClr val="00B050"/>
                </a:solidFill>
              </a:rPr>
              <a:t> </a:t>
            </a:r>
            <a:r>
              <a:rPr lang="it-IT" sz="5400" b="1" dirty="0" err="1" smtClean="0">
                <a:solidFill>
                  <a:srgbClr val="00B050"/>
                </a:solidFill>
              </a:rPr>
              <a:t>would</a:t>
            </a:r>
            <a:r>
              <a:rPr lang="it-IT" sz="5400" b="1" dirty="0" smtClean="0">
                <a:solidFill>
                  <a:srgbClr val="00B050"/>
                </a:solidFill>
              </a:rPr>
              <a:t> </a:t>
            </a:r>
            <a:r>
              <a:rPr lang="it-IT" sz="5400" b="1" dirty="0" err="1" smtClean="0">
                <a:solidFill>
                  <a:srgbClr val="00B050"/>
                </a:solidFill>
              </a:rPr>
              <a:t>Rosmini</a:t>
            </a:r>
            <a:r>
              <a:rPr lang="it-IT" sz="5400" b="1" dirty="0" smtClean="0">
                <a:solidFill>
                  <a:srgbClr val="00B050"/>
                </a:solidFill>
              </a:rPr>
              <a:t> </a:t>
            </a:r>
            <a:r>
              <a:rPr lang="it-IT" sz="5400" b="1" dirty="0" err="1" smtClean="0">
                <a:solidFill>
                  <a:srgbClr val="00B050"/>
                </a:solidFill>
              </a:rPr>
              <a:t>say</a:t>
            </a:r>
            <a:r>
              <a:rPr lang="it-IT" sz="5400" b="1" dirty="0" smtClean="0">
                <a:solidFill>
                  <a:srgbClr val="00B050"/>
                </a:solidFill>
              </a:rPr>
              <a:t> </a:t>
            </a:r>
            <a:r>
              <a:rPr lang="it-IT" sz="5400" b="1" dirty="0" err="1" smtClean="0">
                <a:solidFill>
                  <a:srgbClr val="00B050"/>
                </a:solidFill>
              </a:rPr>
              <a:t>today</a:t>
            </a:r>
            <a:r>
              <a:rPr lang="it-IT" sz="5400" b="1" dirty="0" smtClean="0">
                <a:solidFill>
                  <a:srgbClr val="00B050"/>
                </a:solidFill>
              </a:rPr>
              <a:t>?</a:t>
            </a:r>
            <a:endParaRPr lang="it-IT" sz="5400" b="1" dirty="0">
              <a:solidFill>
                <a:srgbClr val="00B050"/>
              </a:solidFill>
            </a:endParaRPr>
          </a:p>
        </p:txBody>
      </p:sp>
    </p:spTree>
    <p:extLst>
      <p:ext uri="{BB962C8B-B14F-4D97-AF65-F5344CB8AC3E}">
        <p14:creationId xmlns:p14="http://schemas.microsoft.com/office/powerpoint/2010/main" val="34954366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ctr"/>
            <a:r>
              <a:rPr lang="it-IT" dirty="0" smtClean="0">
                <a:solidFill>
                  <a:srgbClr val="FF0000"/>
                </a:solidFill>
                <a:latin typeface="Arial Black" panose="020B0A04020102020204" pitchFamily="34" charset="0"/>
              </a:rPr>
              <a:t>Louis XIV 1638 – 1715</a:t>
            </a:r>
            <a:br>
              <a:rPr lang="it-IT" dirty="0" smtClean="0">
                <a:solidFill>
                  <a:srgbClr val="FF0000"/>
                </a:solidFill>
                <a:latin typeface="Arial Black" panose="020B0A04020102020204" pitchFamily="34" charset="0"/>
              </a:rPr>
            </a:br>
            <a:r>
              <a:rPr lang="it-IT" b="1" dirty="0">
                <a:solidFill>
                  <a:srgbClr val="00B050"/>
                </a:solidFill>
              </a:rPr>
              <a:t>L'</a:t>
            </a:r>
            <a:r>
              <a:rPr lang="it-IT" b="1" dirty="0" err="1">
                <a:solidFill>
                  <a:srgbClr val="00B050"/>
                </a:solidFill>
              </a:rPr>
              <a:t>état</a:t>
            </a:r>
            <a:r>
              <a:rPr lang="it-IT" b="1" dirty="0">
                <a:solidFill>
                  <a:srgbClr val="00B050"/>
                </a:solidFill>
              </a:rPr>
              <a:t>, c'est </a:t>
            </a:r>
            <a:r>
              <a:rPr lang="it-IT" b="1" dirty="0" err="1" smtClean="0">
                <a:solidFill>
                  <a:srgbClr val="00B050"/>
                </a:solidFill>
              </a:rPr>
              <a:t>moi</a:t>
            </a:r>
            <a:r>
              <a:rPr lang="it-IT" b="1" dirty="0" smtClean="0">
                <a:solidFill>
                  <a:srgbClr val="00B050"/>
                </a:solidFill>
              </a:rPr>
              <a:t>. The </a:t>
            </a:r>
            <a:r>
              <a:rPr lang="it-IT" b="1" dirty="0" err="1" smtClean="0">
                <a:solidFill>
                  <a:srgbClr val="00B050"/>
                </a:solidFill>
              </a:rPr>
              <a:t>absolute</a:t>
            </a:r>
            <a:r>
              <a:rPr lang="it-IT" b="1" dirty="0" smtClean="0">
                <a:solidFill>
                  <a:srgbClr val="00B050"/>
                </a:solidFill>
              </a:rPr>
              <a:t> </a:t>
            </a:r>
            <a:r>
              <a:rPr lang="it-IT" b="1" dirty="0" err="1" smtClean="0">
                <a:solidFill>
                  <a:srgbClr val="00B050"/>
                </a:solidFill>
              </a:rPr>
              <a:t>monarchy</a:t>
            </a:r>
            <a:r>
              <a:rPr lang="it-IT" b="1" dirty="0">
                <a:solidFill>
                  <a:srgbClr val="00B050"/>
                </a:solidFill>
              </a:rPr>
              <a:t/>
            </a:r>
            <a:br>
              <a:rPr lang="it-IT" b="1" dirty="0">
                <a:solidFill>
                  <a:srgbClr val="00B050"/>
                </a:solidFill>
              </a:rPr>
            </a:br>
            <a:r>
              <a:rPr lang="it-IT" b="1" dirty="0" smtClean="0">
                <a:solidFill>
                  <a:srgbClr val="00B050"/>
                </a:solidFill>
              </a:rPr>
              <a:t>by divine right.</a:t>
            </a:r>
            <a:endParaRPr lang="it-IT" dirty="0">
              <a:solidFill>
                <a:srgbClr val="00B050"/>
              </a:solidFill>
              <a:latin typeface="Arial Black" panose="020B0A04020102020204" pitchFamily="34" charset="0"/>
            </a:endParaRPr>
          </a:p>
        </p:txBody>
      </p:sp>
      <p:pic>
        <p:nvPicPr>
          <p:cNvPr id="1026" name="Picture 2" descr="Risultati immagini per luigi xiv"/>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18962" y="1987895"/>
            <a:ext cx="4760633" cy="4760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5930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437881" y="1991398"/>
            <a:ext cx="6825802" cy="4401205"/>
          </a:xfrm>
          <a:prstGeom prst="rect">
            <a:avLst/>
          </a:prstGeom>
          <a:solidFill>
            <a:schemeClr val="accent4">
              <a:lumMod val="20000"/>
              <a:lumOff val="80000"/>
            </a:schemeClr>
          </a:solidFill>
          <a:ln>
            <a:noFill/>
          </a:ln>
          <a:effectLst>
            <a:innerShdw blurRad="63500" dist="50800" dir="13500000">
              <a:prstClr val="black">
                <a:alpha val="50000"/>
              </a:prstClr>
            </a:innerShdw>
          </a:effectLst>
          <a:extLst/>
        </p:spPr>
        <p:txBody>
          <a:bodyPr wrap="square">
            <a:spAutoFit/>
            <a:flatTx/>
          </a:bodyPr>
          <a:lstStyle/>
          <a:p>
            <a:pPr algn="just">
              <a:spcBef>
                <a:spcPct val="50000"/>
              </a:spcBef>
              <a:defRPr/>
            </a:pPr>
            <a:r>
              <a:rPr lang="en-GB" altLang="en-US" sz="2000" b="1" dirty="0">
                <a:solidFill>
                  <a:srgbClr val="FFC000"/>
                </a:solidFill>
                <a:latin typeface="Garamond" pitchFamily="18" charset="0"/>
                <a:cs typeface="Arial" charset="0"/>
              </a:rPr>
              <a:t>The first wound was deep at the time of Blessed Rosmini, it is also very serious today, notwithstanding Vatican II and the introduction of the vernacular. </a:t>
            </a:r>
          </a:p>
          <a:p>
            <a:pPr algn="just">
              <a:spcBef>
                <a:spcPct val="50000"/>
              </a:spcBef>
              <a:defRPr/>
            </a:pPr>
            <a:r>
              <a:rPr lang="en-GB" altLang="en-US" sz="2000" b="1" dirty="0">
                <a:solidFill>
                  <a:srgbClr val="00B050"/>
                </a:solidFill>
                <a:latin typeface="Garamond" pitchFamily="18" charset="0"/>
                <a:cs typeface="Arial" charset="0"/>
              </a:rPr>
              <a:t>Blessed Rosmini recommended the way forward: let the priests educate the faithful, let the people of God know more and understand more of the great events and theology of our salvation.</a:t>
            </a:r>
          </a:p>
          <a:p>
            <a:pPr algn="just">
              <a:spcBef>
                <a:spcPct val="50000"/>
              </a:spcBef>
              <a:defRPr/>
            </a:pPr>
            <a:r>
              <a:rPr lang="en-GB" altLang="en-US" sz="2000" b="1" dirty="0">
                <a:solidFill>
                  <a:srgbClr val="0000FF"/>
                </a:solidFill>
                <a:latin typeface="Garamond" pitchFamily="18" charset="0"/>
                <a:cs typeface="Arial" charset="0"/>
              </a:rPr>
              <a:t>But he felt that the first wound was the direct result of the second wound of the Church: the insufficient education of the priests and clergy in general. How can the people know if they are not given the means for knowing? And who can give them understanding but the very people who preside over the Sacraments?</a:t>
            </a:r>
          </a:p>
        </p:txBody>
      </p:sp>
      <p:sp>
        <p:nvSpPr>
          <p:cNvPr id="3" name="Text Box 5"/>
          <p:cNvSpPr txBox="1">
            <a:spLocks noChangeArrowheads="1"/>
          </p:cNvSpPr>
          <p:nvPr/>
        </p:nvSpPr>
        <p:spPr bwMode="auto">
          <a:xfrm>
            <a:off x="437881" y="510092"/>
            <a:ext cx="11178727" cy="1323439"/>
          </a:xfrm>
          <a:prstGeom prst="rect">
            <a:avLst/>
          </a:prstGeom>
          <a:solidFill>
            <a:schemeClr val="accent2">
              <a:lumMod val="20000"/>
              <a:lumOff val="80000"/>
            </a:schemeClr>
          </a:solidFill>
          <a:ln>
            <a:noFill/>
          </a:ln>
          <a:effectLst>
            <a:innerShdw blurRad="63500" dist="50800" dir="2700000">
              <a:prstClr val="black">
                <a:alpha val="50000"/>
              </a:prstClr>
            </a:innerShdw>
          </a:effectLst>
          <a:extLst/>
        </p:spPr>
        <p:txBody>
          <a:bodyPr wrap="square">
            <a:spAutoFit/>
            <a:flatTx/>
          </a:bodyPr>
          <a:lstStyle/>
          <a:p>
            <a:pPr algn="ctr">
              <a:spcBef>
                <a:spcPct val="50000"/>
              </a:spcBef>
              <a:defRPr/>
            </a:pPr>
            <a:r>
              <a:rPr lang="en-GB" altLang="en-US" sz="4000" b="1" dirty="0" smtClean="0">
                <a:solidFill>
                  <a:srgbClr val="FF0000"/>
                </a:solidFill>
                <a:latin typeface="Arial" charset="0"/>
                <a:cs typeface="Arial" charset="0"/>
              </a:rPr>
              <a:t>A MISSION FOR THE CATHOLIC CLERGY TODAY</a:t>
            </a:r>
            <a:endParaRPr lang="en-GB" altLang="en-US" sz="4000" b="1" dirty="0">
              <a:solidFill>
                <a:srgbClr val="FF0000"/>
              </a:solidFill>
              <a:latin typeface="Arial" charset="0"/>
              <a:cs typeface="Arial" charset="0"/>
            </a:endParaRPr>
          </a:p>
        </p:txBody>
      </p:sp>
      <p:pic>
        <p:nvPicPr>
          <p:cNvPr id="21508" name="Picture 4" descr="Risultati immagini per SINODO DELLA FAMIGLIA MES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3683" y="1968054"/>
            <a:ext cx="4352925" cy="245986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Risultati immagini per SINODO DELLA FAMIGLIA MES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3683" y="4427919"/>
            <a:ext cx="4352925" cy="204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8245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312573" y="508742"/>
            <a:ext cx="7517782" cy="1569660"/>
          </a:xfrm>
          <a:prstGeom prst="rect">
            <a:avLst/>
          </a:prstGeom>
          <a:solidFill>
            <a:schemeClr val="accent4">
              <a:lumMod val="20000"/>
              <a:lumOff val="80000"/>
            </a:schemeClr>
          </a:solidFill>
          <a:ln>
            <a:noFill/>
          </a:ln>
          <a:effectLst>
            <a:innerShdw blurRad="63500" dist="50800" dir="13500000">
              <a:prstClr val="black">
                <a:alpha val="50000"/>
              </a:prstClr>
            </a:innerShdw>
          </a:effec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GB" altLang="en-US" sz="2400" b="1" dirty="0">
                <a:solidFill>
                  <a:srgbClr val="FF0000"/>
                </a:solidFill>
              </a:rPr>
              <a:t>The second </a:t>
            </a:r>
            <a:r>
              <a:rPr lang="en-GB" altLang="en-US" sz="2400" b="1" dirty="0" smtClean="0">
                <a:solidFill>
                  <a:srgbClr val="FF0000"/>
                </a:solidFill>
              </a:rPr>
              <a:t>wound, the wound in the right hand</a:t>
            </a:r>
            <a:endParaRPr lang="en-GB" altLang="en-US" sz="2400" b="1" dirty="0">
              <a:solidFill>
                <a:srgbClr val="FF0000"/>
              </a:solidFill>
            </a:endParaRPr>
          </a:p>
          <a:p>
            <a:pPr algn="ctr" eaLnBrk="1" hangingPunct="1">
              <a:spcBef>
                <a:spcPct val="50000"/>
              </a:spcBef>
              <a:buFontTx/>
              <a:buNone/>
            </a:pPr>
            <a:r>
              <a:rPr lang="en-GB" altLang="en-US" sz="2400" b="1" dirty="0">
                <a:solidFill>
                  <a:srgbClr val="0000FF"/>
                </a:solidFill>
              </a:rPr>
              <a:t>The </a:t>
            </a:r>
            <a:r>
              <a:rPr lang="en-GB" altLang="en-US" sz="2400" b="1" dirty="0" smtClean="0">
                <a:solidFill>
                  <a:srgbClr val="0000FF"/>
                </a:solidFill>
              </a:rPr>
              <a:t>insufficient</a:t>
            </a:r>
          </a:p>
          <a:p>
            <a:pPr algn="ctr" eaLnBrk="1" hangingPunct="1">
              <a:spcBef>
                <a:spcPct val="50000"/>
              </a:spcBef>
              <a:buFontTx/>
              <a:buNone/>
            </a:pPr>
            <a:r>
              <a:rPr lang="en-GB" altLang="en-US" sz="2400" b="1" dirty="0" smtClean="0">
                <a:solidFill>
                  <a:srgbClr val="0000FF"/>
                </a:solidFill>
              </a:rPr>
              <a:t>education </a:t>
            </a:r>
            <a:r>
              <a:rPr lang="en-GB" altLang="en-US" sz="2400" b="1" dirty="0">
                <a:solidFill>
                  <a:srgbClr val="0000FF"/>
                </a:solidFill>
              </a:rPr>
              <a:t>of the clergy</a:t>
            </a:r>
          </a:p>
        </p:txBody>
      </p:sp>
      <p:sp>
        <p:nvSpPr>
          <p:cNvPr id="18435" name="Text Box 5"/>
          <p:cNvSpPr txBox="1">
            <a:spLocks noChangeArrowheads="1"/>
          </p:cNvSpPr>
          <p:nvPr/>
        </p:nvSpPr>
        <p:spPr bwMode="auto">
          <a:xfrm>
            <a:off x="312573" y="2727485"/>
            <a:ext cx="11269786" cy="3631763"/>
          </a:xfrm>
          <a:prstGeom prst="rect">
            <a:avLst/>
          </a:prstGeom>
          <a:solidFill>
            <a:schemeClr val="accent2">
              <a:lumMod val="20000"/>
              <a:lumOff val="80000"/>
            </a:schemeClr>
          </a:solidFill>
          <a:ln w="9525">
            <a:miter lim="800000"/>
            <a:headEnd/>
            <a:tailEnd/>
          </a:ln>
          <a:effectLst>
            <a:innerShdw blurRad="63500" dist="50800" dir="8100000">
              <a:prstClr val="black">
                <a:alpha val="50000"/>
              </a:prstClr>
            </a:innerShdw>
          </a:effectLst>
        </p:spPr>
        <p:txBody>
          <a:bodyPr wrap="square">
            <a:spAutoFit/>
            <a:flatTx/>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GB" altLang="en-US" sz="2000" b="1" dirty="0">
                <a:solidFill>
                  <a:srgbClr val="FF0000"/>
                </a:solidFill>
                <a:latin typeface="+mj-lt"/>
              </a:rPr>
              <a:t>Only great people can form great </a:t>
            </a:r>
            <a:r>
              <a:rPr lang="en-GB" altLang="en-US" sz="2000" b="1" dirty="0" smtClean="0">
                <a:solidFill>
                  <a:srgbClr val="FF0000"/>
                </a:solidFill>
                <a:latin typeface="+mj-lt"/>
              </a:rPr>
              <a:t>people!</a:t>
            </a:r>
            <a:endParaRPr lang="en-GB" altLang="en-US" sz="2000" b="1" dirty="0">
              <a:latin typeface="+mj-lt"/>
            </a:endParaRPr>
          </a:p>
          <a:p>
            <a:pPr algn="just" eaLnBrk="1" hangingPunct="1">
              <a:spcBef>
                <a:spcPct val="50000"/>
              </a:spcBef>
              <a:buFontTx/>
              <a:buNone/>
            </a:pPr>
            <a:r>
              <a:rPr lang="en-GB" altLang="en-US" sz="2000" b="1" dirty="0" smtClean="0">
                <a:latin typeface="+mj-lt"/>
              </a:rPr>
              <a:t>And </a:t>
            </a:r>
            <a:r>
              <a:rPr lang="en-GB" altLang="en-US" sz="2000" b="1" dirty="0">
                <a:latin typeface="+mj-lt"/>
              </a:rPr>
              <a:t>great people were in plenty during the first 6 centuries of the life of the Church.</a:t>
            </a:r>
          </a:p>
          <a:p>
            <a:pPr algn="just" eaLnBrk="1" hangingPunct="1">
              <a:spcBef>
                <a:spcPct val="50000"/>
              </a:spcBef>
              <a:buFontTx/>
              <a:buNone/>
            </a:pPr>
            <a:r>
              <a:rPr lang="en-GB" altLang="en-US" sz="2000" b="1" dirty="0">
                <a:solidFill>
                  <a:srgbClr val="0000FF"/>
                </a:solidFill>
                <a:latin typeface="+mj-lt"/>
              </a:rPr>
              <a:t>JESUS was the great </a:t>
            </a:r>
            <a:r>
              <a:rPr lang="en-GB" altLang="en-US" sz="2000" b="1" dirty="0" err="1">
                <a:solidFill>
                  <a:srgbClr val="0000FF"/>
                </a:solidFill>
                <a:latin typeface="+mj-lt"/>
              </a:rPr>
              <a:t>formator</a:t>
            </a:r>
            <a:r>
              <a:rPr lang="en-GB" altLang="en-US" sz="2000" b="1" dirty="0">
                <a:solidFill>
                  <a:srgbClr val="0000FF"/>
                </a:solidFill>
                <a:latin typeface="+mj-lt"/>
              </a:rPr>
              <a:t>: His disciples learned from Him, and they in turn formed great bishops and priests in the various churches in the east and in the west. Titus, Timothy, Luke, Mark were disciples of </a:t>
            </a:r>
            <a:r>
              <a:rPr lang="en-GB" altLang="en-US" sz="2000" b="1" dirty="0" smtClean="0">
                <a:solidFill>
                  <a:srgbClr val="0000FF"/>
                </a:solidFill>
                <a:latin typeface="+mj-lt"/>
              </a:rPr>
              <a:t>St. </a:t>
            </a:r>
            <a:r>
              <a:rPr lang="en-GB" altLang="en-US" sz="2000" b="1" dirty="0">
                <a:solidFill>
                  <a:srgbClr val="0000FF"/>
                </a:solidFill>
                <a:latin typeface="+mj-lt"/>
              </a:rPr>
              <a:t>Paul; </a:t>
            </a:r>
            <a:r>
              <a:rPr lang="en-GB" altLang="en-US" sz="2000" b="1" dirty="0" smtClean="0">
                <a:solidFill>
                  <a:srgbClr val="0000FF"/>
                </a:solidFill>
                <a:latin typeface="+mj-lt"/>
              </a:rPr>
              <a:t>St. </a:t>
            </a:r>
            <a:r>
              <a:rPr lang="en-GB" altLang="en-US" sz="2000" b="1" dirty="0">
                <a:solidFill>
                  <a:srgbClr val="0000FF"/>
                </a:solidFill>
                <a:latin typeface="+mj-lt"/>
              </a:rPr>
              <a:t>Irenaeus had been </a:t>
            </a:r>
            <a:r>
              <a:rPr lang="en-GB" altLang="en-US" sz="2000" b="1" dirty="0" smtClean="0">
                <a:solidFill>
                  <a:srgbClr val="0000FF"/>
                </a:solidFill>
                <a:latin typeface="+mj-lt"/>
              </a:rPr>
              <a:t>a disciple </a:t>
            </a:r>
            <a:r>
              <a:rPr lang="en-GB" altLang="en-US" sz="2000" b="1" dirty="0">
                <a:solidFill>
                  <a:srgbClr val="0000FF"/>
                </a:solidFill>
                <a:latin typeface="+mj-lt"/>
              </a:rPr>
              <a:t>of St. Polycarp who had been a disciple of St. John, who had been a disciple of JESUS</a:t>
            </a:r>
            <a:r>
              <a:rPr lang="en-GB" altLang="en-US" sz="2000" b="1" dirty="0">
                <a:latin typeface="+mj-lt"/>
              </a:rPr>
              <a:t>.</a:t>
            </a:r>
          </a:p>
          <a:p>
            <a:pPr algn="just" eaLnBrk="1" hangingPunct="1">
              <a:spcBef>
                <a:spcPct val="50000"/>
              </a:spcBef>
              <a:buFontTx/>
              <a:buNone/>
            </a:pPr>
            <a:r>
              <a:rPr lang="en-GB" altLang="en-US" sz="2000" b="1" dirty="0">
                <a:latin typeface="+mj-lt"/>
              </a:rPr>
              <a:t>Great Bishops formed their priests who later became great Bishops themselves. St Augustine formed a great number of outstanding priests and bishops, and so did St. Athanasius, St. Ignatius, St. John Chrysostom and many others. The house of the bishop was “the seminary” he was their teacher by means of words and the example of a holy and learned life.</a:t>
            </a:r>
          </a:p>
        </p:txBody>
      </p:sp>
      <p:pic>
        <p:nvPicPr>
          <p:cNvPr id="23554" name="Picture 2" descr="Risultati immagini per piaga della mano destra del cris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0403" y="401027"/>
            <a:ext cx="3251956" cy="2154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03442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Text Box 4"/>
          <p:cNvSpPr txBox="1">
            <a:spLocks noChangeArrowheads="1"/>
          </p:cNvSpPr>
          <p:nvPr/>
        </p:nvSpPr>
        <p:spPr bwMode="auto">
          <a:xfrm>
            <a:off x="285158" y="1456383"/>
            <a:ext cx="7591245" cy="5170646"/>
          </a:xfrm>
          <a:prstGeom prst="rect">
            <a:avLst/>
          </a:prstGeom>
          <a:solidFill>
            <a:schemeClr val="accent4">
              <a:lumMod val="20000"/>
              <a:lumOff val="80000"/>
            </a:schemeClr>
          </a:solidFill>
          <a:ln>
            <a:noFill/>
          </a:ln>
          <a:effectLst>
            <a:innerShdw blurRad="63500" dist="50800" dir="13500000">
              <a:prstClr val="black">
                <a:alpha val="50000"/>
              </a:prstClr>
            </a:innerShdw>
          </a:effectLst>
          <a:extLst/>
        </p:spPr>
        <p:txBody>
          <a:bodyPr wrap="square">
            <a:spAutoFit/>
            <a:flatTx/>
          </a:bodyPr>
          <a:lstStyle/>
          <a:p>
            <a:pPr algn="just">
              <a:spcBef>
                <a:spcPct val="50000"/>
              </a:spcBef>
              <a:defRPr/>
            </a:pPr>
            <a:r>
              <a:rPr lang="en-GB" altLang="en-US" sz="2000" b="1" dirty="0">
                <a:solidFill>
                  <a:srgbClr val="00B050"/>
                </a:solidFill>
                <a:latin typeface="+mj-lt"/>
                <a:cs typeface="Arial" charset="0"/>
              </a:rPr>
              <a:t>Early bishops and priests were very learned in Scripture and in theological matters. Most of them wrote beautiful commentaries: St. Jerome, St. Augustine, St. Athanasius, Origen, Tertullian, etc. Their knowledge was true wisdom, moving their hearts towards loving God and neighbour. They combined learning with holiness. This is what they passed on to their disciples.</a:t>
            </a:r>
          </a:p>
          <a:p>
            <a:pPr algn="just">
              <a:spcBef>
                <a:spcPct val="50000"/>
              </a:spcBef>
              <a:defRPr/>
            </a:pPr>
            <a:r>
              <a:rPr lang="en-GB" altLang="en-US" sz="2000" b="1" dirty="0">
                <a:solidFill>
                  <a:srgbClr val="0000CC"/>
                </a:solidFill>
                <a:latin typeface="+mj-lt"/>
                <a:cs typeface="Arial" charset="0"/>
              </a:rPr>
              <a:t>The Christian communities were also strong in the faith, being nourished by holy bishops and priests. JESUS was at the centre of their life, and they knew Him and they loved Him. From such powerful Christian “parishes” there came holy and learned vocations.</a:t>
            </a:r>
          </a:p>
          <a:p>
            <a:pPr algn="just">
              <a:spcBef>
                <a:spcPct val="50000"/>
              </a:spcBef>
              <a:defRPr/>
            </a:pPr>
            <a:r>
              <a:rPr lang="en-GB" altLang="en-US" sz="2000" b="1" dirty="0">
                <a:solidFill>
                  <a:srgbClr val="FF0000"/>
                </a:solidFill>
                <a:latin typeface="+mj-lt"/>
                <a:cs typeface="Arial" charset="0"/>
              </a:rPr>
              <a:t>Blessed Rosmini claims that our priests are weak or strong according to the communities to which they belong. Weak parishes will produce weak priests, who in turn will lead other parishes in a weak manner. By “weak” we mean very limited in their knowledge and in their faith.</a:t>
            </a:r>
          </a:p>
          <a:p>
            <a:pPr algn="just">
              <a:spcBef>
                <a:spcPct val="50000"/>
              </a:spcBef>
              <a:defRPr/>
            </a:pPr>
            <a:r>
              <a:rPr lang="en-GB" altLang="en-US" sz="2000" b="1" dirty="0">
                <a:solidFill>
                  <a:srgbClr val="FF0000"/>
                </a:solidFill>
                <a:latin typeface="+mj-lt"/>
                <a:cs typeface="Arial" charset="0"/>
              </a:rPr>
              <a:t>Weak parishes = weak priests = </a:t>
            </a:r>
            <a:r>
              <a:rPr lang="en-GB" altLang="en-US" sz="2000" b="1" dirty="0" smtClean="0">
                <a:solidFill>
                  <a:srgbClr val="FF0000"/>
                </a:solidFill>
                <a:latin typeface="+mj-lt"/>
                <a:cs typeface="Arial" charset="0"/>
              </a:rPr>
              <a:t>weaker parishes =weaker priests etc.</a:t>
            </a:r>
            <a:endParaRPr lang="en-GB" altLang="en-US" sz="2000" b="1" dirty="0">
              <a:solidFill>
                <a:srgbClr val="FF0000"/>
              </a:solidFill>
              <a:latin typeface="+mj-lt"/>
              <a:cs typeface="Arial" charset="0"/>
            </a:endParaRPr>
          </a:p>
        </p:txBody>
      </p:sp>
      <p:pic>
        <p:nvPicPr>
          <p:cNvPr id="27650" name="Picture 2" descr="http://3.bp.blogspot.com/-nD1t2u3yafA/ToX6DlgVEJI/AAAAAAAAHC4/7OB58dOpWQw/s1600/st.+Jerome+sma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0251" y="1456383"/>
            <a:ext cx="3677643" cy="48912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036230" y="6226919"/>
            <a:ext cx="2415397" cy="400110"/>
          </a:xfrm>
          <a:prstGeom prst="rect">
            <a:avLst/>
          </a:prstGeom>
          <a:noFill/>
        </p:spPr>
        <p:txBody>
          <a:bodyPr wrap="square" rtlCol="0">
            <a:spAutoFit/>
          </a:bodyPr>
          <a:lstStyle/>
          <a:p>
            <a:pPr algn="ctr"/>
            <a:r>
              <a:rPr lang="en-GB" sz="2000" b="1" dirty="0" smtClean="0">
                <a:solidFill>
                  <a:srgbClr val="C00000"/>
                </a:solidFill>
              </a:rPr>
              <a:t>St Jerome</a:t>
            </a:r>
            <a:endParaRPr lang="en-GB" sz="2000" b="1" dirty="0">
              <a:solidFill>
                <a:srgbClr val="C00000"/>
              </a:solidFill>
            </a:endParaRPr>
          </a:p>
        </p:txBody>
      </p:sp>
      <p:sp>
        <p:nvSpPr>
          <p:cNvPr id="3" name="CasellaDiTesto 2"/>
          <p:cNvSpPr txBox="1"/>
          <p:nvPr/>
        </p:nvSpPr>
        <p:spPr>
          <a:xfrm>
            <a:off x="1893195" y="425003"/>
            <a:ext cx="8798434" cy="584775"/>
          </a:xfrm>
          <a:prstGeom prst="rect">
            <a:avLst/>
          </a:prstGeom>
          <a:noFill/>
        </p:spPr>
        <p:txBody>
          <a:bodyPr wrap="none" rtlCol="0">
            <a:spAutoFit/>
          </a:bodyPr>
          <a:lstStyle/>
          <a:p>
            <a:r>
              <a:rPr lang="it-IT" sz="3200" b="1" dirty="0" smtClean="0">
                <a:solidFill>
                  <a:srgbClr val="00B0F0"/>
                </a:solidFill>
              </a:rPr>
              <a:t>Great </a:t>
            </a:r>
            <a:r>
              <a:rPr lang="it-IT" sz="3200" b="1" dirty="0" err="1" smtClean="0">
                <a:solidFill>
                  <a:srgbClr val="00B0F0"/>
                </a:solidFill>
              </a:rPr>
              <a:t>Bishops</a:t>
            </a:r>
            <a:r>
              <a:rPr lang="it-IT" sz="3200" b="1" dirty="0" smtClean="0">
                <a:solidFill>
                  <a:srgbClr val="00B0F0"/>
                </a:solidFill>
              </a:rPr>
              <a:t> – Strong </a:t>
            </a:r>
            <a:r>
              <a:rPr lang="it-IT" sz="3200" b="1" dirty="0" err="1" smtClean="0">
                <a:solidFill>
                  <a:srgbClr val="00B0F0"/>
                </a:solidFill>
              </a:rPr>
              <a:t>Communities</a:t>
            </a:r>
            <a:r>
              <a:rPr lang="it-IT" sz="3200" b="1" dirty="0" smtClean="0">
                <a:solidFill>
                  <a:srgbClr val="00B0F0"/>
                </a:solidFill>
              </a:rPr>
              <a:t> – </a:t>
            </a:r>
            <a:r>
              <a:rPr lang="it-IT" sz="3200" b="1" dirty="0" err="1">
                <a:solidFill>
                  <a:srgbClr val="00B0F0"/>
                </a:solidFill>
              </a:rPr>
              <a:t>H</a:t>
            </a:r>
            <a:r>
              <a:rPr lang="it-IT" sz="3200" b="1" dirty="0" err="1" smtClean="0">
                <a:solidFill>
                  <a:srgbClr val="00B0F0"/>
                </a:solidFill>
              </a:rPr>
              <a:t>oly</a:t>
            </a:r>
            <a:r>
              <a:rPr lang="it-IT" sz="3200" b="1" dirty="0" smtClean="0">
                <a:solidFill>
                  <a:srgbClr val="00B0F0"/>
                </a:solidFill>
              </a:rPr>
              <a:t> </a:t>
            </a:r>
            <a:r>
              <a:rPr lang="it-IT" sz="3200" b="1" dirty="0" err="1" smtClean="0">
                <a:solidFill>
                  <a:srgbClr val="00B0F0"/>
                </a:solidFill>
              </a:rPr>
              <a:t>Priests</a:t>
            </a:r>
            <a:endParaRPr lang="it-IT" sz="3200" b="1" dirty="0">
              <a:solidFill>
                <a:srgbClr val="00B0F0"/>
              </a:solidFill>
            </a:endParaRPr>
          </a:p>
        </p:txBody>
      </p:sp>
    </p:spTree>
    <p:extLst>
      <p:ext uri="{BB962C8B-B14F-4D97-AF65-F5344CB8AC3E}">
        <p14:creationId xmlns:p14="http://schemas.microsoft.com/office/powerpoint/2010/main" val="28092387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august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6061" y="404813"/>
            <a:ext cx="3313113"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5" descr="AmbroseOfMil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176" y="442315"/>
            <a:ext cx="2733675"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descr="Johnchrysost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5045" y="3070421"/>
            <a:ext cx="3189287"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7"/>
          <p:cNvSpPr txBox="1">
            <a:spLocks noChangeArrowheads="1"/>
          </p:cNvSpPr>
          <p:nvPr/>
        </p:nvSpPr>
        <p:spPr bwMode="auto">
          <a:xfrm>
            <a:off x="1559719" y="5900618"/>
            <a:ext cx="18716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1800" dirty="0"/>
              <a:t>St Ambrose</a:t>
            </a:r>
          </a:p>
        </p:txBody>
      </p:sp>
      <p:sp>
        <p:nvSpPr>
          <p:cNvPr id="20486" name="Text Box 8"/>
          <p:cNvSpPr txBox="1">
            <a:spLocks noChangeArrowheads="1"/>
          </p:cNvSpPr>
          <p:nvPr/>
        </p:nvSpPr>
        <p:spPr bwMode="auto">
          <a:xfrm>
            <a:off x="8183564" y="404813"/>
            <a:ext cx="20161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1800"/>
              <a:t>St Augustine</a:t>
            </a:r>
          </a:p>
        </p:txBody>
      </p:sp>
      <p:sp>
        <p:nvSpPr>
          <p:cNvPr id="20487" name="Text Box 9"/>
          <p:cNvSpPr txBox="1">
            <a:spLocks noChangeArrowheads="1"/>
          </p:cNvSpPr>
          <p:nvPr/>
        </p:nvSpPr>
        <p:spPr bwMode="auto">
          <a:xfrm>
            <a:off x="6021538" y="6083974"/>
            <a:ext cx="25193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1800" dirty="0"/>
              <a:t>St John Chrysostom</a:t>
            </a:r>
          </a:p>
        </p:txBody>
      </p:sp>
    </p:spTree>
    <p:extLst>
      <p:ext uri="{BB962C8B-B14F-4D97-AF65-F5344CB8AC3E}">
        <p14:creationId xmlns:p14="http://schemas.microsoft.com/office/powerpoint/2010/main" val="3794146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62000" y="313610"/>
            <a:ext cx="10515600" cy="729579"/>
          </a:xfrm>
        </p:spPr>
        <p:txBody>
          <a:bodyPr/>
          <a:lstStyle/>
          <a:p>
            <a:pPr algn="ctr"/>
            <a:r>
              <a:rPr lang="it-IT" b="1" dirty="0" smtClean="0">
                <a:solidFill>
                  <a:srgbClr val="FF0000"/>
                </a:solidFill>
              </a:rPr>
              <a:t>Saint </a:t>
            </a:r>
            <a:r>
              <a:rPr lang="it-IT" b="1" dirty="0" err="1" smtClean="0">
                <a:solidFill>
                  <a:srgbClr val="FF0000"/>
                </a:solidFill>
              </a:rPr>
              <a:t>Ambrose</a:t>
            </a:r>
            <a:r>
              <a:rPr lang="it-IT" b="1" dirty="0" smtClean="0">
                <a:solidFill>
                  <a:srgbClr val="FF0000"/>
                </a:solidFill>
              </a:rPr>
              <a:t> of Milan (340 – 397 AD)</a:t>
            </a:r>
            <a:endParaRPr lang="it-IT" b="1" dirty="0">
              <a:solidFill>
                <a:srgbClr val="FF0000"/>
              </a:solidFill>
            </a:endParaRPr>
          </a:p>
        </p:txBody>
      </p:sp>
      <p:sp>
        <p:nvSpPr>
          <p:cNvPr id="3" name="Segnaposto contenuto 2"/>
          <p:cNvSpPr>
            <a:spLocks noGrp="1"/>
          </p:cNvSpPr>
          <p:nvPr>
            <p:ph sz="half" idx="1"/>
          </p:nvPr>
        </p:nvSpPr>
        <p:spPr>
          <a:xfrm>
            <a:off x="321972" y="1064429"/>
            <a:ext cx="6728998" cy="5645463"/>
          </a:xfrm>
        </p:spPr>
        <p:txBody>
          <a:bodyPr>
            <a:normAutofit fontScale="47500" lnSpcReduction="20000"/>
          </a:bodyPr>
          <a:lstStyle/>
          <a:p>
            <a:pPr algn="just"/>
            <a:r>
              <a:rPr lang="en-US" sz="2900" dirty="0" smtClean="0">
                <a:solidFill>
                  <a:srgbClr val="FF0000"/>
                </a:solidFill>
              </a:rPr>
              <a:t>Also </a:t>
            </a:r>
            <a:r>
              <a:rPr lang="en-US" sz="2900" dirty="0">
                <a:solidFill>
                  <a:srgbClr val="FF0000"/>
                </a:solidFill>
              </a:rPr>
              <a:t>known as Aurelius </a:t>
            </a:r>
            <a:r>
              <a:rPr lang="en-US" sz="2900" dirty="0" err="1">
                <a:solidFill>
                  <a:srgbClr val="FF0000"/>
                </a:solidFill>
              </a:rPr>
              <a:t>Ambrosius</a:t>
            </a:r>
            <a:r>
              <a:rPr lang="en-US" sz="2900" dirty="0">
                <a:solidFill>
                  <a:srgbClr val="FF0000"/>
                </a:solidFill>
              </a:rPr>
              <a:t>, is one of the four original doctors of the Church. He was the Bishop of Milan and became one of the most important theological figure of the 4th century.</a:t>
            </a:r>
          </a:p>
          <a:p>
            <a:pPr algn="just"/>
            <a:r>
              <a:rPr lang="en-US" sz="2900" dirty="0">
                <a:solidFill>
                  <a:srgbClr val="00B0F0"/>
                </a:solidFill>
              </a:rPr>
              <a:t>Ambrose was born around 340 AD to a Roman Christian family. He grew up with his siblings, </a:t>
            </a:r>
            <a:r>
              <a:rPr lang="en-US" sz="2900" dirty="0" err="1">
                <a:solidFill>
                  <a:srgbClr val="00B0F0"/>
                </a:solidFill>
              </a:rPr>
              <a:t>Satyrus</a:t>
            </a:r>
            <a:r>
              <a:rPr lang="en-US" sz="2900" dirty="0">
                <a:solidFill>
                  <a:srgbClr val="00B0F0"/>
                </a:solidFill>
              </a:rPr>
              <a:t> and </a:t>
            </a:r>
            <a:r>
              <a:rPr lang="en-US" sz="2900" dirty="0" err="1">
                <a:solidFill>
                  <a:srgbClr val="00B0F0"/>
                </a:solidFill>
              </a:rPr>
              <a:t>Marcellina</a:t>
            </a:r>
            <a:r>
              <a:rPr lang="en-US" sz="2900" dirty="0">
                <a:solidFill>
                  <a:srgbClr val="00B0F0"/>
                </a:solidFill>
              </a:rPr>
              <a:t>, in Trier, Belgic Gaul (present-day Germany</a:t>
            </a:r>
            <a:r>
              <a:rPr lang="en-US" sz="2900" dirty="0" smtClean="0">
                <a:solidFill>
                  <a:srgbClr val="00B0F0"/>
                </a:solidFill>
              </a:rPr>
              <a:t>).</a:t>
            </a:r>
          </a:p>
          <a:p>
            <a:pPr algn="just"/>
            <a:r>
              <a:rPr lang="en-US" sz="2900" dirty="0" smtClean="0">
                <a:solidFill>
                  <a:srgbClr val="C00000"/>
                </a:solidFill>
              </a:rPr>
              <a:t>Educated </a:t>
            </a:r>
            <a:r>
              <a:rPr lang="en-US" sz="2900" dirty="0">
                <a:solidFill>
                  <a:srgbClr val="C00000"/>
                </a:solidFill>
              </a:rPr>
              <a:t>in Rome, where he studied law, literature and </a:t>
            </a:r>
            <a:r>
              <a:rPr lang="en-US" sz="2900" dirty="0" smtClean="0">
                <a:solidFill>
                  <a:srgbClr val="C00000"/>
                </a:solidFill>
              </a:rPr>
              <a:t>rhetoric. Consular </a:t>
            </a:r>
            <a:r>
              <a:rPr lang="en-US" sz="2900" dirty="0">
                <a:solidFill>
                  <a:srgbClr val="C00000"/>
                </a:solidFill>
              </a:rPr>
              <a:t>prefect, </a:t>
            </a:r>
            <a:r>
              <a:rPr lang="en-US" sz="2900" dirty="0" smtClean="0">
                <a:solidFill>
                  <a:srgbClr val="C00000"/>
                </a:solidFill>
              </a:rPr>
              <a:t>of </a:t>
            </a:r>
            <a:r>
              <a:rPr lang="en-US" sz="2900" dirty="0">
                <a:solidFill>
                  <a:srgbClr val="C00000"/>
                </a:solidFill>
              </a:rPr>
              <a:t>Liguria and Emilia around </a:t>
            </a:r>
            <a:r>
              <a:rPr lang="en-US" sz="2900" dirty="0" smtClean="0">
                <a:solidFill>
                  <a:srgbClr val="C00000"/>
                </a:solidFill>
              </a:rPr>
              <a:t>372 with </a:t>
            </a:r>
            <a:r>
              <a:rPr lang="en-US" sz="2900" dirty="0">
                <a:solidFill>
                  <a:srgbClr val="C00000"/>
                </a:solidFill>
              </a:rPr>
              <a:t>headquarters </a:t>
            </a:r>
            <a:r>
              <a:rPr lang="en-US" sz="2900" dirty="0" smtClean="0">
                <a:solidFill>
                  <a:srgbClr val="C00000"/>
                </a:solidFill>
              </a:rPr>
              <a:t>in </a:t>
            </a:r>
            <a:r>
              <a:rPr lang="en-US" sz="2900" dirty="0">
                <a:solidFill>
                  <a:srgbClr val="C00000"/>
                </a:solidFill>
              </a:rPr>
              <a:t>Milan, the then second capital of Italy.</a:t>
            </a:r>
          </a:p>
          <a:p>
            <a:pPr algn="just"/>
            <a:r>
              <a:rPr lang="en-US" sz="2900" dirty="0" smtClean="0">
                <a:solidFill>
                  <a:srgbClr val="00B050"/>
                </a:solidFill>
              </a:rPr>
              <a:t>In 374 he </a:t>
            </a:r>
            <a:r>
              <a:rPr lang="en-US" sz="2900" dirty="0">
                <a:solidFill>
                  <a:srgbClr val="00B050"/>
                </a:solidFill>
              </a:rPr>
              <a:t>became the Bishop of Milan. After the former Bishop of Milan died, Ambrose attended the election to prevent any uproars between the Nicene Church and the Arians. While giving an address, the assembly began calling for him to become the next bishop</a:t>
            </a:r>
            <a:r>
              <a:rPr lang="en-US" sz="2900" dirty="0" smtClean="0">
                <a:solidFill>
                  <a:srgbClr val="00B050"/>
                </a:solidFill>
              </a:rPr>
              <a:t>.</a:t>
            </a:r>
          </a:p>
          <a:p>
            <a:pPr algn="just"/>
            <a:r>
              <a:rPr lang="en-US" sz="2900" dirty="0">
                <a:solidFill>
                  <a:srgbClr val="002060"/>
                </a:solidFill>
              </a:rPr>
              <a:t>He studied theology with </a:t>
            </a:r>
            <a:r>
              <a:rPr lang="en-US" sz="2900" dirty="0" err="1">
                <a:solidFill>
                  <a:srgbClr val="002060"/>
                </a:solidFill>
              </a:rPr>
              <a:t>Simplician</a:t>
            </a:r>
            <a:r>
              <a:rPr lang="en-US" sz="2900" dirty="0">
                <a:solidFill>
                  <a:srgbClr val="002060"/>
                </a:solidFill>
              </a:rPr>
              <a:t>, a presbyter of Rome. Using his new education, along with his knowledge of Greek, he took the time to study the Old Testament and Greek authors. He used all of this while preaching; his abilities impressed Augustine of Hippo, who previously thought poorly of Christian preachers</a:t>
            </a:r>
            <a:r>
              <a:rPr lang="en-US" sz="2900" dirty="0" smtClean="0">
                <a:solidFill>
                  <a:srgbClr val="002060"/>
                </a:solidFill>
              </a:rPr>
              <a:t>.</a:t>
            </a:r>
            <a:r>
              <a:rPr lang="en-US" sz="2900" dirty="0">
                <a:solidFill>
                  <a:srgbClr val="002060"/>
                </a:solidFill>
              </a:rPr>
              <a:t> In 387, Ambrose baptized </a:t>
            </a:r>
            <a:r>
              <a:rPr lang="en-US" sz="2900" dirty="0" smtClean="0">
                <a:solidFill>
                  <a:srgbClr val="002060"/>
                </a:solidFill>
              </a:rPr>
              <a:t>Augustine.</a:t>
            </a:r>
          </a:p>
          <a:p>
            <a:pPr algn="just"/>
            <a:r>
              <a:rPr lang="en-US" sz="2900" dirty="0" smtClean="0">
                <a:solidFill>
                  <a:srgbClr val="FF0000"/>
                </a:solidFill>
              </a:rPr>
              <a:t>Around </a:t>
            </a:r>
            <a:r>
              <a:rPr lang="en-US" sz="2900" dirty="0">
                <a:solidFill>
                  <a:srgbClr val="FF0000"/>
                </a:solidFill>
              </a:rPr>
              <a:t>386, he opposed </a:t>
            </a:r>
            <a:r>
              <a:rPr lang="en-US" sz="2900" dirty="0" smtClean="0">
                <a:solidFill>
                  <a:srgbClr val="FF0000"/>
                </a:solidFill>
              </a:rPr>
              <a:t>the </a:t>
            </a:r>
            <a:r>
              <a:rPr lang="en-US" sz="2900" dirty="0">
                <a:solidFill>
                  <a:srgbClr val="FF0000"/>
                </a:solidFill>
              </a:rPr>
              <a:t>Emperor </a:t>
            </a:r>
            <a:r>
              <a:rPr lang="en-US" sz="2900" dirty="0" err="1">
                <a:solidFill>
                  <a:srgbClr val="FF0000"/>
                </a:solidFill>
              </a:rPr>
              <a:t>Valentinian</a:t>
            </a:r>
            <a:r>
              <a:rPr lang="en-US" sz="2900" dirty="0">
                <a:solidFill>
                  <a:srgbClr val="FF0000"/>
                </a:solidFill>
              </a:rPr>
              <a:t> II and his mother, Justine, along with many other </a:t>
            </a:r>
            <a:r>
              <a:rPr lang="en-US" sz="2900" dirty="0" smtClean="0">
                <a:solidFill>
                  <a:srgbClr val="FF0000"/>
                </a:solidFill>
              </a:rPr>
              <a:t>people</a:t>
            </a:r>
            <a:r>
              <a:rPr lang="en-US" sz="2900" dirty="0">
                <a:solidFill>
                  <a:srgbClr val="FF0000"/>
                </a:solidFill>
              </a:rPr>
              <a:t>, including clergy, laypersons, and military, </a:t>
            </a:r>
            <a:r>
              <a:rPr lang="en-US" sz="2900" dirty="0" smtClean="0">
                <a:solidFill>
                  <a:srgbClr val="FF0000"/>
                </a:solidFill>
              </a:rPr>
              <a:t>who professed </a:t>
            </a:r>
            <a:r>
              <a:rPr lang="en-US" sz="2900" dirty="0">
                <a:solidFill>
                  <a:srgbClr val="FF0000"/>
                </a:solidFill>
              </a:rPr>
              <a:t>Arianism</a:t>
            </a:r>
            <a:r>
              <a:rPr lang="en-US" sz="2900" dirty="0" smtClean="0">
                <a:solidFill>
                  <a:srgbClr val="FF0000"/>
                </a:solidFill>
              </a:rPr>
              <a:t>.</a:t>
            </a:r>
          </a:p>
          <a:p>
            <a:pPr algn="just"/>
            <a:r>
              <a:rPr lang="en-US" sz="2900" dirty="0">
                <a:solidFill>
                  <a:srgbClr val="7030A0"/>
                </a:solidFill>
              </a:rPr>
              <a:t>After Theodosius I, emperor of the East, married Justine, Ambrose had him excommunicated for the massacre of 7,000 people. The emperor did several </a:t>
            </a:r>
            <a:r>
              <a:rPr lang="en-US" sz="2900" dirty="0" smtClean="0">
                <a:solidFill>
                  <a:srgbClr val="7030A0"/>
                </a:solidFill>
              </a:rPr>
              <a:t>months </a:t>
            </a:r>
            <a:r>
              <a:rPr lang="en-US" sz="2900" dirty="0">
                <a:solidFill>
                  <a:srgbClr val="7030A0"/>
                </a:solidFill>
              </a:rPr>
              <a:t>worth of public penance</a:t>
            </a:r>
            <a:r>
              <a:rPr lang="en-US" sz="2900" dirty="0" smtClean="0">
                <a:solidFill>
                  <a:srgbClr val="7030A0"/>
                </a:solidFill>
              </a:rPr>
              <a:t>.</a:t>
            </a:r>
          </a:p>
          <a:p>
            <a:pPr algn="just"/>
            <a:r>
              <a:rPr lang="it-IT" sz="2900" i="1" dirty="0" err="1" smtClean="0">
                <a:solidFill>
                  <a:srgbClr val="FFC000"/>
                </a:solidFill>
              </a:rPr>
              <a:t>Among</a:t>
            </a:r>
            <a:r>
              <a:rPr lang="it-IT" sz="2900" i="1" dirty="0" smtClean="0">
                <a:solidFill>
                  <a:srgbClr val="FFC000"/>
                </a:solidFill>
              </a:rPr>
              <a:t> </a:t>
            </a:r>
            <a:r>
              <a:rPr lang="it-IT" sz="2900" i="1" dirty="0" err="1" smtClean="0">
                <a:solidFill>
                  <a:srgbClr val="FFC000"/>
                </a:solidFill>
              </a:rPr>
              <a:t>many</a:t>
            </a:r>
            <a:r>
              <a:rPr lang="it-IT" sz="2900" i="1" dirty="0" smtClean="0">
                <a:solidFill>
                  <a:srgbClr val="FFC000"/>
                </a:solidFill>
              </a:rPr>
              <a:t> </a:t>
            </a:r>
            <a:r>
              <a:rPr lang="it-IT" sz="2900" i="1" dirty="0" err="1" smtClean="0">
                <a:solidFill>
                  <a:srgbClr val="FFC000"/>
                </a:solidFill>
              </a:rPr>
              <a:t>others</a:t>
            </a:r>
            <a:r>
              <a:rPr lang="it-IT" sz="2900" i="1" dirty="0" smtClean="0">
                <a:solidFill>
                  <a:srgbClr val="FFC000"/>
                </a:solidFill>
              </a:rPr>
              <a:t>, some of </a:t>
            </a:r>
            <a:r>
              <a:rPr lang="it-IT" sz="2900" i="1" dirty="0" err="1" smtClean="0">
                <a:solidFill>
                  <a:srgbClr val="FFC000"/>
                </a:solidFill>
              </a:rPr>
              <a:t>his</a:t>
            </a:r>
            <a:r>
              <a:rPr lang="it-IT" sz="2900" i="1" dirty="0" smtClean="0">
                <a:solidFill>
                  <a:srgbClr val="FFC000"/>
                </a:solidFill>
              </a:rPr>
              <a:t> </a:t>
            </a:r>
            <a:r>
              <a:rPr lang="it-IT" sz="2900" i="1" dirty="0" err="1" smtClean="0">
                <a:solidFill>
                  <a:srgbClr val="FFC000"/>
                </a:solidFill>
              </a:rPr>
              <a:t>works</a:t>
            </a:r>
            <a:endParaRPr lang="it-IT" sz="2900" i="1" dirty="0" smtClean="0">
              <a:solidFill>
                <a:srgbClr val="FFC000"/>
              </a:solidFill>
            </a:endParaRPr>
          </a:p>
          <a:p>
            <a:pPr lvl="1" algn="just"/>
            <a:r>
              <a:rPr lang="it-IT" sz="2900" i="1" dirty="0" smtClean="0">
                <a:solidFill>
                  <a:srgbClr val="FFC000"/>
                </a:solidFill>
              </a:rPr>
              <a:t>De </a:t>
            </a:r>
            <a:r>
              <a:rPr lang="it-IT" sz="2900" i="1" dirty="0" err="1">
                <a:solidFill>
                  <a:srgbClr val="FFC000"/>
                </a:solidFill>
              </a:rPr>
              <a:t>Officiis</a:t>
            </a:r>
            <a:r>
              <a:rPr lang="it-IT" sz="2900" i="1" dirty="0">
                <a:solidFill>
                  <a:srgbClr val="FFC000"/>
                </a:solidFill>
              </a:rPr>
              <a:t> </a:t>
            </a:r>
            <a:r>
              <a:rPr lang="it-IT" sz="2900" i="1" dirty="0" err="1" smtClean="0">
                <a:solidFill>
                  <a:srgbClr val="FFC000"/>
                </a:solidFill>
              </a:rPr>
              <a:t>Ministrorum</a:t>
            </a:r>
            <a:endParaRPr lang="it-IT" sz="2900" i="1" dirty="0" smtClean="0">
              <a:solidFill>
                <a:srgbClr val="FFC000"/>
              </a:solidFill>
            </a:endParaRPr>
          </a:p>
          <a:p>
            <a:pPr lvl="1" algn="just"/>
            <a:r>
              <a:rPr lang="it-IT" sz="2900" i="1" dirty="0">
                <a:solidFill>
                  <a:srgbClr val="FFC000"/>
                </a:solidFill>
              </a:rPr>
              <a:t>De </a:t>
            </a:r>
            <a:r>
              <a:rPr lang="it-IT" sz="2900" i="1" dirty="0" err="1" smtClean="0">
                <a:solidFill>
                  <a:srgbClr val="FFC000"/>
                </a:solidFill>
              </a:rPr>
              <a:t>mysteriis</a:t>
            </a:r>
            <a:endParaRPr lang="it-IT" sz="2900" i="1" dirty="0" smtClean="0">
              <a:solidFill>
                <a:srgbClr val="FFC000"/>
              </a:solidFill>
            </a:endParaRPr>
          </a:p>
          <a:p>
            <a:pPr lvl="1" algn="just"/>
            <a:r>
              <a:rPr lang="it-IT" sz="2900" i="1" dirty="0" err="1">
                <a:solidFill>
                  <a:srgbClr val="FFC000"/>
                </a:solidFill>
              </a:rPr>
              <a:t>Homiletic</a:t>
            </a:r>
            <a:r>
              <a:rPr lang="it-IT" sz="2900" i="1" dirty="0">
                <a:solidFill>
                  <a:srgbClr val="FFC000"/>
                </a:solidFill>
              </a:rPr>
              <a:t> </a:t>
            </a:r>
            <a:r>
              <a:rPr lang="it-IT" sz="2900" i="1" dirty="0" err="1">
                <a:solidFill>
                  <a:srgbClr val="FFC000"/>
                </a:solidFill>
              </a:rPr>
              <a:t>commentaries</a:t>
            </a:r>
            <a:endParaRPr lang="en-US" sz="2900" i="1" dirty="0" smtClean="0">
              <a:solidFill>
                <a:srgbClr val="FFC000"/>
              </a:solidFill>
            </a:endParaRPr>
          </a:p>
          <a:p>
            <a:pPr lvl="1" algn="just"/>
            <a:r>
              <a:rPr lang="en-US" sz="2900" i="1" dirty="0">
                <a:solidFill>
                  <a:srgbClr val="FFC000"/>
                </a:solidFill>
              </a:rPr>
              <a:t>A collection </a:t>
            </a:r>
            <a:r>
              <a:rPr lang="en-US" sz="2900" i="1" dirty="0" smtClean="0">
                <a:solidFill>
                  <a:srgbClr val="FFC000"/>
                </a:solidFill>
              </a:rPr>
              <a:t>of</a:t>
            </a:r>
            <a:r>
              <a:rPr lang="en-US" sz="2900" i="1" dirty="0">
                <a:solidFill>
                  <a:srgbClr val="FFC000"/>
                </a:solidFill>
              </a:rPr>
              <a:t> </a:t>
            </a:r>
            <a:r>
              <a:rPr lang="en-US" sz="2900" i="1" dirty="0" smtClean="0">
                <a:solidFill>
                  <a:srgbClr val="FFC000"/>
                </a:solidFill>
              </a:rPr>
              <a:t>hymns</a:t>
            </a:r>
            <a:r>
              <a:rPr lang="en-US" sz="2900" i="1" dirty="0">
                <a:solidFill>
                  <a:srgbClr val="FFC000"/>
                </a:solidFill>
              </a:rPr>
              <a:t> on the Creation of the Universe</a:t>
            </a:r>
            <a:r>
              <a:rPr lang="en-US" sz="2900" i="1" dirty="0" smtClean="0">
                <a:solidFill>
                  <a:srgbClr val="FFC000"/>
                </a:solidFill>
              </a:rPr>
              <a:t>. (among them probably the </a:t>
            </a:r>
            <a:r>
              <a:rPr lang="en-US" sz="2900" i="1" dirty="0" err="1" smtClean="0">
                <a:solidFill>
                  <a:srgbClr val="FFC000"/>
                </a:solidFill>
              </a:rPr>
              <a:t>Te</a:t>
            </a:r>
            <a:r>
              <a:rPr lang="en-US" sz="2900" i="1" dirty="0" smtClean="0">
                <a:solidFill>
                  <a:srgbClr val="FFC000"/>
                </a:solidFill>
              </a:rPr>
              <a:t> Deum)</a:t>
            </a:r>
          </a:p>
          <a:p>
            <a:pPr lvl="1" algn="just"/>
            <a:r>
              <a:rPr lang="en-US" sz="2900" i="1" dirty="0" smtClean="0">
                <a:solidFill>
                  <a:srgbClr val="FFC000"/>
                </a:solidFill>
              </a:rPr>
              <a:t>81 letters</a:t>
            </a:r>
            <a:endParaRPr lang="en-US" sz="2900" i="1" dirty="0">
              <a:solidFill>
                <a:srgbClr val="FFC000"/>
              </a:solidFill>
            </a:endParaRPr>
          </a:p>
          <a:p>
            <a:pPr lvl="1" algn="just"/>
            <a:endParaRPr lang="en-US" dirty="0" smtClean="0"/>
          </a:p>
          <a:p>
            <a:pPr algn="just"/>
            <a:endParaRPr lang="en-US" dirty="0"/>
          </a:p>
          <a:p>
            <a:endParaRPr lang="it-IT" dirty="0"/>
          </a:p>
        </p:txBody>
      </p:sp>
      <p:pic>
        <p:nvPicPr>
          <p:cNvPr id="24578" name="Picture 2" descr="Risultati immagini per sant'ambrogio vescovo"/>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295667" y="1064429"/>
            <a:ext cx="4351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622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103991"/>
            <a:ext cx="10515600" cy="1325563"/>
          </a:xfrm>
        </p:spPr>
        <p:txBody>
          <a:bodyPr/>
          <a:lstStyle/>
          <a:p>
            <a:pPr algn="ctr"/>
            <a:r>
              <a:rPr lang="it-IT" b="1" dirty="0" smtClean="0">
                <a:solidFill>
                  <a:srgbClr val="FFC000"/>
                </a:solidFill>
              </a:rPr>
              <a:t>St. </a:t>
            </a:r>
            <a:r>
              <a:rPr lang="it-IT" b="1" dirty="0" err="1" smtClean="0">
                <a:solidFill>
                  <a:srgbClr val="FFC000"/>
                </a:solidFill>
              </a:rPr>
              <a:t>Augustin</a:t>
            </a:r>
            <a:r>
              <a:rPr lang="it-IT" b="1" dirty="0" smtClean="0">
                <a:solidFill>
                  <a:srgbClr val="FFC000"/>
                </a:solidFill>
              </a:rPr>
              <a:t> of </a:t>
            </a:r>
            <a:r>
              <a:rPr lang="it-IT" b="1" dirty="0" err="1" smtClean="0">
                <a:solidFill>
                  <a:srgbClr val="FFC000"/>
                </a:solidFill>
              </a:rPr>
              <a:t>Hippo</a:t>
            </a:r>
            <a:r>
              <a:rPr lang="it-IT" b="1" dirty="0" smtClean="0">
                <a:solidFill>
                  <a:srgbClr val="FFC000"/>
                </a:solidFill>
              </a:rPr>
              <a:t> (354 – 430 AD)</a:t>
            </a:r>
            <a:endParaRPr lang="it-IT" b="1" dirty="0">
              <a:solidFill>
                <a:srgbClr val="FFC000"/>
              </a:solidFill>
            </a:endParaRPr>
          </a:p>
        </p:txBody>
      </p:sp>
      <p:sp>
        <p:nvSpPr>
          <p:cNvPr id="3" name="Segnaposto contenuto 2"/>
          <p:cNvSpPr>
            <a:spLocks noGrp="1"/>
          </p:cNvSpPr>
          <p:nvPr>
            <p:ph sz="half" idx="1"/>
          </p:nvPr>
        </p:nvSpPr>
        <p:spPr>
          <a:xfrm>
            <a:off x="838199" y="1133342"/>
            <a:ext cx="6026239" cy="5422004"/>
          </a:xfrm>
        </p:spPr>
        <p:txBody>
          <a:bodyPr>
            <a:normAutofit fontScale="62500" lnSpcReduction="20000"/>
          </a:bodyPr>
          <a:lstStyle/>
          <a:p>
            <a:pPr algn="just"/>
            <a:r>
              <a:rPr lang="en-US" b="1" dirty="0" smtClean="0">
                <a:solidFill>
                  <a:srgbClr val="FF0000"/>
                </a:solidFill>
              </a:rPr>
              <a:t>Born in </a:t>
            </a:r>
            <a:r>
              <a:rPr lang="en-US" b="1" dirty="0" err="1">
                <a:solidFill>
                  <a:srgbClr val="FF0000"/>
                </a:solidFill>
              </a:rPr>
              <a:t>Thagaste</a:t>
            </a:r>
            <a:r>
              <a:rPr lang="en-US" b="1" dirty="0">
                <a:solidFill>
                  <a:srgbClr val="FF0000"/>
                </a:solidFill>
              </a:rPr>
              <a:t>, Numidia </a:t>
            </a:r>
            <a:r>
              <a:rPr lang="en-US" b="1" dirty="0" smtClean="0">
                <a:solidFill>
                  <a:srgbClr val="FF0000"/>
                </a:solidFill>
              </a:rPr>
              <a:t>(Algeria</a:t>
            </a:r>
            <a:r>
              <a:rPr lang="en-US" b="1" dirty="0">
                <a:solidFill>
                  <a:srgbClr val="FF0000"/>
                </a:solidFill>
              </a:rPr>
              <a:t>) into an upper-class </a:t>
            </a:r>
            <a:r>
              <a:rPr lang="en-US" b="1" dirty="0" smtClean="0">
                <a:solidFill>
                  <a:srgbClr val="FF0000"/>
                </a:solidFill>
              </a:rPr>
              <a:t>family and raised in the Christian faith by his holy mother Monica.</a:t>
            </a:r>
          </a:p>
          <a:p>
            <a:pPr algn="just"/>
            <a:r>
              <a:rPr lang="en-US" b="1" dirty="0" smtClean="0">
                <a:solidFill>
                  <a:srgbClr val="0070C0"/>
                </a:solidFill>
              </a:rPr>
              <a:t>Soon Augustine abandoned </a:t>
            </a:r>
            <a:r>
              <a:rPr lang="en-US" b="1" dirty="0">
                <a:solidFill>
                  <a:srgbClr val="0070C0"/>
                </a:solidFill>
              </a:rPr>
              <a:t>the Faith and became a </a:t>
            </a:r>
            <a:r>
              <a:rPr lang="en-US" b="1" dirty="0" smtClean="0">
                <a:solidFill>
                  <a:srgbClr val="0070C0"/>
                </a:solidFill>
              </a:rPr>
              <a:t>Manichean, in a </a:t>
            </a:r>
            <a:r>
              <a:rPr lang="en-US" b="1" dirty="0">
                <a:solidFill>
                  <a:srgbClr val="0070C0"/>
                </a:solidFill>
              </a:rPr>
              <a:t>Gnostic, dualistic sect founded in the A.D. 200s by an Iranian man </a:t>
            </a:r>
            <a:r>
              <a:rPr lang="en-US" b="1" dirty="0" smtClean="0">
                <a:solidFill>
                  <a:srgbClr val="0070C0"/>
                </a:solidFill>
              </a:rPr>
              <a:t>named Mani.</a:t>
            </a:r>
          </a:p>
          <a:p>
            <a:pPr algn="just"/>
            <a:r>
              <a:rPr lang="en-US" b="1" dirty="0">
                <a:solidFill>
                  <a:srgbClr val="002060"/>
                </a:solidFill>
              </a:rPr>
              <a:t>He took a position teaching rhetoric in Milan, Italy and, with the encouragement of his mother, began to have more contact with Christians and Christian literature</a:t>
            </a:r>
            <a:r>
              <a:rPr lang="en-US" b="1" dirty="0" smtClean="0">
                <a:solidFill>
                  <a:srgbClr val="002060"/>
                </a:solidFill>
              </a:rPr>
              <a:t>.</a:t>
            </a:r>
          </a:p>
          <a:p>
            <a:pPr algn="just"/>
            <a:r>
              <a:rPr lang="en-US" b="1" dirty="0" smtClean="0">
                <a:solidFill>
                  <a:srgbClr val="7030A0"/>
                </a:solidFill>
              </a:rPr>
              <a:t>He was instructed by St. </a:t>
            </a:r>
            <a:r>
              <a:rPr lang="en-US" b="1" dirty="0" err="1" smtClean="0">
                <a:solidFill>
                  <a:srgbClr val="7030A0"/>
                </a:solidFill>
              </a:rPr>
              <a:t>Simplicianus</a:t>
            </a:r>
            <a:r>
              <a:rPr lang="en-US" b="1" dirty="0" smtClean="0">
                <a:solidFill>
                  <a:srgbClr val="7030A0"/>
                </a:solidFill>
              </a:rPr>
              <a:t> and </a:t>
            </a:r>
            <a:r>
              <a:rPr lang="en-US" b="1" dirty="0">
                <a:solidFill>
                  <a:srgbClr val="7030A0"/>
                </a:solidFill>
              </a:rPr>
              <a:t>St. Ambrose of Milan baptized </a:t>
            </a:r>
            <a:r>
              <a:rPr lang="en-US" b="1" dirty="0" smtClean="0">
                <a:solidFill>
                  <a:srgbClr val="7030A0"/>
                </a:solidFill>
              </a:rPr>
              <a:t>him in 387 AD. </a:t>
            </a:r>
            <a:r>
              <a:rPr lang="en-US" b="1" dirty="0">
                <a:solidFill>
                  <a:srgbClr val="7030A0"/>
                </a:solidFill>
              </a:rPr>
              <a:t> </a:t>
            </a:r>
            <a:endParaRPr lang="en-US" b="1" dirty="0" smtClean="0">
              <a:solidFill>
                <a:srgbClr val="7030A0"/>
              </a:solidFill>
            </a:endParaRPr>
          </a:p>
          <a:p>
            <a:pPr algn="just"/>
            <a:r>
              <a:rPr lang="en-US" b="1" dirty="0">
                <a:solidFill>
                  <a:schemeClr val="accent6">
                    <a:lumMod val="50000"/>
                  </a:schemeClr>
                </a:solidFill>
              </a:rPr>
              <a:t>In 391, he was ordained a priest of the diocese </a:t>
            </a:r>
            <a:r>
              <a:rPr lang="en-US" b="1" dirty="0" smtClean="0">
                <a:solidFill>
                  <a:schemeClr val="accent6">
                    <a:lumMod val="50000"/>
                  </a:schemeClr>
                </a:solidFill>
              </a:rPr>
              <a:t>of Hippo, in </a:t>
            </a:r>
            <a:r>
              <a:rPr lang="en-US" b="1" dirty="0">
                <a:solidFill>
                  <a:schemeClr val="accent6">
                    <a:lumMod val="50000"/>
                  </a:schemeClr>
                </a:solidFill>
              </a:rPr>
              <a:t>395, he became the city’s coadjutor bishop and then its bishop</a:t>
            </a:r>
            <a:r>
              <a:rPr lang="en-US" b="1" dirty="0" smtClean="0">
                <a:solidFill>
                  <a:schemeClr val="accent6">
                    <a:lumMod val="50000"/>
                  </a:schemeClr>
                </a:solidFill>
              </a:rPr>
              <a:t>. As </a:t>
            </a:r>
            <a:r>
              <a:rPr lang="en-US" b="1" dirty="0">
                <a:solidFill>
                  <a:schemeClr val="accent6">
                    <a:lumMod val="50000"/>
                  </a:schemeClr>
                </a:solidFill>
              </a:rPr>
              <a:t>bishop, he wrote </a:t>
            </a:r>
            <a:r>
              <a:rPr lang="en-US" b="1" dirty="0" smtClean="0">
                <a:solidFill>
                  <a:schemeClr val="accent6">
                    <a:lumMod val="50000"/>
                  </a:schemeClr>
                </a:solidFill>
              </a:rPr>
              <a:t>extensively, </a:t>
            </a:r>
            <a:r>
              <a:rPr lang="en-US" b="1" dirty="0">
                <a:solidFill>
                  <a:schemeClr val="accent6">
                    <a:lumMod val="50000"/>
                  </a:schemeClr>
                </a:solidFill>
              </a:rPr>
              <a:t>and the value of his writings was such that he became a Church Father.</a:t>
            </a:r>
          </a:p>
          <a:p>
            <a:pPr algn="just"/>
            <a:r>
              <a:rPr lang="en-US" b="1" dirty="0" smtClean="0">
                <a:solidFill>
                  <a:schemeClr val="accent2">
                    <a:lumMod val="50000"/>
                  </a:schemeClr>
                </a:solidFill>
              </a:rPr>
              <a:t>Died in Hippo while the Vandals were sacking the city.</a:t>
            </a:r>
          </a:p>
          <a:p>
            <a:pPr algn="just"/>
            <a:r>
              <a:rPr lang="en-US" b="1" dirty="0" smtClean="0">
                <a:solidFill>
                  <a:srgbClr val="C00000"/>
                </a:solidFill>
              </a:rPr>
              <a:t>Some of his writes:</a:t>
            </a:r>
          </a:p>
          <a:p>
            <a:pPr lvl="1" algn="just"/>
            <a:r>
              <a:rPr lang="en-US" b="1" dirty="0">
                <a:solidFill>
                  <a:srgbClr val="C00000"/>
                </a:solidFill>
              </a:rPr>
              <a:t>The Confessions (his spiritual autobiography)</a:t>
            </a:r>
          </a:p>
          <a:p>
            <a:pPr lvl="1" algn="just"/>
            <a:r>
              <a:rPr lang="en-US" b="1" dirty="0">
                <a:solidFill>
                  <a:srgbClr val="C00000"/>
                </a:solidFill>
              </a:rPr>
              <a:t>The City of God</a:t>
            </a:r>
          </a:p>
          <a:p>
            <a:pPr lvl="1" algn="just"/>
            <a:r>
              <a:rPr lang="en-US" b="1" dirty="0">
                <a:solidFill>
                  <a:srgbClr val="C00000"/>
                </a:solidFill>
              </a:rPr>
              <a:t>On Christian Doctrine</a:t>
            </a:r>
          </a:p>
          <a:p>
            <a:pPr lvl="1" algn="just"/>
            <a:r>
              <a:rPr lang="en-US" b="1" dirty="0">
                <a:solidFill>
                  <a:srgbClr val="C00000"/>
                </a:solidFill>
              </a:rPr>
              <a:t>Handbook on Faith, Hope, and </a:t>
            </a:r>
            <a:r>
              <a:rPr lang="en-US" b="1" dirty="0" smtClean="0">
                <a:solidFill>
                  <a:srgbClr val="C00000"/>
                </a:solidFill>
              </a:rPr>
              <a:t>Love</a:t>
            </a:r>
          </a:p>
          <a:p>
            <a:pPr lvl="1" algn="just"/>
            <a:r>
              <a:rPr lang="en-US" b="1" dirty="0" smtClean="0">
                <a:solidFill>
                  <a:srgbClr val="C00000"/>
                </a:solidFill>
              </a:rPr>
              <a:t>De </a:t>
            </a:r>
            <a:r>
              <a:rPr lang="en-US" b="1" dirty="0" err="1" smtClean="0">
                <a:solidFill>
                  <a:srgbClr val="C00000"/>
                </a:solidFill>
              </a:rPr>
              <a:t>Trinitate</a:t>
            </a:r>
            <a:r>
              <a:rPr lang="en-US" b="1" dirty="0" smtClean="0">
                <a:solidFill>
                  <a:srgbClr val="C00000"/>
                </a:solidFill>
              </a:rPr>
              <a:t> (on Trinity)</a:t>
            </a:r>
            <a:endParaRPr lang="en-US" b="1" dirty="0">
              <a:solidFill>
                <a:srgbClr val="C00000"/>
              </a:solidFill>
            </a:endParaRPr>
          </a:p>
          <a:p>
            <a:pPr lvl="1"/>
            <a:endParaRPr lang="en-US" dirty="0"/>
          </a:p>
          <a:p>
            <a:endParaRPr lang="en-US" dirty="0"/>
          </a:p>
          <a:p>
            <a:endParaRPr lang="en-US" dirty="0" smtClean="0"/>
          </a:p>
          <a:p>
            <a:endParaRPr lang="en-US" dirty="0"/>
          </a:p>
          <a:p>
            <a:endParaRPr lang="en-US" dirty="0" smtClean="0"/>
          </a:p>
          <a:p>
            <a:endParaRPr lang="it-IT" dirty="0"/>
          </a:p>
        </p:txBody>
      </p:sp>
      <p:pic>
        <p:nvPicPr>
          <p:cNvPr id="25602" name="Picture 2" descr="Risultati immagini per sant'agostino vescovo"/>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140936" y="1429554"/>
            <a:ext cx="3539417" cy="4747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46777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832610"/>
          </a:xfrm>
        </p:spPr>
        <p:txBody>
          <a:bodyPr/>
          <a:lstStyle/>
          <a:p>
            <a:pPr algn="ctr"/>
            <a:r>
              <a:rPr lang="it-IT" b="1" dirty="0" smtClean="0">
                <a:solidFill>
                  <a:srgbClr val="FF0000"/>
                </a:solidFill>
              </a:rPr>
              <a:t>St. Jerome 342-420 AD</a:t>
            </a:r>
            <a:endParaRPr lang="it-IT" b="1" dirty="0">
              <a:solidFill>
                <a:srgbClr val="FF0000"/>
              </a:solidFill>
            </a:endParaRPr>
          </a:p>
        </p:txBody>
      </p:sp>
      <p:sp>
        <p:nvSpPr>
          <p:cNvPr id="3" name="Segnaposto contenuto 2"/>
          <p:cNvSpPr>
            <a:spLocks noGrp="1"/>
          </p:cNvSpPr>
          <p:nvPr>
            <p:ph sz="half" idx="1"/>
          </p:nvPr>
        </p:nvSpPr>
        <p:spPr>
          <a:xfrm>
            <a:off x="218941" y="1197736"/>
            <a:ext cx="7741057" cy="5409126"/>
          </a:xfrm>
        </p:spPr>
        <p:txBody>
          <a:bodyPr>
            <a:noAutofit/>
          </a:bodyPr>
          <a:lstStyle/>
          <a:p>
            <a:pPr algn="just"/>
            <a:r>
              <a:rPr lang="en-US" sz="1800" dirty="0">
                <a:solidFill>
                  <a:srgbClr val="FFC000"/>
                </a:solidFill>
              </a:rPr>
              <a:t>He was born around 342 AD, in </a:t>
            </a:r>
            <a:r>
              <a:rPr lang="en-US" sz="1800" dirty="0" err="1">
                <a:solidFill>
                  <a:srgbClr val="FFC000"/>
                </a:solidFill>
              </a:rPr>
              <a:t>Stridon</a:t>
            </a:r>
            <a:r>
              <a:rPr lang="en-US" sz="1800" dirty="0">
                <a:solidFill>
                  <a:srgbClr val="FFC000"/>
                </a:solidFill>
              </a:rPr>
              <a:t>, Dalmatia. Today, the </a:t>
            </a:r>
            <a:r>
              <a:rPr lang="en-US" sz="1800" dirty="0" smtClean="0">
                <a:solidFill>
                  <a:srgbClr val="FFC000"/>
                </a:solidFill>
              </a:rPr>
              <a:t>town, </a:t>
            </a:r>
            <a:r>
              <a:rPr lang="en-US" sz="1800" dirty="0">
                <a:solidFill>
                  <a:srgbClr val="FFC000"/>
                </a:solidFill>
              </a:rPr>
              <a:t>which ceased to exist in Jerome's time, would likely be in Croatia or Slovenia</a:t>
            </a:r>
            <a:r>
              <a:rPr lang="en-US" sz="1800" dirty="0" smtClean="0">
                <a:solidFill>
                  <a:srgbClr val="FFC000"/>
                </a:solidFill>
              </a:rPr>
              <a:t>.</a:t>
            </a:r>
          </a:p>
          <a:p>
            <a:pPr algn="just"/>
            <a:r>
              <a:rPr lang="en-US" sz="1800" dirty="0" smtClean="0">
                <a:solidFill>
                  <a:srgbClr val="FFFF00"/>
                </a:solidFill>
              </a:rPr>
              <a:t>Of rich Christian family, he was educated </a:t>
            </a:r>
            <a:r>
              <a:rPr lang="en-US" sz="1800" dirty="0">
                <a:solidFill>
                  <a:srgbClr val="FFFF00"/>
                </a:solidFill>
              </a:rPr>
              <a:t>by </a:t>
            </a:r>
            <a:r>
              <a:rPr lang="en-US" sz="1800" dirty="0" err="1">
                <a:solidFill>
                  <a:srgbClr val="FFFF00"/>
                </a:solidFill>
              </a:rPr>
              <a:t>Aelius</a:t>
            </a:r>
            <a:r>
              <a:rPr lang="en-US" sz="1800" dirty="0">
                <a:solidFill>
                  <a:srgbClr val="FFFF00"/>
                </a:solidFill>
              </a:rPr>
              <a:t> </a:t>
            </a:r>
            <a:r>
              <a:rPr lang="en-US" sz="1800" dirty="0" err="1">
                <a:solidFill>
                  <a:srgbClr val="FFFF00"/>
                </a:solidFill>
              </a:rPr>
              <a:t>Donatus</a:t>
            </a:r>
            <a:r>
              <a:rPr lang="en-US" sz="1800" dirty="0">
                <a:solidFill>
                  <a:srgbClr val="FFFF00"/>
                </a:solidFill>
              </a:rPr>
              <a:t>, who was a famous Roman grammarian. From him, the young Jerome learned Latin and Greek</a:t>
            </a:r>
            <a:r>
              <a:rPr lang="en-US" sz="1800" dirty="0" smtClean="0">
                <a:solidFill>
                  <a:srgbClr val="FFFF00"/>
                </a:solidFill>
              </a:rPr>
              <a:t>.</a:t>
            </a:r>
          </a:p>
          <a:p>
            <a:pPr algn="just"/>
            <a:r>
              <a:rPr lang="en-US" sz="1800" dirty="0">
                <a:solidFill>
                  <a:srgbClr val="92D050"/>
                </a:solidFill>
              </a:rPr>
              <a:t>Around the age of 12 or so, Jerome traveled to Rome to study grammar, philosophy and </a:t>
            </a:r>
            <a:r>
              <a:rPr lang="en-US" sz="1800" dirty="0" smtClean="0">
                <a:solidFill>
                  <a:srgbClr val="92D050"/>
                </a:solidFill>
              </a:rPr>
              <a:t>rhetoric, and there he had a time of dissolution.</a:t>
            </a:r>
          </a:p>
          <a:p>
            <a:pPr algn="just"/>
            <a:r>
              <a:rPr lang="en-US" sz="1800" dirty="0" smtClean="0">
                <a:solidFill>
                  <a:srgbClr val="00B050"/>
                </a:solidFill>
              </a:rPr>
              <a:t>Through the help of his friend </a:t>
            </a:r>
            <a:r>
              <a:rPr lang="en-US" sz="1800" dirty="0" err="1" smtClean="0">
                <a:solidFill>
                  <a:srgbClr val="00B050"/>
                </a:solidFill>
              </a:rPr>
              <a:t>Bonosus</a:t>
            </a:r>
            <a:r>
              <a:rPr lang="en-US" sz="1800" dirty="0" smtClean="0">
                <a:solidFill>
                  <a:srgbClr val="00B050"/>
                </a:solidFill>
              </a:rPr>
              <a:t>, in </a:t>
            </a:r>
            <a:r>
              <a:rPr lang="en-US" sz="1800" dirty="0">
                <a:solidFill>
                  <a:srgbClr val="00B050"/>
                </a:solidFill>
              </a:rPr>
              <a:t>or around the year 366, Jerome decided to become a Christian and was baptized by Pope </a:t>
            </a:r>
            <a:r>
              <a:rPr lang="en-US" sz="1800" dirty="0" err="1">
                <a:solidFill>
                  <a:srgbClr val="00B050"/>
                </a:solidFill>
              </a:rPr>
              <a:t>Liberius</a:t>
            </a:r>
            <a:r>
              <a:rPr lang="en-US" sz="1800" dirty="0" smtClean="0">
                <a:solidFill>
                  <a:srgbClr val="00B050"/>
                </a:solidFill>
              </a:rPr>
              <a:t>.</a:t>
            </a:r>
          </a:p>
          <a:p>
            <a:pPr algn="just"/>
            <a:r>
              <a:rPr lang="en-US" sz="1800" dirty="0" smtClean="0">
                <a:solidFill>
                  <a:srgbClr val="00B0F0"/>
                </a:solidFill>
              </a:rPr>
              <a:t>He studied the Scripture in Trier and Aquileia with </a:t>
            </a:r>
            <a:r>
              <a:rPr lang="en-US" sz="1800" dirty="0">
                <a:solidFill>
                  <a:srgbClr val="00B0F0"/>
                </a:solidFill>
              </a:rPr>
              <a:t>Bishop St. Valerian, who had attracted some of the greatest minds in Christendom. </a:t>
            </a:r>
            <a:r>
              <a:rPr lang="en-US" sz="1800" dirty="0" smtClean="0">
                <a:solidFill>
                  <a:srgbClr val="00B0F0"/>
                </a:solidFill>
              </a:rPr>
              <a:t>Then with a monk, </a:t>
            </a:r>
            <a:r>
              <a:rPr lang="en-US" sz="1800" dirty="0" err="1" smtClean="0">
                <a:solidFill>
                  <a:srgbClr val="00B0F0"/>
                </a:solidFill>
              </a:rPr>
              <a:t>Rufinus</a:t>
            </a:r>
            <a:r>
              <a:rPr lang="en-US" sz="1800" dirty="0" smtClean="0">
                <a:solidFill>
                  <a:srgbClr val="00B0F0"/>
                </a:solidFill>
              </a:rPr>
              <a:t>, expert in translations from </a:t>
            </a:r>
            <a:r>
              <a:rPr lang="en-US" sz="1800" dirty="0" err="1" smtClean="0">
                <a:solidFill>
                  <a:srgbClr val="00B0F0"/>
                </a:solidFill>
              </a:rPr>
              <a:t>greek</a:t>
            </a:r>
            <a:r>
              <a:rPr lang="en-US" sz="1800" dirty="0" smtClean="0">
                <a:solidFill>
                  <a:srgbClr val="00B0F0"/>
                </a:solidFill>
              </a:rPr>
              <a:t> into </a:t>
            </a:r>
            <a:r>
              <a:rPr lang="en-US" sz="1800" dirty="0" err="1" smtClean="0">
                <a:solidFill>
                  <a:srgbClr val="00B0F0"/>
                </a:solidFill>
              </a:rPr>
              <a:t>latin</a:t>
            </a:r>
            <a:r>
              <a:rPr lang="en-US" sz="1800" dirty="0" smtClean="0">
                <a:solidFill>
                  <a:srgbClr val="00B0F0"/>
                </a:solidFill>
              </a:rPr>
              <a:t>.</a:t>
            </a:r>
          </a:p>
          <a:p>
            <a:pPr algn="just"/>
            <a:r>
              <a:rPr lang="en-US" sz="1800" dirty="0" smtClean="0">
                <a:solidFill>
                  <a:srgbClr val="0070C0"/>
                </a:solidFill>
              </a:rPr>
              <a:t>He went then to </a:t>
            </a:r>
            <a:r>
              <a:rPr lang="en-US" sz="1800" dirty="0" err="1" smtClean="0">
                <a:solidFill>
                  <a:srgbClr val="0070C0"/>
                </a:solidFill>
              </a:rPr>
              <a:t>Anthioc</a:t>
            </a:r>
            <a:r>
              <a:rPr lang="en-US" sz="1800" dirty="0" smtClean="0">
                <a:solidFill>
                  <a:srgbClr val="0070C0"/>
                </a:solidFill>
              </a:rPr>
              <a:t>, where he was ordained priest, and then to </a:t>
            </a:r>
            <a:r>
              <a:rPr lang="en-US" sz="1800" dirty="0" err="1" smtClean="0">
                <a:solidFill>
                  <a:srgbClr val="0070C0"/>
                </a:solidFill>
              </a:rPr>
              <a:t>Costantinople</a:t>
            </a:r>
            <a:r>
              <a:rPr lang="en-US" sz="1800" dirty="0" smtClean="0">
                <a:solidFill>
                  <a:srgbClr val="0070C0"/>
                </a:solidFill>
              </a:rPr>
              <a:t>, at the school of St. Gregory of Nazianzus. He would have retired to de desert as a hermit, but always needs of the Church </a:t>
            </a:r>
            <a:r>
              <a:rPr lang="en-US" sz="1800" dirty="0" err="1" smtClean="0">
                <a:solidFill>
                  <a:srgbClr val="0070C0"/>
                </a:solidFill>
              </a:rPr>
              <a:t>brough</a:t>
            </a:r>
            <a:r>
              <a:rPr lang="en-US" sz="1800" dirty="0" smtClean="0">
                <a:solidFill>
                  <a:srgbClr val="0070C0"/>
                </a:solidFill>
              </a:rPr>
              <a:t> him back to active life.</a:t>
            </a:r>
          </a:p>
          <a:p>
            <a:pPr algn="just"/>
            <a:r>
              <a:rPr lang="en-US" sz="1800" dirty="0" smtClean="0">
                <a:solidFill>
                  <a:srgbClr val="002060"/>
                </a:solidFill>
              </a:rPr>
              <a:t>In 382 he went to Rome and was </a:t>
            </a:r>
            <a:r>
              <a:rPr lang="en-US" sz="1800" dirty="0" err="1" smtClean="0">
                <a:solidFill>
                  <a:srgbClr val="002060"/>
                </a:solidFill>
              </a:rPr>
              <a:t>secretar</a:t>
            </a:r>
            <a:r>
              <a:rPr lang="en-US" sz="1800" dirty="0" smtClean="0">
                <a:solidFill>
                  <a:srgbClr val="002060"/>
                </a:solidFill>
              </a:rPr>
              <a:t> to the Pope St. </a:t>
            </a:r>
            <a:r>
              <a:rPr lang="en-US" sz="1800" dirty="0" err="1" smtClean="0">
                <a:solidFill>
                  <a:srgbClr val="002060"/>
                </a:solidFill>
              </a:rPr>
              <a:t>Damasus</a:t>
            </a:r>
            <a:r>
              <a:rPr lang="en-US" sz="1800" dirty="0" smtClean="0">
                <a:solidFill>
                  <a:srgbClr val="002060"/>
                </a:solidFill>
              </a:rPr>
              <a:t> I.</a:t>
            </a:r>
          </a:p>
          <a:p>
            <a:pPr algn="just"/>
            <a:r>
              <a:rPr lang="it-IT" sz="1800" dirty="0" smtClean="0">
                <a:solidFill>
                  <a:srgbClr val="7030A0"/>
                </a:solidFill>
              </a:rPr>
              <a:t>At the </a:t>
            </a:r>
            <a:r>
              <a:rPr lang="it-IT" sz="1800" dirty="0" err="1" smtClean="0">
                <a:solidFill>
                  <a:srgbClr val="7030A0"/>
                </a:solidFill>
              </a:rPr>
              <a:t>death</a:t>
            </a:r>
            <a:r>
              <a:rPr lang="it-IT" sz="1800" dirty="0" smtClean="0">
                <a:solidFill>
                  <a:srgbClr val="7030A0"/>
                </a:solidFill>
              </a:rPr>
              <a:t> of Pope </a:t>
            </a:r>
            <a:r>
              <a:rPr lang="it-IT" sz="1800" dirty="0" err="1" smtClean="0">
                <a:solidFill>
                  <a:srgbClr val="7030A0"/>
                </a:solidFill>
              </a:rPr>
              <a:t>Damasus</a:t>
            </a:r>
            <a:r>
              <a:rPr lang="it-IT" sz="1800" dirty="0" smtClean="0">
                <a:solidFill>
                  <a:srgbClr val="7030A0"/>
                </a:solidFill>
              </a:rPr>
              <a:t>, he </a:t>
            </a:r>
            <a:r>
              <a:rPr lang="it-IT" sz="1800" dirty="0" err="1" smtClean="0">
                <a:solidFill>
                  <a:srgbClr val="7030A0"/>
                </a:solidFill>
              </a:rPr>
              <a:t>retired</a:t>
            </a:r>
            <a:r>
              <a:rPr lang="it-IT" sz="1800" dirty="0" smtClean="0">
                <a:solidFill>
                  <a:srgbClr val="7030A0"/>
                </a:solidFill>
              </a:rPr>
              <a:t> in a </a:t>
            </a:r>
            <a:r>
              <a:rPr lang="it-IT" sz="1800" dirty="0" err="1" smtClean="0">
                <a:solidFill>
                  <a:srgbClr val="7030A0"/>
                </a:solidFill>
              </a:rPr>
              <a:t>monastry</a:t>
            </a:r>
            <a:r>
              <a:rPr lang="it-IT" sz="1800" dirty="0" smtClean="0">
                <a:solidFill>
                  <a:srgbClr val="7030A0"/>
                </a:solidFill>
              </a:rPr>
              <a:t> in </a:t>
            </a:r>
            <a:r>
              <a:rPr lang="it-IT" sz="1800" dirty="0" err="1" smtClean="0">
                <a:solidFill>
                  <a:srgbClr val="7030A0"/>
                </a:solidFill>
              </a:rPr>
              <a:t>Bethlehem</a:t>
            </a:r>
            <a:r>
              <a:rPr lang="it-IT" sz="1800" dirty="0" smtClean="0">
                <a:solidFill>
                  <a:srgbClr val="7030A0"/>
                </a:solidFill>
              </a:rPr>
              <a:t> and </a:t>
            </a:r>
            <a:r>
              <a:rPr lang="en-US" sz="1800" dirty="0" smtClean="0">
                <a:solidFill>
                  <a:srgbClr val="7030A0"/>
                </a:solidFill>
              </a:rPr>
              <a:t>spent the rest his life </a:t>
            </a:r>
            <a:r>
              <a:rPr lang="en-US" sz="1800" dirty="0">
                <a:solidFill>
                  <a:srgbClr val="7030A0"/>
                </a:solidFill>
              </a:rPr>
              <a:t>translating the scriptures from Hebrew </a:t>
            </a:r>
            <a:r>
              <a:rPr lang="en-US" sz="1800" dirty="0" smtClean="0">
                <a:solidFill>
                  <a:srgbClr val="7030A0"/>
                </a:solidFill>
              </a:rPr>
              <a:t>in Old </a:t>
            </a:r>
            <a:r>
              <a:rPr lang="en-US" sz="1800" dirty="0">
                <a:solidFill>
                  <a:srgbClr val="7030A0"/>
                </a:solidFill>
              </a:rPr>
              <a:t>Latin.</a:t>
            </a:r>
            <a:endParaRPr lang="it-IT" sz="1800" dirty="0">
              <a:solidFill>
                <a:srgbClr val="7030A0"/>
              </a:solidFill>
            </a:endParaRPr>
          </a:p>
        </p:txBody>
      </p:sp>
      <p:pic>
        <p:nvPicPr>
          <p:cNvPr id="1026" name="Picture 2" descr="Image of St. Jerom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959999" y="1726630"/>
            <a:ext cx="3393801"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3718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632110"/>
          </a:xfrm>
        </p:spPr>
        <p:txBody>
          <a:bodyPr>
            <a:normAutofit fontScale="90000"/>
          </a:bodyPr>
          <a:lstStyle/>
          <a:p>
            <a:r>
              <a:rPr lang="it-IT" b="1" dirty="0" smtClean="0">
                <a:solidFill>
                  <a:srgbClr val="FFC000"/>
                </a:solidFill>
                <a:latin typeface="Gill Sans Ultra Bold" panose="020B0A02020104020203" pitchFamily="34" charset="0"/>
              </a:rPr>
              <a:t>St. Gregory the Great </a:t>
            </a:r>
            <a:r>
              <a:rPr lang="it-IT" dirty="0" smtClean="0">
                <a:solidFill>
                  <a:srgbClr val="FFC000"/>
                </a:solidFill>
                <a:latin typeface="Gill Sans Ultra Bold" panose="020B0A02020104020203" pitchFamily="34" charset="0"/>
              </a:rPr>
              <a:t>(</a:t>
            </a:r>
            <a:r>
              <a:rPr lang="it-IT" sz="3100" dirty="0" smtClean="0">
                <a:solidFill>
                  <a:srgbClr val="FFC000"/>
                </a:solidFill>
                <a:latin typeface="Gill Sans Ultra Bold" panose="020B0A02020104020203" pitchFamily="34" charset="0"/>
              </a:rPr>
              <a:t>540-604 AD)</a:t>
            </a:r>
            <a:endParaRPr lang="it-IT" sz="3100" dirty="0">
              <a:solidFill>
                <a:srgbClr val="FFC000"/>
              </a:solidFill>
              <a:latin typeface="Gill Sans Ultra Bold" panose="020B0A02020104020203" pitchFamily="34" charset="0"/>
            </a:endParaRPr>
          </a:p>
        </p:txBody>
      </p:sp>
      <p:sp>
        <p:nvSpPr>
          <p:cNvPr id="3" name="Segnaposto contenuto 2"/>
          <p:cNvSpPr>
            <a:spLocks noGrp="1"/>
          </p:cNvSpPr>
          <p:nvPr>
            <p:ph sz="half" idx="1"/>
          </p:nvPr>
        </p:nvSpPr>
        <p:spPr>
          <a:xfrm>
            <a:off x="373487" y="1273254"/>
            <a:ext cx="7314797" cy="5307849"/>
          </a:xfrm>
        </p:spPr>
        <p:txBody>
          <a:bodyPr>
            <a:normAutofit fontScale="55000" lnSpcReduction="20000"/>
          </a:bodyPr>
          <a:lstStyle/>
          <a:p>
            <a:pPr algn="just"/>
            <a:r>
              <a:rPr lang="en-US" b="1" dirty="0">
                <a:solidFill>
                  <a:srgbClr val="FF0000"/>
                </a:solidFill>
              </a:rPr>
              <a:t>Pope Saint Gregory I, also known as the Great, was the Pope of the Catholic Church between 590 and 604 AD</a:t>
            </a:r>
            <a:r>
              <a:rPr lang="en-US" b="1" dirty="0" smtClean="0">
                <a:solidFill>
                  <a:srgbClr val="FF0000"/>
                </a:solidFill>
              </a:rPr>
              <a:t>.</a:t>
            </a:r>
          </a:p>
          <a:p>
            <a:pPr algn="just"/>
            <a:r>
              <a:rPr lang="it-IT" b="1" dirty="0" err="1" smtClean="0">
                <a:solidFill>
                  <a:srgbClr val="00B0F0"/>
                </a:solidFill>
              </a:rPr>
              <a:t>Descendant</a:t>
            </a:r>
            <a:r>
              <a:rPr lang="it-IT" b="1" dirty="0" smtClean="0">
                <a:solidFill>
                  <a:srgbClr val="00B0F0"/>
                </a:solidFill>
              </a:rPr>
              <a:t> of the </a:t>
            </a:r>
            <a:r>
              <a:rPr lang="it-IT" b="1" dirty="0" err="1" smtClean="0">
                <a:solidFill>
                  <a:srgbClr val="00B0F0"/>
                </a:solidFill>
              </a:rPr>
              <a:t>same</a:t>
            </a:r>
            <a:r>
              <a:rPr lang="it-IT" b="1" dirty="0" smtClean="0">
                <a:solidFill>
                  <a:srgbClr val="00B0F0"/>
                </a:solidFill>
              </a:rPr>
              <a:t> </a:t>
            </a:r>
            <a:r>
              <a:rPr lang="it-IT" b="1" dirty="0" err="1" smtClean="0">
                <a:solidFill>
                  <a:srgbClr val="00B0F0"/>
                </a:solidFill>
              </a:rPr>
              <a:t>rich</a:t>
            </a:r>
            <a:r>
              <a:rPr lang="it-IT" b="1" dirty="0" smtClean="0">
                <a:solidFill>
                  <a:srgbClr val="00B0F0"/>
                </a:solidFill>
              </a:rPr>
              <a:t> and </a:t>
            </a:r>
            <a:r>
              <a:rPr lang="it-IT" b="1" dirty="0" err="1" smtClean="0">
                <a:solidFill>
                  <a:srgbClr val="00B0F0"/>
                </a:solidFill>
              </a:rPr>
              <a:t>noble</a:t>
            </a:r>
            <a:r>
              <a:rPr lang="it-IT" b="1" dirty="0" smtClean="0">
                <a:solidFill>
                  <a:srgbClr val="00B0F0"/>
                </a:solidFill>
              </a:rPr>
              <a:t> family of </a:t>
            </a:r>
            <a:r>
              <a:rPr lang="en-US" b="1" dirty="0" smtClean="0">
                <a:solidFill>
                  <a:srgbClr val="00B0F0"/>
                </a:solidFill>
              </a:rPr>
              <a:t>Pope </a:t>
            </a:r>
            <a:r>
              <a:rPr lang="en-US" b="1" dirty="0">
                <a:solidFill>
                  <a:srgbClr val="00B0F0"/>
                </a:solidFill>
              </a:rPr>
              <a:t>Felix III who reigned from 483 to </a:t>
            </a:r>
            <a:r>
              <a:rPr lang="en-US" b="1" dirty="0" smtClean="0">
                <a:solidFill>
                  <a:srgbClr val="00B0F0"/>
                </a:solidFill>
              </a:rPr>
              <a:t>492, he </a:t>
            </a:r>
            <a:r>
              <a:rPr lang="en-US" b="1" dirty="0" err="1" smtClean="0">
                <a:solidFill>
                  <a:srgbClr val="00B0F0"/>
                </a:solidFill>
              </a:rPr>
              <a:t>wa</a:t>
            </a:r>
            <a:r>
              <a:rPr lang="en-US" b="1" dirty="0" smtClean="0">
                <a:solidFill>
                  <a:srgbClr val="00B0F0"/>
                </a:solidFill>
              </a:rPr>
              <a:t> born in Rome.</a:t>
            </a:r>
          </a:p>
          <a:p>
            <a:pPr algn="just"/>
            <a:r>
              <a:rPr lang="en-US" b="1" dirty="0">
                <a:solidFill>
                  <a:srgbClr val="0070C0"/>
                </a:solidFill>
              </a:rPr>
              <a:t>Gregory's family was very wealthy and owned estates on the island of Sicily which provided income</a:t>
            </a:r>
            <a:r>
              <a:rPr lang="en-US" b="1" dirty="0" smtClean="0">
                <a:solidFill>
                  <a:srgbClr val="0070C0"/>
                </a:solidFill>
              </a:rPr>
              <a:t>.</a:t>
            </a:r>
          </a:p>
          <a:p>
            <a:pPr algn="just"/>
            <a:r>
              <a:rPr lang="en-US" b="1" dirty="0" smtClean="0">
                <a:solidFill>
                  <a:srgbClr val="002060"/>
                </a:solidFill>
              </a:rPr>
              <a:t>Times were bad: the </a:t>
            </a:r>
            <a:r>
              <a:rPr lang="en-US" b="1" dirty="0">
                <a:solidFill>
                  <a:srgbClr val="002060"/>
                </a:solidFill>
              </a:rPr>
              <a:t>barbarian </a:t>
            </a:r>
            <a:r>
              <a:rPr lang="en-US" b="1" dirty="0" err="1">
                <a:solidFill>
                  <a:srgbClr val="002060"/>
                </a:solidFill>
              </a:rPr>
              <a:t>Ostrogoths</a:t>
            </a:r>
            <a:r>
              <a:rPr lang="en-US" b="1" dirty="0">
                <a:solidFill>
                  <a:srgbClr val="002060"/>
                </a:solidFill>
              </a:rPr>
              <a:t> sacked Rome in 546. The Franks attempted an </a:t>
            </a:r>
            <a:r>
              <a:rPr lang="en-US" b="1" dirty="0" smtClean="0">
                <a:solidFill>
                  <a:srgbClr val="002060"/>
                </a:solidFill>
              </a:rPr>
              <a:t>invasion </a:t>
            </a:r>
            <a:r>
              <a:rPr lang="en-US" b="1" dirty="0">
                <a:solidFill>
                  <a:srgbClr val="002060"/>
                </a:solidFill>
              </a:rPr>
              <a:t>in 554</a:t>
            </a:r>
            <a:r>
              <a:rPr lang="en-US" b="1" dirty="0" smtClean="0">
                <a:solidFill>
                  <a:srgbClr val="002060"/>
                </a:solidFill>
              </a:rPr>
              <a:t>.</a:t>
            </a:r>
          </a:p>
          <a:p>
            <a:pPr algn="just"/>
            <a:r>
              <a:rPr lang="en-US" b="1" dirty="0">
                <a:solidFill>
                  <a:srgbClr val="7030A0"/>
                </a:solidFill>
              </a:rPr>
              <a:t>He excelled so much </a:t>
            </a:r>
            <a:r>
              <a:rPr lang="en-US" b="1" dirty="0" smtClean="0">
                <a:solidFill>
                  <a:srgbClr val="7030A0"/>
                </a:solidFill>
              </a:rPr>
              <a:t>in his studies and in his career he </a:t>
            </a:r>
            <a:r>
              <a:rPr lang="en-US" b="1" dirty="0">
                <a:solidFill>
                  <a:srgbClr val="7030A0"/>
                </a:solidFill>
              </a:rPr>
              <a:t>became the Prefect of </a:t>
            </a:r>
            <a:r>
              <a:rPr lang="en-US" b="1" dirty="0" smtClean="0">
                <a:solidFill>
                  <a:srgbClr val="7030A0"/>
                </a:solidFill>
              </a:rPr>
              <a:t>Rome following his father.</a:t>
            </a:r>
          </a:p>
          <a:p>
            <a:pPr algn="just"/>
            <a:r>
              <a:rPr lang="en-US" b="1" dirty="0">
                <a:solidFill>
                  <a:srgbClr val="00B050"/>
                </a:solidFill>
              </a:rPr>
              <a:t>After </a:t>
            </a:r>
            <a:r>
              <a:rPr lang="en-US" b="1" dirty="0" smtClean="0">
                <a:solidFill>
                  <a:srgbClr val="00B050"/>
                </a:solidFill>
              </a:rPr>
              <a:t>his </a:t>
            </a:r>
            <a:r>
              <a:rPr lang="en-US" b="1" dirty="0">
                <a:solidFill>
                  <a:srgbClr val="00B050"/>
                </a:solidFill>
              </a:rPr>
              <a:t>father had died, Gregory had the family villa in Rome converted into a </a:t>
            </a:r>
            <a:r>
              <a:rPr lang="en-US" b="1" dirty="0" smtClean="0">
                <a:solidFill>
                  <a:srgbClr val="00B050"/>
                </a:solidFill>
              </a:rPr>
              <a:t>monastery, today called San Gregorio </a:t>
            </a:r>
            <a:r>
              <a:rPr lang="en-US" b="1" dirty="0">
                <a:solidFill>
                  <a:srgbClr val="00B050"/>
                </a:solidFill>
              </a:rPr>
              <a:t>al </a:t>
            </a:r>
            <a:r>
              <a:rPr lang="en-US" b="1" dirty="0" err="1" smtClean="0">
                <a:solidFill>
                  <a:srgbClr val="00B050"/>
                </a:solidFill>
              </a:rPr>
              <a:t>Celio</a:t>
            </a:r>
            <a:r>
              <a:rPr lang="en-US" b="1" dirty="0" smtClean="0">
                <a:solidFill>
                  <a:srgbClr val="00B050"/>
                </a:solidFill>
              </a:rPr>
              <a:t>, and became a strict monk.</a:t>
            </a:r>
          </a:p>
          <a:p>
            <a:pPr algn="just"/>
            <a:r>
              <a:rPr lang="en-US" b="1" dirty="0">
                <a:solidFill>
                  <a:srgbClr val="92D050"/>
                </a:solidFill>
              </a:rPr>
              <a:t>Pope Pelagius II, who reigned from 579 to 590, chose Gregory to serve as an ambassador to the imperial court in Constantinople</a:t>
            </a:r>
            <a:r>
              <a:rPr lang="en-US" b="1" dirty="0" smtClean="0">
                <a:solidFill>
                  <a:srgbClr val="92D050"/>
                </a:solidFill>
              </a:rPr>
              <a:t>.</a:t>
            </a:r>
          </a:p>
          <a:p>
            <a:pPr algn="just"/>
            <a:r>
              <a:rPr lang="en-US" b="1" dirty="0">
                <a:solidFill>
                  <a:srgbClr val="FFFF00"/>
                </a:solidFill>
              </a:rPr>
              <a:t>In 590, Pope Pelagius II died, and Gregory was proclaimed pope by acclamation. This was not something Gregory wanted, but he accepted the burden nevertheless</a:t>
            </a:r>
            <a:r>
              <a:rPr lang="en-US" b="1" dirty="0" smtClean="0">
                <a:solidFill>
                  <a:srgbClr val="FFFF00"/>
                </a:solidFill>
              </a:rPr>
              <a:t>. He </a:t>
            </a:r>
            <a:r>
              <a:rPr lang="en-US" b="1" dirty="0">
                <a:solidFill>
                  <a:srgbClr val="FFFF00"/>
                </a:solidFill>
              </a:rPr>
              <a:t>also referred to himself as a servant of God</a:t>
            </a:r>
            <a:r>
              <a:rPr lang="en-US" b="1" dirty="0" smtClean="0">
                <a:solidFill>
                  <a:srgbClr val="FFFF00"/>
                </a:solidFill>
              </a:rPr>
              <a:t>.</a:t>
            </a:r>
          </a:p>
          <a:p>
            <a:pPr algn="just"/>
            <a:r>
              <a:rPr lang="en-US" b="1" dirty="0">
                <a:solidFill>
                  <a:srgbClr val="FF0000"/>
                </a:solidFill>
              </a:rPr>
              <a:t>Pope Gregory was famous for the emphasis he put on missionary </a:t>
            </a:r>
            <a:r>
              <a:rPr lang="en-US" b="1" dirty="0" smtClean="0">
                <a:solidFill>
                  <a:srgbClr val="FF0000"/>
                </a:solidFill>
              </a:rPr>
              <a:t>work</a:t>
            </a:r>
            <a:r>
              <a:rPr lang="en-US" b="1" dirty="0">
                <a:solidFill>
                  <a:srgbClr val="FF0000"/>
                </a:solidFill>
              </a:rPr>
              <a:t> </a:t>
            </a:r>
            <a:r>
              <a:rPr lang="en-US" b="1" dirty="0" smtClean="0">
                <a:solidFill>
                  <a:srgbClr val="FF0000"/>
                </a:solidFill>
              </a:rPr>
              <a:t>and for his liturgical and disciplinary reform of the Church. He established the so called “Gregorian chant”.</a:t>
            </a:r>
          </a:p>
          <a:p>
            <a:pPr algn="just"/>
            <a:r>
              <a:rPr lang="en-US" b="1" dirty="0" smtClean="0">
                <a:solidFill>
                  <a:srgbClr val="C00000"/>
                </a:solidFill>
              </a:rPr>
              <a:t>Keen on the care of the pour, he established that the clergy themselves go out in the streets and minister to them.</a:t>
            </a:r>
          </a:p>
          <a:p>
            <a:pPr algn="just"/>
            <a:r>
              <a:rPr lang="en-US" b="1" dirty="0"/>
              <a:t>From the time of Gregory onwards, the people looked to the Church for government rather than the distant and indifferent emperors in Constantinople</a:t>
            </a:r>
            <a:r>
              <a:rPr lang="en-US" b="1" dirty="0" smtClean="0"/>
              <a:t>.</a:t>
            </a:r>
          </a:p>
          <a:p>
            <a:endParaRPr lang="it-IT" dirty="0"/>
          </a:p>
        </p:txBody>
      </p:sp>
      <p:pic>
        <p:nvPicPr>
          <p:cNvPr id="31746" name="Picture 2" descr="Image of Pope Saint Gregory the Great"/>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817073" y="1159100"/>
            <a:ext cx="3665515" cy="3782811"/>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7922594" y="5103775"/>
            <a:ext cx="3454472" cy="1477328"/>
          </a:xfrm>
          <a:prstGeom prst="rect">
            <a:avLst/>
          </a:prstGeom>
          <a:noFill/>
        </p:spPr>
        <p:txBody>
          <a:bodyPr wrap="none" rtlCol="0">
            <a:spAutoFit/>
          </a:bodyPr>
          <a:lstStyle/>
          <a:p>
            <a:r>
              <a:rPr lang="en-US" b="1">
                <a:solidFill>
                  <a:srgbClr val="FF0000"/>
                </a:solidFill>
              </a:rPr>
              <a:t>Some of his writes</a:t>
            </a:r>
          </a:p>
          <a:p>
            <a:pPr marL="742950" lvl="1" indent="-285750">
              <a:buFont typeface="Arial" panose="020B0604020202020204" pitchFamily="34" charset="0"/>
              <a:buChar char="•"/>
            </a:pPr>
            <a:r>
              <a:rPr lang="it-IT" b="1">
                <a:solidFill>
                  <a:srgbClr val="FF0000"/>
                </a:solidFill>
              </a:rPr>
              <a:t>Commentary on Job</a:t>
            </a:r>
          </a:p>
          <a:p>
            <a:pPr marL="742950" lvl="1" indent="-285750">
              <a:buFont typeface="Arial" panose="020B0604020202020204" pitchFamily="34" charset="0"/>
              <a:buChar char="•"/>
            </a:pPr>
            <a:r>
              <a:rPr lang="it-IT" b="1" i="1">
                <a:solidFill>
                  <a:srgbClr val="FF0000"/>
                </a:solidFill>
              </a:rPr>
              <a:t>Dialogues</a:t>
            </a:r>
            <a:endParaRPr lang="it-IT" b="1">
              <a:solidFill>
                <a:srgbClr val="FF0000"/>
              </a:solidFill>
            </a:endParaRPr>
          </a:p>
          <a:p>
            <a:pPr marL="742950" lvl="1" indent="-285750">
              <a:buFont typeface="Arial" panose="020B0604020202020204" pitchFamily="34" charset="0"/>
              <a:buChar char="•"/>
            </a:pPr>
            <a:r>
              <a:rPr lang="it-IT" b="1" i="1">
                <a:solidFill>
                  <a:srgbClr val="FF0000"/>
                </a:solidFill>
              </a:rPr>
              <a:t>Liber regulae pastoralis</a:t>
            </a:r>
          </a:p>
          <a:p>
            <a:pPr marL="742950" lvl="1" indent="-285750">
              <a:buFont typeface="Arial" panose="020B0604020202020204" pitchFamily="34" charset="0"/>
              <a:buChar char="•"/>
            </a:pPr>
            <a:r>
              <a:rPr lang="en-US" b="1">
                <a:solidFill>
                  <a:srgbClr val="FF0000"/>
                </a:solidFill>
              </a:rPr>
              <a:t>Copies of some 854 </a:t>
            </a:r>
            <a:r>
              <a:rPr lang="en-US" b="1" smtClean="0">
                <a:solidFill>
                  <a:srgbClr val="FF0000"/>
                </a:solidFill>
              </a:rPr>
              <a:t>letters</a:t>
            </a:r>
            <a:endParaRPr lang="en-US" b="1">
              <a:solidFill>
                <a:srgbClr val="FF0000"/>
              </a:solidFill>
            </a:endParaRPr>
          </a:p>
        </p:txBody>
      </p:sp>
    </p:spTree>
    <p:extLst>
      <p:ext uri="{BB962C8B-B14F-4D97-AF65-F5344CB8AC3E}">
        <p14:creationId xmlns:p14="http://schemas.microsoft.com/office/powerpoint/2010/main" val="41792189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1972" y="365125"/>
            <a:ext cx="11500834" cy="1325563"/>
          </a:xfrm>
        </p:spPr>
        <p:txBody>
          <a:bodyPr>
            <a:normAutofit/>
          </a:bodyPr>
          <a:lstStyle/>
          <a:p>
            <a:pPr algn="ctr"/>
            <a:r>
              <a:rPr lang="it-IT" sz="4000" b="1" dirty="0" smtClean="0">
                <a:solidFill>
                  <a:srgbClr val="FF0000"/>
                </a:solidFill>
                <a:latin typeface="Arial Rounded MT Bold" panose="020F0704030504030204" pitchFamily="34" charset="0"/>
              </a:rPr>
              <a:t>THE FIRST SEVEN ECUMENICAL COUNCILS</a:t>
            </a:r>
            <a:endParaRPr lang="it-IT" sz="4000" b="1" dirty="0">
              <a:solidFill>
                <a:srgbClr val="FF0000"/>
              </a:solidFill>
              <a:latin typeface="Arial Rounded MT Bold" panose="020F0704030504030204" pitchFamily="34" charset="0"/>
            </a:endParaRPr>
          </a:p>
        </p:txBody>
      </p:sp>
      <p:sp>
        <p:nvSpPr>
          <p:cNvPr id="3" name="Segnaposto contenuto 2"/>
          <p:cNvSpPr>
            <a:spLocks noGrp="1"/>
          </p:cNvSpPr>
          <p:nvPr>
            <p:ph sz="half" idx="1"/>
          </p:nvPr>
        </p:nvSpPr>
        <p:spPr>
          <a:xfrm>
            <a:off x="321972" y="1825624"/>
            <a:ext cx="8267162" cy="4351338"/>
          </a:xfrm>
        </p:spPr>
        <p:txBody>
          <a:bodyPr>
            <a:normAutofit fontScale="70000" lnSpcReduction="20000"/>
          </a:bodyPr>
          <a:lstStyle/>
          <a:p>
            <a:pPr algn="just"/>
            <a:r>
              <a:rPr lang="en-US" dirty="0" smtClean="0">
                <a:solidFill>
                  <a:srgbClr val="FFC000"/>
                </a:solidFill>
              </a:rPr>
              <a:t>First</a:t>
            </a:r>
            <a:r>
              <a:rPr lang="en-US" dirty="0">
                <a:solidFill>
                  <a:srgbClr val="FFC000"/>
                </a:solidFill>
              </a:rPr>
              <a:t> </a:t>
            </a:r>
            <a:r>
              <a:rPr lang="en-US" b="1" dirty="0">
                <a:solidFill>
                  <a:srgbClr val="FFC000"/>
                </a:solidFill>
              </a:rPr>
              <a:t>Council</a:t>
            </a:r>
            <a:r>
              <a:rPr lang="en-US" dirty="0">
                <a:solidFill>
                  <a:srgbClr val="FFC000"/>
                </a:solidFill>
              </a:rPr>
              <a:t> </a:t>
            </a:r>
            <a:r>
              <a:rPr lang="en-US" b="1" dirty="0">
                <a:solidFill>
                  <a:srgbClr val="FFC000"/>
                </a:solidFill>
              </a:rPr>
              <a:t>of</a:t>
            </a:r>
            <a:r>
              <a:rPr lang="en-US" dirty="0">
                <a:solidFill>
                  <a:srgbClr val="FFC000"/>
                </a:solidFill>
              </a:rPr>
              <a:t> Nicaea (325 </a:t>
            </a:r>
            <a:r>
              <a:rPr lang="en-US" b="1" dirty="0">
                <a:solidFill>
                  <a:srgbClr val="FFC000"/>
                </a:solidFill>
              </a:rPr>
              <a:t>A</a:t>
            </a:r>
            <a:r>
              <a:rPr lang="en-US" dirty="0">
                <a:solidFill>
                  <a:srgbClr val="FFC000"/>
                </a:solidFill>
              </a:rPr>
              <a:t>.D.) </a:t>
            </a:r>
            <a:r>
              <a:rPr lang="en-US" dirty="0" smtClean="0">
                <a:solidFill>
                  <a:srgbClr val="FFC000"/>
                </a:solidFill>
              </a:rPr>
              <a:t>Against Arians (The Son is God as the Father).</a:t>
            </a:r>
            <a:endParaRPr lang="en-US" dirty="0">
              <a:solidFill>
                <a:srgbClr val="FFC000"/>
              </a:solidFill>
            </a:endParaRPr>
          </a:p>
          <a:p>
            <a:pPr algn="just"/>
            <a:r>
              <a:rPr lang="en-US" dirty="0">
                <a:solidFill>
                  <a:srgbClr val="00B050"/>
                </a:solidFill>
              </a:rPr>
              <a:t>First </a:t>
            </a:r>
            <a:r>
              <a:rPr lang="en-US" b="1" dirty="0">
                <a:solidFill>
                  <a:srgbClr val="00B050"/>
                </a:solidFill>
              </a:rPr>
              <a:t>Council</a:t>
            </a:r>
            <a:r>
              <a:rPr lang="en-US" dirty="0">
                <a:solidFill>
                  <a:srgbClr val="00B050"/>
                </a:solidFill>
              </a:rPr>
              <a:t> </a:t>
            </a:r>
            <a:r>
              <a:rPr lang="en-US" b="1" dirty="0">
                <a:solidFill>
                  <a:srgbClr val="00B050"/>
                </a:solidFill>
              </a:rPr>
              <a:t>of</a:t>
            </a:r>
            <a:r>
              <a:rPr lang="en-US" dirty="0">
                <a:solidFill>
                  <a:srgbClr val="00B050"/>
                </a:solidFill>
              </a:rPr>
              <a:t> Constantinople (381 </a:t>
            </a:r>
            <a:r>
              <a:rPr lang="en-US" b="1" dirty="0">
                <a:solidFill>
                  <a:srgbClr val="00B050"/>
                </a:solidFill>
              </a:rPr>
              <a:t>A</a:t>
            </a:r>
            <a:r>
              <a:rPr lang="en-US" dirty="0">
                <a:solidFill>
                  <a:srgbClr val="00B050"/>
                </a:solidFill>
              </a:rPr>
              <a:t>.D.) </a:t>
            </a:r>
            <a:r>
              <a:rPr lang="en-US" dirty="0" smtClean="0">
                <a:solidFill>
                  <a:srgbClr val="00B050"/>
                </a:solidFill>
              </a:rPr>
              <a:t>Against Arians and </a:t>
            </a:r>
            <a:r>
              <a:rPr lang="en-US" dirty="0" err="1" smtClean="0">
                <a:solidFill>
                  <a:srgbClr val="00B050"/>
                </a:solidFill>
              </a:rPr>
              <a:t>Pneumathochians</a:t>
            </a:r>
            <a:r>
              <a:rPr lang="en-US" dirty="0" smtClean="0">
                <a:solidFill>
                  <a:srgbClr val="00B050"/>
                </a:solidFill>
              </a:rPr>
              <a:t> (The Son and the Holy Spirit are God as the Father).</a:t>
            </a:r>
            <a:endParaRPr lang="en-US" dirty="0">
              <a:solidFill>
                <a:srgbClr val="00B050"/>
              </a:solidFill>
            </a:endParaRPr>
          </a:p>
          <a:p>
            <a:pPr algn="just"/>
            <a:r>
              <a:rPr lang="en-US" dirty="0">
                <a:solidFill>
                  <a:srgbClr val="0070C0"/>
                </a:solidFill>
              </a:rPr>
              <a:t>First </a:t>
            </a:r>
            <a:r>
              <a:rPr lang="en-US" b="1" dirty="0">
                <a:solidFill>
                  <a:srgbClr val="0070C0"/>
                </a:solidFill>
              </a:rPr>
              <a:t>Council</a:t>
            </a:r>
            <a:r>
              <a:rPr lang="en-US" dirty="0">
                <a:solidFill>
                  <a:srgbClr val="0070C0"/>
                </a:solidFill>
              </a:rPr>
              <a:t> </a:t>
            </a:r>
            <a:r>
              <a:rPr lang="en-US" b="1" dirty="0">
                <a:solidFill>
                  <a:srgbClr val="0070C0"/>
                </a:solidFill>
              </a:rPr>
              <a:t>of</a:t>
            </a:r>
            <a:r>
              <a:rPr lang="en-US" dirty="0">
                <a:solidFill>
                  <a:srgbClr val="0070C0"/>
                </a:solidFill>
              </a:rPr>
              <a:t> Ephesus (431 </a:t>
            </a:r>
            <a:r>
              <a:rPr lang="en-US" b="1" dirty="0">
                <a:solidFill>
                  <a:srgbClr val="0070C0"/>
                </a:solidFill>
              </a:rPr>
              <a:t>A</a:t>
            </a:r>
            <a:r>
              <a:rPr lang="en-US" dirty="0">
                <a:solidFill>
                  <a:srgbClr val="0070C0"/>
                </a:solidFill>
              </a:rPr>
              <a:t>.D.) </a:t>
            </a:r>
            <a:r>
              <a:rPr lang="en-US" dirty="0" smtClean="0">
                <a:solidFill>
                  <a:srgbClr val="0070C0"/>
                </a:solidFill>
              </a:rPr>
              <a:t>Against Nestorianism (Jesus is Son of God. Mary is </a:t>
            </a:r>
            <a:r>
              <a:rPr lang="en-US" dirty="0" err="1" smtClean="0">
                <a:solidFill>
                  <a:srgbClr val="0070C0"/>
                </a:solidFill>
              </a:rPr>
              <a:t>Theotokos</a:t>
            </a:r>
            <a:r>
              <a:rPr lang="en-US" dirty="0" smtClean="0">
                <a:solidFill>
                  <a:srgbClr val="0070C0"/>
                </a:solidFill>
              </a:rPr>
              <a:t>)</a:t>
            </a:r>
            <a:endParaRPr lang="en-US" dirty="0">
              <a:solidFill>
                <a:srgbClr val="0070C0"/>
              </a:solidFill>
            </a:endParaRPr>
          </a:p>
          <a:p>
            <a:pPr algn="just"/>
            <a:r>
              <a:rPr lang="en-US" b="1" dirty="0">
                <a:solidFill>
                  <a:srgbClr val="00B0F0"/>
                </a:solidFill>
              </a:rPr>
              <a:t>Council</a:t>
            </a:r>
            <a:r>
              <a:rPr lang="en-US" dirty="0">
                <a:solidFill>
                  <a:srgbClr val="00B0F0"/>
                </a:solidFill>
              </a:rPr>
              <a:t> </a:t>
            </a:r>
            <a:r>
              <a:rPr lang="en-US" b="1" dirty="0">
                <a:solidFill>
                  <a:srgbClr val="00B0F0"/>
                </a:solidFill>
              </a:rPr>
              <a:t>of</a:t>
            </a:r>
            <a:r>
              <a:rPr lang="en-US" dirty="0">
                <a:solidFill>
                  <a:srgbClr val="00B0F0"/>
                </a:solidFill>
              </a:rPr>
              <a:t> Chalcedon (451 </a:t>
            </a:r>
            <a:r>
              <a:rPr lang="en-US" b="1" dirty="0">
                <a:solidFill>
                  <a:srgbClr val="00B0F0"/>
                </a:solidFill>
              </a:rPr>
              <a:t>A</a:t>
            </a:r>
            <a:r>
              <a:rPr lang="en-US" dirty="0">
                <a:solidFill>
                  <a:srgbClr val="00B0F0"/>
                </a:solidFill>
              </a:rPr>
              <a:t>.D.) </a:t>
            </a:r>
            <a:r>
              <a:rPr lang="en-US" dirty="0" smtClean="0">
                <a:solidFill>
                  <a:srgbClr val="00B0F0"/>
                </a:solidFill>
              </a:rPr>
              <a:t>Jesus Christ is truly God and truly man.</a:t>
            </a:r>
            <a:endParaRPr lang="en-US" dirty="0">
              <a:solidFill>
                <a:srgbClr val="00B0F0"/>
              </a:solidFill>
            </a:endParaRPr>
          </a:p>
          <a:p>
            <a:pPr algn="just"/>
            <a:r>
              <a:rPr lang="en-US" dirty="0">
                <a:solidFill>
                  <a:srgbClr val="0070C0"/>
                </a:solidFill>
              </a:rPr>
              <a:t>Second </a:t>
            </a:r>
            <a:r>
              <a:rPr lang="en-US" b="1" dirty="0">
                <a:solidFill>
                  <a:srgbClr val="0070C0"/>
                </a:solidFill>
              </a:rPr>
              <a:t>Council</a:t>
            </a:r>
            <a:r>
              <a:rPr lang="en-US" dirty="0">
                <a:solidFill>
                  <a:srgbClr val="0070C0"/>
                </a:solidFill>
              </a:rPr>
              <a:t> </a:t>
            </a:r>
            <a:r>
              <a:rPr lang="en-US" b="1" dirty="0">
                <a:solidFill>
                  <a:srgbClr val="0070C0"/>
                </a:solidFill>
              </a:rPr>
              <a:t>of</a:t>
            </a:r>
            <a:r>
              <a:rPr lang="en-US" dirty="0">
                <a:solidFill>
                  <a:srgbClr val="0070C0"/>
                </a:solidFill>
              </a:rPr>
              <a:t> Constantinople (553 </a:t>
            </a:r>
            <a:r>
              <a:rPr lang="en-US" b="1" dirty="0">
                <a:solidFill>
                  <a:srgbClr val="0070C0"/>
                </a:solidFill>
              </a:rPr>
              <a:t>A</a:t>
            </a:r>
            <a:r>
              <a:rPr lang="en-US" dirty="0">
                <a:solidFill>
                  <a:srgbClr val="0070C0"/>
                </a:solidFill>
              </a:rPr>
              <a:t>.D.) </a:t>
            </a:r>
            <a:r>
              <a:rPr lang="en-US" dirty="0" smtClean="0">
                <a:solidFill>
                  <a:srgbClr val="0070C0"/>
                </a:solidFill>
              </a:rPr>
              <a:t>Again against Nestorianism (Theodore of </a:t>
            </a:r>
            <a:r>
              <a:rPr lang="en-US" dirty="0" err="1" smtClean="0">
                <a:solidFill>
                  <a:srgbClr val="0070C0"/>
                </a:solidFill>
              </a:rPr>
              <a:t>Mopsuestia</a:t>
            </a:r>
            <a:r>
              <a:rPr lang="en-US" dirty="0" smtClean="0">
                <a:solidFill>
                  <a:srgbClr val="0070C0"/>
                </a:solidFill>
              </a:rPr>
              <a:t> and other writers)</a:t>
            </a:r>
            <a:endParaRPr lang="en-US" dirty="0">
              <a:solidFill>
                <a:srgbClr val="0070C0"/>
              </a:solidFill>
            </a:endParaRPr>
          </a:p>
          <a:p>
            <a:pPr algn="just"/>
            <a:r>
              <a:rPr lang="en-US" dirty="0">
                <a:solidFill>
                  <a:srgbClr val="FF0000"/>
                </a:solidFill>
              </a:rPr>
              <a:t>Third </a:t>
            </a:r>
            <a:r>
              <a:rPr lang="en-US" b="1" dirty="0">
                <a:solidFill>
                  <a:srgbClr val="FF0000"/>
                </a:solidFill>
              </a:rPr>
              <a:t>Council</a:t>
            </a:r>
            <a:r>
              <a:rPr lang="en-US" dirty="0">
                <a:solidFill>
                  <a:srgbClr val="FF0000"/>
                </a:solidFill>
              </a:rPr>
              <a:t> </a:t>
            </a:r>
            <a:r>
              <a:rPr lang="en-US" b="1" dirty="0">
                <a:solidFill>
                  <a:srgbClr val="FF0000"/>
                </a:solidFill>
              </a:rPr>
              <a:t>of</a:t>
            </a:r>
            <a:r>
              <a:rPr lang="en-US" dirty="0">
                <a:solidFill>
                  <a:srgbClr val="FF0000"/>
                </a:solidFill>
              </a:rPr>
              <a:t> Constantinople (680-681 </a:t>
            </a:r>
            <a:r>
              <a:rPr lang="en-US" b="1" dirty="0">
                <a:solidFill>
                  <a:srgbClr val="FF0000"/>
                </a:solidFill>
              </a:rPr>
              <a:t>A</a:t>
            </a:r>
            <a:r>
              <a:rPr lang="en-US" dirty="0">
                <a:solidFill>
                  <a:srgbClr val="FF0000"/>
                </a:solidFill>
              </a:rPr>
              <a:t>.D.) </a:t>
            </a:r>
            <a:r>
              <a:rPr lang="en-US" dirty="0" smtClean="0">
                <a:solidFill>
                  <a:srgbClr val="FF0000"/>
                </a:solidFill>
              </a:rPr>
              <a:t>Against </a:t>
            </a:r>
            <a:r>
              <a:rPr lang="en-US" dirty="0" err="1" smtClean="0">
                <a:solidFill>
                  <a:srgbClr val="FF0000"/>
                </a:solidFill>
              </a:rPr>
              <a:t>Monothelitism</a:t>
            </a:r>
            <a:r>
              <a:rPr lang="en-US" dirty="0" smtClean="0">
                <a:solidFill>
                  <a:srgbClr val="FF0000"/>
                </a:solidFill>
              </a:rPr>
              <a:t> and </a:t>
            </a:r>
            <a:r>
              <a:rPr lang="en-US" dirty="0" err="1" smtClean="0">
                <a:solidFill>
                  <a:srgbClr val="FF0000"/>
                </a:solidFill>
              </a:rPr>
              <a:t>Monoenergism</a:t>
            </a:r>
            <a:r>
              <a:rPr lang="en-US" dirty="0" smtClean="0">
                <a:solidFill>
                  <a:srgbClr val="FF0000"/>
                </a:solidFill>
              </a:rPr>
              <a:t> (Patriarch</a:t>
            </a:r>
            <a:r>
              <a:rPr lang="en-US" dirty="0">
                <a:solidFill>
                  <a:srgbClr val="FF0000"/>
                </a:solidFill>
              </a:rPr>
              <a:t> </a:t>
            </a:r>
            <a:r>
              <a:rPr lang="en-US" dirty="0" err="1" smtClean="0">
                <a:solidFill>
                  <a:srgbClr val="FF0000"/>
                </a:solidFill>
              </a:rPr>
              <a:t>Sergius</a:t>
            </a:r>
            <a:r>
              <a:rPr lang="en-US" dirty="0" smtClean="0">
                <a:solidFill>
                  <a:srgbClr val="FF0000"/>
                </a:solidFill>
              </a:rPr>
              <a:t> </a:t>
            </a:r>
            <a:r>
              <a:rPr lang="en-US" dirty="0">
                <a:solidFill>
                  <a:srgbClr val="FF0000"/>
                </a:solidFill>
              </a:rPr>
              <a:t>I of </a:t>
            </a:r>
            <a:r>
              <a:rPr lang="en-US" dirty="0" smtClean="0">
                <a:solidFill>
                  <a:srgbClr val="FF0000"/>
                </a:solidFill>
              </a:rPr>
              <a:t>Constantinople).</a:t>
            </a:r>
            <a:endParaRPr lang="en-US" dirty="0">
              <a:solidFill>
                <a:srgbClr val="FF0000"/>
              </a:solidFill>
            </a:endParaRPr>
          </a:p>
          <a:p>
            <a:pPr algn="just"/>
            <a:r>
              <a:rPr lang="en-US" dirty="0">
                <a:solidFill>
                  <a:srgbClr val="C00000"/>
                </a:solidFill>
              </a:rPr>
              <a:t>Second </a:t>
            </a:r>
            <a:r>
              <a:rPr lang="en-US" b="1" dirty="0">
                <a:solidFill>
                  <a:srgbClr val="C00000"/>
                </a:solidFill>
              </a:rPr>
              <a:t>Council</a:t>
            </a:r>
            <a:r>
              <a:rPr lang="en-US" dirty="0">
                <a:solidFill>
                  <a:srgbClr val="C00000"/>
                </a:solidFill>
              </a:rPr>
              <a:t> </a:t>
            </a:r>
            <a:r>
              <a:rPr lang="en-US" b="1" dirty="0">
                <a:solidFill>
                  <a:srgbClr val="C00000"/>
                </a:solidFill>
              </a:rPr>
              <a:t>of</a:t>
            </a:r>
            <a:r>
              <a:rPr lang="en-US" dirty="0">
                <a:solidFill>
                  <a:srgbClr val="C00000"/>
                </a:solidFill>
              </a:rPr>
              <a:t> Nicaea (787 </a:t>
            </a:r>
            <a:r>
              <a:rPr lang="en-US" b="1" dirty="0">
                <a:solidFill>
                  <a:srgbClr val="C00000"/>
                </a:solidFill>
              </a:rPr>
              <a:t>A</a:t>
            </a:r>
            <a:r>
              <a:rPr lang="en-US" dirty="0">
                <a:solidFill>
                  <a:srgbClr val="C00000"/>
                </a:solidFill>
              </a:rPr>
              <a:t>.D</a:t>
            </a:r>
            <a:r>
              <a:rPr lang="en-US" dirty="0" smtClean="0">
                <a:solidFill>
                  <a:srgbClr val="C00000"/>
                </a:solidFill>
              </a:rPr>
              <a:t>.) Against </a:t>
            </a:r>
            <a:r>
              <a:rPr lang="en-US" dirty="0" err="1" smtClean="0">
                <a:solidFill>
                  <a:srgbClr val="C00000"/>
                </a:solidFill>
              </a:rPr>
              <a:t>Iconoclastism</a:t>
            </a:r>
            <a:r>
              <a:rPr lang="en-US" dirty="0" smtClean="0">
                <a:solidFill>
                  <a:srgbClr val="C00000"/>
                </a:solidFill>
              </a:rPr>
              <a:t> and in </a:t>
            </a:r>
            <a:r>
              <a:rPr lang="en-US" dirty="0" err="1" smtClean="0">
                <a:solidFill>
                  <a:srgbClr val="C00000"/>
                </a:solidFill>
              </a:rPr>
              <a:t>favour</a:t>
            </a:r>
            <a:r>
              <a:rPr lang="en-US" dirty="0" smtClean="0">
                <a:solidFill>
                  <a:srgbClr val="C00000"/>
                </a:solidFill>
              </a:rPr>
              <a:t> of the veneration of the relics of the saints.</a:t>
            </a:r>
            <a:endParaRPr lang="en-US" dirty="0">
              <a:solidFill>
                <a:srgbClr val="C00000"/>
              </a:solidFill>
            </a:endParaRPr>
          </a:p>
          <a:p>
            <a:pPr algn="just"/>
            <a:endParaRPr lang="it-IT" dirty="0"/>
          </a:p>
        </p:txBody>
      </p:sp>
      <p:pic>
        <p:nvPicPr>
          <p:cNvPr id="2050" name="Picture 2" descr="Immagine correlat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589134" y="1825624"/>
            <a:ext cx="3263987" cy="2437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1500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Text Box 4"/>
          <p:cNvSpPr txBox="1">
            <a:spLocks noChangeArrowheads="1"/>
          </p:cNvSpPr>
          <p:nvPr/>
        </p:nvSpPr>
        <p:spPr bwMode="auto">
          <a:xfrm>
            <a:off x="556782" y="2975694"/>
            <a:ext cx="11320528" cy="3647152"/>
          </a:xfrm>
          <a:prstGeom prst="rect">
            <a:avLst/>
          </a:prstGeom>
          <a:solidFill>
            <a:schemeClr val="accent4">
              <a:lumMod val="20000"/>
              <a:lumOff val="80000"/>
            </a:schemeClr>
          </a:solidFill>
          <a:ln>
            <a:noFill/>
          </a:ln>
          <a:effectLst>
            <a:innerShdw blurRad="63500" dist="50800" dir="5400000">
              <a:prstClr val="black">
                <a:alpha val="50000"/>
              </a:prstClr>
            </a:innerShdw>
          </a:effectLst>
          <a:extLst/>
        </p:spPr>
        <p:txBody>
          <a:bodyPr wrap="square">
            <a:spAutoFit/>
            <a:flatTx/>
          </a:bodyPr>
          <a:lstStyle/>
          <a:p>
            <a:pPr algn="just">
              <a:spcBef>
                <a:spcPct val="50000"/>
              </a:spcBef>
              <a:defRPr/>
            </a:pPr>
            <a:r>
              <a:rPr lang="en-GB" altLang="en-US" sz="2200" b="1" dirty="0">
                <a:solidFill>
                  <a:srgbClr val="FF0000"/>
                </a:solidFill>
                <a:latin typeface="Arial" charset="0"/>
                <a:cs typeface="Arial" charset="0"/>
              </a:rPr>
              <a:t>Why, after a glorious period of 6 centuries, did bishops and priests become weak in knowledge and in holiness of life?</a:t>
            </a:r>
          </a:p>
          <a:p>
            <a:pPr algn="just">
              <a:spcBef>
                <a:spcPct val="50000"/>
              </a:spcBef>
              <a:defRPr/>
            </a:pPr>
            <a:r>
              <a:rPr lang="en-GB" altLang="en-US" sz="2200" b="1" dirty="0">
                <a:solidFill>
                  <a:srgbClr val="0000FF"/>
                </a:solidFill>
                <a:latin typeface="Garamond" pitchFamily="18" charset="0"/>
                <a:cs typeface="Arial" charset="0"/>
              </a:rPr>
              <a:t>Rosmini produced a historical study, proving that the cause for such dramatic decline was the constant invasions of barbarian tribes who put to an end the mighty Roman Empire.</a:t>
            </a:r>
          </a:p>
          <a:p>
            <a:pPr algn="just">
              <a:spcBef>
                <a:spcPct val="50000"/>
              </a:spcBef>
              <a:defRPr/>
            </a:pPr>
            <a:r>
              <a:rPr lang="en-GB" altLang="en-US" sz="2200" b="1" dirty="0">
                <a:solidFill>
                  <a:srgbClr val="FFC000"/>
                </a:solidFill>
                <a:latin typeface="Garamond" pitchFamily="18" charset="0"/>
                <a:cs typeface="Arial" charset="0"/>
              </a:rPr>
              <a:t>The barbarian kings, after destroying cities and murdering an endless number of innocent people, settled in the conquered lands of Europe, North Africa, and middle East, feared by everyone.</a:t>
            </a:r>
          </a:p>
          <a:p>
            <a:pPr algn="just">
              <a:spcBef>
                <a:spcPct val="50000"/>
              </a:spcBef>
              <a:defRPr/>
            </a:pPr>
            <a:r>
              <a:rPr lang="en-GB" altLang="en-US" sz="2200" b="1" dirty="0">
                <a:solidFill>
                  <a:srgbClr val="00B050"/>
                </a:solidFill>
                <a:latin typeface="Garamond" pitchFamily="18" charset="0"/>
                <a:cs typeface="Arial" charset="0"/>
              </a:rPr>
              <a:t>The people found protection in the Popes, bishops, and priests. The barbarian rulers, in order to control the population, bestowed titles and wealth on to the Popes and the Bishops</a:t>
            </a:r>
            <a:r>
              <a:rPr lang="en-GB" altLang="en-US" sz="2200" b="1" dirty="0" smtClean="0">
                <a:solidFill>
                  <a:srgbClr val="00B050"/>
                </a:solidFill>
                <a:latin typeface="Garamond" pitchFamily="18" charset="0"/>
                <a:cs typeface="Arial" charset="0"/>
              </a:rPr>
              <a:t>.</a:t>
            </a:r>
            <a:endParaRPr lang="en-GB" altLang="en-US" sz="2200" b="1" dirty="0">
              <a:solidFill>
                <a:srgbClr val="00B050"/>
              </a:solidFill>
              <a:latin typeface="Garamond" pitchFamily="18" charset="0"/>
              <a:cs typeface="Arial" charset="0"/>
            </a:endParaRPr>
          </a:p>
        </p:txBody>
      </p:sp>
      <p:sp>
        <p:nvSpPr>
          <p:cNvPr id="2" name="CasellaDiTesto 1"/>
          <p:cNvSpPr txBox="1"/>
          <p:nvPr/>
        </p:nvSpPr>
        <p:spPr>
          <a:xfrm>
            <a:off x="218941" y="463639"/>
            <a:ext cx="11658369" cy="584775"/>
          </a:xfrm>
          <a:prstGeom prst="rect">
            <a:avLst/>
          </a:prstGeom>
          <a:noFill/>
        </p:spPr>
        <p:txBody>
          <a:bodyPr wrap="square" rtlCol="0">
            <a:spAutoFit/>
          </a:bodyPr>
          <a:lstStyle/>
          <a:p>
            <a:pPr algn="ctr"/>
            <a:r>
              <a:rPr lang="it-IT" sz="3200" dirty="0" smtClean="0">
                <a:solidFill>
                  <a:srgbClr val="0070C0"/>
                </a:solidFill>
                <a:latin typeface="Rockwell" panose="02060603020205020403" pitchFamily="18" charset="0"/>
              </a:rPr>
              <a:t>The </a:t>
            </a:r>
            <a:r>
              <a:rPr lang="it-IT" sz="3200" dirty="0" err="1" smtClean="0">
                <a:solidFill>
                  <a:srgbClr val="0070C0"/>
                </a:solidFill>
                <a:latin typeface="Rockwell" panose="02060603020205020403" pitchFamily="18" charset="0"/>
              </a:rPr>
              <a:t>Barbarian</a:t>
            </a:r>
            <a:r>
              <a:rPr lang="it-IT" sz="3200" dirty="0" smtClean="0">
                <a:solidFill>
                  <a:srgbClr val="0070C0"/>
                </a:solidFill>
                <a:latin typeface="Rockwell" panose="02060603020205020403" pitchFamily="18" charset="0"/>
              </a:rPr>
              <a:t> </a:t>
            </a:r>
            <a:r>
              <a:rPr lang="it-IT" sz="3200" dirty="0" err="1" smtClean="0">
                <a:solidFill>
                  <a:srgbClr val="0070C0"/>
                </a:solidFill>
                <a:latin typeface="Rockwell" panose="02060603020205020403" pitchFamily="18" charset="0"/>
              </a:rPr>
              <a:t>invasions</a:t>
            </a:r>
            <a:r>
              <a:rPr lang="it-IT" sz="3200" dirty="0" smtClean="0">
                <a:solidFill>
                  <a:srgbClr val="0070C0"/>
                </a:solidFill>
                <a:latin typeface="Rockwell" panose="02060603020205020403" pitchFamily="18" charset="0"/>
              </a:rPr>
              <a:t> and the </a:t>
            </a:r>
            <a:r>
              <a:rPr lang="it-IT" sz="3200" dirty="0" err="1" smtClean="0">
                <a:solidFill>
                  <a:srgbClr val="0070C0"/>
                </a:solidFill>
                <a:latin typeface="Rockwell" panose="02060603020205020403" pitchFamily="18" charset="0"/>
              </a:rPr>
              <a:t>decline</a:t>
            </a:r>
            <a:r>
              <a:rPr lang="it-IT" sz="3200" dirty="0" smtClean="0">
                <a:solidFill>
                  <a:srgbClr val="0070C0"/>
                </a:solidFill>
                <a:latin typeface="Rockwell" panose="02060603020205020403" pitchFamily="18" charset="0"/>
              </a:rPr>
              <a:t> of a </a:t>
            </a:r>
            <a:r>
              <a:rPr lang="it-IT" sz="3200" dirty="0" err="1" smtClean="0">
                <a:solidFill>
                  <a:srgbClr val="0070C0"/>
                </a:solidFill>
                <a:latin typeface="Rockwell" panose="02060603020205020403" pitchFamily="18" charset="0"/>
              </a:rPr>
              <a:t>glorious</a:t>
            </a:r>
            <a:r>
              <a:rPr lang="it-IT" sz="3200" dirty="0" smtClean="0">
                <a:solidFill>
                  <a:srgbClr val="0070C0"/>
                </a:solidFill>
                <a:latin typeface="Rockwell" panose="02060603020205020403" pitchFamily="18" charset="0"/>
              </a:rPr>
              <a:t> time.</a:t>
            </a:r>
            <a:endParaRPr lang="it-IT" sz="3200" dirty="0">
              <a:solidFill>
                <a:srgbClr val="0070C0"/>
              </a:solidFill>
              <a:latin typeface="Rockwell" panose="02060603020205020403" pitchFamily="18" charset="0"/>
            </a:endParaRPr>
          </a:p>
        </p:txBody>
      </p:sp>
      <p:pic>
        <p:nvPicPr>
          <p:cNvPr id="3074" name="Picture 2" descr="Risultati immagini per barbaric assault to mi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3452" y="1048248"/>
            <a:ext cx="4189345" cy="1927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843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solidFill>
                  <a:srgbClr val="C00000"/>
                </a:solidFill>
                <a:latin typeface="Arial Black" panose="020B0A04020102020204" pitchFamily="34" charset="0"/>
              </a:rPr>
              <a:t>Card. Richelieu 1585 - 1642</a:t>
            </a:r>
            <a:endParaRPr lang="it-IT" b="1" dirty="0">
              <a:solidFill>
                <a:srgbClr val="C00000"/>
              </a:solidFill>
              <a:latin typeface="Arial Black" panose="020B0A04020102020204" pitchFamily="34" charset="0"/>
            </a:endParaRPr>
          </a:p>
        </p:txBody>
      </p:sp>
      <p:pic>
        <p:nvPicPr>
          <p:cNvPr id="2050" name="Picture 2" descr="Richelieu, por Philippe de Champaigne (detall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62815" y="1825625"/>
            <a:ext cx="5266369"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49186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FallREmp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216" y="188913"/>
            <a:ext cx="4987188" cy="4032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5" descr="sackofrom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463" y="661593"/>
            <a:ext cx="5092945" cy="3514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6"/>
          <p:cNvSpPr txBox="1">
            <a:spLocks noChangeArrowheads="1"/>
          </p:cNvSpPr>
          <p:nvPr/>
        </p:nvSpPr>
        <p:spPr bwMode="auto">
          <a:xfrm>
            <a:off x="6240464" y="4505886"/>
            <a:ext cx="5092944" cy="1369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GB" altLang="en-US" sz="2000" b="1" dirty="0">
                <a:solidFill>
                  <a:srgbClr val="FF0000"/>
                </a:solidFill>
              </a:rPr>
              <a:t>Sack of </a:t>
            </a:r>
            <a:r>
              <a:rPr lang="en-GB" altLang="en-US" sz="2000" b="1" dirty="0" smtClean="0">
                <a:solidFill>
                  <a:srgbClr val="FF0000"/>
                </a:solidFill>
              </a:rPr>
              <a:t>Rome</a:t>
            </a:r>
          </a:p>
          <a:p>
            <a:pPr algn="ctr" eaLnBrk="1" hangingPunct="1">
              <a:spcBef>
                <a:spcPct val="50000"/>
              </a:spcBef>
              <a:buFontTx/>
              <a:buNone/>
            </a:pPr>
            <a:r>
              <a:rPr lang="en-US" sz="1800" dirty="0"/>
              <a:t>The </a:t>
            </a:r>
            <a:r>
              <a:rPr lang="en-US" sz="1800" b="1" dirty="0"/>
              <a:t>Sack of Rome</a:t>
            </a:r>
            <a:r>
              <a:rPr lang="en-US" sz="1800" dirty="0"/>
              <a:t> occurred on 24 August 410 AD. The city was attacked by the Visigoths led by King Alaric. </a:t>
            </a:r>
            <a:endParaRPr lang="en-GB" altLang="en-US" sz="1800" b="1" dirty="0">
              <a:solidFill>
                <a:srgbClr val="FF0000"/>
              </a:solidFill>
            </a:endParaRPr>
          </a:p>
        </p:txBody>
      </p:sp>
      <p:sp>
        <p:nvSpPr>
          <p:cNvPr id="22533" name="Text Box 7"/>
          <p:cNvSpPr txBox="1">
            <a:spLocks noChangeArrowheads="1"/>
          </p:cNvSpPr>
          <p:nvPr/>
        </p:nvSpPr>
        <p:spPr bwMode="auto">
          <a:xfrm>
            <a:off x="6240463" y="188913"/>
            <a:ext cx="2879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en-US" sz="1800" b="1" dirty="0">
                <a:solidFill>
                  <a:srgbClr val="FF0000"/>
                </a:solidFill>
              </a:rPr>
              <a:t>Barbarian Invasions</a:t>
            </a:r>
          </a:p>
        </p:txBody>
      </p:sp>
      <p:pic>
        <p:nvPicPr>
          <p:cNvPr id="22534" name="Picture 8" descr="romeburn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2262" y="4408020"/>
            <a:ext cx="3256142" cy="210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54156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err="1" smtClean="0">
                <a:solidFill>
                  <a:srgbClr val="002060"/>
                </a:solidFill>
              </a:rPr>
              <a:t>Secular</a:t>
            </a:r>
            <a:r>
              <a:rPr lang="it-IT" b="1" dirty="0" smtClean="0">
                <a:solidFill>
                  <a:srgbClr val="002060"/>
                </a:solidFill>
              </a:rPr>
              <a:t> business </a:t>
            </a:r>
            <a:r>
              <a:rPr lang="it-IT" b="1" dirty="0" err="1" smtClean="0">
                <a:solidFill>
                  <a:srgbClr val="002060"/>
                </a:solidFill>
              </a:rPr>
              <a:t>forced</a:t>
            </a:r>
            <a:r>
              <a:rPr lang="it-IT" b="1" dirty="0" smtClean="0">
                <a:solidFill>
                  <a:srgbClr val="002060"/>
                </a:solidFill>
              </a:rPr>
              <a:t> </a:t>
            </a:r>
            <a:r>
              <a:rPr lang="it-IT" b="1" dirty="0" err="1" smtClean="0">
                <a:solidFill>
                  <a:srgbClr val="002060"/>
                </a:solidFill>
              </a:rPr>
              <a:t>upon</a:t>
            </a:r>
            <a:r>
              <a:rPr lang="it-IT" b="1" dirty="0" smtClean="0">
                <a:solidFill>
                  <a:srgbClr val="002060"/>
                </a:solidFill>
              </a:rPr>
              <a:t> the charity</a:t>
            </a:r>
            <a:br>
              <a:rPr lang="it-IT" b="1" dirty="0" smtClean="0">
                <a:solidFill>
                  <a:srgbClr val="002060"/>
                </a:solidFill>
              </a:rPr>
            </a:br>
            <a:r>
              <a:rPr lang="it-IT" b="1" dirty="0" smtClean="0">
                <a:solidFill>
                  <a:srgbClr val="002060"/>
                </a:solidFill>
              </a:rPr>
              <a:t>of the </a:t>
            </a:r>
            <a:r>
              <a:rPr lang="it-IT" b="1" dirty="0" err="1" smtClean="0">
                <a:solidFill>
                  <a:srgbClr val="002060"/>
                </a:solidFill>
              </a:rPr>
              <a:t>Episcopate</a:t>
            </a:r>
            <a:endParaRPr lang="it-IT" b="1" dirty="0">
              <a:solidFill>
                <a:srgbClr val="002060"/>
              </a:solidFill>
            </a:endParaRPr>
          </a:p>
        </p:txBody>
      </p:sp>
      <p:sp>
        <p:nvSpPr>
          <p:cNvPr id="4" name="Segnaposto contenuto 3"/>
          <p:cNvSpPr>
            <a:spLocks noGrp="1"/>
          </p:cNvSpPr>
          <p:nvPr>
            <p:ph sz="half" idx="2"/>
          </p:nvPr>
        </p:nvSpPr>
        <p:spPr/>
        <p:txBody>
          <a:bodyPr>
            <a:normAutofit fontScale="70000" lnSpcReduction="20000"/>
          </a:bodyPr>
          <a:lstStyle/>
          <a:p>
            <a:pPr algn="just"/>
            <a:r>
              <a:rPr lang="it-IT" b="1" dirty="0">
                <a:solidFill>
                  <a:srgbClr val="92D050"/>
                </a:solidFill>
              </a:rPr>
              <a:t>The </a:t>
            </a:r>
            <a:r>
              <a:rPr lang="it-IT" b="1" dirty="0" err="1">
                <a:solidFill>
                  <a:srgbClr val="92D050"/>
                </a:solidFill>
              </a:rPr>
              <a:t>total</a:t>
            </a:r>
            <a:r>
              <a:rPr lang="it-IT" b="1" dirty="0">
                <a:solidFill>
                  <a:srgbClr val="92D050"/>
                </a:solidFill>
              </a:rPr>
              <a:t> </a:t>
            </a:r>
            <a:r>
              <a:rPr lang="it-IT" b="1" dirty="0" err="1">
                <a:solidFill>
                  <a:srgbClr val="92D050"/>
                </a:solidFill>
              </a:rPr>
              <a:t>collaps</a:t>
            </a:r>
            <a:r>
              <a:rPr lang="it-IT" b="1" dirty="0">
                <a:solidFill>
                  <a:srgbClr val="92D050"/>
                </a:solidFill>
              </a:rPr>
              <a:t> of </a:t>
            </a:r>
            <a:r>
              <a:rPr lang="it-IT" b="1" dirty="0" err="1">
                <a:solidFill>
                  <a:srgbClr val="92D050"/>
                </a:solidFill>
              </a:rPr>
              <a:t>political</a:t>
            </a:r>
            <a:r>
              <a:rPr lang="it-IT" b="1" dirty="0">
                <a:solidFill>
                  <a:srgbClr val="92D050"/>
                </a:solidFill>
              </a:rPr>
              <a:t> society </a:t>
            </a:r>
            <a:r>
              <a:rPr lang="it-IT" b="1" dirty="0" err="1">
                <a:solidFill>
                  <a:srgbClr val="92D050"/>
                </a:solidFill>
              </a:rPr>
              <a:t>had</a:t>
            </a:r>
            <a:r>
              <a:rPr lang="it-IT" b="1" dirty="0">
                <a:solidFill>
                  <a:srgbClr val="92D050"/>
                </a:solidFill>
              </a:rPr>
              <a:t> </a:t>
            </a:r>
            <a:r>
              <a:rPr lang="it-IT" b="1" dirty="0" err="1">
                <a:solidFill>
                  <a:srgbClr val="92D050"/>
                </a:solidFill>
              </a:rPr>
              <a:t>forced</a:t>
            </a:r>
            <a:r>
              <a:rPr lang="it-IT" b="1" dirty="0">
                <a:solidFill>
                  <a:srgbClr val="92D050"/>
                </a:solidFill>
              </a:rPr>
              <a:t> </a:t>
            </a:r>
            <a:r>
              <a:rPr lang="it-IT" b="1" dirty="0" err="1">
                <a:solidFill>
                  <a:srgbClr val="92D050"/>
                </a:solidFill>
              </a:rPr>
              <a:t>secular</a:t>
            </a:r>
            <a:r>
              <a:rPr lang="it-IT" b="1" dirty="0">
                <a:solidFill>
                  <a:srgbClr val="92D050"/>
                </a:solidFill>
              </a:rPr>
              <a:t> business </a:t>
            </a:r>
            <a:r>
              <a:rPr lang="it-IT" b="1" dirty="0" err="1">
                <a:solidFill>
                  <a:srgbClr val="92D050"/>
                </a:solidFill>
              </a:rPr>
              <a:t>upon</a:t>
            </a:r>
            <a:r>
              <a:rPr lang="it-IT" b="1" dirty="0">
                <a:solidFill>
                  <a:srgbClr val="92D050"/>
                </a:solidFill>
              </a:rPr>
              <a:t> the charity of the </a:t>
            </a:r>
            <a:r>
              <a:rPr lang="it-IT" b="1" dirty="0" err="1" smtClean="0">
                <a:solidFill>
                  <a:srgbClr val="92D050"/>
                </a:solidFill>
              </a:rPr>
              <a:t>Episcopate</a:t>
            </a:r>
            <a:r>
              <a:rPr lang="it-IT" b="1" dirty="0" smtClean="0">
                <a:solidFill>
                  <a:srgbClr val="92D050"/>
                </a:solidFill>
              </a:rPr>
              <a:t>.</a:t>
            </a:r>
          </a:p>
          <a:p>
            <a:pPr algn="just">
              <a:spcBef>
                <a:spcPct val="50000"/>
              </a:spcBef>
              <a:defRPr/>
            </a:pPr>
            <a:r>
              <a:rPr lang="en-GB" altLang="en-US" b="1" dirty="0" smtClean="0">
                <a:solidFill>
                  <a:srgbClr val="0000FF"/>
                </a:solidFill>
                <a:cs typeface="Arial" charset="0"/>
              </a:rPr>
              <a:t>But slowly Bishops </a:t>
            </a:r>
            <a:r>
              <a:rPr lang="en-GB" altLang="en-US" b="1" dirty="0">
                <a:solidFill>
                  <a:srgbClr val="0000FF"/>
                </a:solidFill>
                <a:cs typeface="Arial" charset="0"/>
              </a:rPr>
              <a:t>became powerful, wealthy, and bound to their rulers; they became like princes, with their own army and their own fortresses.</a:t>
            </a:r>
          </a:p>
          <a:p>
            <a:pPr algn="just">
              <a:spcBef>
                <a:spcPct val="50000"/>
              </a:spcBef>
              <a:defRPr/>
            </a:pPr>
            <a:r>
              <a:rPr lang="en-GB" altLang="en-US" b="1" dirty="0">
                <a:solidFill>
                  <a:srgbClr val="FF0000"/>
                </a:solidFill>
                <a:cs typeface="Arial" charset="0"/>
              </a:rPr>
              <a:t>It was at this stage that links with the people and the priests were broken. The priests, abandoned by their bishops in their spiritual needs, became corrupt, using the priesthood as a means of making money and of achieving some status in life.</a:t>
            </a:r>
          </a:p>
          <a:p>
            <a:pPr algn="just"/>
            <a:r>
              <a:rPr lang="it-IT" b="1" dirty="0" err="1" smtClean="0">
                <a:solidFill>
                  <a:srgbClr val="0070C0"/>
                </a:solidFill>
              </a:rPr>
              <a:t>Flourishing</a:t>
            </a:r>
            <a:r>
              <a:rPr lang="it-IT" b="1" dirty="0" smtClean="0">
                <a:solidFill>
                  <a:srgbClr val="0070C0"/>
                </a:solidFill>
              </a:rPr>
              <a:t> </a:t>
            </a:r>
            <a:r>
              <a:rPr lang="it-IT" b="1" dirty="0" err="1">
                <a:solidFill>
                  <a:srgbClr val="0070C0"/>
                </a:solidFill>
              </a:rPr>
              <a:t>Orders</a:t>
            </a:r>
            <a:r>
              <a:rPr lang="it-IT" b="1" dirty="0">
                <a:solidFill>
                  <a:srgbClr val="0070C0"/>
                </a:solidFill>
              </a:rPr>
              <a:t> of Canon and </a:t>
            </a:r>
            <a:r>
              <a:rPr lang="it-IT" b="1" dirty="0" err="1">
                <a:solidFill>
                  <a:srgbClr val="0070C0"/>
                </a:solidFill>
              </a:rPr>
              <a:t>Monks</a:t>
            </a:r>
            <a:r>
              <a:rPr lang="it-IT" b="1" dirty="0">
                <a:solidFill>
                  <a:srgbClr val="0070C0"/>
                </a:solidFill>
              </a:rPr>
              <a:t> </a:t>
            </a:r>
            <a:r>
              <a:rPr lang="it-IT" b="1" dirty="0" err="1">
                <a:solidFill>
                  <a:srgbClr val="0070C0"/>
                </a:solidFill>
              </a:rPr>
              <a:t>undertook</a:t>
            </a:r>
            <a:r>
              <a:rPr lang="it-IT" b="1" dirty="0">
                <a:solidFill>
                  <a:srgbClr val="0070C0"/>
                </a:solidFill>
              </a:rPr>
              <a:t> the </a:t>
            </a:r>
            <a:r>
              <a:rPr lang="it-IT" b="1" dirty="0" err="1">
                <a:solidFill>
                  <a:srgbClr val="0070C0"/>
                </a:solidFill>
              </a:rPr>
              <a:t>Bishop’s</a:t>
            </a:r>
            <a:r>
              <a:rPr lang="it-IT" b="1" dirty="0">
                <a:solidFill>
                  <a:srgbClr val="0070C0"/>
                </a:solidFill>
              </a:rPr>
              <a:t> work of </a:t>
            </a:r>
            <a:r>
              <a:rPr lang="it-IT" b="1" dirty="0" err="1">
                <a:solidFill>
                  <a:srgbClr val="0070C0"/>
                </a:solidFill>
              </a:rPr>
              <a:t>educating</a:t>
            </a:r>
            <a:r>
              <a:rPr lang="it-IT" b="1" dirty="0">
                <a:solidFill>
                  <a:srgbClr val="0070C0"/>
                </a:solidFill>
              </a:rPr>
              <a:t> Christian </a:t>
            </a:r>
            <a:r>
              <a:rPr lang="it-IT" b="1" dirty="0" err="1">
                <a:solidFill>
                  <a:srgbClr val="0070C0"/>
                </a:solidFill>
              </a:rPr>
              <a:t>youth</a:t>
            </a:r>
            <a:r>
              <a:rPr lang="it-IT" b="1" dirty="0">
                <a:solidFill>
                  <a:srgbClr val="0070C0"/>
                </a:solidFill>
              </a:rPr>
              <a:t> </a:t>
            </a:r>
            <a:r>
              <a:rPr lang="it-IT" b="1" dirty="0" err="1">
                <a:solidFill>
                  <a:srgbClr val="0070C0"/>
                </a:solidFill>
              </a:rPr>
              <a:t>through</a:t>
            </a:r>
            <a:r>
              <a:rPr lang="it-IT" b="1" dirty="0">
                <a:solidFill>
                  <a:srgbClr val="0070C0"/>
                </a:solidFill>
              </a:rPr>
              <a:t> the </a:t>
            </a:r>
            <a:r>
              <a:rPr lang="it-IT" b="1" dirty="0" err="1">
                <a:solidFill>
                  <a:srgbClr val="0070C0"/>
                </a:solidFill>
              </a:rPr>
              <a:t>study</a:t>
            </a:r>
            <a:r>
              <a:rPr lang="it-IT" b="1" dirty="0">
                <a:solidFill>
                  <a:srgbClr val="0070C0"/>
                </a:solidFill>
              </a:rPr>
              <a:t> of the </a:t>
            </a:r>
            <a:r>
              <a:rPr lang="it-IT" b="1" dirty="0" err="1">
                <a:solidFill>
                  <a:srgbClr val="0070C0"/>
                </a:solidFill>
              </a:rPr>
              <a:t>works</a:t>
            </a:r>
            <a:r>
              <a:rPr lang="it-IT" b="1" dirty="0">
                <a:solidFill>
                  <a:srgbClr val="0070C0"/>
                </a:solidFill>
              </a:rPr>
              <a:t> of the </a:t>
            </a:r>
            <a:r>
              <a:rPr lang="it-IT" b="1" dirty="0" err="1">
                <a:solidFill>
                  <a:srgbClr val="0070C0"/>
                </a:solidFill>
              </a:rPr>
              <a:t>Bishops</a:t>
            </a:r>
            <a:r>
              <a:rPr lang="it-IT" b="1" dirty="0">
                <a:solidFill>
                  <a:srgbClr val="0070C0"/>
                </a:solidFill>
              </a:rPr>
              <a:t> of </a:t>
            </a:r>
            <a:r>
              <a:rPr lang="it-IT" b="1" dirty="0" err="1">
                <a:solidFill>
                  <a:srgbClr val="0070C0"/>
                </a:solidFill>
              </a:rPr>
              <a:t>old</a:t>
            </a:r>
            <a:r>
              <a:rPr lang="it-IT" b="1" dirty="0">
                <a:solidFill>
                  <a:srgbClr val="0070C0"/>
                </a:solidFill>
              </a:rPr>
              <a:t> </a:t>
            </a:r>
            <a:r>
              <a:rPr lang="it-IT" b="1" dirty="0" err="1">
                <a:solidFill>
                  <a:srgbClr val="0070C0"/>
                </a:solidFill>
              </a:rPr>
              <a:t>ages</a:t>
            </a:r>
            <a:r>
              <a:rPr lang="it-IT" b="1" dirty="0" smtClean="0">
                <a:solidFill>
                  <a:srgbClr val="0070C0"/>
                </a:solidFill>
              </a:rPr>
              <a:t>.</a:t>
            </a:r>
            <a:endParaRPr lang="it-IT" b="1" dirty="0">
              <a:solidFill>
                <a:srgbClr val="0070C0"/>
              </a:solidFill>
            </a:endParaRPr>
          </a:p>
        </p:txBody>
      </p:sp>
      <p:pic>
        <p:nvPicPr>
          <p:cNvPr id="27650" name="Picture 2" descr="Risultati immagini per vescovo conte"/>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11545" y="1690688"/>
            <a:ext cx="2028825"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611545" y="5500688"/>
            <a:ext cx="1966500" cy="923330"/>
          </a:xfrm>
          <a:prstGeom prst="rect">
            <a:avLst/>
          </a:prstGeom>
          <a:noFill/>
        </p:spPr>
        <p:txBody>
          <a:bodyPr wrap="square" rtlCol="0">
            <a:spAutoFit/>
          </a:bodyPr>
          <a:lstStyle/>
          <a:p>
            <a:pPr algn="ctr"/>
            <a:r>
              <a:rPr lang="it-IT" b="1" dirty="0" smtClean="0"/>
              <a:t>Claudio </a:t>
            </a:r>
            <a:r>
              <a:rPr lang="it-IT" b="1" dirty="0" err="1" smtClean="0"/>
              <a:t>Clement</a:t>
            </a:r>
            <a:endParaRPr lang="it-IT" b="1" dirty="0" smtClean="0"/>
          </a:p>
          <a:p>
            <a:pPr algn="ctr"/>
            <a:r>
              <a:rPr lang="it-IT" b="1" dirty="0" smtClean="0"/>
              <a:t>Bishop of </a:t>
            </a:r>
            <a:r>
              <a:rPr lang="it-IT" b="1" dirty="0" err="1" smtClean="0"/>
              <a:t>Turin</a:t>
            </a:r>
            <a:endParaRPr lang="it-IT" b="1" dirty="0" smtClean="0"/>
          </a:p>
          <a:p>
            <a:pPr algn="ctr"/>
            <a:r>
              <a:rPr lang="it-IT" b="1" dirty="0" smtClean="0"/>
              <a:t>+839</a:t>
            </a:r>
            <a:endParaRPr lang="it-IT" b="1" dirty="0"/>
          </a:p>
        </p:txBody>
      </p:sp>
      <p:pic>
        <p:nvPicPr>
          <p:cNvPr id="27652" name="Picture 4" descr="Risultati immagini per monaci nello studiu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7588" y="1724775"/>
            <a:ext cx="3394612" cy="4452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2596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3335" y="215921"/>
            <a:ext cx="11745533" cy="853026"/>
          </a:xfrm>
        </p:spPr>
        <p:txBody>
          <a:bodyPr>
            <a:normAutofit/>
          </a:bodyPr>
          <a:lstStyle/>
          <a:p>
            <a:pPr algn="ctr"/>
            <a:r>
              <a:rPr lang="it-IT" sz="3200" b="1" dirty="0" smtClean="0">
                <a:solidFill>
                  <a:srgbClr val="C00000"/>
                </a:solidFill>
                <a:latin typeface="Broadway" panose="04040905080B02020502" pitchFamily="82" charset="0"/>
              </a:rPr>
              <a:t>The </a:t>
            </a:r>
            <a:r>
              <a:rPr lang="it-IT" sz="3200" b="1" dirty="0" err="1" smtClean="0">
                <a:solidFill>
                  <a:srgbClr val="C00000"/>
                </a:solidFill>
                <a:latin typeface="Broadway" panose="04040905080B02020502" pitchFamily="82" charset="0"/>
              </a:rPr>
              <a:t>teaching</a:t>
            </a:r>
            <a:r>
              <a:rPr lang="it-IT" sz="3200" b="1" dirty="0" smtClean="0">
                <a:solidFill>
                  <a:srgbClr val="C00000"/>
                </a:solidFill>
                <a:latin typeface="Broadway" panose="04040905080B02020502" pitchFamily="82" charset="0"/>
              </a:rPr>
              <a:t> of </a:t>
            </a:r>
            <a:r>
              <a:rPr lang="it-IT" sz="3200" b="1" dirty="0" err="1" smtClean="0">
                <a:solidFill>
                  <a:srgbClr val="C00000"/>
                </a:solidFill>
                <a:latin typeface="Broadway" panose="04040905080B02020502" pitchFamily="82" charset="0"/>
              </a:rPr>
              <a:t>Faith</a:t>
            </a:r>
            <a:r>
              <a:rPr lang="it-IT" sz="3200" b="1" dirty="0" smtClean="0">
                <a:solidFill>
                  <a:srgbClr val="C00000"/>
                </a:solidFill>
                <a:latin typeface="Broadway" panose="04040905080B02020502" pitchFamily="82" charset="0"/>
              </a:rPr>
              <a:t> </a:t>
            </a:r>
            <a:r>
              <a:rPr lang="it-IT" sz="3200" b="1" dirty="0" err="1" smtClean="0">
                <a:solidFill>
                  <a:srgbClr val="C00000"/>
                </a:solidFill>
                <a:latin typeface="Broadway" panose="04040905080B02020502" pitchFamily="82" charset="0"/>
              </a:rPr>
              <a:t>becomes</a:t>
            </a:r>
            <a:r>
              <a:rPr lang="it-IT" sz="3200" b="1" dirty="0" smtClean="0">
                <a:solidFill>
                  <a:srgbClr val="C00000"/>
                </a:solidFill>
                <a:latin typeface="Broadway" panose="04040905080B02020502" pitchFamily="82" charset="0"/>
              </a:rPr>
              <a:t> a </a:t>
            </a:r>
            <a:r>
              <a:rPr lang="it-IT" sz="3200" b="1" dirty="0" err="1" smtClean="0">
                <a:solidFill>
                  <a:srgbClr val="C00000"/>
                </a:solidFill>
                <a:latin typeface="Broadway" panose="04040905080B02020502" pitchFamily="82" charset="0"/>
              </a:rPr>
              <a:t>matter</a:t>
            </a:r>
            <a:r>
              <a:rPr lang="it-IT" sz="3200" b="1" dirty="0" smtClean="0">
                <a:solidFill>
                  <a:srgbClr val="C00000"/>
                </a:solidFill>
                <a:latin typeface="Broadway" panose="04040905080B02020502" pitchFamily="82" charset="0"/>
              </a:rPr>
              <a:t> for </a:t>
            </a:r>
            <a:r>
              <a:rPr lang="it-IT" sz="3200" b="1" dirty="0" err="1" smtClean="0">
                <a:solidFill>
                  <a:srgbClr val="C00000"/>
                </a:solidFill>
                <a:latin typeface="Broadway" panose="04040905080B02020502" pitchFamily="82" charset="0"/>
              </a:rPr>
              <a:t>Scholars</a:t>
            </a:r>
            <a:endParaRPr lang="it-IT" sz="3200" b="1" dirty="0">
              <a:solidFill>
                <a:srgbClr val="C00000"/>
              </a:solidFill>
              <a:latin typeface="Broadway" panose="04040905080B02020502" pitchFamily="82" charset="0"/>
            </a:endParaRPr>
          </a:p>
        </p:txBody>
      </p:sp>
      <p:sp>
        <p:nvSpPr>
          <p:cNvPr id="3" name="Segnaposto contenuto 2"/>
          <p:cNvSpPr>
            <a:spLocks noGrp="1"/>
          </p:cNvSpPr>
          <p:nvPr>
            <p:ph sz="half" idx="1"/>
          </p:nvPr>
        </p:nvSpPr>
        <p:spPr>
          <a:xfrm>
            <a:off x="442119" y="1326524"/>
            <a:ext cx="7488625" cy="5409127"/>
          </a:xfrm>
        </p:spPr>
        <p:txBody>
          <a:bodyPr>
            <a:noAutofit/>
          </a:bodyPr>
          <a:lstStyle/>
          <a:p>
            <a:pPr algn="just"/>
            <a:r>
              <a:rPr lang="it-IT" sz="2200" b="1" dirty="0" smtClean="0">
                <a:solidFill>
                  <a:srgbClr val="92D050"/>
                </a:solidFill>
              </a:rPr>
              <a:t>New </a:t>
            </a:r>
            <a:r>
              <a:rPr lang="it-IT" sz="2200" b="1" dirty="0" err="1" smtClean="0">
                <a:solidFill>
                  <a:srgbClr val="92D050"/>
                </a:solidFill>
              </a:rPr>
              <a:t>teachers</a:t>
            </a:r>
            <a:r>
              <a:rPr lang="it-IT" sz="2200" b="1" dirty="0" smtClean="0">
                <a:solidFill>
                  <a:srgbClr val="92D050"/>
                </a:solidFill>
              </a:rPr>
              <a:t> </a:t>
            </a:r>
            <a:r>
              <a:rPr lang="it-IT" sz="2200" b="1" dirty="0" err="1" smtClean="0">
                <a:solidFill>
                  <a:srgbClr val="92D050"/>
                </a:solidFill>
              </a:rPr>
              <a:t>began</a:t>
            </a:r>
            <a:r>
              <a:rPr lang="it-IT" sz="2200" b="1" dirty="0" smtClean="0">
                <a:solidFill>
                  <a:srgbClr val="92D050"/>
                </a:solidFill>
              </a:rPr>
              <a:t> </a:t>
            </a:r>
            <a:r>
              <a:rPr lang="it-IT" sz="2200" b="1" dirty="0" err="1" smtClean="0">
                <a:solidFill>
                  <a:srgbClr val="92D050"/>
                </a:solidFill>
              </a:rPr>
              <a:t>slowly</a:t>
            </a:r>
            <a:r>
              <a:rPr lang="it-IT" sz="2200" b="1" dirty="0" smtClean="0">
                <a:solidFill>
                  <a:srgbClr val="92D050"/>
                </a:solidFill>
              </a:rPr>
              <a:t> to </a:t>
            </a:r>
            <a:r>
              <a:rPr lang="it-IT" sz="2200" b="1" dirty="0" err="1" smtClean="0">
                <a:solidFill>
                  <a:srgbClr val="92D050"/>
                </a:solidFill>
              </a:rPr>
              <a:t>write</a:t>
            </a:r>
            <a:r>
              <a:rPr lang="it-IT" sz="2200" b="1" dirty="0" smtClean="0">
                <a:solidFill>
                  <a:srgbClr val="92D050"/>
                </a:solidFill>
              </a:rPr>
              <a:t> books </a:t>
            </a:r>
            <a:r>
              <a:rPr lang="it-IT" sz="2200" b="1" dirty="0" err="1" smtClean="0">
                <a:solidFill>
                  <a:srgbClr val="92D050"/>
                </a:solidFill>
              </a:rPr>
              <a:t>that</a:t>
            </a:r>
            <a:r>
              <a:rPr lang="it-IT" sz="2200" b="1" dirty="0" smtClean="0">
                <a:solidFill>
                  <a:srgbClr val="92D050"/>
                </a:solidFill>
              </a:rPr>
              <a:t> </a:t>
            </a:r>
            <a:r>
              <a:rPr lang="it-IT" sz="2200" b="1" dirty="0" err="1" smtClean="0">
                <a:solidFill>
                  <a:srgbClr val="92D050"/>
                </a:solidFill>
              </a:rPr>
              <a:t>were</a:t>
            </a:r>
            <a:r>
              <a:rPr lang="it-IT" sz="2200" b="1" dirty="0" smtClean="0">
                <a:solidFill>
                  <a:srgbClr val="92D050"/>
                </a:solidFill>
              </a:rPr>
              <a:t> </a:t>
            </a:r>
            <a:r>
              <a:rPr lang="it-IT" sz="2200" b="1" dirty="0" err="1" smtClean="0">
                <a:solidFill>
                  <a:srgbClr val="92D050"/>
                </a:solidFill>
              </a:rPr>
              <a:t>mostly</a:t>
            </a:r>
            <a:r>
              <a:rPr lang="it-IT" sz="2200" b="1" dirty="0" smtClean="0">
                <a:solidFill>
                  <a:srgbClr val="92D050"/>
                </a:solidFill>
              </a:rPr>
              <a:t> mere </a:t>
            </a:r>
            <a:r>
              <a:rPr lang="it-IT" sz="2200" b="1" i="1" dirty="0" smtClean="0">
                <a:solidFill>
                  <a:srgbClr val="92D050"/>
                </a:solidFill>
              </a:rPr>
              <a:t>compendia</a:t>
            </a:r>
            <a:r>
              <a:rPr lang="it-IT" sz="2200" b="1" dirty="0" smtClean="0">
                <a:solidFill>
                  <a:srgbClr val="92D050"/>
                </a:solidFill>
              </a:rPr>
              <a:t> or </a:t>
            </a:r>
            <a:r>
              <a:rPr lang="it-IT" sz="2200" b="1" i="1" dirty="0" err="1" smtClean="0">
                <a:solidFill>
                  <a:srgbClr val="92D050"/>
                </a:solidFill>
              </a:rPr>
              <a:t>summae</a:t>
            </a:r>
            <a:r>
              <a:rPr lang="it-IT" sz="2200" b="1" i="1" dirty="0" smtClean="0">
                <a:solidFill>
                  <a:srgbClr val="92D050"/>
                </a:solidFill>
              </a:rPr>
              <a:t> </a:t>
            </a:r>
            <a:r>
              <a:rPr lang="it-IT" sz="2200" b="1" dirty="0" smtClean="0">
                <a:solidFill>
                  <a:srgbClr val="92D050"/>
                </a:solidFill>
              </a:rPr>
              <a:t>(e.g. the </a:t>
            </a:r>
            <a:r>
              <a:rPr lang="it-IT" sz="2200" b="1" dirty="0" err="1" smtClean="0">
                <a:solidFill>
                  <a:srgbClr val="92D050"/>
                </a:solidFill>
              </a:rPr>
              <a:t>Sentences</a:t>
            </a:r>
            <a:r>
              <a:rPr lang="it-IT" sz="2200" b="1" dirty="0" smtClean="0">
                <a:solidFill>
                  <a:srgbClr val="92D050"/>
                </a:solidFill>
              </a:rPr>
              <a:t> of Pietro Lombardo).</a:t>
            </a:r>
            <a:r>
              <a:rPr lang="it-IT" sz="2200" b="1" i="1" dirty="0" smtClean="0">
                <a:solidFill>
                  <a:srgbClr val="92D050"/>
                </a:solidFill>
              </a:rPr>
              <a:t> </a:t>
            </a:r>
            <a:r>
              <a:rPr lang="it-IT" sz="2200" b="1" dirty="0" err="1" smtClean="0">
                <a:solidFill>
                  <a:srgbClr val="92D050"/>
                </a:solidFill>
              </a:rPr>
              <a:t>Good</a:t>
            </a:r>
            <a:r>
              <a:rPr lang="it-IT" sz="2200" b="1" dirty="0" smtClean="0">
                <a:solidFill>
                  <a:srgbClr val="92D050"/>
                </a:solidFill>
              </a:rPr>
              <a:t> books, </a:t>
            </a:r>
            <a:r>
              <a:rPr lang="it-IT" sz="2200" b="1" dirty="0" err="1" smtClean="0">
                <a:solidFill>
                  <a:srgbClr val="92D050"/>
                </a:solidFill>
              </a:rPr>
              <a:t>but</a:t>
            </a:r>
            <a:r>
              <a:rPr lang="it-IT" sz="2200" b="1" dirty="0" smtClean="0">
                <a:solidFill>
                  <a:srgbClr val="92D050"/>
                </a:solidFill>
              </a:rPr>
              <a:t> </a:t>
            </a:r>
            <a:r>
              <a:rPr lang="it-IT" sz="2200" b="1" dirty="0" err="1" smtClean="0">
                <a:solidFill>
                  <a:srgbClr val="92D050"/>
                </a:solidFill>
              </a:rPr>
              <a:t>lacking</a:t>
            </a:r>
            <a:r>
              <a:rPr lang="it-IT" sz="2200" b="1" dirty="0" smtClean="0">
                <a:solidFill>
                  <a:srgbClr val="92D050"/>
                </a:solidFill>
              </a:rPr>
              <a:t> the </a:t>
            </a:r>
            <a:r>
              <a:rPr lang="it-IT" sz="2200" b="1" dirty="0" err="1" smtClean="0">
                <a:solidFill>
                  <a:srgbClr val="92D050"/>
                </a:solidFill>
              </a:rPr>
              <a:t>originality</a:t>
            </a:r>
            <a:r>
              <a:rPr lang="it-IT" sz="2200" b="1" dirty="0" smtClean="0">
                <a:solidFill>
                  <a:srgbClr val="92D050"/>
                </a:solidFill>
              </a:rPr>
              <a:t> and </a:t>
            </a:r>
            <a:r>
              <a:rPr lang="it-IT" sz="2200" b="1" dirty="0" err="1" smtClean="0">
                <a:solidFill>
                  <a:srgbClr val="92D050"/>
                </a:solidFill>
              </a:rPr>
              <a:t>strengh</a:t>
            </a:r>
            <a:r>
              <a:rPr lang="it-IT" sz="2200" b="1" dirty="0" smtClean="0">
                <a:solidFill>
                  <a:srgbClr val="92D050"/>
                </a:solidFill>
              </a:rPr>
              <a:t> of the </a:t>
            </a:r>
            <a:r>
              <a:rPr lang="it-IT" sz="2200" b="1" dirty="0" err="1" smtClean="0">
                <a:solidFill>
                  <a:srgbClr val="92D050"/>
                </a:solidFill>
              </a:rPr>
              <a:t>writes</a:t>
            </a:r>
            <a:r>
              <a:rPr lang="it-IT" sz="2200" b="1" dirty="0" smtClean="0">
                <a:solidFill>
                  <a:srgbClr val="92D050"/>
                </a:solidFill>
              </a:rPr>
              <a:t> of the </a:t>
            </a:r>
            <a:r>
              <a:rPr lang="it-IT" sz="2200" b="1" dirty="0" err="1" smtClean="0">
                <a:solidFill>
                  <a:srgbClr val="92D050"/>
                </a:solidFill>
              </a:rPr>
              <a:t>Fathers</a:t>
            </a:r>
            <a:r>
              <a:rPr lang="it-IT" sz="2200" b="1" dirty="0" smtClean="0">
                <a:solidFill>
                  <a:srgbClr val="92D050"/>
                </a:solidFill>
              </a:rPr>
              <a:t> of the Church.</a:t>
            </a:r>
          </a:p>
          <a:p>
            <a:pPr algn="just"/>
            <a:r>
              <a:rPr lang="it-IT" sz="2200" b="1" dirty="0" err="1" smtClean="0">
                <a:solidFill>
                  <a:srgbClr val="7030A0"/>
                </a:solidFill>
              </a:rPr>
              <a:t>Theology</a:t>
            </a:r>
            <a:r>
              <a:rPr lang="it-IT" sz="2200" b="1" dirty="0" smtClean="0">
                <a:solidFill>
                  <a:srgbClr val="7030A0"/>
                </a:solidFill>
              </a:rPr>
              <a:t> </a:t>
            </a:r>
            <a:r>
              <a:rPr lang="it-IT" sz="2200" b="1" dirty="0" err="1" smtClean="0">
                <a:solidFill>
                  <a:srgbClr val="7030A0"/>
                </a:solidFill>
              </a:rPr>
              <a:t>was</a:t>
            </a:r>
            <a:r>
              <a:rPr lang="it-IT" sz="2200" b="1" dirty="0" smtClean="0">
                <a:solidFill>
                  <a:srgbClr val="7030A0"/>
                </a:solidFill>
              </a:rPr>
              <a:t> </a:t>
            </a:r>
            <a:r>
              <a:rPr lang="it-IT" sz="2200" b="1" dirty="0" err="1" smtClean="0">
                <a:solidFill>
                  <a:srgbClr val="7030A0"/>
                </a:solidFill>
              </a:rPr>
              <a:t>introduced</a:t>
            </a:r>
            <a:r>
              <a:rPr lang="it-IT" sz="2200" b="1" dirty="0" smtClean="0">
                <a:solidFill>
                  <a:srgbClr val="7030A0"/>
                </a:solidFill>
              </a:rPr>
              <a:t> in </a:t>
            </a:r>
            <a:r>
              <a:rPr lang="it-IT" sz="2200" b="1" dirty="0" err="1" smtClean="0">
                <a:solidFill>
                  <a:srgbClr val="7030A0"/>
                </a:solidFill>
              </a:rPr>
              <a:t>Universities</a:t>
            </a:r>
            <a:r>
              <a:rPr lang="it-IT" sz="2200" b="1" dirty="0" smtClean="0">
                <a:solidFill>
                  <a:srgbClr val="7030A0"/>
                </a:solidFill>
              </a:rPr>
              <a:t> (e.g. St. Thomas </a:t>
            </a:r>
            <a:r>
              <a:rPr lang="it-IT" sz="2200" b="1" dirty="0" err="1" smtClean="0">
                <a:solidFill>
                  <a:srgbClr val="7030A0"/>
                </a:solidFill>
              </a:rPr>
              <a:t>Aquinas</a:t>
            </a:r>
            <a:r>
              <a:rPr lang="it-IT" sz="2200" b="1" dirty="0" smtClean="0">
                <a:solidFill>
                  <a:srgbClr val="7030A0"/>
                </a:solidFill>
              </a:rPr>
              <a:t> +1274 and St. </a:t>
            </a:r>
            <a:r>
              <a:rPr lang="it-IT" sz="2200" b="1" dirty="0" err="1" smtClean="0">
                <a:solidFill>
                  <a:srgbClr val="7030A0"/>
                </a:solidFill>
              </a:rPr>
              <a:t>Bonaventure</a:t>
            </a:r>
            <a:r>
              <a:rPr lang="it-IT" sz="2200" b="1" dirty="0" smtClean="0">
                <a:solidFill>
                  <a:srgbClr val="7030A0"/>
                </a:solidFill>
              </a:rPr>
              <a:t> +1274).</a:t>
            </a:r>
          </a:p>
          <a:p>
            <a:pPr algn="just"/>
            <a:r>
              <a:rPr lang="it-IT" sz="2200" b="1" dirty="0" err="1" smtClean="0">
                <a:solidFill>
                  <a:srgbClr val="FFC000"/>
                </a:solidFill>
              </a:rPr>
              <a:t>Theological</a:t>
            </a:r>
            <a:r>
              <a:rPr lang="it-IT" sz="2200" b="1" dirty="0" smtClean="0">
                <a:solidFill>
                  <a:srgbClr val="FFC000"/>
                </a:solidFill>
              </a:rPr>
              <a:t> </a:t>
            </a:r>
            <a:r>
              <a:rPr lang="it-IT" sz="2200" b="1" dirty="0" err="1" smtClean="0">
                <a:solidFill>
                  <a:srgbClr val="FFC000"/>
                </a:solidFill>
              </a:rPr>
              <a:t>knowledge</a:t>
            </a:r>
            <a:r>
              <a:rPr lang="it-IT" sz="2200" b="1" dirty="0" smtClean="0">
                <a:solidFill>
                  <a:srgbClr val="FFC000"/>
                </a:solidFill>
              </a:rPr>
              <a:t> </a:t>
            </a:r>
            <a:r>
              <a:rPr lang="it-IT" sz="2200" b="1" dirty="0" err="1" smtClean="0">
                <a:solidFill>
                  <a:srgbClr val="FFC000"/>
                </a:solidFill>
              </a:rPr>
              <a:t>grew</a:t>
            </a:r>
            <a:r>
              <a:rPr lang="it-IT" sz="2200" b="1" dirty="0" smtClean="0">
                <a:solidFill>
                  <a:srgbClr val="FFC000"/>
                </a:solidFill>
              </a:rPr>
              <a:t> </a:t>
            </a:r>
            <a:r>
              <a:rPr lang="it-IT" sz="2200" b="1" dirty="0" err="1" smtClean="0">
                <a:solidFill>
                  <a:srgbClr val="FFC000"/>
                </a:solidFill>
              </a:rPr>
              <a:t>but</a:t>
            </a:r>
            <a:r>
              <a:rPr lang="it-IT" sz="2200" b="1" dirty="0" smtClean="0">
                <a:solidFill>
                  <a:srgbClr val="FFC000"/>
                </a:solidFill>
              </a:rPr>
              <a:t> </a:t>
            </a:r>
            <a:r>
              <a:rPr lang="it-IT" sz="2200" b="1" dirty="0" err="1" smtClean="0">
                <a:solidFill>
                  <a:srgbClr val="FFC000"/>
                </a:solidFill>
              </a:rPr>
              <a:t>wisdom</a:t>
            </a:r>
            <a:r>
              <a:rPr lang="it-IT" sz="2200" b="1" dirty="0" smtClean="0">
                <a:solidFill>
                  <a:srgbClr val="FFC000"/>
                </a:solidFill>
              </a:rPr>
              <a:t> </a:t>
            </a:r>
            <a:r>
              <a:rPr lang="it-IT" sz="2200" b="1" dirty="0" err="1" smtClean="0">
                <a:solidFill>
                  <a:srgbClr val="FFC000"/>
                </a:solidFill>
              </a:rPr>
              <a:t>decreased</a:t>
            </a:r>
            <a:r>
              <a:rPr lang="it-IT" sz="2200" b="1" dirty="0" smtClean="0">
                <a:solidFill>
                  <a:srgbClr val="FFC000"/>
                </a:solidFill>
              </a:rPr>
              <a:t>.</a:t>
            </a:r>
          </a:p>
          <a:p>
            <a:pPr algn="just"/>
            <a:r>
              <a:rPr lang="it-IT" sz="2200" b="1" dirty="0" smtClean="0">
                <a:solidFill>
                  <a:srgbClr val="0070C0"/>
                </a:solidFill>
              </a:rPr>
              <a:t>The </a:t>
            </a:r>
            <a:r>
              <a:rPr lang="it-IT" sz="2200" b="1" dirty="0" err="1" smtClean="0">
                <a:solidFill>
                  <a:srgbClr val="0070C0"/>
                </a:solidFill>
              </a:rPr>
              <a:t>schools</a:t>
            </a:r>
            <a:r>
              <a:rPr lang="it-IT" sz="2200" b="1" dirty="0" smtClean="0">
                <a:solidFill>
                  <a:srgbClr val="0070C0"/>
                </a:solidFill>
              </a:rPr>
              <a:t> </a:t>
            </a:r>
            <a:r>
              <a:rPr lang="it-IT" sz="2200" b="1" dirty="0" err="1" smtClean="0">
                <a:solidFill>
                  <a:srgbClr val="0070C0"/>
                </a:solidFill>
              </a:rPr>
              <a:t>acquired</a:t>
            </a:r>
            <a:r>
              <a:rPr lang="it-IT" sz="2200" b="1" dirty="0" smtClean="0">
                <a:solidFill>
                  <a:srgbClr val="0070C0"/>
                </a:solidFill>
              </a:rPr>
              <a:t> the </a:t>
            </a:r>
            <a:r>
              <a:rPr lang="it-IT" sz="2200" b="1" dirty="0" err="1" smtClean="0">
                <a:solidFill>
                  <a:srgbClr val="0070C0"/>
                </a:solidFill>
              </a:rPr>
              <a:t>restricted</a:t>
            </a:r>
            <a:r>
              <a:rPr lang="it-IT" sz="2200" b="1" dirty="0" smtClean="0">
                <a:solidFill>
                  <a:srgbClr val="0070C0"/>
                </a:solidFill>
              </a:rPr>
              <a:t> </a:t>
            </a:r>
            <a:r>
              <a:rPr lang="it-IT" sz="2200" b="1" dirty="0" err="1" smtClean="0">
                <a:solidFill>
                  <a:srgbClr val="0070C0"/>
                </a:solidFill>
              </a:rPr>
              <a:t>character</a:t>
            </a:r>
            <a:r>
              <a:rPr lang="it-IT" sz="2200" b="1" dirty="0" smtClean="0">
                <a:solidFill>
                  <a:srgbClr val="0070C0"/>
                </a:solidFill>
              </a:rPr>
              <a:t> </a:t>
            </a:r>
            <a:r>
              <a:rPr lang="it-IT" sz="2200" b="1" dirty="0" err="1" smtClean="0">
                <a:solidFill>
                  <a:srgbClr val="0070C0"/>
                </a:solidFill>
              </a:rPr>
              <a:t>that</a:t>
            </a:r>
            <a:r>
              <a:rPr lang="it-IT" sz="2200" b="1" dirty="0" smtClean="0">
                <a:solidFill>
                  <a:srgbClr val="0070C0"/>
                </a:solidFill>
              </a:rPr>
              <a:t> </a:t>
            </a:r>
            <a:r>
              <a:rPr lang="it-IT" sz="2200" b="1" dirty="0" err="1" smtClean="0">
                <a:solidFill>
                  <a:srgbClr val="0070C0"/>
                </a:solidFill>
              </a:rPr>
              <a:t>helped</a:t>
            </a:r>
            <a:r>
              <a:rPr lang="it-IT" sz="2200" b="1" dirty="0" smtClean="0">
                <a:solidFill>
                  <a:srgbClr val="0070C0"/>
                </a:solidFill>
              </a:rPr>
              <a:t> </a:t>
            </a:r>
            <a:r>
              <a:rPr lang="it-IT" sz="2200" b="1" dirty="0" err="1" smtClean="0">
                <a:solidFill>
                  <a:srgbClr val="0070C0"/>
                </a:solidFill>
              </a:rPr>
              <a:t>form</a:t>
            </a:r>
            <a:r>
              <a:rPr lang="it-IT" sz="2200" b="1" dirty="0" smtClean="0">
                <a:solidFill>
                  <a:srgbClr val="0070C0"/>
                </a:solidFill>
              </a:rPr>
              <a:t> the </a:t>
            </a:r>
            <a:r>
              <a:rPr lang="it-IT" sz="2200" b="1" dirty="0" err="1" smtClean="0">
                <a:solidFill>
                  <a:srgbClr val="0070C0"/>
                </a:solidFill>
              </a:rPr>
              <a:t>students</a:t>
            </a:r>
            <a:r>
              <a:rPr lang="it-IT" sz="2200" b="1" dirty="0" smtClean="0">
                <a:solidFill>
                  <a:srgbClr val="0070C0"/>
                </a:solidFill>
              </a:rPr>
              <a:t> </a:t>
            </a:r>
            <a:r>
              <a:rPr lang="it-IT" sz="2200" b="1" dirty="0" err="1" smtClean="0">
                <a:solidFill>
                  <a:srgbClr val="0070C0"/>
                </a:solidFill>
              </a:rPr>
              <a:t>into</a:t>
            </a:r>
            <a:r>
              <a:rPr lang="it-IT" sz="2200" b="1" dirty="0" smtClean="0">
                <a:solidFill>
                  <a:srgbClr val="0070C0"/>
                </a:solidFill>
              </a:rPr>
              <a:t> a </a:t>
            </a:r>
            <a:r>
              <a:rPr lang="it-IT" sz="2200" b="1" dirty="0" err="1" smtClean="0">
                <a:solidFill>
                  <a:srgbClr val="0070C0"/>
                </a:solidFill>
              </a:rPr>
              <a:t>class</a:t>
            </a:r>
            <a:r>
              <a:rPr lang="it-IT" sz="2200" b="1" dirty="0" smtClean="0">
                <a:solidFill>
                  <a:srgbClr val="0070C0"/>
                </a:solidFill>
              </a:rPr>
              <a:t> separate from </a:t>
            </a:r>
            <a:r>
              <a:rPr lang="it-IT" sz="2200" b="1" dirty="0" err="1" smtClean="0">
                <a:solidFill>
                  <a:srgbClr val="0070C0"/>
                </a:solidFill>
              </a:rPr>
              <a:t>other</a:t>
            </a:r>
            <a:r>
              <a:rPr lang="it-IT" sz="2200" b="1" dirty="0" smtClean="0">
                <a:solidFill>
                  <a:srgbClr val="0070C0"/>
                </a:solidFill>
              </a:rPr>
              <a:t> human </a:t>
            </a:r>
            <a:r>
              <a:rPr lang="it-IT" sz="2200" b="1" dirty="0" err="1" smtClean="0">
                <a:solidFill>
                  <a:srgbClr val="0070C0"/>
                </a:solidFill>
              </a:rPr>
              <a:t>beings</a:t>
            </a:r>
            <a:r>
              <a:rPr lang="it-IT" sz="2200" b="1" dirty="0" smtClean="0">
                <a:solidFill>
                  <a:srgbClr val="0070C0"/>
                </a:solidFill>
              </a:rPr>
              <a:t>.</a:t>
            </a:r>
          </a:p>
          <a:p>
            <a:pPr algn="just"/>
            <a:r>
              <a:rPr lang="it-IT" sz="2200" b="1" dirty="0" smtClean="0">
                <a:solidFill>
                  <a:srgbClr val="002060"/>
                </a:solidFill>
              </a:rPr>
              <a:t>The </a:t>
            </a:r>
            <a:r>
              <a:rPr lang="it-IT" sz="2200" b="1" dirty="0" err="1" smtClean="0">
                <a:solidFill>
                  <a:srgbClr val="002060"/>
                </a:solidFill>
              </a:rPr>
              <a:t>scientific</a:t>
            </a:r>
            <a:r>
              <a:rPr lang="it-IT" sz="2200" b="1" dirty="0" smtClean="0">
                <a:solidFill>
                  <a:srgbClr val="002060"/>
                </a:solidFill>
              </a:rPr>
              <a:t> </a:t>
            </a:r>
            <a:r>
              <a:rPr lang="it-IT" sz="2200" b="1" dirty="0" err="1" smtClean="0">
                <a:solidFill>
                  <a:srgbClr val="002060"/>
                </a:solidFill>
              </a:rPr>
              <a:t>method</a:t>
            </a:r>
            <a:r>
              <a:rPr lang="it-IT" sz="2200" b="1" dirty="0" smtClean="0">
                <a:solidFill>
                  <a:srgbClr val="002060"/>
                </a:solidFill>
              </a:rPr>
              <a:t> </a:t>
            </a:r>
            <a:r>
              <a:rPr lang="it-IT" sz="2200" b="1" dirty="0" err="1" smtClean="0">
                <a:solidFill>
                  <a:srgbClr val="002060"/>
                </a:solidFill>
              </a:rPr>
              <a:t>reduces</a:t>
            </a:r>
            <a:r>
              <a:rPr lang="it-IT" sz="2200" b="1" dirty="0" smtClean="0">
                <a:solidFill>
                  <a:srgbClr val="002060"/>
                </a:solidFill>
              </a:rPr>
              <a:t> the </a:t>
            </a:r>
            <a:r>
              <a:rPr lang="it-IT" sz="2200" b="1" dirty="0" err="1" smtClean="0">
                <a:solidFill>
                  <a:srgbClr val="002060"/>
                </a:solidFill>
              </a:rPr>
              <a:t>power</a:t>
            </a:r>
            <a:r>
              <a:rPr lang="it-IT" sz="2200" b="1" dirty="0" smtClean="0">
                <a:solidFill>
                  <a:srgbClr val="002060"/>
                </a:solidFill>
              </a:rPr>
              <a:t> of </a:t>
            </a:r>
            <a:r>
              <a:rPr lang="it-IT" sz="2200" b="1" dirty="0" err="1" smtClean="0">
                <a:solidFill>
                  <a:srgbClr val="002060"/>
                </a:solidFill>
              </a:rPr>
              <a:t>language</a:t>
            </a:r>
            <a:r>
              <a:rPr lang="it-IT" sz="2200" b="1" dirty="0" smtClean="0">
                <a:solidFill>
                  <a:srgbClr val="002060"/>
                </a:solidFill>
              </a:rPr>
              <a:t> and </a:t>
            </a:r>
            <a:r>
              <a:rPr lang="it-IT" sz="2200" b="1" dirty="0" err="1" smtClean="0">
                <a:solidFill>
                  <a:srgbClr val="002060"/>
                </a:solidFill>
              </a:rPr>
              <a:t>gives</a:t>
            </a:r>
            <a:r>
              <a:rPr lang="it-IT" sz="2200" b="1" dirty="0" smtClean="0">
                <a:solidFill>
                  <a:srgbClr val="002060"/>
                </a:solidFill>
              </a:rPr>
              <a:t> rise to the </a:t>
            </a:r>
            <a:r>
              <a:rPr lang="it-IT" sz="2200" b="1" dirty="0" err="1" smtClean="0">
                <a:solidFill>
                  <a:srgbClr val="002060"/>
                </a:solidFill>
              </a:rPr>
              <a:t>rationalism</a:t>
            </a:r>
            <a:r>
              <a:rPr lang="it-IT" sz="2200" b="1" dirty="0" smtClean="0">
                <a:solidFill>
                  <a:srgbClr val="002060"/>
                </a:solidFill>
              </a:rPr>
              <a:t> </a:t>
            </a:r>
            <a:r>
              <a:rPr lang="it-IT" sz="2200" b="1" dirty="0" err="1" smtClean="0">
                <a:solidFill>
                  <a:srgbClr val="002060"/>
                </a:solidFill>
              </a:rPr>
              <a:t>that</a:t>
            </a:r>
            <a:r>
              <a:rPr lang="it-IT" sz="2200" b="1" dirty="0" smtClean="0">
                <a:solidFill>
                  <a:srgbClr val="002060"/>
                </a:solidFill>
              </a:rPr>
              <a:t> </a:t>
            </a:r>
            <a:r>
              <a:rPr lang="it-IT" sz="2200" b="1" dirty="0" err="1" smtClean="0">
                <a:solidFill>
                  <a:srgbClr val="002060"/>
                </a:solidFill>
              </a:rPr>
              <a:t>will</a:t>
            </a:r>
            <a:r>
              <a:rPr lang="it-IT" sz="2200" b="1" dirty="0" smtClean="0">
                <a:solidFill>
                  <a:srgbClr val="002060"/>
                </a:solidFill>
              </a:rPr>
              <a:t> </a:t>
            </a:r>
            <a:r>
              <a:rPr lang="it-IT" sz="2200" b="1" dirty="0" err="1" smtClean="0">
                <a:solidFill>
                  <a:srgbClr val="002060"/>
                </a:solidFill>
              </a:rPr>
              <a:t>lead</a:t>
            </a:r>
            <a:r>
              <a:rPr lang="it-IT" sz="2200" b="1" dirty="0" smtClean="0">
                <a:solidFill>
                  <a:srgbClr val="002060"/>
                </a:solidFill>
              </a:rPr>
              <a:t> to </a:t>
            </a:r>
            <a:r>
              <a:rPr lang="it-IT" sz="2200" b="1" dirty="0" err="1" smtClean="0">
                <a:solidFill>
                  <a:srgbClr val="002060"/>
                </a:solidFill>
              </a:rPr>
              <a:t>Protestantism</a:t>
            </a:r>
            <a:r>
              <a:rPr lang="it-IT" sz="2200" b="1" dirty="0" smtClean="0">
                <a:solidFill>
                  <a:srgbClr val="002060"/>
                </a:solidFill>
              </a:rPr>
              <a:t>.</a:t>
            </a:r>
          </a:p>
          <a:p>
            <a:pPr algn="just"/>
            <a:r>
              <a:rPr lang="it-IT" sz="2200" b="1" dirty="0" err="1" smtClean="0">
                <a:solidFill>
                  <a:srgbClr val="FF0000"/>
                </a:solidFill>
              </a:rPr>
              <a:t>After</a:t>
            </a:r>
            <a:r>
              <a:rPr lang="it-IT" sz="2200" b="1" dirty="0" smtClean="0">
                <a:solidFill>
                  <a:srgbClr val="FF0000"/>
                </a:solidFill>
              </a:rPr>
              <a:t> the Golden Age of </a:t>
            </a:r>
            <a:r>
              <a:rPr lang="it-IT" sz="2200" b="1" dirty="0" err="1" smtClean="0">
                <a:solidFill>
                  <a:srgbClr val="FF0000"/>
                </a:solidFill>
              </a:rPr>
              <a:t>Scholars</a:t>
            </a:r>
            <a:r>
              <a:rPr lang="it-IT" sz="2200" b="1" dirty="0" smtClean="0">
                <a:solidFill>
                  <a:srgbClr val="FF0000"/>
                </a:solidFill>
              </a:rPr>
              <a:t> (the </a:t>
            </a:r>
            <a:r>
              <a:rPr lang="it-IT" sz="2200" b="1" dirty="0" err="1" smtClean="0">
                <a:solidFill>
                  <a:srgbClr val="FF0000"/>
                </a:solidFill>
              </a:rPr>
              <a:t>Summae</a:t>
            </a:r>
            <a:r>
              <a:rPr lang="it-IT" sz="2200" b="1" dirty="0" smtClean="0">
                <a:solidFill>
                  <a:srgbClr val="FF0000"/>
                </a:solidFill>
              </a:rPr>
              <a:t> of St. Thomas </a:t>
            </a:r>
            <a:r>
              <a:rPr lang="it-IT" sz="2200" b="1" dirty="0" err="1" smtClean="0">
                <a:solidFill>
                  <a:srgbClr val="FF0000"/>
                </a:solidFill>
              </a:rPr>
              <a:t>Aquinas</a:t>
            </a:r>
            <a:r>
              <a:rPr lang="it-IT" sz="2200" b="1" dirty="0" smtClean="0">
                <a:solidFill>
                  <a:srgbClr val="FF0000"/>
                </a:solidFill>
              </a:rPr>
              <a:t>) </a:t>
            </a:r>
            <a:r>
              <a:rPr lang="it-IT" sz="2200" b="1" dirty="0" err="1" smtClean="0">
                <a:solidFill>
                  <a:srgbClr val="FF0000"/>
                </a:solidFill>
              </a:rPr>
              <a:t>came</a:t>
            </a:r>
            <a:r>
              <a:rPr lang="it-IT" sz="2200" b="1" dirty="0" smtClean="0">
                <a:solidFill>
                  <a:srgbClr val="FF0000"/>
                </a:solidFill>
              </a:rPr>
              <a:t> the era of «</a:t>
            </a:r>
            <a:r>
              <a:rPr lang="it-IT" sz="2200" b="1" dirty="0" err="1" smtClean="0">
                <a:solidFill>
                  <a:srgbClr val="FF0000"/>
                </a:solidFill>
              </a:rPr>
              <a:t>Theologians</a:t>
            </a:r>
            <a:r>
              <a:rPr lang="it-IT" sz="2200" b="1" dirty="0" smtClean="0">
                <a:solidFill>
                  <a:srgbClr val="FF0000"/>
                </a:solidFill>
              </a:rPr>
              <a:t>», </a:t>
            </a:r>
            <a:r>
              <a:rPr lang="it-IT" sz="2200" b="1" dirty="0" err="1" smtClean="0">
                <a:solidFill>
                  <a:srgbClr val="FF0000"/>
                </a:solidFill>
              </a:rPr>
              <a:t>who</a:t>
            </a:r>
            <a:r>
              <a:rPr lang="it-IT" sz="2200" b="1" dirty="0" smtClean="0">
                <a:solidFill>
                  <a:srgbClr val="FF0000"/>
                </a:solidFill>
              </a:rPr>
              <a:t> </a:t>
            </a:r>
            <a:r>
              <a:rPr lang="it-IT" sz="2200" b="1" dirty="0" err="1" smtClean="0">
                <a:solidFill>
                  <a:srgbClr val="FF0000"/>
                </a:solidFill>
              </a:rPr>
              <a:t>ended</a:t>
            </a:r>
            <a:r>
              <a:rPr lang="it-IT" sz="2200" b="1" dirty="0" smtClean="0">
                <a:solidFill>
                  <a:srgbClr val="FF0000"/>
                </a:solidFill>
              </a:rPr>
              <a:t> up  </a:t>
            </a:r>
            <a:r>
              <a:rPr lang="it-IT" sz="2200" b="1" dirty="0" err="1" smtClean="0">
                <a:solidFill>
                  <a:srgbClr val="FF0000"/>
                </a:solidFill>
              </a:rPr>
              <a:t>reducing</a:t>
            </a:r>
            <a:r>
              <a:rPr lang="it-IT" sz="2200" b="1" dirty="0" smtClean="0">
                <a:solidFill>
                  <a:srgbClr val="FF0000"/>
                </a:solidFill>
              </a:rPr>
              <a:t> Christian </a:t>
            </a:r>
            <a:r>
              <a:rPr lang="it-IT" sz="2200" b="1" dirty="0" err="1" smtClean="0">
                <a:solidFill>
                  <a:srgbClr val="FF0000"/>
                </a:solidFill>
              </a:rPr>
              <a:t>Doctrine</a:t>
            </a:r>
            <a:r>
              <a:rPr lang="it-IT" sz="2200" b="1" dirty="0" smtClean="0">
                <a:solidFill>
                  <a:srgbClr val="FF0000"/>
                </a:solidFill>
              </a:rPr>
              <a:t> to dry «</a:t>
            </a:r>
            <a:r>
              <a:rPr lang="it-IT" sz="2200" b="1" dirty="0" err="1" smtClean="0">
                <a:solidFill>
                  <a:srgbClr val="FF0000"/>
                </a:solidFill>
              </a:rPr>
              <a:t>formulas</a:t>
            </a:r>
            <a:r>
              <a:rPr lang="it-IT" sz="2200" b="1" dirty="0" smtClean="0">
                <a:solidFill>
                  <a:srgbClr val="FF0000"/>
                </a:solidFill>
              </a:rPr>
              <a:t>».</a:t>
            </a:r>
          </a:p>
          <a:p>
            <a:pPr algn="just"/>
            <a:endParaRPr lang="it-IT" sz="1600" dirty="0"/>
          </a:p>
        </p:txBody>
      </p:sp>
      <p:pic>
        <p:nvPicPr>
          <p:cNvPr id="26626" name="Picture 2" descr="Risultati immagini per st bonaventure"/>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8299805" y="4806874"/>
            <a:ext cx="2808089" cy="2051126"/>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Risultati immagini per Tommaso d'Aqui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2034" y="889529"/>
            <a:ext cx="2519966" cy="3141558"/>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8299805" y="2154977"/>
            <a:ext cx="1241044" cy="923330"/>
          </a:xfrm>
          <a:prstGeom prst="rect">
            <a:avLst/>
          </a:prstGeom>
          <a:noFill/>
        </p:spPr>
        <p:txBody>
          <a:bodyPr wrap="none" rtlCol="0">
            <a:spAutoFit/>
          </a:bodyPr>
          <a:lstStyle/>
          <a:p>
            <a:pPr algn="ctr"/>
            <a:r>
              <a:rPr lang="it-IT" b="1" dirty="0" smtClean="0"/>
              <a:t>St. Thomas</a:t>
            </a:r>
          </a:p>
          <a:p>
            <a:pPr algn="ctr"/>
            <a:r>
              <a:rPr lang="it-IT" b="1" dirty="0" err="1" smtClean="0"/>
              <a:t>Aquinas</a:t>
            </a:r>
            <a:endParaRPr lang="it-IT" b="1" dirty="0" smtClean="0"/>
          </a:p>
          <a:p>
            <a:pPr algn="ctr"/>
            <a:r>
              <a:rPr lang="it-IT" b="1" dirty="0" smtClean="0"/>
              <a:t>1225-1274</a:t>
            </a:r>
            <a:endParaRPr lang="it-IT" b="1" dirty="0"/>
          </a:p>
        </p:txBody>
      </p:sp>
      <p:sp>
        <p:nvSpPr>
          <p:cNvPr id="7" name="CasellaDiTesto 6"/>
          <p:cNvSpPr txBox="1"/>
          <p:nvPr/>
        </p:nvSpPr>
        <p:spPr>
          <a:xfrm>
            <a:off x="8299805" y="4164337"/>
            <a:ext cx="2822439" cy="646331"/>
          </a:xfrm>
          <a:prstGeom prst="rect">
            <a:avLst/>
          </a:prstGeom>
          <a:noFill/>
        </p:spPr>
        <p:txBody>
          <a:bodyPr wrap="none" rtlCol="0">
            <a:spAutoFit/>
          </a:bodyPr>
          <a:lstStyle/>
          <a:p>
            <a:r>
              <a:rPr lang="it-IT" b="1" dirty="0" smtClean="0"/>
              <a:t>St. </a:t>
            </a:r>
            <a:r>
              <a:rPr lang="it-IT" b="1" dirty="0" err="1" smtClean="0"/>
              <a:t>Bonaventure</a:t>
            </a:r>
            <a:r>
              <a:rPr lang="it-IT" b="1" dirty="0" smtClean="0"/>
              <a:t> 1217-1274</a:t>
            </a:r>
          </a:p>
          <a:p>
            <a:r>
              <a:rPr lang="it-IT" b="1" dirty="0" smtClean="0"/>
              <a:t>Itinerarium mentis in </a:t>
            </a:r>
            <a:r>
              <a:rPr lang="it-IT" b="1" dirty="0" err="1" smtClean="0"/>
              <a:t>Deum</a:t>
            </a:r>
            <a:endParaRPr lang="it-IT" b="1" dirty="0"/>
          </a:p>
        </p:txBody>
      </p:sp>
    </p:spTree>
    <p:extLst>
      <p:ext uri="{BB962C8B-B14F-4D97-AF65-F5344CB8AC3E}">
        <p14:creationId xmlns:p14="http://schemas.microsoft.com/office/powerpoint/2010/main" val="37248294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Text Box 4"/>
          <p:cNvSpPr txBox="1">
            <a:spLocks noChangeArrowheads="1"/>
          </p:cNvSpPr>
          <p:nvPr/>
        </p:nvSpPr>
        <p:spPr bwMode="auto">
          <a:xfrm>
            <a:off x="5151550" y="244960"/>
            <a:ext cx="6800046" cy="6247864"/>
          </a:xfrm>
          <a:prstGeom prst="rect">
            <a:avLst/>
          </a:prstGeom>
          <a:solidFill>
            <a:schemeClr val="accent4">
              <a:lumMod val="20000"/>
              <a:lumOff val="80000"/>
            </a:schemeClr>
          </a:solidFill>
          <a:ln>
            <a:noFill/>
          </a:ln>
          <a:effectLst>
            <a:innerShdw blurRad="63500" dist="50800" dir="8100000">
              <a:prstClr val="black">
                <a:alpha val="50000"/>
              </a:prstClr>
            </a:innerShdw>
          </a:effectLst>
          <a:extLst/>
        </p:spPr>
        <p:txBody>
          <a:bodyPr wrap="square">
            <a:spAutoFit/>
            <a:flatTx/>
          </a:bodyPr>
          <a:lstStyle/>
          <a:p>
            <a:pPr algn="just">
              <a:spcBef>
                <a:spcPct val="50000"/>
              </a:spcBef>
              <a:defRPr/>
            </a:pPr>
            <a:r>
              <a:rPr lang="en-GB" altLang="en-US" sz="2000" b="1" dirty="0">
                <a:solidFill>
                  <a:srgbClr val="0000CC"/>
                </a:solidFill>
                <a:latin typeface="+mj-lt"/>
                <a:cs typeface="Arial" charset="0"/>
              </a:rPr>
              <a:t>The Council of </a:t>
            </a:r>
            <a:r>
              <a:rPr lang="en-GB" altLang="en-US" sz="2000" b="1" dirty="0" smtClean="0">
                <a:solidFill>
                  <a:srgbClr val="0000CC"/>
                </a:solidFill>
                <a:latin typeface="+mj-lt"/>
                <a:cs typeface="Arial" charset="0"/>
              </a:rPr>
              <a:t>Trent </a:t>
            </a:r>
            <a:r>
              <a:rPr lang="en-GB" altLang="en-US" sz="2000" b="1" dirty="0">
                <a:solidFill>
                  <a:srgbClr val="0000CC"/>
                </a:solidFill>
                <a:latin typeface="+mj-lt"/>
                <a:cs typeface="Arial" charset="0"/>
              </a:rPr>
              <a:t>tried to stop the corruption of priests by creating “seminaries”, whereby vocations to the priesthood could live in a holy environment, with sound teaching and discipline of life.</a:t>
            </a:r>
          </a:p>
          <a:p>
            <a:pPr algn="just">
              <a:spcBef>
                <a:spcPct val="50000"/>
              </a:spcBef>
              <a:defRPr/>
            </a:pPr>
            <a:r>
              <a:rPr lang="en-GB" altLang="en-US" sz="2000" b="1" dirty="0">
                <a:solidFill>
                  <a:srgbClr val="FF0000"/>
                </a:solidFill>
                <a:latin typeface="+mj-lt"/>
                <a:cs typeface="Arial" charset="0"/>
              </a:rPr>
              <a:t>Blessed Rosmini admitted that it was a great way forward. Unfortunately, the candidates to the priesthood had many books to learn but it was more “erudition” than </a:t>
            </a:r>
            <a:r>
              <a:rPr lang="en-GB" altLang="en-US" sz="2000" b="1" dirty="0" smtClean="0">
                <a:solidFill>
                  <a:srgbClr val="FF0000"/>
                </a:solidFill>
                <a:latin typeface="+mj-lt"/>
                <a:cs typeface="Arial" charset="0"/>
              </a:rPr>
              <a:t>wisdom.</a:t>
            </a:r>
          </a:p>
          <a:p>
            <a:pPr algn="just">
              <a:spcBef>
                <a:spcPct val="50000"/>
              </a:spcBef>
              <a:defRPr/>
            </a:pPr>
            <a:r>
              <a:rPr lang="en-GB" altLang="en-US" sz="2000" b="1" dirty="0" smtClean="0">
                <a:solidFill>
                  <a:srgbClr val="00B050"/>
                </a:solidFill>
                <a:latin typeface="+mj-lt"/>
                <a:cs typeface="Arial" charset="0"/>
              </a:rPr>
              <a:t>They </a:t>
            </a:r>
            <a:r>
              <a:rPr lang="en-GB" altLang="en-US" sz="2000" b="1" dirty="0">
                <a:solidFill>
                  <a:srgbClr val="00B050"/>
                </a:solidFill>
                <a:latin typeface="+mj-lt"/>
                <a:cs typeface="Arial" charset="0"/>
              </a:rPr>
              <a:t>learned their philosophy from manuals, and their theology from summaries of very abstract formulas. They were not “formed” but simply informed, and in a very scholastic way.</a:t>
            </a:r>
          </a:p>
          <a:p>
            <a:pPr algn="just">
              <a:spcBef>
                <a:spcPct val="50000"/>
              </a:spcBef>
              <a:defRPr/>
            </a:pPr>
            <a:r>
              <a:rPr lang="en-GB" altLang="en-US" sz="2000" b="1" dirty="0">
                <a:solidFill>
                  <a:srgbClr val="00B0F0"/>
                </a:solidFill>
                <a:latin typeface="+mj-lt"/>
                <a:cs typeface="Arial" charset="0"/>
              </a:rPr>
              <a:t>There was no heart, no real converting of what was being learned into a holy life. There was a dysfunction between learning and life.</a:t>
            </a:r>
          </a:p>
          <a:p>
            <a:pPr algn="just">
              <a:spcBef>
                <a:spcPct val="50000"/>
              </a:spcBef>
              <a:defRPr/>
            </a:pPr>
            <a:r>
              <a:rPr lang="en-GB" altLang="en-US" sz="2000" b="1" dirty="0">
                <a:solidFill>
                  <a:srgbClr val="0000CC"/>
                </a:solidFill>
                <a:latin typeface="+mj-lt"/>
                <a:cs typeface="Arial" charset="0"/>
              </a:rPr>
              <a:t>The second wound, therefore, persisted: inferior textbooks and inferior teachers formed inferior priests. They were in no position to revive the liturgy of the Sacraments by making people know and understand the beautiful things that should have warmed the hearts of the faithful. </a:t>
            </a:r>
          </a:p>
        </p:txBody>
      </p:sp>
      <p:pic>
        <p:nvPicPr>
          <p:cNvPr id="28674" name="Picture 2" descr="Risultati immagini per concilio di tren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154" y="3368892"/>
            <a:ext cx="4487091" cy="3028407"/>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765147" y="244960"/>
            <a:ext cx="3853106" cy="3785652"/>
          </a:xfrm>
          <a:prstGeom prst="rect">
            <a:avLst/>
          </a:prstGeom>
          <a:noFill/>
        </p:spPr>
        <p:txBody>
          <a:bodyPr wrap="none" rtlCol="0">
            <a:spAutoFit/>
          </a:bodyPr>
          <a:lstStyle/>
          <a:p>
            <a:pPr algn="ctr"/>
            <a:r>
              <a:rPr lang="it-IT" sz="4800" dirty="0" smtClean="0">
                <a:solidFill>
                  <a:srgbClr val="FF0000"/>
                </a:solidFill>
                <a:latin typeface="Algerian" panose="04020705040A02060702" pitchFamily="82" charset="0"/>
              </a:rPr>
              <a:t>The </a:t>
            </a:r>
            <a:r>
              <a:rPr lang="it-IT" sz="4800" dirty="0" err="1" smtClean="0">
                <a:solidFill>
                  <a:srgbClr val="FF0000"/>
                </a:solidFill>
                <a:latin typeface="Algerian" panose="04020705040A02060702" pitchFamily="82" charset="0"/>
              </a:rPr>
              <a:t>Council</a:t>
            </a:r>
            <a:endParaRPr lang="it-IT" sz="4800" dirty="0">
              <a:solidFill>
                <a:srgbClr val="FF0000"/>
              </a:solidFill>
              <a:latin typeface="Algerian" panose="04020705040A02060702" pitchFamily="82" charset="0"/>
            </a:endParaRPr>
          </a:p>
          <a:p>
            <a:pPr algn="ctr"/>
            <a:r>
              <a:rPr lang="it-IT" sz="4800" dirty="0" smtClean="0">
                <a:solidFill>
                  <a:srgbClr val="FF0000"/>
                </a:solidFill>
                <a:latin typeface="Algerian" panose="04020705040A02060702" pitchFamily="82" charset="0"/>
              </a:rPr>
              <a:t>of </a:t>
            </a:r>
            <a:r>
              <a:rPr lang="it-IT" sz="4800" dirty="0" err="1" smtClean="0">
                <a:solidFill>
                  <a:srgbClr val="FF0000"/>
                </a:solidFill>
                <a:latin typeface="Algerian" panose="04020705040A02060702" pitchFamily="82" charset="0"/>
              </a:rPr>
              <a:t>Trent</a:t>
            </a:r>
            <a:endParaRPr lang="it-IT" sz="4800" dirty="0" smtClean="0">
              <a:solidFill>
                <a:srgbClr val="FF0000"/>
              </a:solidFill>
              <a:latin typeface="Algerian" panose="04020705040A02060702" pitchFamily="82" charset="0"/>
            </a:endParaRPr>
          </a:p>
          <a:p>
            <a:pPr algn="ctr"/>
            <a:r>
              <a:rPr lang="it-IT" sz="4800" dirty="0" smtClean="0">
                <a:solidFill>
                  <a:srgbClr val="FF0000"/>
                </a:solidFill>
                <a:latin typeface="Algerian" panose="04020705040A02060702" pitchFamily="82" charset="0"/>
              </a:rPr>
              <a:t>1545-1563</a:t>
            </a:r>
          </a:p>
          <a:p>
            <a:pPr algn="ctr"/>
            <a:r>
              <a:rPr lang="it-IT" sz="4800" dirty="0" smtClean="0">
                <a:solidFill>
                  <a:srgbClr val="FF0000"/>
                </a:solidFill>
                <a:latin typeface="Algerian" panose="04020705040A02060702" pitchFamily="82" charset="0"/>
              </a:rPr>
              <a:t>Paul iii</a:t>
            </a:r>
          </a:p>
          <a:p>
            <a:endParaRPr lang="it-IT" sz="4800" dirty="0">
              <a:solidFill>
                <a:srgbClr val="FF0000"/>
              </a:solidFill>
              <a:latin typeface="Algerian" panose="04020705040A02060702" pitchFamily="82" charset="0"/>
            </a:endParaRPr>
          </a:p>
        </p:txBody>
      </p:sp>
    </p:spTree>
    <p:extLst>
      <p:ext uri="{BB962C8B-B14F-4D97-AF65-F5344CB8AC3E}">
        <p14:creationId xmlns:p14="http://schemas.microsoft.com/office/powerpoint/2010/main" val="17273907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8034" y="365125"/>
            <a:ext cx="10825766" cy="909883"/>
          </a:xfrm>
        </p:spPr>
        <p:txBody>
          <a:bodyPr>
            <a:normAutofit fontScale="90000"/>
          </a:bodyPr>
          <a:lstStyle/>
          <a:p>
            <a:pPr algn="ctr"/>
            <a:r>
              <a:rPr lang="it-IT" b="1" dirty="0" err="1" smtClean="0">
                <a:solidFill>
                  <a:srgbClr val="FF0000"/>
                </a:solidFill>
                <a:latin typeface="Algerian" panose="04020705040A02060702" pitchFamily="82" charset="0"/>
              </a:rPr>
              <a:t>Rosmini’s</a:t>
            </a:r>
            <a:r>
              <a:rPr lang="it-IT" b="1" dirty="0" smtClean="0">
                <a:solidFill>
                  <a:srgbClr val="FF0000"/>
                </a:solidFill>
                <a:latin typeface="Algerian" panose="04020705040A02060702" pitchFamily="82" charset="0"/>
              </a:rPr>
              <a:t> </a:t>
            </a:r>
            <a:r>
              <a:rPr lang="it-IT" b="1" dirty="0" err="1" smtClean="0">
                <a:solidFill>
                  <a:srgbClr val="FF0000"/>
                </a:solidFill>
                <a:latin typeface="Algerian" panose="04020705040A02060702" pitchFamily="82" charset="0"/>
              </a:rPr>
              <a:t>response</a:t>
            </a:r>
            <a:r>
              <a:rPr lang="it-IT" b="1" dirty="0" smtClean="0">
                <a:solidFill>
                  <a:srgbClr val="FF0000"/>
                </a:solidFill>
                <a:latin typeface="Algerian" panose="04020705040A02060702" pitchFamily="82" charset="0"/>
              </a:rPr>
              <a:t> in the </a:t>
            </a:r>
            <a:r>
              <a:rPr lang="it-IT" b="1" dirty="0" err="1" smtClean="0">
                <a:solidFill>
                  <a:srgbClr val="FF0000"/>
                </a:solidFill>
                <a:latin typeface="Algerian" panose="04020705040A02060702" pitchFamily="82" charset="0"/>
              </a:rPr>
              <a:t>apostolic</a:t>
            </a:r>
            <a:r>
              <a:rPr lang="it-IT" b="1" dirty="0" smtClean="0">
                <a:solidFill>
                  <a:srgbClr val="FF0000"/>
                </a:solidFill>
                <a:latin typeface="Algerian" panose="04020705040A02060702" pitchFamily="82" charset="0"/>
              </a:rPr>
              <a:t> </a:t>
            </a:r>
            <a:r>
              <a:rPr lang="it-IT" b="1" dirty="0" err="1" smtClean="0">
                <a:solidFill>
                  <a:srgbClr val="FF0000"/>
                </a:solidFill>
                <a:latin typeface="Algerian" panose="04020705040A02060702" pitchFamily="82" charset="0"/>
              </a:rPr>
              <a:t>constitution</a:t>
            </a:r>
            <a:r>
              <a:rPr lang="it-IT" b="1" dirty="0" smtClean="0">
                <a:solidFill>
                  <a:srgbClr val="FF0000"/>
                </a:solidFill>
                <a:latin typeface="Algerian" panose="04020705040A02060702" pitchFamily="82" charset="0"/>
              </a:rPr>
              <a:t> VERITATIS GAUDIUM </a:t>
            </a:r>
            <a:r>
              <a:rPr lang="it-IT" sz="2700" b="1" dirty="0" smtClean="0">
                <a:solidFill>
                  <a:srgbClr val="FF0000"/>
                </a:solidFill>
                <a:latin typeface="Algerian" panose="04020705040A02060702" pitchFamily="82" charset="0"/>
              </a:rPr>
              <a:t>29.1.2018</a:t>
            </a:r>
            <a:endParaRPr lang="it-IT" sz="2700" b="1" dirty="0">
              <a:solidFill>
                <a:srgbClr val="FF0000"/>
              </a:solidFill>
              <a:latin typeface="Algerian" panose="04020705040A02060702" pitchFamily="82" charset="0"/>
            </a:endParaRPr>
          </a:p>
        </p:txBody>
      </p:sp>
      <p:sp>
        <p:nvSpPr>
          <p:cNvPr id="3" name="Segnaposto contenuto 2"/>
          <p:cNvSpPr>
            <a:spLocks noGrp="1"/>
          </p:cNvSpPr>
          <p:nvPr>
            <p:ph sz="half" idx="1"/>
          </p:nvPr>
        </p:nvSpPr>
        <p:spPr>
          <a:xfrm>
            <a:off x="682580" y="1471546"/>
            <a:ext cx="7018986" cy="2952437"/>
          </a:xfrm>
        </p:spPr>
        <p:txBody>
          <a:bodyPr>
            <a:noAutofit/>
          </a:bodyPr>
          <a:lstStyle/>
          <a:p>
            <a:pPr marL="0" indent="0" algn="just">
              <a:buNone/>
            </a:pPr>
            <a:r>
              <a:rPr lang="en-US" sz="1800" b="1" dirty="0" smtClean="0">
                <a:solidFill>
                  <a:srgbClr val="00B050"/>
                </a:solidFill>
              </a:rPr>
              <a:t>In the Apostolic Constitution </a:t>
            </a:r>
            <a:r>
              <a:rPr lang="en-US" sz="1800" b="1" dirty="0" err="1" smtClean="0">
                <a:solidFill>
                  <a:srgbClr val="00B050"/>
                </a:solidFill>
              </a:rPr>
              <a:t>Veritatis</a:t>
            </a:r>
            <a:r>
              <a:rPr lang="en-US" sz="1800" b="1" dirty="0" smtClean="0">
                <a:solidFill>
                  <a:srgbClr val="00B050"/>
                </a:solidFill>
              </a:rPr>
              <a:t> </a:t>
            </a:r>
            <a:r>
              <a:rPr lang="en-US" sz="1800" b="1" dirty="0" err="1" smtClean="0">
                <a:solidFill>
                  <a:srgbClr val="00B050"/>
                </a:solidFill>
              </a:rPr>
              <a:t>Gaudium</a:t>
            </a:r>
            <a:r>
              <a:rPr lang="en-US" sz="1800" b="1" dirty="0" smtClean="0">
                <a:solidFill>
                  <a:srgbClr val="00B050"/>
                </a:solidFill>
              </a:rPr>
              <a:t> Pope Francis quotes Blessed Antonio </a:t>
            </a:r>
            <a:r>
              <a:rPr lang="en-US" sz="1800" b="1" dirty="0" err="1" smtClean="0">
                <a:solidFill>
                  <a:srgbClr val="00B050"/>
                </a:solidFill>
              </a:rPr>
              <a:t>Rosmini</a:t>
            </a:r>
            <a:r>
              <a:rPr lang="en-US" sz="1800" b="1" dirty="0" smtClean="0">
                <a:solidFill>
                  <a:srgbClr val="00B050"/>
                </a:solidFill>
              </a:rPr>
              <a:t> on the topic of remedies in the area of Christian Education:</a:t>
            </a:r>
          </a:p>
          <a:p>
            <a:pPr marL="0" indent="0" algn="just">
              <a:buNone/>
            </a:pPr>
            <a:r>
              <a:rPr lang="en-US" sz="1800" b="1" dirty="0" smtClean="0">
                <a:solidFill>
                  <a:srgbClr val="002060"/>
                </a:solidFill>
              </a:rPr>
              <a:t>4c In </a:t>
            </a:r>
            <a:r>
              <a:rPr lang="en-US" sz="1800" b="1" dirty="0">
                <a:solidFill>
                  <a:srgbClr val="002060"/>
                </a:solidFill>
              </a:rPr>
              <a:t>the nineteenth century, Blessed Antonio </a:t>
            </a:r>
            <a:r>
              <a:rPr lang="en-US" sz="1800" b="1" dirty="0" err="1">
                <a:solidFill>
                  <a:srgbClr val="002060"/>
                </a:solidFill>
              </a:rPr>
              <a:t>Rosmini</a:t>
            </a:r>
            <a:r>
              <a:rPr lang="en-US" sz="1800" b="1" dirty="0">
                <a:solidFill>
                  <a:srgbClr val="002060"/>
                </a:solidFill>
              </a:rPr>
              <a:t> called for a decisive reform in the area of Christian education, restoring the four pillars on which it firmly rested in the first centuries of the Christian era</a:t>
            </a:r>
            <a:r>
              <a:rPr lang="en-US" sz="1800" b="1" dirty="0" smtClean="0">
                <a:solidFill>
                  <a:srgbClr val="002060"/>
                </a:solidFill>
              </a:rPr>
              <a:t>:</a:t>
            </a:r>
          </a:p>
          <a:p>
            <a:pPr lvl="1" algn="just"/>
            <a:r>
              <a:rPr lang="en-US" sz="1800" b="1" dirty="0" smtClean="0">
                <a:solidFill>
                  <a:srgbClr val="C00000"/>
                </a:solidFill>
              </a:rPr>
              <a:t>communion </a:t>
            </a:r>
            <a:r>
              <a:rPr lang="en-US" sz="1800" b="1" dirty="0">
                <a:solidFill>
                  <a:srgbClr val="C00000"/>
                </a:solidFill>
              </a:rPr>
              <a:t>in </a:t>
            </a:r>
            <a:r>
              <a:rPr lang="en-US" sz="1800" b="1" dirty="0" smtClean="0">
                <a:solidFill>
                  <a:srgbClr val="C00000"/>
                </a:solidFill>
              </a:rPr>
              <a:t>learning,</a:t>
            </a:r>
          </a:p>
          <a:p>
            <a:pPr lvl="1" algn="just"/>
            <a:r>
              <a:rPr lang="en-US" sz="1800" b="1" dirty="0" smtClean="0">
                <a:solidFill>
                  <a:srgbClr val="C00000"/>
                </a:solidFill>
              </a:rPr>
              <a:t>holy intercourse</a:t>
            </a:r>
          </a:p>
          <a:p>
            <a:pPr lvl="1" algn="just"/>
            <a:r>
              <a:rPr lang="en-US" sz="1800" b="1" dirty="0" smtClean="0">
                <a:solidFill>
                  <a:srgbClr val="C00000"/>
                </a:solidFill>
              </a:rPr>
              <a:t>habit </a:t>
            </a:r>
            <a:r>
              <a:rPr lang="en-US" sz="1800" b="1" dirty="0">
                <a:solidFill>
                  <a:srgbClr val="C00000"/>
                </a:solidFill>
              </a:rPr>
              <a:t>of </a:t>
            </a:r>
            <a:r>
              <a:rPr lang="en-US" sz="1800" b="1" dirty="0" smtClean="0">
                <a:solidFill>
                  <a:srgbClr val="C00000"/>
                </a:solidFill>
              </a:rPr>
              <a:t>life</a:t>
            </a:r>
          </a:p>
          <a:p>
            <a:pPr lvl="1" algn="just"/>
            <a:r>
              <a:rPr lang="en-US" sz="1800" b="1" dirty="0" smtClean="0">
                <a:solidFill>
                  <a:srgbClr val="C00000"/>
                </a:solidFill>
              </a:rPr>
              <a:t>interchange </a:t>
            </a:r>
            <a:r>
              <a:rPr lang="en-US" sz="1800" b="1" dirty="0">
                <a:solidFill>
                  <a:srgbClr val="C00000"/>
                </a:solidFill>
              </a:rPr>
              <a:t>of </a:t>
            </a:r>
            <a:r>
              <a:rPr lang="en-US" sz="1800" b="1" dirty="0" smtClean="0">
                <a:solidFill>
                  <a:srgbClr val="C00000"/>
                </a:solidFill>
              </a:rPr>
              <a:t>affection</a:t>
            </a:r>
          </a:p>
        </p:txBody>
      </p:sp>
      <p:pic>
        <p:nvPicPr>
          <p:cNvPr id="5122" name="Picture 2" descr="Risultati immagini per POPE FRANCIS WRITIN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7701566" y="1899813"/>
            <a:ext cx="3493168" cy="2095901"/>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682580" y="4427158"/>
            <a:ext cx="10787130" cy="2308324"/>
          </a:xfrm>
          <a:prstGeom prst="rect">
            <a:avLst/>
          </a:prstGeom>
          <a:noFill/>
        </p:spPr>
        <p:txBody>
          <a:bodyPr wrap="square" rtlCol="0">
            <a:spAutoFit/>
          </a:bodyPr>
          <a:lstStyle/>
          <a:p>
            <a:pPr algn="just"/>
            <a:r>
              <a:rPr lang="en-US" b="1" dirty="0">
                <a:solidFill>
                  <a:schemeClr val="accent6">
                    <a:lumMod val="50000"/>
                  </a:schemeClr>
                </a:solidFill>
              </a:rPr>
              <a:t>What is essential, he argued, is to restore the unity of content, perspective and aim of the science being taught, on the basis of the Word of God and its culmination in Christ Jesus, the Word of God made flesh.</a:t>
            </a:r>
          </a:p>
          <a:p>
            <a:pPr algn="just"/>
            <a:r>
              <a:rPr lang="en-US" b="1" dirty="0">
                <a:solidFill>
                  <a:srgbClr val="FFC000"/>
                </a:solidFill>
              </a:rPr>
              <a:t>Without this living </a:t>
            </a:r>
            <a:r>
              <a:rPr lang="en-US" b="1" dirty="0" err="1">
                <a:solidFill>
                  <a:srgbClr val="FFC000"/>
                </a:solidFill>
              </a:rPr>
              <a:t>centre</a:t>
            </a:r>
            <a:r>
              <a:rPr lang="en-US" b="1" dirty="0">
                <a:solidFill>
                  <a:srgbClr val="FFC000"/>
                </a:solidFill>
              </a:rPr>
              <a:t>, science has “neither root nor coherence” and simply remains “as a mere matter of youthful memory”.</a:t>
            </a:r>
          </a:p>
          <a:p>
            <a:pPr algn="just"/>
            <a:r>
              <a:rPr lang="en-US" b="1" dirty="0">
                <a:solidFill>
                  <a:srgbClr val="0070C0"/>
                </a:solidFill>
              </a:rPr>
              <a:t>Only in this way is it possible to overcome the “fatal separation of theory and practice”, for in the unity of science and holiness “we find the true spirit of that doctrine which is destined to save the world”.</a:t>
            </a:r>
          </a:p>
          <a:p>
            <a:pPr algn="just"/>
            <a:r>
              <a:rPr lang="en-US" b="1" dirty="0">
                <a:solidFill>
                  <a:srgbClr val="0070C0"/>
                </a:solidFill>
              </a:rPr>
              <a:t>For the teaching of that doctrine, in ancient times, “did not end with the brief daily lesson; it was continued in the constant intercourse of the disciple with his master”.</a:t>
            </a:r>
            <a:endParaRPr lang="it-IT" b="1" dirty="0">
              <a:solidFill>
                <a:srgbClr val="0070C0"/>
              </a:solidFill>
            </a:endParaRPr>
          </a:p>
        </p:txBody>
      </p:sp>
    </p:spTree>
    <p:extLst>
      <p:ext uri="{BB962C8B-B14F-4D97-AF65-F5344CB8AC3E}">
        <p14:creationId xmlns:p14="http://schemas.microsoft.com/office/powerpoint/2010/main" val="22523935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rgbClr val="00B050"/>
                </a:solidFill>
                <a:latin typeface="Broadway" panose="04040905080B02020502" pitchFamily="82" charset="0"/>
              </a:rPr>
              <a:t>Ratio </a:t>
            </a:r>
            <a:r>
              <a:rPr lang="it-IT" dirty="0" err="1" smtClean="0">
                <a:solidFill>
                  <a:srgbClr val="00B050"/>
                </a:solidFill>
                <a:latin typeface="Broadway" panose="04040905080B02020502" pitchFamily="82" charset="0"/>
              </a:rPr>
              <a:t>Fundamentalis</a:t>
            </a:r>
            <a:r>
              <a:rPr lang="it-IT" dirty="0" smtClean="0">
                <a:solidFill>
                  <a:srgbClr val="00B050"/>
                </a:solidFill>
                <a:latin typeface="Broadway" panose="04040905080B02020502" pitchFamily="82" charset="0"/>
              </a:rPr>
              <a:t> </a:t>
            </a:r>
            <a:r>
              <a:rPr lang="it-IT" dirty="0" err="1" smtClean="0">
                <a:solidFill>
                  <a:srgbClr val="00B050"/>
                </a:solidFill>
                <a:latin typeface="Broadway" panose="04040905080B02020502" pitchFamily="82" charset="0"/>
              </a:rPr>
              <a:t>Formationis</a:t>
            </a:r>
            <a:r>
              <a:rPr lang="it-IT" dirty="0" smtClean="0">
                <a:solidFill>
                  <a:srgbClr val="00B050"/>
                </a:solidFill>
                <a:latin typeface="Broadway" panose="04040905080B02020502" pitchFamily="82" charset="0"/>
              </a:rPr>
              <a:t> 8° </a:t>
            </a:r>
            <a:r>
              <a:rPr lang="it-IT" dirty="0" err="1" smtClean="0">
                <a:solidFill>
                  <a:srgbClr val="00B050"/>
                </a:solidFill>
                <a:latin typeface="Broadway" panose="04040905080B02020502" pitchFamily="82" charset="0"/>
              </a:rPr>
              <a:t>december</a:t>
            </a:r>
            <a:r>
              <a:rPr lang="it-IT" dirty="0" smtClean="0">
                <a:solidFill>
                  <a:srgbClr val="00B050"/>
                </a:solidFill>
                <a:latin typeface="Broadway" panose="04040905080B02020502" pitchFamily="82" charset="0"/>
              </a:rPr>
              <a:t> 2016</a:t>
            </a:r>
            <a:endParaRPr lang="it-IT" dirty="0">
              <a:solidFill>
                <a:srgbClr val="00B050"/>
              </a:solidFill>
              <a:latin typeface="Broadway" panose="04040905080B02020502" pitchFamily="82" charset="0"/>
            </a:endParaRPr>
          </a:p>
        </p:txBody>
      </p:sp>
      <p:sp>
        <p:nvSpPr>
          <p:cNvPr id="3" name="Segnaposto contenuto 2"/>
          <p:cNvSpPr>
            <a:spLocks noGrp="1"/>
          </p:cNvSpPr>
          <p:nvPr>
            <p:ph sz="half" idx="1"/>
          </p:nvPr>
        </p:nvSpPr>
        <p:spPr>
          <a:xfrm>
            <a:off x="502276" y="2003045"/>
            <a:ext cx="5769735" cy="4768358"/>
          </a:xfrm>
        </p:spPr>
        <p:txBody>
          <a:bodyPr>
            <a:normAutofit fontScale="77500" lnSpcReduction="20000"/>
          </a:bodyPr>
          <a:lstStyle/>
          <a:p>
            <a:pPr algn="just"/>
            <a:r>
              <a:rPr lang="it-IT" b="1" dirty="0" err="1" smtClean="0">
                <a:solidFill>
                  <a:srgbClr val="0070C0"/>
                </a:solidFill>
              </a:rPr>
              <a:t>Formation</a:t>
            </a:r>
            <a:r>
              <a:rPr lang="it-IT" b="1" dirty="0" smtClean="0">
                <a:solidFill>
                  <a:srgbClr val="0070C0"/>
                </a:solidFill>
              </a:rPr>
              <a:t> </a:t>
            </a:r>
            <a:r>
              <a:rPr lang="it-IT" b="1" dirty="0" err="1" smtClean="0">
                <a:solidFill>
                  <a:srgbClr val="0070C0"/>
                </a:solidFill>
              </a:rPr>
              <a:t>has</a:t>
            </a:r>
            <a:r>
              <a:rPr lang="it-IT" b="1" dirty="0" smtClean="0">
                <a:solidFill>
                  <a:srgbClr val="0070C0"/>
                </a:solidFill>
              </a:rPr>
              <a:t> an </a:t>
            </a:r>
            <a:r>
              <a:rPr lang="it-IT" b="1" dirty="0" err="1" smtClean="0">
                <a:solidFill>
                  <a:srgbClr val="0070C0"/>
                </a:solidFill>
              </a:rPr>
              <a:t>eminent</a:t>
            </a:r>
            <a:r>
              <a:rPr lang="it-IT" b="1" dirty="0" smtClean="0">
                <a:solidFill>
                  <a:srgbClr val="0070C0"/>
                </a:solidFill>
              </a:rPr>
              <a:t> </a:t>
            </a:r>
            <a:r>
              <a:rPr lang="it-IT" b="1" dirty="0" err="1" smtClean="0">
                <a:solidFill>
                  <a:srgbClr val="0070C0"/>
                </a:solidFill>
              </a:rPr>
              <a:t>communitarian</a:t>
            </a:r>
            <a:r>
              <a:rPr lang="it-IT" b="1" dirty="0" smtClean="0">
                <a:solidFill>
                  <a:srgbClr val="0070C0"/>
                </a:solidFill>
              </a:rPr>
              <a:t> </a:t>
            </a:r>
            <a:r>
              <a:rPr lang="it-IT" b="1" dirty="0" err="1" smtClean="0">
                <a:solidFill>
                  <a:srgbClr val="0070C0"/>
                </a:solidFill>
              </a:rPr>
              <a:t>character</a:t>
            </a:r>
            <a:r>
              <a:rPr lang="it-IT" b="1" dirty="0" smtClean="0">
                <a:solidFill>
                  <a:srgbClr val="0070C0"/>
                </a:solidFill>
              </a:rPr>
              <a:t>.</a:t>
            </a:r>
          </a:p>
          <a:p>
            <a:pPr algn="just"/>
            <a:r>
              <a:rPr lang="it-IT" b="1" dirty="0" err="1" smtClean="0">
                <a:solidFill>
                  <a:srgbClr val="FF0000"/>
                </a:solidFill>
              </a:rPr>
              <a:t>Seminaries</a:t>
            </a:r>
            <a:r>
              <a:rPr lang="it-IT" b="1" dirty="0" smtClean="0">
                <a:solidFill>
                  <a:srgbClr val="FF0000"/>
                </a:solidFill>
              </a:rPr>
              <a:t> </a:t>
            </a:r>
            <a:r>
              <a:rPr lang="it-IT" b="1" dirty="0" err="1" smtClean="0">
                <a:solidFill>
                  <a:srgbClr val="FF0000"/>
                </a:solidFill>
              </a:rPr>
              <a:t>should</a:t>
            </a:r>
            <a:r>
              <a:rPr lang="it-IT" b="1" dirty="0" smtClean="0">
                <a:solidFill>
                  <a:srgbClr val="FF0000"/>
                </a:solidFill>
              </a:rPr>
              <a:t> </a:t>
            </a:r>
            <a:r>
              <a:rPr lang="it-IT" b="1" dirty="0" err="1" smtClean="0">
                <a:solidFill>
                  <a:srgbClr val="FF0000"/>
                </a:solidFill>
              </a:rPr>
              <a:t>form</a:t>
            </a:r>
            <a:r>
              <a:rPr lang="it-IT" b="1" dirty="0" smtClean="0">
                <a:solidFill>
                  <a:srgbClr val="FF0000"/>
                </a:solidFill>
              </a:rPr>
              <a:t> </a:t>
            </a:r>
            <a:r>
              <a:rPr lang="it-IT" b="1" dirty="0" err="1" smtClean="0">
                <a:solidFill>
                  <a:srgbClr val="FF0000"/>
                </a:solidFill>
              </a:rPr>
              <a:t>missionary</a:t>
            </a:r>
            <a:r>
              <a:rPr lang="it-IT" b="1" dirty="0" smtClean="0">
                <a:solidFill>
                  <a:srgbClr val="FF0000"/>
                </a:solidFill>
              </a:rPr>
              <a:t> </a:t>
            </a:r>
            <a:r>
              <a:rPr lang="it-IT" b="1" dirty="0" err="1" smtClean="0">
                <a:solidFill>
                  <a:srgbClr val="FF0000"/>
                </a:solidFill>
              </a:rPr>
              <a:t>disceples</a:t>
            </a:r>
            <a:r>
              <a:rPr lang="it-IT" b="1" dirty="0" smtClean="0">
                <a:solidFill>
                  <a:srgbClr val="FF0000"/>
                </a:solidFill>
              </a:rPr>
              <a:t> </a:t>
            </a:r>
            <a:r>
              <a:rPr lang="it-IT" b="1" dirty="0" err="1" smtClean="0">
                <a:solidFill>
                  <a:srgbClr val="FF0000"/>
                </a:solidFill>
              </a:rPr>
              <a:t>who</a:t>
            </a:r>
            <a:r>
              <a:rPr lang="it-IT" b="1" dirty="0" smtClean="0">
                <a:solidFill>
                  <a:srgbClr val="FF0000"/>
                </a:solidFill>
              </a:rPr>
              <a:t> are «in love» with the Master.</a:t>
            </a:r>
          </a:p>
          <a:p>
            <a:pPr algn="just"/>
            <a:r>
              <a:rPr lang="it-IT" b="1" dirty="0" smtClean="0">
                <a:solidFill>
                  <a:srgbClr val="0070C0"/>
                </a:solidFill>
              </a:rPr>
              <a:t>The </a:t>
            </a:r>
            <a:r>
              <a:rPr lang="it-IT" b="1" dirty="0" err="1" smtClean="0">
                <a:solidFill>
                  <a:srgbClr val="0070C0"/>
                </a:solidFill>
              </a:rPr>
              <a:t>intellectual</a:t>
            </a:r>
            <a:r>
              <a:rPr lang="it-IT" b="1" dirty="0" smtClean="0">
                <a:solidFill>
                  <a:srgbClr val="0070C0"/>
                </a:solidFill>
              </a:rPr>
              <a:t> </a:t>
            </a:r>
            <a:r>
              <a:rPr lang="it-IT" b="1" dirty="0" err="1" smtClean="0">
                <a:solidFill>
                  <a:srgbClr val="0070C0"/>
                </a:solidFill>
              </a:rPr>
              <a:t>dimension</a:t>
            </a:r>
            <a:r>
              <a:rPr lang="it-IT" b="1" dirty="0" smtClean="0">
                <a:solidFill>
                  <a:srgbClr val="0070C0"/>
                </a:solidFill>
              </a:rPr>
              <a:t>, with the </a:t>
            </a:r>
            <a:r>
              <a:rPr lang="it-IT" b="1" dirty="0" err="1" smtClean="0">
                <a:solidFill>
                  <a:srgbClr val="0070C0"/>
                </a:solidFill>
              </a:rPr>
              <a:t>prescribed</a:t>
            </a:r>
            <a:r>
              <a:rPr lang="it-IT" b="1" dirty="0" smtClean="0">
                <a:solidFill>
                  <a:srgbClr val="0070C0"/>
                </a:solidFill>
              </a:rPr>
              <a:t> </a:t>
            </a:r>
            <a:r>
              <a:rPr lang="it-IT" b="1" dirty="0" err="1" smtClean="0">
                <a:solidFill>
                  <a:srgbClr val="0070C0"/>
                </a:solidFill>
              </a:rPr>
              <a:t>study</a:t>
            </a:r>
            <a:r>
              <a:rPr lang="it-IT" b="1" dirty="0" smtClean="0">
                <a:solidFill>
                  <a:srgbClr val="0070C0"/>
                </a:solidFill>
              </a:rPr>
              <a:t> of </a:t>
            </a:r>
            <a:r>
              <a:rPr lang="it-IT" b="1" dirty="0" err="1" smtClean="0">
                <a:solidFill>
                  <a:srgbClr val="0070C0"/>
                </a:solidFill>
              </a:rPr>
              <a:t>Philosophy</a:t>
            </a:r>
            <a:r>
              <a:rPr lang="it-IT" b="1" dirty="0" smtClean="0">
                <a:solidFill>
                  <a:srgbClr val="0070C0"/>
                </a:solidFill>
              </a:rPr>
              <a:t> and </a:t>
            </a:r>
            <a:r>
              <a:rPr lang="it-IT" b="1" dirty="0" err="1" smtClean="0">
                <a:solidFill>
                  <a:srgbClr val="0070C0"/>
                </a:solidFill>
              </a:rPr>
              <a:t>Theology</a:t>
            </a:r>
            <a:r>
              <a:rPr lang="it-IT" b="1" dirty="0" smtClean="0">
                <a:solidFill>
                  <a:srgbClr val="0070C0"/>
                </a:solidFill>
              </a:rPr>
              <a:t>, </a:t>
            </a:r>
            <a:r>
              <a:rPr lang="it-IT" b="1" dirty="0" err="1" smtClean="0">
                <a:solidFill>
                  <a:srgbClr val="0070C0"/>
                </a:solidFill>
              </a:rPr>
              <a:t>is</a:t>
            </a:r>
            <a:r>
              <a:rPr lang="it-IT" b="1" dirty="0" smtClean="0">
                <a:solidFill>
                  <a:srgbClr val="0070C0"/>
                </a:solidFill>
              </a:rPr>
              <a:t> </a:t>
            </a:r>
            <a:r>
              <a:rPr lang="it-IT" b="1" dirty="0" err="1" smtClean="0">
                <a:solidFill>
                  <a:srgbClr val="0070C0"/>
                </a:solidFill>
              </a:rPr>
              <a:t>not</a:t>
            </a:r>
            <a:r>
              <a:rPr lang="it-IT" b="1" dirty="0" smtClean="0">
                <a:solidFill>
                  <a:srgbClr val="0070C0"/>
                </a:solidFill>
              </a:rPr>
              <a:t> the </a:t>
            </a:r>
            <a:r>
              <a:rPr lang="it-IT" b="1" dirty="0" err="1" smtClean="0">
                <a:solidFill>
                  <a:srgbClr val="0070C0"/>
                </a:solidFill>
              </a:rPr>
              <a:t>only</a:t>
            </a:r>
            <a:r>
              <a:rPr lang="it-IT" b="1" dirty="0" smtClean="0">
                <a:solidFill>
                  <a:srgbClr val="0070C0"/>
                </a:solidFill>
              </a:rPr>
              <a:t> </a:t>
            </a:r>
            <a:r>
              <a:rPr lang="it-IT" b="1" dirty="0" err="1" smtClean="0">
                <a:solidFill>
                  <a:srgbClr val="0070C0"/>
                </a:solidFill>
              </a:rPr>
              <a:t>factor</a:t>
            </a:r>
            <a:r>
              <a:rPr lang="it-IT" b="1" dirty="0" smtClean="0">
                <a:solidFill>
                  <a:srgbClr val="0070C0"/>
                </a:solidFill>
              </a:rPr>
              <a:t> to be </a:t>
            </a:r>
            <a:r>
              <a:rPr lang="it-IT" b="1" dirty="0" err="1" smtClean="0">
                <a:solidFill>
                  <a:srgbClr val="0070C0"/>
                </a:solidFill>
              </a:rPr>
              <a:t>considered</a:t>
            </a:r>
            <a:r>
              <a:rPr lang="it-IT" b="1" dirty="0" smtClean="0">
                <a:solidFill>
                  <a:srgbClr val="0070C0"/>
                </a:solidFill>
              </a:rPr>
              <a:t> </a:t>
            </a:r>
            <a:r>
              <a:rPr lang="it-IT" b="1" dirty="0" err="1" smtClean="0">
                <a:solidFill>
                  <a:srgbClr val="0070C0"/>
                </a:solidFill>
              </a:rPr>
              <a:t>when</a:t>
            </a:r>
            <a:r>
              <a:rPr lang="it-IT" b="1" dirty="0" smtClean="0">
                <a:solidFill>
                  <a:srgbClr val="0070C0"/>
                </a:solidFill>
              </a:rPr>
              <a:t> </a:t>
            </a:r>
            <a:r>
              <a:rPr lang="it-IT" b="1" dirty="0" err="1" smtClean="0">
                <a:solidFill>
                  <a:srgbClr val="0070C0"/>
                </a:solidFill>
              </a:rPr>
              <a:t>evaluating</a:t>
            </a:r>
            <a:r>
              <a:rPr lang="it-IT" b="1" dirty="0" smtClean="0">
                <a:solidFill>
                  <a:srgbClr val="0070C0"/>
                </a:solidFill>
              </a:rPr>
              <a:t> the </a:t>
            </a:r>
            <a:r>
              <a:rPr lang="it-IT" b="1" dirty="0" err="1" smtClean="0">
                <a:solidFill>
                  <a:srgbClr val="0070C0"/>
                </a:solidFill>
              </a:rPr>
              <a:t>journey</a:t>
            </a:r>
            <a:r>
              <a:rPr lang="it-IT" b="1" dirty="0" smtClean="0">
                <a:solidFill>
                  <a:srgbClr val="0070C0"/>
                </a:solidFill>
              </a:rPr>
              <a:t> </a:t>
            </a:r>
            <a:r>
              <a:rPr lang="it-IT" b="1" dirty="0" err="1" smtClean="0">
                <a:solidFill>
                  <a:srgbClr val="0070C0"/>
                </a:solidFill>
              </a:rPr>
              <a:t>completed</a:t>
            </a:r>
            <a:r>
              <a:rPr lang="it-IT" b="1" dirty="0" smtClean="0">
                <a:solidFill>
                  <a:srgbClr val="0070C0"/>
                </a:solidFill>
              </a:rPr>
              <a:t> by the </a:t>
            </a:r>
            <a:r>
              <a:rPr lang="it-IT" b="1" dirty="0" err="1" smtClean="0">
                <a:solidFill>
                  <a:srgbClr val="0070C0"/>
                </a:solidFill>
              </a:rPr>
              <a:t>seminarian</a:t>
            </a:r>
            <a:r>
              <a:rPr lang="it-IT" b="1" dirty="0" smtClean="0">
                <a:solidFill>
                  <a:srgbClr val="0070C0"/>
                </a:solidFill>
              </a:rPr>
              <a:t>.</a:t>
            </a:r>
          </a:p>
          <a:p>
            <a:pPr algn="just"/>
            <a:r>
              <a:rPr lang="it-IT" b="1" dirty="0" err="1" smtClean="0">
                <a:solidFill>
                  <a:srgbClr val="FFC000"/>
                </a:solidFill>
              </a:rPr>
              <a:t>Rather</a:t>
            </a:r>
            <a:r>
              <a:rPr lang="it-IT" b="1" dirty="0" smtClean="0">
                <a:solidFill>
                  <a:srgbClr val="FFC000"/>
                </a:solidFill>
              </a:rPr>
              <a:t> the </a:t>
            </a:r>
            <a:r>
              <a:rPr lang="it-IT" b="1" dirty="0" err="1" smtClean="0">
                <a:solidFill>
                  <a:srgbClr val="FFC000"/>
                </a:solidFill>
              </a:rPr>
              <a:t>overall</a:t>
            </a:r>
            <a:r>
              <a:rPr lang="it-IT" b="1" dirty="0" smtClean="0">
                <a:solidFill>
                  <a:srgbClr val="FFC000"/>
                </a:solidFill>
              </a:rPr>
              <a:t> </a:t>
            </a:r>
            <a:r>
              <a:rPr lang="it-IT" b="1" dirty="0" err="1" smtClean="0">
                <a:solidFill>
                  <a:srgbClr val="FFC000"/>
                </a:solidFill>
              </a:rPr>
              <a:t>discernment</a:t>
            </a:r>
            <a:r>
              <a:rPr lang="it-IT" b="1" dirty="0" smtClean="0">
                <a:solidFill>
                  <a:srgbClr val="FFC000"/>
                </a:solidFill>
              </a:rPr>
              <a:t> </a:t>
            </a:r>
            <a:r>
              <a:rPr lang="it-IT" b="1" dirty="0" err="1" smtClean="0">
                <a:solidFill>
                  <a:srgbClr val="FFC000"/>
                </a:solidFill>
              </a:rPr>
              <a:t>will</a:t>
            </a:r>
            <a:r>
              <a:rPr lang="it-IT" b="1" dirty="0" smtClean="0">
                <a:solidFill>
                  <a:srgbClr val="FFC000"/>
                </a:solidFill>
              </a:rPr>
              <a:t> </a:t>
            </a:r>
            <a:r>
              <a:rPr lang="it-IT" b="1" dirty="0" err="1" smtClean="0">
                <a:solidFill>
                  <a:srgbClr val="FFC000"/>
                </a:solidFill>
              </a:rPr>
              <a:t>allow</a:t>
            </a:r>
            <a:r>
              <a:rPr lang="it-IT" b="1" dirty="0" smtClean="0">
                <a:solidFill>
                  <a:srgbClr val="FFC000"/>
                </a:solidFill>
              </a:rPr>
              <a:t> </a:t>
            </a:r>
            <a:r>
              <a:rPr lang="it-IT" b="1" dirty="0" err="1" smtClean="0">
                <a:solidFill>
                  <a:srgbClr val="FFC000"/>
                </a:solidFill>
              </a:rPr>
              <a:t>only</a:t>
            </a:r>
            <a:r>
              <a:rPr lang="it-IT" b="1" dirty="0" smtClean="0">
                <a:solidFill>
                  <a:srgbClr val="FFC000"/>
                </a:solidFill>
              </a:rPr>
              <a:t> </a:t>
            </a:r>
            <a:r>
              <a:rPr lang="it-IT" b="1" dirty="0" err="1" smtClean="0">
                <a:solidFill>
                  <a:srgbClr val="FFC000"/>
                </a:solidFill>
              </a:rPr>
              <a:t>those</a:t>
            </a:r>
            <a:r>
              <a:rPr lang="it-IT" b="1" dirty="0" smtClean="0">
                <a:solidFill>
                  <a:srgbClr val="FFC000"/>
                </a:solidFill>
              </a:rPr>
              <a:t> </a:t>
            </a:r>
            <a:r>
              <a:rPr lang="it-IT" b="1" dirty="0" err="1" smtClean="0">
                <a:solidFill>
                  <a:srgbClr val="FFC000"/>
                </a:solidFill>
              </a:rPr>
              <a:t>who</a:t>
            </a:r>
            <a:r>
              <a:rPr lang="it-IT" b="1" dirty="0" smtClean="0">
                <a:solidFill>
                  <a:srgbClr val="FFC000"/>
                </a:solidFill>
              </a:rPr>
              <a:t> </a:t>
            </a:r>
            <a:r>
              <a:rPr lang="it-IT" b="1" dirty="0" err="1" smtClean="0">
                <a:solidFill>
                  <a:srgbClr val="FFC000"/>
                </a:solidFill>
              </a:rPr>
              <a:t>have</a:t>
            </a:r>
            <a:r>
              <a:rPr lang="it-IT" b="1" dirty="0" smtClean="0">
                <a:solidFill>
                  <a:srgbClr val="FFC000"/>
                </a:solidFill>
              </a:rPr>
              <a:t> </a:t>
            </a:r>
            <a:r>
              <a:rPr lang="it-IT" b="1" dirty="0" err="1" smtClean="0">
                <a:solidFill>
                  <a:srgbClr val="FFC000"/>
                </a:solidFill>
              </a:rPr>
              <a:t>reached</a:t>
            </a:r>
            <a:r>
              <a:rPr lang="it-IT" b="1" dirty="0" smtClean="0">
                <a:solidFill>
                  <a:srgbClr val="FFC000"/>
                </a:solidFill>
              </a:rPr>
              <a:t> the </a:t>
            </a:r>
            <a:r>
              <a:rPr lang="it-IT" b="1" dirty="0" err="1" smtClean="0">
                <a:solidFill>
                  <a:srgbClr val="FFC000"/>
                </a:solidFill>
              </a:rPr>
              <a:t>level</a:t>
            </a:r>
            <a:r>
              <a:rPr lang="it-IT" b="1" dirty="0" smtClean="0">
                <a:solidFill>
                  <a:srgbClr val="FFC000"/>
                </a:solidFill>
              </a:rPr>
              <a:t> of human and </a:t>
            </a:r>
            <a:r>
              <a:rPr lang="it-IT" b="1" dirty="0" err="1" smtClean="0">
                <a:solidFill>
                  <a:srgbClr val="FFC000"/>
                </a:solidFill>
              </a:rPr>
              <a:t>vocational</a:t>
            </a:r>
            <a:r>
              <a:rPr lang="it-IT" b="1" dirty="0" smtClean="0">
                <a:solidFill>
                  <a:srgbClr val="FFC000"/>
                </a:solidFill>
              </a:rPr>
              <a:t> </a:t>
            </a:r>
            <a:r>
              <a:rPr lang="it-IT" b="1" dirty="0" err="1" smtClean="0">
                <a:solidFill>
                  <a:srgbClr val="FFC000"/>
                </a:solidFill>
              </a:rPr>
              <a:t>maturity</a:t>
            </a:r>
            <a:r>
              <a:rPr lang="it-IT" b="1" dirty="0" smtClean="0">
                <a:solidFill>
                  <a:srgbClr val="FFC000"/>
                </a:solidFill>
              </a:rPr>
              <a:t> </a:t>
            </a:r>
            <a:r>
              <a:rPr lang="it-IT" b="1" dirty="0" err="1" smtClean="0">
                <a:solidFill>
                  <a:srgbClr val="FFC000"/>
                </a:solidFill>
              </a:rPr>
              <a:t>required</a:t>
            </a:r>
            <a:r>
              <a:rPr lang="it-IT" b="1" dirty="0" smtClean="0">
                <a:solidFill>
                  <a:srgbClr val="FFC000"/>
                </a:solidFill>
              </a:rPr>
              <a:t>.</a:t>
            </a:r>
          </a:p>
          <a:p>
            <a:pPr algn="just"/>
            <a:r>
              <a:rPr lang="it-IT" b="1" dirty="0" err="1" smtClean="0">
                <a:solidFill>
                  <a:srgbClr val="7030A0"/>
                </a:solidFill>
              </a:rPr>
              <a:t>See</a:t>
            </a:r>
            <a:r>
              <a:rPr lang="it-IT" b="1" dirty="0" smtClean="0">
                <a:solidFill>
                  <a:srgbClr val="7030A0"/>
                </a:solidFill>
              </a:rPr>
              <a:t> </a:t>
            </a:r>
            <a:r>
              <a:rPr lang="it-IT" b="1" dirty="0" err="1" smtClean="0">
                <a:solidFill>
                  <a:srgbClr val="7030A0"/>
                </a:solidFill>
              </a:rPr>
              <a:t>also</a:t>
            </a:r>
            <a:r>
              <a:rPr lang="it-IT" b="1" dirty="0" smtClean="0">
                <a:solidFill>
                  <a:srgbClr val="7030A0"/>
                </a:solidFill>
              </a:rPr>
              <a:t> St. John Paul II </a:t>
            </a:r>
            <a:r>
              <a:rPr lang="it-IT" b="1" i="1" dirty="0" err="1" smtClean="0">
                <a:solidFill>
                  <a:srgbClr val="7030A0"/>
                </a:solidFill>
              </a:rPr>
              <a:t>Pastores</a:t>
            </a:r>
            <a:r>
              <a:rPr lang="it-IT" b="1" i="1" dirty="0" smtClean="0">
                <a:solidFill>
                  <a:srgbClr val="7030A0"/>
                </a:solidFill>
              </a:rPr>
              <a:t> </a:t>
            </a:r>
            <a:r>
              <a:rPr lang="it-IT" b="1" i="1" dirty="0" err="1" smtClean="0">
                <a:solidFill>
                  <a:srgbClr val="7030A0"/>
                </a:solidFill>
              </a:rPr>
              <a:t>dabo</a:t>
            </a:r>
            <a:r>
              <a:rPr lang="it-IT" b="1" i="1" dirty="0" smtClean="0">
                <a:solidFill>
                  <a:srgbClr val="7030A0"/>
                </a:solidFill>
              </a:rPr>
              <a:t> </a:t>
            </a:r>
            <a:r>
              <a:rPr lang="it-IT" b="1" i="1" dirty="0" err="1" smtClean="0">
                <a:solidFill>
                  <a:srgbClr val="7030A0"/>
                </a:solidFill>
              </a:rPr>
              <a:t>vobis</a:t>
            </a:r>
            <a:r>
              <a:rPr lang="it-IT" b="1" dirty="0" smtClean="0">
                <a:solidFill>
                  <a:srgbClr val="7030A0"/>
                </a:solidFill>
              </a:rPr>
              <a:t> </a:t>
            </a:r>
            <a:r>
              <a:rPr lang="it-IT" b="1" dirty="0" err="1" smtClean="0">
                <a:solidFill>
                  <a:srgbClr val="7030A0"/>
                </a:solidFill>
              </a:rPr>
              <a:t>Apostolic</a:t>
            </a:r>
            <a:r>
              <a:rPr lang="it-IT" b="1" dirty="0" smtClean="0">
                <a:solidFill>
                  <a:srgbClr val="7030A0"/>
                </a:solidFill>
              </a:rPr>
              <a:t> </a:t>
            </a:r>
            <a:r>
              <a:rPr lang="it-IT" b="1" dirty="0" err="1" smtClean="0">
                <a:solidFill>
                  <a:srgbClr val="7030A0"/>
                </a:solidFill>
              </a:rPr>
              <a:t>Exortation</a:t>
            </a:r>
            <a:r>
              <a:rPr lang="it-IT" b="1" dirty="0" smtClean="0">
                <a:solidFill>
                  <a:srgbClr val="7030A0"/>
                </a:solidFill>
              </a:rPr>
              <a:t> (25°   March 1992) The </a:t>
            </a:r>
            <a:r>
              <a:rPr lang="it-IT" b="1" dirty="0" err="1" smtClean="0">
                <a:solidFill>
                  <a:srgbClr val="7030A0"/>
                </a:solidFill>
              </a:rPr>
              <a:t>four</a:t>
            </a:r>
            <a:r>
              <a:rPr lang="it-IT" b="1" dirty="0" smtClean="0">
                <a:solidFill>
                  <a:srgbClr val="7030A0"/>
                </a:solidFill>
              </a:rPr>
              <a:t> </a:t>
            </a:r>
            <a:r>
              <a:rPr lang="it-IT" b="1" dirty="0" err="1" smtClean="0">
                <a:solidFill>
                  <a:srgbClr val="7030A0"/>
                </a:solidFill>
              </a:rPr>
              <a:t>dimensions</a:t>
            </a:r>
            <a:r>
              <a:rPr lang="it-IT" b="1" dirty="0" smtClean="0">
                <a:solidFill>
                  <a:srgbClr val="7030A0"/>
                </a:solidFill>
              </a:rPr>
              <a:t> of </a:t>
            </a:r>
            <a:r>
              <a:rPr lang="it-IT" b="1" dirty="0" err="1" smtClean="0">
                <a:solidFill>
                  <a:srgbClr val="7030A0"/>
                </a:solidFill>
              </a:rPr>
              <a:t>Prieslty</a:t>
            </a:r>
            <a:r>
              <a:rPr lang="it-IT" b="1" dirty="0" smtClean="0">
                <a:solidFill>
                  <a:srgbClr val="7030A0"/>
                </a:solidFill>
              </a:rPr>
              <a:t> </a:t>
            </a:r>
            <a:r>
              <a:rPr lang="it-IT" b="1" dirty="0" err="1" smtClean="0">
                <a:solidFill>
                  <a:srgbClr val="7030A0"/>
                </a:solidFill>
              </a:rPr>
              <a:t>formation</a:t>
            </a:r>
            <a:r>
              <a:rPr lang="it-IT" b="1" dirty="0" smtClean="0">
                <a:solidFill>
                  <a:srgbClr val="7030A0"/>
                </a:solidFill>
              </a:rPr>
              <a:t>. </a:t>
            </a:r>
            <a:r>
              <a:rPr lang="it-IT" b="1" dirty="0" err="1">
                <a:solidFill>
                  <a:srgbClr val="7030A0"/>
                </a:solidFill>
              </a:rPr>
              <a:t>n</a:t>
            </a:r>
            <a:r>
              <a:rPr lang="it-IT" b="1" dirty="0" err="1" smtClean="0">
                <a:solidFill>
                  <a:srgbClr val="7030A0"/>
                </a:solidFill>
              </a:rPr>
              <a:t>n</a:t>
            </a:r>
            <a:r>
              <a:rPr lang="it-IT" b="1" dirty="0" smtClean="0">
                <a:solidFill>
                  <a:srgbClr val="7030A0"/>
                </a:solidFill>
              </a:rPr>
              <a:t>. 43-59.</a:t>
            </a:r>
            <a:endParaRPr lang="it-IT" b="1" dirty="0">
              <a:solidFill>
                <a:srgbClr val="7030A0"/>
              </a:solidFill>
            </a:endParaRPr>
          </a:p>
        </p:txBody>
      </p:sp>
      <p:pic>
        <p:nvPicPr>
          <p:cNvPr id="29698" name="Picture 2" descr="Risultati immagini per ratio fundamentalis institutionis sacerdotalis english"/>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070502" y="2003045"/>
            <a:ext cx="3343148" cy="473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14893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Text Box 5"/>
          <p:cNvSpPr txBox="1">
            <a:spLocks noChangeArrowheads="1"/>
          </p:cNvSpPr>
          <p:nvPr/>
        </p:nvSpPr>
        <p:spPr bwMode="auto">
          <a:xfrm>
            <a:off x="2609767" y="1932471"/>
            <a:ext cx="6985000" cy="4339650"/>
          </a:xfrm>
          <a:prstGeom prst="rect">
            <a:avLst/>
          </a:prstGeom>
          <a:solidFill>
            <a:schemeClr val="accent4">
              <a:lumMod val="20000"/>
              <a:lumOff val="80000"/>
            </a:schemeClr>
          </a:solidFill>
          <a:ln>
            <a:noFill/>
          </a:ln>
          <a:effectLst>
            <a:innerShdw blurRad="63500" dist="50800" dir="8100000">
              <a:prstClr val="black">
                <a:alpha val="50000"/>
              </a:prstClr>
            </a:innerShdw>
          </a:effectLst>
          <a:extLst/>
        </p:spPr>
        <p:txBody>
          <a:bodyPr>
            <a:spAutoFit/>
            <a:flatTx/>
          </a:bodyPr>
          <a:lstStyle/>
          <a:p>
            <a:pPr algn="just">
              <a:spcBef>
                <a:spcPct val="50000"/>
              </a:spcBef>
              <a:defRPr/>
            </a:pPr>
            <a:r>
              <a:rPr lang="en-GB" altLang="en-US" sz="2400" b="1" dirty="0">
                <a:solidFill>
                  <a:srgbClr val="7030A0"/>
                </a:solidFill>
                <a:latin typeface="Albertus MT"/>
                <a:cs typeface="Arial" charset="0"/>
              </a:rPr>
              <a:t>The healing of this wound can only be brought about by the Bishops. It is their duty to “form” their priests, to be the shepherds of both priests and lay people. </a:t>
            </a:r>
          </a:p>
          <a:p>
            <a:pPr algn="just">
              <a:spcBef>
                <a:spcPct val="50000"/>
              </a:spcBef>
              <a:defRPr/>
            </a:pPr>
            <a:r>
              <a:rPr lang="en-GB" altLang="en-US" sz="2400" b="1" dirty="0">
                <a:solidFill>
                  <a:srgbClr val="0000CC"/>
                </a:solidFill>
                <a:latin typeface="Albertus MT"/>
                <a:cs typeface="Arial" charset="0"/>
              </a:rPr>
              <a:t>Unfortunately, said Rosmini, there is a third wound which is the most serious and the cause of the second wound, and this is the lack of unity among bishops. There is division and different positions among bishops, how can they possibly “form” holy and great priests?</a:t>
            </a:r>
          </a:p>
        </p:txBody>
      </p:sp>
      <p:pic>
        <p:nvPicPr>
          <p:cNvPr id="37890" name="Picture 2" descr="http://livres-mystiques.com/partieTEXTES/Ars/curedar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3333" y="1932471"/>
            <a:ext cx="2082787" cy="34611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594767" y="5594718"/>
            <a:ext cx="2475781" cy="369332"/>
          </a:xfrm>
          <a:prstGeom prst="rect">
            <a:avLst/>
          </a:prstGeom>
          <a:noFill/>
        </p:spPr>
        <p:txBody>
          <a:bodyPr wrap="square" rtlCol="0">
            <a:spAutoFit/>
          </a:bodyPr>
          <a:lstStyle/>
          <a:p>
            <a:r>
              <a:rPr lang="en-GB" b="1" dirty="0" smtClean="0"/>
              <a:t>St John Marie </a:t>
            </a:r>
            <a:r>
              <a:rPr lang="en-GB" b="1" dirty="0" err="1" smtClean="0"/>
              <a:t>Vianney</a:t>
            </a:r>
            <a:endParaRPr lang="en-GB" b="1" dirty="0"/>
          </a:p>
        </p:txBody>
      </p:sp>
      <p:sp>
        <p:nvSpPr>
          <p:cNvPr id="3" name="CasellaDiTesto 2"/>
          <p:cNvSpPr txBox="1"/>
          <p:nvPr/>
        </p:nvSpPr>
        <p:spPr>
          <a:xfrm>
            <a:off x="1387436" y="719660"/>
            <a:ext cx="8759962" cy="707886"/>
          </a:xfrm>
          <a:prstGeom prst="rect">
            <a:avLst/>
          </a:prstGeom>
          <a:noFill/>
        </p:spPr>
        <p:txBody>
          <a:bodyPr wrap="none" rtlCol="0">
            <a:spAutoFit/>
          </a:bodyPr>
          <a:lstStyle/>
          <a:p>
            <a:r>
              <a:rPr lang="it-IT" sz="4000" dirty="0" smtClean="0">
                <a:solidFill>
                  <a:srgbClr val="FF0000"/>
                </a:solidFill>
                <a:latin typeface="Arial Black" panose="020B0A04020102020204" pitchFamily="34" charset="0"/>
              </a:rPr>
              <a:t>THE HEALING OF THE WOUND</a:t>
            </a:r>
            <a:endParaRPr lang="it-IT" sz="4000" dirty="0">
              <a:solidFill>
                <a:srgbClr val="FF0000"/>
              </a:solidFill>
              <a:latin typeface="Arial Black" panose="020B0A04020102020204" pitchFamily="34" charset="0"/>
            </a:endParaRPr>
          </a:p>
        </p:txBody>
      </p:sp>
      <p:pic>
        <p:nvPicPr>
          <p:cNvPr id="30722" name="Picture 2" descr="Risultati immagini per sAN CARLO BORROME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694" y="1932471"/>
            <a:ext cx="2451681" cy="3461196"/>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255514" y="5594718"/>
            <a:ext cx="2208040" cy="369332"/>
          </a:xfrm>
          <a:prstGeom prst="rect">
            <a:avLst/>
          </a:prstGeom>
          <a:noFill/>
        </p:spPr>
        <p:txBody>
          <a:bodyPr wrap="none" rtlCol="0">
            <a:spAutoFit/>
          </a:bodyPr>
          <a:lstStyle/>
          <a:p>
            <a:pPr algn="ctr"/>
            <a:r>
              <a:rPr lang="it-IT" b="1" dirty="0" smtClean="0"/>
              <a:t>St. Charles Borromeo</a:t>
            </a:r>
            <a:endParaRPr lang="it-IT" b="1" dirty="0"/>
          </a:p>
        </p:txBody>
      </p:sp>
    </p:spTree>
    <p:extLst>
      <p:ext uri="{BB962C8B-B14F-4D97-AF65-F5344CB8AC3E}">
        <p14:creationId xmlns:p14="http://schemas.microsoft.com/office/powerpoint/2010/main" val="224099705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382453" y="368971"/>
            <a:ext cx="11375957" cy="1015663"/>
          </a:xfrm>
          <a:prstGeom prst="rect">
            <a:avLst/>
          </a:prstGeom>
          <a:solidFill>
            <a:schemeClr val="accent2">
              <a:lumMod val="20000"/>
              <a:lumOff val="80000"/>
            </a:schemeClr>
          </a:solidFill>
          <a:ln>
            <a:noFill/>
          </a:ln>
          <a:effectLst>
            <a:innerShdw blurRad="63500" dist="50800" dir="5400000">
              <a:prstClr val="black">
                <a:alpha val="50000"/>
              </a:prstClr>
            </a:innerShdw>
          </a:effec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GB" altLang="en-US" sz="2400" b="1" dirty="0">
                <a:solidFill>
                  <a:srgbClr val="FF0000"/>
                </a:solidFill>
                <a:latin typeface="Rockwell" panose="02060603020205020403" pitchFamily="18" charset="0"/>
              </a:rPr>
              <a:t>The third </a:t>
            </a:r>
            <a:r>
              <a:rPr lang="en-GB" altLang="en-US" sz="2400" b="1" dirty="0" smtClean="0">
                <a:solidFill>
                  <a:srgbClr val="FF0000"/>
                </a:solidFill>
                <a:latin typeface="Rockwell" panose="02060603020205020403" pitchFamily="18" charset="0"/>
              </a:rPr>
              <a:t>wound, of the Side of Jesus</a:t>
            </a:r>
            <a:endParaRPr lang="en-GB" altLang="en-US" sz="2400" b="1" dirty="0">
              <a:solidFill>
                <a:srgbClr val="FF0000"/>
              </a:solidFill>
              <a:latin typeface="Rockwell" panose="02060603020205020403" pitchFamily="18" charset="0"/>
            </a:endParaRPr>
          </a:p>
          <a:p>
            <a:pPr algn="ctr" eaLnBrk="1" hangingPunct="1">
              <a:spcBef>
                <a:spcPct val="50000"/>
              </a:spcBef>
              <a:buFontTx/>
              <a:buNone/>
            </a:pPr>
            <a:r>
              <a:rPr lang="en-GB" altLang="en-US" sz="2400" b="1" dirty="0">
                <a:solidFill>
                  <a:srgbClr val="0000CC"/>
                </a:solidFill>
                <a:latin typeface="Rockwell" panose="02060603020205020403" pitchFamily="18" charset="0"/>
              </a:rPr>
              <a:t>The lack of unity among the bishops of the Church</a:t>
            </a:r>
          </a:p>
        </p:txBody>
      </p:sp>
      <p:sp>
        <p:nvSpPr>
          <p:cNvPr id="25604" name="Text Box 6"/>
          <p:cNvSpPr txBox="1">
            <a:spLocks noChangeArrowheads="1"/>
          </p:cNvSpPr>
          <p:nvPr/>
        </p:nvSpPr>
        <p:spPr bwMode="auto">
          <a:xfrm>
            <a:off x="382452" y="3667611"/>
            <a:ext cx="11375957" cy="3170099"/>
          </a:xfrm>
          <a:prstGeom prst="rect">
            <a:avLst/>
          </a:prstGeom>
          <a:solidFill>
            <a:schemeClr val="accent4">
              <a:lumMod val="20000"/>
              <a:lumOff val="80000"/>
            </a:schemeClr>
          </a:solidFill>
          <a:ln w="9525">
            <a:miter lim="800000"/>
            <a:headEnd/>
            <a:tailEnd/>
          </a:ln>
          <a:effectLst>
            <a:innerShdw blurRad="63500" dist="50800" dir="2700000">
              <a:prstClr val="black">
                <a:alpha val="50000"/>
              </a:prstClr>
            </a:innerShdw>
          </a:effectLst>
        </p:spPr>
        <p:txBody>
          <a:bodyPr wrap="square">
            <a:spAutoFit/>
            <a:flatTx/>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GB" altLang="en-US" sz="2000" b="1" dirty="0">
                <a:solidFill>
                  <a:srgbClr val="990033"/>
                </a:solidFill>
                <a:latin typeface="Book Antiqua" panose="02040602050305030304" pitchFamily="18" charset="0"/>
              </a:rPr>
              <a:t>The early Church was one in mind and heart. The Lord had stressed unity, and especially unity among His disciples: “May they be one...”</a:t>
            </a:r>
          </a:p>
          <a:p>
            <a:pPr algn="just" eaLnBrk="1" hangingPunct="1">
              <a:spcBef>
                <a:spcPct val="50000"/>
              </a:spcBef>
              <a:buFontTx/>
              <a:buNone/>
            </a:pPr>
            <a:r>
              <a:rPr lang="en-GB" altLang="en-US" sz="2000" b="1" dirty="0">
                <a:solidFill>
                  <a:srgbClr val="002060"/>
                </a:solidFill>
                <a:latin typeface="Book Antiqua" panose="02040602050305030304" pitchFamily="18" charset="0"/>
              </a:rPr>
              <a:t>Early bishops were one body governing the Church with Peter or his </a:t>
            </a:r>
            <a:r>
              <a:rPr lang="en-GB" altLang="en-US" sz="2000" b="1" dirty="0" smtClean="0">
                <a:solidFill>
                  <a:srgbClr val="002060"/>
                </a:solidFill>
                <a:latin typeface="Book Antiqua" panose="02040602050305030304" pitchFamily="18" charset="0"/>
              </a:rPr>
              <a:t>successor.</a:t>
            </a:r>
            <a:endParaRPr lang="en-GB" altLang="en-US" sz="2000" b="1" dirty="0">
              <a:solidFill>
                <a:srgbClr val="C00000"/>
              </a:solidFill>
              <a:latin typeface="Book Antiqua" panose="02040602050305030304" pitchFamily="18" charset="0"/>
            </a:endParaRPr>
          </a:p>
          <a:p>
            <a:pPr algn="just" eaLnBrk="1" hangingPunct="1">
              <a:spcBef>
                <a:spcPct val="50000"/>
              </a:spcBef>
              <a:buFontTx/>
              <a:buNone/>
            </a:pPr>
            <a:r>
              <a:rPr lang="en-GB" altLang="en-US" sz="2000" b="1" dirty="0" smtClean="0">
                <a:solidFill>
                  <a:srgbClr val="990033"/>
                </a:solidFill>
                <a:latin typeface="Book Antiqua" panose="02040602050305030304" pitchFamily="18" charset="0"/>
              </a:rPr>
              <a:t>They </a:t>
            </a:r>
            <a:r>
              <a:rPr lang="en-GB" altLang="en-US" sz="2000" b="1" dirty="0">
                <a:solidFill>
                  <a:srgbClr val="990033"/>
                </a:solidFill>
                <a:latin typeface="Book Antiqua" panose="02040602050305030304" pitchFamily="18" charset="0"/>
              </a:rPr>
              <a:t>were one and insisted all the time about unity among Christians and Christian churches</a:t>
            </a:r>
            <a:r>
              <a:rPr lang="en-GB" altLang="en-US" sz="2000" b="1" dirty="0" smtClean="0">
                <a:solidFill>
                  <a:srgbClr val="990033"/>
                </a:solidFill>
                <a:latin typeface="Book Antiqua" panose="02040602050305030304" pitchFamily="18" charset="0"/>
              </a:rPr>
              <a:t>.</a:t>
            </a:r>
          </a:p>
          <a:p>
            <a:pPr algn="just" eaLnBrk="1" hangingPunct="1">
              <a:spcBef>
                <a:spcPct val="50000"/>
              </a:spcBef>
              <a:buFontTx/>
              <a:buNone/>
            </a:pPr>
            <a:r>
              <a:rPr lang="en-GB" altLang="en-US" sz="2000" b="1" dirty="0" smtClean="0">
                <a:solidFill>
                  <a:srgbClr val="002060"/>
                </a:solidFill>
                <a:latin typeface="Book Antiqua" panose="02040602050305030304" pitchFamily="18" charset="0"/>
              </a:rPr>
              <a:t>“</a:t>
            </a:r>
            <a:r>
              <a:rPr lang="en-GB" altLang="en-US" sz="2000" b="1" dirty="0">
                <a:solidFill>
                  <a:srgbClr val="002060"/>
                </a:solidFill>
                <a:latin typeface="Book Antiqua" panose="02040602050305030304" pitchFamily="18" charset="0"/>
              </a:rPr>
              <a:t>Collegiality” </a:t>
            </a:r>
            <a:r>
              <a:rPr lang="en-GB" altLang="en-US" sz="2000" b="1" dirty="0">
                <a:solidFill>
                  <a:srgbClr val="990033"/>
                </a:solidFill>
                <a:latin typeface="Book Antiqua" panose="02040602050305030304" pitchFamily="18" charset="0"/>
              </a:rPr>
              <a:t>is the modern term to express that the Church is ruled by one body, pope and bishops together, for the sake of the unity willed by JESUS for His own Body the Church</a:t>
            </a:r>
            <a:r>
              <a:rPr lang="en-GB" altLang="en-US" sz="2000" b="1" dirty="0" smtClean="0">
                <a:solidFill>
                  <a:srgbClr val="990033"/>
                </a:solidFill>
                <a:latin typeface="Book Antiqua" panose="02040602050305030304" pitchFamily="18" charset="0"/>
              </a:rPr>
              <a:t>.</a:t>
            </a:r>
          </a:p>
          <a:p>
            <a:pPr algn="just" eaLnBrk="1" hangingPunct="1">
              <a:spcBef>
                <a:spcPct val="50000"/>
              </a:spcBef>
              <a:buFontTx/>
              <a:buNone/>
            </a:pPr>
            <a:r>
              <a:rPr lang="en-GB" altLang="en-US" sz="2000" b="1" dirty="0" smtClean="0">
                <a:solidFill>
                  <a:srgbClr val="990033"/>
                </a:solidFill>
                <a:latin typeface="Book Antiqua" panose="02040602050305030304" pitchFamily="18" charset="0"/>
              </a:rPr>
              <a:t>Both St. Thomas Aquinas died going to the II Council of Lion and St. Bonaventure died while participating to it..</a:t>
            </a:r>
            <a:endParaRPr lang="en-GB" altLang="en-US" sz="2000" b="1" dirty="0">
              <a:solidFill>
                <a:srgbClr val="990033"/>
              </a:solidFill>
              <a:latin typeface="Book Antiqua" panose="02040602050305030304" pitchFamily="18" charset="0"/>
            </a:endParaRPr>
          </a:p>
        </p:txBody>
      </p:sp>
      <p:pic>
        <p:nvPicPr>
          <p:cNvPr id="7172" name="Picture 4" descr="Risultati immagini per la ferita del costato di gesÃ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4873" y="1384634"/>
            <a:ext cx="3902299" cy="2282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4620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Text Box 4"/>
          <p:cNvSpPr txBox="1">
            <a:spLocks noChangeArrowheads="1"/>
          </p:cNvSpPr>
          <p:nvPr/>
        </p:nvSpPr>
        <p:spPr bwMode="auto">
          <a:xfrm>
            <a:off x="93152" y="656302"/>
            <a:ext cx="6333405" cy="6124754"/>
          </a:xfrm>
          <a:prstGeom prst="rect">
            <a:avLst/>
          </a:prstGeom>
          <a:solidFill>
            <a:schemeClr val="accent3">
              <a:lumMod val="20000"/>
              <a:lumOff val="80000"/>
            </a:schemeClr>
          </a:solidFill>
          <a:ln>
            <a:noFill/>
          </a:ln>
          <a:effectLst>
            <a:innerShdw blurRad="63500" dist="50800" dir="13500000">
              <a:prstClr val="black">
                <a:alpha val="50000"/>
              </a:prstClr>
            </a:innerShdw>
          </a:effectLst>
          <a:extLst/>
        </p:spPr>
        <p:txBody>
          <a:bodyPr wrap="square">
            <a:spAutoFit/>
            <a:flatTx/>
          </a:bodyPr>
          <a:lstStyle>
            <a:lvl1pPr marL="342900" indent="-342900">
              <a:defRPr>
                <a:solidFill>
                  <a:schemeClr val="tx1"/>
                </a:solidFill>
                <a:latin typeface="Arial" charset="0"/>
                <a:cs typeface="Arial" charset="0"/>
              </a:defRPr>
            </a:lvl1pPr>
            <a:lvl2pPr marL="800100" indent="-342900">
              <a:defRPr>
                <a:solidFill>
                  <a:schemeClr val="tx1"/>
                </a:solidFill>
                <a:latin typeface="Arial" charset="0"/>
                <a:cs typeface="Arial" charset="0"/>
              </a:defRPr>
            </a:lvl2pPr>
            <a:lvl3pPr marL="1257300" indent="-342900">
              <a:defRPr>
                <a:solidFill>
                  <a:schemeClr val="tx1"/>
                </a:solidFill>
                <a:latin typeface="Arial" charset="0"/>
                <a:cs typeface="Arial" charset="0"/>
              </a:defRPr>
            </a:lvl3pPr>
            <a:lvl4pPr marL="1714500" indent="-342900">
              <a:defRPr>
                <a:solidFill>
                  <a:schemeClr val="tx1"/>
                </a:solidFill>
                <a:latin typeface="Arial" charset="0"/>
                <a:cs typeface="Arial" charset="0"/>
              </a:defRPr>
            </a:lvl4pPr>
            <a:lvl5pPr marL="2171700" indent="-342900">
              <a:defRPr>
                <a:solidFill>
                  <a:schemeClr val="tx1"/>
                </a:solidFill>
                <a:latin typeface="Arial" charset="0"/>
                <a:cs typeface="Arial" charset="0"/>
              </a:defRPr>
            </a:lvl5pPr>
            <a:lvl6pPr marL="2628900" indent="-342900" fontAlgn="base">
              <a:spcBef>
                <a:spcPct val="0"/>
              </a:spcBef>
              <a:spcAft>
                <a:spcPct val="0"/>
              </a:spcAft>
              <a:defRPr>
                <a:solidFill>
                  <a:schemeClr val="tx1"/>
                </a:solidFill>
                <a:latin typeface="Arial" charset="0"/>
                <a:cs typeface="Arial" charset="0"/>
              </a:defRPr>
            </a:lvl6pPr>
            <a:lvl7pPr marL="3086100" indent="-342900" fontAlgn="base">
              <a:spcBef>
                <a:spcPct val="0"/>
              </a:spcBef>
              <a:spcAft>
                <a:spcPct val="0"/>
              </a:spcAft>
              <a:defRPr>
                <a:solidFill>
                  <a:schemeClr val="tx1"/>
                </a:solidFill>
                <a:latin typeface="Arial" charset="0"/>
                <a:cs typeface="Arial" charset="0"/>
              </a:defRPr>
            </a:lvl7pPr>
            <a:lvl8pPr marL="3543300" indent="-342900" fontAlgn="base">
              <a:spcBef>
                <a:spcPct val="0"/>
              </a:spcBef>
              <a:spcAft>
                <a:spcPct val="0"/>
              </a:spcAft>
              <a:defRPr>
                <a:solidFill>
                  <a:schemeClr val="tx1"/>
                </a:solidFill>
                <a:latin typeface="Arial" charset="0"/>
                <a:cs typeface="Arial" charset="0"/>
              </a:defRPr>
            </a:lvl8pPr>
            <a:lvl9pPr marL="4000500" indent="-342900" fontAlgn="base">
              <a:spcBef>
                <a:spcPct val="0"/>
              </a:spcBef>
              <a:spcAft>
                <a:spcPct val="0"/>
              </a:spcAft>
              <a:defRPr>
                <a:solidFill>
                  <a:schemeClr val="tx1"/>
                </a:solidFill>
                <a:latin typeface="Arial" charset="0"/>
                <a:cs typeface="Arial" charset="0"/>
              </a:defRPr>
            </a:lvl9pPr>
          </a:lstStyle>
          <a:p>
            <a:pPr algn="just">
              <a:defRPr/>
            </a:pPr>
            <a:r>
              <a:rPr lang="en-GB" altLang="en-US" b="1" dirty="0">
                <a:solidFill>
                  <a:srgbClr val="990033"/>
                </a:solidFill>
                <a:latin typeface="+mj-lt"/>
              </a:rPr>
              <a:t>JESUS, before His passion and death, begged the Father to form his apostles into a perfect unity. Unity in the divine nature of the blessed Trinity is the source of unity within the Episcopate of the </a:t>
            </a:r>
            <a:r>
              <a:rPr lang="en-GB" altLang="en-US" b="1" dirty="0" smtClean="0">
                <a:solidFill>
                  <a:srgbClr val="990033"/>
                </a:solidFill>
                <a:latin typeface="+mj-lt"/>
              </a:rPr>
              <a:t>Church .</a:t>
            </a:r>
            <a:endParaRPr lang="en-GB" altLang="en-US" b="1" dirty="0">
              <a:solidFill>
                <a:srgbClr val="990033"/>
              </a:solidFill>
              <a:latin typeface="+mj-lt"/>
            </a:endParaRPr>
          </a:p>
          <a:p>
            <a:pPr algn="just">
              <a:defRPr/>
            </a:pPr>
            <a:r>
              <a:rPr lang="en-GB" altLang="en-US" sz="2000" b="1" dirty="0" smtClean="0">
                <a:solidFill>
                  <a:srgbClr val="0000FF"/>
                </a:solidFill>
                <a:latin typeface="+mj-lt"/>
              </a:rPr>
              <a:t>The </a:t>
            </a:r>
            <a:r>
              <a:rPr lang="en-GB" altLang="en-US" sz="2000" b="1" dirty="0">
                <a:solidFill>
                  <a:srgbClr val="0000FF"/>
                </a:solidFill>
                <a:latin typeface="+mj-lt"/>
              </a:rPr>
              <a:t>Apostles guarded jealously their unity and the unity of their </a:t>
            </a:r>
            <a:r>
              <a:rPr lang="en-GB" altLang="en-US" sz="2000" b="1" dirty="0" smtClean="0">
                <a:solidFill>
                  <a:srgbClr val="0000FF"/>
                </a:solidFill>
                <a:latin typeface="+mj-lt"/>
              </a:rPr>
              <a:t>churches.</a:t>
            </a:r>
          </a:p>
          <a:p>
            <a:pPr lvl="1" algn="just">
              <a:buFont typeface="Arial" panose="020B0604020202020204" pitchFamily="34" charset="0"/>
              <a:buChar char="•"/>
              <a:defRPr/>
            </a:pPr>
            <a:r>
              <a:rPr lang="en-GB" altLang="en-US" sz="2000" b="1" dirty="0" smtClean="0">
                <a:solidFill>
                  <a:srgbClr val="0000FF"/>
                </a:solidFill>
                <a:latin typeface="+mj-lt"/>
              </a:rPr>
              <a:t>Their </a:t>
            </a:r>
            <a:r>
              <a:rPr lang="en-GB" altLang="en-US" sz="2000" b="1" dirty="0">
                <a:solidFill>
                  <a:srgbClr val="FF0000"/>
                </a:solidFill>
                <a:latin typeface="+mj-lt"/>
              </a:rPr>
              <a:t>interior unity</a:t>
            </a:r>
            <a:r>
              <a:rPr lang="en-GB" altLang="en-US" sz="2000" b="1" dirty="0">
                <a:solidFill>
                  <a:srgbClr val="0000FF"/>
                </a:solidFill>
                <a:latin typeface="+mj-lt"/>
              </a:rPr>
              <a:t> was guaranteed by their communion of doctrines and </a:t>
            </a:r>
            <a:r>
              <a:rPr lang="en-GB" altLang="en-US" sz="2000" b="1" dirty="0" smtClean="0">
                <a:solidFill>
                  <a:srgbClr val="0000FF"/>
                </a:solidFill>
                <a:latin typeface="+mj-lt"/>
              </a:rPr>
              <a:t>sacraments;</a:t>
            </a:r>
          </a:p>
          <a:p>
            <a:pPr lvl="1" algn="just">
              <a:buFont typeface="Arial" panose="020B0604020202020204" pitchFamily="34" charset="0"/>
              <a:buChar char="•"/>
              <a:defRPr/>
            </a:pPr>
            <a:r>
              <a:rPr lang="en-GB" altLang="en-US" sz="2000" b="1" dirty="0" smtClean="0">
                <a:solidFill>
                  <a:srgbClr val="0000FF"/>
                </a:solidFill>
                <a:latin typeface="+mj-lt"/>
              </a:rPr>
              <a:t>their </a:t>
            </a:r>
            <a:r>
              <a:rPr lang="en-GB" altLang="en-US" sz="2000" b="1" dirty="0">
                <a:solidFill>
                  <a:srgbClr val="FF0000"/>
                </a:solidFill>
                <a:latin typeface="+mj-lt"/>
              </a:rPr>
              <a:t>exterior unity</a:t>
            </a:r>
            <a:r>
              <a:rPr lang="en-GB" altLang="en-US" sz="2000" b="1" dirty="0">
                <a:solidFill>
                  <a:srgbClr val="0000FF"/>
                </a:solidFill>
                <a:latin typeface="+mj-lt"/>
              </a:rPr>
              <a:t> by the powerful links among the Apostles and their leader, Peter and later by their successors.</a:t>
            </a:r>
          </a:p>
          <a:p>
            <a:pPr algn="just">
              <a:defRPr/>
            </a:pPr>
            <a:r>
              <a:rPr lang="en-GB" altLang="en-US" sz="2000" b="1" dirty="0" smtClean="0">
                <a:solidFill>
                  <a:srgbClr val="FF0000"/>
                </a:solidFill>
                <a:latin typeface="+mj-lt"/>
              </a:rPr>
              <a:t>Although scattered throughout many nations, bishops were conscious of forming a single body of the highest authority. Their hearts and minds were dominated by this great concept of unity, and they used every possible means to bind themselves together. All maintained exactly the same faith, and love for each other.</a:t>
            </a:r>
          </a:p>
          <a:p>
            <a:pPr algn="just">
              <a:defRPr/>
            </a:pPr>
            <a:r>
              <a:rPr lang="en-GB" altLang="en-US" sz="2000" b="1" dirty="0" smtClean="0">
                <a:solidFill>
                  <a:srgbClr val="00B0F0"/>
                </a:solidFill>
                <a:latin typeface="+mj-lt"/>
              </a:rPr>
              <a:t>How </a:t>
            </a:r>
            <a:r>
              <a:rPr lang="en-GB" altLang="en-US" sz="2000" b="1" dirty="0">
                <a:solidFill>
                  <a:srgbClr val="00B0F0"/>
                </a:solidFill>
                <a:latin typeface="+mj-lt"/>
              </a:rPr>
              <a:t>was this perfect unity achieved? Rosmini mentions “six golden links” that bound bishops together in perfect unity</a:t>
            </a:r>
            <a:r>
              <a:rPr lang="en-GB" altLang="en-US" sz="2000" b="1" dirty="0" smtClean="0">
                <a:solidFill>
                  <a:srgbClr val="00B0F0"/>
                </a:solidFill>
                <a:latin typeface="+mj-lt"/>
              </a:rPr>
              <a:t>.</a:t>
            </a:r>
            <a:endParaRPr lang="en-GB" altLang="en-US" sz="2000" b="1" dirty="0">
              <a:solidFill>
                <a:srgbClr val="00B0F0"/>
              </a:solidFill>
              <a:latin typeface="+mj-lt"/>
            </a:endParaRPr>
          </a:p>
        </p:txBody>
      </p:sp>
      <p:sp>
        <p:nvSpPr>
          <p:cNvPr id="2" name="CasellaDiTesto 1"/>
          <p:cNvSpPr txBox="1"/>
          <p:nvPr/>
        </p:nvSpPr>
        <p:spPr>
          <a:xfrm>
            <a:off x="286336" y="19909"/>
            <a:ext cx="6140221" cy="523220"/>
          </a:xfrm>
          <a:prstGeom prst="rect">
            <a:avLst/>
          </a:prstGeom>
          <a:noFill/>
        </p:spPr>
        <p:txBody>
          <a:bodyPr wrap="square" rtlCol="0">
            <a:spAutoFit/>
          </a:bodyPr>
          <a:lstStyle/>
          <a:p>
            <a:pPr algn="ctr"/>
            <a:r>
              <a:rPr lang="it-IT" sz="2800" dirty="0" err="1" smtClean="0">
                <a:solidFill>
                  <a:srgbClr val="FFC000"/>
                </a:solidFill>
                <a:latin typeface="Arial Black" panose="020B0A04020102020204" pitchFamily="34" charset="0"/>
              </a:rPr>
              <a:t>May</a:t>
            </a:r>
            <a:r>
              <a:rPr lang="it-IT" sz="2800" dirty="0" smtClean="0">
                <a:solidFill>
                  <a:srgbClr val="FFC000"/>
                </a:solidFill>
                <a:latin typeface="Arial Black" panose="020B0A04020102020204" pitchFamily="34" charset="0"/>
              </a:rPr>
              <a:t> </a:t>
            </a:r>
            <a:r>
              <a:rPr lang="it-IT" sz="2800" dirty="0" err="1" smtClean="0">
                <a:solidFill>
                  <a:srgbClr val="FFC000"/>
                </a:solidFill>
                <a:latin typeface="Arial Black" panose="020B0A04020102020204" pitchFamily="34" charset="0"/>
              </a:rPr>
              <a:t>they</a:t>
            </a:r>
            <a:r>
              <a:rPr lang="it-IT" sz="2800" dirty="0" smtClean="0">
                <a:solidFill>
                  <a:srgbClr val="FFC000"/>
                </a:solidFill>
                <a:latin typeface="Arial Black" panose="020B0A04020102020204" pitchFamily="34" charset="0"/>
              </a:rPr>
              <a:t> be </a:t>
            </a:r>
            <a:r>
              <a:rPr lang="it-IT" sz="2800" dirty="0" err="1" smtClean="0">
                <a:solidFill>
                  <a:srgbClr val="FFC000"/>
                </a:solidFill>
                <a:latin typeface="Arial Black" panose="020B0A04020102020204" pitchFamily="34" charset="0"/>
              </a:rPr>
              <a:t>one</a:t>
            </a:r>
            <a:r>
              <a:rPr lang="it-IT" sz="2800" dirty="0" smtClean="0">
                <a:solidFill>
                  <a:srgbClr val="FFC000"/>
                </a:solidFill>
                <a:latin typeface="Arial Black" panose="020B0A04020102020204" pitchFamily="34" charset="0"/>
              </a:rPr>
              <a:t> John 17:21</a:t>
            </a:r>
            <a:endParaRPr lang="it-IT" sz="2800" dirty="0">
              <a:solidFill>
                <a:srgbClr val="FFC000"/>
              </a:solidFill>
              <a:latin typeface="Arial Black" panose="020B0A04020102020204" pitchFamily="34" charset="0"/>
            </a:endParaRPr>
          </a:p>
        </p:txBody>
      </p:sp>
      <p:pic>
        <p:nvPicPr>
          <p:cNvPr id="8196" name="Picture 4" descr="Icona del concilio degli apostoli di Gerusalemme (At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203" y="19909"/>
            <a:ext cx="3087911" cy="3536937"/>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6619741" y="3641735"/>
            <a:ext cx="5383369" cy="3139321"/>
          </a:xfrm>
          <a:prstGeom prst="rect">
            <a:avLst/>
          </a:prstGeom>
          <a:noFill/>
          <a:ln>
            <a:solidFill>
              <a:srgbClr val="00B050"/>
            </a:solidFill>
          </a:ln>
        </p:spPr>
        <p:txBody>
          <a:bodyPr wrap="square" rtlCol="0">
            <a:spAutoFit/>
          </a:bodyPr>
          <a:lstStyle/>
          <a:p>
            <a:pPr algn="ctr"/>
            <a:r>
              <a:rPr lang="en-US" b="1" dirty="0" smtClean="0"/>
              <a:t>The Counsel of Jerusalem </a:t>
            </a:r>
            <a:r>
              <a:rPr lang="en-US" b="1" dirty="0" err="1" smtClean="0"/>
              <a:t>Cfr</a:t>
            </a:r>
            <a:r>
              <a:rPr lang="en-US" b="1" dirty="0" smtClean="0"/>
              <a:t>. Acts 15</a:t>
            </a:r>
          </a:p>
          <a:p>
            <a:pPr algn="just"/>
            <a:r>
              <a:rPr lang="en-US" baseline="30000" dirty="0" smtClean="0">
                <a:solidFill>
                  <a:srgbClr val="00B050"/>
                </a:solidFill>
              </a:rPr>
              <a:t>1 </a:t>
            </a:r>
            <a:r>
              <a:rPr lang="en-US" dirty="0" smtClean="0">
                <a:solidFill>
                  <a:srgbClr val="00B050"/>
                </a:solidFill>
              </a:rPr>
              <a:t>Certain </a:t>
            </a:r>
            <a:r>
              <a:rPr lang="en-US" dirty="0">
                <a:solidFill>
                  <a:srgbClr val="00B050"/>
                </a:solidFill>
              </a:rPr>
              <a:t>people came down from Judea to Antioch and were teaching the believers: “Unless you are circumcised, according to the custom taught by Moses, you cannot be saved.” </a:t>
            </a:r>
            <a:r>
              <a:rPr lang="en-US" b="1" baseline="30000" dirty="0">
                <a:solidFill>
                  <a:srgbClr val="00B050"/>
                </a:solidFill>
              </a:rPr>
              <a:t>2 </a:t>
            </a:r>
            <a:r>
              <a:rPr lang="en-US" dirty="0">
                <a:solidFill>
                  <a:srgbClr val="00B050"/>
                </a:solidFill>
              </a:rPr>
              <a:t>This brought Paul and Barnabas into sharp dispute and debate with them.</a:t>
            </a:r>
            <a:r>
              <a:rPr lang="en-US" b="1" baseline="30000" dirty="0" smtClean="0">
                <a:solidFill>
                  <a:srgbClr val="00B050"/>
                </a:solidFill>
              </a:rPr>
              <a:t>6</a:t>
            </a:r>
            <a:r>
              <a:rPr lang="en-US" b="1" baseline="30000" dirty="0">
                <a:solidFill>
                  <a:srgbClr val="00B050"/>
                </a:solidFill>
              </a:rPr>
              <a:t> </a:t>
            </a:r>
            <a:r>
              <a:rPr lang="en-US" dirty="0">
                <a:solidFill>
                  <a:srgbClr val="00B050"/>
                </a:solidFill>
              </a:rPr>
              <a:t>The apostles and elders met to consider this question</a:t>
            </a:r>
            <a:r>
              <a:rPr lang="en-US" dirty="0" smtClean="0">
                <a:solidFill>
                  <a:srgbClr val="00B050"/>
                </a:solidFill>
              </a:rPr>
              <a:t>.</a:t>
            </a:r>
            <a:r>
              <a:rPr lang="en-US" b="1" baseline="30000" dirty="0">
                <a:solidFill>
                  <a:srgbClr val="00B050"/>
                </a:solidFill>
              </a:rPr>
              <a:t> 7 </a:t>
            </a:r>
            <a:r>
              <a:rPr lang="en-US" dirty="0">
                <a:solidFill>
                  <a:srgbClr val="00B050"/>
                </a:solidFill>
              </a:rPr>
              <a:t>After much discussion, Peter got up and addressed </a:t>
            </a:r>
            <a:r>
              <a:rPr lang="en-US" dirty="0" smtClean="0">
                <a:solidFill>
                  <a:srgbClr val="00B050"/>
                </a:solidFill>
              </a:rPr>
              <a:t>them.</a:t>
            </a:r>
            <a:r>
              <a:rPr lang="en-US" b="1" baseline="30000" dirty="0">
                <a:solidFill>
                  <a:srgbClr val="00B050"/>
                </a:solidFill>
              </a:rPr>
              <a:t> 12 </a:t>
            </a:r>
            <a:r>
              <a:rPr lang="en-US" dirty="0">
                <a:solidFill>
                  <a:srgbClr val="00B050"/>
                </a:solidFill>
              </a:rPr>
              <a:t>The whole assembly became silent as they listened to Barnabas and </a:t>
            </a:r>
            <a:r>
              <a:rPr lang="en-US" dirty="0" smtClean="0">
                <a:solidFill>
                  <a:srgbClr val="00B050"/>
                </a:solidFill>
              </a:rPr>
              <a:t>Paul.</a:t>
            </a:r>
            <a:r>
              <a:rPr lang="en-US" b="1" baseline="30000" dirty="0" smtClean="0">
                <a:solidFill>
                  <a:srgbClr val="00B050"/>
                </a:solidFill>
              </a:rPr>
              <a:t> </a:t>
            </a:r>
            <a:r>
              <a:rPr lang="en-US" b="1" baseline="30000" dirty="0">
                <a:solidFill>
                  <a:srgbClr val="00B050"/>
                </a:solidFill>
              </a:rPr>
              <a:t>22 </a:t>
            </a:r>
            <a:r>
              <a:rPr lang="en-US" dirty="0">
                <a:solidFill>
                  <a:srgbClr val="00B050"/>
                </a:solidFill>
              </a:rPr>
              <a:t>Then the apostles and elders, with the whole church, </a:t>
            </a:r>
            <a:r>
              <a:rPr lang="en-US" dirty="0" smtClean="0">
                <a:solidFill>
                  <a:srgbClr val="00B050"/>
                </a:solidFill>
              </a:rPr>
              <a:t>decided.</a:t>
            </a:r>
            <a:endParaRPr lang="it-IT" dirty="0">
              <a:solidFill>
                <a:srgbClr val="00B050"/>
              </a:solidFill>
            </a:endParaRPr>
          </a:p>
        </p:txBody>
      </p:sp>
    </p:spTree>
    <p:extLst>
      <p:ext uri="{BB962C8B-B14F-4D97-AF65-F5344CB8AC3E}">
        <p14:creationId xmlns:p14="http://schemas.microsoft.com/office/powerpoint/2010/main" val="54607413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err="1" smtClean="0">
                <a:solidFill>
                  <a:srgbClr val="FF0000"/>
                </a:solidFill>
                <a:latin typeface="Bauhaus 93" panose="04030905020B02020C02" pitchFamily="82" charset="0"/>
              </a:rPr>
              <a:t>Six</a:t>
            </a:r>
            <a:r>
              <a:rPr lang="it-IT" dirty="0" smtClean="0">
                <a:solidFill>
                  <a:srgbClr val="FF0000"/>
                </a:solidFill>
                <a:latin typeface="Bauhaus 93" panose="04030905020B02020C02" pitchFamily="82" charset="0"/>
              </a:rPr>
              <a:t> </a:t>
            </a:r>
            <a:r>
              <a:rPr lang="it-IT" dirty="0" err="1" smtClean="0">
                <a:solidFill>
                  <a:srgbClr val="FF0000"/>
                </a:solidFill>
                <a:latin typeface="Bauhaus 93" panose="04030905020B02020C02" pitchFamily="82" charset="0"/>
              </a:rPr>
              <a:t>means</a:t>
            </a:r>
            <a:r>
              <a:rPr lang="it-IT" dirty="0" smtClean="0">
                <a:solidFill>
                  <a:srgbClr val="FF0000"/>
                </a:solidFill>
                <a:latin typeface="Bauhaus 93" panose="04030905020B02020C02" pitchFamily="82" charset="0"/>
              </a:rPr>
              <a:t> in </a:t>
            </a:r>
            <a:r>
              <a:rPr lang="it-IT" dirty="0" err="1" smtClean="0">
                <a:solidFill>
                  <a:srgbClr val="FF0000"/>
                </a:solidFill>
                <a:latin typeface="Bauhaus 93" panose="04030905020B02020C02" pitchFamily="82" charset="0"/>
              </a:rPr>
              <a:t>order</a:t>
            </a:r>
            <a:r>
              <a:rPr lang="it-IT" dirty="0" smtClean="0">
                <a:solidFill>
                  <a:srgbClr val="FF0000"/>
                </a:solidFill>
                <a:latin typeface="Bauhaus 93" panose="04030905020B02020C02" pitchFamily="82" charset="0"/>
              </a:rPr>
              <a:t> to </a:t>
            </a:r>
            <a:r>
              <a:rPr lang="it-IT" dirty="0" err="1" smtClean="0">
                <a:solidFill>
                  <a:srgbClr val="FF0000"/>
                </a:solidFill>
                <a:latin typeface="Bauhaus 93" panose="04030905020B02020C02" pitchFamily="82" charset="0"/>
              </a:rPr>
              <a:t>cultivate</a:t>
            </a:r>
            <a:r>
              <a:rPr lang="it-IT" dirty="0" smtClean="0">
                <a:solidFill>
                  <a:srgbClr val="FF0000"/>
                </a:solidFill>
                <a:latin typeface="Bauhaus 93" panose="04030905020B02020C02" pitchFamily="82" charset="0"/>
              </a:rPr>
              <a:t> </a:t>
            </a:r>
            <a:r>
              <a:rPr lang="it-IT" dirty="0" err="1" smtClean="0">
                <a:solidFill>
                  <a:srgbClr val="FF0000"/>
                </a:solidFill>
                <a:latin typeface="Bauhaus 93" panose="04030905020B02020C02" pitchFamily="82" charset="0"/>
              </a:rPr>
              <a:t>unity</a:t>
            </a:r>
            <a:r>
              <a:rPr lang="it-IT" dirty="0" smtClean="0">
                <a:solidFill>
                  <a:srgbClr val="FF0000"/>
                </a:solidFill>
                <a:latin typeface="Bauhaus 93" panose="04030905020B02020C02" pitchFamily="82" charset="0"/>
              </a:rPr>
              <a:t> </a:t>
            </a:r>
            <a:r>
              <a:rPr lang="it-IT" dirty="0" err="1" smtClean="0">
                <a:solidFill>
                  <a:srgbClr val="FF0000"/>
                </a:solidFill>
                <a:latin typeface="Bauhaus 93" panose="04030905020B02020C02" pitchFamily="82" charset="0"/>
              </a:rPr>
              <a:t>among</a:t>
            </a:r>
            <a:r>
              <a:rPr lang="it-IT" dirty="0" smtClean="0">
                <a:solidFill>
                  <a:srgbClr val="FF0000"/>
                </a:solidFill>
                <a:latin typeface="Bauhaus 93" panose="04030905020B02020C02" pitchFamily="82" charset="0"/>
              </a:rPr>
              <a:t> the </a:t>
            </a:r>
            <a:r>
              <a:rPr lang="it-IT" dirty="0" err="1" smtClean="0">
                <a:solidFill>
                  <a:srgbClr val="FF0000"/>
                </a:solidFill>
                <a:latin typeface="Bauhaus 93" panose="04030905020B02020C02" pitchFamily="82" charset="0"/>
              </a:rPr>
              <a:t>Bishops</a:t>
            </a:r>
            <a:r>
              <a:rPr lang="it-IT" dirty="0" smtClean="0">
                <a:solidFill>
                  <a:srgbClr val="FF0000"/>
                </a:solidFill>
                <a:latin typeface="Bauhaus 93" panose="04030905020B02020C02" pitchFamily="82" charset="0"/>
              </a:rPr>
              <a:t> of the </a:t>
            </a:r>
            <a:r>
              <a:rPr lang="it-IT" dirty="0" err="1" smtClean="0">
                <a:solidFill>
                  <a:srgbClr val="FF0000"/>
                </a:solidFill>
                <a:latin typeface="Bauhaus 93" panose="04030905020B02020C02" pitchFamily="82" charset="0"/>
              </a:rPr>
              <a:t>early</a:t>
            </a:r>
            <a:r>
              <a:rPr lang="it-IT" dirty="0" smtClean="0">
                <a:solidFill>
                  <a:srgbClr val="FF0000"/>
                </a:solidFill>
                <a:latin typeface="Bauhaus 93" panose="04030905020B02020C02" pitchFamily="82" charset="0"/>
              </a:rPr>
              <a:t> </a:t>
            </a:r>
            <a:r>
              <a:rPr lang="it-IT" dirty="0" err="1" smtClean="0">
                <a:solidFill>
                  <a:srgbClr val="FF0000"/>
                </a:solidFill>
                <a:latin typeface="Bauhaus 93" panose="04030905020B02020C02" pitchFamily="82" charset="0"/>
              </a:rPr>
              <a:t>ages</a:t>
            </a:r>
            <a:r>
              <a:rPr lang="it-IT" dirty="0" smtClean="0">
                <a:solidFill>
                  <a:srgbClr val="FF0000"/>
                </a:solidFill>
                <a:latin typeface="Bauhaus 93" panose="04030905020B02020C02" pitchFamily="82" charset="0"/>
              </a:rPr>
              <a:t>.</a:t>
            </a:r>
            <a:endParaRPr lang="it-IT" dirty="0">
              <a:solidFill>
                <a:srgbClr val="FF0000"/>
              </a:solidFill>
              <a:latin typeface="Bauhaus 93" panose="04030905020B02020C02" pitchFamily="82" charset="0"/>
            </a:endParaRPr>
          </a:p>
        </p:txBody>
      </p:sp>
      <p:sp>
        <p:nvSpPr>
          <p:cNvPr id="3" name="Segnaposto contenuto 2"/>
          <p:cNvSpPr>
            <a:spLocks noGrp="1"/>
          </p:cNvSpPr>
          <p:nvPr>
            <p:ph sz="half" idx="1"/>
          </p:nvPr>
        </p:nvSpPr>
        <p:spPr>
          <a:xfrm>
            <a:off x="838200" y="1825624"/>
            <a:ext cx="6708820" cy="3583503"/>
          </a:xfrm>
        </p:spPr>
        <p:txBody>
          <a:bodyPr>
            <a:normAutofit fontScale="70000" lnSpcReduction="20000"/>
          </a:bodyPr>
          <a:lstStyle/>
          <a:p>
            <a:pPr marL="514350" indent="-514350" algn="just">
              <a:buFont typeface="+mj-lt"/>
              <a:buAutoNum type="arabicPeriod"/>
            </a:pPr>
            <a:r>
              <a:rPr lang="it-IT" sz="4000" b="1" dirty="0" smtClean="0">
                <a:solidFill>
                  <a:srgbClr val="00B050"/>
                </a:solidFill>
              </a:rPr>
              <a:t>Personal </a:t>
            </a:r>
            <a:r>
              <a:rPr lang="it-IT" sz="4000" b="1" dirty="0" err="1" smtClean="0">
                <a:solidFill>
                  <a:srgbClr val="00B050"/>
                </a:solidFill>
              </a:rPr>
              <a:t>knowledge</a:t>
            </a:r>
            <a:endParaRPr lang="it-IT" sz="4000" b="1" dirty="0" smtClean="0">
              <a:solidFill>
                <a:srgbClr val="00B050"/>
              </a:solidFill>
            </a:endParaRPr>
          </a:p>
          <a:p>
            <a:pPr marL="514350" indent="-514350" algn="just">
              <a:buFont typeface="+mj-lt"/>
              <a:buAutoNum type="arabicPeriod"/>
            </a:pPr>
            <a:r>
              <a:rPr lang="it-IT" sz="4000" b="1" dirty="0" err="1" smtClean="0">
                <a:solidFill>
                  <a:srgbClr val="C00000"/>
                </a:solidFill>
              </a:rPr>
              <a:t>Epistolary</a:t>
            </a:r>
            <a:r>
              <a:rPr lang="it-IT" sz="4000" b="1" dirty="0" smtClean="0">
                <a:solidFill>
                  <a:srgbClr val="C00000"/>
                </a:solidFill>
              </a:rPr>
              <a:t> </a:t>
            </a:r>
            <a:r>
              <a:rPr lang="it-IT" sz="4000" b="1" dirty="0" err="1" smtClean="0">
                <a:solidFill>
                  <a:srgbClr val="C00000"/>
                </a:solidFill>
              </a:rPr>
              <a:t>correspondence</a:t>
            </a:r>
            <a:endParaRPr lang="it-IT" sz="4000" b="1" dirty="0" smtClean="0">
              <a:solidFill>
                <a:srgbClr val="C00000"/>
              </a:solidFill>
            </a:endParaRPr>
          </a:p>
          <a:p>
            <a:pPr marL="514350" indent="-514350" algn="just">
              <a:buFont typeface="+mj-lt"/>
              <a:buAutoNum type="arabicPeriod"/>
            </a:pPr>
            <a:r>
              <a:rPr lang="it-IT" sz="4000" b="1" dirty="0" err="1" smtClean="0">
                <a:solidFill>
                  <a:srgbClr val="0070C0"/>
                </a:solidFill>
              </a:rPr>
              <a:t>Reciprocal</a:t>
            </a:r>
            <a:r>
              <a:rPr lang="it-IT" sz="4000" b="1" dirty="0" smtClean="0">
                <a:solidFill>
                  <a:srgbClr val="0070C0"/>
                </a:solidFill>
              </a:rPr>
              <a:t> </a:t>
            </a:r>
            <a:r>
              <a:rPr lang="it-IT" sz="4000" b="1" dirty="0" err="1" smtClean="0">
                <a:solidFill>
                  <a:srgbClr val="0070C0"/>
                </a:solidFill>
              </a:rPr>
              <a:t>visits</a:t>
            </a:r>
            <a:r>
              <a:rPr lang="it-IT" sz="4000" b="1" dirty="0" smtClean="0">
                <a:solidFill>
                  <a:srgbClr val="0070C0"/>
                </a:solidFill>
              </a:rPr>
              <a:t> and </a:t>
            </a:r>
            <a:r>
              <a:rPr lang="it-IT" sz="4000" b="1" dirty="0" err="1" smtClean="0">
                <a:solidFill>
                  <a:srgbClr val="0070C0"/>
                </a:solidFill>
              </a:rPr>
              <a:t>sharing</a:t>
            </a:r>
            <a:r>
              <a:rPr lang="it-IT" sz="4000" b="1" dirty="0" smtClean="0">
                <a:solidFill>
                  <a:srgbClr val="0070C0"/>
                </a:solidFill>
              </a:rPr>
              <a:t> </a:t>
            </a:r>
            <a:r>
              <a:rPr lang="it-IT" sz="4000" b="1" dirty="0" err="1" smtClean="0">
                <a:solidFill>
                  <a:srgbClr val="0070C0"/>
                </a:solidFill>
              </a:rPr>
              <a:t>about</a:t>
            </a:r>
            <a:r>
              <a:rPr lang="it-IT" sz="4000" b="1" dirty="0" smtClean="0">
                <a:solidFill>
                  <a:srgbClr val="0070C0"/>
                </a:solidFill>
              </a:rPr>
              <a:t> </a:t>
            </a:r>
            <a:r>
              <a:rPr lang="it-IT" sz="4000" b="1" dirty="0">
                <a:solidFill>
                  <a:srgbClr val="0070C0"/>
                </a:solidFill>
              </a:rPr>
              <a:t>C</a:t>
            </a:r>
            <a:r>
              <a:rPr lang="it-IT" sz="4000" b="1" dirty="0" smtClean="0">
                <a:solidFill>
                  <a:srgbClr val="0070C0"/>
                </a:solidFill>
              </a:rPr>
              <a:t>hurch </a:t>
            </a:r>
            <a:r>
              <a:rPr lang="it-IT" sz="4000" b="1" dirty="0" err="1" smtClean="0">
                <a:solidFill>
                  <a:srgbClr val="0070C0"/>
                </a:solidFill>
              </a:rPr>
              <a:t>matters</a:t>
            </a:r>
            <a:endParaRPr lang="it-IT" sz="4000" b="1" dirty="0" smtClean="0">
              <a:solidFill>
                <a:srgbClr val="0070C0"/>
              </a:solidFill>
            </a:endParaRPr>
          </a:p>
          <a:p>
            <a:pPr marL="514350" indent="-514350" algn="just">
              <a:buFont typeface="+mj-lt"/>
              <a:buAutoNum type="arabicPeriod"/>
            </a:pPr>
            <a:r>
              <a:rPr lang="it-IT" sz="4000" b="1" dirty="0" err="1" smtClean="0">
                <a:solidFill>
                  <a:srgbClr val="FFC000"/>
                </a:solidFill>
              </a:rPr>
              <a:t>Assemblies</a:t>
            </a:r>
            <a:r>
              <a:rPr lang="it-IT" sz="4000" b="1" dirty="0" smtClean="0">
                <a:solidFill>
                  <a:srgbClr val="FFC000"/>
                </a:solidFill>
              </a:rPr>
              <a:t> and </a:t>
            </a:r>
            <a:r>
              <a:rPr lang="it-IT" sz="4000" b="1" dirty="0" err="1" smtClean="0">
                <a:solidFill>
                  <a:srgbClr val="FFC000"/>
                </a:solidFill>
              </a:rPr>
              <a:t>Councils</a:t>
            </a:r>
            <a:endParaRPr lang="it-IT" sz="4000" b="1" dirty="0" smtClean="0">
              <a:solidFill>
                <a:srgbClr val="FFC000"/>
              </a:solidFill>
            </a:endParaRPr>
          </a:p>
          <a:p>
            <a:pPr marL="514350" indent="-514350" algn="just">
              <a:buFont typeface="+mj-lt"/>
              <a:buAutoNum type="arabicPeriod"/>
            </a:pPr>
            <a:r>
              <a:rPr lang="it-IT" sz="4000" b="1" dirty="0" err="1" smtClean="0">
                <a:solidFill>
                  <a:srgbClr val="92D050"/>
                </a:solidFill>
              </a:rPr>
              <a:t>Respect</a:t>
            </a:r>
            <a:r>
              <a:rPr lang="it-IT" sz="4000" b="1" dirty="0" smtClean="0">
                <a:solidFill>
                  <a:srgbClr val="92D050"/>
                </a:solidFill>
              </a:rPr>
              <a:t> of the authority of the </a:t>
            </a:r>
            <a:r>
              <a:rPr lang="it-IT" sz="4000" b="1" dirty="0" err="1" smtClean="0">
                <a:solidFill>
                  <a:srgbClr val="92D050"/>
                </a:solidFill>
              </a:rPr>
              <a:t>Metropolitan</a:t>
            </a:r>
            <a:r>
              <a:rPr lang="it-IT" sz="4000" b="1" dirty="0" smtClean="0">
                <a:solidFill>
                  <a:srgbClr val="92D050"/>
                </a:solidFill>
              </a:rPr>
              <a:t> </a:t>
            </a:r>
            <a:r>
              <a:rPr lang="it-IT" sz="4000" b="1" dirty="0" err="1" smtClean="0">
                <a:solidFill>
                  <a:srgbClr val="92D050"/>
                </a:solidFill>
              </a:rPr>
              <a:t>Bishops</a:t>
            </a:r>
            <a:r>
              <a:rPr lang="it-IT" sz="4000" b="1" dirty="0" smtClean="0">
                <a:solidFill>
                  <a:srgbClr val="92D050"/>
                </a:solidFill>
              </a:rPr>
              <a:t> over the </a:t>
            </a:r>
            <a:r>
              <a:rPr lang="it-IT" sz="4000" b="1" dirty="0" err="1" smtClean="0">
                <a:solidFill>
                  <a:srgbClr val="92D050"/>
                </a:solidFill>
              </a:rPr>
              <a:t>others</a:t>
            </a:r>
            <a:r>
              <a:rPr lang="it-IT" sz="4000" b="1" dirty="0" smtClean="0">
                <a:solidFill>
                  <a:srgbClr val="92D050"/>
                </a:solidFill>
              </a:rPr>
              <a:t>.</a:t>
            </a:r>
          </a:p>
          <a:p>
            <a:pPr marL="514350" indent="-514350" algn="just">
              <a:buFont typeface="+mj-lt"/>
              <a:buAutoNum type="arabicPeriod"/>
            </a:pPr>
            <a:r>
              <a:rPr lang="it-IT" sz="4000" b="1" dirty="0" err="1" smtClean="0">
                <a:solidFill>
                  <a:srgbClr val="7030A0"/>
                </a:solidFill>
              </a:rPr>
              <a:t>Respect</a:t>
            </a:r>
            <a:r>
              <a:rPr lang="it-IT" sz="4000" b="1" dirty="0" smtClean="0">
                <a:solidFill>
                  <a:srgbClr val="7030A0"/>
                </a:solidFill>
              </a:rPr>
              <a:t> of the Supreme Authority of the Bishop of Rome.</a:t>
            </a:r>
            <a:endParaRPr lang="it-IT" sz="4000" b="1" dirty="0">
              <a:solidFill>
                <a:srgbClr val="7030A0"/>
              </a:solidFill>
            </a:endParaRPr>
          </a:p>
        </p:txBody>
      </p:sp>
      <p:sp>
        <p:nvSpPr>
          <p:cNvPr id="5" name="CasellaDiTesto 4"/>
          <p:cNvSpPr txBox="1"/>
          <p:nvPr/>
        </p:nvSpPr>
        <p:spPr>
          <a:xfrm>
            <a:off x="400893" y="5409127"/>
            <a:ext cx="11390214" cy="1754326"/>
          </a:xfrm>
          <a:prstGeom prst="rect">
            <a:avLst/>
          </a:prstGeom>
          <a:noFill/>
        </p:spPr>
        <p:txBody>
          <a:bodyPr wrap="square" rtlCol="0">
            <a:spAutoFit/>
          </a:bodyPr>
          <a:lstStyle/>
          <a:p>
            <a:pPr algn="ctr"/>
            <a:r>
              <a:rPr lang="it-IT" b="1" dirty="0" smtClean="0"/>
              <a:t>St. </a:t>
            </a:r>
            <a:r>
              <a:rPr lang="it-IT" b="1" dirty="0" err="1" smtClean="0"/>
              <a:t>Ignatius</a:t>
            </a:r>
            <a:r>
              <a:rPr lang="it-IT" b="1" dirty="0" smtClean="0"/>
              <a:t> of Antioch 35-107 AD</a:t>
            </a:r>
          </a:p>
          <a:p>
            <a:pPr algn="ctr"/>
            <a:r>
              <a:rPr lang="it-IT" b="1" dirty="0" err="1" smtClean="0"/>
              <a:t>author</a:t>
            </a:r>
            <a:r>
              <a:rPr lang="it-IT" b="1" dirty="0" smtClean="0"/>
              <a:t> of the Seven </a:t>
            </a:r>
            <a:r>
              <a:rPr lang="it-IT" b="1" dirty="0" err="1" smtClean="0"/>
              <a:t>Letters</a:t>
            </a:r>
            <a:endParaRPr lang="it-IT" b="1" dirty="0" smtClean="0"/>
          </a:p>
          <a:p>
            <a:pPr algn="ctr"/>
            <a:r>
              <a:rPr lang="it-IT" b="1" dirty="0"/>
              <a:t>t</a:t>
            </a:r>
            <a:r>
              <a:rPr lang="it-IT" b="1" dirty="0" smtClean="0"/>
              <a:t>o </a:t>
            </a:r>
            <a:r>
              <a:rPr lang="it-IT" b="1" dirty="0" err="1" smtClean="0"/>
              <a:t>sixChristian</a:t>
            </a:r>
            <a:r>
              <a:rPr lang="it-IT" b="1" dirty="0" smtClean="0"/>
              <a:t> </a:t>
            </a:r>
            <a:r>
              <a:rPr lang="it-IT" b="1" dirty="0" err="1" smtClean="0"/>
              <a:t>Communities</a:t>
            </a:r>
            <a:r>
              <a:rPr lang="it-IT" b="1" dirty="0" smtClean="0"/>
              <a:t> of </a:t>
            </a:r>
            <a:r>
              <a:rPr lang="it-IT" b="1" dirty="0" err="1" smtClean="0"/>
              <a:t>his</a:t>
            </a:r>
            <a:r>
              <a:rPr lang="it-IT" b="1" dirty="0" smtClean="0"/>
              <a:t> time and to St. </a:t>
            </a:r>
            <a:r>
              <a:rPr lang="it-IT" b="1" dirty="0" err="1" smtClean="0"/>
              <a:t>Policarp</a:t>
            </a:r>
            <a:endParaRPr lang="it-IT" b="1" dirty="0" smtClean="0"/>
          </a:p>
          <a:p>
            <a:pPr algn="ctr"/>
            <a:r>
              <a:rPr lang="en-US" dirty="0"/>
              <a:t>The Letter to the Ephesians</a:t>
            </a:r>
            <a:r>
              <a:rPr lang="en-US" dirty="0" smtClean="0"/>
              <a:t>, to </a:t>
            </a:r>
            <a:r>
              <a:rPr lang="en-US" dirty="0"/>
              <a:t>the Magnesians</a:t>
            </a:r>
            <a:r>
              <a:rPr lang="en-US" dirty="0" smtClean="0"/>
              <a:t>, to </a:t>
            </a:r>
            <a:r>
              <a:rPr lang="en-US" dirty="0"/>
              <a:t>the </a:t>
            </a:r>
            <a:r>
              <a:rPr lang="en-US" dirty="0" err="1"/>
              <a:t>Trallians</a:t>
            </a:r>
            <a:r>
              <a:rPr lang="en-US" dirty="0" smtClean="0"/>
              <a:t>, to </a:t>
            </a:r>
            <a:r>
              <a:rPr lang="en-US" dirty="0"/>
              <a:t>the Romans</a:t>
            </a:r>
            <a:r>
              <a:rPr lang="en-US" dirty="0" smtClean="0"/>
              <a:t>, to </a:t>
            </a:r>
            <a:r>
              <a:rPr lang="en-US" dirty="0"/>
              <a:t>the </a:t>
            </a:r>
            <a:r>
              <a:rPr lang="en-US" dirty="0" smtClean="0"/>
              <a:t>Philadelphians, to </a:t>
            </a:r>
            <a:r>
              <a:rPr lang="en-US" dirty="0"/>
              <a:t>the </a:t>
            </a:r>
            <a:r>
              <a:rPr lang="en-US" dirty="0" err="1"/>
              <a:t>Smyrnaeans</a:t>
            </a:r>
            <a:r>
              <a:rPr lang="en-US" dirty="0" smtClean="0"/>
              <a:t>, to</a:t>
            </a:r>
            <a:r>
              <a:rPr lang="en-US" dirty="0"/>
              <a:t> Polycarp, Bishop of Smyrna.</a:t>
            </a:r>
          </a:p>
          <a:p>
            <a:pPr algn="ctr"/>
            <a:endParaRPr lang="it-IT" b="1" dirty="0"/>
          </a:p>
        </p:txBody>
      </p:sp>
      <p:pic>
        <p:nvPicPr>
          <p:cNvPr id="4098" name="Picture 2" descr="Risultati immagini per st. ignatius of antio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6848" y="1825624"/>
            <a:ext cx="3067942" cy="3899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1420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solidFill>
                  <a:srgbClr val="0070C0"/>
                </a:solidFill>
                <a:latin typeface="Algerian" panose="04020705040A02060702" pitchFamily="82" charset="0"/>
              </a:rPr>
              <a:t>Luigi XVI 1754 – 1793</a:t>
            </a:r>
            <a:endParaRPr lang="it-IT" b="1" dirty="0">
              <a:solidFill>
                <a:srgbClr val="0070C0"/>
              </a:solidFill>
              <a:latin typeface="Algerian" panose="04020705040A02060702" pitchFamily="82" charset="0"/>
            </a:endParaRPr>
          </a:p>
        </p:txBody>
      </p:sp>
      <p:pic>
        <p:nvPicPr>
          <p:cNvPr id="3074" name="Picture 2" descr="Louis XVI en costume de sacre - Joseph-Siffred Duplessi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72937" y="1713805"/>
            <a:ext cx="3846126" cy="5144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20207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Text Box 5"/>
          <p:cNvSpPr txBox="1">
            <a:spLocks noChangeArrowheads="1"/>
          </p:cNvSpPr>
          <p:nvPr/>
        </p:nvSpPr>
        <p:spPr bwMode="auto">
          <a:xfrm>
            <a:off x="833502" y="1263199"/>
            <a:ext cx="7561263" cy="5324535"/>
          </a:xfrm>
          <a:prstGeom prst="rect">
            <a:avLst/>
          </a:prstGeom>
          <a:solidFill>
            <a:schemeClr val="accent4">
              <a:lumMod val="20000"/>
              <a:lumOff val="80000"/>
            </a:schemeClr>
          </a:solidFill>
          <a:ln>
            <a:noFill/>
          </a:ln>
          <a:effectLst>
            <a:innerShdw blurRad="63500" dist="50800" dir="13500000">
              <a:prstClr val="black">
                <a:alpha val="50000"/>
              </a:prstClr>
            </a:innerShdw>
          </a:effectLst>
          <a:extLst/>
        </p:spPr>
        <p:txBody>
          <a:bodyPr>
            <a:spAutoFit/>
            <a:flatTx/>
          </a:bodyPr>
          <a:lstStyle/>
          <a:p>
            <a:pPr algn="just">
              <a:defRPr/>
            </a:pPr>
            <a:r>
              <a:rPr lang="en-GB" altLang="en-US" sz="2000" b="1" dirty="0" smtClean="0">
                <a:solidFill>
                  <a:srgbClr val="FF0000"/>
                </a:solidFill>
                <a:latin typeface="Times New Roman" panose="02020603050405020304" pitchFamily="18" charset="0"/>
                <a:cs typeface="Times New Roman" panose="02020603050405020304" pitchFamily="18" charset="0"/>
              </a:rPr>
              <a:t>1. Bishops knew one another personally.</a:t>
            </a:r>
          </a:p>
          <a:p>
            <a:pPr algn="just">
              <a:defRPr/>
            </a:pPr>
            <a:r>
              <a:rPr lang="en-GB" altLang="en-US" sz="2000" b="1" dirty="0" smtClean="0">
                <a:latin typeface="Times New Roman" panose="02020603050405020304" pitchFamily="18" charset="0"/>
                <a:cs typeface="Times New Roman" panose="02020603050405020304" pitchFamily="18" charset="0"/>
              </a:rPr>
              <a:t>Titus, Timothy, Polycarp, Ignatius, Irenaeus, John Chrysostom, Gregory of Nyssa, Gregory of Nazianzus were bishops who knew personally many other holy bishops even before they became bishops. It was well known that the house of St. Augustine was the house where many future holy bishops were formed. These great bishops formed other great bishops and kept their profound ties of Christian love and friendship.</a:t>
            </a:r>
            <a:endParaRPr lang="en-GB" altLang="en-US" sz="2000" b="1" dirty="0">
              <a:latin typeface="Times New Roman" panose="02020603050405020304" pitchFamily="18" charset="0"/>
              <a:cs typeface="Times New Roman" panose="02020603050405020304" pitchFamily="18" charset="0"/>
            </a:endParaRPr>
          </a:p>
          <a:p>
            <a:pPr lvl="1" algn="just">
              <a:defRPr/>
            </a:pPr>
            <a:endParaRPr lang="en-GB" altLang="en-US" sz="2000" dirty="0">
              <a:latin typeface="Times New Roman" panose="02020603050405020304" pitchFamily="18" charset="0"/>
              <a:cs typeface="Times New Roman" panose="02020603050405020304" pitchFamily="18" charset="0"/>
            </a:endParaRPr>
          </a:p>
          <a:p>
            <a:pPr algn="just">
              <a:defRPr/>
            </a:pPr>
            <a:r>
              <a:rPr lang="en-GB" altLang="en-US" sz="2000" b="1" dirty="0" smtClean="0">
                <a:solidFill>
                  <a:srgbClr val="0000FF"/>
                </a:solidFill>
                <a:latin typeface="Times New Roman" panose="02020603050405020304" pitchFamily="18" charset="0"/>
                <a:cs typeface="Times New Roman" panose="02020603050405020304" pitchFamily="18" charset="0"/>
              </a:rPr>
              <a:t>2. Bishops</a:t>
            </a:r>
            <a:r>
              <a:rPr lang="en-GB" altLang="en-US" sz="2000" b="1" dirty="0">
                <a:solidFill>
                  <a:srgbClr val="0000FF"/>
                </a:solidFill>
                <a:latin typeface="Times New Roman" panose="02020603050405020304" pitchFamily="18" charset="0"/>
                <a:cs typeface="Times New Roman" panose="02020603050405020304" pitchFamily="18" charset="0"/>
              </a:rPr>
              <a:t>, even the most isolated, were in constant correspondence, although they lacked the means of communication available to </a:t>
            </a:r>
            <a:r>
              <a:rPr lang="en-GB" altLang="en-US" sz="2000" b="1" dirty="0" smtClean="0">
                <a:solidFill>
                  <a:srgbClr val="0000FF"/>
                </a:solidFill>
                <a:latin typeface="Times New Roman" panose="02020603050405020304" pitchFamily="18" charset="0"/>
                <a:cs typeface="Times New Roman" panose="02020603050405020304" pitchFamily="18" charset="0"/>
              </a:rPr>
              <a:t>us.</a:t>
            </a:r>
          </a:p>
          <a:p>
            <a:pPr algn="just">
              <a:defRPr/>
            </a:pPr>
            <a:r>
              <a:rPr lang="en-GB" altLang="en-US" sz="2000" b="1" dirty="0" smtClean="0">
                <a:latin typeface="Times New Roman" panose="02020603050405020304" pitchFamily="18" charset="0"/>
                <a:cs typeface="Times New Roman" panose="02020603050405020304" pitchFamily="18" charset="0"/>
              </a:rPr>
              <a:t>The </a:t>
            </a:r>
            <a:r>
              <a:rPr lang="en-GB" altLang="en-US" sz="2000" b="1" dirty="0">
                <a:latin typeface="Times New Roman" panose="02020603050405020304" pitchFamily="18" charset="0"/>
                <a:cs typeface="Times New Roman" panose="02020603050405020304" pitchFamily="18" charset="0"/>
              </a:rPr>
              <a:t>letters of bishops were read reverently at public assemblies. The Apostles wrote letters to their churches, other bishops followed their examples: Clement, Ignatius, </a:t>
            </a:r>
            <a:r>
              <a:rPr lang="en-GB" altLang="en-US" sz="2000" b="1" dirty="0" err="1">
                <a:latin typeface="Times New Roman" panose="02020603050405020304" pitchFamily="18" charset="0"/>
                <a:cs typeface="Times New Roman" panose="02020603050405020304" pitchFamily="18" charset="0"/>
              </a:rPr>
              <a:t>Soter</a:t>
            </a:r>
            <a:r>
              <a:rPr lang="en-GB" altLang="en-US" sz="2000" b="1" dirty="0">
                <a:latin typeface="Times New Roman" panose="02020603050405020304" pitchFamily="18" charset="0"/>
                <a:cs typeface="Times New Roman" panose="02020603050405020304" pitchFamily="18" charset="0"/>
              </a:rPr>
              <a:t>, Athanasius, John Chrysostom, etc. Particularly moving are the letters written by Ignatius to various churches as he was taken to Rome for his martyrdom. </a:t>
            </a:r>
          </a:p>
        </p:txBody>
      </p:sp>
      <p:sp>
        <p:nvSpPr>
          <p:cNvPr id="2" name="TextBox 1"/>
          <p:cNvSpPr txBox="1"/>
          <p:nvPr/>
        </p:nvSpPr>
        <p:spPr>
          <a:xfrm>
            <a:off x="8770513" y="3118220"/>
            <a:ext cx="3202546" cy="369332"/>
          </a:xfrm>
          <a:prstGeom prst="rect">
            <a:avLst/>
          </a:prstGeom>
          <a:noFill/>
        </p:spPr>
        <p:txBody>
          <a:bodyPr wrap="square" rtlCol="0">
            <a:spAutoFit/>
          </a:bodyPr>
          <a:lstStyle/>
          <a:p>
            <a:pPr algn="ctr"/>
            <a:r>
              <a:rPr lang="en-GB" dirty="0" smtClean="0"/>
              <a:t>St. Athanasius of Alexandria</a:t>
            </a:r>
            <a:endParaRPr lang="en-GB" dirty="0"/>
          </a:p>
        </p:txBody>
      </p:sp>
      <p:sp>
        <p:nvSpPr>
          <p:cNvPr id="3" name="TextBox 2"/>
          <p:cNvSpPr txBox="1"/>
          <p:nvPr/>
        </p:nvSpPr>
        <p:spPr>
          <a:xfrm>
            <a:off x="9354329" y="6403068"/>
            <a:ext cx="2411294" cy="369332"/>
          </a:xfrm>
          <a:prstGeom prst="rect">
            <a:avLst/>
          </a:prstGeom>
          <a:noFill/>
        </p:spPr>
        <p:txBody>
          <a:bodyPr wrap="square" rtlCol="0">
            <a:spAutoFit/>
          </a:bodyPr>
          <a:lstStyle/>
          <a:p>
            <a:r>
              <a:rPr lang="en-GB" dirty="0" smtClean="0"/>
              <a:t>St. Eusebius of Vercelli</a:t>
            </a:r>
            <a:endParaRPr lang="en-GB" dirty="0"/>
          </a:p>
        </p:txBody>
      </p:sp>
      <p:pic>
        <p:nvPicPr>
          <p:cNvPr id="6148" name="Picture 4" descr="Risultati immagini per santi athanasi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2008" y="382004"/>
            <a:ext cx="2041430" cy="260424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isultati immagini per santi eusebi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2008" y="3487552"/>
            <a:ext cx="2031369" cy="2837108"/>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913568" y="382004"/>
            <a:ext cx="7401129" cy="523220"/>
          </a:xfrm>
          <a:prstGeom prst="rect">
            <a:avLst/>
          </a:prstGeom>
          <a:noFill/>
        </p:spPr>
        <p:txBody>
          <a:bodyPr wrap="none" rtlCol="0">
            <a:spAutoFit/>
          </a:bodyPr>
          <a:lstStyle/>
          <a:p>
            <a:r>
              <a:rPr lang="it-IT" sz="2800" dirty="0" smtClean="0">
                <a:solidFill>
                  <a:srgbClr val="00B050"/>
                </a:solidFill>
                <a:latin typeface="Arial Rounded MT Bold" panose="020F0704030504030204" pitchFamily="34" charset="0"/>
              </a:rPr>
              <a:t>Personal </a:t>
            </a:r>
            <a:r>
              <a:rPr lang="it-IT" sz="2800" dirty="0" err="1" smtClean="0">
                <a:solidFill>
                  <a:srgbClr val="00B050"/>
                </a:solidFill>
                <a:latin typeface="Arial Rounded MT Bold" panose="020F0704030504030204" pitchFamily="34" charset="0"/>
              </a:rPr>
              <a:t>knowledge</a:t>
            </a:r>
            <a:r>
              <a:rPr lang="it-IT" sz="2800" dirty="0" smtClean="0">
                <a:solidFill>
                  <a:srgbClr val="00B050"/>
                </a:solidFill>
                <a:latin typeface="Arial Rounded MT Bold" panose="020F0704030504030204" pitchFamily="34" charset="0"/>
              </a:rPr>
              <a:t> and </a:t>
            </a:r>
            <a:r>
              <a:rPr lang="it-IT" sz="2800" dirty="0" err="1" smtClean="0">
                <a:solidFill>
                  <a:srgbClr val="00B050"/>
                </a:solidFill>
                <a:latin typeface="Arial Rounded MT Bold" panose="020F0704030504030204" pitchFamily="34" charset="0"/>
              </a:rPr>
              <a:t>correspondence</a:t>
            </a:r>
            <a:endParaRPr lang="it-IT" sz="2800" dirty="0">
              <a:solidFill>
                <a:srgbClr val="00B050"/>
              </a:solidFill>
              <a:latin typeface="Arial Rounded MT Bold" panose="020F0704030504030204" pitchFamily="34" charset="0"/>
            </a:endParaRPr>
          </a:p>
        </p:txBody>
      </p:sp>
    </p:spTree>
    <p:extLst>
      <p:ext uri="{BB962C8B-B14F-4D97-AF65-F5344CB8AC3E}">
        <p14:creationId xmlns:p14="http://schemas.microsoft.com/office/powerpoint/2010/main" val="183234788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0"/>
            <a:ext cx="10515600" cy="1029349"/>
          </a:xfrm>
        </p:spPr>
        <p:txBody>
          <a:bodyPr/>
          <a:lstStyle/>
          <a:p>
            <a:pPr algn="ctr"/>
            <a:r>
              <a:rPr lang="it-IT" dirty="0" smtClean="0">
                <a:solidFill>
                  <a:schemeClr val="accent1">
                    <a:lumMod val="75000"/>
                  </a:schemeClr>
                </a:solidFill>
                <a:latin typeface="Arial Rounded MT Bold" panose="020F0704030504030204" pitchFamily="34" charset="0"/>
              </a:rPr>
              <a:t>Paul </a:t>
            </a:r>
            <a:r>
              <a:rPr lang="it-IT" dirty="0" err="1" smtClean="0">
                <a:solidFill>
                  <a:schemeClr val="accent1">
                    <a:lumMod val="75000"/>
                  </a:schemeClr>
                </a:solidFill>
                <a:latin typeface="Arial Rounded MT Bold" panose="020F0704030504030204" pitchFamily="34" charset="0"/>
              </a:rPr>
              <a:t>Orosius</a:t>
            </a:r>
            <a:r>
              <a:rPr lang="it-IT" dirty="0" smtClean="0">
                <a:solidFill>
                  <a:schemeClr val="accent1">
                    <a:lumMod val="75000"/>
                  </a:schemeClr>
                </a:solidFill>
                <a:latin typeface="Arial Rounded MT Bold" panose="020F0704030504030204" pitchFamily="34" charset="0"/>
              </a:rPr>
              <a:t> 375-418 AD</a:t>
            </a:r>
            <a:endParaRPr lang="it-IT" dirty="0">
              <a:solidFill>
                <a:schemeClr val="accent1">
                  <a:lumMod val="75000"/>
                </a:schemeClr>
              </a:solidFill>
              <a:latin typeface="Arial Rounded MT Bold" panose="020F0704030504030204" pitchFamily="34" charset="0"/>
            </a:endParaRPr>
          </a:p>
        </p:txBody>
      </p:sp>
      <p:sp>
        <p:nvSpPr>
          <p:cNvPr id="3" name="Segnaposto contenuto 2"/>
          <p:cNvSpPr>
            <a:spLocks noGrp="1"/>
          </p:cNvSpPr>
          <p:nvPr>
            <p:ph sz="half" idx="1"/>
          </p:nvPr>
        </p:nvSpPr>
        <p:spPr>
          <a:xfrm>
            <a:off x="257576" y="975619"/>
            <a:ext cx="7688689" cy="5669880"/>
          </a:xfrm>
        </p:spPr>
        <p:txBody>
          <a:bodyPr>
            <a:noAutofit/>
          </a:bodyPr>
          <a:lstStyle/>
          <a:p>
            <a:pPr marL="0" indent="0" algn="just">
              <a:buNone/>
            </a:pPr>
            <a:r>
              <a:rPr lang="en-GB" sz="1600" b="1" dirty="0" smtClean="0">
                <a:solidFill>
                  <a:srgbClr val="FF0000"/>
                </a:solidFill>
              </a:rPr>
              <a:t>As an example of a man who travelled and faced hardships in order to cultivate communion in the faith with Bishops and Pastors of the early Church, </a:t>
            </a:r>
            <a:r>
              <a:rPr lang="en-GB" sz="1600" b="1" dirty="0" err="1" smtClean="0">
                <a:solidFill>
                  <a:srgbClr val="FF0000"/>
                </a:solidFill>
              </a:rPr>
              <a:t>Rosmini</a:t>
            </a:r>
            <a:r>
              <a:rPr lang="en-GB" sz="1600" b="1" dirty="0" smtClean="0">
                <a:solidFill>
                  <a:srgbClr val="FF0000"/>
                </a:solidFill>
              </a:rPr>
              <a:t> </a:t>
            </a:r>
            <a:r>
              <a:rPr lang="en-GB" sz="1600" b="1" dirty="0" err="1" smtClean="0">
                <a:solidFill>
                  <a:srgbClr val="FF0000"/>
                </a:solidFill>
              </a:rPr>
              <a:t>refears</a:t>
            </a:r>
            <a:r>
              <a:rPr lang="en-GB" sz="1600" b="1" dirty="0" smtClean="0">
                <a:solidFill>
                  <a:srgbClr val="FF0000"/>
                </a:solidFill>
              </a:rPr>
              <a:t> to the life of and unknown protagonist of the history of Christian Spirituality of those times:</a:t>
            </a:r>
          </a:p>
          <a:p>
            <a:pPr algn="just"/>
            <a:r>
              <a:rPr lang="en-GB" sz="1600" b="1" dirty="0" smtClean="0">
                <a:solidFill>
                  <a:srgbClr val="92D050"/>
                </a:solidFill>
              </a:rPr>
              <a:t>Paul </a:t>
            </a:r>
            <a:r>
              <a:rPr lang="en-GB" sz="1600" b="1" dirty="0" err="1">
                <a:solidFill>
                  <a:srgbClr val="92D050"/>
                </a:solidFill>
              </a:rPr>
              <a:t>Orosius</a:t>
            </a:r>
            <a:r>
              <a:rPr lang="en-GB" sz="1600" b="1" dirty="0">
                <a:solidFill>
                  <a:srgbClr val="92D050"/>
                </a:solidFill>
              </a:rPr>
              <a:t> was a </a:t>
            </a:r>
            <a:r>
              <a:rPr lang="en-GB" sz="1600" b="1" dirty="0" err="1">
                <a:solidFill>
                  <a:srgbClr val="92D050"/>
                </a:solidFill>
              </a:rPr>
              <a:t>Gallaecian</a:t>
            </a:r>
            <a:r>
              <a:rPr lang="en-GB" sz="1600" b="1" dirty="0">
                <a:solidFill>
                  <a:srgbClr val="92D050"/>
                </a:solidFill>
              </a:rPr>
              <a:t> Chalcedonian priest, historian and theologian, a student of Augustine of Hippo. It is possible that he was born in </a:t>
            </a:r>
            <a:r>
              <a:rPr lang="en-GB" sz="1600" b="1" i="1" dirty="0" err="1">
                <a:solidFill>
                  <a:srgbClr val="92D050"/>
                </a:solidFill>
              </a:rPr>
              <a:t>Bracara</a:t>
            </a:r>
            <a:r>
              <a:rPr lang="en-GB" sz="1600" b="1" i="1" dirty="0">
                <a:solidFill>
                  <a:srgbClr val="92D050"/>
                </a:solidFill>
              </a:rPr>
              <a:t> Augusta</a:t>
            </a:r>
            <a:r>
              <a:rPr lang="en-GB" sz="1600" b="1" dirty="0">
                <a:solidFill>
                  <a:srgbClr val="92D050"/>
                </a:solidFill>
              </a:rPr>
              <a:t> (now Braga, Portugal), then capital of the Roman province of </a:t>
            </a:r>
            <a:r>
              <a:rPr lang="en-GB" sz="1600" b="1" dirty="0" err="1">
                <a:solidFill>
                  <a:srgbClr val="92D050"/>
                </a:solidFill>
              </a:rPr>
              <a:t>Gallaecia</a:t>
            </a:r>
            <a:r>
              <a:rPr lang="en-GB" sz="1600" b="1" dirty="0">
                <a:solidFill>
                  <a:srgbClr val="92D050"/>
                </a:solidFill>
              </a:rPr>
              <a:t>.</a:t>
            </a:r>
            <a:endParaRPr lang="it-IT" sz="1600" b="1" dirty="0">
              <a:solidFill>
                <a:srgbClr val="92D050"/>
              </a:solidFill>
            </a:endParaRPr>
          </a:p>
          <a:p>
            <a:pPr algn="just"/>
            <a:r>
              <a:rPr lang="en-GB" sz="1600" b="1" dirty="0">
                <a:solidFill>
                  <a:srgbClr val="00B0F0"/>
                </a:solidFill>
              </a:rPr>
              <a:t>He had contact with the greatest figures of his time such as Saint Augustine of Hippo and Saint Jerome. In order to meet with them </a:t>
            </a:r>
            <a:r>
              <a:rPr lang="en-GB" sz="1600" b="1" dirty="0" err="1">
                <a:solidFill>
                  <a:srgbClr val="00B0F0"/>
                </a:solidFill>
              </a:rPr>
              <a:t>Orosius</a:t>
            </a:r>
            <a:r>
              <a:rPr lang="en-GB" sz="1600" b="1" dirty="0">
                <a:solidFill>
                  <a:srgbClr val="00B0F0"/>
                </a:solidFill>
              </a:rPr>
              <a:t> travelled to cities on the southern coast of the Mediterranean Sea, such as Hippo </a:t>
            </a:r>
            <a:r>
              <a:rPr lang="en-GB" sz="1600" b="1" dirty="0" err="1">
                <a:solidFill>
                  <a:srgbClr val="00B0F0"/>
                </a:solidFill>
              </a:rPr>
              <a:t>Regius</a:t>
            </a:r>
            <a:r>
              <a:rPr lang="en-GB" sz="1600" b="1" dirty="0">
                <a:solidFill>
                  <a:srgbClr val="00B0F0"/>
                </a:solidFill>
              </a:rPr>
              <a:t> and Alexandria.</a:t>
            </a:r>
            <a:endParaRPr lang="it-IT" sz="1600" b="1" dirty="0">
              <a:solidFill>
                <a:srgbClr val="00B0F0"/>
              </a:solidFill>
            </a:endParaRPr>
          </a:p>
          <a:p>
            <a:pPr algn="just"/>
            <a:r>
              <a:rPr lang="en-GB" sz="1600" b="1" dirty="0">
                <a:solidFill>
                  <a:srgbClr val="0070C0"/>
                </a:solidFill>
              </a:rPr>
              <a:t>These journeys defined his life and intellectual output. </a:t>
            </a:r>
            <a:r>
              <a:rPr lang="en-GB" sz="1600" b="1" dirty="0" err="1">
                <a:solidFill>
                  <a:srgbClr val="0070C0"/>
                </a:solidFill>
              </a:rPr>
              <a:t>Orosius</a:t>
            </a:r>
            <a:r>
              <a:rPr lang="en-GB" sz="1600" b="1" dirty="0">
                <a:solidFill>
                  <a:srgbClr val="0070C0"/>
                </a:solidFill>
              </a:rPr>
              <a:t> did not just discuss theological matters with Saint Augustine; he also collaborated with him on the book </a:t>
            </a:r>
            <a:r>
              <a:rPr lang="en-GB" sz="1600" b="1" i="1" dirty="0">
                <a:solidFill>
                  <a:srgbClr val="0070C0"/>
                </a:solidFill>
              </a:rPr>
              <a:t>City of God</a:t>
            </a:r>
            <a:r>
              <a:rPr lang="en-GB" sz="1600" b="1" dirty="0">
                <a:solidFill>
                  <a:srgbClr val="0070C0"/>
                </a:solidFill>
              </a:rPr>
              <a:t>.</a:t>
            </a:r>
            <a:endParaRPr lang="it-IT" sz="1600" b="1" dirty="0">
              <a:solidFill>
                <a:srgbClr val="0070C0"/>
              </a:solidFill>
            </a:endParaRPr>
          </a:p>
          <a:p>
            <a:pPr algn="just"/>
            <a:r>
              <a:rPr lang="en-GB" sz="1600" b="1" dirty="0">
                <a:solidFill>
                  <a:srgbClr val="7030A0"/>
                </a:solidFill>
              </a:rPr>
              <a:t>In addition, in 415 he was chosen to travel to Palestine in order to exchange information with other intellectuals. He was also able to participate in a Church Council meeting in Jerusalem on the same trip and he was entrusted with transporting the relics of Saint Stephen.</a:t>
            </a:r>
            <a:endParaRPr lang="it-IT" sz="1600" b="1" dirty="0">
              <a:solidFill>
                <a:srgbClr val="7030A0"/>
              </a:solidFill>
            </a:endParaRPr>
          </a:p>
          <a:p>
            <a:pPr algn="just"/>
            <a:r>
              <a:rPr lang="en-GB" sz="1600" b="1" dirty="0">
                <a:solidFill>
                  <a:srgbClr val="FF0000"/>
                </a:solidFill>
              </a:rPr>
              <a:t>The date of his death is unclear, although it appears to have not been earlier than 418, when he finished one of his books, or later than 423.</a:t>
            </a:r>
            <a:endParaRPr lang="it-IT" sz="1600" b="1" dirty="0">
              <a:solidFill>
                <a:srgbClr val="FF0000"/>
              </a:solidFill>
            </a:endParaRPr>
          </a:p>
          <a:p>
            <a:pPr algn="just"/>
            <a:r>
              <a:rPr lang="en-GB" sz="1600" b="1" dirty="0">
                <a:solidFill>
                  <a:srgbClr val="0070C0"/>
                </a:solidFill>
              </a:rPr>
              <a:t>He wrote a total of three books, of which his most important is his </a:t>
            </a:r>
            <a:r>
              <a:rPr lang="en-GB" sz="1600" b="1" i="1" dirty="0">
                <a:solidFill>
                  <a:srgbClr val="0070C0"/>
                </a:solidFill>
              </a:rPr>
              <a:t>Seven Books of History Against the Pagans</a:t>
            </a:r>
            <a:r>
              <a:rPr lang="en-GB" sz="1600" b="1" dirty="0">
                <a:solidFill>
                  <a:srgbClr val="0070C0"/>
                </a:solidFill>
              </a:rPr>
              <a:t>, considered to be one of the books with the greatest impact on historiography during the period between antiquity and the Middle Ages.</a:t>
            </a:r>
            <a:endParaRPr lang="it-IT" sz="1600" b="1" dirty="0">
              <a:solidFill>
                <a:srgbClr val="0070C0"/>
              </a:solidFill>
            </a:endParaRPr>
          </a:p>
          <a:p>
            <a:endParaRPr lang="it-IT" sz="2000" dirty="0"/>
          </a:p>
        </p:txBody>
      </p:sp>
      <p:pic>
        <p:nvPicPr>
          <p:cNvPr id="8197" name="Picture 5" descr="Risultati immagini per St. Orosiu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988161" y="975619"/>
            <a:ext cx="2365638" cy="3634480"/>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Risultati immagini per Orosius journe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6265" y="4610099"/>
            <a:ext cx="4286250" cy="2247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06515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Text Box 4"/>
          <p:cNvSpPr txBox="1">
            <a:spLocks noChangeArrowheads="1"/>
          </p:cNvSpPr>
          <p:nvPr/>
        </p:nvSpPr>
        <p:spPr bwMode="auto">
          <a:xfrm>
            <a:off x="150263" y="610136"/>
            <a:ext cx="7976306" cy="6247864"/>
          </a:xfrm>
          <a:prstGeom prst="rect">
            <a:avLst/>
          </a:prstGeom>
          <a:solidFill>
            <a:schemeClr val="accent4">
              <a:lumMod val="20000"/>
              <a:lumOff val="80000"/>
            </a:schemeClr>
          </a:solidFill>
          <a:ln>
            <a:noFill/>
          </a:ln>
          <a:effectLst>
            <a:innerShdw blurRad="63500" dist="50800" dir="8100000">
              <a:prstClr val="black">
                <a:alpha val="50000"/>
              </a:prstClr>
            </a:innerShdw>
          </a:effectLst>
          <a:extLst/>
        </p:spPr>
        <p:txBody>
          <a:bodyPr wrap="square">
            <a:spAutoFit/>
            <a:flatTx/>
          </a:bodyPr>
          <a:lstStyle/>
          <a:p>
            <a:pPr lvl="1" algn="just">
              <a:defRPr/>
            </a:pPr>
            <a:r>
              <a:rPr lang="en-GB" altLang="en-US" sz="2000" b="1" dirty="0">
                <a:solidFill>
                  <a:srgbClr val="0000FF"/>
                </a:solidFill>
                <a:latin typeface="Garamond" pitchFamily="18" charset="0"/>
                <a:cs typeface="Arial" charset="0"/>
              </a:rPr>
              <a:t>3- The bishops visited one another out of mutual charity, or from zeal for church affairs. Their devotion embraced the universal church even more than the particular church entrusted to them. They were conscious of being bishops of the Catholic Church, and they realised that one diocese cannot be separated from the entire body of the faithful. Each local Church embodied the totality of the reality which is the Church, but their bishops were aware of the fundamental necessity of being one with the other bishops and with the bishop of Rome. </a:t>
            </a:r>
          </a:p>
          <a:p>
            <a:pPr lvl="1" algn="just">
              <a:defRPr/>
            </a:pPr>
            <a:endParaRPr lang="en-US" altLang="en-US" sz="2000" b="1" dirty="0">
              <a:solidFill>
                <a:srgbClr val="0000FF"/>
              </a:solidFill>
              <a:latin typeface="Garamond" pitchFamily="18" charset="0"/>
              <a:cs typeface="Arial" charset="0"/>
            </a:endParaRPr>
          </a:p>
          <a:p>
            <a:pPr lvl="1" algn="just">
              <a:defRPr/>
            </a:pPr>
            <a:r>
              <a:rPr lang="en-GB" altLang="en-US" sz="2000" b="1" dirty="0">
                <a:solidFill>
                  <a:srgbClr val="00B0F0"/>
                </a:solidFill>
                <a:latin typeface="Garamond" pitchFamily="18" charset="0"/>
                <a:cs typeface="Arial" charset="0"/>
              </a:rPr>
              <a:t>4- Assemblies and Councils, especially provincial councils, were held frequently. Bishops of a province sought each other for advice, for clarifying doctrine, for finding common solutions. Bishops would consult regularly with their priests and with the people, giving them an account of their government. People’s assent on all matters was valued so highly that if they rejected a bishop they were not forced to accept him and another suitable person was appointed in his place. St. Cyprian wrote to his priests, “At the beginning of my episcopacy I decided not to make any decision without your advice and the assent of the people”. </a:t>
            </a:r>
          </a:p>
        </p:txBody>
      </p:sp>
      <p:sp>
        <p:nvSpPr>
          <p:cNvPr id="3" name="CasellaDiTesto 2"/>
          <p:cNvSpPr txBox="1"/>
          <p:nvPr/>
        </p:nvSpPr>
        <p:spPr>
          <a:xfrm>
            <a:off x="654680" y="54050"/>
            <a:ext cx="8371268" cy="646331"/>
          </a:xfrm>
          <a:prstGeom prst="rect">
            <a:avLst/>
          </a:prstGeom>
          <a:noFill/>
        </p:spPr>
        <p:txBody>
          <a:bodyPr wrap="square" rtlCol="0">
            <a:spAutoFit/>
          </a:bodyPr>
          <a:lstStyle/>
          <a:p>
            <a:pPr algn="ctr"/>
            <a:r>
              <a:rPr lang="it-IT" sz="3600" b="1" dirty="0" smtClean="0">
                <a:solidFill>
                  <a:srgbClr val="92D050"/>
                </a:solidFill>
                <a:latin typeface="Rockwell" panose="02060603020205020403" pitchFamily="18" charset="0"/>
              </a:rPr>
              <a:t>Meeting and </a:t>
            </a:r>
            <a:r>
              <a:rPr lang="it-IT" sz="3600" b="1" dirty="0" err="1" smtClean="0">
                <a:solidFill>
                  <a:srgbClr val="92D050"/>
                </a:solidFill>
                <a:latin typeface="Rockwell" panose="02060603020205020403" pitchFamily="18" charset="0"/>
              </a:rPr>
              <a:t>gathering</a:t>
            </a:r>
            <a:endParaRPr lang="it-IT" sz="3600" b="1" dirty="0">
              <a:solidFill>
                <a:srgbClr val="92D050"/>
              </a:solidFill>
              <a:latin typeface="Rockwell" panose="02060603020205020403" pitchFamily="18" charset="0"/>
            </a:endParaRPr>
          </a:p>
        </p:txBody>
      </p:sp>
      <p:pic>
        <p:nvPicPr>
          <p:cNvPr id="9218" name="Picture 2" descr="Risultati immagini per the encounter of peter and pau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3045" y="240087"/>
            <a:ext cx="4065431" cy="2359402"/>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8143045" y="2662036"/>
            <a:ext cx="4106317" cy="307777"/>
          </a:xfrm>
          <a:prstGeom prst="rect">
            <a:avLst/>
          </a:prstGeom>
          <a:noFill/>
        </p:spPr>
        <p:txBody>
          <a:bodyPr wrap="none" rtlCol="0">
            <a:spAutoFit/>
          </a:bodyPr>
          <a:lstStyle/>
          <a:p>
            <a:pPr algn="ctr"/>
            <a:r>
              <a:rPr lang="it-IT" sz="1400" b="1" dirty="0" smtClean="0"/>
              <a:t>St. Peter and St. Paul </a:t>
            </a:r>
            <a:r>
              <a:rPr lang="it-IT" sz="1400" b="1" dirty="0" err="1" smtClean="0"/>
              <a:t>meet</a:t>
            </a:r>
            <a:r>
              <a:rPr lang="it-IT" sz="1400" b="1" dirty="0" smtClean="0"/>
              <a:t> on the way to </a:t>
            </a:r>
            <a:r>
              <a:rPr lang="it-IT" sz="1400" b="1" dirty="0" err="1" smtClean="0"/>
              <a:t>martyrdom</a:t>
            </a:r>
            <a:endParaRPr lang="it-IT" sz="1400" b="1" dirty="0"/>
          </a:p>
        </p:txBody>
      </p:sp>
      <p:pic>
        <p:nvPicPr>
          <p:cNvPr id="9220" name="Picture 4" descr="Risultati immagini per saint cyprian of carth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77921" y="3225851"/>
            <a:ext cx="2795677" cy="2795677"/>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568738" y="6091224"/>
            <a:ext cx="3254929" cy="738664"/>
          </a:xfrm>
          <a:prstGeom prst="rect">
            <a:avLst/>
          </a:prstGeom>
          <a:noFill/>
        </p:spPr>
        <p:txBody>
          <a:bodyPr wrap="none" rtlCol="0">
            <a:spAutoFit/>
          </a:bodyPr>
          <a:lstStyle/>
          <a:p>
            <a:pPr algn="ctr"/>
            <a:r>
              <a:rPr lang="it-IT" sz="1400" b="1" dirty="0" smtClean="0"/>
              <a:t>St. </a:t>
            </a:r>
            <a:r>
              <a:rPr lang="it-IT" sz="1400" b="1" dirty="0" err="1" smtClean="0"/>
              <a:t>Cyprian</a:t>
            </a:r>
            <a:r>
              <a:rPr lang="it-IT" sz="1400" b="1" dirty="0" smtClean="0"/>
              <a:t> of </a:t>
            </a:r>
            <a:r>
              <a:rPr lang="it-IT" sz="1400" b="1" dirty="0" err="1" smtClean="0"/>
              <a:t>Carthage</a:t>
            </a:r>
            <a:r>
              <a:rPr lang="it-IT" sz="1400" b="1" dirty="0" smtClean="0"/>
              <a:t> 210-258 AD</a:t>
            </a:r>
          </a:p>
          <a:p>
            <a:pPr algn="ctr"/>
            <a:r>
              <a:rPr lang="it-IT" sz="1400" b="1" dirty="0" smtClean="0"/>
              <a:t>He </a:t>
            </a:r>
            <a:r>
              <a:rPr lang="it-IT" sz="1400" b="1" dirty="0" err="1" smtClean="0"/>
              <a:t>fought</a:t>
            </a:r>
            <a:r>
              <a:rPr lang="it-IT" sz="1400" b="1" dirty="0" smtClean="0"/>
              <a:t> with St. </a:t>
            </a:r>
            <a:r>
              <a:rPr lang="it-IT" sz="1400" b="1" dirty="0" err="1" smtClean="0"/>
              <a:t>Cornelius</a:t>
            </a:r>
            <a:r>
              <a:rPr lang="it-IT" sz="1400" b="1" dirty="0" smtClean="0"/>
              <a:t> Pope </a:t>
            </a:r>
            <a:r>
              <a:rPr lang="it-IT" sz="1400" b="1" dirty="0" err="1" smtClean="0"/>
              <a:t>against</a:t>
            </a:r>
            <a:endParaRPr lang="it-IT" sz="1400" b="1" dirty="0"/>
          </a:p>
          <a:p>
            <a:pPr algn="ctr"/>
            <a:r>
              <a:rPr lang="it-IT" sz="1400" b="1" dirty="0" smtClean="0"/>
              <a:t>the </a:t>
            </a:r>
            <a:r>
              <a:rPr lang="it-IT" sz="1400" b="1" dirty="0" err="1" smtClean="0"/>
              <a:t>Novatianism</a:t>
            </a:r>
            <a:r>
              <a:rPr lang="it-IT" sz="1400" b="1" dirty="0" smtClean="0"/>
              <a:t>. </a:t>
            </a:r>
            <a:endParaRPr lang="it-IT" sz="1400" b="1" dirty="0"/>
          </a:p>
        </p:txBody>
      </p:sp>
    </p:spTree>
    <p:extLst>
      <p:ext uri="{BB962C8B-B14F-4D97-AF65-F5344CB8AC3E}">
        <p14:creationId xmlns:p14="http://schemas.microsoft.com/office/powerpoint/2010/main" val="92123136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884126"/>
          </a:xfrm>
        </p:spPr>
        <p:txBody>
          <a:bodyPr/>
          <a:lstStyle/>
          <a:p>
            <a:pPr algn="ctr"/>
            <a:r>
              <a:rPr lang="it-IT" dirty="0" smtClean="0">
                <a:solidFill>
                  <a:srgbClr val="FF0000"/>
                </a:solidFill>
                <a:latin typeface="Arial Black" panose="020B0A04020102020204" pitchFamily="34" charset="0"/>
              </a:rPr>
              <a:t>The </a:t>
            </a:r>
            <a:r>
              <a:rPr lang="it-IT" dirty="0" err="1" smtClean="0">
                <a:solidFill>
                  <a:srgbClr val="FF0000"/>
                </a:solidFill>
                <a:latin typeface="Arial Black" panose="020B0A04020102020204" pitchFamily="34" charset="0"/>
              </a:rPr>
              <a:t>Council</a:t>
            </a:r>
            <a:r>
              <a:rPr lang="it-IT" dirty="0" smtClean="0">
                <a:solidFill>
                  <a:srgbClr val="FF0000"/>
                </a:solidFill>
                <a:latin typeface="Arial Black" panose="020B0A04020102020204" pitchFamily="34" charset="0"/>
              </a:rPr>
              <a:t> of </a:t>
            </a:r>
            <a:r>
              <a:rPr lang="it-IT" dirty="0" err="1" smtClean="0">
                <a:solidFill>
                  <a:srgbClr val="FF0000"/>
                </a:solidFill>
                <a:latin typeface="Arial Black" panose="020B0A04020102020204" pitchFamily="34" charset="0"/>
              </a:rPr>
              <a:t>Chartage</a:t>
            </a:r>
            <a:r>
              <a:rPr lang="it-IT" dirty="0" smtClean="0">
                <a:solidFill>
                  <a:srgbClr val="FF0000"/>
                </a:solidFill>
                <a:latin typeface="Arial Black" panose="020B0A04020102020204" pitchFamily="34" charset="0"/>
              </a:rPr>
              <a:t> 251 AD</a:t>
            </a:r>
            <a:endParaRPr lang="it-IT" dirty="0">
              <a:solidFill>
                <a:srgbClr val="FF0000"/>
              </a:solidFill>
              <a:latin typeface="Arial Black" panose="020B0A04020102020204" pitchFamily="34" charset="0"/>
            </a:endParaRPr>
          </a:p>
        </p:txBody>
      </p:sp>
      <p:sp>
        <p:nvSpPr>
          <p:cNvPr id="4" name="Segnaposto contenuto 3"/>
          <p:cNvSpPr>
            <a:spLocks noGrp="1"/>
          </p:cNvSpPr>
          <p:nvPr>
            <p:ph sz="half" idx="2"/>
          </p:nvPr>
        </p:nvSpPr>
        <p:spPr>
          <a:xfrm>
            <a:off x="2884869" y="1249252"/>
            <a:ext cx="9105362" cy="5608748"/>
          </a:xfrm>
        </p:spPr>
        <p:txBody>
          <a:bodyPr>
            <a:normAutofit fontScale="55000" lnSpcReduction="20000"/>
          </a:bodyPr>
          <a:lstStyle/>
          <a:p>
            <a:pPr algn="just"/>
            <a:r>
              <a:rPr lang="en-US" b="1" dirty="0" smtClean="0">
                <a:solidFill>
                  <a:srgbClr val="00B0F0"/>
                </a:solidFill>
              </a:rPr>
              <a:t>St. Cyprian was elected Bishop of </a:t>
            </a:r>
            <a:r>
              <a:rPr lang="en-US" b="1" dirty="0" err="1" smtClean="0">
                <a:solidFill>
                  <a:srgbClr val="00B0F0"/>
                </a:solidFill>
              </a:rPr>
              <a:t>Chartage</a:t>
            </a:r>
            <a:r>
              <a:rPr lang="en-US" b="1" dirty="0" smtClean="0">
                <a:solidFill>
                  <a:srgbClr val="00B0F0"/>
                </a:solidFill>
              </a:rPr>
              <a:t> in 248. </a:t>
            </a:r>
            <a:r>
              <a:rPr lang="en-US" b="1" dirty="0">
                <a:solidFill>
                  <a:srgbClr val="00B0F0"/>
                </a:solidFill>
              </a:rPr>
              <a:t>Early in 250 the </a:t>
            </a:r>
            <a:r>
              <a:rPr lang="en-US" b="1" dirty="0" err="1" smtClean="0">
                <a:solidFill>
                  <a:srgbClr val="00B0F0"/>
                </a:solidFill>
              </a:rPr>
              <a:t>Decian</a:t>
            </a:r>
            <a:r>
              <a:rPr lang="en-US" b="1" dirty="0">
                <a:solidFill>
                  <a:srgbClr val="00B0F0"/>
                </a:solidFill>
              </a:rPr>
              <a:t> persecution" began.</a:t>
            </a:r>
            <a:endParaRPr lang="en-US" b="1" dirty="0" smtClean="0">
              <a:solidFill>
                <a:srgbClr val="00B0F0"/>
              </a:solidFill>
            </a:endParaRPr>
          </a:p>
          <a:p>
            <a:pPr algn="just"/>
            <a:r>
              <a:rPr lang="en-US" b="1" dirty="0" smtClean="0">
                <a:solidFill>
                  <a:srgbClr val="7030A0"/>
                </a:solidFill>
              </a:rPr>
              <a:t>The </a:t>
            </a:r>
            <a:r>
              <a:rPr lang="en-US" b="1" dirty="0">
                <a:solidFill>
                  <a:srgbClr val="7030A0"/>
                </a:solidFill>
              </a:rPr>
              <a:t>persecution was especially severe at </a:t>
            </a:r>
            <a:r>
              <a:rPr lang="en-US" b="1" dirty="0" smtClean="0">
                <a:solidFill>
                  <a:srgbClr val="7030A0"/>
                </a:solidFill>
              </a:rPr>
              <a:t>Carthage. </a:t>
            </a:r>
            <a:r>
              <a:rPr lang="en-US" b="1" dirty="0">
                <a:solidFill>
                  <a:srgbClr val="7030A0"/>
                </a:solidFill>
              </a:rPr>
              <a:t>Many Christians fell away, and were thereafter referred to as </a:t>
            </a:r>
            <a:r>
              <a:rPr lang="en-US" b="1" i="1" dirty="0">
                <a:solidFill>
                  <a:srgbClr val="7030A0"/>
                </a:solidFill>
              </a:rPr>
              <a:t>"</a:t>
            </a:r>
            <a:r>
              <a:rPr lang="en-US" b="1" i="1" dirty="0" err="1" smtClean="0">
                <a:solidFill>
                  <a:srgbClr val="7030A0"/>
                </a:solidFill>
              </a:rPr>
              <a:t>Lapsi</a:t>
            </a:r>
            <a:r>
              <a:rPr lang="en-US" b="1" i="1" dirty="0">
                <a:solidFill>
                  <a:srgbClr val="7030A0"/>
                </a:solidFill>
              </a:rPr>
              <a:t>"</a:t>
            </a:r>
            <a:r>
              <a:rPr lang="en-US" b="1" dirty="0">
                <a:solidFill>
                  <a:srgbClr val="7030A0"/>
                </a:solidFill>
              </a:rPr>
              <a:t> (</a:t>
            </a:r>
            <a:r>
              <a:rPr lang="en-US" b="1" i="1" dirty="0">
                <a:solidFill>
                  <a:srgbClr val="7030A0"/>
                </a:solidFill>
              </a:rPr>
              <a:t>the fallen</a:t>
            </a:r>
            <a:r>
              <a:rPr lang="en-US" b="1" dirty="0" smtClean="0">
                <a:solidFill>
                  <a:srgbClr val="7030A0"/>
                </a:solidFill>
              </a:rPr>
              <a:t>).</a:t>
            </a:r>
            <a:r>
              <a:rPr lang="en-US" b="1" dirty="0">
                <a:solidFill>
                  <a:srgbClr val="7030A0"/>
                </a:solidFill>
              </a:rPr>
              <a:t> The majority had obtained signed statements (</a:t>
            </a:r>
            <a:r>
              <a:rPr lang="en-US" b="1" i="1" dirty="0" err="1">
                <a:solidFill>
                  <a:srgbClr val="7030A0"/>
                </a:solidFill>
              </a:rPr>
              <a:t>libelli</a:t>
            </a:r>
            <a:r>
              <a:rPr lang="en-US" b="1" dirty="0">
                <a:solidFill>
                  <a:srgbClr val="7030A0"/>
                </a:solidFill>
              </a:rPr>
              <a:t>) certifying that they had sacrificed to the Roman gods in order to avoid persecution or confiscation of property. In some cases Christians had actually sacrificed, whether under torture or otherwise. Cyprian found these </a:t>
            </a:r>
            <a:r>
              <a:rPr lang="en-US" b="1" i="1" dirty="0" err="1">
                <a:solidFill>
                  <a:srgbClr val="7030A0"/>
                </a:solidFill>
              </a:rPr>
              <a:t>libellatici</a:t>
            </a:r>
            <a:r>
              <a:rPr lang="en-US" b="1" dirty="0">
                <a:solidFill>
                  <a:srgbClr val="7030A0"/>
                </a:solidFill>
              </a:rPr>
              <a:t> especially cowardly, and demanded that they and the rest of the </a:t>
            </a:r>
            <a:r>
              <a:rPr lang="en-US" b="1" i="1" dirty="0" err="1">
                <a:solidFill>
                  <a:srgbClr val="7030A0"/>
                </a:solidFill>
              </a:rPr>
              <a:t>lapsi</a:t>
            </a:r>
            <a:r>
              <a:rPr lang="en-US" b="1" dirty="0">
                <a:solidFill>
                  <a:srgbClr val="7030A0"/>
                </a:solidFill>
              </a:rPr>
              <a:t> undergo public penance before being re-admitted to the Church.</a:t>
            </a:r>
          </a:p>
          <a:p>
            <a:pPr algn="just"/>
            <a:r>
              <a:rPr lang="en-US" b="1" dirty="0">
                <a:solidFill>
                  <a:srgbClr val="92D050"/>
                </a:solidFill>
              </a:rPr>
              <a:t>However, in Cyprian's absence, some priests disregarded his wishes by readmitting the lapsed to communion with little or no public </a:t>
            </a:r>
            <a:r>
              <a:rPr lang="en-US" b="1" dirty="0" smtClean="0">
                <a:solidFill>
                  <a:srgbClr val="92D050"/>
                </a:solidFill>
              </a:rPr>
              <a:t>penance.</a:t>
            </a:r>
          </a:p>
          <a:p>
            <a:pPr algn="just"/>
            <a:r>
              <a:rPr lang="en-US" b="1" dirty="0" smtClean="0">
                <a:solidFill>
                  <a:srgbClr val="002060"/>
                </a:solidFill>
              </a:rPr>
              <a:t>A </a:t>
            </a:r>
            <a:r>
              <a:rPr lang="en-US" b="1" dirty="0">
                <a:solidFill>
                  <a:srgbClr val="002060"/>
                </a:solidFill>
              </a:rPr>
              <a:t>schism then broke out in Carthage, as the </a:t>
            </a:r>
            <a:r>
              <a:rPr lang="en-US" b="1" dirty="0" err="1">
                <a:solidFill>
                  <a:srgbClr val="002060"/>
                </a:solidFill>
              </a:rPr>
              <a:t>laxist</a:t>
            </a:r>
            <a:r>
              <a:rPr lang="en-US" b="1" dirty="0">
                <a:solidFill>
                  <a:srgbClr val="002060"/>
                </a:solidFill>
              </a:rPr>
              <a:t> party, led largely by the priests who had opposed Cyprian's election, attempted to block measures taken by him during his period of </a:t>
            </a:r>
            <a:r>
              <a:rPr lang="en-US" b="1" dirty="0" smtClean="0">
                <a:solidFill>
                  <a:srgbClr val="002060"/>
                </a:solidFill>
              </a:rPr>
              <a:t>absence.</a:t>
            </a:r>
          </a:p>
          <a:p>
            <a:pPr algn="just"/>
            <a:r>
              <a:rPr lang="en-US" b="1" dirty="0" smtClean="0">
                <a:solidFill>
                  <a:srgbClr val="0070C0"/>
                </a:solidFill>
              </a:rPr>
              <a:t>After issuing a tract, </a:t>
            </a:r>
            <a:r>
              <a:rPr lang="en-US" b="1" i="1" dirty="0" smtClean="0">
                <a:solidFill>
                  <a:srgbClr val="0070C0"/>
                </a:solidFill>
              </a:rPr>
              <a:t>"De </a:t>
            </a:r>
            <a:r>
              <a:rPr lang="en-US" b="1" i="1" dirty="0" err="1" smtClean="0">
                <a:solidFill>
                  <a:srgbClr val="0070C0"/>
                </a:solidFill>
              </a:rPr>
              <a:t>lapsis</a:t>
            </a:r>
            <a:r>
              <a:rPr lang="en-US" b="1" i="1" dirty="0" smtClean="0">
                <a:solidFill>
                  <a:srgbClr val="0070C0"/>
                </a:solidFill>
              </a:rPr>
              <a:t>,"</a:t>
            </a:r>
            <a:r>
              <a:rPr lang="en-US" b="1" dirty="0" smtClean="0">
                <a:solidFill>
                  <a:srgbClr val="0070C0"/>
                </a:solidFill>
              </a:rPr>
              <a:t> (</a:t>
            </a:r>
            <a:r>
              <a:rPr lang="en-US" b="1" i="1" dirty="0" smtClean="0">
                <a:solidFill>
                  <a:srgbClr val="0070C0"/>
                </a:solidFill>
              </a:rPr>
              <a:t>On the Fallen</a:t>
            </a:r>
            <a:r>
              <a:rPr lang="en-US" b="1" dirty="0" smtClean="0">
                <a:solidFill>
                  <a:srgbClr val="0070C0"/>
                </a:solidFill>
              </a:rPr>
              <a:t>) he convoked a council of North African bishops at Carthage to consider the treatment of the lapsed (251). Cyprian took a middle course between the followers of </a:t>
            </a:r>
            <a:r>
              <a:rPr lang="en-US" b="1" dirty="0" err="1" smtClean="0">
                <a:solidFill>
                  <a:srgbClr val="0070C0"/>
                </a:solidFill>
              </a:rPr>
              <a:t>Novatus</a:t>
            </a:r>
            <a:r>
              <a:rPr lang="en-US" b="1" dirty="0" smtClean="0">
                <a:solidFill>
                  <a:srgbClr val="0070C0"/>
                </a:solidFill>
              </a:rPr>
              <a:t> of Carthage who were in </a:t>
            </a:r>
            <a:r>
              <a:rPr lang="en-US" b="1" dirty="0" err="1" smtClean="0">
                <a:solidFill>
                  <a:srgbClr val="0070C0"/>
                </a:solidFill>
              </a:rPr>
              <a:t>favour</a:t>
            </a:r>
            <a:r>
              <a:rPr lang="en-US" b="1" dirty="0" smtClean="0">
                <a:solidFill>
                  <a:srgbClr val="0070C0"/>
                </a:solidFill>
              </a:rPr>
              <a:t> of welcoming back all with little or no penance, and </a:t>
            </a:r>
            <a:r>
              <a:rPr lang="en-US" b="1" dirty="0" err="1" smtClean="0">
                <a:solidFill>
                  <a:srgbClr val="0070C0"/>
                </a:solidFill>
              </a:rPr>
              <a:t>Novatian</a:t>
            </a:r>
            <a:r>
              <a:rPr lang="en-US" b="1" dirty="0" smtClean="0">
                <a:solidFill>
                  <a:srgbClr val="0070C0"/>
                </a:solidFill>
              </a:rPr>
              <a:t> of Rome who would not allow any of those who had lapsed to be reconciled.</a:t>
            </a:r>
            <a:r>
              <a:rPr lang="en-US" b="1" baseline="30000" dirty="0">
                <a:solidFill>
                  <a:srgbClr val="0070C0"/>
                </a:solidFill>
              </a:rPr>
              <a:t> </a:t>
            </a:r>
            <a:r>
              <a:rPr lang="en-US" b="1" dirty="0" smtClean="0">
                <a:solidFill>
                  <a:srgbClr val="0070C0"/>
                </a:solidFill>
              </a:rPr>
              <a:t>The council in the main sided with Cyprian.</a:t>
            </a:r>
          </a:p>
          <a:p>
            <a:pPr algn="just"/>
            <a:r>
              <a:rPr lang="en-US" b="1" dirty="0" smtClean="0">
                <a:solidFill>
                  <a:srgbClr val="FF0000"/>
                </a:solidFill>
              </a:rPr>
              <a:t>The schism continued as the </a:t>
            </a:r>
            <a:r>
              <a:rPr lang="en-US" b="1" dirty="0" err="1" smtClean="0">
                <a:solidFill>
                  <a:srgbClr val="FF0000"/>
                </a:solidFill>
              </a:rPr>
              <a:t>laxists</a:t>
            </a:r>
            <a:r>
              <a:rPr lang="en-US" b="1" dirty="0" smtClean="0">
                <a:solidFill>
                  <a:srgbClr val="FF0000"/>
                </a:solidFill>
              </a:rPr>
              <a:t> elected a certain </a:t>
            </a:r>
            <a:r>
              <a:rPr lang="en-US" b="1" dirty="0" err="1" smtClean="0">
                <a:solidFill>
                  <a:srgbClr val="FF0000"/>
                </a:solidFill>
              </a:rPr>
              <a:t>Fortunatus</a:t>
            </a:r>
            <a:r>
              <a:rPr lang="en-US" b="1" dirty="0" smtClean="0">
                <a:solidFill>
                  <a:srgbClr val="FF0000"/>
                </a:solidFill>
              </a:rPr>
              <a:t> as bishop in opposition to Cyprian. At the same time, the rigorist party in Rome, who refused reconciliation to any of the lapsed, elected </a:t>
            </a:r>
            <a:r>
              <a:rPr lang="en-US" b="1" dirty="0" err="1" smtClean="0">
                <a:solidFill>
                  <a:srgbClr val="FF0000"/>
                </a:solidFill>
              </a:rPr>
              <a:t>Novatian</a:t>
            </a:r>
            <a:r>
              <a:rPr lang="en-US" b="1" dirty="0" smtClean="0">
                <a:solidFill>
                  <a:srgbClr val="FF0000"/>
                </a:solidFill>
              </a:rPr>
              <a:t> as bishop of Rome, in opposition to Pope Cornelius. The </a:t>
            </a:r>
            <a:r>
              <a:rPr lang="en-US" b="1" dirty="0" err="1" smtClean="0">
                <a:solidFill>
                  <a:srgbClr val="FF0000"/>
                </a:solidFill>
              </a:rPr>
              <a:t>Novatianists</a:t>
            </a:r>
            <a:r>
              <a:rPr lang="en-US" b="1" dirty="0" smtClean="0">
                <a:solidFill>
                  <a:srgbClr val="FF0000"/>
                </a:solidFill>
              </a:rPr>
              <a:t> also secured the election of a certain Maximus as a rival bishop of their own at Carthage. Cyprian now found himself wedged between </a:t>
            </a:r>
            <a:r>
              <a:rPr lang="en-US" b="1" dirty="0" err="1" smtClean="0">
                <a:solidFill>
                  <a:srgbClr val="FF0000"/>
                </a:solidFill>
              </a:rPr>
              <a:t>laxists</a:t>
            </a:r>
            <a:r>
              <a:rPr lang="en-US" b="1" dirty="0" smtClean="0">
                <a:solidFill>
                  <a:srgbClr val="FF0000"/>
                </a:solidFill>
              </a:rPr>
              <a:t> and rigorists, but the polarization highlighted the firm but moderate position adopted by Cyprian and strengthened his influence, wearing down the numbers of his opponents. Moreover, his dedication during the time of a great plague and famine gained him still further popular support.</a:t>
            </a:r>
          </a:p>
          <a:p>
            <a:pPr algn="just"/>
            <a:r>
              <a:rPr lang="en-US" b="1" dirty="0" smtClean="0">
                <a:solidFill>
                  <a:srgbClr val="FFC000"/>
                </a:solidFill>
              </a:rPr>
              <a:t>Cyprian </a:t>
            </a:r>
            <a:r>
              <a:rPr lang="en-US" b="1" dirty="0">
                <a:solidFill>
                  <a:srgbClr val="FFC000"/>
                </a:solidFill>
              </a:rPr>
              <a:t>comforted his brethren by writing his </a:t>
            </a:r>
            <a:r>
              <a:rPr lang="en-US" b="1" i="1" dirty="0">
                <a:solidFill>
                  <a:srgbClr val="FFC000"/>
                </a:solidFill>
              </a:rPr>
              <a:t>De </a:t>
            </a:r>
            <a:r>
              <a:rPr lang="en-US" b="1" i="1" dirty="0" err="1">
                <a:solidFill>
                  <a:srgbClr val="FFC000"/>
                </a:solidFill>
              </a:rPr>
              <a:t>mortalitate</a:t>
            </a:r>
            <a:r>
              <a:rPr lang="en-US" b="1" i="1" dirty="0">
                <a:solidFill>
                  <a:srgbClr val="FFC000"/>
                </a:solidFill>
              </a:rPr>
              <a:t>,</a:t>
            </a:r>
            <a:r>
              <a:rPr lang="en-US" b="1" dirty="0">
                <a:solidFill>
                  <a:srgbClr val="FFC000"/>
                </a:solidFill>
              </a:rPr>
              <a:t> and in his </a:t>
            </a:r>
            <a:r>
              <a:rPr lang="en-US" b="1" i="1" dirty="0">
                <a:solidFill>
                  <a:srgbClr val="FFC000"/>
                </a:solidFill>
              </a:rPr>
              <a:t>De </a:t>
            </a:r>
            <a:r>
              <a:rPr lang="en-US" b="1" i="1" dirty="0" err="1">
                <a:solidFill>
                  <a:srgbClr val="FFC000"/>
                </a:solidFill>
              </a:rPr>
              <a:t>eleemosynis</a:t>
            </a:r>
            <a:r>
              <a:rPr lang="en-US" b="1" dirty="0">
                <a:solidFill>
                  <a:srgbClr val="FFC000"/>
                </a:solidFill>
              </a:rPr>
              <a:t> exhorted them to active charity towards the poor, setting a personal example. He defended Christianity and the Christians in the </a:t>
            </a:r>
            <a:r>
              <a:rPr lang="en-US" b="1" i="1" dirty="0">
                <a:solidFill>
                  <a:srgbClr val="FFC000"/>
                </a:solidFill>
              </a:rPr>
              <a:t>apologia</a:t>
            </a:r>
            <a:r>
              <a:rPr lang="en-US" b="1" dirty="0">
                <a:solidFill>
                  <a:srgbClr val="FFC000"/>
                </a:solidFill>
              </a:rPr>
              <a:t> </a:t>
            </a:r>
            <a:r>
              <a:rPr lang="en-US" b="1" i="1" dirty="0">
                <a:solidFill>
                  <a:srgbClr val="FFC000"/>
                </a:solidFill>
              </a:rPr>
              <a:t>Ad </a:t>
            </a:r>
            <a:r>
              <a:rPr lang="en-US" b="1" i="1" dirty="0" err="1">
                <a:solidFill>
                  <a:srgbClr val="FFC000"/>
                </a:solidFill>
              </a:rPr>
              <a:t>Demetrianum</a:t>
            </a:r>
            <a:r>
              <a:rPr lang="en-US" b="1" i="1" dirty="0">
                <a:solidFill>
                  <a:srgbClr val="FFC000"/>
                </a:solidFill>
              </a:rPr>
              <a:t>,</a:t>
            </a:r>
            <a:r>
              <a:rPr lang="en-US" b="1" dirty="0">
                <a:solidFill>
                  <a:srgbClr val="FFC000"/>
                </a:solidFill>
              </a:rPr>
              <a:t> directed against a certain Demetrius, in which he countered pagan claims that Christians were the cause of the public calamities</a:t>
            </a:r>
            <a:r>
              <a:rPr lang="en-US" b="1" dirty="0" smtClean="0">
                <a:solidFill>
                  <a:srgbClr val="FFC000"/>
                </a:solidFill>
              </a:rPr>
              <a:t>.</a:t>
            </a:r>
          </a:p>
          <a:p>
            <a:pPr algn="just"/>
            <a:r>
              <a:rPr lang="en-US" b="1" dirty="0">
                <a:solidFill>
                  <a:srgbClr val="FF0000"/>
                </a:solidFill>
              </a:rPr>
              <a:t>At the end of 256 a new persecution of the Christians broke out under Emperor Valerian, and Pope </a:t>
            </a:r>
            <a:r>
              <a:rPr lang="en-US" b="1" dirty="0" err="1">
                <a:solidFill>
                  <a:srgbClr val="FF0000"/>
                </a:solidFill>
              </a:rPr>
              <a:t>Sixtus</a:t>
            </a:r>
            <a:r>
              <a:rPr lang="en-US" b="1" dirty="0">
                <a:solidFill>
                  <a:srgbClr val="FF0000"/>
                </a:solidFill>
              </a:rPr>
              <a:t> </a:t>
            </a:r>
            <a:r>
              <a:rPr lang="en-US" b="1" dirty="0" smtClean="0">
                <a:solidFill>
                  <a:srgbClr val="FF0000"/>
                </a:solidFill>
              </a:rPr>
              <a:t>II</a:t>
            </a:r>
            <a:r>
              <a:rPr lang="en-US" b="1" dirty="0">
                <a:solidFill>
                  <a:srgbClr val="FF0000"/>
                </a:solidFill>
              </a:rPr>
              <a:t> suffered martyrdom in Rome</a:t>
            </a:r>
            <a:r>
              <a:rPr lang="en-US" b="1" dirty="0" smtClean="0">
                <a:solidFill>
                  <a:srgbClr val="FF0000"/>
                </a:solidFill>
              </a:rPr>
              <a:t>. Cyprian was at first exiled and then beheaded.</a:t>
            </a:r>
            <a:endParaRPr lang="en-US" b="1" dirty="0">
              <a:solidFill>
                <a:srgbClr val="FF0000"/>
              </a:solidFill>
            </a:endParaRPr>
          </a:p>
          <a:p>
            <a:endParaRPr lang="it-IT" dirty="0"/>
          </a:p>
        </p:txBody>
      </p:sp>
      <p:pic>
        <p:nvPicPr>
          <p:cNvPr id="1034" name="Picture 10" descr="Risultati immagini per novatian"/>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727031" y="2641394"/>
            <a:ext cx="1542312" cy="2133148"/>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p:cNvSpPr txBox="1"/>
          <p:nvPr/>
        </p:nvSpPr>
        <p:spPr>
          <a:xfrm>
            <a:off x="498062" y="4512475"/>
            <a:ext cx="1942519" cy="369332"/>
          </a:xfrm>
          <a:prstGeom prst="rect">
            <a:avLst/>
          </a:prstGeom>
          <a:solidFill>
            <a:schemeClr val="bg1"/>
          </a:solidFill>
        </p:spPr>
        <p:txBody>
          <a:bodyPr wrap="none" rtlCol="0">
            <a:spAutoFit/>
          </a:bodyPr>
          <a:lstStyle/>
          <a:p>
            <a:r>
              <a:rPr lang="it-IT" dirty="0" err="1" smtClean="0"/>
              <a:t>Novatian</a:t>
            </a:r>
            <a:r>
              <a:rPr lang="it-IT" dirty="0" smtClean="0"/>
              <a:t> </a:t>
            </a:r>
            <a:r>
              <a:rPr lang="it-IT" dirty="0" err="1" smtClean="0"/>
              <a:t>Antipope</a:t>
            </a:r>
            <a:endParaRPr lang="it-IT" dirty="0"/>
          </a:p>
        </p:txBody>
      </p:sp>
      <p:pic>
        <p:nvPicPr>
          <p:cNvPr id="1036" name="Picture 12" descr="Immagine correl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062" y="1151616"/>
            <a:ext cx="2000250"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isultati immagini per fortunatus of chart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031" y="4818182"/>
            <a:ext cx="1542311" cy="1355457"/>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p:cNvSpPr txBox="1"/>
          <p:nvPr/>
        </p:nvSpPr>
        <p:spPr>
          <a:xfrm>
            <a:off x="132302" y="6146017"/>
            <a:ext cx="2489977" cy="646331"/>
          </a:xfrm>
          <a:prstGeom prst="rect">
            <a:avLst/>
          </a:prstGeom>
          <a:noFill/>
        </p:spPr>
        <p:txBody>
          <a:bodyPr wrap="none" rtlCol="0">
            <a:spAutoFit/>
          </a:bodyPr>
          <a:lstStyle/>
          <a:p>
            <a:pPr algn="ctr"/>
            <a:r>
              <a:rPr lang="it-IT" dirty="0" err="1" smtClean="0"/>
              <a:t>Fortunatus</a:t>
            </a:r>
            <a:r>
              <a:rPr lang="it-IT" dirty="0" smtClean="0"/>
              <a:t>. </a:t>
            </a:r>
            <a:r>
              <a:rPr lang="it-IT" dirty="0" err="1" smtClean="0"/>
              <a:t>Schismatic</a:t>
            </a:r>
            <a:endParaRPr lang="it-IT" dirty="0"/>
          </a:p>
          <a:p>
            <a:pPr algn="ctr"/>
            <a:r>
              <a:rPr lang="it-IT" dirty="0" err="1" smtClean="0"/>
              <a:t>laxist</a:t>
            </a:r>
            <a:r>
              <a:rPr lang="it-IT" dirty="0" smtClean="0"/>
              <a:t> Bishop of </a:t>
            </a:r>
            <a:r>
              <a:rPr lang="it-IT" dirty="0" err="1" smtClean="0"/>
              <a:t>Chartage</a:t>
            </a:r>
            <a:endParaRPr lang="it-IT" dirty="0" smtClean="0"/>
          </a:p>
        </p:txBody>
      </p:sp>
    </p:spTree>
    <p:extLst>
      <p:ext uri="{BB962C8B-B14F-4D97-AF65-F5344CB8AC3E}">
        <p14:creationId xmlns:p14="http://schemas.microsoft.com/office/powerpoint/2010/main" val="255102758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Text Box 4"/>
          <p:cNvSpPr txBox="1">
            <a:spLocks noChangeArrowheads="1"/>
          </p:cNvSpPr>
          <p:nvPr/>
        </p:nvSpPr>
        <p:spPr bwMode="auto">
          <a:xfrm>
            <a:off x="4099704" y="1555645"/>
            <a:ext cx="7777163" cy="4708981"/>
          </a:xfrm>
          <a:prstGeom prst="rect">
            <a:avLst/>
          </a:prstGeom>
          <a:solidFill>
            <a:schemeClr val="accent4">
              <a:lumMod val="20000"/>
              <a:lumOff val="80000"/>
            </a:schemeClr>
          </a:solidFill>
          <a:ln>
            <a:noFill/>
          </a:ln>
          <a:effectLst>
            <a:innerShdw blurRad="63500" dist="50800" dir="5400000">
              <a:prstClr val="black">
                <a:alpha val="50000"/>
              </a:prstClr>
            </a:innerShdw>
          </a:effectLst>
          <a:extLst/>
        </p:spPr>
        <p:txBody>
          <a:bodyPr>
            <a:spAutoFit/>
            <a:flatTx/>
          </a:bodyPr>
          <a:lstStyle/>
          <a:p>
            <a:pPr lvl="1" algn="just">
              <a:defRPr/>
            </a:pPr>
            <a:r>
              <a:rPr lang="en-GB" altLang="en-US" sz="2000" b="1" dirty="0">
                <a:solidFill>
                  <a:srgbClr val="0033CC"/>
                </a:solidFill>
                <a:latin typeface="Albertus Medium" panose="020E0602030304020304" pitchFamily="34" charset="0"/>
                <a:cs typeface="Arial" charset="0"/>
              </a:rPr>
              <a:t>5- The metropolitan bishop had authority over the bishops of a province, while greater sees had several provinces and metropolitans subject to them. This arrangement provided for uniformity in doctrine and in practice and strengthened the bonds among churches and bishops.</a:t>
            </a:r>
            <a:endParaRPr lang="en-US" altLang="en-US" sz="2000" b="1" dirty="0">
              <a:solidFill>
                <a:srgbClr val="0033CC"/>
              </a:solidFill>
              <a:latin typeface="Albertus Medium" panose="020E0602030304020304" pitchFamily="34" charset="0"/>
              <a:cs typeface="Arial" charset="0"/>
            </a:endParaRPr>
          </a:p>
          <a:p>
            <a:pPr lvl="1" algn="just">
              <a:defRPr/>
            </a:pPr>
            <a:endParaRPr lang="en-GB" altLang="en-US" sz="2000" b="1" dirty="0">
              <a:solidFill>
                <a:srgbClr val="0033CC"/>
              </a:solidFill>
              <a:latin typeface="Albertus Medium" panose="020E0602030304020304" pitchFamily="34" charset="0"/>
              <a:cs typeface="Arial" charset="0"/>
            </a:endParaRPr>
          </a:p>
          <a:p>
            <a:pPr lvl="1" algn="just">
              <a:defRPr/>
            </a:pPr>
            <a:r>
              <a:rPr lang="en-GB" altLang="en-US" sz="2000" b="1" dirty="0">
                <a:solidFill>
                  <a:srgbClr val="00B050"/>
                </a:solidFill>
                <a:latin typeface="Albertus Medium" panose="020E0602030304020304" pitchFamily="34" charset="0"/>
                <a:cs typeface="Arial" charset="0"/>
              </a:rPr>
              <a:t>6- The overall authority of the Pope which was the foundation rock of the unity of the universal Church. In all their serious needs bishops and churches of the entire world appealed to him as to a father, judge, teacher, leader, centre and common source. Rome was seen as the great see where sound doctrine and the unity of the Church on earth could be found visibly in the successor of St. Peter. The pope was the symbol of unity of the universal Church, and bishops made continuous pilgrimages to Rome to pray over the tomb of St. Peter and to report to the Pope.</a:t>
            </a:r>
          </a:p>
        </p:txBody>
      </p:sp>
      <p:pic>
        <p:nvPicPr>
          <p:cNvPr id="48130" name="Picture 2" descr="https://liturgyandmusic.files.wordpress.com/2010/11/clement-of-rome-ic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642" y="1177150"/>
            <a:ext cx="2324419" cy="2324419"/>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03076" y="529153"/>
            <a:ext cx="11077841" cy="523220"/>
          </a:xfrm>
          <a:prstGeom prst="rect">
            <a:avLst/>
          </a:prstGeom>
          <a:noFill/>
        </p:spPr>
        <p:txBody>
          <a:bodyPr wrap="none" rtlCol="0">
            <a:spAutoFit/>
          </a:bodyPr>
          <a:lstStyle/>
          <a:p>
            <a:r>
              <a:rPr lang="it-IT" sz="2800" dirty="0" smtClean="0">
                <a:solidFill>
                  <a:srgbClr val="FF0000"/>
                </a:solidFill>
                <a:latin typeface="Arial Black" panose="020B0A04020102020204" pitchFamily="34" charset="0"/>
              </a:rPr>
              <a:t>The </a:t>
            </a:r>
            <a:r>
              <a:rPr lang="it-IT" sz="2800" dirty="0" err="1" smtClean="0">
                <a:solidFill>
                  <a:srgbClr val="FF0000"/>
                </a:solidFill>
                <a:latin typeface="Arial Black" panose="020B0A04020102020204" pitchFamily="34" charset="0"/>
              </a:rPr>
              <a:t>foundation</a:t>
            </a:r>
            <a:r>
              <a:rPr lang="it-IT" sz="2800" dirty="0" smtClean="0">
                <a:solidFill>
                  <a:srgbClr val="FF0000"/>
                </a:solidFill>
                <a:latin typeface="Arial Black" panose="020B0A04020102020204" pitchFamily="34" charset="0"/>
              </a:rPr>
              <a:t> of authority and the </a:t>
            </a:r>
            <a:r>
              <a:rPr lang="it-IT" sz="2800" dirty="0" err="1" smtClean="0">
                <a:solidFill>
                  <a:srgbClr val="FF0000"/>
                </a:solidFill>
                <a:latin typeface="Arial Black" panose="020B0A04020102020204" pitchFamily="34" charset="0"/>
              </a:rPr>
              <a:t>virtue</a:t>
            </a:r>
            <a:r>
              <a:rPr lang="it-IT" sz="2800" dirty="0" smtClean="0">
                <a:solidFill>
                  <a:srgbClr val="FF0000"/>
                </a:solidFill>
                <a:latin typeface="Arial Black" panose="020B0A04020102020204" pitchFamily="34" charset="0"/>
              </a:rPr>
              <a:t> of </a:t>
            </a:r>
            <a:r>
              <a:rPr lang="it-IT" sz="2800" dirty="0" err="1" smtClean="0">
                <a:solidFill>
                  <a:srgbClr val="FF0000"/>
                </a:solidFill>
                <a:latin typeface="Arial Black" panose="020B0A04020102020204" pitchFamily="34" charset="0"/>
              </a:rPr>
              <a:t>obedience</a:t>
            </a:r>
            <a:endParaRPr lang="it-IT" sz="2800" dirty="0">
              <a:solidFill>
                <a:srgbClr val="FF0000"/>
              </a:solidFill>
              <a:latin typeface="Arial Black" panose="020B0A04020102020204" pitchFamily="34" charset="0"/>
            </a:endParaRPr>
          </a:p>
        </p:txBody>
      </p:sp>
      <p:sp>
        <p:nvSpPr>
          <p:cNvPr id="3" name="CasellaDiTesto 2"/>
          <p:cNvSpPr txBox="1"/>
          <p:nvPr/>
        </p:nvSpPr>
        <p:spPr>
          <a:xfrm>
            <a:off x="102537" y="3621303"/>
            <a:ext cx="3896628" cy="3231654"/>
          </a:xfrm>
          <a:prstGeom prst="rect">
            <a:avLst/>
          </a:prstGeom>
          <a:noFill/>
        </p:spPr>
        <p:txBody>
          <a:bodyPr wrap="square" rtlCol="0">
            <a:spAutoFit/>
          </a:bodyPr>
          <a:lstStyle/>
          <a:p>
            <a:pPr algn="just"/>
            <a:r>
              <a:rPr lang="it-IT" sz="1700" dirty="0" smtClean="0">
                <a:solidFill>
                  <a:srgbClr val="FF0000"/>
                </a:solidFill>
              </a:rPr>
              <a:t>St. </a:t>
            </a:r>
            <a:r>
              <a:rPr lang="it-IT" sz="1700" dirty="0" err="1" smtClean="0">
                <a:solidFill>
                  <a:srgbClr val="FF0000"/>
                </a:solidFill>
              </a:rPr>
              <a:t>Clement</a:t>
            </a:r>
            <a:r>
              <a:rPr lang="it-IT" sz="1700" dirty="0" smtClean="0">
                <a:solidFill>
                  <a:srgbClr val="FF0000"/>
                </a:solidFill>
              </a:rPr>
              <a:t> I Pope (+99 AD). In h</a:t>
            </a:r>
            <a:r>
              <a:rPr lang="en-US" sz="1700" dirty="0" smtClean="0">
                <a:solidFill>
                  <a:srgbClr val="FF0000"/>
                </a:solidFill>
              </a:rPr>
              <a:t>is </a:t>
            </a:r>
            <a:r>
              <a:rPr lang="en-US" sz="1700" dirty="0">
                <a:solidFill>
                  <a:srgbClr val="FF0000"/>
                </a:solidFill>
              </a:rPr>
              <a:t>letter to the church at Corinth </a:t>
            </a:r>
            <a:r>
              <a:rPr lang="en-US" sz="1700" dirty="0" smtClean="0">
                <a:solidFill>
                  <a:srgbClr val="FF0000"/>
                </a:solidFill>
              </a:rPr>
              <a:t>he </a:t>
            </a:r>
            <a:r>
              <a:rPr lang="en-US" sz="1700" dirty="0">
                <a:solidFill>
                  <a:srgbClr val="FF0000"/>
                </a:solidFill>
              </a:rPr>
              <a:t>asserted the authority of the presbyters as rulers of the church on the ground that the Apostles had appointed such</a:t>
            </a:r>
            <a:r>
              <a:rPr lang="en-US" sz="1700" dirty="0" smtClean="0">
                <a:solidFill>
                  <a:srgbClr val="FF0000"/>
                </a:solidFill>
              </a:rPr>
              <a:t>.</a:t>
            </a:r>
            <a:r>
              <a:rPr lang="en-US" sz="1700" dirty="0">
                <a:solidFill>
                  <a:srgbClr val="FF0000"/>
                </a:solidFill>
              </a:rPr>
              <a:t> His </a:t>
            </a:r>
            <a:r>
              <a:rPr lang="en-US" sz="1700" dirty="0" smtClean="0">
                <a:solidFill>
                  <a:srgbClr val="FF0000"/>
                </a:solidFill>
              </a:rPr>
              <a:t>letter is </a:t>
            </a:r>
            <a:r>
              <a:rPr lang="en-US" sz="1700" dirty="0">
                <a:solidFill>
                  <a:srgbClr val="FF0000"/>
                </a:solidFill>
              </a:rPr>
              <a:t>one of the oldest extant Christian documents outside the New Testament, was read in church, along with other epistles, some of which later became part of the Christian canon. These works were the first to affirm the apostolic authority of the </a:t>
            </a:r>
            <a:r>
              <a:rPr lang="en-US" sz="1700" dirty="0" smtClean="0">
                <a:solidFill>
                  <a:srgbClr val="FF0000"/>
                </a:solidFill>
              </a:rPr>
              <a:t>clergy.</a:t>
            </a:r>
            <a:endParaRPr lang="it-IT" sz="1700" dirty="0">
              <a:solidFill>
                <a:srgbClr val="FF0000"/>
              </a:solidFill>
            </a:endParaRPr>
          </a:p>
        </p:txBody>
      </p:sp>
    </p:spTree>
    <p:extLst>
      <p:ext uri="{BB962C8B-B14F-4D97-AF65-F5344CB8AC3E}">
        <p14:creationId xmlns:p14="http://schemas.microsoft.com/office/powerpoint/2010/main" val="380564096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0" y="1268432"/>
            <a:ext cx="6400800" cy="5632311"/>
          </a:xfrm>
          <a:prstGeom prst="rect">
            <a:avLst/>
          </a:prstGeom>
          <a:solidFill>
            <a:schemeClr val="accent2">
              <a:lumMod val="20000"/>
              <a:lumOff val="80000"/>
            </a:schemeClr>
          </a:solidFill>
          <a:ln w="9525">
            <a:miter lim="800000"/>
            <a:headEnd/>
            <a:tailEnd/>
          </a:ln>
          <a:effectLst>
            <a:innerShdw blurRad="63500" dist="50800" dir="10800000">
              <a:prstClr val="black">
                <a:alpha val="50000"/>
              </a:prstClr>
            </a:innerShdw>
          </a:effectLst>
        </p:spPr>
        <p:txBody>
          <a:bodyPr wrap="square">
            <a:spAutoFit/>
            <a:flatTx/>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GB" altLang="en-US" sz="2400" b="1" dirty="0">
                <a:solidFill>
                  <a:srgbClr val="FF0000"/>
                </a:solidFill>
                <a:latin typeface="BodoniPS" panose="02070603060706020303" pitchFamily="18" charset="0"/>
              </a:rPr>
              <a:t>This golden era of the Church came to end after six centuries. </a:t>
            </a:r>
          </a:p>
          <a:p>
            <a:pPr algn="just" eaLnBrk="1" hangingPunct="1">
              <a:spcBef>
                <a:spcPct val="50000"/>
              </a:spcBef>
              <a:buFontTx/>
              <a:buNone/>
            </a:pPr>
            <a:r>
              <a:rPr lang="en-GB" altLang="en-US" sz="2400" b="1" dirty="0">
                <a:solidFill>
                  <a:srgbClr val="3333FF"/>
                </a:solidFill>
                <a:latin typeface="BodoniPS" panose="02070603060706020303" pitchFamily="18" charset="0"/>
              </a:rPr>
              <a:t>The same destructive force that was responsible for the insufficient education of the clergy was also the cause of the progressive disunion among the bishops: the end of the Roman Empire and the sustained invasions of barbarian kings, with the establishment of the feudal system. </a:t>
            </a:r>
          </a:p>
          <a:p>
            <a:pPr algn="just" eaLnBrk="1" hangingPunct="1">
              <a:spcBef>
                <a:spcPct val="50000"/>
              </a:spcBef>
              <a:buFontTx/>
              <a:buNone/>
            </a:pPr>
            <a:r>
              <a:rPr lang="en-GB" altLang="en-US" sz="2400" b="1" dirty="0">
                <a:solidFill>
                  <a:schemeClr val="accent6">
                    <a:lumMod val="50000"/>
                  </a:schemeClr>
                </a:solidFill>
                <a:latin typeface="BodoniPS" panose="02070603060706020303" pitchFamily="18" charset="0"/>
              </a:rPr>
              <a:t>In the crumbling of the old systems, the bishops became the intermediaries between the people and the barbarian rulers and they were forced to enter the political arena acquiring in the process power, wealth, and privileges. </a:t>
            </a:r>
          </a:p>
        </p:txBody>
      </p:sp>
      <p:sp>
        <p:nvSpPr>
          <p:cNvPr id="3" name="CasellaDiTesto 2"/>
          <p:cNvSpPr txBox="1"/>
          <p:nvPr/>
        </p:nvSpPr>
        <p:spPr>
          <a:xfrm>
            <a:off x="310507" y="225833"/>
            <a:ext cx="11374909" cy="923330"/>
          </a:xfrm>
          <a:prstGeom prst="rect">
            <a:avLst/>
          </a:prstGeom>
          <a:noFill/>
        </p:spPr>
        <p:txBody>
          <a:bodyPr wrap="none" rtlCol="0">
            <a:spAutoFit/>
          </a:bodyPr>
          <a:lstStyle/>
          <a:p>
            <a:r>
              <a:rPr lang="it-IT" sz="5400" dirty="0" smtClean="0">
                <a:solidFill>
                  <a:srgbClr val="00B0F0"/>
                </a:solidFill>
              </a:rPr>
              <a:t>The establishment of the </a:t>
            </a:r>
            <a:r>
              <a:rPr lang="it-IT" sz="5400" dirty="0" err="1" smtClean="0">
                <a:solidFill>
                  <a:srgbClr val="00B0F0"/>
                </a:solidFill>
              </a:rPr>
              <a:t>Feudal</a:t>
            </a:r>
            <a:r>
              <a:rPr lang="it-IT" sz="5400" dirty="0" smtClean="0">
                <a:solidFill>
                  <a:srgbClr val="00B0F0"/>
                </a:solidFill>
              </a:rPr>
              <a:t> System</a:t>
            </a:r>
            <a:endParaRPr lang="it-IT" sz="5400" dirty="0">
              <a:solidFill>
                <a:srgbClr val="00B0F0"/>
              </a:solidFill>
            </a:endParaRPr>
          </a:p>
        </p:txBody>
      </p:sp>
      <p:sp>
        <p:nvSpPr>
          <p:cNvPr id="4" name="CasellaDiTesto 3"/>
          <p:cNvSpPr txBox="1"/>
          <p:nvPr/>
        </p:nvSpPr>
        <p:spPr>
          <a:xfrm>
            <a:off x="6495059" y="4626687"/>
            <a:ext cx="5546688" cy="2308324"/>
          </a:xfrm>
          <a:prstGeom prst="rect">
            <a:avLst/>
          </a:prstGeom>
          <a:noFill/>
        </p:spPr>
        <p:txBody>
          <a:bodyPr wrap="square" rtlCol="0">
            <a:spAutoFit/>
          </a:bodyPr>
          <a:lstStyle/>
          <a:p>
            <a:pPr algn="ctr"/>
            <a:r>
              <a:rPr lang="en-US" b="1" dirty="0" smtClean="0">
                <a:solidFill>
                  <a:srgbClr val="002060"/>
                </a:solidFill>
              </a:rPr>
              <a:t>After the sack of Rome done </a:t>
            </a:r>
            <a:r>
              <a:rPr lang="en-US" b="1" dirty="0">
                <a:solidFill>
                  <a:srgbClr val="002060"/>
                </a:solidFill>
              </a:rPr>
              <a:t>on 24 August 410 </a:t>
            </a:r>
            <a:r>
              <a:rPr lang="en-US" b="1" dirty="0" smtClean="0">
                <a:solidFill>
                  <a:srgbClr val="002060"/>
                </a:solidFill>
              </a:rPr>
              <a:t>AD when the </a:t>
            </a:r>
            <a:r>
              <a:rPr lang="en-US" b="1" dirty="0">
                <a:solidFill>
                  <a:srgbClr val="002060"/>
                </a:solidFill>
              </a:rPr>
              <a:t>city was attacked by the Visigoths led by King </a:t>
            </a:r>
            <a:r>
              <a:rPr lang="en-US" b="1" dirty="0" smtClean="0">
                <a:solidFill>
                  <a:srgbClr val="002060"/>
                </a:solidFill>
              </a:rPr>
              <a:t>Alaric, </a:t>
            </a:r>
            <a:endParaRPr lang="en-GB" altLang="en-US" b="1" dirty="0">
              <a:solidFill>
                <a:srgbClr val="002060"/>
              </a:solidFill>
            </a:endParaRPr>
          </a:p>
          <a:p>
            <a:pPr algn="ctr"/>
            <a:r>
              <a:rPr lang="en-US" b="1" dirty="0" smtClean="0">
                <a:solidFill>
                  <a:srgbClr val="002060"/>
                </a:solidFill>
              </a:rPr>
              <a:t>Pope St. Leo I or Leo the Great in </a:t>
            </a:r>
            <a:r>
              <a:rPr lang="en-US" b="1" dirty="0">
                <a:solidFill>
                  <a:srgbClr val="002060"/>
                </a:solidFill>
              </a:rPr>
              <a:t>452 he encountered Attila the Hun near Mantua, and persuaded him not to proceed to the sack of </a:t>
            </a:r>
            <a:r>
              <a:rPr lang="en-US" b="1" dirty="0" smtClean="0">
                <a:solidFill>
                  <a:srgbClr val="002060"/>
                </a:solidFill>
              </a:rPr>
              <a:t>Rome.</a:t>
            </a:r>
          </a:p>
          <a:p>
            <a:pPr algn="ctr"/>
            <a:r>
              <a:rPr lang="en-US" b="1" dirty="0" smtClean="0">
                <a:solidFill>
                  <a:srgbClr val="002060"/>
                </a:solidFill>
              </a:rPr>
              <a:t>Again</a:t>
            </a:r>
            <a:r>
              <a:rPr lang="en-US" b="1" dirty="0">
                <a:solidFill>
                  <a:srgbClr val="002060"/>
                </a:solidFill>
              </a:rPr>
              <a:t>, in 455, he met the Vandal Gaiseric outside the walls of Rome and succeeded in preventing the city’s wholesale destruction.</a:t>
            </a:r>
            <a:endParaRPr lang="it-IT" b="1" dirty="0">
              <a:solidFill>
                <a:srgbClr val="002060"/>
              </a:solidFill>
            </a:endParaRPr>
          </a:p>
        </p:txBody>
      </p:sp>
      <p:pic>
        <p:nvPicPr>
          <p:cNvPr id="10244" name="Picture 4" descr="Risultati immagini per Leo I meets attil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8438" y="1280199"/>
            <a:ext cx="4279929" cy="3346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17245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Text Box 4"/>
          <p:cNvSpPr txBox="1">
            <a:spLocks noChangeArrowheads="1"/>
          </p:cNvSpPr>
          <p:nvPr/>
        </p:nvSpPr>
        <p:spPr bwMode="auto">
          <a:xfrm>
            <a:off x="4343400" y="917912"/>
            <a:ext cx="7848600" cy="5940088"/>
          </a:xfrm>
          <a:prstGeom prst="rect">
            <a:avLst/>
          </a:prstGeom>
          <a:solidFill>
            <a:schemeClr val="accent4">
              <a:lumMod val="20000"/>
              <a:lumOff val="80000"/>
            </a:schemeClr>
          </a:solidFill>
          <a:ln>
            <a:noFill/>
          </a:ln>
          <a:effectLst>
            <a:innerShdw blurRad="63500" dist="50800" dir="13500000">
              <a:prstClr val="black">
                <a:alpha val="50000"/>
              </a:prstClr>
            </a:innerShdw>
          </a:effectLst>
          <a:extLst/>
        </p:spPr>
        <p:txBody>
          <a:bodyPr>
            <a:spAutoFit/>
            <a:flatTx/>
          </a:bodyPr>
          <a:lstStyle/>
          <a:p>
            <a:pPr algn="just">
              <a:spcBef>
                <a:spcPct val="50000"/>
              </a:spcBef>
              <a:defRPr/>
            </a:pPr>
            <a:r>
              <a:rPr lang="en-GB" altLang="en-US" sz="2000" b="1" dirty="0">
                <a:solidFill>
                  <a:srgbClr val="CC0000"/>
                </a:solidFill>
                <a:latin typeface="Rockwell" panose="02060603020205020403" pitchFamily="18" charset="0"/>
                <a:cs typeface="Arial" charset="0"/>
              </a:rPr>
              <a:t>The “Christianisation” of Europe was the result of the presence and influence of bishops and clergy in public administration, but such involvement brought also evil consequences for the Church. </a:t>
            </a:r>
          </a:p>
          <a:p>
            <a:pPr algn="just">
              <a:spcBef>
                <a:spcPct val="50000"/>
              </a:spcBef>
              <a:defRPr/>
            </a:pPr>
            <a:r>
              <a:rPr lang="en-GB" altLang="en-US" sz="2000" b="1" dirty="0">
                <a:latin typeface="Rockwell" panose="02060603020205020403" pitchFamily="18" charset="0"/>
                <a:cs typeface="Arial" charset="0"/>
              </a:rPr>
              <a:t>The bishops soon learned to love their new political status, and surrounded themselves with courtiers, armies, and all the externals that they envied in royal princes. They devised protocols, invented titles, built palaces, and generally, distanced themselves both from their lower clergy and from the people. </a:t>
            </a:r>
          </a:p>
          <a:p>
            <a:pPr algn="just">
              <a:spcBef>
                <a:spcPct val="50000"/>
              </a:spcBef>
              <a:defRPr/>
            </a:pPr>
            <a:r>
              <a:rPr lang="en-GB" altLang="en-US" sz="2000" b="1" dirty="0">
                <a:solidFill>
                  <a:srgbClr val="92D050"/>
                </a:solidFill>
                <a:latin typeface="Rockwell" panose="02060603020205020403" pitchFamily="18" charset="0"/>
                <a:cs typeface="Arial" charset="0"/>
              </a:rPr>
              <a:t>Avarice, hatred, disharmony, lust, licentiousness became widespread among them, having been made subservient to their rulers who guaranteed their position. </a:t>
            </a:r>
          </a:p>
          <a:p>
            <a:pPr algn="just">
              <a:spcBef>
                <a:spcPct val="50000"/>
              </a:spcBef>
              <a:defRPr/>
            </a:pPr>
            <a:r>
              <a:rPr lang="en-GB" altLang="en-US" sz="2000" b="1" dirty="0">
                <a:solidFill>
                  <a:srgbClr val="3333FF"/>
                </a:solidFill>
                <a:latin typeface="Rockwell" panose="02060603020205020403" pitchFamily="18" charset="0"/>
                <a:cs typeface="Arial" charset="0"/>
              </a:rPr>
              <a:t>“They became slaves of men dressed in soft garments rather than free apostles of a naked Christ”.  </a:t>
            </a:r>
          </a:p>
          <a:p>
            <a:pPr algn="just">
              <a:spcBef>
                <a:spcPct val="50000"/>
              </a:spcBef>
              <a:defRPr/>
            </a:pPr>
            <a:r>
              <a:rPr lang="en-GB" altLang="en-US" sz="2000" b="1" dirty="0">
                <a:solidFill>
                  <a:srgbClr val="3333FF"/>
                </a:solidFill>
                <a:latin typeface="Rockwell" panose="02060603020205020403" pitchFamily="18" charset="0"/>
                <a:cs typeface="Arial" charset="0"/>
              </a:rPr>
              <a:t>The bishops’ political involvement and power was the cause of profound disunion among them. </a:t>
            </a:r>
          </a:p>
        </p:txBody>
      </p:sp>
      <p:sp>
        <p:nvSpPr>
          <p:cNvPr id="2" name="CasellaDiTesto 1"/>
          <p:cNvSpPr txBox="1"/>
          <p:nvPr/>
        </p:nvSpPr>
        <p:spPr>
          <a:xfrm>
            <a:off x="412124" y="283335"/>
            <a:ext cx="11462197" cy="430887"/>
          </a:xfrm>
          <a:prstGeom prst="rect">
            <a:avLst/>
          </a:prstGeom>
          <a:noFill/>
        </p:spPr>
        <p:txBody>
          <a:bodyPr wrap="square" rtlCol="0">
            <a:spAutoFit/>
          </a:bodyPr>
          <a:lstStyle/>
          <a:p>
            <a:pPr algn="ctr"/>
            <a:r>
              <a:rPr lang="it-IT" sz="2200" dirty="0" smtClean="0">
                <a:solidFill>
                  <a:srgbClr val="FF0000"/>
                </a:solidFill>
                <a:latin typeface="Arial Rounded MT Bold" panose="020F0704030504030204" pitchFamily="34" charset="0"/>
              </a:rPr>
              <a:t>From free </a:t>
            </a:r>
            <a:r>
              <a:rPr lang="it-IT" sz="2200" dirty="0" err="1" smtClean="0">
                <a:solidFill>
                  <a:srgbClr val="FF0000"/>
                </a:solidFill>
                <a:latin typeface="Arial Rounded MT Bold" panose="020F0704030504030204" pitchFamily="34" charset="0"/>
              </a:rPr>
              <a:t>Apostles</a:t>
            </a:r>
            <a:r>
              <a:rPr lang="it-IT" sz="2200" dirty="0" smtClean="0">
                <a:solidFill>
                  <a:srgbClr val="FF0000"/>
                </a:solidFill>
                <a:latin typeface="Arial Rounded MT Bold" panose="020F0704030504030204" pitchFamily="34" charset="0"/>
              </a:rPr>
              <a:t> of the </a:t>
            </a:r>
            <a:r>
              <a:rPr lang="it-IT" sz="2200" dirty="0" err="1" smtClean="0">
                <a:solidFill>
                  <a:srgbClr val="FF0000"/>
                </a:solidFill>
                <a:latin typeface="Arial Rounded MT Bold" panose="020F0704030504030204" pitchFamily="34" charset="0"/>
              </a:rPr>
              <a:t>naked</a:t>
            </a:r>
            <a:r>
              <a:rPr lang="it-IT" sz="2200" dirty="0" smtClean="0">
                <a:solidFill>
                  <a:srgbClr val="FF0000"/>
                </a:solidFill>
                <a:latin typeface="Arial Rounded MT Bold" panose="020F0704030504030204" pitchFamily="34" charset="0"/>
              </a:rPr>
              <a:t> Christ to </a:t>
            </a:r>
            <a:r>
              <a:rPr lang="it-IT" sz="2200" dirty="0" err="1" smtClean="0">
                <a:solidFill>
                  <a:srgbClr val="FF0000"/>
                </a:solidFill>
                <a:latin typeface="Arial Rounded MT Bold" panose="020F0704030504030204" pitchFamily="34" charset="0"/>
              </a:rPr>
              <a:t>slaves</a:t>
            </a:r>
            <a:r>
              <a:rPr lang="it-IT" sz="2200" dirty="0" smtClean="0">
                <a:solidFill>
                  <a:srgbClr val="FF0000"/>
                </a:solidFill>
                <a:latin typeface="Arial Rounded MT Bold" panose="020F0704030504030204" pitchFamily="34" charset="0"/>
              </a:rPr>
              <a:t> of men </a:t>
            </a:r>
            <a:r>
              <a:rPr lang="it-IT" sz="2200" dirty="0" err="1" smtClean="0">
                <a:solidFill>
                  <a:srgbClr val="FF0000"/>
                </a:solidFill>
                <a:latin typeface="Arial Rounded MT Bold" panose="020F0704030504030204" pitchFamily="34" charset="0"/>
              </a:rPr>
              <a:t>dressed</a:t>
            </a:r>
            <a:r>
              <a:rPr lang="it-IT" sz="2200" dirty="0" smtClean="0">
                <a:solidFill>
                  <a:srgbClr val="FF0000"/>
                </a:solidFill>
                <a:latin typeface="Arial Rounded MT Bold" panose="020F0704030504030204" pitchFamily="34" charset="0"/>
              </a:rPr>
              <a:t> in soft </a:t>
            </a:r>
            <a:r>
              <a:rPr lang="it-IT" sz="2200" dirty="0" err="1" smtClean="0">
                <a:solidFill>
                  <a:srgbClr val="FF0000"/>
                </a:solidFill>
                <a:latin typeface="Arial Rounded MT Bold" panose="020F0704030504030204" pitchFamily="34" charset="0"/>
              </a:rPr>
              <a:t>garments</a:t>
            </a:r>
            <a:endParaRPr lang="it-IT" sz="2200" dirty="0">
              <a:solidFill>
                <a:srgbClr val="FF0000"/>
              </a:solidFill>
              <a:latin typeface="Arial Rounded MT Bold" panose="020F0704030504030204" pitchFamily="34" charset="0"/>
            </a:endParaRPr>
          </a:p>
        </p:txBody>
      </p:sp>
      <p:pic>
        <p:nvPicPr>
          <p:cNvPr id="1026" name="Picture 2" descr="http://www.badnewsaboutchristianity.com/pics_07/juliusi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183" y="816067"/>
            <a:ext cx="4042312" cy="2327564"/>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193183" y="3104312"/>
            <a:ext cx="4042312" cy="3754874"/>
          </a:xfrm>
          <a:prstGeom prst="rect">
            <a:avLst/>
          </a:prstGeom>
          <a:noFill/>
        </p:spPr>
        <p:txBody>
          <a:bodyPr wrap="square" rtlCol="0">
            <a:spAutoFit/>
          </a:bodyPr>
          <a:lstStyle/>
          <a:p>
            <a:pPr algn="just"/>
            <a:r>
              <a:rPr lang="en-US" sz="1700" dirty="0"/>
              <a:t>Some clerics are remembered mainly for their war records. Robert of Geneva, a cardinal and papal legate, was one. He is most notable for his part in the papacy's battle against Florence. At Cesena in 1377 he persuaded the locals to lay down their arms with promises of mercy. When they did he sent in his mercenaries to kill them — 8,000 men, women and children</a:t>
            </a:r>
            <a:r>
              <a:rPr lang="en-US" sz="1700" dirty="0" smtClean="0"/>
              <a:t>.</a:t>
            </a:r>
          </a:p>
          <a:p>
            <a:pPr algn="just"/>
            <a:r>
              <a:rPr lang="en-US" sz="1700" dirty="0" smtClean="0"/>
              <a:t>A future Bishop of the same Diocese will be St. Francis of Sales (1567-1622), who will be a Holy </a:t>
            </a:r>
            <a:r>
              <a:rPr lang="en-US" sz="1700" dirty="0" err="1" smtClean="0"/>
              <a:t>Sheperd</a:t>
            </a:r>
            <a:r>
              <a:rPr lang="en-US" sz="1700" dirty="0" smtClean="0"/>
              <a:t> of </a:t>
            </a:r>
            <a:r>
              <a:rPr lang="en-US" sz="1700" dirty="0" err="1" smtClean="0"/>
              <a:t>mercie</a:t>
            </a:r>
            <a:r>
              <a:rPr lang="en-US" sz="1700" dirty="0" smtClean="0"/>
              <a:t> and meekness, a source of inspiration for our own Spirituality.</a:t>
            </a:r>
            <a:endParaRPr lang="it-IT" sz="1700" dirty="0"/>
          </a:p>
        </p:txBody>
      </p:sp>
    </p:spTree>
    <p:extLst>
      <p:ext uri="{BB962C8B-B14F-4D97-AF65-F5344CB8AC3E}">
        <p14:creationId xmlns:p14="http://schemas.microsoft.com/office/powerpoint/2010/main" val="117408379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25321" y="128789"/>
            <a:ext cx="10515600" cy="943713"/>
          </a:xfrm>
        </p:spPr>
        <p:txBody>
          <a:bodyPr>
            <a:normAutofit fontScale="90000"/>
          </a:bodyPr>
          <a:lstStyle/>
          <a:p>
            <a:pPr algn="ctr"/>
            <a:r>
              <a:rPr lang="it-IT" sz="6600" dirty="0" smtClean="0">
                <a:solidFill>
                  <a:srgbClr val="FF0000"/>
                </a:solidFill>
                <a:latin typeface="Algerian" panose="04020705040A02060702" pitchFamily="82" charset="0"/>
              </a:rPr>
              <a:t>The </a:t>
            </a:r>
            <a:r>
              <a:rPr lang="it-IT" sz="6600" dirty="0" err="1" smtClean="0">
                <a:solidFill>
                  <a:srgbClr val="FF0000"/>
                </a:solidFill>
                <a:latin typeface="Algerian" panose="04020705040A02060702" pitchFamily="82" charset="0"/>
              </a:rPr>
              <a:t>feudal</a:t>
            </a:r>
            <a:r>
              <a:rPr lang="it-IT" sz="6600" dirty="0" smtClean="0">
                <a:solidFill>
                  <a:srgbClr val="FF0000"/>
                </a:solidFill>
                <a:latin typeface="Algerian" panose="04020705040A02060702" pitchFamily="82" charset="0"/>
              </a:rPr>
              <a:t> </a:t>
            </a:r>
            <a:r>
              <a:rPr lang="it-IT" sz="6600" dirty="0" err="1" smtClean="0">
                <a:solidFill>
                  <a:srgbClr val="FF0000"/>
                </a:solidFill>
                <a:latin typeface="Algerian" panose="04020705040A02060702" pitchFamily="82" charset="0"/>
              </a:rPr>
              <a:t>system</a:t>
            </a:r>
            <a:endParaRPr lang="it-IT" sz="6600" dirty="0">
              <a:solidFill>
                <a:srgbClr val="FF0000"/>
              </a:solidFill>
              <a:latin typeface="Algerian" panose="04020705040A02060702" pitchFamily="82" charset="0"/>
            </a:endParaRPr>
          </a:p>
        </p:txBody>
      </p:sp>
      <p:pic>
        <p:nvPicPr>
          <p:cNvPr id="11266" name="Picture 2" descr="Risultati immagini per feudal syste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3762" y="941208"/>
            <a:ext cx="7817477" cy="590443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Risultati immagini per castello medievale dipin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1240" y="941208"/>
            <a:ext cx="4256988" cy="288867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Risultati immagini per castello di mattarella domodosso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1239" y="4108174"/>
            <a:ext cx="4296617" cy="2862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61312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6018" y="136510"/>
            <a:ext cx="11979964" cy="1325563"/>
          </a:xfrm>
        </p:spPr>
        <p:txBody>
          <a:bodyPr>
            <a:normAutofit/>
          </a:bodyPr>
          <a:lstStyle/>
          <a:p>
            <a:pPr algn="ctr"/>
            <a:r>
              <a:rPr lang="it-IT" sz="4000" dirty="0" smtClean="0">
                <a:solidFill>
                  <a:srgbClr val="FF0000"/>
                </a:solidFill>
                <a:latin typeface="Arial Black" panose="020B0A04020102020204" pitchFamily="34" charset="0"/>
              </a:rPr>
              <a:t>The </a:t>
            </a:r>
            <a:r>
              <a:rPr lang="it-IT" sz="4000" dirty="0" err="1" smtClean="0">
                <a:solidFill>
                  <a:srgbClr val="FF0000"/>
                </a:solidFill>
                <a:latin typeface="Arial Black" panose="020B0A04020102020204" pitchFamily="34" charset="0"/>
              </a:rPr>
              <a:t>feudal</a:t>
            </a:r>
            <a:r>
              <a:rPr lang="it-IT" sz="4000" dirty="0" smtClean="0">
                <a:solidFill>
                  <a:srgbClr val="FF0000"/>
                </a:solidFill>
                <a:latin typeface="Arial Black" panose="020B0A04020102020204" pitchFamily="34" charset="0"/>
              </a:rPr>
              <a:t> </a:t>
            </a:r>
            <a:r>
              <a:rPr lang="it-IT" sz="4000" dirty="0" err="1" smtClean="0">
                <a:solidFill>
                  <a:srgbClr val="FF0000"/>
                </a:solidFill>
                <a:latin typeface="Arial Black" panose="020B0A04020102020204" pitchFamily="34" charset="0"/>
              </a:rPr>
              <a:t>system</a:t>
            </a:r>
            <a:r>
              <a:rPr lang="it-IT" sz="4000" dirty="0" smtClean="0">
                <a:solidFill>
                  <a:srgbClr val="FF0000"/>
                </a:solidFill>
                <a:latin typeface="Arial Black" panose="020B0A04020102020204" pitchFamily="34" charset="0"/>
              </a:rPr>
              <a:t> </a:t>
            </a:r>
            <a:r>
              <a:rPr lang="it-IT" sz="4000" dirty="0" err="1" smtClean="0">
                <a:solidFill>
                  <a:srgbClr val="FF0000"/>
                </a:solidFill>
                <a:latin typeface="Arial Black" panose="020B0A04020102020204" pitchFamily="34" charset="0"/>
              </a:rPr>
              <a:t>enters</a:t>
            </a:r>
            <a:r>
              <a:rPr lang="it-IT" sz="4000" dirty="0" smtClean="0">
                <a:solidFill>
                  <a:srgbClr val="FF0000"/>
                </a:solidFill>
                <a:latin typeface="Arial Black" panose="020B0A04020102020204" pitchFamily="34" charset="0"/>
              </a:rPr>
              <a:t> </a:t>
            </a:r>
            <a:r>
              <a:rPr lang="it-IT" sz="4000" dirty="0" err="1" smtClean="0">
                <a:solidFill>
                  <a:srgbClr val="FF0000"/>
                </a:solidFill>
                <a:latin typeface="Arial Black" panose="020B0A04020102020204" pitchFamily="34" charset="0"/>
              </a:rPr>
              <a:t>into</a:t>
            </a:r>
            <a:r>
              <a:rPr lang="it-IT" sz="4000" dirty="0" smtClean="0">
                <a:solidFill>
                  <a:srgbClr val="FF0000"/>
                </a:solidFill>
                <a:latin typeface="Arial Black" panose="020B0A04020102020204" pitchFamily="34" charset="0"/>
              </a:rPr>
              <a:t> the Church</a:t>
            </a:r>
            <a:endParaRPr lang="it-IT" sz="4000" dirty="0">
              <a:solidFill>
                <a:srgbClr val="FF0000"/>
              </a:solidFill>
              <a:latin typeface="Arial Black" panose="020B0A04020102020204" pitchFamily="34" charset="0"/>
            </a:endParaRPr>
          </a:p>
        </p:txBody>
      </p:sp>
      <p:pic>
        <p:nvPicPr>
          <p:cNvPr id="12290" name="Picture 2" descr="Risultati immagini per the church in the feudal syste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96345" y="1322961"/>
            <a:ext cx="3943716" cy="5535039"/>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Immagine correl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0061" y="1322961"/>
            <a:ext cx="4749041" cy="3566099"/>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499076" y="5412729"/>
            <a:ext cx="2913682" cy="646331"/>
          </a:xfrm>
          <a:prstGeom prst="rect">
            <a:avLst/>
          </a:prstGeom>
          <a:noFill/>
        </p:spPr>
        <p:txBody>
          <a:bodyPr wrap="none" rtlCol="0">
            <a:spAutoFit/>
          </a:bodyPr>
          <a:lstStyle/>
          <a:p>
            <a:pPr algn="ctr"/>
            <a:r>
              <a:rPr lang="it-IT" b="1" dirty="0" err="1" smtClean="0"/>
              <a:t>Medieval</a:t>
            </a:r>
            <a:r>
              <a:rPr lang="it-IT" b="1" dirty="0" smtClean="0"/>
              <a:t> </a:t>
            </a:r>
            <a:r>
              <a:rPr lang="it-IT" b="1" dirty="0" err="1" smtClean="0"/>
              <a:t>Fortified</a:t>
            </a:r>
            <a:r>
              <a:rPr lang="it-IT" b="1" dirty="0" smtClean="0"/>
              <a:t> </a:t>
            </a:r>
            <a:r>
              <a:rPr lang="it-IT" b="1" dirty="0" err="1" smtClean="0"/>
              <a:t>Monastry</a:t>
            </a:r>
            <a:endParaRPr lang="it-IT" b="1" dirty="0" smtClean="0"/>
          </a:p>
          <a:p>
            <a:pPr algn="ctr"/>
            <a:r>
              <a:rPr lang="it-IT" b="1" dirty="0" err="1" smtClean="0"/>
              <a:t>Tatev</a:t>
            </a:r>
            <a:r>
              <a:rPr lang="it-IT" b="1" dirty="0" smtClean="0"/>
              <a:t>-Armenia</a:t>
            </a:r>
            <a:endParaRPr lang="it-IT" b="1" dirty="0"/>
          </a:p>
        </p:txBody>
      </p:sp>
      <p:pic>
        <p:nvPicPr>
          <p:cNvPr id="12296" name="Picture 8" descr="Risultati immagini per fortified bishop pala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91901"/>
            <a:ext cx="3483913" cy="3566099"/>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879449" y="1833028"/>
            <a:ext cx="1725014" cy="923330"/>
          </a:xfrm>
          <a:prstGeom prst="rect">
            <a:avLst/>
          </a:prstGeom>
          <a:noFill/>
        </p:spPr>
        <p:txBody>
          <a:bodyPr wrap="square" rtlCol="0">
            <a:spAutoFit/>
          </a:bodyPr>
          <a:lstStyle/>
          <a:p>
            <a:pPr algn="ctr"/>
            <a:r>
              <a:rPr lang="it-IT" b="1" dirty="0" err="1"/>
              <a:t>F</a:t>
            </a:r>
            <a:r>
              <a:rPr lang="it-IT" b="1" dirty="0" err="1" smtClean="0"/>
              <a:t>ortified</a:t>
            </a:r>
            <a:endParaRPr lang="it-IT" b="1" dirty="0" smtClean="0"/>
          </a:p>
          <a:p>
            <a:pPr algn="ctr"/>
            <a:r>
              <a:rPr lang="it-IT" b="1" dirty="0" err="1" smtClean="0"/>
              <a:t>Bishop’s</a:t>
            </a:r>
            <a:r>
              <a:rPr lang="it-IT" b="1" dirty="0" smtClean="0"/>
              <a:t> Palace</a:t>
            </a:r>
          </a:p>
          <a:p>
            <a:pPr algn="ctr"/>
            <a:r>
              <a:rPr lang="it-IT" b="1" dirty="0" smtClean="0"/>
              <a:t>Wells-</a:t>
            </a:r>
            <a:r>
              <a:rPr lang="it-IT" b="1" dirty="0" err="1" smtClean="0"/>
              <a:t>England</a:t>
            </a:r>
            <a:endParaRPr lang="it-IT" b="1" dirty="0"/>
          </a:p>
        </p:txBody>
      </p:sp>
    </p:spTree>
    <p:extLst>
      <p:ext uri="{BB962C8B-B14F-4D97-AF65-F5344CB8AC3E}">
        <p14:creationId xmlns:p14="http://schemas.microsoft.com/office/powerpoint/2010/main" val="264246029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rgbClr val="002060"/>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889715" y="2876505"/>
            <a:ext cx="10515600" cy="1325563"/>
          </a:xfrm>
        </p:spPr>
        <p:txBody>
          <a:bodyPr>
            <a:noAutofit/>
          </a:bodyPr>
          <a:lstStyle/>
          <a:p>
            <a:pPr algn="ctr"/>
            <a:r>
              <a:rPr lang="it-IT" sz="8600" dirty="0" smtClean="0">
                <a:solidFill>
                  <a:srgbClr val="FF0000"/>
                </a:solidFill>
                <a:latin typeface="Arial Black" panose="020B0A04020102020204" pitchFamily="34" charset="0"/>
              </a:rPr>
              <a:t>CONSEQUENCES</a:t>
            </a:r>
            <a:endParaRPr lang="it-IT" sz="8600"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20659917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ctr"/>
            <a:r>
              <a:rPr lang="it-IT" b="1" dirty="0" err="1">
                <a:solidFill>
                  <a:srgbClr val="00B050"/>
                </a:solidFill>
                <a:latin typeface="Bahnschrift Light" panose="020B0502040204020203" pitchFamily="34" charset="0"/>
              </a:rPr>
              <a:t>Maximilien</a:t>
            </a:r>
            <a:r>
              <a:rPr lang="it-IT" b="1" dirty="0">
                <a:solidFill>
                  <a:srgbClr val="00B050"/>
                </a:solidFill>
                <a:latin typeface="Bahnschrift Light" panose="020B0502040204020203" pitchFamily="34" charset="0"/>
              </a:rPr>
              <a:t> de </a:t>
            </a:r>
            <a:r>
              <a:rPr lang="it-IT" b="1" dirty="0" smtClean="0">
                <a:solidFill>
                  <a:srgbClr val="00B050"/>
                </a:solidFill>
                <a:latin typeface="Bahnschrift Light" panose="020B0502040204020203" pitchFamily="34" charset="0"/>
              </a:rPr>
              <a:t>Robespierre 1758 – 1794</a:t>
            </a:r>
            <a:br>
              <a:rPr lang="it-IT" b="1" dirty="0" smtClean="0">
                <a:solidFill>
                  <a:srgbClr val="00B050"/>
                </a:solidFill>
                <a:latin typeface="Bahnschrift Light" panose="020B0502040204020203" pitchFamily="34" charset="0"/>
              </a:rPr>
            </a:br>
            <a:r>
              <a:rPr lang="it-IT" sz="3100" b="1" dirty="0" smtClean="0">
                <a:solidFill>
                  <a:srgbClr val="00B050"/>
                </a:solidFill>
                <a:latin typeface="Bahnschrift Light" panose="020B0502040204020203" pitchFamily="34" charset="0"/>
              </a:rPr>
              <a:t>35.000 – 40.000 </a:t>
            </a:r>
            <a:r>
              <a:rPr lang="it-IT" sz="3100" b="1" dirty="0" err="1" smtClean="0">
                <a:solidFill>
                  <a:srgbClr val="00B050"/>
                </a:solidFill>
                <a:latin typeface="Bahnschrift Light" panose="020B0502040204020203" pitchFamily="34" charset="0"/>
              </a:rPr>
              <a:t>people</a:t>
            </a:r>
            <a:r>
              <a:rPr lang="it-IT" sz="3100" b="1" dirty="0" smtClean="0">
                <a:solidFill>
                  <a:srgbClr val="00B050"/>
                </a:solidFill>
                <a:latin typeface="Bahnschrift Light" panose="020B0502040204020203" pitchFamily="34" charset="0"/>
              </a:rPr>
              <a:t> </a:t>
            </a:r>
            <a:r>
              <a:rPr lang="it-IT" sz="3100" b="1" dirty="0" err="1" smtClean="0">
                <a:solidFill>
                  <a:srgbClr val="00B050"/>
                </a:solidFill>
                <a:latin typeface="Bahnschrift Light" panose="020B0502040204020203" pitchFamily="34" charset="0"/>
              </a:rPr>
              <a:t>executed</a:t>
            </a:r>
            <a:r>
              <a:rPr lang="it-IT" sz="3100" dirty="0"/>
              <a:t/>
            </a:r>
            <a:br>
              <a:rPr lang="it-IT" sz="3100" dirty="0"/>
            </a:br>
            <a:endParaRPr lang="it-IT" sz="3100" dirty="0"/>
          </a:p>
        </p:txBody>
      </p:sp>
      <p:pic>
        <p:nvPicPr>
          <p:cNvPr id="4098" name="Picture 2" descr="Labille-Guiard Robespierr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15947" y="1825625"/>
            <a:ext cx="3360106"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90879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05645"/>
            <a:ext cx="10515600" cy="1325563"/>
          </a:xfrm>
        </p:spPr>
        <p:txBody>
          <a:bodyPr>
            <a:normAutofit/>
          </a:bodyPr>
          <a:lstStyle/>
          <a:p>
            <a:pPr algn="ctr"/>
            <a:r>
              <a:rPr lang="it-IT" dirty="0" err="1" smtClean="0">
                <a:solidFill>
                  <a:srgbClr val="FF0000"/>
                </a:solidFill>
                <a:latin typeface="Berlin Sans FB Demi" panose="020E0802020502020306" pitchFamily="34" charset="0"/>
              </a:rPr>
              <a:t>Antipopes</a:t>
            </a:r>
            <a:r>
              <a:rPr lang="it-IT" dirty="0" smtClean="0">
                <a:solidFill>
                  <a:srgbClr val="FF0000"/>
                </a:solidFill>
                <a:latin typeface="Berlin Sans FB Demi" panose="020E0802020502020306" pitchFamily="34" charset="0"/>
              </a:rPr>
              <a:t> MANIPULATED by </a:t>
            </a:r>
            <a:r>
              <a:rPr lang="it-IT" dirty="0" err="1" smtClean="0">
                <a:solidFill>
                  <a:srgbClr val="FF0000"/>
                </a:solidFill>
                <a:latin typeface="Berlin Sans FB Demi" panose="020E0802020502020306" pitchFamily="34" charset="0"/>
              </a:rPr>
              <a:t>secular</a:t>
            </a:r>
            <a:r>
              <a:rPr lang="it-IT" dirty="0" smtClean="0">
                <a:solidFill>
                  <a:srgbClr val="FF0000"/>
                </a:solidFill>
                <a:latin typeface="Berlin Sans FB Demi" panose="020E0802020502020306" pitchFamily="34" charset="0"/>
              </a:rPr>
              <a:t> </a:t>
            </a:r>
            <a:r>
              <a:rPr lang="it-IT" dirty="0" err="1" smtClean="0">
                <a:solidFill>
                  <a:srgbClr val="FF0000"/>
                </a:solidFill>
                <a:latin typeface="Berlin Sans FB Demi" panose="020E0802020502020306" pitchFamily="34" charset="0"/>
              </a:rPr>
              <a:t>powers</a:t>
            </a:r>
            <a:endParaRPr lang="it-IT" dirty="0">
              <a:solidFill>
                <a:srgbClr val="FF0000"/>
              </a:solidFill>
              <a:latin typeface="Berlin Sans FB Demi" panose="020E0802020502020306" pitchFamily="34" charset="0"/>
            </a:endParaRPr>
          </a:p>
        </p:txBody>
      </p:sp>
      <p:sp>
        <p:nvSpPr>
          <p:cNvPr id="3" name="Segnaposto contenuto 2"/>
          <p:cNvSpPr>
            <a:spLocks noGrp="1"/>
          </p:cNvSpPr>
          <p:nvPr>
            <p:ph sz="half" idx="1"/>
          </p:nvPr>
        </p:nvSpPr>
        <p:spPr>
          <a:xfrm>
            <a:off x="113803" y="1533744"/>
            <a:ext cx="7852992" cy="5352966"/>
          </a:xfrm>
        </p:spPr>
        <p:txBody>
          <a:bodyPr>
            <a:normAutofit fontScale="62500" lnSpcReduction="20000"/>
          </a:bodyPr>
          <a:lstStyle/>
          <a:p>
            <a:pPr marL="0" indent="0" algn="ctr">
              <a:buNone/>
            </a:pPr>
            <a:r>
              <a:rPr lang="en-US" sz="4500" b="1" dirty="0" smtClean="0"/>
              <a:t>Some of the Antipopes of the history of the Church</a:t>
            </a:r>
          </a:p>
          <a:p>
            <a:pPr algn="just"/>
            <a:endParaRPr lang="en-US" b="1" dirty="0"/>
          </a:p>
          <a:p>
            <a:pPr algn="just"/>
            <a:r>
              <a:rPr lang="en-US" b="1" dirty="0" smtClean="0">
                <a:solidFill>
                  <a:srgbClr val="00B050"/>
                </a:solidFill>
              </a:rPr>
              <a:t>In </a:t>
            </a:r>
            <a:r>
              <a:rPr lang="en-US" b="1" dirty="0">
                <a:solidFill>
                  <a:srgbClr val="00B050"/>
                </a:solidFill>
              </a:rPr>
              <a:t>418 the archdeacon </a:t>
            </a:r>
            <a:r>
              <a:rPr lang="en-US" b="1" dirty="0" err="1">
                <a:solidFill>
                  <a:srgbClr val="00B050"/>
                </a:solidFill>
              </a:rPr>
              <a:t>Eulalius</a:t>
            </a:r>
            <a:r>
              <a:rPr lang="en-US" b="1" dirty="0">
                <a:solidFill>
                  <a:srgbClr val="00B050"/>
                </a:solidFill>
              </a:rPr>
              <a:t> was elected by a faction partial to him, and he was supported by the imperial prefect and the Byzantine court. The rest of the clergy, however, chose the priest Boniface I, who was eventually given official recognition by the emperor</a:t>
            </a:r>
            <a:r>
              <a:rPr lang="en-US" b="1" dirty="0" smtClean="0">
                <a:solidFill>
                  <a:srgbClr val="00B050"/>
                </a:solidFill>
              </a:rPr>
              <a:t>.</a:t>
            </a:r>
          </a:p>
          <a:p>
            <a:pPr algn="just"/>
            <a:r>
              <a:rPr lang="en-US" b="1" dirty="0">
                <a:solidFill>
                  <a:srgbClr val="7030A0"/>
                </a:solidFill>
              </a:rPr>
              <a:t>In the 7th </a:t>
            </a:r>
            <a:r>
              <a:rPr lang="en-US" b="1" dirty="0" smtClean="0">
                <a:solidFill>
                  <a:srgbClr val="7030A0"/>
                </a:solidFill>
              </a:rPr>
              <a:t>century</a:t>
            </a:r>
            <a:r>
              <a:rPr lang="en-US" b="1" dirty="0">
                <a:solidFill>
                  <a:srgbClr val="7030A0"/>
                </a:solidFill>
              </a:rPr>
              <a:t> </a:t>
            </a:r>
            <a:r>
              <a:rPr lang="en-US" b="1" dirty="0" smtClean="0">
                <a:solidFill>
                  <a:srgbClr val="7030A0"/>
                </a:solidFill>
              </a:rPr>
              <a:t>Paschal</a:t>
            </a:r>
            <a:r>
              <a:rPr lang="en-US" b="1" dirty="0">
                <a:solidFill>
                  <a:srgbClr val="7030A0"/>
                </a:solidFill>
              </a:rPr>
              <a:t> and Theodore were rivals for the papacy, and both were unwilling to renounce their claims. Finally, a part of the community more inclined to moderation gained the papacy for </a:t>
            </a:r>
            <a:r>
              <a:rPr lang="en-US" b="1" dirty="0" err="1">
                <a:solidFill>
                  <a:srgbClr val="7030A0"/>
                </a:solidFill>
              </a:rPr>
              <a:t>Sergius</a:t>
            </a:r>
            <a:r>
              <a:rPr lang="en-US" b="1" dirty="0">
                <a:solidFill>
                  <a:srgbClr val="7030A0"/>
                </a:solidFill>
              </a:rPr>
              <a:t> I</a:t>
            </a:r>
            <a:r>
              <a:rPr lang="en-US" b="1" dirty="0" smtClean="0">
                <a:solidFill>
                  <a:srgbClr val="7030A0"/>
                </a:solidFill>
              </a:rPr>
              <a:t>.</a:t>
            </a:r>
          </a:p>
          <a:p>
            <a:pPr algn="just"/>
            <a:r>
              <a:rPr lang="en-US" b="1" dirty="0">
                <a:solidFill>
                  <a:srgbClr val="FFFF00"/>
                </a:solidFill>
              </a:rPr>
              <a:t>In 1059 a new procedure for electing popes, proclaimed by Pope Nicholas II, deprived the German emperors of the leading role that they had played in earlier papal elections and also limited the influence of the Roman nobility. This led to the election of the antipope Honorius II in opposition to the canonically elected Alexander II, who was eventually recognized by the emperor</a:t>
            </a:r>
            <a:r>
              <a:rPr lang="en-US" b="1" dirty="0" smtClean="0">
                <a:solidFill>
                  <a:srgbClr val="FFFF00"/>
                </a:solidFill>
              </a:rPr>
              <a:t>.</a:t>
            </a:r>
          </a:p>
          <a:p>
            <a:pPr algn="just"/>
            <a:r>
              <a:rPr lang="en-US" b="1" dirty="0">
                <a:solidFill>
                  <a:srgbClr val="00B0F0"/>
                </a:solidFill>
              </a:rPr>
              <a:t>in the 14th century the official residence of the papacy was moved to Avignon, France. This led to a schism (the Great Western Schism) beginning in 1378 that resulted in a papacy in Rome (regarded as canonical), a papacy in Avignon (regarded as antipapal), and eventually a third papacy established by the Council of Pisa (also regarded as antipapal). Unity was finally achieved by the election of Martin V on Nov. 11, 1417</a:t>
            </a:r>
            <a:r>
              <a:rPr lang="en-US" b="1" dirty="0" smtClean="0">
                <a:solidFill>
                  <a:srgbClr val="00B0F0"/>
                </a:solidFill>
              </a:rPr>
              <a:t>.</a:t>
            </a:r>
          </a:p>
          <a:p>
            <a:endParaRPr lang="en-US" dirty="0" smtClean="0">
              <a:solidFill>
                <a:srgbClr val="00B0F0"/>
              </a:solidFill>
            </a:endParaRPr>
          </a:p>
          <a:p>
            <a:endParaRPr lang="it-IT" dirty="0"/>
          </a:p>
        </p:txBody>
      </p:sp>
      <p:pic>
        <p:nvPicPr>
          <p:cNvPr id="4098" name="Picture 2" descr="Risultati immagini per eulalius antipope"/>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9845685" y="1470327"/>
            <a:ext cx="1642269" cy="1642269"/>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10142733" y="3105377"/>
            <a:ext cx="1048172" cy="646331"/>
          </a:xfrm>
          <a:prstGeom prst="rect">
            <a:avLst/>
          </a:prstGeom>
          <a:noFill/>
        </p:spPr>
        <p:txBody>
          <a:bodyPr wrap="none" rtlCol="0">
            <a:spAutoFit/>
          </a:bodyPr>
          <a:lstStyle/>
          <a:p>
            <a:pPr algn="ctr"/>
            <a:r>
              <a:rPr lang="it-IT" dirty="0" err="1" smtClean="0"/>
              <a:t>Eulalius</a:t>
            </a:r>
            <a:endParaRPr lang="it-IT" dirty="0" smtClean="0"/>
          </a:p>
          <a:p>
            <a:pPr algn="ctr"/>
            <a:r>
              <a:rPr lang="it-IT" dirty="0" err="1" smtClean="0"/>
              <a:t>Antipope</a:t>
            </a:r>
            <a:endParaRPr lang="it-IT" dirty="0"/>
          </a:p>
        </p:txBody>
      </p:sp>
      <p:pic>
        <p:nvPicPr>
          <p:cNvPr id="4100" name="Picture 4" descr="Risultati immagini per honorius II antip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5052" y="1470327"/>
            <a:ext cx="1584967" cy="2276590"/>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8263844" y="3678128"/>
            <a:ext cx="1207382" cy="646331"/>
          </a:xfrm>
          <a:prstGeom prst="rect">
            <a:avLst/>
          </a:prstGeom>
          <a:noFill/>
        </p:spPr>
        <p:txBody>
          <a:bodyPr wrap="none" rtlCol="0">
            <a:spAutoFit/>
          </a:bodyPr>
          <a:lstStyle/>
          <a:p>
            <a:pPr algn="ctr"/>
            <a:r>
              <a:rPr lang="it-IT" dirty="0" err="1" smtClean="0"/>
              <a:t>Honorius</a:t>
            </a:r>
            <a:r>
              <a:rPr lang="it-IT" dirty="0" smtClean="0"/>
              <a:t> II</a:t>
            </a:r>
          </a:p>
          <a:p>
            <a:pPr algn="ctr"/>
            <a:r>
              <a:rPr lang="it-IT" dirty="0" err="1"/>
              <a:t>A</a:t>
            </a:r>
            <a:r>
              <a:rPr lang="it-IT" dirty="0" err="1" smtClean="0"/>
              <a:t>ntipope</a:t>
            </a:r>
            <a:endParaRPr lang="it-IT" dirty="0"/>
          </a:p>
        </p:txBody>
      </p:sp>
      <p:pic>
        <p:nvPicPr>
          <p:cNvPr id="4102" name="Picture 6" descr="Risultati immagini per paschal antip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0772" y="3829946"/>
            <a:ext cx="1714500" cy="2466975"/>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10380087" y="6223700"/>
            <a:ext cx="1107867" cy="646331"/>
          </a:xfrm>
          <a:prstGeom prst="rect">
            <a:avLst/>
          </a:prstGeom>
          <a:noFill/>
        </p:spPr>
        <p:txBody>
          <a:bodyPr wrap="none" rtlCol="0">
            <a:spAutoFit/>
          </a:bodyPr>
          <a:lstStyle/>
          <a:p>
            <a:r>
              <a:rPr lang="it-IT" dirty="0" err="1" smtClean="0"/>
              <a:t>Paschal</a:t>
            </a:r>
            <a:r>
              <a:rPr lang="it-IT" dirty="0" smtClean="0"/>
              <a:t> III</a:t>
            </a:r>
          </a:p>
          <a:p>
            <a:r>
              <a:rPr lang="it-IT" dirty="0" err="1" smtClean="0"/>
              <a:t>Antipope</a:t>
            </a:r>
            <a:endParaRPr lang="it-IT" dirty="0"/>
          </a:p>
        </p:txBody>
      </p:sp>
      <p:pic>
        <p:nvPicPr>
          <p:cNvPr id="4104" name="Picture 8" descr="Risultati immagini per theodore antipo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8273" y="4268112"/>
            <a:ext cx="1715649" cy="1965199"/>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p:cNvSpPr txBox="1"/>
          <p:nvPr/>
        </p:nvSpPr>
        <p:spPr>
          <a:xfrm>
            <a:off x="7854030" y="6176963"/>
            <a:ext cx="2089033" cy="646331"/>
          </a:xfrm>
          <a:prstGeom prst="rect">
            <a:avLst/>
          </a:prstGeom>
          <a:noFill/>
        </p:spPr>
        <p:txBody>
          <a:bodyPr wrap="none" rtlCol="0">
            <a:spAutoFit/>
          </a:bodyPr>
          <a:lstStyle/>
          <a:p>
            <a:pPr algn="ctr"/>
            <a:r>
              <a:rPr lang="it-IT" dirty="0" smtClean="0"/>
              <a:t>John XXIII</a:t>
            </a:r>
          </a:p>
          <a:p>
            <a:pPr algn="ctr"/>
            <a:r>
              <a:rPr lang="it-IT" dirty="0" err="1" smtClean="0"/>
              <a:t>Antipope</a:t>
            </a:r>
            <a:r>
              <a:rPr lang="it-IT" dirty="0" smtClean="0"/>
              <a:t> in Avignon</a:t>
            </a:r>
            <a:endParaRPr lang="it-IT" dirty="0"/>
          </a:p>
        </p:txBody>
      </p:sp>
    </p:spTree>
    <p:extLst>
      <p:ext uri="{BB962C8B-B14F-4D97-AF65-F5344CB8AC3E}">
        <p14:creationId xmlns:p14="http://schemas.microsoft.com/office/powerpoint/2010/main" val="17050487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76400" y="324729"/>
            <a:ext cx="10515600" cy="1325563"/>
          </a:xfrm>
        </p:spPr>
        <p:txBody>
          <a:bodyPr/>
          <a:lstStyle/>
          <a:p>
            <a:pPr algn="ctr"/>
            <a:r>
              <a:rPr lang="it-IT" dirty="0" smtClean="0">
                <a:solidFill>
                  <a:srgbClr val="7030A0"/>
                </a:solidFill>
                <a:latin typeface="Berlin Sans FB Demi" panose="020E0802020502020306" pitchFamily="34" charset="0"/>
              </a:rPr>
              <a:t>THE EASTERN SHISM 1054 AD</a:t>
            </a:r>
            <a:endParaRPr lang="it-IT" dirty="0">
              <a:solidFill>
                <a:srgbClr val="7030A0"/>
              </a:solidFill>
              <a:latin typeface="Berlin Sans FB Demi" panose="020E0802020502020306" pitchFamily="34" charset="0"/>
            </a:endParaRPr>
          </a:p>
        </p:txBody>
      </p:sp>
      <p:sp>
        <p:nvSpPr>
          <p:cNvPr id="4" name="Segnaposto contenuto 3"/>
          <p:cNvSpPr>
            <a:spLocks noGrp="1"/>
          </p:cNvSpPr>
          <p:nvPr>
            <p:ph sz="half" idx="2"/>
          </p:nvPr>
        </p:nvSpPr>
        <p:spPr>
          <a:xfrm>
            <a:off x="5589431" y="1690688"/>
            <a:ext cx="6318161" cy="5057842"/>
          </a:xfrm>
        </p:spPr>
        <p:txBody>
          <a:bodyPr>
            <a:normAutofit fontScale="62500" lnSpcReduction="20000"/>
          </a:bodyPr>
          <a:lstStyle/>
          <a:p>
            <a:pPr algn="just"/>
            <a:r>
              <a:rPr lang="en-US" b="1" dirty="0">
                <a:solidFill>
                  <a:srgbClr val="FF0000"/>
                </a:solidFill>
              </a:rPr>
              <a:t>The East–West Schism, also called the Great Schism and the Schism of 1054, was the break of communion between what are now the Catholic Church and Eastern Orthodox churches, which had lasted until the 11th century</a:t>
            </a:r>
            <a:r>
              <a:rPr lang="en-US" b="1" dirty="0" smtClean="0">
                <a:solidFill>
                  <a:srgbClr val="FF0000"/>
                </a:solidFill>
              </a:rPr>
              <a:t>.</a:t>
            </a:r>
            <a:r>
              <a:rPr lang="en-US" b="1" dirty="0">
                <a:solidFill>
                  <a:srgbClr val="FF0000"/>
                </a:solidFill>
              </a:rPr>
              <a:t> The Schism was the culmination of theological and political differences between the Christian East and West which had developed over the preceding centuries.</a:t>
            </a:r>
          </a:p>
          <a:p>
            <a:pPr algn="just"/>
            <a:r>
              <a:rPr lang="en-US" b="1" dirty="0">
                <a:solidFill>
                  <a:srgbClr val="00B050"/>
                </a:solidFill>
              </a:rPr>
              <a:t>A succession of ecclesiastical differences and theological disputes between the Greek East and Latin West pre-dated the formal rupture that occurred in 1054</a:t>
            </a:r>
            <a:r>
              <a:rPr lang="en-US" b="1" dirty="0" smtClean="0">
                <a:solidFill>
                  <a:srgbClr val="00B050"/>
                </a:solidFill>
              </a:rPr>
              <a:t>.</a:t>
            </a:r>
            <a:r>
              <a:rPr lang="en-US" b="1" dirty="0">
                <a:solidFill>
                  <a:srgbClr val="00B050"/>
                </a:solidFill>
              </a:rPr>
              <a:t> Prominent among these were the issues of the procession of the Holy Spirit, whether leavened or unleavened bread should be used in the Eucharist</a:t>
            </a:r>
            <a:r>
              <a:rPr lang="en-US" b="1" dirty="0" smtClean="0">
                <a:solidFill>
                  <a:srgbClr val="00B050"/>
                </a:solidFill>
              </a:rPr>
              <a:t>,</a:t>
            </a:r>
            <a:r>
              <a:rPr lang="en-US" b="1" dirty="0">
                <a:solidFill>
                  <a:srgbClr val="00B050"/>
                </a:solidFill>
              </a:rPr>
              <a:t> the Bishop of Rome's claim to universal jurisdiction, and the place of the See of Constantinople in relation to the </a:t>
            </a:r>
            <a:r>
              <a:rPr lang="en-US" b="1" dirty="0" err="1" smtClean="0">
                <a:solidFill>
                  <a:srgbClr val="00B050"/>
                </a:solidFill>
              </a:rPr>
              <a:t>Pentarchy</a:t>
            </a:r>
            <a:r>
              <a:rPr lang="en-US" b="1" dirty="0" smtClean="0">
                <a:solidFill>
                  <a:srgbClr val="00B050"/>
                </a:solidFill>
              </a:rPr>
              <a:t>, linked to </a:t>
            </a:r>
            <a:r>
              <a:rPr lang="en-US" b="1" dirty="0">
                <a:solidFill>
                  <a:srgbClr val="00B050"/>
                </a:solidFill>
              </a:rPr>
              <a:t>the laws of Emperor Justinian I of the Byzantine </a:t>
            </a:r>
            <a:r>
              <a:rPr lang="en-US" b="1" dirty="0" smtClean="0">
                <a:solidFill>
                  <a:srgbClr val="00B050"/>
                </a:solidFill>
              </a:rPr>
              <a:t>Empire.</a:t>
            </a:r>
          </a:p>
          <a:p>
            <a:pPr algn="just"/>
            <a:r>
              <a:rPr lang="en-US" b="1" dirty="0" smtClean="0">
                <a:solidFill>
                  <a:srgbClr val="0070C0"/>
                </a:solidFill>
              </a:rPr>
              <a:t>In </a:t>
            </a:r>
            <a:r>
              <a:rPr lang="en-US" b="1" dirty="0">
                <a:solidFill>
                  <a:srgbClr val="0070C0"/>
                </a:solidFill>
              </a:rPr>
              <a:t>the model, the Christian church is governed by the </a:t>
            </a:r>
            <a:r>
              <a:rPr lang="en-US" b="1" dirty="0" smtClean="0">
                <a:solidFill>
                  <a:srgbClr val="0070C0"/>
                </a:solidFill>
              </a:rPr>
              <a:t>patriarchs </a:t>
            </a:r>
            <a:r>
              <a:rPr lang="en-US" b="1" dirty="0">
                <a:solidFill>
                  <a:srgbClr val="0070C0"/>
                </a:solidFill>
              </a:rPr>
              <a:t>of the five major episcopal sees of the Roman Empire: Rome, Constantinople, Alexandria, Antioch, and </a:t>
            </a:r>
            <a:r>
              <a:rPr lang="en-US" b="1" dirty="0" smtClean="0">
                <a:solidFill>
                  <a:srgbClr val="0070C0"/>
                </a:solidFill>
              </a:rPr>
              <a:t>Jerusalem. Communion is now suffocated by a battle for power.</a:t>
            </a:r>
          </a:p>
          <a:p>
            <a:pPr algn="just"/>
            <a:r>
              <a:rPr lang="it-IT" b="1" dirty="0" err="1" smtClean="0"/>
              <a:t>Protagonists</a:t>
            </a:r>
            <a:r>
              <a:rPr lang="it-IT" b="1" dirty="0" smtClean="0"/>
              <a:t> </a:t>
            </a:r>
            <a:r>
              <a:rPr lang="it-IT" b="1" dirty="0" err="1" smtClean="0"/>
              <a:t>where</a:t>
            </a:r>
            <a:r>
              <a:rPr lang="it-IT" b="1" dirty="0" smtClean="0"/>
              <a:t> Pope Leo </a:t>
            </a:r>
            <a:r>
              <a:rPr lang="it-IT" b="1" dirty="0"/>
              <a:t>IX, </a:t>
            </a:r>
            <a:r>
              <a:rPr lang="it-IT" b="1" dirty="0" smtClean="0"/>
              <a:t>Michael </a:t>
            </a:r>
            <a:r>
              <a:rPr lang="it-IT" b="1" dirty="0"/>
              <a:t>I </a:t>
            </a:r>
            <a:r>
              <a:rPr lang="it-IT" b="1" dirty="0" err="1" smtClean="0"/>
              <a:t>Cerulario</a:t>
            </a:r>
            <a:r>
              <a:rPr lang="it-IT" b="1" dirty="0" smtClean="0"/>
              <a:t> </a:t>
            </a:r>
            <a:r>
              <a:rPr lang="it-IT" b="1" dirty="0" err="1" smtClean="0"/>
              <a:t>Patriarc</a:t>
            </a:r>
            <a:r>
              <a:rPr lang="it-IT" b="1" dirty="0" smtClean="0"/>
              <a:t> of </a:t>
            </a:r>
            <a:r>
              <a:rPr lang="it-IT" b="1" dirty="0" err="1" smtClean="0"/>
              <a:t>Costantinople</a:t>
            </a:r>
            <a:r>
              <a:rPr lang="it-IT" b="1" dirty="0" smtClean="0"/>
              <a:t> and </a:t>
            </a:r>
            <a:r>
              <a:rPr lang="it-IT" b="1" dirty="0" err="1" smtClean="0"/>
              <a:t>Imperor</a:t>
            </a:r>
            <a:r>
              <a:rPr lang="it-IT" b="1" dirty="0" smtClean="0"/>
              <a:t> Constantine IX.</a:t>
            </a:r>
            <a:endParaRPr lang="en-US" b="1" dirty="0">
              <a:solidFill>
                <a:srgbClr val="0070C0"/>
              </a:solidFill>
            </a:endParaRPr>
          </a:p>
          <a:p>
            <a:endParaRPr lang="it-IT" dirty="0"/>
          </a:p>
        </p:txBody>
      </p:sp>
      <p:pic>
        <p:nvPicPr>
          <p:cNvPr id="3074" name="Picture 2" descr="Risultati immagini per east west christian schism"/>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94256" y="2973743"/>
            <a:ext cx="5181600" cy="388425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magine correl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256" y="447709"/>
            <a:ext cx="1819275" cy="2514600"/>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2013531" y="1854065"/>
            <a:ext cx="2656818" cy="923330"/>
          </a:xfrm>
          <a:prstGeom prst="rect">
            <a:avLst/>
          </a:prstGeom>
          <a:noFill/>
        </p:spPr>
        <p:txBody>
          <a:bodyPr wrap="none" rtlCol="0">
            <a:spAutoFit/>
          </a:bodyPr>
          <a:lstStyle/>
          <a:p>
            <a:r>
              <a:rPr lang="it-IT" b="1" dirty="0" smtClean="0"/>
              <a:t>Pope Leo IX, </a:t>
            </a:r>
            <a:r>
              <a:rPr lang="it-IT" b="1" dirty="0" err="1" smtClean="0"/>
              <a:t>who</a:t>
            </a:r>
            <a:r>
              <a:rPr lang="it-IT" b="1" dirty="0" smtClean="0"/>
              <a:t> </a:t>
            </a:r>
            <a:r>
              <a:rPr lang="it-IT" b="1" dirty="0" err="1" smtClean="0"/>
              <a:t>tried</a:t>
            </a:r>
            <a:endParaRPr lang="it-IT" b="1" dirty="0"/>
          </a:p>
          <a:p>
            <a:r>
              <a:rPr lang="it-IT" b="1" dirty="0" err="1" smtClean="0"/>
              <a:t>Strongly</a:t>
            </a:r>
            <a:r>
              <a:rPr lang="it-IT" b="1" dirty="0" smtClean="0"/>
              <a:t> to </a:t>
            </a:r>
            <a:r>
              <a:rPr lang="it-IT" b="1" dirty="0" err="1" smtClean="0"/>
              <a:t>preserve</a:t>
            </a:r>
            <a:r>
              <a:rPr lang="it-IT" b="1" dirty="0" smtClean="0"/>
              <a:t> </a:t>
            </a:r>
            <a:r>
              <a:rPr lang="it-IT" b="1" dirty="0" err="1" smtClean="0"/>
              <a:t>unity</a:t>
            </a:r>
            <a:endParaRPr lang="it-IT" b="1" dirty="0" smtClean="0"/>
          </a:p>
          <a:p>
            <a:r>
              <a:rPr lang="it-IT" b="1" dirty="0" smtClean="0"/>
              <a:t>And to </a:t>
            </a:r>
            <a:r>
              <a:rPr lang="it-IT" b="1" dirty="0" err="1" smtClean="0"/>
              <a:t>avoid</a:t>
            </a:r>
            <a:r>
              <a:rPr lang="it-IT" b="1" dirty="0" smtClean="0"/>
              <a:t> the </a:t>
            </a:r>
            <a:r>
              <a:rPr lang="it-IT" b="1" dirty="0" err="1" smtClean="0"/>
              <a:t>Schism</a:t>
            </a:r>
            <a:endParaRPr lang="it-IT" b="1" dirty="0"/>
          </a:p>
        </p:txBody>
      </p:sp>
    </p:spTree>
    <p:extLst>
      <p:ext uri="{BB962C8B-B14F-4D97-AF65-F5344CB8AC3E}">
        <p14:creationId xmlns:p14="http://schemas.microsoft.com/office/powerpoint/2010/main" val="46500713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1078" y="0"/>
            <a:ext cx="10515600" cy="1325563"/>
          </a:xfrm>
        </p:spPr>
        <p:txBody>
          <a:bodyPr>
            <a:normAutofit/>
          </a:bodyPr>
          <a:lstStyle/>
          <a:p>
            <a:pPr algn="ctr"/>
            <a:r>
              <a:rPr lang="it-IT" sz="3600" dirty="0" smtClean="0">
                <a:solidFill>
                  <a:srgbClr val="C00000"/>
                </a:solidFill>
                <a:latin typeface="Arial Black" panose="020B0A04020102020204" pitchFamily="34" charset="0"/>
              </a:rPr>
              <a:t>THE REFORMATION AND THE PROTESTANT SCHISM - 1517</a:t>
            </a:r>
            <a:endParaRPr lang="it-IT" sz="3600" dirty="0">
              <a:solidFill>
                <a:srgbClr val="C00000"/>
              </a:solidFill>
              <a:latin typeface="Arial Black" panose="020B0A04020102020204" pitchFamily="34" charset="0"/>
            </a:endParaRPr>
          </a:p>
        </p:txBody>
      </p:sp>
      <p:sp>
        <p:nvSpPr>
          <p:cNvPr id="3" name="Segnaposto contenuto 2"/>
          <p:cNvSpPr>
            <a:spLocks noGrp="1"/>
          </p:cNvSpPr>
          <p:nvPr>
            <p:ph sz="half" idx="1"/>
          </p:nvPr>
        </p:nvSpPr>
        <p:spPr>
          <a:xfrm>
            <a:off x="0" y="1364909"/>
            <a:ext cx="6850487" cy="5470257"/>
          </a:xfrm>
        </p:spPr>
        <p:txBody>
          <a:bodyPr>
            <a:normAutofit fontScale="62500" lnSpcReduction="20000"/>
          </a:bodyPr>
          <a:lstStyle/>
          <a:p>
            <a:pPr algn="just"/>
            <a:r>
              <a:rPr lang="en-US" b="1" dirty="0">
                <a:solidFill>
                  <a:srgbClr val="00B050"/>
                </a:solidFill>
              </a:rPr>
              <a:t>T</a:t>
            </a:r>
            <a:r>
              <a:rPr lang="en-US" b="1" dirty="0" smtClean="0">
                <a:solidFill>
                  <a:srgbClr val="00B050"/>
                </a:solidFill>
              </a:rPr>
              <a:t>he Reformation, or </a:t>
            </a:r>
            <a:r>
              <a:rPr lang="en-US" b="1" dirty="0" err="1" smtClean="0">
                <a:solidFill>
                  <a:srgbClr val="00B050"/>
                </a:solidFill>
              </a:rPr>
              <a:t>Luteran</a:t>
            </a:r>
            <a:r>
              <a:rPr lang="en-US" b="1" dirty="0" smtClean="0">
                <a:solidFill>
                  <a:srgbClr val="00B050"/>
                </a:solidFill>
              </a:rPr>
              <a:t> Schism, </a:t>
            </a:r>
            <a:r>
              <a:rPr lang="en-US" b="1" dirty="0">
                <a:solidFill>
                  <a:srgbClr val="00B050"/>
                </a:solidFill>
              </a:rPr>
              <a:t>is usually considered to have started with the publication of the </a:t>
            </a:r>
            <a:r>
              <a:rPr lang="en-US" b="1" i="1" dirty="0">
                <a:solidFill>
                  <a:srgbClr val="00B050"/>
                </a:solidFill>
              </a:rPr>
              <a:t>Ninety-five Theses</a:t>
            </a:r>
            <a:r>
              <a:rPr lang="en-US" b="1" dirty="0">
                <a:solidFill>
                  <a:srgbClr val="00B050"/>
                </a:solidFill>
              </a:rPr>
              <a:t> by Martin </a:t>
            </a:r>
            <a:r>
              <a:rPr lang="en-US" b="1" dirty="0" smtClean="0">
                <a:solidFill>
                  <a:srgbClr val="00B050"/>
                </a:solidFill>
              </a:rPr>
              <a:t>Luther in 1517. </a:t>
            </a:r>
            <a:r>
              <a:rPr lang="en-US" b="1" dirty="0">
                <a:solidFill>
                  <a:srgbClr val="00B050"/>
                </a:solidFill>
              </a:rPr>
              <a:t>T</a:t>
            </a:r>
            <a:r>
              <a:rPr lang="en-US" b="1" dirty="0" smtClean="0">
                <a:solidFill>
                  <a:srgbClr val="00B050"/>
                </a:solidFill>
              </a:rPr>
              <a:t>he </a:t>
            </a:r>
            <a:r>
              <a:rPr lang="en-US" b="1" dirty="0">
                <a:solidFill>
                  <a:srgbClr val="00B050"/>
                </a:solidFill>
              </a:rPr>
              <a:t> Edict of </a:t>
            </a:r>
            <a:r>
              <a:rPr lang="en-US" b="1" dirty="0" smtClean="0">
                <a:solidFill>
                  <a:srgbClr val="00B050"/>
                </a:solidFill>
              </a:rPr>
              <a:t>Worms, 1521, condemned </a:t>
            </a:r>
            <a:r>
              <a:rPr lang="en-US" b="1" dirty="0">
                <a:solidFill>
                  <a:srgbClr val="00B050"/>
                </a:solidFill>
              </a:rPr>
              <a:t>Luther and officially banned citizens of the Holy Roman </a:t>
            </a:r>
            <a:r>
              <a:rPr lang="en-US" b="1" dirty="0" smtClean="0">
                <a:solidFill>
                  <a:srgbClr val="00B050"/>
                </a:solidFill>
              </a:rPr>
              <a:t>Empire</a:t>
            </a:r>
            <a:r>
              <a:rPr lang="en-US" b="1" dirty="0">
                <a:solidFill>
                  <a:srgbClr val="00B050"/>
                </a:solidFill>
              </a:rPr>
              <a:t> from defending or propagating his </a:t>
            </a:r>
            <a:r>
              <a:rPr lang="en-US" b="1" dirty="0" smtClean="0">
                <a:solidFill>
                  <a:srgbClr val="00B050"/>
                </a:solidFill>
              </a:rPr>
              <a:t>ideas.</a:t>
            </a:r>
            <a:endParaRPr lang="en-US" b="1" baseline="30000" dirty="0" smtClean="0">
              <a:solidFill>
                <a:srgbClr val="00B050"/>
              </a:solidFill>
            </a:endParaRPr>
          </a:p>
          <a:p>
            <a:pPr algn="just"/>
            <a:r>
              <a:rPr lang="en-US" b="1" dirty="0">
                <a:solidFill>
                  <a:srgbClr val="00B0F0"/>
                </a:solidFill>
              </a:rPr>
              <a:t>Luther began by </a:t>
            </a:r>
            <a:r>
              <a:rPr lang="en-US" b="1" dirty="0" err="1">
                <a:solidFill>
                  <a:srgbClr val="00B0F0"/>
                </a:solidFill>
              </a:rPr>
              <a:t>criticising</a:t>
            </a:r>
            <a:r>
              <a:rPr lang="en-US" b="1" dirty="0">
                <a:solidFill>
                  <a:srgbClr val="00B0F0"/>
                </a:solidFill>
              </a:rPr>
              <a:t> the sale of indulgences, insisting that the Pope had no authority over purgatory and that the Treasury of Merit had no foundation in the Bible. The Reformation developed further to include a distinction between Law and Gospel, a complete reliance on Scripture as the only source of proper doctrine (</a:t>
            </a:r>
            <a:r>
              <a:rPr lang="en-US" b="1" i="1" dirty="0">
                <a:solidFill>
                  <a:srgbClr val="00B0F0"/>
                </a:solidFill>
              </a:rPr>
              <a:t>sola scriptura</a:t>
            </a:r>
            <a:r>
              <a:rPr lang="en-US" b="1" dirty="0">
                <a:solidFill>
                  <a:srgbClr val="00B0F0"/>
                </a:solidFill>
              </a:rPr>
              <a:t>) and the belief that faith in </a:t>
            </a:r>
            <a:r>
              <a:rPr lang="en-US" b="1" dirty="0" smtClean="0">
                <a:solidFill>
                  <a:srgbClr val="00B0F0"/>
                </a:solidFill>
              </a:rPr>
              <a:t>Jesus</a:t>
            </a:r>
            <a:r>
              <a:rPr lang="en-US" b="1" dirty="0">
                <a:solidFill>
                  <a:srgbClr val="00B0F0"/>
                </a:solidFill>
              </a:rPr>
              <a:t> is the only way to receive God's pardon for sin (</a:t>
            </a:r>
            <a:r>
              <a:rPr lang="en-US" b="1" i="1" dirty="0">
                <a:solidFill>
                  <a:srgbClr val="00B0F0"/>
                </a:solidFill>
              </a:rPr>
              <a:t>sola fide</a:t>
            </a:r>
            <a:r>
              <a:rPr lang="en-US" b="1" dirty="0">
                <a:solidFill>
                  <a:srgbClr val="00B0F0"/>
                </a:solidFill>
              </a:rPr>
              <a:t>) rather than good works</a:t>
            </a:r>
            <a:r>
              <a:rPr lang="en-US" b="1" dirty="0" smtClean="0">
                <a:solidFill>
                  <a:srgbClr val="00B0F0"/>
                </a:solidFill>
              </a:rPr>
              <a:t>.</a:t>
            </a:r>
          </a:p>
          <a:p>
            <a:pPr algn="just"/>
            <a:r>
              <a:rPr lang="en-US" b="1" dirty="0">
                <a:solidFill>
                  <a:srgbClr val="FFC000"/>
                </a:solidFill>
              </a:rPr>
              <a:t>During </a:t>
            </a:r>
            <a:r>
              <a:rPr lang="en-US" b="1" dirty="0" smtClean="0">
                <a:solidFill>
                  <a:srgbClr val="FFC000"/>
                </a:solidFill>
              </a:rPr>
              <a:t>the Reformation</a:t>
            </a:r>
            <a:r>
              <a:rPr lang="en-US" b="1" dirty="0">
                <a:solidFill>
                  <a:srgbClr val="FFC000"/>
                </a:solidFill>
              </a:rPr>
              <a:t> </a:t>
            </a:r>
            <a:r>
              <a:rPr lang="en-US" b="1" dirty="0" err="1">
                <a:solidFill>
                  <a:srgbClr val="FFC000"/>
                </a:solidFill>
              </a:rPr>
              <a:t>confessionalization</a:t>
            </a:r>
            <a:r>
              <a:rPr lang="en-US" b="1" dirty="0">
                <a:solidFill>
                  <a:srgbClr val="FFC000"/>
                </a:solidFill>
              </a:rPr>
              <a:t>, Western Christianity adopted different </a:t>
            </a:r>
            <a:r>
              <a:rPr lang="en-US" b="1" dirty="0" smtClean="0">
                <a:solidFill>
                  <a:srgbClr val="FFC000"/>
                </a:solidFill>
              </a:rPr>
              <a:t>confessions</a:t>
            </a:r>
          </a:p>
          <a:p>
            <a:pPr lvl="1" algn="just"/>
            <a:r>
              <a:rPr lang="en-US" b="1" dirty="0" smtClean="0">
                <a:solidFill>
                  <a:srgbClr val="0070C0"/>
                </a:solidFill>
              </a:rPr>
              <a:t>Catholic</a:t>
            </a:r>
          </a:p>
          <a:p>
            <a:pPr lvl="1" algn="just"/>
            <a:r>
              <a:rPr lang="en-US" b="1" dirty="0" smtClean="0">
                <a:solidFill>
                  <a:srgbClr val="0070C0"/>
                </a:solidFill>
              </a:rPr>
              <a:t>Lutheran</a:t>
            </a:r>
          </a:p>
          <a:p>
            <a:pPr lvl="1" algn="just"/>
            <a:r>
              <a:rPr lang="en-US" b="1" dirty="0" smtClean="0">
                <a:solidFill>
                  <a:srgbClr val="0070C0"/>
                </a:solidFill>
              </a:rPr>
              <a:t>Reformed</a:t>
            </a:r>
          </a:p>
          <a:p>
            <a:pPr lvl="1" algn="just"/>
            <a:r>
              <a:rPr lang="en-US" b="1" dirty="0" smtClean="0">
                <a:solidFill>
                  <a:srgbClr val="0070C0"/>
                </a:solidFill>
              </a:rPr>
              <a:t>Anglican</a:t>
            </a:r>
          </a:p>
          <a:p>
            <a:pPr lvl="1" algn="just"/>
            <a:r>
              <a:rPr lang="en-US" b="1" dirty="0" smtClean="0">
                <a:solidFill>
                  <a:srgbClr val="0070C0"/>
                </a:solidFill>
              </a:rPr>
              <a:t>Anabaptist</a:t>
            </a:r>
          </a:p>
          <a:p>
            <a:pPr lvl="1" algn="just"/>
            <a:r>
              <a:rPr lang="en-US" b="1" dirty="0" smtClean="0">
                <a:solidFill>
                  <a:srgbClr val="0070C0"/>
                </a:solidFill>
              </a:rPr>
              <a:t>Unitarian</a:t>
            </a:r>
          </a:p>
          <a:p>
            <a:pPr lvl="1" algn="just"/>
            <a:r>
              <a:rPr lang="en-US" b="1" dirty="0" smtClean="0">
                <a:solidFill>
                  <a:srgbClr val="0070C0"/>
                </a:solidFill>
              </a:rPr>
              <a:t>and others.</a:t>
            </a:r>
          </a:p>
          <a:p>
            <a:pPr algn="just"/>
            <a:r>
              <a:rPr lang="en-US" b="1" dirty="0" smtClean="0">
                <a:solidFill>
                  <a:srgbClr val="FF0000"/>
                </a:solidFill>
              </a:rPr>
              <a:t>This deepened even more the wound of division inside the Church of Christ.</a:t>
            </a:r>
            <a:endParaRPr lang="it-IT" b="1" dirty="0">
              <a:solidFill>
                <a:srgbClr val="FF0000"/>
              </a:solidFill>
            </a:endParaRPr>
          </a:p>
        </p:txBody>
      </p:sp>
      <p:pic>
        <p:nvPicPr>
          <p:cNvPr id="9218" name="Picture 2" descr="95Thesen facsimile colour.pn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7349515" y="1364909"/>
            <a:ext cx="2351588" cy="1754703"/>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7973747" y="3119612"/>
            <a:ext cx="3768532" cy="923330"/>
          </a:xfrm>
          <a:prstGeom prst="rect">
            <a:avLst/>
          </a:prstGeom>
          <a:noFill/>
        </p:spPr>
        <p:txBody>
          <a:bodyPr wrap="none" rtlCol="0">
            <a:spAutoFit/>
          </a:bodyPr>
          <a:lstStyle/>
          <a:p>
            <a:pPr algn="r"/>
            <a:r>
              <a:rPr lang="it-IT" b="1" dirty="0" smtClean="0"/>
              <a:t>The 95 </a:t>
            </a:r>
            <a:r>
              <a:rPr lang="it-IT" b="1" dirty="0" err="1" smtClean="0"/>
              <a:t>thesis</a:t>
            </a:r>
            <a:r>
              <a:rPr lang="it-IT" b="1" dirty="0" smtClean="0"/>
              <a:t> Martin Luther </a:t>
            </a:r>
            <a:r>
              <a:rPr lang="it-IT" b="1" dirty="0" err="1" smtClean="0"/>
              <a:t>sent</a:t>
            </a:r>
            <a:endParaRPr lang="it-IT" b="1" dirty="0"/>
          </a:p>
          <a:p>
            <a:pPr algn="r"/>
            <a:r>
              <a:rPr lang="it-IT" b="1" dirty="0" smtClean="0"/>
              <a:t>on 31 </a:t>
            </a:r>
            <a:r>
              <a:rPr lang="it-IT" b="1" dirty="0" err="1" smtClean="0"/>
              <a:t>October</a:t>
            </a:r>
            <a:r>
              <a:rPr lang="it-IT" b="1" dirty="0" smtClean="0"/>
              <a:t> 1517</a:t>
            </a:r>
          </a:p>
          <a:p>
            <a:pPr algn="r"/>
            <a:r>
              <a:rPr lang="en-US" b="1" dirty="0"/>
              <a:t>to Archbishop Albert of Brandenburg</a:t>
            </a:r>
            <a:r>
              <a:rPr lang="en-US" dirty="0"/>
              <a:t>.</a:t>
            </a:r>
            <a:endParaRPr lang="it-IT" dirty="0" smtClean="0"/>
          </a:p>
        </p:txBody>
      </p:sp>
      <p:pic>
        <p:nvPicPr>
          <p:cNvPr id="9220" name="Picture 4" descr="Risultati immagini per martin lut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4923" y="1364909"/>
            <a:ext cx="1731870" cy="173187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Risultati immagini per federico III di sasson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9637" y="4065775"/>
            <a:ext cx="1802642" cy="2654801"/>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6850487" y="4065775"/>
            <a:ext cx="3089150" cy="2862322"/>
          </a:xfrm>
          <a:prstGeom prst="rect">
            <a:avLst/>
          </a:prstGeom>
          <a:noFill/>
        </p:spPr>
        <p:txBody>
          <a:bodyPr wrap="square" rtlCol="0">
            <a:spAutoFit/>
          </a:bodyPr>
          <a:lstStyle/>
          <a:p>
            <a:pPr algn="r"/>
            <a:r>
              <a:rPr lang="it-IT" b="1" dirty="0" smtClean="0"/>
              <a:t>Prince Frederick III</a:t>
            </a:r>
          </a:p>
          <a:p>
            <a:pPr algn="r"/>
            <a:r>
              <a:rPr lang="it-IT" b="1" dirty="0" err="1" smtClean="0"/>
              <a:t>Elector</a:t>
            </a:r>
            <a:r>
              <a:rPr lang="it-IT" b="1" dirty="0" smtClean="0"/>
              <a:t> of </a:t>
            </a:r>
            <a:r>
              <a:rPr lang="it-IT" b="1" dirty="0" err="1" smtClean="0"/>
              <a:t>Saxonia</a:t>
            </a:r>
            <a:r>
              <a:rPr lang="it-IT" b="1" dirty="0" smtClean="0"/>
              <a:t>, </a:t>
            </a:r>
            <a:r>
              <a:rPr lang="it-IT" b="1" dirty="0" err="1" smtClean="0"/>
              <a:t>who</a:t>
            </a:r>
            <a:r>
              <a:rPr lang="it-IT" b="1" dirty="0" smtClean="0"/>
              <a:t> </a:t>
            </a:r>
            <a:r>
              <a:rPr lang="it-IT" b="1" dirty="0" err="1" smtClean="0"/>
              <a:t>protected</a:t>
            </a:r>
            <a:endParaRPr lang="it-IT" b="1" dirty="0"/>
          </a:p>
          <a:p>
            <a:pPr algn="r"/>
            <a:r>
              <a:rPr lang="it-IT" b="1" dirty="0" smtClean="0"/>
              <a:t>and </a:t>
            </a:r>
            <a:r>
              <a:rPr lang="it-IT" b="1" dirty="0" err="1" smtClean="0"/>
              <a:t>sustained</a:t>
            </a:r>
            <a:endParaRPr lang="it-IT" b="1" dirty="0" smtClean="0"/>
          </a:p>
          <a:p>
            <a:pPr algn="r"/>
            <a:r>
              <a:rPr lang="it-IT" b="1" dirty="0" smtClean="0"/>
              <a:t>Martin Luther</a:t>
            </a:r>
          </a:p>
          <a:p>
            <a:pPr algn="r"/>
            <a:r>
              <a:rPr lang="it-IT" b="1" dirty="0" err="1" smtClean="0"/>
              <a:t>against</a:t>
            </a:r>
            <a:r>
              <a:rPr lang="it-IT" b="1" dirty="0" smtClean="0"/>
              <a:t> the Pope</a:t>
            </a:r>
          </a:p>
          <a:p>
            <a:pPr algn="r"/>
            <a:r>
              <a:rPr lang="it-IT" b="1" dirty="0"/>
              <a:t>a</a:t>
            </a:r>
            <a:r>
              <a:rPr lang="it-IT" b="1" dirty="0" smtClean="0"/>
              <a:t>nd the</a:t>
            </a:r>
          </a:p>
          <a:p>
            <a:pPr algn="r"/>
            <a:r>
              <a:rPr lang="it-IT" b="1" dirty="0" err="1" smtClean="0"/>
              <a:t>Archibishop</a:t>
            </a:r>
            <a:r>
              <a:rPr lang="it-IT" b="1" dirty="0" smtClean="0"/>
              <a:t> of Mainz</a:t>
            </a:r>
          </a:p>
          <a:p>
            <a:pPr algn="r"/>
            <a:r>
              <a:rPr lang="it-IT" b="1" dirty="0"/>
              <a:t>a</a:t>
            </a:r>
            <a:r>
              <a:rPr lang="it-IT" b="1" dirty="0" smtClean="0"/>
              <a:t>nd </a:t>
            </a:r>
            <a:r>
              <a:rPr lang="it-IT" b="1" dirty="0" err="1" smtClean="0"/>
              <a:t>promoted</a:t>
            </a:r>
            <a:r>
              <a:rPr lang="it-IT" b="1" dirty="0" smtClean="0"/>
              <a:t> the </a:t>
            </a:r>
            <a:r>
              <a:rPr lang="it-IT" b="1" dirty="0" err="1" smtClean="0"/>
              <a:t>election</a:t>
            </a:r>
            <a:r>
              <a:rPr lang="it-IT" b="1" dirty="0" smtClean="0"/>
              <a:t> of </a:t>
            </a:r>
            <a:r>
              <a:rPr lang="it-IT" b="1" dirty="0" err="1"/>
              <a:t>E</a:t>
            </a:r>
            <a:r>
              <a:rPr lang="it-IT" b="1" dirty="0" err="1" smtClean="0"/>
              <a:t>mperor</a:t>
            </a:r>
            <a:r>
              <a:rPr lang="it-IT" b="1" dirty="0" smtClean="0"/>
              <a:t> Charles V</a:t>
            </a:r>
            <a:endParaRPr lang="it-IT" b="1" dirty="0"/>
          </a:p>
        </p:txBody>
      </p:sp>
    </p:spTree>
    <p:extLst>
      <p:ext uri="{BB962C8B-B14F-4D97-AF65-F5344CB8AC3E}">
        <p14:creationId xmlns:p14="http://schemas.microsoft.com/office/powerpoint/2010/main" val="193122151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8941" y="122829"/>
            <a:ext cx="8718997" cy="1325563"/>
          </a:xfrm>
        </p:spPr>
        <p:txBody>
          <a:bodyPr/>
          <a:lstStyle/>
          <a:p>
            <a:pPr algn="ctr"/>
            <a:r>
              <a:rPr lang="it-IT" b="1" dirty="0" smtClean="0">
                <a:solidFill>
                  <a:srgbClr val="00B0F0"/>
                </a:solidFill>
              </a:rPr>
              <a:t>The </a:t>
            </a:r>
            <a:r>
              <a:rPr lang="it-IT" b="1" dirty="0" err="1" smtClean="0">
                <a:solidFill>
                  <a:srgbClr val="00B0F0"/>
                </a:solidFill>
              </a:rPr>
              <a:t>Anglican</a:t>
            </a:r>
            <a:r>
              <a:rPr lang="it-IT" b="1" dirty="0" smtClean="0">
                <a:solidFill>
                  <a:srgbClr val="00B0F0"/>
                </a:solidFill>
              </a:rPr>
              <a:t> </a:t>
            </a:r>
            <a:r>
              <a:rPr lang="it-IT" b="1" dirty="0" err="1" smtClean="0">
                <a:solidFill>
                  <a:srgbClr val="00B0F0"/>
                </a:solidFill>
              </a:rPr>
              <a:t>Schism</a:t>
            </a:r>
            <a:r>
              <a:rPr lang="it-IT" b="1" dirty="0" smtClean="0">
                <a:solidFill>
                  <a:srgbClr val="00B0F0"/>
                </a:solidFill>
              </a:rPr>
              <a:t> 1534 AD</a:t>
            </a:r>
            <a:endParaRPr lang="it-IT" b="1" dirty="0">
              <a:solidFill>
                <a:srgbClr val="00B0F0"/>
              </a:solidFill>
            </a:endParaRPr>
          </a:p>
        </p:txBody>
      </p:sp>
      <p:sp>
        <p:nvSpPr>
          <p:cNvPr id="3" name="Segnaposto contenuto 2"/>
          <p:cNvSpPr>
            <a:spLocks noGrp="1"/>
          </p:cNvSpPr>
          <p:nvPr>
            <p:ph sz="half" idx="1"/>
          </p:nvPr>
        </p:nvSpPr>
        <p:spPr>
          <a:xfrm>
            <a:off x="218941" y="1429555"/>
            <a:ext cx="6362163" cy="5164428"/>
          </a:xfrm>
        </p:spPr>
        <p:txBody>
          <a:bodyPr>
            <a:normAutofit fontScale="62500" lnSpcReduction="20000"/>
          </a:bodyPr>
          <a:lstStyle/>
          <a:p>
            <a:pPr algn="just"/>
            <a:r>
              <a:rPr lang="en-US" b="1" dirty="0">
                <a:solidFill>
                  <a:srgbClr val="FF0000"/>
                </a:solidFill>
              </a:rPr>
              <a:t>The </a:t>
            </a:r>
            <a:r>
              <a:rPr lang="en-US" b="1" dirty="0" smtClean="0">
                <a:solidFill>
                  <a:srgbClr val="FF0000"/>
                </a:solidFill>
              </a:rPr>
              <a:t>Anglican Schism</a:t>
            </a:r>
            <a:r>
              <a:rPr lang="en-US" b="1" dirty="0">
                <a:solidFill>
                  <a:srgbClr val="FF0000"/>
                </a:solidFill>
              </a:rPr>
              <a:t> was initially driven by the dynastic goals of Henry VIII, who, in his quest for a consort who would bear him a male heir, found it expedient to replace papal authority with the supremacy of the English </a:t>
            </a:r>
            <a:r>
              <a:rPr lang="en-US" b="1" dirty="0" smtClean="0">
                <a:solidFill>
                  <a:srgbClr val="FF0000"/>
                </a:solidFill>
              </a:rPr>
              <a:t>crown.</a:t>
            </a:r>
          </a:p>
          <a:p>
            <a:pPr algn="just"/>
            <a:r>
              <a:rPr lang="en-US" b="1" dirty="0" smtClean="0">
                <a:solidFill>
                  <a:srgbClr val="00B050"/>
                </a:solidFill>
              </a:rPr>
              <a:t>The </a:t>
            </a:r>
            <a:r>
              <a:rPr lang="en-US" b="1" dirty="0">
                <a:solidFill>
                  <a:srgbClr val="00B050"/>
                </a:solidFill>
              </a:rPr>
              <a:t>early legislation focused primarily on questions of temporal and spiritual supremacy. </a:t>
            </a:r>
            <a:r>
              <a:rPr lang="en-US" b="1" i="1" dirty="0">
                <a:solidFill>
                  <a:srgbClr val="00B050"/>
                </a:solidFill>
              </a:rPr>
              <a:t>The Institution of the Christian Man</a:t>
            </a:r>
            <a:r>
              <a:rPr lang="en-US" b="1" dirty="0">
                <a:solidFill>
                  <a:srgbClr val="00B050"/>
                </a:solidFill>
              </a:rPr>
              <a:t> (also called </a:t>
            </a:r>
            <a:r>
              <a:rPr lang="en-US" b="1" i="1" dirty="0">
                <a:solidFill>
                  <a:srgbClr val="00B050"/>
                </a:solidFill>
              </a:rPr>
              <a:t>The Bishops' Book</a:t>
            </a:r>
            <a:r>
              <a:rPr lang="en-US" b="1" dirty="0">
                <a:solidFill>
                  <a:srgbClr val="00B050"/>
                </a:solidFill>
              </a:rPr>
              <a:t>) of 1537 was written by a committee of 46 divines and bishops headed by Thomas </a:t>
            </a:r>
            <a:r>
              <a:rPr lang="en-US" b="1" dirty="0" smtClean="0">
                <a:solidFill>
                  <a:srgbClr val="00B050"/>
                </a:solidFill>
              </a:rPr>
              <a:t>Cranmer.</a:t>
            </a:r>
          </a:p>
          <a:p>
            <a:pPr algn="just"/>
            <a:r>
              <a:rPr lang="en-US" b="1" dirty="0" smtClean="0">
                <a:solidFill>
                  <a:srgbClr val="00B0F0"/>
                </a:solidFill>
              </a:rPr>
              <a:t>The </a:t>
            </a:r>
            <a:r>
              <a:rPr lang="en-US" b="1" dirty="0">
                <a:solidFill>
                  <a:srgbClr val="00B0F0"/>
                </a:solidFill>
              </a:rPr>
              <a:t>purpose of the work, along with the Ten Articles of the previous year, was to implement the </a:t>
            </a:r>
            <a:r>
              <a:rPr lang="en-US" b="1" dirty="0" smtClean="0">
                <a:solidFill>
                  <a:srgbClr val="00B0F0"/>
                </a:solidFill>
              </a:rPr>
              <a:t>schism </a:t>
            </a:r>
            <a:r>
              <a:rPr lang="en-US" b="1" dirty="0">
                <a:solidFill>
                  <a:srgbClr val="00B0F0"/>
                </a:solidFill>
              </a:rPr>
              <a:t>of Henry VIII in separating from the Roman Catholic Church and reforming the </a:t>
            </a:r>
            <a:r>
              <a:rPr lang="en-US" b="1" i="1" dirty="0">
                <a:solidFill>
                  <a:srgbClr val="00B0F0"/>
                </a:solidFill>
              </a:rPr>
              <a:t>Ecclesia </a:t>
            </a:r>
            <a:r>
              <a:rPr lang="en-US" b="1" i="1" dirty="0" err="1">
                <a:solidFill>
                  <a:srgbClr val="00B0F0"/>
                </a:solidFill>
              </a:rPr>
              <a:t>Anglicana</a:t>
            </a:r>
            <a:r>
              <a:rPr lang="en-US" b="1" dirty="0" smtClean="0">
                <a:solidFill>
                  <a:srgbClr val="00B0F0"/>
                </a:solidFill>
              </a:rPr>
              <a:t>.</a:t>
            </a:r>
          </a:p>
          <a:p>
            <a:pPr algn="just"/>
            <a:r>
              <a:rPr lang="en-US" b="1" dirty="0">
                <a:solidFill>
                  <a:srgbClr val="0070C0"/>
                </a:solidFill>
              </a:rPr>
              <a:t>The Dissolution of the Monasteries and the seizure of their assets by 1540 brought huge amounts of church land and property under the jurisdiction of the Crown, and ultimately into the hands of the English </a:t>
            </a:r>
            <a:r>
              <a:rPr lang="en-US" b="1" dirty="0" smtClean="0">
                <a:solidFill>
                  <a:srgbClr val="0070C0"/>
                </a:solidFill>
              </a:rPr>
              <a:t>nobility.</a:t>
            </a:r>
          </a:p>
          <a:p>
            <a:pPr algn="just"/>
            <a:r>
              <a:rPr lang="en-US" b="1" dirty="0" smtClean="0">
                <a:solidFill>
                  <a:srgbClr val="7030A0"/>
                </a:solidFill>
              </a:rPr>
              <a:t>This </a:t>
            </a:r>
            <a:r>
              <a:rPr lang="en-US" b="1" dirty="0">
                <a:solidFill>
                  <a:srgbClr val="7030A0"/>
                </a:solidFill>
              </a:rPr>
              <a:t>simultaneously removed the greatest </a:t>
            </a:r>
            <a:r>
              <a:rPr lang="en-US" b="1" dirty="0" err="1">
                <a:solidFill>
                  <a:srgbClr val="7030A0"/>
                </a:solidFill>
              </a:rPr>
              <a:t>centres</a:t>
            </a:r>
            <a:r>
              <a:rPr lang="en-US" b="1" dirty="0">
                <a:solidFill>
                  <a:srgbClr val="7030A0"/>
                </a:solidFill>
              </a:rPr>
              <a:t> of loyalty to the pope and created vested interests which made a powerful material incentive to support a separate Christian church in England under the rule of the Crown.</a:t>
            </a:r>
            <a:endParaRPr lang="it-IT" b="1" dirty="0">
              <a:solidFill>
                <a:srgbClr val="7030A0"/>
              </a:solidFill>
            </a:endParaRPr>
          </a:p>
        </p:txBody>
      </p:sp>
      <p:pic>
        <p:nvPicPr>
          <p:cNvPr id="5126" name="Picture 6" descr="Risultati immagini per Henry VIII"/>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9238840" y="-8642"/>
            <a:ext cx="2970727" cy="220947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Risultati immagini per Bishop Thomas Cranm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1994" y="2056885"/>
            <a:ext cx="2225944" cy="2903846"/>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6919237" y="5100034"/>
            <a:ext cx="1811458" cy="646331"/>
          </a:xfrm>
          <a:prstGeom prst="rect">
            <a:avLst/>
          </a:prstGeom>
          <a:noFill/>
        </p:spPr>
        <p:txBody>
          <a:bodyPr wrap="none" rtlCol="0">
            <a:spAutoFit/>
          </a:bodyPr>
          <a:lstStyle/>
          <a:p>
            <a:pPr algn="ctr"/>
            <a:r>
              <a:rPr lang="it-IT" b="1" dirty="0" err="1" smtClean="0"/>
              <a:t>Archibishop</a:t>
            </a:r>
            <a:endParaRPr lang="it-IT" b="1" dirty="0" smtClean="0"/>
          </a:p>
          <a:p>
            <a:pPr algn="ctr"/>
            <a:r>
              <a:rPr lang="it-IT" b="1" dirty="0" smtClean="0"/>
              <a:t>Thomas </a:t>
            </a:r>
            <a:r>
              <a:rPr lang="it-IT" b="1" dirty="0" err="1" smtClean="0"/>
              <a:t>Cranmer</a:t>
            </a:r>
            <a:endParaRPr lang="it-IT" b="1" dirty="0"/>
          </a:p>
        </p:txBody>
      </p:sp>
      <p:sp>
        <p:nvSpPr>
          <p:cNvPr id="8" name="CasellaDiTesto 7"/>
          <p:cNvSpPr txBox="1"/>
          <p:nvPr/>
        </p:nvSpPr>
        <p:spPr>
          <a:xfrm>
            <a:off x="9906063" y="2300824"/>
            <a:ext cx="1601144" cy="369332"/>
          </a:xfrm>
          <a:prstGeom prst="rect">
            <a:avLst/>
          </a:prstGeom>
          <a:noFill/>
        </p:spPr>
        <p:txBody>
          <a:bodyPr wrap="none" rtlCol="0">
            <a:spAutoFit/>
          </a:bodyPr>
          <a:lstStyle/>
          <a:p>
            <a:r>
              <a:rPr lang="it-IT" b="1" dirty="0" smtClean="0"/>
              <a:t>King Henry VIII</a:t>
            </a:r>
            <a:endParaRPr lang="it-IT" b="1" dirty="0"/>
          </a:p>
        </p:txBody>
      </p:sp>
      <p:pic>
        <p:nvPicPr>
          <p:cNvPr id="5130" name="Picture 10" descr="Hans Holbein, the Younger - Sir Thomas More - Google Art Projec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95284" y="2770144"/>
            <a:ext cx="2222702" cy="2764486"/>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p:cNvSpPr txBox="1"/>
          <p:nvPr/>
        </p:nvSpPr>
        <p:spPr>
          <a:xfrm>
            <a:off x="9215500" y="5642273"/>
            <a:ext cx="2924006" cy="923330"/>
          </a:xfrm>
          <a:prstGeom prst="rect">
            <a:avLst/>
          </a:prstGeom>
          <a:noFill/>
        </p:spPr>
        <p:txBody>
          <a:bodyPr wrap="none" rtlCol="0">
            <a:spAutoFit/>
          </a:bodyPr>
          <a:lstStyle/>
          <a:p>
            <a:pPr algn="ctr"/>
            <a:r>
              <a:rPr lang="it-IT" b="1" dirty="0" smtClean="0"/>
              <a:t>St. Thomas More</a:t>
            </a:r>
          </a:p>
          <a:p>
            <a:pPr algn="ctr"/>
            <a:r>
              <a:rPr lang="it-IT" b="1" dirty="0" err="1" smtClean="0"/>
              <a:t>Martyr</a:t>
            </a:r>
            <a:endParaRPr lang="it-IT" b="1" dirty="0" smtClean="0"/>
          </a:p>
          <a:p>
            <a:pPr algn="ctr"/>
            <a:r>
              <a:rPr lang="it-IT" b="1" dirty="0" smtClean="0"/>
              <a:t>Lord </a:t>
            </a:r>
            <a:r>
              <a:rPr lang="it-IT" b="1" dirty="0" err="1" smtClean="0"/>
              <a:t>Chancellor</a:t>
            </a:r>
            <a:r>
              <a:rPr lang="it-IT" b="1" dirty="0" smtClean="0"/>
              <a:t> of Henry VIII</a:t>
            </a:r>
            <a:endParaRPr lang="it-IT" b="1" dirty="0"/>
          </a:p>
        </p:txBody>
      </p:sp>
    </p:spTree>
    <p:extLst>
      <p:ext uri="{BB962C8B-B14F-4D97-AF65-F5344CB8AC3E}">
        <p14:creationId xmlns:p14="http://schemas.microsoft.com/office/powerpoint/2010/main" val="170803584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Text Box 4"/>
          <p:cNvSpPr txBox="1">
            <a:spLocks noChangeArrowheads="1"/>
          </p:cNvSpPr>
          <p:nvPr/>
        </p:nvSpPr>
        <p:spPr bwMode="auto">
          <a:xfrm>
            <a:off x="-1" y="1318022"/>
            <a:ext cx="8474299" cy="5632311"/>
          </a:xfrm>
          <a:prstGeom prst="rect">
            <a:avLst/>
          </a:prstGeom>
          <a:solidFill>
            <a:schemeClr val="accent2">
              <a:lumMod val="20000"/>
              <a:lumOff val="80000"/>
            </a:schemeClr>
          </a:solidFill>
          <a:ln>
            <a:noFill/>
          </a:ln>
          <a:effectLst>
            <a:innerShdw blurRad="63500" dist="50800" dir="5400000">
              <a:prstClr val="black">
                <a:alpha val="50000"/>
              </a:prstClr>
            </a:innerShdw>
          </a:effectLst>
          <a:extLst/>
        </p:spPr>
        <p:txBody>
          <a:bodyPr wrap="square">
            <a:spAutoFit/>
            <a:flatTx/>
          </a:bodyPr>
          <a:lstStyle/>
          <a:p>
            <a:pPr algn="just">
              <a:defRPr/>
            </a:pPr>
            <a:r>
              <a:rPr lang="en-GB" altLang="en-US" sz="2000" b="1" dirty="0">
                <a:solidFill>
                  <a:srgbClr val="3333FF"/>
                </a:solidFill>
                <a:latin typeface="Arial" charset="0"/>
                <a:cs typeface="Arial" charset="0"/>
              </a:rPr>
              <a:t>Rosmini claims that the catholic faith might have been saved in some nations if the Church had been freed of the wealth that endangered it</a:t>
            </a:r>
            <a:r>
              <a:rPr lang="en-GB" altLang="en-US" sz="2000" b="1" dirty="0" smtClean="0">
                <a:solidFill>
                  <a:srgbClr val="3333FF"/>
                </a:solidFill>
                <a:latin typeface="Arial" charset="0"/>
                <a:cs typeface="Arial" charset="0"/>
              </a:rPr>
              <a:t>.</a:t>
            </a:r>
            <a:endParaRPr lang="en-GB" altLang="en-US" sz="2000" dirty="0">
              <a:latin typeface="Arial" charset="0"/>
              <a:cs typeface="Arial" charset="0"/>
            </a:endParaRPr>
          </a:p>
          <a:p>
            <a:pPr algn="just">
              <a:defRPr/>
            </a:pPr>
            <a:endParaRPr lang="en-GB" altLang="en-US" sz="2000" b="1" dirty="0">
              <a:solidFill>
                <a:srgbClr val="CC0000"/>
              </a:solidFill>
              <a:latin typeface="Arial" charset="0"/>
              <a:cs typeface="Arial" charset="0"/>
            </a:endParaRPr>
          </a:p>
          <a:p>
            <a:pPr algn="just">
              <a:defRPr/>
            </a:pPr>
            <a:r>
              <a:rPr lang="en-GB" altLang="en-US" sz="2000" b="1" dirty="0" smtClean="0">
                <a:solidFill>
                  <a:srgbClr val="CC0000"/>
                </a:solidFill>
                <a:latin typeface="Arial" charset="0"/>
                <a:cs typeface="Arial" charset="0"/>
              </a:rPr>
              <a:t>“</a:t>
            </a:r>
            <a:r>
              <a:rPr lang="en-GB" altLang="en-US" sz="2000" b="1" dirty="0">
                <a:solidFill>
                  <a:srgbClr val="CC0000"/>
                </a:solidFill>
                <a:latin typeface="Arial" charset="0"/>
                <a:cs typeface="Arial" charset="0"/>
              </a:rPr>
              <a:t>But is it really possible to find an immensely wealthy clergy courageous enough </a:t>
            </a:r>
            <a:r>
              <a:rPr lang="en-GB" altLang="en-US" sz="2000" b="1" dirty="0">
                <a:solidFill>
                  <a:srgbClr val="CC0000"/>
                </a:solidFill>
                <a:latin typeface="Arial" panose="020B0604020202020204" pitchFamily="34" charset="0"/>
                <a:cs typeface="Arial" panose="020B0604020202020204" pitchFamily="34" charset="0"/>
              </a:rPr>
              <a:t>to impoverish itself</a:t>
            </a:r>
            <a:r>
              <a:rPr lang="en-GB" altLang="en-US" sz="2000" b="1" dirty="0">
                <a:solidFill>
                  <a:srgbClr val="CC0000"/>
                </a:solidFill>
                <a:latin typeface="Arial" charset="0"/>
                <a:cs typeface="Arial" charset="0"/>
              </a:rPr>
              <a:t>, or even with enough sense to understand that impoverishing the Church is to save her?”</a:t>
            </a:r>
          </a:p>
          <a:p>
            <a:pPr algn="just">
              <a:defRPr/>
            </a:pPr>
            <a:endParaRPr lang="en-GB" altLang="en-US" sz="2000" b="1" dirty="0">
              <a:solidFill>
                <a:srgbClr val="CC0000"/>
              </a:solidFill>
              <a:latin typeface="Arial" charset="0"/>
              <a:cs typeface="Arial" charset="0"/>
            </a:endParaRPr>
          </a:p>
          <a:p>
            <a:pPr algn="just">
              <a:defRPr/>
            </a:pPr>
            <a:r>
              <a:rPr lang="en-GB" altLang="en-US" sz="2000" b="1" dirty="0">
                <a:solidFill>
                  <a:srgbClr val="FF3300"/>
                </a:solidFill>
                <a:latin typeface="Arial" charset="0"/>
                <a:cs typeface="Arial" charset="0"/>
              </a:rPr>
              <a:t>The Church longs for freedom not for wealth. Free from all political interference, and free from political involvement and wealth, the Bishops, poor and simple like the Apostles, would once again become a beacon of communion among themselves and ready to pursue with vigour the preaching of the Kingdom of God to all creatures.</a:t>
            </a:r>
          </a:p>
          <a:p>
            <a:pPr algn="just">
              <a:defRPr/>
            </a:pPr>
            <a:endParaRPr lang="en-GB" altLang="en-US" sz="2000" b="1" dirty="0">
              <a:solidFill>
                <a:srgbClr val="FF3300"/>
              </a:solidFill>
              <a:latin typeface="Arial" charset="0"/>
              <a:cs typeface="Arial" charset="0"/>
            </a:endParaRPr>
          </a:p>
          <a:p>
            <a:pPr algn="just">
              <a:defRPr/>
            </a:pPr>
            <a:r>
              <a:rPr lang="en-GB" altLang="en-US" sz="2000" b="1" dirty="0">
                <a:solidFill>
                  <a:srgbClr val="3333FF"/>
                </a:solidFill>
                <a:latin typeface="Arial" charset="0"/>
                <a:cs typeface="Arial" charset="0"/>
              </a:rPr>
              <a:t>But to achieve this political disentanglement the </a:t>
            </a:r>
            <a:r>
              <a:rPr lang="en-GB" altLang="en-US" sz="2000" b="1" dirty="0">
                <a:solidFill>
                  <a:srgbClr val="FF3300"/>
                </a:solidFill>
                <a:latin typeface="Arial" charset="0"/>
                <a:cs typeface="Arial" charset="0"/>
              </a:rPr>
              <a:t>election of bishops must be a matter for the Church exclusively</a:t>
            </a:r>
            <a:r>
              <a:rPr lang="en-GB" altLang="en-US" sz="2000" b="1" dirty="0">
                <a:solidFill>
                  <a:srgbClr val="3333FF"/>
                </a:solidFill>
                <a:latin typeface="Arial" charset="0"/>
                <a:cs typeface="Arial" charset="0"/>
              </a:rPr>
              <a:t>. It cannot be achieved unless the fourth wound of the Church is first healed.</a:t>
            </a:r>
          </a:p>
        </p:txBody>
      </p:sp>
      <p:pic>
        <p:nvPicPr>
          <p:cNvPr id="2050" name="Picture 2" descr="Immagine correlat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3170" y="1335278"/>
            <a:ext cx="3748830" cy="2890099"/>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8474298" y="4572192"/>
            <a:ext cx="3717702" cy="2031325"/>
          </a:xfrm>
          <a:prstGeom prst="rect">
            <a:avLst/>
          </a:prstGeom>
          <a:noFill/>
        </p:spPr>
        <p:txBody>
          <a:bodyPr wrap="square" rtlCol="0">
            <a:spAutoFit/>
          </a:bodyPr>
          <a:lstStyle/>
          <a:p>
            <a:pPr algn="ctr"/>
            <a:r>
              <a:rPr lang="en-US" b="1" dirty="0"/>
              <a:t>12th April 1207: in the square of Assisi </a:t>
            </a:r>
            <a:r>
              <a:rPr lang="en-US" b="1" dirty="0" smtClean="0"/>
              <a:t>St. Francis gives back to his Father, Pietro of </a:t>
            </a:r>
            <a:r>
              <a:rPr lang="en-US" b="1" dirty="0" err="1" smtClean="0"/>
              <a:t>Bernardone</a:t>
            </a:r>
            <a:r>
              <a:rPr lang="en-US" b="1" dirty="0" smtClean="0"/>
              <a:t>, his </a:t>
            </a:r>
            <a:r>
              <a:rPr lang="en-US" b="1" dirty="0" err="1" smtClean="0"/>
              <a:t>wich</a:t>
            </a:r>
            <a:r>
              <a:rPr lang="en-US" b="1" dirty="0" smtClean="0"/>
              <a:t> clothes and leaves the world for a life of poverty. Some friends will follow him. It’s the beginning of the Franciscan Order.</a:t>
            </a:r>
            <a:endParaRPr lang="it-IT" dirty="0"/>
          </a:p>
        </p:txBody>
      </p:sp>
      <p:sp>
        <p:nvSpPr>
          <p:cNvPr id="3" name="CasellaDiTesto 2"/>
          <p:cNvSpPr txBox="1"/>
          <p:nvPr/>
        </p:nvSpPr>
        <p:spPr>
          <a:xfrm>
            <a:off x="134180" y="207763"/>
            <a:ext cx="11967668" cy="954107"/>
          </a:xfrm>
          <a:prstGeom prst="rect">
            <a:avLst/>
          </a:prstGeom>
          <a:noFill/>
        </p:spPr>
        <p:txBody>
          <a:bodyPr wrap="square" rtlCol="0">
            <a:spAutoFit/>
          </a:bodyPr>
          <a:lstStyle/>
          <a:p>
            <a:pPr algn="ctr"/>
            <a:r>
              <a:rPr lang="it-IT" sz="2800" dirty="0" err="1" smtClean="0">
                <a:solidFill>
                  <a:srgbClr val="00B050"/>
                </a:solidFill>
                <a:latin typeface="Arial Black" panose="020B0A04020102020204" pitchFamily="34" charset="0"/>
              </a:rPr>
              <a:t>Only</a:t>
            </a:r>
            <a:r>
              <a:rPr lang="it-IT" sz="2800" dirty="0" smtClean="0">
                <a:solidFill>
                  <a:srgbClr val="00B050"/>
                </a:solidFill>
                <a:latin typeface="Arial Black" panose="020B0A04020102020204" pitchFamily="34" charset="0"/>
              </a:rPr>
              <a:t> </a:t>
            </a:r>
            <a:r>
              <a:rPr lang="it-IT" sz="2800" dirty="0" err="1" smtClean="0">
                <a:solidFill>
                  <a:srgbClr val="00B050"/>
                </a:solidFill>
                <a:latin typeface="Arial Black" panose="020B0A04020102020204" pitchFamily="34" charset="0"/>
              </a:rPr>
              <a:t>going</a:t>
            </a:r>
            <a:r>
              <a:rPr lang="it-IT" sz="2800" dirty="0" smtClean="0">
                <a:solidFill>
                  <a:srgbClr val="00B050"/>
                </a:solidFill>
                <a:latin typeface="Arial Black" panose="020B0A04020102020204" pitchFamily="34" charset="0"/>
              </a:rPr>
              <a:t> back to a </a:t>
            </a:r>
            <a:r>
              <a:rPr lang="it-IT" sz="2800" dirty="0" err="1" smtClean="0">
                <a:solidFill>
                  <a:srgbClr val="00B050"/>
                </a:solidFill>
                <a:latin typeface="Arial Black" panose="020B0A04020102020204" pitchFamily="34" charset="0"/>
              </a:rPr>
              <a:t>simple</a:t>
            </a:r>
            <a:r>
              <a:rPr lang="it-IT" sz="2800" dirty="0" smtClean="0">
                <a:solidFill>
                  <a:srgbClr val="00B050"/>
                </a:solidFill>
                <a:latin typeface="Arial Black" panose="020B0A04020102020204" pitchFamily="34" charset="0"/>
              </a:rPr>
              <a:t> and pour life</a:t>
            </a:r>
          </a:p>
          <a:p>
            <a:pPr algn="ctr"/>
            <a:r>
              <a:rPr lang="it-IT" sz="2800" dirty="0" smtClean="0">
                <a:solidFill>
                  <a:srgbClr val="00B050"/>
                </a:solidFill>
                <a:latin typeface="Arial Black" panose="020B0A04020102020204" pitchFamily="34" charset="0"/>
              </a:rPr>
              <a:t>the Church </a:t>
            </a:r>
            <a:r>
              <a:rPr lang="it-IT" sz="2800" dirty="0" err="1" smtClean="0">
                <a:solidFill>
                  <a:srgbClr val="00B050"/>
                </a:solidFill>
                <a:latin typeface="Arial Black" panose="020B0A04020102020204" pitchFamily="34" charset="0"/>
              </a:rPr>
              <a:t>will</a:t>
            </a:r>
            <a:r>
              <a:rPr lang="it-IT" sz="2800" dirty="0" smtClean="0">
                <a:solidFill>
                  <a:srgbClr val="00B050"/>
                </a:solidFill>
                <a:latin typeface="Arial Black" panose="020B0A04020102020204" pitchFamily="34" charset="0"/>
              </a:rPr>
              <a:t> </a:t>
            </a:r>
            <a:r>
              <a:rPr lang="it-IT" sz="2800" dirty="0" err="1" smtClean="0">
                <a:solidFill>
                  <a:srgbClr val="00B050"/>
                </a:solidFill>
                <a:latin typeface="Arial Black" panose="020B0A04020102020204" pitchFamily="34" charset="0"/>
              </a:rPr>
              <a:t>find</a:t>
            </a:r>
            <a:r>
              <a:rPr lang="it-IT" sz="2800" dirty="0" smtClean="0">
                <a:solidFill>
                  <a:srgbClr val="00B050"/>
                </a:solidFill>
                <a:latin typeface="Arial Black" panose="020B0A04020102020204" pitchFamily="34" charset="0"/>
              </a:rPr>
              <a:t> </a:t>
            </a:r>
            <a:r>
              <a:rPr lang="it-IT" sz="2800" dirty="0" err="1" smtClean="0">
                <a:solidFill>
                  <a:srgbClr val="00B050"/>
                </a:solidFill>
                <a:latin typeface="Arial Black" panose="020B0A04020102020204" pitchFamily="34" charset="0"/>
              </a:rPr>
              <a:t>again</a:t>
            </a:r>
            <a:r>
              <a:rPr lang="it-IT" sz="2800" dirty="0" smtClean="0">
                <a:solidFill>
                  <a:srgbClr val="00B050"/>
                </a:solidFill>
                <a:latin typeface="Arial Black" panose="020B0A04020102020204" pitchFamily="34" charset="0"/>
              </a:rPr>
              <a:t> </a:t>
            </a:r>
            <a:r>
              <a:rPr lang="it-IT" sz="2800" dirty="0" err="1" smtClean="0">
                <a:solidFill>
                  <a:srgbClr val="00B050"/>
                </a:solidFill>
                <a:latin typeface="Arial Black" panose="020B0A04020102020204" pitchFamily="34" charset="0"/>
              </a:rPr>
              <a:t>unity</a:t>
            </a:r>
            <a:r>
              <a:rPr lang="it-IT" sz="2800" dirty="0" smtClean="0">
                <a:solidFill>
                  <a:srgbClr val="00B050"/>
                </a:solidFill>
                <a:latin typeface="Arial Black" panose="020B0A04020102020204" pitchFamily="34" charset="0"/>
              </a:rPr>
              <a:t> and </a:t>
            </a:r>
            <a:r>
              <a:rPr lang="it-IT" sz="2800" dirty="0" err="1" smtClean="0">
                <a:solidFill>
                  <a:srgbClr val="00B050"/>
                </a:solidFill>
                <a:latin typeface="Arial Black" panose="020B0A04020102020204" pitchFamily="34" charset="0"/>
              </a:rPr>
              <a:t>freedom</a:t>
            </a:r>
            <a:r>
              <a:rPr lang="it-IT" sz="2800" dirty="0" smtClean="0">
                <a:solidFill>
                  <a:srgbClr val="00B050"/>
                </a:solidFill>
                <a:latin typeface="Arial Black" panose="020B0A04020102020204" pitchFamily="34" charset="0"/>
              </a:rPr>
              <a:t>.</a:t>
            </a:r>
            <a:endParaRPr lang="it-IT" sz="2800" dirty="0">
              <a:solidFill>
                <a:srgbClr val="00B050"/>
              </a:solidFill>
              <a:latin typeface="Arial Black" panose="020B0A04020102020204" pitchFamily="34" charset="0"/>
            </a:endParaRPr>
          </a:p>
        </p:txBody>
      </p:sp>
    </p:spTree>
    <p:extLst>
      <p:ext uri="{BB962C8B-B14F-4D97-AF65-F5344CB8AC3E}">
        <p14:creationId xmlns:p14="http://schemas.microsoft.com/office/powerpoint/2010/main" val="313983159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isultati immagini per structure of the church of lumen gent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90" y="222474"/>
            <a:ext cx="11435411" cy="6432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49236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rgbClr val="FF0000"/>
                </a:solidFill>
                <a:latin typeface="Algerian" panose="04020705040A02060702" pitchFamily="82" charset="0"/>
              </a:rPr>
              <a:t>LUMEN GENTIUM n. 22</a:t>
            </a:r>
            <a:br>
              <a:rPr lang="it-IT" dirty="0" smtClean="0">
                <a:solidFill>
                  <a:srgbClr val="FF0000"/>
                </a:solidFill>
                <a:latin typeface="Algerian" panose="04020705040A02060702" pitchFamily="82" charset="0"/>
              </a:rPr>
            </a:br>
            <a:r>
              <a:rPr lang="it-IT" dirty="0" smtClean="0">
                <a:solidFill>
                  <a:srgbClr val="FF0000"/>
                </a:solidFill>
                <a:latin typeface="Algerian" panose="04020705040A02060702" pitchFamily="82" charset="0"/>
              </a:rPr>
              <a:t>THE APOSTOLIC COLLEGE</a:t>
            </a:r>
            <a:endParaRPr lang="it-IT" dirty="0">
              <a:solidFill>
                <a:srgbClr val="FF0000"/>
              </a:solidFill>
              <a:latin typeface="Algerian" panose="04020705040A02060702" pitchFamily="82" charset="0"/>
            </a:endParaRPr>
          </a:p>
        </p:txBody>
      </p:sp>
      <p:sp>
        <p:nvSpPr>
          <p:cNvPr id="3" name="Segnaposto contenuto 2"/>
          <p:cNvSpPr>
            <a:spLocks noGrp="1"/>
          </p:cNvSpPr>
          <p:nvPr>
            <p:ph sz="half" idx="1"/>
          </p:nvPr>
        </p:nvSpPr>
        <p:spPr>
          <a:xfrm>
            <a:off x="166237" y="1893194"/>
            <a:ext cx="7814034" cy="4848896"/>
          </a:xfrm>
        </p:spPr>
        <p:txBody>
          <a:bodyPr>
            <a:normAutofit fontScale="62500" lnSpcReduction="20000"/>
          </a:bodyPr>
          <a:lstStyle/>
          <a:p>
            <a:pPr algn="just"/>
            <a:r>
              <a:rPr lang="en-GB" b="1" dirty="0" smtClean="0">
                <a:solidFill>
                  <a:srgbClr val="00B050"/>
                </a:solidFill>
              </a:rPr>
              <a:t>Just </a:t>
            </a:r>
            <a:r>
              <a:rPr lang="en-GB" b="1" dirty="0">
                <a:solidFill>
                  <a:srgbClr val="00B050"/>
                </a:solidFill>
              </a:rPr>
              <a:t>as in the Gospel, the Lord so disposing, St. Peter and the other apostles constitute one apostolic college, so in a similar way the Roman Pontiff, the successor of Peter, and the bishops, the successors of the apostles, are joined together. </a:t>
            </a:r>
            <a:endParaRPr lang="en-GB" b="1" dirty="0" smtClean="0">
              <a:solidFill>
                <a:srgbClr val="00B050"/>
              </a:solidFill>
            </a:endParaRPr>
          </a:p>
          <a:p>
            <a:pPr algn="just"/>
            <a:r>
              <a:rPr lang="en-GB" b="1" dirty="0" smtClean="0">
                <a:solidFill>
                  <a:srgbClr val="0070C0"/>
                </a:solidFill>
              </a:rPr>
              <a:t>Indeed</a:t>
            </a:r>
            <a:r>
              <a:rPr lang="en-GB" b="1" dirty="0">
                <a:solidFill>
                  <a:srgbClr val="0070C0"/>
                </a:solidFill>
              </a:rPr>
              <a:t>, the very ancient practice whereby bishops duly established in all parts of the world were in communion with one another and with the Bishop of Rome in a bond of unity, charity and peace</a:t>
            </a:r>
            <a:r>
              <a:rPr lang="en-GB" b="1" dirty="0" smtClean="0">
                <a:solidFill>
                  <a:srgbClr val="0070C0"/>
                </a:solidFill>
              </a:rPr>
              <a:t>, </a:t>
            </a:r>
            <a:r>
              <a:rPr lang="en-GB" b="1" dirty="0">
                <a:solidFill>
                  <a:srgbClr val="0070C0"/>
                </a:solidFill>
              </a:rPr>
              <a:t>and also the councils assembled together</a:t>
            </a:r>
            <a:r>
              <a:rPr lang="en-GB" b="1" dirty="0" smtClean="0">
                <a:solidFill>
                  <a:srgbClr val="0070C0"/>
                </a:solidFill>
              </a:rPr>
              <a:t>, </a:t>
            </a:r>
            <a:r>
              <a:rPr lang="en-GB" b="1" dirty="0">
                <a:solidFill>
                  <a:srgbClr val="0070C0"/>
                </a:solidFill>
              </a:rPr>
              <a:t>in which more profound issues were settled in common</a:t>
            </a:r>
            <a:r>
              <a:rPr lang="en-GB" b="1" dirty="0" smtClean="0">
                <a:solidFill>
                  <a:srgbClr val="0070C0"/>
                </a:solidFill>
              </a:rPr>
              <a:t>, </a:t>
            </a:r>
            <a:r>
              <a:rPr lang="en-GB" b="1" dirty="0">
                <a:solidFill>
                  <a:srgbClr val="0070C0"/>
                </a:solidFill>
              </a:rPr>
              <a:t>the opinion of the many having been prudently considered</a:t>
            </a:r>
            <a:r>
              <a:rPr lang="en-GB" b="1" dirty="0" smtClean="0">
                <a:solidFill>
                  <a:srgbClr val="0070C0"/>
                </a:solidFill>
              </a:rPr>
              <a:t>, </a:t>
            </a:r>
            <a:r>
              <a:rPr lang="en-GB" b="1" dirty="0">
                <a:solidFill>
                  <a:srgbClr val="0070C0"/>
                </a:solidFill>
              </a:rPr>
              <a:t>both of these factors are already an indication of the collegiate character and aspect of the Episcopal order; and the ecumenical councils held in the course of centuries are also manifest proof of that same </a:t>
            </a:r>
            <a:r>
              <a:rPr lang="en-GB" b="1" dirty="0" smtClean="0">
                <a:solidFill>
                  <a:srgbClr val="0070C0"/>
                </a:solidFill>
              </a:rPr>
              <a:t>character.</a:t>
            </a:r>
          </a:p>
          <a:p>
            <a:pPr algn="just"/>
            <a:r>
              <a:rPr lang="en-GB" b="1" dirty="0" smtClean="0">
                <a:solidFill>
                  <a:srgbClr val="7030A0"/>
                </a:solidFill>
              </a:rPr>
              <a:t>And </a:t>
            </a:r>
            <a:r>
              <a:rPr lang="en-GB" b="1" dirty="0">
                <a:solidFill>
                  <a:srgbClr val="7030A0"/>
                </a:solidFill>
              </a:rPr>
              <a:t>it is intimated also in the practice, introduced in ancient times, of summoning several bishops to take part in the elevation of the newly elected to the ministry of the high priesthood. Hence, one is constituted a member of the Episcopal body in virtue of sacramental consecration and hierarchical communion with the head and members of the body.</a:t>
            </a:r>
            <a:endParaRPr lang="it-IT" b="1" dirty="0">
              <a:solidFill>
                <a:srgbClr val="7030A0"/>
              </a:solidFill>
            </a:endParaRPr>
          </a:p>
          <a:p>
            <a:pPr algn="just"/>
            <a:r>
              <a:rPr lang="en-GB" b="1" dirty="0">
                <a:solidFill>
                  <a:srgbClr val="FF0000"/>
                </a:solidFill>
              </a:rPr>
              <a:t>But the college or body of bishops has no authority unless it is understood together with the Roman Pontiff, the successor of Peter as its head</a:t>
            </a:r>
            <a:r>
              <a:rPr lang="en-GB" b="1" dirty="0" smtClean="0">
                <a:solidFill>
                  <a:srgbClr val="FF0000"/>
                </a:solidFill>
              </a:rPr>
              <a:t>.</a:t>
            </a:r>
          </a:p>
          <a:p>
            <a:pPr marL="0" indent="0" algn="ctr">
              <a:buNone/>
            </a:pPr>
            <a:r>
              <a:rPr lang="en-GB" b="1" dirty="0" smtClean="0">
                <a:solidFill>
                  <a:schemeClr val="accent2">
                    <a:lumMod val="75000"/>
                  </a:schemeClr>
                </a:solidFill>
              </a:rPr>
              <a:t>ALL THE CHAPTER ON THE HIERARCHICAL </a:t>
            </a:r>
            <a:r>
              <a:rPr lang="en-GB" b="1" dirty="0">
                <a:solidFill>
                  <a:schemeClr val="accent2">
                    <a:lumMod val="75000"/>
                  </a:schemeClr>
                </a:solidFill>
              </a:rPr>
              <a:t>STRUCTURE OF THE </a:t>
            </a:r>
            <a:r>
              <a:rPr lang="en-GB" b="1" dirty="0" smtClean="0">
                <a:solidFill>
                  <a:schemeClr val="accent2">
                    <a:lumMod val="75000"/>
                  </a:schemeClr>
                </a:solidFill>
              </a:rPr>
              <a:t>CHURCH IS MODELED ON THE VALUE OF COMMUNION (see. </a:t>
            </a:r>
            <a:r>
              <a:rPr lang="en-GB" b="1" dirty="0" err="1" smtClean="0">
                <a:solidFill>
                  <a:schemeClr val="accent2">
                    <a:lumMod val="75000"/>
                  </a:schemeClr>
                </a:solidFill>
              </a:rPr>
              <a:t>Nn</a:t>
            </a:r>
            <a:r>
              <a:rPr lang="en-GB" b="1" dirty="0" smtClean="0">
                <a:solidFill>
                  <a:schemeClr val="accent2">
                    <a:lumMod val="75000"/>
                  </a:schemeClr>
                </a:solidFill>
              </a:rPr>
              <a:t>. 23-28)</a:t>
            </a:r>
            <a:r>
              <a:rPr lang="en-GB" b="1" dirty="0">
                <a:solidFill>
                  <a:schemeClr val="accent2">
                    <a:lumMod val="75000"/>
                  </a:schemeClr>
                </a:solidFill>
              </a:rPr>
              <a:t> </a:t>
            </a:r>
            <a:br>
              <a:rPr lang="en-GB" b="1" dirty="0">
                <a:solidFill>
                  <a:schemeClr val="accent2">
                    <a:lumMod val="75000"/>
                  </a:schemeClr>
                </a:solidFill>
              </a:rPr>
            </a:br>
            <a:endParaRPr lang="it-IT" b="1" dirty="0">
              <a:solidFill>
                <a:schemeClr val="accent2">
                  <a:lumMod val="75000"/>
                </a:schemeClr>
              </a:solidFill>
            </a:endParaRPr>
          </a:p>
        </p:txBody>
      </p:sp>
      <p:pic>
        <p:nvPicPr>
          <p:cNvPr id="6146" name="Picture 2" descr="Immagine correlat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980271" y="1924696"/>
            <a:ext cx="4211729" cy="248429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magine correl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3825" y="4643002"/>
            <a:ext cx="4198175" cy="209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79957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36479"/>
            <a:ext cx="10515600" cy="1419366"/>
          </a:xfrm>
        </p:spPr>
        <p:txBody>
          <a:bodyPr>
            <a:noAutofit/>
          </a:bodyPr>
          <a:lstStyle/>
          <a:p>
            <a:pPr algn="ctr"/>
            <a:r>
              <a:rPr lang="en-GB" sz="1800" b="1" dirty="0">
                <a:solidFill>
                  <a:srgbClr val="FFC000"/>
                </a:solidFill>
              </a:rPr>
              <a:t>DECREE CONCERNING </a:t>
            </a:r>
            <a:r>
              <a:rPr lang="en-GB" sz="1800" b="1" dirty="0" smtClean="0">
                <a:solidFill>
                  <a:srgbClr val="FFC000"/>
                </a:solidFill>
              </a:rPr>
              <a:t>THE </a:t>
            </a:r>
            <a:r>
              <a:rPr lang="en-GB" sz="1800" b="1" dirty="0">
                <a:solidFill>
                  <a:srgbClr val="FFC000"/>
                </a:solidFill>
              </a:rPr>
              <a:t>PASTORAL OFFICE OF </a:t>
            </a:r>
            <a:r>
              <a:rPr lang="en-GB" sz="1800" b="1" dirty="0" smtClean="0">
                <a:solidFill>
                  <a:srgbClr val="FFC000"/>
                </a:solidFill>
              </a:rPr>
              <a:t>BISHOPS IN </a:t>
            </a:r>
            <a:r>
              <a:rPr lang="en-GB" sz="1800" b="1" dirty="0">
                <a:solidFill>
                  <a:srgbClr val="FFC000"/>
                </a:solidFill>
              </a:rPr>
              <a:t>THE CHURCH</a:t>
            </a:r>
            <a:br>
              <a:rPr lang="en-GB" sz="1800" b="1" dirty="0">
                <a:solidFill>
                  <a:srgbClr val="FFC000"/>
                </a:solidFill>
              </a:rPr>
            </a:br>
            <a:r>
              <a:rPr lang="en-GB" sz="4000" b="1" i="1" dirty="0">
                <a:solidFill>
                  <a:srgbClr val="FFC000"/>
                </a:solidFill>
              </a:rPr>
              <a:t>CHRISTUS DOMINUS </a:t>
            </a:r>
            <a:r>
              <a:rPr lang="en-GB" sz="4000" b="1" dirty="0">
                <a:solidFill>
                  <a:srgbClr val="FFC000"/>
                </a:solidFill>
              </a:rPr>
              <a:t/>
            </a:r>
            <a:br>
              <a:rPr lang="en-GB" sz="4000" b="1" dirty="0">
                <a:solidFill>
                  <a:srgbClr val="FFC000"/>
                </a:solidFill>
              </a:rPr>
            </a:br>
            <a:r>
              <a:rPr lang="en-GB" sz="1800" b="1" dirty="0">
                <a:solidFill>
                  <a:srgbClr val="FFC000"/>
                </a:solidFill>
              </a:rPr>
              <a:t>PROCLAIMED </a:t>
            </a:r>
            <a:r>
              <a:rPr lang="en-GB" sz="1800" b="1" dirty="0" smtClean="0">
                <a:solidFill>
                  <a:srgbClr val="FFC000"/>
                </a:solidFill>
              </a:rPr>
              <a:t>BY HIS </a:t>
            </a:r>
            <a:r>
              <a:rPr lang="en-GB" sz="1800" b="1" dirty="0">
                <a:solidFill>
                  <a:srgbClr val="FFC000"/>
                </a:solidFill>
              </a:rPr>
              <a:t>HOLINESS, POPE PAUL </a:t>
            </a:r>
            <a:r>
              <a:rPr lang="en-GB" sz="1800" b="1" dirty="0" smtClean="0">
                <a:solidFill>
                  <a:srgbClr val="FFC000"/>
                </a:solidFill>
              </a:rPr>
              <a:t>VI ON </a:t>
            </a:r>
            <a:r>
              <a:rPr lang="en-GB" sz="1800" b="1" dirty="0">
                <a:solidFill>
                  <a:srgbClr val="FFC000"/>
                </a:solidFill>
              </a:rPr>
              <a:t>OCTOBER 28, 1965</a:t>
            </a:r>
            <a:r>
              <a:rPr lang="it-IT" sz="1800" b="1" dirty="0">
                <a:solidFill>
                  <a:srgbClr val="FFC000"/>
                </a:solidFill>
              </a:rPr>
              <a:t/>
            </a:r>
            <a:br>
              <a:rPr lang="it-IT" sz="1800" b="1" dirty="0">
                <a:solidFill>
                  <a:srgbClr val="FFC000"/>
                </a:solidFill>
              </a:rPr>
            </a:br>
            <a:endParaRPr lang="it-IT" sz="1800" b="1" dirty="0">
              <a:solidFill>
                <a:srgbClr val="FFC000"/>
              </a:solidFill>
            </a:endParaRPr>
          </a:p>
        </p:txBody>
      </p:sp>
      <p:sp>
        <p:nvSpPr>
          <p:cNvPr id="4" name="Segnaposto contenuto 3"/>
          <p:cNvSpPr>
            <a:spLocks noGrp="1"/>
          </p:cNvSpPr>
          <p:nvPr>
            <p:ph sz="half" idx="2"/>
          </p:nvPr>
        </p:nvSpPr>
        <p:spPr>
          <a:xfrm>
            <a:off x="3207224" y="1402544"/>
            <a:ext cx="8984776" cy="5455456"/>
          </a:xfrm>
        </p:spPr>
        <p:txBody>
          <a:bodyPr>
            <a:normAutofit fontScale="62500" lnSpcReduction="20000"/>
          </a:bodyPr>
          <a:lstStyle/>
          <a:p>
            <a:pPr marL="0" indent="0" algn="ctr">
              <a:buNone/>
            </a:pPr>
            <a:r>
              <a:rPr lang="en-GB" b="1" dirty="0">
                <a:solidFill>
                  <a:srgbClr val="FF0000"/>
                </a:solidFill>
              </a:rPr>
              <a:t>CHAPTER I</a:t>
            </a:r>
            <a:endParaRPr lang="it-IT" dirty="0">
              <a:solidFill>
                <a:srgbClr val="FF0000"/>
              </a:solidFill>
            </a:endParaRPr>
          </a:p>
          <a:p>
            <a:pPr marL="0" indent="0" algn="ctr">
              <a:buNone/>
            </a:pPr>
            <a:r>
              <a:rPr lang="en-GB" b="1" dirty="0">
                <a:solidFill>
                  <a:srgbClr val="FF0000"/>
                </a:solidFill>
              </a:rPr>
              <a:t>THE RELATIONSHIP OF BISHOPS TO THE UNIVERSAL CHURCH</a:t>
            </a:r>
            <a:endParaRPr lang="it-IT" dirty="0">
              <a:solidFill>
                <a:srgbClr val="FF0000"/>
              </a:solidFill>
            </a:endParaRPr>
          </a:p>
          <a:p>
            <a:pPr marL="0" indent="0" algn="ctr">
              <a:buNone/>
            </a:pPr>
            <a:r>
              <a:rPr lang="en-GB" b="1" dirty="0">
                <a:solidFill>
                  <a:srgbClr val="FF0000"/>
                </a:solidFill>
              </a:rPr>
              <a:t>I. The Role of the Bishops in the Universal Church</a:t>
            </a:r>
            <a:endParaRPr lang="it-IT" b="1" dirty="0">
              <a:solidFill>
                <a:srgbClr val="FF0000"/>
              </a:solidFill>
            </a:endParaRPr>
          </a:p>
          <a:p>
            <a:pPr algn="just"/>
            <a:r>
              <a:rPr lang="en-GB" b="1" dirty="0">
                <a:solidFill>
                  <a:srgbClr val="00B050"/>
                </a:solidFill>
              </a:rPr>
              <a:t>4. By virtue of sacramental consecration and hierarchical communion with the head and members of the college, bishops are constituted as members of the episcopal body</a:t>
            </a:r>
            <a:r>
              <a:rPr lang="en-GB" b="1" dirty="0" smtClean="0">
                <a:solidFill>
                  <a:srgbClr val="00B050"/>
                </a:solidFill>
              </a:rPr>
              <a:t>. </a:t>
            </a:r>
            <a:r>
              <a:rPr lang="en-GB" b="1" dirty="0">
                <a:solidFill>
                  <a:srgbClr val="00B050"/>
                </a:solidFill>
              </a:rPr>
              <a:t>"The order of bishops is the successor to the college of the apostles in teaching and pastoral direction, or rather, in the episcopal order, the apostolic body continues without a break. Together with its head, the Roman pontiff, and never without this head it exists as the subject of supreme, plenary power over the universal Church. But this power cannot be exercised except with the agreement of the Roman pontiff</a:t>
            </a:r>
            <a:r>
              <a:rPr lang="en-GB" b="1" dirty="0" smtClean="0">
                <a:solidFill>
                  <a:srgbClr val="00B050"/>
                </a:solidFill>
              </a:rPr>
              <a:t>." </a:t>
            </a:r>
            <a:r>
              <a:rPr lang="en-GB" b="1" dirty="0">
                <a:solidFill>
                  <a:srgbClr val="00B050"/>
                </a:solidFill>
              </a:rPr>
              <a:t>This power however, "is exercised in a solemn manner in an ecumenical council</a:t>
            </a:r>
            <a:r>
              <a:rPr lang="en-GB" b="1" dirty="0" smtClean="0">
                <a:solidFill>
                  <a:srgbClr val="00B050"/>
                </a:solidFill>
              </a:rPr>
              <a:t>." </a:t>
            </a:r>
            <a:r>
              <a:rPr lang="en-GB" b="1" dirty="0">
                <a:solidFill>
                  <a:srgbClr val="00B050"/>
                </a:solidFill>
              </a:rPr>
              <a:t>Therefore, this sacred synod decrees that all bishops who are members of the episcopal college, have the right to be present at an ecumenical council.</a:t>
            </a:r>
            <a:endParaRPr lang="it-IT" b="1" dirty="0">
              <a:solidFill>
                <a:srgbClr val="00B050"/>
              </a:solidFill>
            </a:endParaRPr>
          </a:p>
          <a:p>
            <a:pPr algn="just"/>
            <a:r>
              <a:rPr lang="en-GB" b="1" dirty="0">
                <a:solidFill>
                  <a:srgbClr val="002060"/>
                </a:solidFill>
              </a:rPr>
              <a:t>"The exercise of this collegiate power in union with the pope is possible although the bishops are stationed all over the world, provided that the head of the college gives them a call to collegiate action, or, at least, gives the unified action of the dispersed bishops such approval, or such unconstrained acceptance, that it becomes truly collegiate action</a:t>
            </a:r>
            <a:r>
              <a:rPr lang="en-GB" b="1" dirty="0" smtClean="0">
                <a:solidFill>
                  <a:srgbClr val="002060"/>
                </a:solidFill>
              </a:rPr>
              <a:t>.</a:t>
            </a:r>
          </a:p>
          <a:p>
            <a:pPr algn="just"/>
            <a:r>
              <a:rPr lang="en-GB" b="1" dirty="0">
                <a:solidFill>
                  <a:srgbClr val="FF0000"/>
                </a:solidFill>
              </a:rPr>
              <a:t>5. Bishops chosen from various parts of the world, in ways and manners established or to be established by the Roman pontiff, render more effective assistance to the supreme pastor of the Church in a deliberative body which will be called by the proper name of Synod of Bishops</a:t>
            </a:r>
            <a:r>
              <a:rPr lang="en-GB" b="1" dirty="0" smtClean="0">
                <a:solidFill>
                  <a:srgbClr val="FF0000"/>
                </a:solidFill>
              </a:rPr>
              <a:t>. </a:t>
            </a:r>
            <a:r>
              <a:rPr lang="en-GB" b="1" dirty="0">
                <a:solidFill>
                  <a:srgbClr val="FF0000"/>
                </a:solidFill>
              </a:rPr>
              <a:t>Since it shall be acting in the name of the entire Catholic episcopate, it will at the same time show that all the bishops in hierarchical communion partake of the solicitude for the universal Church</a:t>
            </a:r>
            <a:r>
              <a:rPr lang="en-GB" b="1" dirty="0" smtClean="0">
                <a:solidFill>
                  <a:srgbClr val="FF0000"/>
                </a:solidFill>
              </a:rPr>
              <a:t>.</a:t>
            </a:r>
            <a:endParaRPr lang="it-IT" b="1" dirty="0">
              <a:solidFill>
                <a:srgbClr val="FF0000"/>
              </a:solidFill>
            </a:endParaRPr>
          </a:p>
          <a:p>
            <a:pPr algn="just"/>
            <a:endParaRPr lang="en-GB" b="1" dirty="0" smtClean="0">
              <a:solidFill>
                <a:srgbClr val="002060"/>
              </a:solidFill>
            </a:endParaRPr>
          </a:p>
          <a:p>
            <a:pPr algn="just"/>
            <a:endParaRPr lang="it-IT" b="1" dirty="0">
              <a:solidFill>
                <a:srgbClr val="002060"/>
              </a:solidFill>
            </a:endParaRPr>
          </a:p>
          <a:p>
            <a:endParaRPr lang="it-IT" dirty="0"/>
          </a:p>
        </p:txBody>
      </p:sp>
      <p:pic>
        <p:nvPicPr>
          <p:cNvPr id="7170" name="Picture 2" descr="Risultati immagini per san paolo VI"/>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9663" y="1402544"/>
            <a:ext cx="3177561" cy="450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87346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 y="365125"/>
            <a:ext cx="12172097" cy="658457"/>
          </a:xfrm>
        </p:spPr>
        <p:txBody>
          <a:bodyPr>
            <a:normAutofit/>
          </a:bodyPr>
          <a:lstStyle/>
          <a:p>
            <a:pPr algn="ctr"/>
            <a:r>
              <a:rPr lang="it-IT" sz="3200" dirty="0" err="1" smtClean="0">
                <a:solidFill>
                  <a:srgbClr val="C00000"/>
                </a:solidFill>
                <a:latin typeface="Arial Black" panose="020B0A04020102020204" pitchFamily="34" charset="0"/>
              </a:rPr>
              <a:t>Christus</a:t>
            </a:r>
            <a:r>
              <a:rPr lang="it-IT" sz="3200" dirty="0" smtClean="0">
                <a:solidFill>
                  <a:srgbClr val="C00000"/>
                </a:solidFill>
                <a:latin typeface="Arial Black" panose="020B0A04020102020204" pitchFamily="34" charset="0"/>
              </a:rPr>
              <a:t> Dominus - </a:t>
            </a:r>
            <a:r>
              <a:rPr lang="it-IT" sz="3200" dirty="0" err="1" smtClean="0">
                <a:solidFill>
                  <a:srgbClr val="C00000"/>
                </a:solidFill>
                <a:latin typeface="Arial Black" panose="020B0A04020102020204" pitchFamily="34" charset="0"/>
              </a:rPr>
              <a:t>Reform</a:t>
            </a:r>
            <a:r>
              <a:rPr lang="it-IT" sz="3200" dirty="0" smtClean="0">
                <a:solidFill>
                  <a:srgbClr val="C00000"/>
                </a:solidFill>
                <a:latin typeface="Arial Black" panose="020B0A04020102020204" pitchFamily="34" charset="0"/>
              </a:rPr>
              <a:t> of the Roman Curia.</a:t>
            </a:r>
            <a:endParaRPr lang="it-IT" sz="3200" dirty="0">
              <a:solidFill>
                <a:srgbClr val="C00000"/>
              </a:solidFill>
              <a:latin typeface="Arial Black" panose="020B0A04020102020204" pitchFamily="34" charset="0"/>
            </a:endParaRPr>
          </a:p>
        </p:txBody>
      </p:sp>
      <p:sp>
        <p:nvSpPr>
          <p:cNvPr id="3" name="Segnaposto contenuto 2"/>
          <p:cNvSpPr>
            <a:spLocks noGrp="1"/>
          </p:cNvSpPr>
          <p:nvPr>
            <p:ph sz="half" idx="1"/>
          </p:nvPr>
        </p:nvSpPr>
        <p:spPr>
          <a:xfrm>
            <a:off x="-1" y="2498500"/>
            <a:ext cx="12172096" cy="4359499"/>
          </a:xfrm>
        </p:spPr>
        <p:txBody>
          <a:bodyPr>
            <a:normAutofit fontScale="47500" lnSpcReduction="20000"/>
          </a:bodyPr>
          <a:lstStyle/>
          <a:p>
            <a:pPr marL="0" indent="0" algn="ctr">
              <a:buNone/>
            </a:pPr>
            <a:r>
              <a:rPr lang="en-GB" sz="4400" b="1" dirty="0">
                <a:solidFill>
                  <a:srgbClr val="FF0000"/>
                </a:solidFill>
              </a:rPr>
              <a:t>II. Bishops and the Apostolic See</a:t>
            </a:r>
            <a:endParaRPr lang="it-IT" sz="4400" dirty="0">
              <a:solidFill>
                <a:srgbClr val="FF0000"/>
              </a:solidFill>
            </a:endParaRPr>
          </a:p>
          <a:p>
            <a:pPr marL="0" indent="0" algn="just">
              <a:buNone/>
            </a:pPr>
            <a:r>
              <a:rPr lang="en-GB" sz="3400" b="1" dirty="0" err="1" smtClean="0">
                <a:solidFill>
                  <a:srgbClr val="FF0000"/>
                </a:solidFill>
              </a:rPr>
              <a:t>nn</a:t>
            </a:r>
            <a:r>
              <a:rPr lang="en-GB" sz="3400" b="1" dirty="0" smtClean="0">
                <a:solidFill>
                  <a:srgbClr val="FF0000"/>
                </a:solidFill>
              </a:rPr>
              <a:t>. 8 and 9</a:t>
            </a:r>
          </a:p>
          <a:p>
            <a:pPr algn="just"/>
            <a:r>
              <a:rPr lang="en-GB" sz="3400" dirty="0" smtClean="0">
                <a:solidFill>
                  <a:srgbClr val="00B0F0"/>
                </a:solidFill>
              </a:rPr>
              <a:t>8</a:t>
            </a:r>
            <a:r>
              <a:rPr lang="en-GB" sz="3400" dirty="0">
                <a:solidFill>
                  <a:srgbClr val="00B0F0"/>
                </a:solidFill>
              </a:rPr>
              <a:t>. (a) To bishops, as successors of the Apostles, in the dioceses entrusted to them, there belongs per se all the ordinary, proper, and immediate authority which is required for the exercise of their pastoral office. But this never in any way infringes upon the power which the Roman pontiff has, by virtue of his office, of reserving cases to himself or to some other authority.</a:t>
            </a:r>
            <a:endParaRPr lang="it-IT" sz="3400" dirty="0">
              <a:solidFill>
                <a:srgbClr val="00B0F0"/>
              </a:solidFill>
            </a:endParaRPr>
          </a:p>
          <a:p>
            <a:pPr algn="just"/>
            <a:r>
              <a:rPr lang="en-GB" sz="3400" dirty="0">
                <a:solidFill>
                  <a:srgbClr val="C00000"/>
                </a:solidFill>
              </a:rPr>
              <a:t>(b) The general law of the Church grants the faculty to each diocesan bishop to dispense, in a particular case, the faithful over whom they legally exercise authority as often as they judge that it contributes to their spiritual welfare, except in those cases which have been especially reserved by the supreme authority of the Church.</a:t>
            </a:r>
            <a:endParaRPr lang="it-IT" sz="3400" dirty="0">
              <a:solidFill>
                <a:srgbClr val="C00000"/>
              </a:solidFill>
            </a:endParaRPr>
          </a:p>
          <a:p>
            <a:pPr algn="just"/>
            <a:r>
              <a:rPr lang="en-GB" sz="3400" dirty="0">
                <a:solidFill>
                  <a:schemeClr val="accent2">
                    <a:lumMod val="75000"/>
                  </a:schemeClr>
                </a:solidFill>
              </a:rPr>
              <a:t>9. In exercising supreme, full, and immediate power in the universal Church, the Roman pontiff makes use of the departments of the Roman Curia which, therefore, perform their duties in his name and with his authority for the good of the churches and in the service of the sacred pastors.</a:t>
            </a:r>
            <a:endParaRPr lang="it-IT" sz="3400" dirty="0">
              <a:solidFill>
                <a:schemeClr val="accent2">
                  <a:lumMod val="75000"/>
                </a:schemeClr>
              </a:solidFill>
            </a:endParaRPr>
          </a:p>
          <a:p>
            <a:pPr algn="just"/>
            <a:r>
              <a:rPr lang="en-GB" sz="3400" dirty="0">
                <a:solidFill>
                  <a:srgbClr val="00B050"/>
                </a:solidFill>
              </a:rPr>
              <a:t>The fathers of this sacred council, however, desire that these departments-which have furnished distinguished assistance to the Roman pontiff and the pastors of the Church-be reorganized and better adapted to the needs of the times, regions, and rites especially as regards their number, name, competence and peculiar method of' procedure, as well as the coordination of work among them.(8) The fathers also desire that, in view of the very nature of the pastoral office proper to the bishops, the office of legates of the Roman pontiff be more precisely determined.</a:t>
            </a:r>
            <a:endParaRPr lang="it-IT" sz="3400" dirty="0">
              <a:solidFill>
                <a:srgbClr val="00B050"/>
              </a:solidFill>
            </a:endParaRPr>
          </a:p>
          <a:p>
            <a:pPr algn="just"/>
            <a:r>
              <a:rPr lang="en-GB" sz="3400" dirty="0">
                <a:solidFill>
                  <a:srgbClr val="002060"/>
                </a:solidFill>
              </a:rPr>
              <a:t>10. Furthermore, since these departments are established for the good of the universal Church, it is desirable that their members, officials, and consultors as well as legates of the Roman pontiff be more widely taken from various regions of the Church, insofar as it is possible. In such a way the offices and central organs of the Catholic Church will exhibit a truly universal character.</a:t>
            </a:r>
            <a:endParaRPr lang="it-IT" sz="3400" dirty="0">
              <a:solidFill>
                <a:srgbClr val="002060"/>
              </a:solidFill>
            </a:endParaRPr>
          </a:p>
          <a:p>
            <a:endParaRPr lang="it-IT" dirty="0"/>
          </a:p>
        </p:txBody>
      </p:sp>
      <p:pic>
        <p:nvPicPr>
          <p:cNvPr id="9" name="Immagine 8"/>
          <p:cNvPicPr>
            <a:picLocks noChangeAspect="1"/>
          </p:cNvPicPr>
          <p:nvPr/>
        </p:nvPicPr>
        <p:blipFill>
          <a:blip r:embed="rId2"/>
          <a:stretch>
            <a:fillRect/>
          </a:stretch>
        </p:blipFill>
        <p:spPr>
          <a:xfrm>
            <a:off x="1738647" y="944347"/>
            <a:ext cx="8397025" cy="1554153"/>
          </a:xfrm>
          <a:prstGeom prst="rect">
            <a:avLst/>
          </a:prstGeom>
        </p:spPr>
      </p:pic>
    </p:spTree>
    <p:extLst>
      <p:ext uri="{BB962C8B-B14F-4D97-AF65-F5344CB8AC3E}">
        <p14:creationId xmlns:p14="http://schemas.microsoft.com/office/powerpoint/2010/main" val="52071811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52476"/>
            <a:ext cx="10515600" cy="1325563"/>
          </a:xfrm>
        </p:spPr>
        <p:txBody>
          <a:bodyPr/>
          <a:lstStyle/>
          <a:p>
            <a:pPr algn="ctr"/>
            <a:r>
              <a:rPr lang="it-IT" dirty="0" smtClean="0">
                <a:solidFill>
                  <a:schemeClr val="accent2">
                    <a:lumMod val="75000"/>
                  </a:schemeClr>
                </a:solidFill>
                <a:latin typeface="Modern No. 20" panose="02070704070505020303" pitchFamily="18" charset="0"/>
              </a:rPr>
              <a:t>The </a:t>
            </a:r>
            <a:r>
              <a:rPr lang="it-IT" dirty="0" err="1" smtClean="0">
                <a:solidFill>
                  <a:schemeClr val="accent2">
                    <a:lumMod val="75000"/>
                  </a:schemeClr>
                </a:solidFill>
                <a:latin typeface="Modern No. 20" panose="02070704070505020303" pitchFamily="18" charset="0"/>
              </a:rPr>
              <a:t>Constitutions</a:t>
            </a:r>
            <a:r>
              <a:rPr lang="it-IT" dirty="0" smtClean="0">
                <a:solidFill>
                  <a:schemeClr val="accent2">
                    <a:lumMod val="75000"/>
                  </a:schemeClr>
                </a:solidFill>
                <a:latin typeface="Modern No. 20" panose="02070704070505020303" pitchFamily="18" charset="0"/>
              </a:rPr>
              <a:t> of </a:t>
            </a:r>
            <a:r>
              <a:rPr lang="it-IT" dirty="0">
                <a:solidFill>
                  <a:schemeClr val="accent2">
                    <a:lumMod val="75000"/>
                  </a:schemeClr>
                </a:solidFill>
                <a:latin typeface="Modern No. 20" panose="02070704070505020303" pitchFamily="18" charset="0"/>
              </a:rPr>
              <a:t>t</a:t>
            </a:r>
            <a:r>
              <a:rPr lang="it-IT" dirty="0" smtClean="0">
                <a:solidFill>
                  <a:schemeClr val="accent2">
                    <a:lumMod val="75000"/>
                  </a:schemeClr>
                </a:solidFill>
                <a:latin typeface="Modern No. 20" panose="02070704070505020303" pitchFamily="18" charset="0"/>
              </a:rPr>
              <a:t>he Society of Charity</a:t>
            </a:r>
            <a:endParaRPr lang="it-IT" dirty="0">
              <a:solidFill>
                <a:schemeClr val="accent2">
                  <a:lumMod val="75000"/>
                </a:schemeClr>
              </a:solidFill>
              <a:latin typeface="Modern No. 20" panose="02070704070505020303" pitchFamily="18" charset="0"/>
            </a:endParaRPr>
          </a:p>
        </p:txBody>
      </p:sp>
      <p:sp>
        <p:nvSpPr>
          <p:cNvPr id="3" name="Segnaposto contenuto 2"/>
          <p:cNvSpPr>
            <a:spLocks noGrp="1"/>
          </p:cNvSpPr>
          <p:nvPr>
            <p:ph sz="half" idx="1"/>
          </p:nvPr>
        </p:nvSpPr>
        <p:spPr>
          <a:xfrm>
            <a:off x="476518" y="1378039"/>
            <a:ext cx="8048504" cy="5250409"/>
          </a:xfrm>
        </p:spPr>
        <p:txBody>
          <a:bodyPr>
            <a:normAutofit fontScale="70000" lnSpcReduction="20000"/>
          </a:bodyPr>
          <a:lstStyle/>
          <a:p>
            <a:pPr algn="just"/>
            <a:r>
              <a:rPr lang="it-IT" b="1" dirty="0" err="1" smtClean="0">
                <a:solidFill>
                  <a:srgbClr val="FF0000"/>
                </a:solidFill>
              </a:rPr>
              <a:t>Constitutions</a:t>
            </a:r>
            <a:r>
              <a:rPr lang="it-IT" b="1" dirty="0" smtClean="0">
                <a:solidFill>
                  <a:srgbClr val="FF0000"/>
                </a:solidFill>
              </a:rPr>
              <a:t> n. 185</a:t>
            </a:r>
          </a:p>
          <a:p>
            <a:pPr lvl="1" algn="just"/>
            <a:r>
              <a:rPr lang="it-IT" b="1" dirty="0" smtClean="0">
                <a:solidFill>
                  <a:srgbClr val="00B050"/>
                </a:solidFill>
              </a:rPr>
              <a:t>In the first </a:t>
            </a:r>
            <a:r>
              <a:rPr lang="it-IT" b="1" dirty="0" err="1" smtClean="0">
                <a:solidFill>
                  <a:srgbClr val="00B050"/>
                </a:solidFill>
              </a:rPr>
              <a:t>place</a:t>
            </a:r>
            <a:r>
              <a:rPr lang="it-IT" b="1" dirty="0" smtClean="0">
                <a:solidFill>
                  <a:srgbClr val="00B050"/>
                </a:solidFill>
              </a:rPr>
              <a:t> the </a:t>
            </a:r>
            <a:r>
              <a:rPr lang="it-IT" b="1" dirty="0" err="1" smtClean="0">
                <a:solidFill>
                  <a:srgbClr val="00B050"/>
                </a:solidFill>
              </a:rPr>
              <a:t>greates</a:t>
            </a:r>
            <a:r>
              <a:rPr lang="it-IT" b="1" dirty="0" smtClean="0">
                <a:solidFill>
                  <a:srgbClr val="00B050"/>
                </a:solidFill>
              </a:rPr>
              <a:t> care </a:t>
            </a:r>
            <a:r>
              <a:rPr lang="it-IT" b="1" dirty="0" err="1" smtClean="0">
                <a:solidFill>
                  <a:srgbClr val="00B050"/>
                </a:solidFill>
              </a:rPr>
              <a:t>is</a:t>
            </a:r>
            <a:r>
              <a:rPr lang="it-IT" b="1" dirty="0" smtClean="0">
                <a:solidFill>
                  <a:srgbClr val="00B050"/>
                </a:solidFill>
              </a:rPr>
              <a:t> to be </a:t>
            </a:r>
            <a:r>
              <a:rPr lang="it-IT" b="1" dirty="0" err="1" smtClean="0">
                <a:solidFill>
                  <a:srgbClr val="00B050"/>
                </a:solidFill>
              </a:rPr>
              <a:t>taken</a:t>
            </a:r>
            <a:r>
              <a:rPr lang="it-IT" b="1" dirty="0" smtClean="0">
                <a:solidFill>
                  <a:srgbClr val="00B050"/>
                </a:solidFill>
              </a:rPr>
              <a:t> with </a:t>
            </a:r>
            <a:r>
              <a:rPr lang="it-IT" b="1" dirty="0" err="1" smtClean="0">
                <a:solidFill>
                  <a:srgbClr val="00B050"/>
                </a:solidFill>
              </a:rPr>
              <a:t>regard</a:t>
            </a:r>
            <a:r>
              <a:rPr lang="it-IT" b="1" dirty="0" smtClean="0">
                <a:solidFill>
                  <a:srgbClr val="00B050"/>
                </a:solidFill>
              </a:rPr>
              <a:t> to union and </a:t>
            </a:r>
            <a:r>
              <a:rPr lang="it-IT" b="1" dirty="0" err="1" smtClean="0">
                <a:solidFill>
                  <a:srgbClr val="00B050"/>
                </a:solidFill>
              </a:rPr>
              <a:t>mutual</a:t>
            </a:r>
            <a:r>
              <a:rPr lang="it-IT" b="1" dirty="0" smtClean="0">
                <a:solidFill>
                  <a:srgbClr val="00B050"/>
                </a:solidFill>
              </a:rPr>
              <a:t> </a:t>
            </a:r>
            <a:r>
              <a:rPr lang="it-IT" b="1" dirty="0" err="1" smtClean="0">
                <a:solidFill>
                  <a:srgbClr val="00B050"/>
                </a:solidFill>
              </a:rPr>
              <a:t>agreement</a:t>
            </a:r>
            <a:r>
              <a:rPr lang="it-IT" b="1" dirty="0" smtClean="0">
                <a:solidFill>
                  <a:srgbClr val="00B050"/>
                </a:solidFill>
              </a:rPr>
              <a:t>.</a:t>
            </a:r>
          </a:p>
          <a:p>
            <a:pPr lvl="1" algn="just"/>
            <a:r>
              <a:rPr lang="it-IT" b="1" dirty="0" err="1" smtClean="0">
                <a:solidFill>
                  <a:srgbClr val="0070C0"/>
                </a:solidFill>
              </a:rPr>
              <a:t>Nothing</a:t>
            </a:r>
            <a:r>
              <a:rPr lang="it-IT" b="1" dirty="0" smtClean="0">
                <a:solidFill>
                  <a:srgbClr val="0070C0"/>
                </a:solidFill>
              </a:rPr>
              <a:t> must be </a:t>
            </a:r>
            <a:r>
              <a:rPr lang="it-IT" b="1" dirty="0" err="1" smtClean="0">
                <a:solidFill>
                  <a:srgbClr val="0070C0"/>
                </a:solidFill>
              </a:rPr>
              <a:t>permitted</a:t>
            </a:r>
            <a:r>
              <a:rPr lang="it-IT" b="1" dirty="0" smtClean="0">
                <a:solidFill>
                  <a:srgbClr val="0070C0"/>
                </a:solidFill>
              </a:rPr>
              <a:t> to </a:t>
            </a:r>
            <a:r>
              <a:rPr lang="it-IT" b="1" dirty="0" err="1" smtClean="0">
                <a:solidFill>
                  <a:srgbClr val="0070C0"/>
                </a:solidFill>
              </a:rPr>
              <a:t>interfere</a:t>
            </a:r>
            <a:r>
              <a:rPr lang="it-IT" b="1" dirty="0" smtClean="0">
                <a:solidFill>
                  <a:srgbClr val="0070C0"/>
                </a:solidFill>
              </a:rPr>
              <a:t> with </a:t>
            </a:r>
            <a:r>
              <a:rPr lang="it-IT" b="1" dirty="0" err="1" smtClean="0">
                <a:solidFill>
                  <a:srgbClr val="0070C0"/>
                </a:solidFill>
              </a:rPr>
              <a:t>this</a:t>
            </a:r>
            <a:r>
              <a:rPr lang="it-IT" b="1" dirty="0" smtClean="0">
                <a:solidFill>
                  <a:srgbClr val="0070C0"/>
                </a:solidFill>
              </a:rPr>
              <a:t> </a:t>
            </a:r>
            <a:r>
              <a:rPr lang="it-IT" b="1" dirty="0" err="1" smtClean="0">
                <a:solidFill>
                  <a:srgbClr val="0070C0"/>
                </a:solidFill>
              </a:rPr>
              <a:t>aim</a:t>
            </a:r>
            <a:r>
              <a:rPr lang="it-IT" b="1" dirty="0" smtClean="0">
                <a:solidFill>
                  <a:srgbClr val="0070C0"/>
                </a:solidFill>
              </a:rPr>
              <a:t>, </a:t>
            </a:r>
            <a:r>
              <a:rPr lang="it-IT" b="1" dirty="0" err="1" smtClean="0">
                <a:solidFill>
                  <a:srgbClr val="0070C0"/>
                </a:solidFill>
              </a:rPr>
              <a:t>because</a:t>
            </a:r>
            <a:r>
              <a:rPr lang="it-IT" b="1" dirty="0" smtClean="0">
                <a:solidFill>
                  <a:srgbClr val="0070C0"/>
                </a:solidFill>
              </a:rPr>
              <a:t> the bond of </a:t>
            </a:r>
            <a:r>
              <a:rPr lang="it-IT" b="1" dirty="0" err="1" smtClean="0">
                <a:solidFill>
                  <a:srgbClr val="0070C0"/>
                </a:solidFill>
              </a:rPr>
              <a:t>fraternal</a:t>
            </a:r>
            <a:r>
              <a:rPr lang="it-IT" b="1" dirty="0" smtClean="0">
                <a:solidFill>
                  <a:srgbClr val="0070C0"/>
                </a:solidFill>
              </a:rPr>
              <a:t> charity </a:t>
            </a:r>
            <a:r>
              <a:rPr lang="it-IT" b="1" dirty="0" err="1" smtClean="0">
                <a:solidFill>
                  <a:srgbClr val="0070C0"/>
                </a:solidFill>
              </a:rPr>
              <a:t>enables</a:t>
            </a:r>
            <a:r>
              <a:rPr lang="it-IT" b="1" dirty="0" smtClean="0">
                <a:solidFill>
                  <a:srgbClr val="0070C0"/>
                </a:solidFill>
              </a:rPr>
              <a:t> the </a:t>
            </a:r>
            <a:r>
              <a:rPr lang="it-IT" b="1" dirty="0" err="1" smtClean="0">
                <a:solidFill>
                  <a:srgbClr val="0070C0"/>
                </a:solidFill>
              </a:rPr>
              <a:t>members</a:t>
            </a:r>
            <a:r>
              <a:rPr lang="it-IT" b="1" dirty="0" smtClean="0">
                <a:solidFill>
                  <a:srgbClr val="0070C0"/>
                </a:solidFill>
              </a:rPr>
              <a:t> to devote </a:t>
            </a:r>
            <a:r>
              <a:rPr lang="it-IT" b="1" dirty="0" err="1" smtClean="0">
                <a:solidFill>
                  <a:srgbClr val="0070C0"/>
                </a:solidFill>
              </a:rPr>
              <a:t>themselves</a:t>
            </a:r>
            <a:r>
              <a:rPr lang="it-IT" b="1" dirty="0" smtClean="0">
                <a:solidFill>
                  <a:srgbClr val="0070C0"/>
                </a:solidFill>
              </a:rPr>
              <a:t> </a:t>
            </a:r>
            <a:r>
              <a:rPr lang="it-IT" b="1" dirty="0" err="1" smtClean="0">
                <a:solidFill>
                  <a:srgbClr val="0070C0"/>
                </a:solidFill>
              </a:rPr>
              <a:t>better</a:t>
            </a:r>
            <a:r>
              <a:rPr lang="it-IT" b="1" dirty="0" smtClean="0">
                <a:solidFill>
                  <a:srgbClr val="0070C0"/>
                </a:solidFill>
              </a:rPr>
              <a:t> and more </a:t>
            </a:r>
            <a:r>
              <a:rPr lang="it-IT" b="1" dirty="0" err="1" smtClean="0">
                <a:solidFill>
                  <a:srgbClr val="0070C0"/>
                </a:solidFill>
              </a:rPr>
              <a:t>effectively</a:t>
            </a:r>
            <a:r>
              <a:rPr lang="it-IT" b="1" dirty="0" smtClean="0">
                <a:solidFill>
                  <a:srgbClr val="0070C0"/>
                </a:solidFill>
              </a:rPr>
              <a:t> to the </a:t>
            </a:r>
            <a:r>
              <a:rPr lang="it-IT" b="1" dirty="0" err="1" smtClean="0">
                <a:solidFill>
                  <a:srgbClr val="0070C0"/>
                </a:solidFill>
              </a:rPr>
              <a:t>worship</a:t>
            </a:r>
            <a:r>
              <a:rPr lang="it-IT" b="1" dirty="0" smtClean="0">
                <a:solidFill>
                  <a:srgbClr val="0070C0"/>
                </a:solidFill>
              </a:rPr>
              <a:t> of </a:t>
            </a:r>
            <a:r>
              <a:rPr lang="it-IT" b="1" dirty="0" err="1" smtClean="0">
                <a:solidFill>
                  <a:srgbClr val="0070C0"/>
                </a:solidFill>
              </a:rPr>
              <a:t>God</a:t>
            </a:r>
            <a:r>
              <a:rPr lang="it-IT" b="1" dirty="0" smtClean="0">
                <a:solidFill>
                  <a:srgbClr val="0070C0"/>
                </a:solidFill>
              </a:rPr>
              <a:t> and the </a:t>
            </a:r>
            <a:r>
              <a:rPr lang="it-IT" b="1" dirty="0" err="1" smtClean="0">
                <a:solidFill>
                  <a:srgbClr val="0070C0"/>
                </a:solidFill>
              </a:rPr>
              <a:t>assistance</a:t>
            </a:r>
            <a:r>
              <a:rPr lang="it-IT" b="1" dirty="0" smtClean="0">
                <a:solidFill>
                  <a:srgbClr val="0070C0"/>
                </a:solidFill>
              </a:rPr>
              <a:t> of </a:t>
            </a:r>
            <a:r>
              <a:rPr lang="it-IT" b="1" dirty="0" err="1" smtClean="0">
                <a:solidFill>
                  <a:srgbClr val="0070C0"/>
                </a:solidFill>
              </a:rPr>
              <a:t>their</a:t>
            </a:r>
            <a:r>
              <a:rPr lang="it-IT" b="1" dirty="0" smtClean="0">
                <a:solidFill>
                  <a:srgbClr val="0070C0"/>
                </a:solidFill>
              </a:rPr>
              <a:t> </a:t>
            </a:r>
            <a:r>
              <a:rPr lang="it-IT" b="1" dirty="0" err="1" smtClean="0">
                <a:solidFill>
                  <a:srgbClr val="0070C0"/>
                </a:solidFill>
              </a:rPr>
              <a:t>neighbours</a:t>
            </a:r>
            <a:r>
              <a:rPr lang="it-IT" b="1" dirty="0" smtClean="0">
                <a:solidFill>
                  <a:srgbClr val="0070C0"/>
                </a:solidFill>
              </a:rPr>
              <a:t>.</a:t>
            </a:r>
          </a:p>
          <a:p>
            <a:pPr lvl="1" algn="just"/>
            <a:r>
              <a:rPr lang="it-IT" b="1" i="1" dirty="0" err="1" smtClean="0">
                <a:solidFill>
                  <a:srgbClr val="00B0F0"/>
                </a:solidFill>
              </a:rPr>
              <a:t>Then</a:t>
            </a:r>
            <a:r>
              <a:rPr lang="it-IT" b="1" i="1" dirty="0" smtClean="0">
                <a:solidFill>
                  <a:srgbClr val="00B0F0"/>
                </a:solidFill>
              </a:rPr>
              <a:t> </a:t>
            </a:r>
            <a:r>
              <a:rPr lang="it-IT" b="1" i="1" dirty="0" err="1" smtClean="0">
                <a:solidFill>
                  <a:srgbClr val="00B0F0"/>
                </a:solidFill>
              </a:rPr>
              <a:t>Rosmini</a:t>
            </a:r>
            <a:r>
              <a:rPr lang="it-IT" b="1" i="1" dirty="0" smtClean="0">
                <a:solidFill>
                  <a:srgbClr val="00B0F0"/>
                </a:solidFill>
              </a:rPr>
              <a:t> </a:t>
            </a:r>
            <a:r>
              <a:rPr lang="it-IT" b="1" i="1" dirty="0" err="1" smtClean="0">
                <a:solidFill>
                  <a:srgbClr val="00B0F0"/>
                </a:solidFill>
              </a:rPr>
              <a:t>points</a:t>
            </a:r>
            <a:r>
              <a:rPr lang="it-IT" b="1" i="1" dirty="0" smtClean="0">
                <a:solidFill>
                  <a:srgbClr val="00B0F0"/>
                </a:solidFill>
              </a:rPr>
              <a:t> out some </a:t>
            </a:r>
            <a:r>
              <a:rPr lang="it-IT" b="1" i="1" dirty="0" err="1" smtClean="0">
                <a:solidFill>
                  <a:srgbClr val="00B0F0"/>
                </a:solidFill>
              </a:rPr>
              <a:t>good</a:t>
            </a:r>
            <a:r>
              <a:rPr lang="it-IT" b="1" i="1" dirty="0" smtClean="0">
                <a:solidFill>
                  <a:srgbClr val="00B0F0"/>
                </a:solidFill>
              </a:rPr>
              <a:t> </a:t>
            </a:r>
            <a:r>
              <a:rPr lang="it-IT" b="1" i="1" dirty="0" err="1" smtClean="0">
                <a:solidFill>
                  <a:srgbClr val="00B0F0"/>
                </a:solidFill>
              </a:rPr>
              <a:t>attitudes</a:t>
            </a:r>
            <a:r>
              <a:rPr lang="it-IT" b="1" i="1" dirty="0">
                <a:solidFill>
                  <a:srgbClr val="00B0F0"/>
                </a:solidFill>
              </a:rPr>
              <a:t>:</a:t>
            </a:r>
            <a:endParaRPr lang="it-IT" b="1" i="1" dirty="0" smtClean="0">
              <a:solidFill>
                <a:srgbClr val="00B0F0"/>
              </a:solidFill>
            </a:endParaRPr>
          </a:p>
          <a:p>
            <a:pPr lvl="2" algn="just"/>
            <a:r>
              <a:rPr lang="it-IT" b="1" i="1" dirty="0" err="1" smtClean="0">
                <a:solidFill>
                  <a:srgbClr val="00B0F0"/>
                </a:solidFill>
              </a:rPr>
              <a:t>Inclining</a:t>
            </a:r>
            <a:r>
              <a:rPr lang="it-IT" b="1" i="1" dirty="0" smtClean="0">
                <a:solidFill>
                  <a:srgbClr val="00B0F0"/>
                </a:solidFill>
              </a:rPr>
              <a:t> </a:t>
            </a:r>
            <a:r>
              <a:rPr lang="it-IT" b="1" i="1" dirty="0" err="1" smtClean="0">
                <a:solidFill>
                  <a:srgbClr val="00B0F0"/>
                </a:solidFill>
              </a:rPr>
              <a:t>towards</a:t>
            </a:r>
            <a:r>
              <a:rPr lang="it-IT" b="1" i="1" dirty="0" smtClean="0">
                <a:solidFill>
                  <a:srgbClr val="00B0F0"/>
                </a:solidFill>
              </a:rPr>
              <a:t> </a:t>
            </a:r>
            <a:r>
              <a:rPr lang="it-IT" b="1" i="1" dirty="0" err="1" smtClean="0">
                <a:solidFill>
                  <a:srgbClr val="00B0F0"/>
                </a:solidFill>
              </a:rPr>
              <a:t>other’s</a:t>
            </a:r>
            <a:r>
              <a:rPr lang="it-IT" b="1" i="1" dirty="0" smtClean="0">
                <a:solidFill>
                  <a:srgbClr val="00B0F0"/>
                </a:solidFill>
              </a:rPr>
              <a:t> </a:t>
            </a:r>
            <a:r>
              <a:rPr lang="it-IT" b="1" i="1" dirty="0" err="1" smtClean="0">
                <a:solidFill>
                  <a:srgbClr val="00B0F0"/>
                </a:solidFill>
              </a:rPr>
              <a:t>opinions</a:t>
            </a:r>
            <a:endParaRPr lang="it-IT" b="1" i="1" dirty="0" smtClean="0">
              <a:solidFill>
                <a:srgbClr val="00B0F0"/>
              </a:solidFill>
            </a:endParaRPr>
          </a:p>
          <a:p>
            <a:pPr lvl="2" algn="just"/>
            <a:r>
              <a:rPr lang="it-IT" b="1" i="1" dirty="0" err="1" smtClean="0">
                <a:solidFill>
                  <a:srgbClr val="00B0F0"/>
                </a:solidFill>
              </a:rPr>
              <a:t>Linstening</a:t>
            </a:r>
            <a:r>
              <a:rPr lang="it-IT" b="1" i="1" dirty="0" smtClean="0">
                <a:solidFill>
                  <a:srgbClr val="00B0F0"/>
                </a:solidFill>
              </a:rPr>
              <a:t> </a:t>
            </a:r>
            <a:r>
              <a:rPr lang="it-IT" b="1" i="1" dirty="0" err="1" smtClean="0">
                <a:solidFill>
                  <a:srgbClr val="00B0F0"/>
                </a:solidFill>
              </a:rPr>
              <a:t>carefully</a:t>
            </a:r>
            <a:r>
              <a:rPr lang="it-IT" b="1" i="1" dirty="0" smtClean="0">
                <a:solidFill>
                  <a:srgbClr val="00B0F0"/>
                </a:solidFill>
              </a:rPr>
              <a:t> to </a:t>
            </a:r>
            <a:r>
              <a:rPr lang="it-IT" b="1" i="1" dirty="0" err="1" smtClean="0">
                <a:solidFill>
                  <a:srgbClr val="00B0F0"/>
                </a:solidFill>
              </a:rPr>
              <a:t>one</a:t>
            </a:r>
            <a:r>
              <a:rPr lang="it-IT" b="1" i="1" dirty="0" smtClean="0">
                <a:solidFill>
                  <a:srgbClr val="00B0F0"/>
                </a:solidFill>
              </a:rPr>
              <a:t> </a:t>
            </a:r>
            <a:r>
              <a:rPr lang="it-IT" b="1" i="1" dirty="0" err="1" smtClean="0">
                <a:solidFill>
                  <a:srgbClr val="00B0F0"/>
                </a:solidFill>
              </a:rPr>
              <a:t>another</a:t>
            </a:r>
            <a:endParaRPr lang="it-IT" b="1" i="1" dirty="0" smtClean="0">
              <a:solidFill>
                <a:srgbClr val="00B0F0"/>
              </a:solidFill>
            </a:endParaRPr>
          </a:p>
          <a:p>
            <a:pPr lvl="2" algn="just"/>
            <a:r>
              <a:rPr lang="it-IT" b="1" i="1" dirty="0" err="1" smtClean="0">
                <a:solidFill>
                  <a:srgbClr val="00B0F0"/>
                </a:solidFill>
              </a:rPr>
              <a:t>Exercising</a:t>
            </a:r>
            <a:r>
              <a:rPr lang="it-IT" b="1" i="1" dirty="0" smtClean="0">
                <a:solidFill>
                  <a:srgbClr val="00B0F0"/>
                </a:solidFill>
              </a:rPr>
              <a:t> </a:t>
            </a:r>
            <a:r>
              <a:rPr lang="it-IT" b="1" i="1" dirty="0" err="1" smtClean="0">
                <a:solidFill>
                  <a:srgbClr val="00B0F0"/>
                </a:solidFill>
              </a:rPr>
              <a:t>mutual</a:t>
            </a:r>
            <a:r>
              <a:rPr lang="it-IT" b="1" i="1" dirty="0" smtClean="0">
                <a:solidFill>
                  <a:srgbClr val="00B0F0"/>
                </a:solidFill>
              </a:rPr>
              <a:t> </a:t>
            </a:r>
            <a:r>
              <a:rPr lang="it-IT" b="1" i="1" dirty="0" err="1" smtClean="0">
                <a:solidFill>
                  <a:srgbClr val="00B0F0"/>
                </a:solidFill>
              </a:rPr>
              <a:t>correction</a:t>
            </a:r>
            <a:r>
              <a:rPr lang="it-IT" b="1" i="1" dirty="0" smtClean="0">
                <a:solidFill>
                  <a:srgbClr val="00B0F0"/>
                </a:solidFill>
              </a:rPr>
              <a:t> with </a:t>
            </a:r>
            <a:r>
              <a:rPr lang="it-IT" b="1" i="1" dirty="0" err="1" smtClean="0">
                <a:solidFill>
                  <a:srgbClr val="00B0F0"/>
                </a:solidFill>
              </a:rPr>
              <a:t>discretion</a:t>
            </a:r>
            <a:r>
              <a:rPr lang="it-IT" b="1" i="1" dirty="0" smtClean="0">
                <a:solidFill>
                  <a:srgbClr val="00B0F0"/>
                </a:solidFill>
              </a:rPr>
              <a:t> and charity</a:t>
            </a:r>
          </a:p>
          <a:p>
            <a:pPr lvl="2" algn="just"/>
            <a:r>
              <a:rPr lang="it-IT" b="1" i="1" dirty="0" err="1" smtClean="0">
                <a:solidFill>
                  <a:srgbClr val="00B0F0"/>
                </a:solidFill>
              </a:rPr>
              <a:t>Keeping</a:t>
            </a:r>
            <a:r>
              <a:rPr lang="it-IT" b="1" i="1" dirty="0" smtClean="0">
                <a:solidFill>
                  <a:srgbClr val="00B0F0"/>
                </a:solidFill>
              </a:rPr>
              <a:t> </a:t>
            </a:r>
            <a:r>
              <a:rPr lang="it-IT" b="1" i="1" dirty="0" err="1" smtClean="0">
                <a:solidFill>
                  <a:srgbClr val="00B0F0"/>
                </a:solidFill>
              </a:rPr>
              <a:t>ourselves</a:t>
            </a:r>
            <a:r>
              <a:rPr lang="it-IT" b="1" i="1" dirty="0" smtClean="0">
                <a:solidFill>
                  <a:srgbClr val="00B0F0"/>
                </a:solidFill>
              </a:rPr>
              <a:t> </a:t>
            </a:r>
            <a:r>
              <a:rPr lang="it-IT" b="1" i="1" dirty="0" err="1" smtClean="0">
                <a:solidFill>
                  <a:srgbClr val="00B0F0"/>
                </a:solidFill>
              </a:rPr>
              <a:t>humble</a:t>
            </a:r>
            <a:r>
              <a:rPr lang="it-IT" b="1" i="1" dirty="0" smtClean="0">
                <a:solidFill>
                  <a:srgbClr val="00B0F0"/>
                </a:solidFill>
              </a:rPr>
              <a:t> in </a:t>
            </a:r>
            <a:r>
              <a:rPr lang="it-IT" b="1" i="1" dirty="0" err="1" smtClean="0">
                <a:solidFill>
                  <a:srgbClr val="00B0F0"/>
                </a:solidFill>
              </a:rPr>
              <a:t>heart</a:t>
            </a:r>
            <a:endParaRPr lang="it-IT" b="1" i="1" dirty="0" smtClean="0">
              <a:solidFill>
                <a:srgbClr val="00B0F0"/>
              </a:solidFill>
            </a:endParaRPr>
          </a:p>
          <a:p>
            <a:pPr lvl="2" algn="just"/>
            <a:r>
              <a:rPr lang="it-IT" b="1" i="1" dirty="0" err="1" smtClean="0">
                <a:solidFill>
                  <a:srgbClr val="00B0F0"/>
                </a:solidFill>
              </a:rPr>
              <a:t>Enjoiing</a:t>
            </a:r>
            <a:r>
              <a:rPr lang="it-IT" b="1" i="1" dirty="0" smtClean="0">
                <a:solidFill>
                  <a:srgbClr val="00B0F0"/>
                </a:solidFill>
              </a:rPr>
              <a:t> the </a:t>
            </a:r>
            <a:r>
              <a:rPr lang="it-IT" b="1" i="1" dirty="0" err="1" smtClean="0">
                <a:solidFill>
                  <a:srgbClr val="00B0F0"/>
                </a:solidFill>
              </a:rPr>
              <a:t>growt</a:t>
            </a:r>
            <a:r>
              <a:rPr lang="it-IT" b="1" i="1" dirty="0" smtClean="0">
                <a:solidFill>
                  <a:srgbClr val="00B0F0"/>
                </a:solidFill>
              </a:rPr>
              <a:t> in </a:t>
            </a:r>
            <a:r>
              <a:rPr lang="it-IT" b="1" i="1" dirty="0" err="1" smtClean="0">
                <a:solidFill>
                  <a:srgbClr val="00B0F0"/>
                </a:solidFill>
              </a:rPr>
              <a:t>wisdom</a:t>
            </a:r>
            <a:r>
              <a:rPr lang="it-IT" b="1" i="1" dirty="0" smtClean="0">
                <a:solidFill>
                  <a:srgbClr val="00B0F0"/>
                </a:solidFill>
              </a:rPr>
              <a:t> </a:t>
            </a:r>
            <a:r>
              <a:rPr lang="it-IT" b="1" i="1" dirty="0" err="1" smtClean="0">
                <a:solidFill>
                  <a:srgbClr val="00B0F0"/>
                </a:solidFill>
              </a:rPr>
              <a:t>that</a:t>
            </a:r>
            <a:r>
              <a:rPr lang="it-IT" b="1" i="1" dirty="0" smtClean="0">
                <a:solidFill>
                  <a:srgbClr val="00B0F0"/>
                </a:solidFill>
              </a:rPr>
              <a:t> </a:t>
            </a:r>
            <a:r>
              <a:rPr lang="it-IT" b="1" i="1" dirty="0" err="1" smtClean="0">
                <a:solidFill>
                  <a:srgbClr val="00B0F0"/>
                </a:solidFill>
              </a:rPr>
              <a:t>consentment</a:t>
            </a:r>
            <a:r>
              <a:rPr lang="it-IT" b="1" i="1" dirty="0" smtClean="0">
                <a:solidFill>
                  <a:srgbClr val="00B0F0"/>
                </a:solidFill>
              </a:rPr>
              <a:t> </a:t>
            </a:r>
            <a:r>
              <a:rPr lang="it-IT" b="1" i="1" dirty="0" err="1" smtClean="0">
                <a:solidFill>
                  <a:srgbClr val="00B0F0"/>
                </a:solidFill>
              </a:rPr>
              <a:t>brings</a:t>
            </a:r>
            <a:r>
              <a:rPr lang="it-IT" b="1" i="1" dirty="0" smtClean="0">
                <a:solidFill>
                  <a:srgbClr val="00B0F0"/>
                </a:solidFill>
              </a:rPr>
              <a:t> to </a:t>
            </a:r>
            <a:r>
              <a:rPr lang="it-IT" b="1" i="1" dirty="0" err="1" smtClean="0">
                <a:solidFill>
                  <a:srgbClr val="00B0F0"/>
                </a:solidFill>
              </a:rPr>
              <a:t>our</a:t>
            </a:r>
            <a:r>
              <a:rPr lang="it-IT" b="1" i="1" dirty="0" smtClean="0">
                <a:solidFill>
                  <a:srgbClr val="00B0F0"/>
                </a:solidFill>
              </a:rPr>
              <a:t> </a:t>
            </a:r>
            <a:r>
              <a:rPr lang="it-IT" b="1" i="1" dirty="0" err="1" smtClean="0">
                <a:solidFill>
                  <a:srgbClr val="00B0F0"/>
                </a:solidFill>
              </a:rPr>
              <a:t>minds</a:t>
            </a:r>
            <a:r>
              <a:rPr lang="it-IT" b="1" i="1" dirty="0" smtClean="0">
                <a:solidFill>
                  <a:srgbClr val="00B0F0"/>
                </a:solidFill>
              </a:rPr>
              <a:t> and to </a:t>
            </a:r>
            <a:r>
              <a:rPr lang="it-IT" b="1" i="1" dirty="0" err="1" smtClean="0">
                <a:solidFill>
                  <a:srgbClr val="00B0F0"/>
                </a:solidFill>
              </a:rPr>
              <a:t>our</a:t>
            </a:r>
            <a:r>
              <a:rPr lang="it-IT" b="1" i="1" dirty="0" smtClean="0">
                <a:solidFill>
                  <a:srgbClr val="00B0F0"/>
                </a:solidFill>
              </a:rPr>
              <a:t> </a:t>
            </a:r>
            <a:r>
              <a:rPr lang="it-IT" b="1" i="1" dirty="0" err="1" smtClean="0">
                <a:solidFill>
                  <a:srgbClr val="00B0F0"/>
                </a:solidFill>
              </a:rPr>
              <a:t>hearts</a:t>
            </a:r>
            <a:r>
              <a:rPr lang="it-IT" b="1" i="1" dirty="0" smtClean="0">
                <a:solidFill>
                  <a:srgbClr val="00B0F0"/>
                </a:solidFill>
              </a:rPr>
              <a:t>.</a:t>
            </a:r>
          </a:p>
          <a:p>
            <a:pPr algn="just"/>
            <a:r>
              <a:rPr lang="it-IT" b="1" dirty="0" err="1" smtClean="0">
                <a:solidFill>
                  <a:srgbClr val="FF0000"/>
                </a:solidFill>
              </a:rPr>
              <a:t>Constitutions</a:t>
            </a:r>
            <a:r>
              <a:rPr lang="it-IT" b="1" dirty="0" smtClean="0">
                <a:solidFill>
                  <a:srgbClr val="FF0000"/>
                </a:solidFill>
              </a:rPr>
              <a:t> n. 1064</a:t>
            </a:r>
          </a:p>
          <a:p>
            <a:pPr lvl="1" algn="just"/>
            <a:r>
              <a:rPr lang="it-IT" b="1" dirty="0" err="1" smtClean="0">
                <a:solidFill>
                  <a:srgbClr val="FF0000"/>
                </a:solidFill>
              </a:rPr>
              <a:t>Whatever</a:t>
            </a:r>
            <a:r>
              <a:rPr lang="it-IT" b="1" dirty="0" smtClean="0">
                <a:solidFill>
                  <a:srgbClr val="FF0000"/>
                </a:solidFill>
              </a:rPr>
              <a:t> </a:t>
            </a:r>
            <a:r>
              <a:rPr lang="it-IT" b="1" dirty="0" err="1" smtClean="0">
                <a:solidFill>
                  <a:srgbClr val="FF0000"/>
                </a:solidFill>
              </a:rPr>
              <a:t>helps</a:t>
            </a:r>
            <a:r>
              <a:rPr lang="it-IT" b="1" dirty="0" smtClean="0">
                <a:solidFill>
                  <a:srgbClr val="FF0000"/>
                </a:solidFill>
              </a:rPr>
              <a:t> </a:t>
            </a:r>
            <a:r>
              <a:rPr lang="it-IT" b="1" dirty="0" err="1" smtClean="0">
                <a:solidFill>
                  <a:srgbClr val="FF0000"/>
                </a:solidFill>
              </a:rPr>
              <a:t>towards</a:t>
            </a:r>
            <a:r>
              <a:rPr lang="it-IT" b="1" dirty="0" smtClean="0">
                <a:solidFill>
                  <a:srgbClr val="FF0000"/>
                </a:solidFill>
              </a:rPr>
              <a:t> union </a:t>
            </a:r>
            <a:r>
              <a:rPr lang="it-IT" b="1" dirty="0" err="1" smtClean="0">
                <a:solidFill>
                  <a:srgbClr val="FF0000"/>
                </a:solidFill>
              </a:rPr>
              <a:t>between</a:t>
            </a:r>
            <a:r>
              <a:rPr lang="it-IT" b="1" dirty="0" smtClean="0">
                <a:solidFill>
                  <a:srgbClr val="FF0000"/>
                </a:solidFill>
              </a:rPr>
              <a:t> the </a:t>
            </a:r>
            <a:r>
              <a:rPr lang="it-IT" b="1" dirty="0" err="1" smtClean="0">
                <a:solidFill>
                  <a:srgbClr val="FF0000"/>
                </a:solidFill>
              </a:rPr>
              <a:t>members</a:t>
            </a:r>
            <a:r>
              <a:rPr lang="it-IT" b="1" dirty="0" smtClean="0">
                <a:solidFill>
                  <a:srgbClr val="FF0000"/>
                </a:solidFill>
              </a:rPr>
              <a:t> of </a:t>
            </a:r>
            <a:r>
              <a:rPr lang="it-IT" b="1" dirty="0" err="1" smtClean="0">
                <a:solidFill>
                  <a:srgbClr val="FF0000"/>
                </a:solidFill>
              </a:rPr>
              <a:t>this</a:t>
            </a:r>
            <a:r>
              <a:rPr lang="it-IT" b="1" dirty="0" smtClean="0">
                <a:solidFill>
                  <a:srgbClr val="FF0000"/>
                </a:solidFill>
              </a:rPr>
              <a:t> body </a:t>
            </a:r>
            <a:r>
              <a:rPr lang="it-IT" b="1" dirty="0" err="1" smtClean="0">
                <a:solidFill>
                  <a:srgbClr val="FF0000"/>
                </a:solidFill>
              </a:rPr>
              <a:t>amongst</a:t>
            </a:r>
            <a:r>
              <a:rPr lang="it-IT" b="1" dirty="0" smtClean="0">
                <a:solidFill>
                  <a:srgbClr val="FF0000"/>
                </a:solidFill>
              </a:rPr>
              <a:t> </a:t>
            </a:r>
            <a:r>
              <a:rPr lang="it-IT" b="1" dirty="0" err="1" smtClean="0">
                <a:solidFill>
                  <a:srgbClr val="FF0000"/>
                </a:solidFill>
              </a:rPr>
              <a:t>themselves</a:t>
            </a:r>
            <a:r>
              <a:rPr lang="it-IT" b="1" dirty="0" smtClean="0">
                <a:solidFill>
                  <a:srgbClr val="FF0000"/>
                </a:solidFill>
              </a:rPr>
              <a:t> and with </a:t>
            </a:r>
            <a:r>
              <a:rPr lang="it-IT" b="1" dirty="0" err="1" smtClean="0">
                <a:solidFill>
                  <a:srgbClr val="FF0000"/>
                </a:solidFill>
              </a:rPr>
              <a:t>their</a:t>
            </a:r>
            <a:r>
              <a:rPr lang="it-IT" b="1" dirty="0" smtClean="0">
                <a:solidFill>
                  <a:srgbClr val="FF0000"/>
                </a:solidFill>
              </a:rPr>
              <a:t> head </a:t>
            </a:r>
            <a:r>
              <a:rPr lang="it-IT" b="1" dirty="0" err="1" smtClean="0">
                <a:solidFill>
                  <a:srgbClr val="FF0000"/>
                </a:solidFill>
              </a:rPr>
              <a:t>will</a:t>
            </a:r>
            <a:r>
              <a:rPr lang="it-IT" b="1" dirty="0" smtClean="0">
                <a:solidFill>
                  <a:srgbClr val="FF0000"/>
                </a:solidFill>
              </a:rPr>
              <a:t> </a:t>
            </a:r>
            <a:r>
              <a:rPr lang="it-IT" b="1" dirty="0" err="1" smtClean="0">
                <a:solidFill>
                  <a:srgbClr val="FF0000"/>
                </a:solidFill>
              </a:rPr>
              <a:t>also</a:t>
            </a:r>
            <a:r>
              <a:rPr lang="it-IT" b="1" dirty="0" smtClean="0">
                <a:solidFill>
                  <a:srgbClr val="FF0000"/>
                </a:solidFill>
              </a:rPr>
              <a:t> </a:t>
            </a:r>
            <a:r>
              <a:rPr lang="it-IT" b="1" dirty="0" err="1" smtClean="0">
                <a:solidFill>
                  <a:srgbClr val="FF0000"/>
                </a:solidFill>
              </a:rPr>
              <a:t>greatly</a:t>
            </a:r>
            <a:r>
              <a:rPr lang="it-IT" b="1" dirty="0" smtClean="0">
                <a:solidFill>
                  <a:srgbClr val="FF0000"/>
                </a:solidFill>
              </a:rPr>
              <a:t> help to </a:t>
            </a:r>
            <a:r>
              <a:rPr lang="it-IT" b="1" dirty="0" err="1" smtClean="0">
                <a:solidFill>
                  <a:srgbClr val="FF0000"/>
                </a:solidFill>
              </a:rPr>
              <a:t>covserve</a:t>
            </a:r>
            <a:r>
              <a:rPr lang="it-IT" b="1" dirty="0" smtClean="0">
                <a:solidFill>
                  <a:srgbClr val="FF0000"/>
                </a:solidFill>
              </a:rPr>
              <a:t> </a:t>
            </a:r>
            <a:r>
              <a:rPr lang="it-IT" b="1" dirty="0" err="1" smtClean="0">
                <a:solidFill>
                  <a:srgbClr val="FF0000"/>
                </a:solidFill>
              </a:rPr>
              <a:t>its</a:t>
            </a:r>
            <a:r>
              <a:rPr lang="it-IT" b="1" dirty="0" smtClean="0">
                <a:solidFill>
                  <a:srgbClr val="FF0000"/>
                </a:solidFill>
              </a:rPr>
              <a:t> </a:t>
            </a:r>
            <a:r>
              <a:rPr lang="it-IT" b="1" dirty="0" err="1" smtClean="0">
                <a:solidFill>
                  <a:srgbClr val="FF0000"/>
                </a:solidFill>
              </a:rPr>
              <a:t>well-being</a:t>
            </a:r>
            <a:r>
              <a:rPr lang="it-IT" b="1" dirty="0" smtClean="0">
                <a:solidFill>
                  <a:srgbClr val="FF0000"/>
                </a:solidFill>
              </a:rPr>
              <a:t>.</a:t>
            </a:r>
          </a:p>
          <a:p>
            <a:pPr lvl="2" algn="just"/>
            <a:r>
              <a:rPr lang="it-IT" b="1" dirty="0" err="1" smtClean="0">
                <a:solidFill>
                  <a:srgbClr val="FFC000"/>
                </a:solidFill>
              </a:rPr>
              <a:t>This</a:t>
            </a:r>
            <a:r>
              <a:rPr lang="it-IT" b="1" dirty="0" smtClean="0">
                <a:solidFill>
                  <a:srgbClr val="FFC000"/>
                </a:solidFill>
              </a:rPr>
              <a:t> </a:t>
            </a:r>
            <a:r>
              <a:rPr lang="it-IT" b="1" dirty="0" err="1" smtClean="0">
                <a:solidFill>
                  <a:srgbClr val="FFC000"/>
                </a:solidFill>
              </a:rPr>
              <a:t>applies</a:t>
            </a:r>
            <a:r>
              <a:rPr lang="it-IT" b="1" dirty="0" smtClean="0">
                <a:solidFill>
                  <a:srgbClr val="FFC000"/>
                </a:solidFill>
              </a:rPr>
              <a:t> in the first </a:t>
            </a:r>
            <a:r>
              <a:rPr lang="it-IT" b="1" dirty="0" err="1" smtClean="0">
                <a:solidFill>
                  <a:srgbClr val="FFC000"/>
                </a:solidFill>
              </a:rPr>
              <a:t>plase</a:t>
            </a:r>
            <a:r>
              <a:rPr lang="it-IT" b="1" dirty="0" smtClean="0">
                <a:solidFill>
                  <a:srgbClr val="FFC000"/>
                </a:solidFill>
              </a:rPr>
              <a:t> to the bond of </a:t>
            </a:r>
            <a:r>
              <a:rPr lang="it-IT" b="1" dirty="0" err="1" smtClean="0">
                <a:solidFill>
                  <a:srgbClr val="FFC000"/>
                </a:solidFill>
              </a:rPr>
              <a:t>wills</a:t>
            </a:r>
            <a:r>
              <a:rPr lang="it-IT" b="1" dirty="0" smtClean="0">
                <a:solidFill>
                  <a:srgbClr val="FFC000"/>
                </a:solidFill>
              </a:rPr>
              <a:t> </a:t>
            </a:r>
            <a:r>
              <a:rPr lang="it-IT" b="1" dirty="0" err="1" smtClean="0">
                <a:solidFill>
                  <a:srgbClr val="FFC000"/>
                </a:solidFill>
              </a:rPr>
              <a:t>which</a:t>
            </a:r>
            <a:r>
              <a:rPr lang="it-IT" b="1" dirty="0" smtClean="0">
                <a:solidFill>
                  <a:srgbClr val="FFC000"/>
                </a:solidFill>
              </a:rPr>
              <a:t> </a:t>
            </a:r>
            <a:r>
              <a:rPr lang="it-IT" b="1" dirty="0" err="1" smtClean="0">
                <a:solidFill>
                  <a:srgbClr val="FFC000"/>
                </a:solidFill>
              </a:rPr>
              <a:t>is</a:t>
            </a:r>
            <a:r>
              <a:rPr lang="it-IT" b="1" dirty="0" smtClean="0">
                <a:solidFill>
                  <a:srgbClr val="FFC000"/>
                </a:solidFill>
              </a:rPr>
              <a:t> charity and </a:t>
            </a:r>
            <a:r>
              <a:rPr lang="it-IT" b="1" dirty="0" err="1" smtClean="0">
                <a:solidFill>
                  <a:srgbClr val="FFC000"/>
                </a:solidFill>
              </a:rPr>
              <a:t>mutual</a:t>
            </a:r>
            <a:r>
              <a:rPr lang="it-IT" b="1" dirty="0" smtClean="0">
                <a:solidFill>
                  <a:srgbClr val="FFC000"/>
                </a:solidFill>
              </a:rPr>
              <a:t> love, the </a:t>
            </a:r>
            <a:r>
              <a:rPr lang="it-IT" b="1" dirty="0" err="1" smtClean="0">
                <a:solidFill>
                  <a:srgbClr val="FFC000"/>
                </a:solidFill>
              </a:rPr>
              <a:t>true</a:t>
            </a:r>
            <a:r>
              <a:rPr lang="it-IT" b="1" dirty="0" smtClean="0">
                <a:solidFill>
                  <a:srgbClr val="FFC000"/>
                </a:solidFill>
              </a:rPr>
              <a:t> </a:t>
            </a:r>
            <a:r>
              <a:rPr lang="it-IT" b="1" dirty="0" err="1" smtClean="0">
                <a:solidFill>
                  <a:srgbClr val="FFC000"/>
                </a:solidFill>
              </a:rPr>
              <a:t>mark</a:t>
            </a:r>
            <a:r>
              <a:rPr lang="it-IT" b="1" dirty="0" smtClean="0">
                <a:solidFill>
                  <a:srgbClr val="FFC000"/>
                </a:solidFill>
              </a:rPr>
              <a:t> of the </a:t>
            </a:r>
            <a:r>
              <a:rPr lang="it-IT" b="1" dirty="0" err="1" smtClean="0">
                <a:solidFill>
                  <a:srgbClr val="FFC000"/>
                </a:solidFill>
              </a:rPr>
              <a:t>disciples</a:t>
            </a:r>
            <a:r>
              <a:rPr lang="it-IT" b="1" dirty="0" smtClean="0">
                <a:solidFill>
                  <a:srgbClr val="FFC000"/>
                </a:solidFill>
              </a:rPr>
              <a:t> of </a:t>
            </a:r>
            <a:r>
              <a:rPr lang="it-IT" b="1" dirty="0" err="1" smtClean="0">
                <a:solidFill>
                  <a:srgbClr val="FFC000"/>
                </a:solidFill>
              </a:rPr>
              <a:t>Jesus</a:t>
            </a:r>
            <a:r>
              <a:rPr lang="it-IT" b="1" dirty="0" smtClean="0">
                <a:solidFill>
                  <a:srgbClr val="FFC000"/>
                </a:solidFill>
              </a:rPr>
              <a:t> Christ.</a:t>
            </a:r>
          </a:p>
          <a:p>
            <a:pPr lvl="2" algn="just"/>
            <a:r>
              <a:rPr lang="it-IT" b="1" dirty="0" err="1" smtClean="0">
                <a:solidFill>
                  <a:srgbClr val="7030A0"/>
                </a:solidFill>
              </a:rPr>
              <a:t>Constant</a:t>
            </a:r>
            <a:r>
              <a:rPr lang="it-IT" b="1" dirty="0" smtClean="0">
                <a:solidFill>
                  <a:srgbClr val="7030A0"/>
                </a:solidFill>
              </a:rPr>
              <a:t> </a:t>
            </a:r>
            <a:r>
              <a:rPr lang="it-IT" b="1" dirty="0" err="1" smtClean="0">
                <a:solidFill>
                  <a:srgbClr val="7030A0"/>
                </a:solidFill>
              </a:rPr>
              <a:t>communication</a:t>
            </a:r>
            <a:r>
              <a:rPr lang="it-IT" b="1" dirty="0" smtClean="0">
                <a:solidFill>
                  <a:srgbClr val="7030A0"/>
                </a:solidFill>
              </a:rPr>
              <a:t> and </a:t>
            </a:r>
            <a:r>
              <a:rPr lang="it-IT" b="1" dirty="0" err="1" smtClean="0">
                <a:solidFill>
                  <a:srgbClr val="7030A0"/>
                </a:solidFill>
              </a:rPr>
              <a:t>interchange</a:t>
            </a:r>
            <a:r>
              <a:rPr lang="it-IT" b="1" dirty="0" smtClean="0">
                <a:solidFill>
                  <a:srgbClr val="7030A0"/>
                </a:solidFill>
              </a:rPr>
              <a:t> of news, the </a:t>
            </a:r>
            <a:r>
              <a:rPr lang="it-IT" b="1" dirty="0" err="1" smtClean="0">
                <a:solidFill>
                  <a:srgbClr val="7030A0"/>
                </a:solidFill>
              </a:rPr>
              <a:t>same</a:t>
            </a:r>
            <a:r>
              <a:rPr lang="it-IT" b="1" dirty="0" smtClean="0">
                <a:solidFill>
                  <a:srgbClr val="7030A0"/>
                </a:solidFill>
              </a:rPr>
              <a:t> </a:t>
            </a:r>
            <a:r>
              <a:rPr lang="it-IT" b="1" dirty="0" err="1" smtClean="0">
                <a:solidFill>
                  <a:srgbClr val="7030A0"/>
                </a:solidFill>
              </a:rPr>
              <a:t>doctrine</a:t>
            </a:r>
            <a:r>
              <a:rPr lang="it-IT" b="1" dirty="0" smtClean="0">
                <a:solidFill>
                  <a:srgbClr val="7030A0"/>
                </a:solidFill>
              </a:rPr>
              <a:t> and love of </a:t>
            </a:r>
            <a:r>
              <a:rPr lang="it-IT" b="1" dirty="0" err="1" smtClean="0">
                <a:solidFill>
                  <a:srgbClr val="7030A0"/>
                </a:solidFill>
              </a:rPr>
              <a:t>truth</a:t>
            </a:r>
            <a:r>
              <a:rPr lang="it-IT" b="1" dirty="0" smtClean="0">
                <a:solidFill>
                  <a:srgbClr val="7030A0"/>
                </a:solidFill>
              </a:rPr>
              <a:t>, and </a:t>
            </a:r>
            <a:r>
              <a:rPr lang="it-IT" b="1" dirty="0" err="1" smtClean="0">
                <a:solidFill>
                  <a:srgbClr val="7030A0"/>
                </a:solidFill>
              </a:rPr>
              <a:t>uniformity</a:t>
            </a:r>
            <a:r>
              <a:rPr lang="it-IT" b="1" dirty="0" smtClean="0">
                <a:solidFill>
                  <a:srgbClr val="7030A0"/>
                </a:solidFill>
              </a:rPr>
              <a:t> (in so far </a:t>
            </a:r>
            <a:r>
              <a:rPr lang="it-IT" b="1" dirty="0" err="1" smtClean="0">
                <a:solidFill>
                  <a:srgbClr val="7030A0"/>
                </a:solidFill>
              </a:rPr>
              <a:t>as</a:t>
            </a:r>
            <a:r>
              <a:rPr lang="it-IT" b="1" dirty="0" smtClean="0">
                <a:solidFill>
                  <a:srgbClr val="7030A0"/>
                </a:solidFill>
              </a:rPr>
              <a:t> </a:t>
            </a:r>
            <a:r>
              <a:rPr lang="it-IT" b="1" dirty="0" err="1" smtClean="0">
                <a:solidFill>
                  <a:srgbClr val="7030A0"/>
                </a:solidFill>
              </a:rPr>
              <a:t>possible</a:t>
            </a:r>
            <a:r>
              <a:rPr lang="it-IT" b="1" dirty="0" smtClean="0">
                <a:solidFill>
                  <a:srgbClr val="7030A0"/>
                </a:solidFill>
              </a:rPr>
              <a:t> </a:t>
            </a:r>
            <a:r>
              <a:rPr lang="it-IT" b="1" dirty="0" err="1" smtClean="0">
                <a:solidFill>
                  <a:srgbClr val="7030A0"/>
                </a:solidFill>
              </a:rPr>
              <a:t>without</a:t>
            </a:r>
            <a:r>
              <a:rPr lang="it-IT" b="1" dirty="0" smtClean="0">
                <a:solidFill>
                  <a:srgbClr val="7030A0"/>
                </a:solidFill>
              </a:rPr>
              <a:t> </a:t>
            </a:r>
            <a:r>
              <a:rPr lang="it-IT" b="1" dirty="0" err="1" smtClean="0">
                <a:solidFill>
                  <a:srgbClr val="7030A0"/>
                </a:solidFill>
              </a:rPr>
              <a:t>restricting</a:t>
            </a:r>
            <a:r>
              <a:rPr lang="it-IT" b="1" dirty="0" smtClean="0">
                <a:solidFill>
                  <a:srgbClr val="7030A0"/>
                </a:solidFill>
              </a:rPr>
              <a:t> a </a:t>
            </a:r>
            <a:r>
              <a:rPr lang="it-IT" b="1" dirty="0" err="1" smtClean="0">
                <a:solidFill>
                  <a:srgbClr val="7030A0"/>
                </a:solidFill>
              </a:rPr>
              <a:t>wider</a:t>
            </a:r>
            <a:r>
              <a:rPr lang="it-IT" b="1" dirty="0" smtClean="0">
                <a:solidFill>
                  <a:srgbClr val="7030A0"/>
                </a:solidFill>
              </a:rPr>
              <a:t> </a:t>
            </a:r>
            <a:r>
              <a:rPr lang="it-IT" b="1" dirty="0" err="1" smtClean="0">
                <a:solidFill>
                  <a:srgbClr val="7030A0"/>
                </a:solidFill>
              </a:rPr>
              <a:t>good</a:t>
            </a:r>
            <a:r>
              <a:rPr lang="it-IT" b="1" dirty="0" smtClean="0">
                <a:solidFill>
                  <a:srgbClr val="7030A0"/>
                </a:solidFill>
              </a:rPr>
              <a:t>) </a:t>
            </a:r>
            <a:r>
              <a:rPr lang="it-IT" b="1" dirty="0" err="1" smtClean="0">
                <a:solidFill>
                  <a:srgbClr val="7030A0"/>
                </a:solidFill>
              </a:rPr>
              <a:t>will</a:t>
            </a:r>
            <a:r>
              <a:rPr lang="it-IT" b="1" dirty="0" smtClean="0">
                <a:solidFill>
                  <a:srgbClr val="7030A0"/>
                </a:solidFill>
              </a:rPr>
              <a:t> </a:t>
            </a:r>
            <a:r>
              <a:rPr lang="it-IT" b="1" dirty="0" err="1" smtClean="0">
                <a:solidFill>
                  <a:srgbClr val="7030A0"/>
                </a:solidFill>
              </a:rPr>
              <a:t>nourish</a:t>
            </a:r>
            <a:r>
              <a:rPr lang="it-IT" b="1" dirty="0" smtClean="0">
                <a:solidFill>
                  <a:srgbClr val="7030A0"/>
                </a:solidFill>
              </a:rPr>
              <a:t> </a:t>
            </a:r>
            <a:r>
              <a:rPr lang="it-IT" b="1" dirty="0" err="1" smtClean="0">
                <a:solidFill>
                  <a:srgbClr val="7030A0"/>
                </a:solidFill>
              </a:rPr>
              <a:t>this</a:t>
            </a:r>
            <a:r>
              <a:rPr lang="it-IT" b="1" dirty="0" smtClean="0">
                <a:solidFill>
                  <a:srgbClr val="7030A0"/>
                </a:solidFill>
              </a:rPr>
              <a:t> love.</a:t>
            </a:r>
          </a:p>
          <a:p>
            <a:pPr lvl="2" algn="just"/>
            <a:r>
              <a:rPr lang="it-IT" b="1" dirty="0" err="1" smtClean="0">
                <a:solidFill>
                  <a:srgbClr val="00B050"/>
                </a:solidFill>
              </a:rPr>
              <a:t>But</a:t>
            </a:r>
            <a:r>
              <a:rPr lang="it-IT" b="1" dirty="0" smtClean="0">
                <a:solidFill>
                  <a:srgbClr val="00B050"/>
                </a:solidFill>
              </a:rPr>
              <a:t> </a:t>
            </a:r>
            <a:r>
              <a:rPr lang="it-IT" b="1" dirty="0" err="1" smtClean="0">
                <a:solidFill>
                  <a:srgbClr val="00B050"/>
                </a:solidFill>
              </a:rPr>
              <a:t>above</a:t>
            </a:r>
            <a:r>
              <a:rPr lang="it-IT" b="1" dirty="0" smtClean="0">
                <a:solidFill>
                  <a:srgbClr val="00B050"/>
                </a:solidFill>
              </a:rPr>
              <a:t> </a:t>
            </a:r>
            <a:r>
              <a:rPr lang="it-IT" b="1" dirty="0" err="1" smtClean="0">
                <a:solidFill>
                  <a:srgbClr val="00B050"/>
                </a:solidFill>
              </a:rPr>
              <a:t>all</a:t>
            </a:r>
            <a:r>
              <a:rPr lang="it-IT" b="1" dirty="0" smtClean="0">
                <a:solidFill>
                  <a:srgbClr val="00B050"/>
                </a:solidFill>
              </a:rPr>
              <a:t> </a:t>
            </a:r>
            <a:r>
              <a:rPr lang="it-IT" b="1" dirty="0" err="1" smtClean="0">
                <a:solidFill>
                  <a:srgbClr val="00B050"/>
                </a:solidFill>
              </a:rPr>
              <a:t>things</a:t>
            </a:r>
            <a:r>
              <a:rPr lang="it-IT" b="1" dirty="0" smtClean="0">
                <a:solidFill>
                  <a:srgbClr val="00B050"/>
                </a:solidFill>
              </a:rPr>
              <a:t>, the </a:t>
            </a:r>
            <a:r>
              <a:rPr lang="it-IT" b="1" dirty="0" err="1" smtClean="0">
                <a:solidFill>
                  <a:srgbClr val="00B050"/>
                </a:solidFill>
              </a:rPr>
              <a:t>well-being</a:t>
            </a:r>
            <a:r>
              <a:rPr lang="it-IT" b="1" dirty="0" smtClean="0">
                <a:solidFill>
                  <a:srgbClr val="00B050"/>
                </a:solidFill>
              </a:rPr>
              <a:t> of the Society </a:t>
            </a:r>
            <a:r>
              <a:rPr lang="it-IT" b="1" dirty="0" err="1" smtClean="0">
                <a:solidFill>
                  <a:srgbClr val="00B050"/>
                </a:solidFill>
              </a:rPr>
              <a:t>will</a:t>
            </a:r>
            <a:r>
              <a:rPr lang="it-IT" b="1" dirty="0" smtClean="0">
                <a:solidFill>
                  <a:srgbClr val="00B050"/>
                </a:solidFill>
              </a:rPr>
              <a:t> be </a:t>
            </a:r>
            <a:r>
              <a:rPr lang="it-IT" b="1" dirty="0" err="1" smtClean="0">
                <a:solidFill>
                  <a:srgbClr val="00B050"/>
                </a:solidFill>
              </a:rPr>
              <a:t>preserved</a:t>
            </a:r>
            <a:r>
              <a:rPr lang="it-IT" b="1" dirty="0" smtClean="0">
                <a:solidFill>
                  <a:srgbClr val="00B050"/>
                </a:solidFill>
              </a:rPr>
              <a:t> by the bond of </a:t>
            </a:r>
            <a:r>
              <a:rPr lang="it-IT" b="1" dirty="0" err="1" smtClean="0">
                <a:solidFill>
                  <a:srgbClr val="00B050"/>
                </a:solidFill>
              </a:rPr>
              <a:t>obedience</a:t>
            </a:r>
            <a:r>
              <a:rPr lang="it-IT" b="1" dirty="0" smtClean="0">
                <a:solidFill>
                  <a:srgbClr val="00B050"/>
                </a:solidFill>
              </a:rPr>
              <a:t>, </a:t>
            </a:r>
            <a:r>
              <a:rPr lang="it-IT" b="1" dirty="0" err="1" smtClean="0">
                <a:solidFill>
                  <a:srgbClr val="00B050"/>
                </a:solidFill>
              </a:rPr>
              <a:t>which</a:t>
            </a:r>
            <a:r>
              <a:rPr lang="it-IT" b="1" dirty="0" smtClean="0">
                <a:solidFill>
                  <a:srgbClr val="00B050"/>
                </a:solidFill>
              </a:rPr>
              <a:t> </a:t>
            </a:r>
            <a:r>
              <a:rPr lang="it-IT" b="1" dirty="0" err="1" smtClean="0">
                <a:solidFill>
                  <a:srgbClr val="00B050"/>
                </a:solidFill>
              </a:rPr>
              <a:t>unites</a:t>
            </a:r>
            <a:r>
              <a:rPr lang="it-IT" b="1" dirty="0" smtClean="0">
                <a:solidFill>
                  <a:srgbClr val="00B050"/>
                </a:solidFill>
              </a:rPr>
              <a:t> </a:t>
            </a:r>
            <a:r>
              <a:rPr lang="it-IT" b="1" dirty="0" err="1" smtClean="0">
                <a:solidFill>
                  <a:srgbClr val="00B050"/>
                </a:solidFill>
              </a:rPr>
              <a:t>individuals</a:t>
            </a:r>
            <a:r>
              <a:rPr lang="it-IT" b="1" dirty="0" smtClean="0">
                <a:solidFill>
                  <a:srgbClr val="00B050"/>
                </a:solidFill>
              </a:rPr>
              <a:t> with </a:t>
            </a:r>
            <a:r>
              <a:rPr lang="it-IT" b="1" dirty="0" err="1" smtClean="0">
                <a:solidFill>
                  <a:srgbClr val="00B050"/>
                </a:solidFill>
              </a:rPr>
              <a:t>their</a:t>
            </a:r>
            <a:r>
              <a:rPr lang="it-IT" b="1" dirty="0" smtClean="0">
                <a:solidFill>
                  <a:srgbClr val="00B050"/>
                </a:solidFill>
              </a:rPr>
              <a:t> </a:t>
            </a:r>
            <a:r>
              <a:rPr lang="it-IT" b="1" dirty="0" err="1" smtClean="0">
                <a:solidFill>
                  <a:srgbClr val="00B050"/>
                </a:solidFill>
              </a:rPr>
              <a:t>supeior</a:t>
            </a:r>
            <a:r>
              <a:rPr lang="it-IT" b="1" dirty="0" smtClean="0">
                <a:solidFill>
                  <a:srgbClr val="00B050"/>
                </a:solidFill>
              </a:rPr>
              <a:t>, and </a:t>
            </a:r>
            <a:r>
              <a:rPr lang="it-IT" b="1" dirty="0" err="1" smtClean="0">
                <a:solidFill>
                  <a:srgbClr val="00B050"/>
                </a:solidFill>
              </a:rPr>
              <a:t>superiors</a:t>
            </a:r>
            <a:r>
              <a:rPr lang="it-IT" b="1" dirty="0" smtClean="0">
                <a:solidFill>
                  <a:srgbClr val="00B050"/>
                </a:solidFill>
              </a:rPr>
              <a:t> </a:t>
            </a:r>
            <a:r>
              <a:rPr lang="it-IT" b="1" dirty="0" err="1" smtClean="0">
                <a:solidFill>
                  <a:srgbClr val="00B050"/>
                </a:solidFill>
              </a:rPr>
              <a:t>amongst</a:t>
            </a:r>
            <a:r>
              <a:rPr lang="it-IT" b="1" dirty="0" smtClean="0">
                <a:solidFill>
                  <a:srgbClr val="00B050"/>
                </a:solidFill>
              </a:rPr>
              <a:t> </a:t>
            </a:r>
            <a:r>
              <a:rPr lang="it-IT" b="1" dirty="0" err="1" smtClean="0">
                <a:solidFill>
                  <a:srgbClr val="00B050"/>
                </a:solidFill>
              </a:rPr>
              <a:t>themselves</a:t>
            </a:r>
            <a:r>
              <a:rPr lang="it-IT" b="1" dirty="0" smtClean="0">
                <a:solidFill>
                  <a:srgbClr val="00B050"/>
                </a:solidFill>
              </a:rPr>
              <a:t> and with the General.</a:t>
            </a:r>
          </a:p>
          <a:p>
            <a:pPr lvl="2" algn="just"/>
            <a:r>
              <a:rPr lang="it-IT" b="1" dirty="0" smtClean="0">
                <a:solidFill>
                  <a:schemeClr val="accent6">
                    <a:lumMod val="50000"/>
                  </a:schemeClr>
                </a:solidFill>
              </a:rPr>
              <a:t>On </a:t>
            </a:r>
            <a:r>
              <a:rPr lang="it-IT" b="1" dirty="0" err="1" smtClean="0">
                <a:solidFill>
                  <a:schemeClr val="accent6">
                    <a:lumMod val="50000"/>
                  </a:schemeClr>
                </a:solidFill>
              </a:rPr>
              <a:t>their</a:t>
            </a:r>
            <a:r>
              <a:rPr lang="it-IT" b="1" dirty="0" smtClean="0">
                <a:solidFill>
                  <a:schemeClr val="accent6">
                    <a:lumMod val="50000"/>
                  </a:schemeClr>
                </a:solidFill>
              </a:rPr>
              <a:t> part, </a:t>
            </a:r>
            <a:r>
              <a:rPr lang="it-IT" b="1" dirty="0" err="1" smtClean="0">
                <a:solidFill>
                  <a:schemeClr val="accent6">
                    <a:lumMod val="50000"/>
                  </a:schemeClr>
                </a:solidFill>
              </a:rPr>
              <a:t>superiors</a:t>
            </a:r>
            <a:r>
              <a:rPr lang="it-IT" b="1" dirty="0" smtClean="0">
                <a:solidFill>
                  <a:schemeClr val="accent6">
                    <a:lumMod val="50000"/>
                  </a:schemeClr>
                </a:solidFill>
              </a:rPr>
              <a:t> in </a:t>
            </a:r>
            <a:r>
              <a:rPr lang="it-IT" b="1" dirty="0" err="1" smtClean="0">
                <a:solidFill>
                  <a:schemeClr val="accent6">
                    <a:lumMod val="50000"/>
                  </a:schemeClr>
                </a:solidFill>
              </a:rPr>
              <a:t>ruling</a:t>
            </a:r>
            <a:r>
              <a:rPr lang="it-IT" b="1" dirty="0" smtClean="0">
                <a:solidFill>
                  <a:schemeClr val="accent6">
                    <a:lumMod val="50000"/>
                  </a:schemeClr>
                </a:solidFill>
              </a:rPr>
              <a:t> </a:t>
            </a:r>
            <a:r>
              <a:rPr lang="it-IT" b="1" dirty="0" err="1" smtClean="0">
                <a:solidFill>
                  <a:schemeClr val="accent6">
                    <a:lumMod val="50000"/>
                  </a:schemeClr>
                </a:solidFill>
              </a:rPr>
              <a:t>should</a:t>
            </a:r>
            <a:r>
              <a:rPr lang="it-IT" b="1" dirty="0" smtClean="0">
                <a:solidFill>
                  <a:schemeClr val="accent6">
                    <a:lumMod val="50000"/>
                  </a:schemeClr>
                </a:solidFill>
              </a:rPr>
              <a:t> use the </a:t>
            </a:r>
            <a:r>
              <a:rPr lang="it-IT" b="1" dirty="0" err="1" smtClean="0">
                <a:solidFill>
                  <a:schemeClr val="accent6">
                    <a:lumMod val="50000"/>
                  </a:schemeClr>
                </a:solidFill>
              </a:rPr>
              <a:t>power</a:t>
            </a:r>
            <a:r>
              <a:rPr lang="it-IT" b="1" dirty="0" smtClean="0">
                <a:solidFill>
                  <a:schemeClr val="accent6">
                    <a:lumMod val="50000"/>
                  </a:schemeClr>
                </a:solidFill>
              </a:rPr>
              <a:t> of </a:t>
            </a:r>
            <a:r>
              <a:rPr lang="it-IT" b="1" dirty="0" err="1" smtClean="0">
                <a:solidFill>
                  <a:schemeClr val="accent6">
                    <a:lumMod val="50000"/>
                  </a:schemeClr>
                </a:solidFill>
              </a:rPr>
              <a:t>command</a:t>
            </a:r>
            <a:r>
              <a:rPr lang="it-IT" b="1" dirty="0" smtClean="0">
                <a:solidFill>
                  <a:schemeClr val="accent6">
                    <a:lumMod val="50000"/>
                  </a:schemeClr>
                </a:solidFill>
              </a:rPr>
              <a:t> and the staff of </a:t>
            </a:r>
            <a:r>
              <a:rPr lang="it-IT" b="1" dirty="0" err="1" smtClean="0">
                <a:solidFill>
                  <a:schemeClr val="accent6">
                    <a:lumMod val="50000"/>
                  </a:schemeClr>
                </a:solidFill>
              </a:rPr>
              <a:t>direction</a:t>
            </a:r>
            <a:r>
              <a:rPr lang="it-IT" b="1" dirty="0" smtClean="0">
                <a:solidFill>
                  <a:schemeClr val="accent6">
                    <a:lumMod val="50000"/>
                  </a:schemeClr>
                </a:solidFill>
              </a:rPr>
              <a:t> </a:t>
            </a:r>
            <a:r>
              <a:rPr lang="it-IT" b="1" dirty="0" err="1" smtClean="0">
                <a:solidFill>
                  <a:schemeClr val="accent6">
                    <a:lumMod val="50000"/>
                  </a:schemeClr>
                </a:solidFill>
              </a:rPr>
              <a:t>without</a:t>
            </a:r>
            <a:r>
              <a:rPr lang="it-IT" b="1" dirty="0" smtClean="0">
                <a:solidFill>
                  <a:schemeClr val="accent6">
                    <a:lumMod val="50000"/>
                  </a:schemeClr>
                </a:solidFill>
              </a:rPr>
              <a:t> </a:t>
            </a:r>
            <a:r>
              <a:rPr lang="it-IT" b="1" dirty="0" err="1" smtClean="0">
                <a:solidFill>
                  <a:schemeClr val="accent6">
                    <a:lumMod val="50000"/>
                  </a:schemeClr>
                </a:solidFill>
              </a:rPr>
              <a:t>harsh</a:t>
            </a:r>
            <a:r>
              <a:rPr lang="it-IT" b="1" dirty="0" smtClean="0">
                <a:solidFill>
                  <a:schemeClr val="accent6">
                    <a:lumMod val="50000"/>
                  </a:schemeClr>
                </a:solidFill>
              </a:rPr>
              <a:t> </a:t>
            </a:r>
            <a:r>
              <a:rPr lang="it-IT" b="1" dirty="0" err="1" smtClean="0">
                <a:solidFill>
                  <a:schemeClr val="accent6">
                    <a:lumMod val="50000"/>
                  </a:schemeClr>
                </a:solidFill>
              </a:rPr>
              <a:t>domineering</a:t>
            </a:r>
            <a:r>
              <a:rPr lang="it-IT" b="1" dirty="0" smtClean="0">
                <a:solidFill>
                  <a:schemeClr val="accent6">
                    <a:lumMod val="50000"/>
                  </a:schemeClr>
                </a:solidFill>
              </a:rPr>
              <a:t>, so </a:t>
            </a:r>
            <a:r>
              <a:rPr lang="it-IT" b="1" dirty="0" err="1" smtClean="0">
                <a:solidFill>
                  <a:schemeClr val="accent6">
                    <a:lumMod val="50000"/>
                  </a:schemeClr>
                </a:solidFill>
              </a:rPr>
              <a:t>that</a:t>
            </a:r>
            <a:r>
              <a:rPr lang="it-IT" b="1" dirty="0" smtClean="0">
                <a:solidFill>
                  <a:schemeClr val="accent6">
                    <a:lumMod val="50000"/>
                  </a:schemeClr>
                </a:solidFill>
              </a:rPr>
              <a:t> work </a:t>
            </a:r>
            <a:r>
              <a:rPr lang="it-IT" b="1" dirty="0" err="1" smtClean="0">
                <a:solidFill>
                  <a:schemeClr val="accent6">
                    <a:lumMod val="50000"/>
                  </a:schemeClr>
                </a:solidFill>
              </a:rPr>
              <a:t>may</a:t>
            </a:r>
            <a:r>
              <a:rPr lang="it-IT" b="1" dirty="0" smtClean="0">
                <a:solidFill>
                  <a:schemeClr val="accent6">
                    <a:lumMod val="50000"/>
                  </a:schemeClr>
                </a:solidFill>
              </a:rPr>
              <a:t> be </a:t>
            </a:r>
            <a:r>
              <a:rPr lang="it-IT" b="1" dirty="0" err="1" smtClean="0">
                <a:solidFill>
                  <a:schemeClr val="accent6">
                    <a:lumMod val="50000"/>
                  </a:schemeClr>
                </a:solidFill>
              </a:rPr>
              <a:t>carried</a:t>
            </a:r>
            <a:r>
              <a:rPr lang="it-IT" b="1" dirty="0" smtClean="0">
                <a:solidFill>
                  <a:schemeClr val="accent6">
                    <a:lumMod val="50000"/>
                  </a:schemeClr>
                </a:solidFill>
              </a:rPr>
              <a:t> out </a:t>
            </a:r>
            <a:r>
              <a:rPr lang="it-IT" b="1" dirty="0" err="1" smtClean="0">
                <a:solidFill>
                  <a:schemeClr val="accent6">
                    <a:lumMod val="50000"/>
                  </a:schemeClr>
                </a:solidFill>
              </a:rPr>
              <a:t>devotedly</a:t>
            </a:r>
            <a:r>
              <a:rPr lang="it-IT" b="1" dirty="0" smtClean="0">
                <a:solidFill>
                  <a:schemeClr val="accent6">
                    <a:lumMod val="50000"/>
                  </a:schemeClr>
                </a:solidFill>
              </a:rPr>
              <a:t> and </a:t>
            </a:r>
            <a:r>
              <a:rPr lang="it-IT" b="1" dirty="0" err="1" smtClean="0">
                <a:solidFill>
                  <a:schemeClr val="accent6">
                    <a:lumMod val="50000"/>
                  </a:schemeClr>
                </a:solidFill>
              </a:rPr>
              <a:t>vogorously</a:t>
            </a:r>
            <a:r>
              <a:rPr lang="it-IT" b="1" dirty="0" smtClean="0">
                <a:solidFill>
                  <a:schemeClr val="accent6">
                    <a:lumMod val="50000"/>
                  </a:schemeClr>
                </a:solidFill>
              </a:rPr>
              <a:t>, and the </a:t>
            </a:r>
            <a:r>
              <a:rPr lang="it-IT" b="1" dirty="0" err="1" smtClean="0">
                <a:solidFill>
                  <a:schemeClr val="accent6">
                    <a:lumMod val="50000"/>
                  </a:schemeClr>
                </a:solidFill>
              </a:rPr>
              <a:t>exquisite</a:t>
            </a:r>
            <a:r>
              <a:rPr lang="it-IT" b="1" dirty="0" smtClean="0">
                <a:solidFill>
                  <a:schemeClr val="accent6">
                    <a:lumMod val="50000"/>
                  </a:schemeClr>
                </a:solidFill>
              </a:rPr>
              <a:t> beauty of </a:t>
            </a:r>
            <a:r>
              <a:rPr lang="it-IT" b="1" dirty="0" err="1" smtClean="0">
                <a:solidFill>
                  <a:schemeClr val="accent6">
                    <a:lumMod val="50000"/>
                  </a:schemeClr>
                </a:solidFill>
              </a:rPr>
              <a:t>subordination</a:t>
            </a:r>
            <a:r>
              <a:rPr lang="it-IT" b="1" dirty="0" smtClean="0">
                <a:solidFill>
                  <a:schemeClr val="accent6">
                    <a:lumMod val="50000"/>
                  </a:schemeClr>
                </a:solidFill>
              </a:rPr>
              <a:t> </a:t>
            </a:r>
            <a:r>
              <a:rPr lang="it-IT" b="1" dirty="0" err="1" smtClean="0">
                <a:solidFill>
                  <a:schemeClr val="accent6">
                    <a:lumMod val="50000"/>
                  </a:schemeClr>
                </a:solidFill>
              </a:rPr>
              <a:t>may</a:t>
            </a:r>
            <a:r>
              <a:rPr lang="it-IT" b="1" dirty="0" smtClean="0">
                <a:solidFill>
                  <a:schemeClr val="accent6">
                    <a:lumMod val="50000"/>
                  </a:schemeClr>
                </a:solidFill>
              </a:rPr>
              <a:t> be </a:t>
            </a:r>
            <a:r>
              <a:rPr lang="it-IT" b="1" dirty="0" err="1" smtClean="0">
                <a:solidFill>
                  <a:schemeClr val="accent6">
                    <a:lumMod val="50000"/>
                  </a:schemeClr>
                </a:solidFill>
              </a:rPr>
              <a:t>universally</a:t>
            </a:r>
            <a:r>
              <a:rPr lang="it-IT" b="1" dirty="0" smtClean="0">
                <a:solidFill>
                  <a:schemeClr val="accent6">
                    <a:lumMod val="50000"/>
                  </a:schemeClr>
                </a:solidFill>
              </a:rPr>
              <a:t> </a:t>
            </a:r>
            <a:r>
              <a:rPr lang="it-IT" b="1" dirty="0" err="1" smtClean="0">
                <a:solidFill>
                  <a:schemeClr val="accent6">
                    <a:lumMod val="50000"/>
                  </a:schemeClr>
                </a:solidFill>
              </a:rPr>
              <a:t>manitained</a:t>
            </a:r>
            <a:r>
              <a:rPr lang="it-IT" b="1" dirty="0" smtClean="0">
                <a:solidFill>
                  <a:schemeClr val="accent6">
                    <a:lumMod val="50000"/>
                  </a:schemeClr>
                </a:solidFill>
              </a:rPr>
              <a:t>.</a:t>
            </a:r>
          </a:p>
          <a:p>
            <a:endParaRPr lang="it-IT" dirty="0"/>
          </a:p>
        </p:txBody>
      </p:sp>
      <p:pic>
        <p:nvPicPr>
          <p:cNvPr id="2050" name="Picture 2" descr="Risultati immagini per constitutions of the institute of charity rosminian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778875" y="1878514"/>
            <a:ext cx="2574925" cy="4245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9635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5932</TotalTime>
  <Words>15697</Words>
  <Application>Microsoft Office PowerPoint</Application>
  <PresentationFormat>Widescreen</PresentationFormat>
  <Paragraphs>945</Paragraphs>
  <Slides>126</Slides>
  <Notes>49</Notes>
  <HiddenSlides>0</HiddenSlides>
  <MMClips>0</MMClips>
  <ScaleCrop>false</ScaleCrop>
  <HeadingPairs>
    <vt:vector size="6" baseType="variant">
      <vt:variant>
        <vt:lpstr>Caratteri utilizzati</vt:lpstr>
      </vt:variant>
      <vt:variant>
        <vt:i4>34</vt:i4>
      </vt:variant>
      <vt:variant>
        <vt:lpstr>Tema</vt:lpstr>
      </vt:variant>
      <vt:variant>
        <vt:i4>1</vt:i4>
      </vt:variant>
      <vt:variant>
        <vt:lpstr>Titoli diapositive</vt:lpstr>
      </vt:variant>
      <vt:variant>
        <vt:i4>126</vt:i4>
      </vt:variant>
    </vt:vector>
  </HeadingPairs>
  <TitlesOfParts>
    <vt:vector size="161" baseType="lpstr">
      <vt:lpstr>Yu Gothic Medium</vt:lpstr>
      <vt:lpstr>Agency FB</vt:lpstr>
      <vt:lpstr>Albertus Medium</vt:lpstr>
      <vt:lpstr>Albertus MT</vt:lpstr>
      <vt:lpstr>Albertus MT Lt</vt:lpstr>
      <vt:lpstr>Algerian</vt:lpstr>
      <vt:lpstr>Arial</vt:lpstr>
      <vt:lpstr>Arial Black</vt:lpstr>
      <vt:lpstr>Arial Rounded MT Bold</vt:lpstr>
      <vt:lpstr>Bahnschrift</vt:lpstr>
      <vt:lpstr>Bahnschrift Light</vt:lpstr>
      <vt:lpstr>Bauhaus 93</vt:lpstr>
      <vt:lpstr>Berlin Sans FB Demi</vt:lpstr>
      <vt:lpstr>Bodoni MT</vt:lpstr>
      <vt:lpstr>BodoniPS</vt:lpstr>
      <vt:lpstr>Book Antiqua</vt:lpstr>
      <vt:lpstr>Bookman Old Style</vt:lpstr>
      <vt:lpstr>Bradley Hand ITC</vt:lpstr>
      <vt:lpstr>Broadway</vt:lpstr>
      <vt:lpstr>BWSupps</vt:lpstr>
      <vt:lpstr>Calibri</vt:lpstr>
      <vt:lpstr>Calibri Light</vt:lpstr>
      <vt:lpstr>Copperplate Gothic Bold</vt:lpstr>
      <vt:lpstr>Garamond</vt:lpstr>
      <vt:lpstr>Georgia</vt:lpstr>
      <vt:lpstr>Gill Sans Ultra Bold</vt:lpstr>
      <vt:lpstr>Goudy Stout</vt:lpstr>
      <vt:lpstr>Matura MT Script Capitals</vt:lpstr>
      <vt:lpstr>Modern No. 20</vt:lpstr>
      <vt:lpstr>Rockwell</vt:lpstr>
      <vt:lpstr>Rockwell Extra Bold</vt:lpstr>
      <vt:lpstr>Sitka Text</vt:lpstr>
      <vt:lpstr>Times New Roman</vt:lpstr>
      <vt:lpstr>Wide Latin</vt:lpstr>
      <vt:lpstr>Office Theme</vt:lpstr>
      <vt:lpstr>Presentazione standard di PowerPoint</vt:lpstr>
      <vt:lpstr>Presentazione standard di PowerPoint</vt:lpstr>
      <vt:lpstr>SOME QUESTIONS …</vt:lpstr>
      <vt:lpstr>Presentazione standard di PowerPoint</vt:lpstr>
      <vt:lpstr>Why?</vt:lpstr>
      <vt:lpstr>Louis XIV 1638 – 1715 L'état, c'est moi. The absolute monarchy by divine right.</vt:lpstr>
      <vt:lpstr>Card. Richelieu 1585 - 1642</vt:lpstr>
      <vt:lpstr>Luigi XVI 1754 – 1793</vt:lpstr>
      <vt:lpstr>Maximilien de Robespierre 1758 – 1794 35.000 – 40.000 people executed </vt:lpstr>
      <vt:lpstr>Napoleon Bonaparte 1769 - 1821</vt:lpstr>
      <vt:lpstr>Pius VII 1742 – 1823 Imprisoned in Italy and in France by Napolion from 1809 to 1814</vt:lpstr>
      <vt:lpstr>The Congress of Vienna 1814 The Restauration</vt:lpstr>
      <vt:lpstr>Italy at Rosmini’s time</vt:lpstr>
      <vt:lpstr>1831 Revolution in France and Condemnation of the writes of Felicité de Lamennais</vt:lpstr>
      <vt:lpstr>Why to write in 1832 and publish in 1848?</vt:lpstr>
      <vt:lpstr>Why wounds? Which Spirituality?</vt:lpstr>
      <vt:lpstr>Presentazione standard di PowerPoint</vt:lpstr>
      <vt:lpstr>Presentazione standard di PowerPoint</vt:lpstr>
      <vt:lpstr>Rosmini’s Introduction Out of zeal for the good of the Church and for the glory of God</vt:lpstr>
      <vt:lpstr>Thoughts that have to be submitted to the Pastors of the Church</vt:lpstr>
      <vt:lpstr>Following the example of Holy Men and Women</vt:lpstr>
      <vt:lpstr>I write concious that I might get in trouble A duty of concience</vt:lpstr>
      <vt:lpstr>What could upset men of state …</vt:lpstr>
      <vt:lpstr>What could upset men of Church …</vt:lpstr>
      <vt:lpstr>An encouraging example: Consilium de emendanda Ecclesia</vt:lpstr>
      <vt:lpstr>A courageous text out of love for the Church</vt:lpstr>
      <vt:lpstr>A spirit of Reformation inside the Church</vt:lpstr>
      <vt:lpstr>Presentazione standard di PowerPoint</vt:lpstr>
      <vt:lpstr>ONE IN BODY BY PARTAKING OF THE BODY OF CHRIST</vt:lpstr>
      <vt:lpstr>THE LIVING BODY OF CHRIST SOURCE OF OUR SALVATION</vt:lpstr>
      <vt:lpstr>Presentazione standard di PowerPoint</vt:lpstr>
      <vt:lpstr>Presentazione standard di PowerPoint</vt:lpstr>
      <vt:lpstr>IN ORDER TO ACT AS BODY OF CHRIST IT IS NOT ENOUGH TO CULTIVATE HUMAN VIRTUES</vt:lpstr>
      <vt:lpstr>Presentazione standard di PowerPoint</vt:lpstr>
      <vt:lpstr>Accomplishing the work of Salvation by means of Sacrifice and Sacraments</vt:lpstr>
      <vt:lpstr>IN SACRAMENTAL WORSHIP ThROUGH EXTERNAL ACTIONS GRACE IS BESTOWED UPON US</vt:lpstr>
      <vt:lpstr>EVERY LITYRGICAL ACTION HAS A MEANING. Importance of understanding the meaning of what we do.</vt:lpstr>
      <vt:lpstr>Presentazione standard di PowerPoint</vt:lpstr>
      <vt:lpstr>GENUINE PARTICIPATION OF PEOPLE IN LITURGICAL ACTION</vt:lpstr>
      <vt:lpstr>ACTIVE PARTICIPATION IN SACROSANCTUM CONCILIUM</vt:lpstr>
      <vt:lpstr>MEANING OF ACTIVE PARTICIPATION J. Ratzinger The spirit of liturgy.</vt:lpstr>
      <vt:lpstr>Presentazione standard di PowerPoint</vt:lpstr>
      <vt:lpstr>Presentazione standard di PowerPoint</vt:lpstr>
      <vt:lpstr>TWO PRINCIPAL REASONS FOR THE DIVISION OF THE BODY OF CHRIST IN WORSHIP</vt:lpstr>
      <vt:lpstr>Presentazione standard di PowerPoint</vt:lpstr>
      <vt:lpstr>A GOOD CATECHESIS full living instruction</vt:lpstr>
      <vt:lpstr>TIME AND PATIENCE FOR A DEEP UNDERSTANDING</vt:lpstr>
      <vt:lpstr>The Homily Benedict XVI Verbum Domini 2010</vt:lpstr>
      <vt:lpstr>The Homily Pope Francis Evangelii Gaudium 2013</vt:lpstr>
      <vt:lpstr>Presentazione standard di PowerPoint</vt:lpstr>
      <vt:lpstr>A PROVIDENCIAL INSTRUMENT OF COMMUNION FOR THE EARLY CHURCH: THE ROMAN EMPIRE</vt:lpstr>
      <vt:lpstr>AFTER THE FALL OF THE ROMAN EMPIRE …</vt:lpstr>
      <vt:lpstr>A SURPRISING STATEMENT …</vt:lpstr>
      <vt:lpstr>DISADVANTAGES OF THE USE OF VERNACULAR LANGUAGES IN LITURGY</vt:lpstr>
      <vt:lpstr>Two possible solutions …</vt:lpstr>
      <vt:lpstr>Rosmini wasn’t a loner on the matter …</vt:lpstr>
      <vt:lpstr>VATICAN II AND LITURGY IN VERNACULAR</vt:lpstr>
      <vt:lpstr>SUMMORUM PONTIFICUM BENEDICT XVI 2007</vt:lpstr>
      <vt:lpstr>Presentazione standard di PowerPoint</vt:lpstr>
      <vt:lpstr>Presentazione standard di PowerPoint</vt:lpstr>
      <vt:lpstr>Presentazione standard di PowerPoint</vt:lpstr>
      <vt:lpstr>Presentazione standard di PowerPoint</vt:lpstr>
      <vt:lpstr>Presentazione standard di PowerPoint</vt:lpstr>
      <vt:lpstr>Saint Ambrose of Milan (340 – 397 AD)</vt:lpstr>
      <vt:lpstr>St. Augustin of Hippo (354 – 430 AD)</vt:lpstr>
      <vt:lpstr>St. Jerome 342-420 AD</vt:lpstr>
      <vt:lpstr>St. Gregory the Great (540-604 AD)</vt:lpstr>
      <vt:lpstr>THE FIRST SEVEN ECUMENICAL COUNCILS</vt:lpstr>
      <vt:lpstr>Presentazione standard di PowerPoint</vt:lpstr>
      <vt:lpstr>Presentazione standard di PowerPoint</vt:lpstr>
      <vt:lpstr>Secular business forced upon the charity of the Episcopate</vt:lpstr>
      <vt:lpstr>The teaching of Faith becomes a matter for Scholars</vt:lpstr>
      <vt:lpstr>Presentazione standard di PowerPoint</vt:lpstr>
      <vt:lpstr>Rosmini’s response in the apostolic constitution VERITATIS GAUDIUM 29.1.2018</vt:lpstr>
      <vt:lpstr>Ratio Fundamentalis Formationis 8° december 2016</vt:lpstr>
      <vt:lpstr>Presentazione standard di PowerPoint</vt:lpstr>
      <vt:lpstr>Presentazione standard di PowerPoint</vt:lpstr>
      <vt:lpstr>Presentazione standard di PowerPoint</vt:lpstr>
      <vt:lpstr>Six means in order to cultivate unity among the Bishops of the early ages.</vt:lpstr>
      <vt:lpstr>Presentazione standard di PowerPoint</vt:lpstr>
      <vt:lpstr>Paul Orosius 375-418 AD</vt:lpstr>
      <vt:lpstr>Presentazione standard di PowerPoint</vt:lpstr>
      <vt:lpstr>The Council of Chartage 251 AD</vt:lpstr>
      <vt:lpstr>Presentazione standard di PowerPoint</vt:lpstr>
      <vt:lpstr>Presentazione standard di PowerPoint</vt:lpstr>
      <vt:lpstr>Presentazione standard di PowerPoint</vt:lpstr>
      <vt:lpstr>The feudal system</vt:lpstr>
      <vt:lpstr>The feudal system enters into the Church</vt:lpstr>
      <vt:lpstr>CONSEQUENCES</vt:lpstr>
      <vt:lpstr>Antipopes MANIPULATED by secular powers</vt:lpstr>
      <vt:lpstr>THE EASTERN SHISM 1054 AD</vt:lpstr>
      <vt:lpstr>THE REFORMATION AND THE PROTESTANT SCHISM - 1517</vt:lpstr>
      <vt:lpstr>The Anglican Schism 1534 AD</vt:lpstr>
      <vt:lpstr>Presentazione standard di PowerPoint</vt:lpstr>
      <vt:lpstr>Presentazione standard di PowerPoint</vt:lpstr>
      <vt:lpstr>LUMEN GENTIUM n. 22 THE APOSTOLIC COLLEGE</vt:lpstr>
      <vt:lpstr>DECREE CONCERNING THE PASTORAL OFFICE OF BISHOPS IN THE CHURCH CHRISTUS DOMINUS  PROCLAIMED BY HIS HOLINESS, POPE PAUL VI ON OCTOBER 28, 1965 </vt:lpstr>
      <vt:lpstr>Christus Dominus - Reform of the Roman Curia.</vt:lpstr>
      <vt:lpstr>The Constitutions of the Society of Charity</vt:lpstr>
      <vt:lpstr>Institutional means of communion today</vt:lpstr>
      <vt:lpstr>Presentazione standard di PowerPoint</vt:lpstr>
      <vt:lpstr>Presentazione standard di PowerPoint</vt:lpstr>
      <vt:lpstr>Presentazione standard di PowerPoint</vt:lpstr>
      <vt:lpstr>Presentazione standard di PowerPoint</vt:lpstr>
      <vt:lpstr>Charles the Great (742-814)</vt:lpstr>
      <vt:lpstr>Presentazione standard di PowerPoint</vt:lpstr>
      <vt:lpstr>A CHURCH struggling for FREEDOM</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Seven maxims by which the early Church safeguarded her evangelical poverty regulating the acquisition, administration and use of material goods.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aabelsito</dc:creator>
  <cp:lastModifiedBy>Pierluigi Giroli</cp:lastModifiedBy>
  <cp:revision>310</cp:revision>
  <dcterms:created xsi:type="dcterms:W3CDTF">2016-10-04T08:52:21Z</dcterms:created>
  <dcterms:modified xsi:type="dcterms:W3CDTF">2019-05-17T06:13:38Z</dcterms:modified>
</cp:coreProperties>
</file>