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3"/>
  </p:notesMasterIdLst>
  <p:handoutMasterIdLst>
    <p:handoutMasterId r:id="rId44"/>
  </p:handoutMasterIdLst>
  <p:sldIdLst>
    <p:sldId id="256" r:id="rId3"/>
    <p:sldId id="309" r:id="rId4"/>
    <p:sldId id="262" r:id="rId5"/>
    <p:sldId id="314" r:id="rId6"/>
    <p:sldId id="276" r:id="rId7"/>
    <p:sldId id="263" r:id="rId8"/>
    <p:sldId id="283" r:id="rId9"/>
    <p:sldId id="271" r:id="rId10"/>
    <p:sldId id="295" r:id="rId11"/>
    <p:sldId id="296" r:id="rId12"/>
    <p:sldId id="284" r:id="rId13"/>
    <p:sldId id="297" r:id="rId14"/>
    <p:sldId id="298" r:id="rId15"/>
    <p:sldId id="299" r:id="rId16"/>
    <p:sldId id="300" r:id="rId17"/>
    <p:sldId id="318" r:id="rId18"/>
    <p:sldId id="319" r:id="rId19"/>
    <p:sldId id="257" r:id="rId20"/>
    <p:sldId id="302" r:id="rId21"/>
    <p:sldId id="270" r:id="rId22"/>
    <p:sldId id="273" r:id="rId23"/>
    <p:sldId id="303" r:id="rId24"/>
    <p:sldId id="304" r:id="rId25"/>
    <p:sldId id="305" r:id="rId26"/>
    <p:sldId id="301" r:id="rId27"/>
    <p:sldId id="306" r:id="rId28"/>
    <p:sldId id="307" r:id="rId29"/>
    <p:sldId id="274" r:id="rId30"/>
    <p:sldId id="315" r:id="rId31"/>
    <p:sldId id="316" r:id="rId32"/>
    <p:sldId id="288" r:id="rId33"/>
    <p:sldId id="287" r:id="rId34"/>
    <p:sldId id="312" r:id="rId35"/>
    <p:sldId id="294" r:id="rId36"/>
    <p:sldId id="310" r:id="rId37"/>
    <p:sldId id="311" r:id="rId38"/>
    <p:sldId id="313" r:id="rId39"/>
    <p:sldId id="308" r:id="rId40"/>
    <p:sldId id="292" r:id="rId41"/>
    <p:sldId id="290" r:id="rId42"/>
  </p:sldIdLst>
  <p:sldSz cx="9144000" cy="6858000" type="screen4x3"/>
  <p:notesSz cx="6858000" cy="9144000"/>
  <p:defaultTextStyle>
    <a:defPPr>
      <a:defRPr lang="ru-RU"/>
    </a:defPPr>
    <a:lvl1pPr algn="l" rtl="0" fontAlgn="base">
      <a:spcBef>
        <a:spcPct val="0"/>
      </a:spcBef>
      <a:spcAft>
        <a:spcPct val="0"/>
      </a:spcAft>
      <a:defRPr sz="2000" kern="1200">
        <a:solidFill>
          <a:schemeClr val="bg1"/>
        </a:solidFill>
        <a:latin typeface="Futura LT Book" pitchFamily="2" charset="0"/>
        <a:ea typeface="굴림" charset="-127"/>
        <a:cs typeface="+mn-cs"/>
      </a:defRPr>
    </a:lvl1pPr>
    <a:lvl2pPr marL="457200" algn="l" rtl="0" fontAlgn="base">
      <a:spcBef>
        <a:spcPct val="0"/>
      </a:spcBef>
      <a:spcAft>
        <a:spcPct val="0"/>
      </a:spcAft>
      <a:defRPr sz="2000" kern="1200">
        <a:solidFill>
          <a:schemeClr val="bg1"/>
        </a:solidFill>
        <a:latin typeface="Futura LT Book" pitchFamily="2" charset="0"/>
        <a:ea typeface="굴림" charset="-127"/>
        <a:cs typeface="+mn-cs"/>
      </a:defRPr>
    </a:lvl2pPr>
    <a:lvl3pPr marL="914400" algn="l" rtl="0" fontAlgn="base">
      <a:spcBef>
        <a:spcPct val="0"/>
      </a:spcBef>
      <a:spcAft>
        <a:spcPct val="0"/>
      </a:spcAft>
      <a:defRPr sz="2000" kern="1200">
        <a:solidFill>
          <a:schemeClr val="bg1"/>
        </a:solidFill>
        <a:latin typeface="Futura LT Book" pitchFamily="2" charset="0"/>
        <a:ea typeface="굴림" charset="-127"/>
        <a:cs typeface="+mn-cs"/>
      </a:defRPr>
    </a:lvl3pPr>
    <a:lvl4pPr marL="1371600" algn="l" rtl="0" fontAlgn="base">
      <a:spcBef>
        <a:spcPct val="0"/>
      </a:spcBef>
      <a:spcAft>
        <a:spcPct val="0"/>
      </a:spcAft>
      <a:defRPr sz="2000" kern="1200">
        <a:solidFill>
          <a:schemeClr val="bg1"/>
        </a:solidFill>
        <a:latin typeface="Futura LT Book" pitchFamily="2" charset="0"/>
        <a:ea typeface="굴림" charset="-127"/>
        <a:cs typeface="+mn-cs"/>
      </a:defRPr>
    </a:lvl4pPr>
    <a:lvl5pPr marL="1828800" algn="l" rtl="0" fontAlgn="base">
      <a:spcBef>
        <a:spcPct val="0"/>
      </a:spcBef>
      <a:spcAft>
        <a:spcPct val="0"/>
      </a:spcAft>
      <a:defRPr sz="2000" kern="1200">
        <a:solidFill>
          <a:schemeClr val="bg1"/>
        </a:solidFill>
        <a:latin typeface="Futura LT Book" pitchFamily="2" charset="0"/>
        <a:ea typeface="굴림" charset="-127"/>
        <a:cs typeface="+mn-cs"/>
      </a:defRPr>
    </a:lvl5pPr>
    <a:lvl6pPr marL="2286000" algn="l" defTabSz="914400" rtl="0" eaLnBrk="1" latinLnBrk="0" hangingPunct="1">
      <a:defRPr sz="2000" kern="1200">
        <a:solidFill>
          <a:schemeClr val="bg1"/>
        </a:solidFill>
        <a:latin typeface="Futura LT Book" pitchFamily="2" charset="0"/>
        <a:ea typeface="굴림" charset="-127"/>
        <a:cs typeface="+mn-cs"/>
      </a:defRPr>
    </a:lvl6pPr>
    <a:lvl7pPr marL="2743200" algn="l" defTabSz="914400" rtl="0" eaLnBrk="1" latinLnBrk="0" hangingPunct="1">
      <a:defRPr sz="2000" kern="1200">
        <a:solidFill>
          <a:schemeClr val="bg1"/>
        </a:solidFill>
        <a:latin typeface="Futura LT Book" pitchFamily="2" charset="0"/>
        <a:ea typeface="굴림" charset="-127"/>
        <a:cs typeface="+mn-cs"/>
      </a:defRPr>
    </a:lvl7pPr>
    <a:lvl8pPr marL="3200400" algn="l" defTabSz="914400" rtl="0" eaLnBrk="1" latinLnBrk="0" hangingPunct="1">
      <a:defRPr sz="2000" kern="1200">
        <a:solidFill>
          <a:schemeClr val="bg1"/>
        </a:solidFill>
        <a:latin typeface="Futura LT Book" pitchFamily="2" charset="0"/>
        <a:ea typeface="굴림" charset="-127"/>
        <a:cs typeface="+mn-cs"/>
      </a:defRPr>
    </a:lvl8pPr>
    <a:lvl9pPr marL="3657600" algn="l" defTabSz="914400" rtl="0" eaLnBrk="1" latinLnBrk="0" hangingPunct="1">
      <a:defRPr sz="2000" kern="1200">
        <a:solidFill>
          <a:schemeClr val="bg1"/>
        </a:solidFill>
        <a:latin typeface="Futura LT Book" pitchFamily="2" charset="0"/>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74C"/>
    <a:srgbClr val="C75806"/>
    <a:srgbClr val="65482B"/>
    <a:srgbClr val="000000"/>
    <a:srgbClr val="00499F"/>
    <a:srgbClr val="0CC1E0"/>
    <a:srgbClr val="1C1C1C"/>
    <a:srgbClr val="C40000"/>
    <a:srgbClr val="CF28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1" autoAdjust="0"/>
    <p:restoredTop sz="94697" autoAdjust="0"/>
  </p:normalViewPr>
  <p:slideViewPr>
    <p:cSldViewPr>
      <p:cViewPr varScale="1">
        <p:scale>
          <a:sx n="123" d="100"/>
          <a:sy n="123" d="100"/>
        </p:scale>
        <p:origin x="192" y="36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00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2AFBE58B-5EF1-447A-AAAB-307D2D296FD5}" type="slidenum">
              <a:rPr lang="ru-RU"/>
              <a:pPr/>
              <a:t>‹N›</a:t>
            </a:fld>
            <a:endParaRPr lang="ru-RU"/>
          </a:p>
        </p:txBody>
      </p:sp>
    </p:spTree>
    <p:extLst>
      <p:ext uri="{BB962C8B-B14F-4D97-AF65-F5344CB8AC3E}">
        <p14:creationId xmlns:p14="http://schemas.microsoft.com/office/powerpoint/2010/main" val="35506834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Cosa vi aspettate da questo corso?</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2</a:t>
            </a:fld>
            <a:endParaRPr lang="ru-RU"/>
          </a:p>
        </p:txBody>
      </p:sp>
    </p:spTree>
    <p:extLst>
      <p:ext uri="{BB962C8B-B14F-4D97-AF65-F5344CB8AC3E}">
        <p14:creationId xmlns:p14="http://schemas.microsoft.com/office/powerpoint/2010/main" val="2200999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Confrontare il mio punto di vista con quello degli altri; con quello che dice il libro; essere aperto al dialogo con l’altro e a mettere in discussione il proprio punto di vista se è necessario.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12</a:t>
            </a:fld>
            <a:endParaRPr lang="ru-RU"/>
          </a:p>
        </p:txBody>
      </p:sp>
    </p:spTree>
    <p:extLst>
      <p:ext uri="{BB962C8B-B14F-4D97-AF65-F5344CB8AC3E}">
        <p14:creationId xmlns:p14="http://schemas.microsoft.com/office/powerpoint/2010/main" val="266153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Dare ragioni delle mie risposte</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13</a:t>
            </a:fld>
            <a:endParaRPr lang="ru-RU"/>
          </a:p>
        </p:txBody>
      </p:sp>
    </p:spTree>
    <p:extLst>
      <p:ext uri="{BB962C8B-B14F-4D97-AF65-F5344CB8AC3E}">
        <p14:creationId xmlns:p14="http://schemas.microsoft.com/office/powerpoint/2010/main" val="269145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Dialogare ragionando ragionare portando delle prove; fare dei sillogismi: tutti gli uomini sono mortali – Socrate è un uomo, Socrate è mortale. Operare connessioni logiche.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14</a:t>
            </a:fld>
            <a:endParaRPr lang="ru-RU"/>
          </a:p>
        </p:txBody>
      </p:sp>
    </p:spTree>
    <p:extLst>
      <p:ext uri="{BB962C8B-B14F-4D97-AF65-F5344CB8AC3E}">
        <p14:creationId xmlns:p14="http://schemas.microsoft.com/office/powerpoint/2010/main" val="178565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HO un tema su cui lavorare: sostengo una tesi, ho degli argomenti, all’antitesi ci sono altri argomenti.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15</a:t>
            </a:fld>
            <a:endParaRPr lang="ru-RU"/>
          </a:p>
        </p:txBody>
      </p:sp>
    </p:spTree>
    <p:extLst>
      <p:ext uri="{BB962C8B-B14F-4D97-AF65-F5344CB8AC3E}">
        <p14:creationId xmlns:p14="http://schemas.microsoft.com/office/powerpoint/2010/main" val="4274783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Procedere in modo filosofico, richiede riflessione; richiede lo sviluppo del sistema 1 di pensiero.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16</a:t>
            </a:fld>
            <a:endParaRPr lang="ru-RU"/>
          </a:p>
        </p:txBody>
      </p:sp>
    </p:spTree>
    <p:extLst>
      <p:ext uri="{BB962C8B-B14F-4D97-AF65-F5344CB8AC3E}">
        <p14:creationId xmlns:p14="http://schemas.microsoft.com/office/powerpoint/2010/main" val="1195711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KANHEMANN, NOBEL  per l’economia nel 2002, è uno psicologo israeliano premiato </a:t>
            </a:r>
            <a:r>
              <a:rPr lang="it-IT" sz="1200" b="0" i="0" kern="1200" dirty="0">
                <a:solidFill>
                  <a:schemeClr val="tx1"/>
                </a:solidFill>
                <a:effectLst/>
                <a:latin typeface="Arial" charset="0"/>
                <a:ea typeface="+mn-ea"/>
                <a:cs typeface="+mn-cs"/>
              </a:rPr>
              <a:t>per avere integrato risultati della ricerca psicologica nella scienza economica, specialmente in merito al giudizio umano e alla teoria delle decisioni in condizioni d'incertezza. </a:t>
            </a:r>
          </a:p>
          <a:p>
            <a:r>
              <a:rPr lang="it-IT" dirty="0"/>
              <a:t>Pensieri lenti e veloci" di Daniel </a:t>
            </a:r>
            <a:r>
              <a:rPr lang="it-IT" dirty="0" err="1"/>
              <a:t>Kahneman</a:t>
            </a:r>
            <a:r>
              <a:rPr lang="it-IT" dirty="0"/>
              <a:t> esplora come gli esseri umani prendono decisioni attraverso due sistemi di pensiero:</a:t>
            </a:r>
          </a:p>
          <a:p>
            <a:r>
              <a:rPr lang="it-IT" b="1" dirty="0"/>
              <a:t>Sistema 1</a:t>
            </a:r>
            <a:r>
              <a:rPr lang="it-IT" dirty="0"/>
              <a:t>: Intuitivo e veloce. Fa scelte automatiche e istintive, spesso basate su emozioni e impressioni immediate. È utile per decisioni quotidiane, ma può portare a errori e </a:t>
            </a:r>
            <a:r>
              <a:rPr lang="it-IT" dirty="0" err="1"/>
              <a:t>bias</a:t>
            </a:r>
            <a:r>
              <a:rPr lang="it-IT" dirty="0"/>
              <a:t>.</a:t>
            </a:r>
          </a:p>
          <a:p>
            <a:r>
              <a:rPr lang="it-IT" b="1" dirty="0"/>
              <a:t>Sistema 2</a:t>
            </a:r>
            <a:r>
              <a:rPr lang="it-IT" dirty="0"/>
              <a:t>: Riflessione e lenta. Richiede maggiore sforzo cognitivo, analizza informazioni in modo più critico e logico. È usato per decisioni più complesse, ma tende a essere pigro e può delegare a Sistema 1.</a:t>
            </a:r>
          </a:p>
          <a:p>
            <a:r>
              <a:rPr lang="it-IT" dirty="0" err="1"/>
              <a:t>Kahneman</a:t>
            </a:r>
            <a:r>
              <a:rPr lang="it-IT" dirty="0"/>
              <a:t> discute vari </a:t>
            </a:r>
            <a:r>
              <a:rPr lang="it-IT" dirty="0" err="1"/>
              <a:t>bias</a:t>
            </a:r>
            <a:r>
              <a:rPr lang="it-IT" dirty="0"/>
              <a:t> cognitivi e fallacie che influenzano le decisioni, come l'ancoraggio (dipendenza da informazioni iniziali) e la disponibilità (giudicare la probabilità in base a esempi facilmente ricordabili).</a:t>
            </a:r>
          </a:p>
          <a:p>
            <a:r>
              <a:rPr lang="it-IT" dirty="0"/>
              <a:t>Il libro sottolinea l'importanza di riconoscere questi meccanismi per migliorare il nostro processo decisionale. In sostanza, ci invita a riflettere su come pensiamo e a essere più consapevoli dei nostri errori di giudizio. Lui fa </a:t>
            </a:r>
            <a:r>
              <a:rPr lang="it-IT"/>
              <a:t>un esempio: </a:t>
            </a:r>
            <a:endParaRPr lang="it-IT" dirty="0"/>
          </a:p>
          <a:p>
            <a:endParaRPr lang="it-IT" dirty="0"/>
          </a:p>
        </p:txBody>
      </p:sp>
      <p:sp>
        <p:nvSpPr>
          <p:cNvPr id="4" name="Segnaposto numero diapositiva 3"/>
          <p:cNvSpPr>
            <a:spLocks noGrp="1"/>
          </p:cNvSpPr>
          <p:nvPr>
            <p:ph type="sldNum" sz="quarter" idx="5"/>
          </p:nvPr>
        </p:nvSpPr>
        <p:spPr/>
        <p:txBody>
          <a:bodyPr/>
          <a:lstStyle/>
          <a:p>
            <a:fld id="{2AFBE58B-5EF1-447A-AAAB-307D2D296FD5}" type="slidenum">
              <a:rPr lang="ru-RU" smtClean="0"/>
              <a:pPr/>
              <a:t>17</a:t>
            </a:fld>
            <a:endParaRPr lang="ru-RU"/>
          </a:p>
        </p:txBody>
      </p:sp>
    </p:spTree>
    <p:extLst>
      <p:ext uri="{BB962C8B-B14F-4D97-AF65-F5344CB8AC3E}">
        <p14:creationId xmlns:p14="http://schemas.microsoft.com/office/powerpoint/2010/main" val="24667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Questo lo dice la Chiesa non è un argomento da utilizzare. Anche se la Rivelazione ha aiutato molto la ragione a progredire anche nella conoscenza dell’essere umano. La sintesi che Tommaso d’Aquino fa del de Anima di Aristotele, della sua concezione dell’uomo e dell’anima non sarebbe stata possibile senza la Rivelazione. Ma bisogna distinguere tra elementi puramente di fede ed elementi ai quali la ragione può arrivare con l’aiuto della Rivelazione.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18</a:t>
            </a:fld>
            <a:endParaRPr lang="ru-RU"/>
          </a:p>
        </p:txBody>
      </p:sp>
    </p:spTree>
    <p:extLst>
      <p:ext uri="{BB962C8B-B14F-4D97-AF65-F5344CB8AC3E}">
        <p14:creationId xmlns:p14="http://schemas.microsoft.com/office/powerpoint/2010/main" val="4091524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Questi sono i temi principali che tratteremo in questa prima parte che sono la base per l’altra parte.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19</a:t>
            </a:fld>
            <a:endParaRPr lang="ru-RU"/>
          </a:p>
        </p:txBody>
      </p:sp>
    </p:spTree>
    <p:extLst>
      <p:ext uri="{BB962C8B-B14F-4D97-AF65-F5344CB8AC3E}">
        <p14:creationId xmlns:p14="http://schemas.microsoft.com/office/powerpoint/2010/main" val="330897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capisce quando dico dell’uomo in quanto uomo cosa significa?  Importantissimo il dialogo e lavoro in classe.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20</a:t>
            </a:fld>
            <a:endParaRPr lang="ru-RU"/>
          </a:p>
        </p:txBody>
      </p:sp>
    </p:spTree>
    <p:extLst>
      <p:ext uri="{BB962C8B-B14F-4D97-AF65-F5344CB8AC3E}">
        <p14:creationId xmlns:p14="http://schemas.microsoft.com/office/powerpoint/2010/main" val="862474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manuale è il nostro punto di partenza e di riferimento per tutto il corso, anche per filosofia dell’uomo 2. Ci sono le basi di conoscenza ed è uno strumento di allenamento al ragionamento. E’ un manuale di base; affronta la struttura dell’essere umano. E lo fa da un punto di vista metafisico. Quindi ci sono nozioni di metafisica, pertanto ci sono concetti astratti – che possono risultare difficili da comprendere. Tuttavia sono basi fondamentali che un comunicatore della Chiesa deve possedere.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21</a:t>
            </a:fld>
            <a:endParaRPr lang="ru-RU"/>
          </a:p>
        </p:txBody>
      </p:sp>
    </p:spTree>
    <p:extLst>
      <p:ext uri="{BB962C8B-B14F-4D97-AF65-F5344CB8AC3E}">
        <p14:creationId xmlns:p14="http://schemas.microsoft.com/office/powerpoint/2010/main" val="354133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dirty="0"/>
              <a:t>Filo dal greco  </a:t>
            </a:r>
            <a:r>
              <a:rPr lang="it-IT" dirty="0" err="1"/>
              <a:t>filein</a:t>
            </a:r>
            <a:r>
              <a:rPr lang="it-IT" dirty="0"/>
              <a:t> significa amare; sofia: in greco </a:t>
            </a:r>
            <a:r>
              <a:rPr lang="it-IT" dirty="0" err="1"/>
              <a:t>sapienza</a:t>
            </a:r>
            <a:r>
              <a:rPr lang="it-IT" sz="1200" kern="1200" dirty="0" err="1">
                <a:solidFill>
                  <a:schemeClr val="tx1"/>
                </a:solidFill>
                <a:effectLst/>
                <a:latin typeface="Arial" charset="0"/>
                <a:ea typeface="+mn-ea"/>
                <a:cs typeface="+mn-cs"/>
              </a:rPr>
              <a:t>Slide</a:t>
            </a:r>
            <a:r>
              <a:rPr lang="it-IT" sz="1200" kern="1200" dirty="0">
                <a:solidFill>
                  <a:schemeClr val="tx1"/>
                </a:solidFill>
                <a:effectLst/>
                <a:latin typeface="Arial" charset="0"/>
                <a:ea typeface="+mn-ea"/>
                <a:cs typeface="+mn-cs"/>
              </a:rPr>
              <a:t>: La sapienza nella grecità antica: la conoscenza delle cose più elevate, più fondamentali; per Platone il sapiente era colui che cercava la conoscenza del vero, del bello, dell’essere nella sua totalità, e in particolare dell’uomo; si interroga infatti sul senso della vita, sull’esistenza, sulla conoscenza, sulla libertà e l’agire umano e cercava anche di viverlo. Socrate è l’emblema del sapiente per Platone. </a:t>
            </a:r>
          </a:p>
          <a:p>
            <a:r>
              <a:rPr lang="it-IT" sz="1200" kern="1200" dirty="0">
                <a:solidFill>
                  <a:schemeClr val="tx1"/>
                </a:solidFill>
                <a:effectLst/>
                <a:latin typeface="Arial" charset="0"/>
                <a:ea typeface="+mn-ea"/>
                <a:cs typeface="+mn-cs"/>
              </a:rPr>
              <a:t> </a:t>
            </a:r>
          </a:p>
          <a:p>
            <a:r>
              <a:rPr lang="it-IT" dirty="0"/>
              <a:t>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3</a:t>
            </a:fld>
            <a:endParaRPr lang="ru-RU"/>
          </a:p>
        </p:txBody>
      </p:sp>
    </p:spTree>
    <p:extLst>
      <p:ext uri="{BB962C8B-B14F-4D97-AF65-F5344CB8AC3E}">
        <p14:creationId xmlns:p14="http://schemas.microsoft.com/office/powerpoint/2010/main" val="3280364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Questa è una fase molto importante. Ogni volta vi darò del lavoro da fare; quando il lavoro è la lettura del manuale, voi dovete preparare le domande e entro la domenica prima della lezione me le dovete mandare, parte della lezione si baserà sul rispondere alle vostre domande.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22</a:t>
            </a:fld>
            <a:endParaRPr lang="ru-RU"/>
          </a:p>
        </p:txBody>
      </p:sp>
    </p:spTree>
    <p:extLst>
      <p:ext uri="{BB962C8B-B14F-4D97-AF65-F5344CB8AC3E}">
        <p14:creationId xmlns:p14="http://schemas.microsoft.com/office/powerpoint/2010/main" val="3162781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Secondo gli argomenti in classe si farà un tipo di lavoro diverso, a volte si può leggere un testo e discuterlo insieme, a volte si farà un elaborato, a volte si vedrà un video insieme … Il tempo di classe deve essere un tempo di apprendimento, di verifica della comprensione, di confronto e di ragionamento. Se siete furbi approfitterete totalmente di questi momenti perché questo è un esame complesso da studiare da soli. Le materie di filosofia e teologia non sono un optional proprio perché ne avete bisogno per dare spessore al vostro lavoro di comunicatori della Chiesa.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23</a:t>
            </a:fld>
            <a:endParaRPr lang="ru-RU"/>
          </a:p>
        </p:txBody>
      </p:sp>
    </p:spTree>
    <p:extLst>
      <p:ext uri="{BB962C8B-B14F-4D97-AF65-F5344CB8AC3E}">
        <p14:creationId xmlns:p14="http://schemas.microsoft.com/office/powerpoint/2010/main" val="2522016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Questa parte è essenziale per la filosofia. Questa è una materia che va seguita. Si lavora molto in classe.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24</a:t>
            </a:fld>
            <a:endParaRPr lang="ru-RU"/>
          </a:p>
        </p:txBody>
      </p:sp>
    </p:spTree>
    <p:extLst>
      <p:ext uri="{BB962C8B-B14F-4D97-AF65-F5344CB8AC3E}">
        <p14:creationId xmlns:p14="http://schemas.microsoft.com/office/powerpoint/2010/main" val="2124864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 turno uno di voi deve riassumere i concetti principali trattati in classe.</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26</a:t>
            </a:fld>
            <a:endParaRPr lang="ru-RU"/>
          </a:p>
        </p:txBody>
      </p:sp>
    </p:spTree>
    <p:extLst>
      <p:ext uri="{BB962C8B-B14F-4D97-AF65-F5344CB8AC3E}">
        <p14:creationId xmlns:p14="http://schemas.microsoft.com/office/powerpoint/2010/main" val="3532838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Poiché siamo pochi, è importante la presenza di tutti, anche perché questo corso è stato separato dalla facoltà di filosofia proprio perché possiamo seguirvi meglio</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27</a:t>
            </a:fld>
            <a:endParaRPr lang="ru-RU"/>
          </a:p>
        </p:txBody>
      </p:sp>
    </p:spTree>
    <p:extLst>
      <p:ext uri="{BB962C8B-B14F-4D97-AF65-F5344CB8AC3E}">
        <p14:creationId xmlns:p14="http://schemas.microsoft.com/office/powerpoint/2010/main" val="1937843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testi: la struttura dell’essere umano: è il testo base; non è lungo ma è denso, soprattutto alcune parti. E’ un testo che lavora molto la parte strutturale metafisica, si serve dell’impostazione classica che tuttora resta valida – è un testo molto ragionato; seguirlo aiuta il ragionamento. Uno psicologo nei lager è un testo che avete letto nel corso di AL2; chi non l’ha letto lo leggerà; ci aiuta a entrare in alcune tematiche con i suoi esempi.  Le schede e materiale di studio si studierà in classe.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28</a:t>
            </a:fld>
            <a:endParaRPr lang="ru-RU"/>
          </a:p>
        </p:txBody>
      </p:sp>
    </p:spTree>
    <p:extLst>
      <p:ext uri="{BB962C8B-B14F-4D97-AF65-F5344CB8AC3E}">
        <p14:creationId xmlns:p14="http://schemas.microsoft.com/office/powerpoint/2010/main" val="1549699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filosofia si apprende parlando, dialogando, confrontandosi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29</a:t>
            </a:fld>
            <a:endParaRPr lang="ru-RU"/>
          </a:p>
        </p:txBody>
      </p:sp>
    </p:spTree>
    <p:extLst>
      <p:ext uri="{BB962C8B-B14F-4D97-AF65-F5344CB8AC3E}">
        <p14:creationId xmlns:p14="http://schemas.microsoft.com/office/powerpoint/2010/main" val="3655341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Scrivere. La vita umana non ha valore in se stessa, ma solo in funzione del benessere. Non si accetta la finitezza, non si sa gestire il limite dell’altro, mancano le relazioni autentiche; la paura angosciosa del futuro, che le cose possano sempre andare male. Siamo quello che facciamo. Uomo </a:t>
            </a:r>
            <a:r>
              <a:rPr lang="it-IT" dirty="0" err="1"/>
              <a:t>faber</a:t>
            </a:r>
            <a:r>
              <a:rPr lang="it-IT" dirty="0"/>
              <a:t>. Vale per quello che fa. Può decidere della sua natura. La libertà umana non ha limiti. Può decidere della vita degli altri.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30</a:t>
            </a:fld>
            <a:endParaRPr lang="ru-RU"/>
          </a:p>
        </p:txBody>
      </p:sp>
    </p:spTree>
    <p:extLst>
      <p:ext uri="{BB962C8B-B14F-4D97-AF65-F5344CB8AC3E}">
        <p14:creationId xmlns:p14="http://schemas.microsoft.com/office/powerpoint/2010/main" val="2877822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Qual è la visione dell’uomo che c’è dietro? Che tipo di uomo ci troviamo davanti? Cosa pensa di sé? La paura: l’uomo pensa di non potercela fare, che l’uomo è cattivo</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31</a:t>
            </a:fld>
            <a:endParaRPr lang="ru-RU"/>
          </a:p>
        </p:txBody>
      </p:sp>
    </p:spTree>
    <p:extLst>
      <p:ext uri="{BB962C8B-B14F-4D97-AF65-F5344CB8AC3E}">
        <p14:creationId xmlns:p14="http://schemas.microsoft.com/office/powerpoint/2010/main" val="1843809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AFBE58B-5EF1-447A-AAAB-307D2D296FD5}" type="slidenum">
              <a:rPr lang="ru-RU" smtClean="0"/>
              <a:pPr/>
              <a:t>34</a:t>
            </a:fld>
            <a:endParaRPr lang="ru-RU"/>
          </a:p>
        </p:txBody>
      </p:sp>
    </p:spTree>
    <p:extLst>
      <p:ext uri="{BB962C8B-B14F-4D97-AF65-F5344CB8AC3E}">
        <p14:creationId xmlns:p14="http://schemas.microsoft.com/office/powerpoint/2010/main" val="204877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domanda filosofica: qual è l’essenza dell’essere umano? Cosa significa essere umano?</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4</a:t>
            </a:fld>
            <a:endParaRPr lang="ru-RU"/>
          </a:p>
        </p:txBody>
      </p:sp>
    </p:spTree>
    <p:extLst>
      <p:ext uri="{BB962C8B-B14F-4D97-AF65-F5344CB8AC3E}">
        <p14:creationId xmlns:p14="http://schemas.microsoft.com/office/powerpoint/2010/main" val="2268358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Qui mettere la scheda del concetto di uomo </a:t>
            </a:r>
            <a:r>
              <a:rPr lang="it-IT"/>
              <a:t>nel pensiero filosofico</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40</a:t>
            </a:fld>
            <a:endParaRPr lang="ru-RU"/>
          </a:p>
        </p:txBody>
      </p:sp>
    </p:spTree>
    <p:extLst>
      <p:ext uri="{BB962C8B-B14F-4D97-AF65-F5344CB8AC3E}">
        <p14:creationId xmlns:p14="http://schemas.microsoft.com/office/powerpoint/2010/main" val="23702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Arial" charset="0"/>
                <a:ea typeface="+mn-ea"/>
                <a:cs typeface="+mn-cs"/>
              </a:rPr>
              <a:t>slide la filosofia dell’uomo che studia la radice del comportamento dell’uomo: analizza il suo essere a partire dai suoi comportamenti. </a:t>
            </a:r>
          </a:p>
          <a:p>
            <a:r>
              <a:rPr lang="it-IT" sz="1200" kern="1200" dirty="0">
                <a:solidFill>
                  <a:schemeClr val="tx1"/>
                </a:solidFill>
                <a:effectLst/>
                <a:latin typeface="Arial" charset="0"/>
                <a:ea typeface="+mn-ea"/>
                <a:cs typeface="+mn-cs"/>
              </a:rPr>
              <a:t>Vedete la base di tutto quello di cui parleremo voi l’avete già. Siete persone umane e avete un’anima, un corpo, dei sentimenti, un’intelligenza una volontà</a:t>
            </a:r>
          </a:p>
          <a:p>
            <a:endParaRPr lang="it-IT" dirty="0"/>
          </a:p>
        </p:txBody>
      </p:sp>
      <p:sp>
        <p:nvSpPr>
          <p:cNvPr id="4" name="Segnaposto numero diapositiva 3"/>
          <p:cNvSpPr>
            <a:spLocks noGrp="1"/>
          </p:cNvSpPr>
          <p:nvPr>
            <p:ph type="sldNum" sz="quarter" idx="5"/>
          </p:nvPr>
        </p:nvSpPr>
        <p:spPr/>
        <p:txBody>
          <a:bodyPr/>
          <a:lstStyle/>
          <a:p>
            <a:fld id="{2AFBE58B-5EF1-447A-AAAB-307D2D296FD5}" type="slidenum">
              <a:rPr lang="ru-RU" smtClean="0"/>
              <a:pPr/>
              <a:t>5</a:t>
            </a:fld>
            <a:endParaRPr lang="ru-RU"/>
          </a:p>
        </p:txBody>
      </p:sp>
    </p:spTree>
    <p:extLst>
      <p:ext uri="{BB962C8B-B14F-4D97-AF65-F5344CB8AC3E}">
        <p14:creationId xmlns:p14="http://schemas.microsoft.com/office/powerpoint/2010/main" val="79420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chiesa è il corpo di Cristo; questo corpo è fatto di essere umani ed è con loro che dobbiamo comunicare; ciò che è umano è ciò che ci accomuna a tutti gli uomini; sapere cosa ci accomuna; essere più consapevoli a livello razionale del valore dell’essere umano. Questo a livello di contenuti, ma la filosofia è utile a un comunicatore anche per altre ragioni che adesso vedremo. E’ proprio il procedere filosofico che è utile al comunicatore. Vedremo perché.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7</a:t>
            </a:fld>
            <a:endParaRPr lang="ru-RU"/>
          </a:p>
        </p:txBody>
      </p:sp>
    </p:spTree>
    <p:extLst>
      <p:ext uri="{BB962C8B-B14F-4D97-AF65-F5344CB8AC3E}">
        <p14:creationId xmlns:p14="http://schemas.microsoft.com/office/powerpoint/2010/main" val="410119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Cosa devo osservare rispetto all’essere umano? </a:t>
            </a:r>
          </a:p>
          <a:p>
            <a:r>
              <a:rPr lang="it-IT" dirty="0"/>
              <a:t>I comportamenti – osservare i nostri comportamenti e quelli delle altre persone. Quello che facciamo, che sentiamo, pensiamo, decidiamo. Per fare filosofia è importante osservare e la filosofia stessa ci può portare a osservare maggiormente.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8</a:t>
            </a:fld>
            <a:endParaRPr lang="ru-RU"/>
          </a:p>
        </p:txBody>
      </p:sp>
    </p:spTree>
    <p:extLst>
      <p:ext uri="{BB962C8B-B14F-4D97-AF65-F5344CB8AC3E}">
        <p14:creationId xmlns:p14="http://schemas.microsoft.com/office/powerpoint/2010/main" val="369399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capacità di fare domande è essenziale: una domanda può essere: fare domande alla realtà, a ciò che osservo con i miei occhi, fare domande ai libri che leggo, non capisco tutta questa parte; di questa parte ho capito questo ma poi quando si tratta questo punto non riesco a capire come…. Provare a ragionare con i libri; dare fiducia alla mia capacità di comprendere anche se esco dalla mia zona di comfort. Essere curioso nei </a:t>
            </a:r>
            <a:r>
              <a:rPr lang="it-IT" dirty="0" err="1"/>
              <a:t>cofnronti</a:t>
            </a:r>
            <a:r>
              <a:rPr lang="it-IT" dirty="0"/>
              <a:t> della realtà e degli altri. Uscire dal proprio punto di partenza e di vista</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9</a:t>
            </a:fld>
            <a:endParaRPr lang="ru-RU"/>
          </a:p>
        </p:txBody>
      </p:sp>
    </p:spTree>
    <p:extLst>
      <p:ext uri="{BB962C8B-B14F-4D97-AF65-F5344CB8AC3E}">
        <p14:creationId xmlns:p14="http://schemas.microsoft.com/office/powerpoint/2010/main" val="271299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Importanza dell’utilizzo dei termini in filosofia: acquisire una terminologia tecnica – la comunicazione è una forma vuota – si deve riempire di contenuti – quali sono i contenuti della comunicazione verbale? Quelli delle discipline di cui parlo, che tratto nella mia comunicazione. Quindi il giornalista sportivo deve acquisire un linguaggio consono allo sport, quello politico, idem, e un comunicatore della Chiesa ha a che fare spesso con la teologia, con la filosofia umana, con la bioetica, </a:t>
            </a:r>
            <a:r>
              <a:rPr lang="it-IT" dirty="0" err="1"/>
              <a:t>ecc</a:t>
            </a:r>
            <a:r>
              <a:rPr lang="it-IT" dirty="0"/>
              <a:t>…Quindi deve acquisire le basi terminologiche delle aree di cui sta parlando. In filosofia non è lo stesso dire libero e dire volontario, per esempio. Un atto libero è un atto volontario, ma non tutti gli atti volontari sono liberi. Lo vedremo quando parleremo della libertà. Voglio la felicità. La scelgo? IO sono determinato a volere la felicità. Sono fatto così, sono un essere che vuole essere felice in modo necessario. E’ volontario nel senso che lo vuole, ma non nel senso che è «libero» di non volerlo. I termini sono importanti. Le parole hanno un peso ontologico. Le parole nella comunicazione sono molto importante. Imparare a dare il giusto peso alle parole che usiamo scegliendo i termini. </a:t>
            </a:r>
          </a:p>
        </p:txBody>
      </p:sp>
      <p:sp>
        <p:nvSpPr>
          <p:cNvPr id="4" name="Segnaposto numero diapositiva 3"/>
          <p:cNvSpPr>
            <a:spLocks noGrp="1"/>
          </p:cNvSpPr>
          <p:nvPr>
            <p:ph type="sldNum" sz="quarter" idx="5"/>
          </p:nvPr>
        </p:nvSpPr>
        <p:spPr/>
        <p:txBody>
          <a:bodyPr/>
          <a:lstStyle/>
          <a:p>
            <a:fld id="{2AFBE58B-5EF1-447A-AAAB-307D2D296FD5}" type="slidenum">
              <a:rPr lang="ru-RU" smtClean="0"/>
              <a:pPr/>
              <a:t>10</a:t>
            </a:fld>
            <a:endParaRPr lang="ru-RU"/>
          </a:p>
        </p:txBody>
      </p:sp>
    </p:spTree>
    <p:extLst>
      <p:ext uri="{BB962C8B-B14F-4D97-AF65-F5344CB8AC3E}">
        <p14:creationId xmlns:p14="http://schemas.microsoft.com/office/powerpoint/2010/main" val="1115804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it-IT" dirty="0"/>
              <a:t>Qui la logica qui è stringente; cosa c’è di errato, ossia di equivoco? Sei troppo «grande» per l’uovo di Pasqua? Grande qui è il termine errato per ciò che si vuole significare. La filosofia richiede terminologia appropriata. Lavora molto sui termini. Nel contesto qui si capisce ciò che la frase vuole dire ma evidenzia l’ambiguità dell’uso del termine grande. Mentre nel linguaggio comune è assolutamente ammesso nel linguaggio tecnico no; perché altrimenti si hanno questi problemi di comunicazione.</a:t>
            </a:r>
          </a:p>
          <a:p>
            <a:endParaRPr lang="it-IT" dirty="0"/>
          </a:p>
        </p:txBody>
      </p:sp>
      <p:sp>
        <p:nvSpPr>
          <p:cNvPr id="4" name="Segnaposto numero diapositiva 3"/>
          <p:cNvSpPr>
            <a:spLocks noGrp="1"/>
          </p:cNvSpPr>
          <p:nvPr>
            <p:ph type="sldNum" sz="quarter" idx="5"/>
          </p:nvPr>
        </p:nvSpPr>
        <p:spPr/>
        <p:txBody>
          <a:bodyPr/>
          <a:lstStyle/>
          <a:p>
            <a:fld id="{2AFBE58B-5EF1-447A-AAAB-307D2D296FD5}" type="slidenum">
              <a:rPr lang="ru-RU" smtClean="0"/>
              <a:pPr/>
              <a:t>11</a:t>
            </a:fld>
            <a:endParaRPr lang="ru-RU"/>
          </a:p>
        </p:txBody>
      </p:sp>
    </p:spTree>
    <p:extLst>
      <p:ext uri="{BB962C8B-B14F-4D97-AF65-F5344CB8AC3E}">
        <p14:creationId xmlns:p14="http://schemas.microsoft.com/office/powerpoint/2010/main" val="2342917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59113" y="2062163"/>
            <a:ext cx="5761037" cy="1366837"/>
          </a:xfrm>
          <a:effectLst>
            <a:outerShdw dist="17961" dir="2700000" algn="ctr" rotWithShape="0">
              <a:schemeClr val="bg2"/>
            </a:outerShdw>
          </a:effectLst>
        </p:spPr>
        <p:txBody>
          <a:bodyPr/>
          <a:lstStyle>
            <a:lvl1pPr>
              <a:defRPr/>
            </a:lvl1pPr>
          </a:lstStyle>
          <a:p>
            <a:pPr lvl="0"/>
            <a:r>
              <a:rPr lang="ru-RU" noProof="0"/>
              <a:t>Образец заголовка</a:t>
            </a:r>
          </a:p>
        </p:txBody>
      </p:sp>
      <p:sp>
        <p:nvSpPr>
          <p:cNvPr id="5123" name="Rectangle 3"/>
          <p:cNvSpPr>
            <a:spLocks noGrp="1" noChangeArrowheads="1"/>
          </p:cNvSpPr>
          <p:nvPr>
            <p:ph type="subTitle" idx="1"/>
          </p:nvPr>
        </p:nvSpPr>
        <p:spPr>
          <a:xfrm>
            <a:off x="3059113" y="3573463"/>
            <a:ext cx="5761037" cy="863600"/>
          </a:xfrm>
          <a:effectLst>
            <a:outerShdw dist="17961" dir="2700000" algn="ctr" rotWithShape="0">
              <a:schemeClr val="bg2"/>
            </a:outerShdw>
          </a:effectLst>
        </p:spPr>
        <p:txBody>
          <a:bodyPr/>
          <a:lstStyle>
            <a:lvl1pPr marL="0" indent="0">
              <a:buFontTx/>
              <a:buNone/>
              <a:defRPr>
                <a:latin typeface="Futura LT Book" pitchFamily="2" charset="0"/>
                <a:ea typeface="굴림" charset="-127"/>
              </a:defRPr>
            </a:lvl1pPr>
          </a:lstStyle>
          <a:p>
            <a:pPr lvl="0"/>
            <a:r>
              <a:rPr lang="ru-RU" noProof="0"/>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48767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2463" y="260350"/>
            <a:ext cx="1817687" cy="62642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547813" y="260350"/>
            <a:ext cx="5302250" cy="62642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232772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B29EA20-99D0-470B-B33C-16B71D0FF000}" type="slidenum">
              <a:rPr lang="ru-RU"/>
              <a:pPr/>
              <a:t>‹N›</a:t>
            </a:fld>
            <a:endParaRPr lang="ru-RU"/>
          </a:p>
        </p:txBody>
      </p:sp>
    </p:spTree>
    <p:extLst>
      <p:ext uri="{BB962C8B-B14F-4D97-AF65-F5344CB8AC3E}">
        <p14:creationId xmlns:p14="http://schemas.microsoft.com/office/powerpoint/2010/main" val="2473042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69797C6-1FB3-4EB5-BFEC-918FE12DB1B0}" type="slidenum">
              <a:rPr lang="ru-RU"/>
              <a:pPr/>
              <a:t>‹N›</a:t>
            </a:fld>
            <a:endParaRPr lang="ru-RU"/>
          </a:p>
        </p:txBody>
      </p:sp>
    </p:spTree>
    <p:extLst>
      <p:ext uri="{BB962C8B-B14F-4D97-AF65-F5344CB8AC3E}">
        <p14:creationId xmlns:p14="http://schemas.microsoft.com/office/powerpoint/2010/main" val="3995572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C7C11AF-86D1-413F-9F79-DD7945ABF1B6}" type="slidenum">
              <a:rPr lang="ru-RU"/>
              <a:pPr/>
              <a:t>‹N›</a:t>
            </a:fld>
            <a:endParaRPr lang="ru-RU"/>
          </a:p>
        </p:txBody>
      </p:sp>
    </p:spTree>
    <p:extLst>
      <p:ext uri="{BB962C8B-B14F-4D97-AF65-F5344CB8AC3E}">
        <p14:creationId xmlns:p14="http://schemas.microsoft.com/office/powerpoint/2010/main" val="2344071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E06CD81-7AC7-4392-BE5C-77C129B1C104}" type="slidenum">
              <a:rPr lang="ru-RU"/>
              <a:pPr/>
              <a:t>‹N›</a:t>
            </a:fld>
            <a:endParaRPr lang="ru-RU"/>
          </a:p>
        </p:txBody>
      </p:sp>
    </p:spTree>
    <p:extLst>
      <p:ext uri="{BB962C8B-B14F-4D97-AF65-F5344CB8AC3E}">
        <p14:creationId xmlns:p14="http://schemas.microsoft.com/office/powerpoint/2010/main" val="2187317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8F994377-2042-4CFA-BFF1-E58EBA65551E}" type="slidenum">
              <a:rPr lang="ru-RU"/>
              <a:pPr/>
              <a:t>‹N›</a:t>
            </a:fld>
            <a:endParaRPr lang="ru-RU"/>
          </a:p>
        </p:txBody>
      </p:sp>
    </p:spTree>
    <p:extLst>
      <p:ext uri="{BB962C8B-B14F-4D97-AF65-F5344CB8AC3E}">
        <p14:creationId xmlns:p14="http://schemas.microsoft.com/office/powerpoint/2010/main" val="663737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F3D78AB-7975-410B-97DB-184F1591263F}" type="slidenum">
              <a:rPr lang="ru-RU"/>
              <a:pPr/>
              <a:t>‹N›</a:t>
            </a:fld>
            <a:endParaRPr lang="ru-RU"/>
          </a:p>
        </p:txBody>
      </p:sp>
    </p:spTree>
    <p:extLst>
      <p:ext uri="{BB962C8B-B14F-4D97-AF65-F5344CB8AC3E}">
        <p14:creationId xmlns:p14="http://schemas.microsoft.com/office/powerpoint/2010/main" val="3632157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B19F82B6-6904-418A-911F-8C19C7A14487}" type="slidenum">
              <a:rPr lang="ru-RU"/>
              <a:pPr/>
              <a:t>‹N›</a:t>
            </a:fld>
            <a:endParaRPr lang="ru-RU"/>
          </a:p>
        </p:txBody>
      </p:sp>
    </p:spTree>
    <p:extLst>
      <p:ext uri="{BB962C8B-B14F-4D97-AF65-F5344CB8AC3E}">
        <p14:creationId xmlns:p14="http://schemas.microsoft.com/office/powerpoint/2010/main" val="3318513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7944201-3038-491A-97A6-E5669281F920}" type="slidenum">
              <a:rPr lang="ru-RU"/>
              <a:pPr/>
              <a:t>‹N›</a:t>
            </a:fld>
            <a:endParaRPr lang="ru-RU"/>
          </a:p>
        </p:txBody>
      </p:sp>
    </p:spTree>
    <p:extLst>
      <p:ext uri="{BB962C8B-B14F-4D97-AF65-F5344CB8AC3E}">
        <p14:creationId xmlns:p14="http://schemas.microsoft.com/office/powerpoint/2010/main" val="249735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463077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08D2176-A44F-4173-8999-A1AA35E96BBF}" type="slidenum">
              <a:rPr lang="ru-RU"/>
              <a:pPr/>
              <a:t>‹N›</a:t>
            </a:fld>
            <a:endParaRPr lang="ru-RU"/>
          </a:p>
        </p:txBody>
      </p:sp>
    </p:spTree>
    <p:extLst>
      <p:ext uri="{BB962C8B-B14F-4D97-AF65-F5344CB8AC3E}">
        <p14:creationId xmlns:p14="http://schemas.microsoft.com/office/powerpoint/2010/main" val="2304485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BDC2A6D-9535-489D-8F76-44E503473979}" type="slidenum">
              <a:rPr lang="ru-RU"/>
              <a:pPr/>
              <a:t>‹N›</a:t>
            </a:fld>
            <a:endParaRPr lang="ru-RU"/>
          </a:p>
        </p:txBody>
      </p:sp>
    </p:spTree>
    <p:extLst>
      <p:ext uri="{BB962C8B-B14F-4D97-AF65-F5344CB8AC3E}">
        <p14:creationId xmlns:p14="http://schemas.microsoft.com/office/powerpoint/2010/main" val="3544512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92938" y="274638"/>
            <a:ext cx="1693862"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908175" y="274638"/>
            <a:ext cx="4932363"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285FD25-82A6-4750-8D39-4F51C3EA0513}" type="slidenum">
              <a:rPr lang="ru-RU"/>
              <a:pPr/>
              <a:t>‹N›</a:t>
            </a:fld>
            <a:endParaRPr lang="ru-RU"/>
          </a:p>
        </p:txBody>
      </p:sp>
    </p:spTree>
    <p:extLst>
      <p:ext uri="{BB962C8B-B14F-4D97-AF65-F5344CB8AC3E}">
        <p14:creationId xmlns:p14="http://schemas.microsoft.com/office/powerpoint/2010/main" val="39084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170224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547813" y="1628775"/>
            <a:ext cx="3559175"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259388" y="1628775"/>
            <a:ext cx="35607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65035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48311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94304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4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28802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75112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260350"/>
            <a:ext cx="7272337" cy="1150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1547813" y="1628775"/>
            <a:ext cx="7272337" cy="489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Futura LT Book" pitchFamily="2" charset="0"/>
        </a:defRPr>
      </a:lvl2pPr>
      <a:lvl3pPr algn="l" rtl="0" eaLnBrk="1" fontAlgn="base" hangingPunct="1">
        <a:spcBef>
          <a:spcPct val="0"/>
        </a:spcBef>
        <a:spcAft>
          <a:spcPct val="0"/>
        </a:spcAft>
        <a:defRPr sz="3200">
          <a:solidFill>
            <a:srgbClr val="000000"/>
          </a:solidFill>
          <a:latin typeface="Futura LT Book" pitchFamily="2" charset="0"/>
        </a:defRPr>
      </a:lvl3pPr>
      <a:lvl4pPr algn="l" rtl="0" eaLnBrk="1" fontAlgn="base" hangingPunct="1">
        <a:spcBef>
          <a:spcPct val="0"/>
        </a:spcBef>
        <a:spcAft>
          <a:spcPct val="0"/>
        </a:spcAft>
        <a:defRPr sz="3200">
          <a:solidFill>
            <a:srgbClr val="000000"/>
          </a:solidFill>
          <a:latin typeface="Futura LT Book" pitchFamily="2" charset="0"/>
        </a:defRPr>
      </a:lvl4pPr>
      <a:lvl5pPr algn="l" rtl="0" eaLnBrk="1" fontAlgn="base" hangingPunct="1">
        <a:spcBef>
          <a:spcPct val="0"/>
        </a:spcBef>
        <a:spcAft>
          <a:spcPct val="0"/>
        </a:spcAft>
        <a:defRPr sz="3200">
          <a:solidFill>
            <a:srgbClr val="000000"/>
          </a:solidFill>
          <a:latin typeface="Futura LT Book" pitchFamily="2" charset="0"/>
        </a:defRPr>
      </a:lvl5pPr>
      <a:lvl6pPr marL="457200" algn="l" rtl="0" eaLnBrk="1" fontAlgn="base" hangingPunct="1">
        <a:spcBef>
          <a:spcPct val="0"/>
        </a:spcBef>
        <a:spcAft>
          <a:spcPct val="0"/>
        </a:spcAft>
        <a:defRPr sz="3200">
          <a:solidFill>
            <a:srgbClr val="000000"/>
          </a:solidFill>
          <a:latin typeface="Futura LT Book" pitchFamily="2" charset="0"/>
        </a:defRPr>
      </a:lvl6pPr>
      <a:lvl7pPr marL="914400" algn="l" rtl="0" eaLnBrk="1" fontAlgn="base" hangingPunct="1">
        <a:spcBef>
          <a:spcPct val="0"/>
        </a:spcBef>
        <a:spcAft>
          <a:spcPct val="0"/>
        </a:spcAft>
        <a:defRPr sz="3200">
          <a:solidFill>
            <a:srgbClr val="000000"/>
          </a:solidFill>
          <a:latin typeface="Futura LT Book" pitchFamily="2" charset="0"/>
        </a:defRPr>
      </a:lvl7pPr>
      <a:lvl8pPr marL="1371600" algn="l" rtl="0" eaLnBrk="1" fontAlgn="base" hangingPunct="1">
        <a:spcBef>
          <a:spcPct val="0"/>
        </a:spcBef>
        <a:spcAft>
          <a:spcPct val="0"/>
        </a:spcAft>
        <a:defRPr sz="3200">
          <a:solidFill>
            <a:srgbClr val="000000"/>
          </a:solidFill>
          <a:latin typeface="Futura LT Book" pitchFamily="2" charset="0"/>
        </a:defRPr>
      </a:lvl8pPr>
      <a:lvl9pPr marL="1828800" algn="l" rtl="0" eaLnBrk="1" fontAlgn="base" hangingPunct="1">
        <a:spcBef>
          <a:spcPct val="0"/>
        </a:spcBef>
        <a:spcAft>
          <a:spcPct val="0"/>
        </a:spcAft>
        <a:defRPr sz="3200">
          <a:solidFill>
            <a:srgbClr val="000000"/>
          </a:solidFill>
          <a:latin typeface="Futura LT Book" pitchFamily="2" charset="0"/>
        </a:defRPr>
      </a:lvl9pPr>
    </p:titleStyle>
    <p:bodyStyle>
      <a:lvl1pPr marL="342900" indent="-342900" algn="l" rtl="0" eaLnBrk="1" fontAlgn="base" hangingPunct="1">
        <a:spcBef>
          <a:spcPct val="20000"/>
        </a:spcBef>
        <a:spcAft>
          <a:spcPct val="0"/>
        </a:spcAft>
        <a:buChar char="•"/>
        <a:defRPr sz="20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000">
          <a:solidFill>
            <a:srgbClr val="000000"/>
          </a:solidFill>
          <a:latin typeface="+mn-lt"/>
        </a:defRPr>
      </a:lvl2pPr>
      <a:lvl3pPr marL="1143000" indent="-228600" algn="l" rtl="0" eaLnBrk="1" fontAlgn="base" hangingPunct="1">
        <a:spcBef>
          <a:spcPct val="20000"/>
        </a:spcBef>
        <a:spcAft>
          <a:spcPct val="0"/>
        </a:spcAft>
        <a:buChar char="•"/>
        <a:defRPr sz="20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B0A4F94C-D705-4EC9-96AE-BC1116AC6FBA}" type="slidenum">
              <a:rPr lang="ru-RU"/>
              <a:pPr/>
              <a:t>‹N›</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mailto:bergamino@pusc.it" TargetMode="External"/><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3131840" y="2348880"/>
            <a:ext cx="5543550" cy="361181"/>
          </a:xfrm>
        </p:spPr>
        <p:txBody>
          <a:bodyPr/>
          <a:lstStyle/>
          <a:p>
            <a:br>
              <a:rPr lang="it-IT" sz="5400" dirty="0">
                <a:solidFill>
                  <a:srgbClr val="0070C0"/>
                </a:solidFill>
              </a:rPr>
            </a:br>
            <a:r>
              <a:rPr lang="it-IT" sz="5400" dirty="0">
                <a:solidFill>
                  <a:srgbClr val="0070C0"/>
                </a:solidFill>
              </a:rPr>
              <a:t>Filosofia dell’Uomo I</a:t>
            </a:r>
            <a:br>
              <a:rPr lang="it-IT" dirty="0">
                <a:solidFill>
                  <a:schemeClr val="accent4"/>
                </a:solidFill>
              </a:rPr>
            </a:br>
            <a:endParaRPr lang="en-US" dirty="0">
              <a:solidFill>
                <a:schemeClr val="accent4"/>
              </a:solidFill>
            </a:endParaRPr>
          </a:p>
        </p:txBody>
      </p:sp>
      <p:sp>
        <p:nvSpPr>
          <p:cNvPr id="34832" name="Rectangle 16"/>
          <p:cNvSpPr>
            <a:spLocks noGrp="1" noChangeArrowheads="1"/>
          </p:cNvSpPr>
          <p:nvPr>
            <p:ph type="subTitle" idx="1"/>
          </p:nvPr>
        </p:nvSpPr>
        <p:spPr>
          <a:xfrm>
            <a:off x="3203848" y="4221088"/>
            <a:ext cx="5549900" cy="1296144"/>
          </a:xfrm>
          <a:noFill/>
          <a:ln/>
        </p:spPr>
        <p:txBody>
          <a:bodyPr/>
          <a:lstStyle/>
          <a:p>
            <a:r>
              <a:rPr lang="en-US" dirty="0" err="1">
                <a:solidFill>
                  <a:srgbClr val="0070C0"/>
                </a:solidFill>
              </a:rPr>
              <a:t>Pontificia</a:t>
            </a:r>
            <a:r>
              <a:rPr lang="en-US" dirty="0">
                <a:solidFill>
                  <a:srgbClr val="0070C0"/>
                </a:solidFill>
              </a:rPr>
              <a:t> </a:t>
            </a:r>
            <a:r>
              <a:rPr lang="en-US" dirty="0" err="1">
                <a:solidFill>
                  <a:srgbClr val="0070C0"/>
                </a:solidFill>
              </a:rPr>
              <a:t>Università</a:t>
            </a:r>
            <a:r>
              <a:rPr lang="en-US" dirty="0">
                <a:solidFill>
                  <a:srgbClr val="0070C0"/>
                </a:solidFill>
              </a:rPr>
              <a:t> </a:t>
            </a:r>
            <a:r>
              <a:rPr lang="en-US" dirty="0" err="1">
                <a:solidFill>
                  <a:srgbClr val="0070C0"/>
                </a:solidFill>
              </a:rPr>
              <a:t>della</a:t>
            </a:r>
            <a:r>
              <a:rPr lang="en-US" dirty="0">
                <a:solidFill>
                  <a:srgbClr val="0070C0"/>
                </a:solidFill>
              </a:rPr>
              <a:t> Santa Croce</a:t>
            </a:r>
          </a:p>
          <a:p>
            <a:r>
              <a:rPr lang="en-US" dirty="0">
                <a:solidFill>
                  <a:srgbClr val="0070C0"/>
                </a:solidFill>
              </a:rPr>
              <a:t>aa. 2024-2025</a:t>
            </a:r>
          </a:p>
          <a:p>
            <a:r>
              <a:rPr lang="en-US" dirty="0">
                <a:solidFill>
                  <a:srgbClr val="0070C0"/>
                </a:solidFill>
              </a:rPr>
              <a:t>Federica Bergamino</a:t>
            </a:r>
            <a:endParaRPr lang="ru-RU"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813" y="260350"/>
            <a:ext cx="7596187" cy="6409010"/>
          </a:xfrm>
        </p:spPr>
        <p:txBody>
          <a:bodyPr/>
          <a:lstStyle/>
          <a:p>
            <a:pPr algn="ctr"/>
            <a:r>
              <a:rPr lang="it-IT" dirty="0">
                <a:solidFill>
                  <a:srgbClr val="0070C0"/>
                </a:solidFill>
              </a:rPr>
              <a:t>PROCEDERE IN MODO FILOSOFICO</a:t>
            </a:r>
            <a:br>
              <a:rPr lang="it-IT" dirty="0"/>
            </a:br>
            <a:r>
              <a:rPr lang="it-IT" dirty="0">
                <a:solidFill>
                  <a:srgbClr val="0070C0"/>
                </a:solidFill>
              </a:rPr>
              <a:t>=</a:t>
            </a:r>
            <a:br>
              <a:rPr lang="it-IT" dirty="0"/>
            </a:br>
            <a:r>
              <a:rPr lang="it-IT" sz="3600" dirty="0">
                <a:solidFill>
                  <a:schemeClr val="bg1"/>
                </a:solidFill>
              </a:rPr>
              <a:t>osservare</a:t>
            </a:r>
            <a:br>
              <a:rPr lang="it-IT" sz="3600" dirty="0">
                <a:solidFill>
                  <a:schemeClr val="bg1"/>
                </a:solidFill>
              </a:rPr>
            </a:br>
            <a:r>
              <a:rPr lang="it-IT" sz="3600" dirty="0">
                <a:solidFill>
                  <a:schemeClr val="bg1"/>
                </a:solidFill>
              </a:rPr>
              <a:t>domandare</a:t>
            </a:r>
            <a:br>
              <a:rPr lang="it-IT" sz="3600" dirty="0">
                <a:solidFill>
                  <a:schemeClr val="bg1"/>
                </a:solidFill>
              </a:rPr>
            </a:br>
            <a:r>
              <a:rPr lang="it-IT" sz="3600" dirty="0">
                <a:solidFill>
                  <a:schemeClr val="bg1"/>
                </a:solidFill>
              </a:rPr>
              <a:t>definire in un linguaggio</a:t>
            </a:r>
            <a:br>
              <a:rPr lang="it-IT" sz="3600" dirty="0">
                <a:solidFill>
                  <a:schemeClr val="bg1"/>
                </a:solidFill>
              </a:rPr>
            </a:br>
            <a:br>
              <a:rPr lang="it-IT" sz="3600" dirty="0">
                <a:solidFill>
                  <a:schemeClr val="bg1"/>
                </a:solidFill>
              </a:rPr>
            </a:br>
            <a:br>
              <a:rPr lang="it-IT" sz="3600" dirty="0">
                <a:solidFill>
                  <a:schemeClr val="bg1"/>
                </a:solidFill>
              </a:rPr>
            </a:br>
            <a:endParaRPr lang="it-IT" sz="3600" dirty="0">
              <a:solidFill>
                <a:schemeClr val="bg1"/>
              </a:solidFill>
            </a:endParaRPr>
          </a:p>
        </p:txBody>
      </p:sp>
    </p:spTree>
    <p:extLst>
      <p:ext uri="{BB962C8B-B14F-4D97-AF65-F5344CB8AC3E}">
        <p14:creationId xmlns:p14="http://schemas.microsoft.com/office/powerpoint/2010/main" val="241862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F6693F6-A5AC-124B-86DD-4DA4FB23A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031" y="0"/>
            <a:ext cx="5283017" cy="7101408"/>
          </a:xfrm>
          <a:prstGeom prst="rect">
            <a:avLst/>
          </a:prstGeom>
        </p:spPr>
      </p:pic>
    </p:spTree>
    <p:extLst>
      <p:ext uri="{BB962C8B-B14F-4D97-AF65-F5344CB8AC3E}">
        <p14:creationId xmlns:p14="http://schemas.microsoft.com/office/powerpoint/2010/main" val="200899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813" y="260350"/>
            <a:ext cx="7596187" cy="6409010"/>
          </a:xfrm>
        </p:spPr>
        <p:txBody>
          <a:bodyPr/>
          <a:lstStyle/>
          <a:p>
            <a:pPr algn="ctr"/>
            <a:r>
              <a:rPr lang="it-IT" dirty="0">
                <a:solidFill>
                  <a:srgbClr val="0070C0"/>
                </a:solidFill>
              </a:rPr>
              <a:t>PROCEDERE IN MODO FILOSOFICO</a:t>
            </a:r>
            <a:br>
              <a:rPr lang="it-IT" dirty="0"/>
            </a:br>
            <a:r>
              <a:rPr lang="it-IT" dirty="0">
                <a:solidFill>
                  <a:srgbClr val="0070C0"/>
                </a:solidFill>
              </a:rPr>
              <a:t>=</a:t>
            </a:r>
            <a:br>
              <a:rPr lang="it-IT" dirty="0"/>
            </a:br>
            <a:r>
              <a:rPr lang="it-IT" sz="3600" dirty="0">
                <a:solidFill>
                  <a:schemeClr val="bg1"/>
                </a:solidFill>
              </a:rPr>
              <a:t>osservare</a:t>
            </a:r>
            <a:br>
              <a:rPr lang="it-IT" sz="3600" dirty="0">
                <a:solidFill>
                  <a:schemeClr val="bg1"/>
                </a:solidFill>
              </a:rPr>
            </a:br>
            <a:r>
              <a:rPr lang="it-IT" sz="3600" dirty="0">
                <a:solidFill>
                  <a:schemeClr val="bg1"/>
                </a:solidFill>
              </a:rPr>
              <a:t>domandare</a:t>
            </a:r>
            <a:br>
              <a:rPr lang="it-IT" sz="3600" dirty="0">
                <a:solidFill>
                  <a:schemeClr val="bg1"/>
                </a:solidFill>
              </a:rPr>
            </a:br>
            <a:r>
              <a:rPr lang="it-IT" sz="3600" dirty="0">
                <a:solidFill>
                  <a:schemeClr val="bg1"/>
                </a:solidFill>
              </a:rPr>
              <a:t>definire in un linguaggio</a:t>
            </a:r>
            <a:br>
              <a:rPr lang="it-IT" sz="3600" dirty="0">
                <a:solidFill>
                  <a:schemeClr val="bg1"/>
                </a:solidFill>
              </a:rPr>
            </a:br>
            <a:r>
              <a:rPr lang="it-IT" sz="3600" dirty="0">
                <a:solidFill>
                  <a:schemeClr val="bg1"/>
                </a:solidFill>
              </a:rPr>
              <a:t>confrontare</a:t>
            </a:r>
            <a:br>
              <a:rPr lang="it-IT" sz="3600" dirty="0">
                <a:solidFill>
                  <a:schemeClr val="bg1"/>
                </a:solidFill>
              </a:rPr>
            </a:br>
            <a:br>
              <a:rPr lang="it-IT" sz="3600" dirty="0">
                <a:solidFill>
                  <a:schemeClr val="bg1"/>
                </a:solidFill>
              </a:rPr>
            </a:br>
            <a:br>
              <a:rPr lang="it-IT" sz="3600" dirty="0">
                <a:solidFill>
                  <a:schemeClr val="bg1"/>
                </a:solidFill>
              </a:rPr>
            </a:br>
            <a:endParaRPr lang="it-IT" sz="3600" dirty="0">
              <a:solidFill>
                <a:schemeClr val="bg1"/>
              </a:solidFill>
            </a:endParaRPr>
          </a:p>
        </p:txBody>
      </p:sp>
    </p:spTree>
    <p:extLst>
      <p:ext uri="{BB962C8B-B14F-4D97-AF65-F5344CB8AC3E}">
        <p14:creationId xmlns:p14="http://schemas.microsoft.com/office/powerpoint/2010/main" val="384523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813" y="260350"/>
            <a:ext cx="7596187" cy="6409010"/>
          </a:xfrm>
        </p:spPr>
        <p:txBody>
          <a:bodyPr/>
          <a:lstStyle/>
          <a:p>
            <a:pPr algn="ctr"/>
            <a:r>
              <a:rPr lang="it-IT" dirty="0">
                <a:solidFill>
                  <a:srgbClr val="0070C0"/>
                </a:solidFill>
              </a:rPr>
              <a:t>PROCEDERE IN MODO FILOSOFICO</a:t>
            </a:r>
            <a:br>
              <a:rPr lang="it-IT" dirty="0"/>
            </a:br>
            <a:r>
              <a:rPr lang="it-IT" dirty="0">
                <a:solidFill>
                  <a:srgbClr val="0070C0"/>
                </a:solidFill>
              </a:rPr>
              <a:t>=</a:t>
            </a:r>
            <a:br>
              <a:rPr lang="it-IT" dirty="0"/>
            </a:br>
            <a:r>
              <a:rPr lang="it-IT" sz="3600" dirty="0">
                <a:solidFill>
                  <a:schemeClr val="bg1"/>
                </a:solidFill>
              </a:rPr>
              <a:t>osservare</a:t>
            </a:r>
            <a:br>
              <a:rPr lang="it-IT" sz="3600" dirty="0">
                <a:solidFill>
                  <a:schemeClr val="bg1"/>
                </a:solidFill>
              </a:rPr>
            </a:br>
            <a:r>
              <a:rPr lang="it-IT" sz="3600" dirty="0">
                <a:solidFill>
                  <a:schemeClr val="bg1"/>
                </a:solidFill>
              </a:rPr>
              <a:t>domandare</a:t>
            </a:r>
            <a:br>
              <a:rPr lang="it-IT" sz="3600" dirty="0">
                <a:solidFill>
                  <a:schemeClr val="bg1"/>
                </a:solidFill>
              </a:rPr>
            </a:br>
            <a:r>
              <a:rPr lang="it-IT" sz="3600" dirty="0">
                <a:solidFill>
                  <a:schemeClr val="bg1"/>
                </a:solidFill>
              </a:rPr>
              <a:t>definire in un linguaggio</a:t>
            </a:r>
            <a:br>
              <a:rPr lang="it-IT" sz="3600" dirty="0">
                <a:solidFill>
                  <a:schemeClr val="bg1"/>
                </a:solidFill>
              </a:rPr>
            </a:br>
            <a:r>
              <a:rPr lang="it-IT" sz="3600" dirty="0">
                <a:solidFill>
                  <a:schemeClr val="bg1"/>
                </a:solidFill>
              </a:rPr>
              <a:t>confrontare</a:t>
            </a:r>
            <a:br>
              <a:rPr lang="it-IT" sz="3600" dirty="0">
                <a:solidFill>
                  <a:schemeClr val="bg1"/>
                </a:solidFill>
              </a:rPr>
            </a:br>
            <a:r>
              <a:rPr lang="it-IT" sz="3600" dirty="0">
                <a:solidFill>
                  <a:schemeClr val="bg1"/>
                </a:solidFill>
              </a:rPr>
              <a:t>motivare </a:t>
            </a:r>
            <a:br>
              <a:rPr lang="it-IT" sz="3600" dirty="0">
                <a:solidFill>
                  <a:schemeClr val="bg1"/>
                </a:solidFill>
              </a:rPr>
            </a:br>
            <a:br>
              <a:rPr lang="it-IT" sz="3600" dirty="0">
                <a:solidFill>
                  <a:schemeClr val="bg1"/>
                </a:solidFill>
              </a:rPr>
            </a:br>
            <a:br>
              <a:rPr lang="it-IT" sz="3600" dirty="0">
                <a:solidFill>
                  <a:schemeClr val="bg1"/>
                </a:solidFill>
              </a:rPr>
            </a:br>
            <a:endParaRPr lang="it-IT" sz="3600" dirty="0">
              <a:solidFill>
                <a:schemeClr val="bg1"/>
              </a:solidFill>
            </a:endParaRPr>
          </a:p>
        </p:txBody>
      </p:sp>
    </p:spTree>
    <p:extLst>
      <p:ext uri="{BB962C8B-B14F-4D97-AF65-F5344CB8AC3E}">
        <p14:creationId xmlns:p14="http://schemas.microsoft.com/office/powerpoint/2010/main" val="30736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813" y="260350"/>
            <a:ext cx="7596187" cy="6409010"/>
          </a:xfrm>
        </p:spPr>
        <p:txBody>
          <a:bodyPr/>
          <a:lstStyle/>
          <a:p>
            <a:pPr algn="ctr"/>
            <a:r>
              <a:rPr lang="it-IT" dirty="0">
                <a:solidFill>
                  <a:srgbClr val="0070C0"/>
                </a:solidFill>
              </a:rPr>
              <a:t>PROCEDERE IN MODO FILOSOFICO</a:t>
            </a:r>
            <a:br>
              <a:rPr lang="it-IT" dirty="0"/>
            </a:br>
            <a:r>
              <a:rPr lang="it-IT" dirty="0">
                <a:solidFill>
                  <a:srgbClr val="0070C0"/>
                </a:solidFill>
              </a:rPr>
              <a:t>=</a:t>
            </a:r>
            <a:br>
              <a:rPr lang="it-IT" dirty="0"/>
            </a:br>
            <a:r>
              <a:rPr lang="it-IT" sz="3600" dirty="0">
                <a:solidFill>
                  <a:schemeClr val="bg1"/>
                </a:solidFill>
              </a:rPr>
              <a:t>osservare</a:t>
            </a:r>
            <a:br>
              <a:rPr lang="it-IT" sz="3600" dirty="0">
                <a:solidFill>
                  <a:schemeClr val="bg1"/>
                </a:solidFill>
              </a:rPr>
            </a:br>
            <a:r>
              <a:rPr lang="it-IT" sz="3600" dirty="0">
                <a:solidFill>
                  <a:schemeClr val="bg1"/>
                </a:solidFill>
              </a:rPr>
              <a:t>domandare</a:t>
            </a:r>
            <a:br>
              <a:rPr lang="it-IT" sz="3600" dirty="0">
                <a:solidFill>
                  <a:schemeClr val="bg1"/>
                </a:solidFill>
              </a:rPr>
            </a:br>
            <a:r>
              <a:rPr lang="it-IT" sz="3600" dirty="0">
                <a:solidFill>
                  <a:schemeClr val="bg1"/>
                </a:solidFill>
              </a:rPr>
              <a:t>definire in un linguaggio</a:t>
            </a:r>
            <a:br>
              <a:rPr lang="it-IT" sz="3600" dirty="0">
                <a:solidFill>
                  <a:schemeClr val="bg1"/>
                </a:solidFill>
              </a:rPr>
            </a:br>
            <a:r>
              <a:rPr lang="it-IT" sz="3600" dirty="0">
                <a:solidFill>
                  <a:schemeClr val="bg1"/>
                </a:solidFill>
              </a:rPr>
              <a:t>confrontare</a:t>
            </a:r>
            <a:br>
              <a:rPr lang="it-IT" sz="3600" dirty="0">
                <a:solidFill>
                  <a:schemeClr val="bg1"/>
                </a:solidFill>
              </a:rPr>
            </a:br>
            <a:r>
              <a:rPr lang="it-IT" sz="3600" dirty="0">
                <a:solidFill>
                  <a:schemeClr val="bg1"/>
                </a:solidFill>
              </a:rPr>
              <a:t>motivare </a:t>
            </a:r>
            <a:br>
              <a:rPr lang="it-IT" sz="3600" dirty="0">
                <a:solidFill>
                  <a:schemeClr val="bg1"/>
                </a:solidFill>
              </a:rPr>
            </a:br>
            <a:r>
              <a:rPr lang="it-IT" sz="3600" dirty="0">
                <a:solidFill>
                  <a:schemeClr val="bg1"/>
                </a:solidFill>
              </a:rPr>
              <a:t>argomentare</a:t>
            </a:r>
            <a:br>
              <a:rPr lang="it-IT" sz="3600" dirty="0">
                <a:solidFill>
                  <a:schemeClr val="bg1"/>
                </a:solidFill>
              </a:rPr>
            </a:br>
            <a:br>
              <a:rPr lang="it-IT" sz="3600" dirty="0">
                <a:solidFill>
                  <a:schemeClr val="bg1"/>
                </a:solidFill>
              </a:rPr>
            </a:br>
            <a:endParaRPr lang="it-IT" sz="3600" dirty="0">
              <a:solidFill>
                <a:schemeClr val="bg1"/>
              </a:solidFill>
            </a:endParaRPr>
          </a:p>
        </p:txBody>
      </p:sp>
    </p:spTree>
    <p:extLst>
      <p:ext uri="{BB962C8B-B14F-4D97-AF65-F5344CB8AC3E}">
        <p14:creationId xmlns:p14="http://schemas.microsoft.com/office/powerpoint/2010/main" val="241099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9F75D4-A4E5-4745-88CD-F19ACAC9D87B}"/>
              </a:ext>
            </a:extLst>
          </p:cNvPr>
          <p:cNvSpPr>
            <a:spLocks noGrp="1"/>
          </p:cNvSpPr>
          <p:nvPr>
            <p:ph type="title"/>
          </p:nvPr>
        </p:nvSpPr>
        <p:spPr/>
        <p:txBody>
          <a:bodyPr/>
          <a:lstStyle/>
          <a:p>
            <a:endParaRPr lang="it-IT" dirty="0"/>
          </a:p>
        </p:txBody>
      </p:sp>
      <p:pic>
        <p:nvPicPr>
          <p:cNvPr id="5" name="Segnaposto contenuto 4">
            <a:extLst>
              <a:ext uri="{FF2B5EF4-FFF2-40B4-BE49-F238E27FC236}">
                <a16:creationId xmlns:a16="http://schemas.microsoft.com/office/drawing/2014/main" id="{12159879-71FF-4D4F-ABEB-6F5DD8A118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9313" y="1600200"/>
            <a:ext cx="6336348" cy="4525963"/>
          </a:xfrm>
        </p:spPr>
      </p:pic>
    </p:spTree>
    <p:extLst>
      <p:ext uri="{BB962C8B-B14F-4D97-AF65-F5344CB8AC3E}">
        <p14:creationId xmlns:p14="http://schemas.microsoft.com/office/powerpoint/2010/main" val="351714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813" y="260350"/>
            <a:ext cx="7596187" cy="6409010"/>
          </a:xfrm>
        </p:spPr>
        <p:txBody>
          <a:bodyPr/>
          <a:lstStyle/>
          <a:p>
            <a:pPr algn="ctr"/>
            <a:r>
              <a:rPr lang="it-IT" dirty="0">
                <a:solidFill>
                  <a:srgbClr val="0070C0"/>
                </a:solidFill>
              </a:rPr>
              <a:t>PROCEDERE IN MODO FILOSOFICO</a:t>
            </a:r>
            <a:br>
              <a:rPr lang="it-IT" dirty="0"/>
            </a:br>
            <a:r>
              <a:rPr lang="it-IT" dirty="0">
                <a:solidFill>
                  <a:srgbClr val="0070C0"/>
                </a:solidFill>
              </a:rPr>
              <a:t>=</a:t>
            </a:r>
            <a:br>
              <a:rPr lang="it-IT" dirty="0"/>
            </a:br>
            <a:r>
              <a:rPr lang="it-IT" dirty="0">
                <a:solidFill>
                  <a:schemeClr val="bg1"/>
                </a:solidFill>
              </a:rPr>
              <a:t>RIFLESSIONE</a:t>
            </a:r>
            <a:endParaRPr lang="it-IT" sz="3600" dirty="0">
              <a:solidFill>
                <a:schemeClr val="bg1"/>
              </a:solidFill>
            </a:endParaRPr>
          </a:p>
        </p:txBody>
      </p:sp>
    </p:spTree>
    <p:extLst>
      <p:ext uri="{BB962C8B-B14F-4D97-AF65-F5344CB8AC3E}">
        <p14:creationId xmlns:p14="http://schemas.microsoft.com/office/powerpoint/2010/main" val="374053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AC1FB4-BC63-6C43-96A2-87BF8102FEFD}"/>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2D59895F-3743-654D-BB46-2CB9D9C0EE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2840" y="1600200"/>
            <a:ext cx="2949295" cy="4525963"/>
          </a:xfrm>
        </p:spPr>
      </p:pic>
    </p:spTree>
    <p:extLst>
      <p:ext uri="{BB962C8B-B14F-4D97-AF65-F5344CB8AC3E}">
        <p14:creationId xmlns:p14="http://schemas.microsoft.com/office/powerpoint/2010/main" val="45756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19250" y="115888"/>
            <a:ext cx="7273925" cy="1368425"/>
          </a:xfrm>
        </p:spPr>
        <p:txBody>
          <a:bodyPr/>
          <a:lstStyle/>
          <a:p>
            <a:r>
              <a:rPr lang="it-IT" sz="4000" dirty="0">
                <a:solidFill>
                  <a:srgbClr val="0070C0"/>
                </a:solidFill>
              </a:rPr>
              <a:t>Metodo della filosofia dell’uomo</a:t>
            </a:r>
            <a:endParaRPr lang="uk-UA" sz="4000" dirty="0">
              <a:solidFill>
                <a:srgbClr val="0070C0"/>
              </a:solidFill>
            </a:endParaRPr>
          </a:p>
        </p:txBody>
      </p:sp>
      <p:sp>
        <p:nvSpPr>
          <p:cNvPr id="36867" name="Rectangle 3"/>
          <p:cNvSpPr>
            <a:spLocks noGrp="1" noChangeArrowheads="1"/>
          </p:cNvSpPr>
          <p:nvPr>
            <p:ph type="body" idx="1"/>
          </p:nvPr>
        </p:nvSpPr>
        <p:spPr>
          <a:xfrm>
            <a:off x="1609725" y="1484312"/>
            <a:ext cx="7282755" cy="5373687"/>
          </a:xfrm>
        </p:spPr>
        <p:txBody>
          <a:bodyPr/>
          <a:lstStyle/>
          <a:p>
            <a:pPr marL="0" indent="0">
              <a:buNone/>
            </a:pPr>
            <a:endParaRPr lang="en-US" altLang="ko-KR" sz="3200" dirty="0">
              <a:ea typeface="굴림" charset="-127"/>
            </a:endParaRPr>
          </a:p>
          <a:p>
            <a:pPr marL="0" indent="0">
              <a:buNone/>
            </a:pPr>
            <a:r>
              <a:rPr lang="en-US" altLang="ko-KR" sz="4000" dirty="0" err="1">
                <a:solidFill>
                  <a:srgbClr val="FFFFFF"/>
                </a:solidFill>
                <a:ea typeface="굴림" charset="-127"/>
              </a:rPr>
              <a:t>Analizza</a:t>
            </a:r>
            <a:r>
              <a:rPr lang="en-US" altLang="ko-KR" sz="4000" dirty="0">
                <a:solidFill>
                  <a:srgbClr val="FFFFFF"/>
                </a:solidFill>
                <a:ea typeface="굴림" charset="-127"/>
              </a:rPr>
              <a:t> </a:t>
            </a:r>
            <a:r>
              <a:rPr lang="en-US" altLang="ko-KR" sz="4000" dirty="0" err="1">
                <a:solidFill>
                  <a:srgbClr val="FFFFFF"/>
                </a:solidFill>
                <a:ea typeface="굴림" charset="-127"/>
              </a:rPr>
              <a:t>comportamenti</a:t>
            </a:r>
            <a:r>
              <a:rPr lang="en-US" altLang="ko-KR" sz="4000" dirty="0">
                <a:solidFill>
                  <a:srgbClr val="FFFFFF"/>
                </a:solidFill>
                <a:ea typeface="굴림" charset="-127"/>
              </a:rPr>
              <a:t> e </a:t>
            </a:r>
            <a:r>
              <a:rPr lang="en-US" altLang="ko-KR" sz="4000" dirty="0" err="1">
                <a:solidFill>
                  <a:srgbClr val="FFFFFF"/>
                </a:solidFill>
                <a:ea typeface="굴림" charset="-127"/>
              </a:rPr>
              <a:t>cerca</a:t>
            </a:r>
            <a:r>
              <a:rPr lang="en-US" altLang="ko-KR" sz="4000" dirty="0">
                <a:solidFill>
                  <a:srgbClr val="FFFFFF"/>
                </a:solidFill>
                <a:ea typeface="굴림" charset="-127"/>
              </a:rPr>
              <a:t> di dare </a:t>
            </a:r>
            <a:r>
              <a:rPr lang="en-US" altLang="ko-KR" sz="4000" dirty="0" err="1">
                <a:solidFill>
                  <a:srgbClr val="FFFFFF"/>
                </a:solidFill>
                <a:ea typeface="굴림" charset="-127"/>
              </a:rPr>
              <a:t>delle</a:t>
            </a:r>
            <a:r>
              <a:rPr lang="en-US" altLang="ko-KR" sz="4000" dirty="0">
                <a:solidFill>
                  <a:srgbClr val="FFFFFF"/>
                </a:solidFill>
                <a:ea typeface="굴림" charset="-127"/>
              </a:rPr>
              <a:t> </a:t>
            </a:r>
            <a:r>
              <a:rPr lang="en-US" altLang="ko-KR" sz="4000" dirty="0" err="1">
                <a:solidFill>
                  <a:srgbClr val="FFFFFF"/>
                </a:solidFill>
                <a:ea typeface="굴림" charset="-127"/>
              </a:rPr>
              <a:t>risposte</a:t>
            </a:r>
            <a:r>
              <a:rPr lang="en-US" altLang="ko-KR" sz="4000" dirty="0">
                <a:solidFill>
                  <a:srgbClr val="FFFFFF"/>
                </a:solidFill>
                <a:ea typeface="굴림" charset="-127"/>
              </a:rPr>
              <a:t> </a:t>
            </a:r>
            <a:r>
              <a:rPr lang="en-US" altLang="ko-KR" sz="4000" dirty="0" err="1">
                <a:solidFill>
                  <a:srgbClr val="FFFFFF"/>
                </a:solidFill>
                <a:ea typeface="굴림" charset="-127"/>
              </a:rPr>
              <a:t>utilizzando</a:t>
            </a:r>
            <a:r>
              <a:rPr lang="en-US" altLang="ko-KR" sz="4000" dirty="0">
                <a:solidFill>
                  <a:srgbClr val="FFFFFF"/>
                </a:solidFill>
                <a:ea typeface="굴림" charset="-127"/>
              </a:rPr>
              <a:t> la </a:t>
            </a:r>
            <a:r>
              <a:rPr lang="en-US" altLang="ko-KR" sz="4000" dirty="0" err="1">
                <a:solidFill>
                  <a:srgbClr val="FFFFFF"/>
                </a:solidFill>
                <a:ea typeface="굴림" charset="-127"/>
              </a:rPr>
              <a:t>ragione</a:t>
            </a:r>
            <a:r>
              <a:rPr lang="en-US" altLang="ko-KR" sz="4000" dirty="0">
                <a:solidFill>
                  <a:srgbClr val="FFFFFF"/>
                </a:solidFill>
                <a:ea typeface="굴림" charset="-127"/>
              </a:rPr>
              <a:t> (non </a:t>
            </a:r>
            <a:r>
              <a:rPr lang="en-US" altLang="ko-KR" sz="4000" dirty="0" err="1">
                <a:solidFill>
                  <a:srgbClr val="FFFFFF"/>
                </a:solidFill>
                <a:ea typeface="굴림" charset="-127"/>
              </a:rPr>
              <a:t>si</a:t>
            </a:r>
            <a:r>
              <a:rPr lang="en-US" altLang="ko-KR" sz="4000" dirty="0">
                <a:solidFill>
                  <a:srgbClr val="FFFFFF"/>
                </a:solidFill>
                <a:ea typeface="굴림" charset="-127"/>
              </a:rPr>
              <a:t> serve </a:t>
            </a:r>
            <a:r>
              <a:rPr lang="en-US" altLang="ko-KR" sz="4000" dirty="0" err="1">
                <a:solidFill>
                  <a:srgbClr val="FFFFFF"/>
                </a:solidFill>
                <a:ea typeface="굴림" charset="-127"/>
              </a:rPr>
              <a:t>nei</a:t>
            </a:r>
            <a:r>
              <a:rPr lang="en-US" altLang="ko-KR" sz="4000" dirty="0">
                <a:solidFill>
                  <a:srgbClr val="FFFFFF"/>
                </a:solidFill>
                <a:ea typeface="굴림" charset="-127"/>
              </a:rPr>
              <a:t> </a:t>
            </a:r>
            <a:r>
              <a:rPr lang="en-US" altLang="ko-KR" sz="4000" dirty="0" err="1">
                <a:solidFill>
                  <a:srgbClr val="FFFFFF"/>
                </a:solidFill>
                <a:ea typeface="굴림" charset="-127"/>
              </a:rPr>
              <a:t>ragionamenti</a:t>
            </a:r>
            <a:r>
              <a:rPr lang="en-US" altLang="ko-KR" sz="4000" dirty="0">
                <a:solidFill>
                  <a:srgbClr val="FFFFFF"/>
                </a:solidFill>
                <a:ea typeface="굴림" charset="-127"/>
              </a:rPr>
              <a:t> </a:t>
            </a:r>
            <a:r>
              <a:rPr lang="en-US" altLang="ko-KR" sz="4000" dirty="0" err="1">
                <a:solidFill>
                  <a:srgbClr val="FFFFFF"/>
                </a:solidFill>
                <a:ea typeface="굴림" charset="-127"/>
              </a:rPr>
              <a:t>della</a:t>
            </a:r>
            <a:r>
              <a:rPr lang="en-US" altLang="ko-KR" sz="4000" dirty="0">
                <a:solidFill>
                  <a:srgbClr val="FFFFFF"/>
                </a:solidFill>
                <a:ea typeface="굴림" charset="-127"/>
              </a:rPr>
              <a:t> </a:t>
            </a:r>
            <a:r>
              <a:rPr lang="en-US" altLang="ko-KR" sz="4000" dirty="0" err="1">
                <a:solidFill>
                  <a:srgbClr val="FFFFFF"/>
                </a:solidFill>
                <a:ea typeface="굴림" charset="-127"/>
              </a:rPr>
              <a:t>rivelazione</a:t>
            </a:r>
            <a:r>
              <a:rPr lang="en-US" altLang="ko-KR" sz="4000" dirty="0">
                <a:solidFill>
                  <a:srgbClr val="FFFFFF"/>
                </a:solidFill>
                <a:ea typeface="굴림" charset="-127"/>
              </a:rPr>
              <a:t> o di </a:t>
            </a:r>
            <a:r>
              <a:rPr lang="en-US" altLang="ko-KR" sz="4000" dirty="0" err="1">
                <a:solidFill>
                  <a:srgbClr val="FFFFFF"/>
                </a:solidFill>
                <a:ea typeface="굴림" charset="-127"/>
              </a:rPr>
              <a:t>argomenti</a:t>
            </a:r>
            <a:r>
              <a:rPr lang="en-US" altLang="ko-KR" sz="4000" dirty="0">
                <a:solidFill>
                  <a:srgbClr val="FFFFFF"/>
                </a:solidFill>
                <a:ea typeface="굴림" charset="-127"/>
              </a:rPr>
              <a:t> di </a:t>
            </a:r>
            <a:r>
              <a:rPr lang="en-US" altLang="ko-KR" sz="4000" dirty="0" err="1">
                <a:solidFill>
                  <a:srgbClr val="FFFFFF"/>
                </a:solidFill>
                <a:ea typeface="굴림" charset="-127"/>
              </a:rPr>
              <a:t>autorità</a:t>
            </a:r>
            <a:r>
              <a:rPr lang="en-US" altLang="ko-KR" sz="4000" dirty="0">
                <a:solidFill>
                  <a:srgbClr val="FFFFFF"/>
                </a:solidFill>
                <a:ea typeface="굴림" charset="-127"/>
              </a:rPr>
              <a:t>)</a:t>
            </a:r>
          </a:p>
          <a:p>
            <a:pPr marL="0" indent="0">
              <a:buNone/>
            </a:pPr>
            <a:endParaRPr lang="en-US" altLang="ko-KR" sz="4000" dirty="0">
              <a:ea typeface="굴림" charset="-127"/>
            </a:endParaRPr>
          </a:p>
          <a:p>
            <a:pPr marL="0" indent="0">
              <a:buNone/>
            </a:pPr>
            <a:endParaRPr lang="en-US" altLang="ko-KR" sz="3200" dirty="0">
              <a:ea typeface="굴림" charset="-127"/>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19250" y="115888"/>
            <a:ext cx="7273925" cy="1368425"/>
          </a:xfrm>
        </p:spPr>
        <p:txBody>
          <a:bodyPr/>
          <a:lstStyle/>
          <a:p>
            <a:r>
              <a:rPr lang="it-IT" sz="4000" dirty="0">
                <a:solidFill>
                  <a:srgbClr val="0070C0"/>
                </a:solidFill>
              </a:rPr>
              <a:t>Argomenti della filosofia dell’uomo 1</a:t>
            </a:r>
            <a:endParaRPr lang="uk-UA" sz="4000" dirty="0">
              <a:solidFill>
                <a:srgbClr val="0070C0"/>
              </a:solidFill>
            </a:endParaRPr>
          </a:p>
        </p:txBody>
      </p:sp>
      <p:sp>
        <p:nvSpPr>
          <p:cNvPr id="36867" name="Rectangle 3"/>
          <p:cNvSpPr>
            <a:spLocks noGrp="1" noChangeArrowheads="1"/>
          </p:cNvSpPr>
          <p:nvPr>
            <p:ph type="body" idx="1"/>
          </p:nvPr>
        </p:nvSpPr>
        <p:spPr>
          <a:xfrm>
            <a:off x="1609725" y="1484312"/>
            <a:ext cx="7282755" cy="5373687"/>
          </a:xfrm>
        </p:spPr>
        <p:txBody>
          <a:bodyPr/>
          <a:lstStyle/>
          <a:p>
            <a:pPr marL="0" indent="0">
              <a:buNone/>
            </a:pPr>
            <a:endParaRPr lang="en-US" altLang="ko-KR" sz="3200" dirty="0">
              <a:ea typeface="굴림" charset="-127"/>
            </a:endParaRPr>
          </a:p>
          <a:p>
            <a:pPr marL="0" indent="0">
              <a:buNone/>
            </a:pPr>
            <a:r>
              <a:rPr lang="en-US" altLang="ko-KR" sz="4000" dirty="0">
                <a:solidFill>
                  <a:srgbClr val="FFFFFF"/>
                </a:solidFill>
                <a:ea typeface="굴림" charset="-127"/>
              </a:rPr>
              <a:t>La vita</a:t>
            </a:r>
          </a:p>
          <a:p>
            <a:pPr marL="0" indent="0">
              <a:buNone/>
            </a:pPr>
            <a:r>
              <a:rPr lang="en-US" altLang="ko-KR" sz="4000" dirty="0" err="1">
                <a:solidFill>
                  <a:srgbClr val="FFFFFF"/>
                </a:solidFill>
                <a:ea typeface="굴림" charset="-127"/>
              </a:rPr>
              <a:t>L’anima</a:t>
            </a:r>
            <a:endParaRPr lang="en-US" altLang="ko-KR" sz="4000" dirty="0">
              <a:solidFill>
                <a:srgbClr val="FFFFFF"/>
              </a:solidFill>
              <a:ea typeface="굴림" charset="-127"/>
            </a:endParaRPr>
          </a:p>
          <a:p>
            <a:pPr marL="0" indent="0">
              <a:buNone/>
            </a:pPr>
            <a:r>
              <a:rPr lang="en-US" altLang="ko-KR" sz="4000" dirty="0">
                <a:solidFill>
                  <a:srgbClr val="FFFFFF"/>
                </a:solidFill>
                <a:ea typeface="굴림" charset="-127"/>
              </a:rPr>
              <a:t>Le </a:t>
            </a:r>
            <a:r>
              <a:rPr lang="en-US" altLang="ko-KR" sz="4000" dirty="0" err="1">
                <a:solidFill>
                  <a:srgbClr val="FFFFFF"/>
                </a:solidFill>
                <a:ea typeface="굴림" charset="-127"/>
              </a:rPr>
              <a:t>facoltà</a:t>
            </a:r>
            <a:r>
              <a:rPr lang="en-US" altLang="ko-KR" sz="4000" dirty="0">
                <a:solidFill>
                  <a:srgbClr val="FFFFFF"/>
                </a:solidFill>
                <a:ea typeface="굴림" charset="-127"/>
              </a:rPr>
              <a:t> </a:t>
            </a:r>
            <a:r>
              <a:rPr lang="en-US" altLang="ko-KR" sz="4000" dirty="0" err="1">
                <a:solidFill>
                  <a:srgbClr val="FFFFFF"/>
                </a:solidFill>
                <a:ea typeface="굴림" charset="-127"/>
              </a:rPr>
              <a:t>umane</a:t>
            </a:r>
            <a:r>
              <a:rPr lang="en-US" altLang="ko-KR" sz="4000" dirty="0">
                <a:solidFill>
                  <a:srgbClr val="FFFFFF"/>
                </a:solidFill>
                <a:ea typeface="굴림" charset="-127"/>
              </a:rPr>
              <a:t> e </a:t>
            </a:r>
            <a:r>
              <a:rPr lang="en-US" altLang="ko-KR" sz="4000" dirty="0" err="1">
                <a:solidFill>
                  <a:srgbClr val="FFFFFF"/>
                </a:solidFill>
                <a:ea typeface="굴림" charset="-127"/>
              </a:rPr>
              <a:t>i</a:t>
            </a:r>
            <a:r>
              <a:rPr lang="en-US" altLang="ko-KR" sz="4000" dirty="0">
                <a:solidFill>
                  <a:srgbClr val="FFFFFF"/>
                </a:solidFill>
                <a:ea typeface="굴림" charset="-127"/>
              </a:rPr>
              <a:t> </a:t>
            </a:r>
            <a:r>
              <a:rPr lang="en-US" altLang="ko-KR" sz="4000" dirty="0" err="1">
                <a:solidFill>
                  <a:srgbClr val="FFFFFF"/>
                </a:solidFill>
                <a:ea typeface="굴림" charset="-127"/>
              </a:rPr>
              <a:t>loro</a:t>
            </a:r>
            <a:r>
              <a:rPr lang="en-US" altLang="ko-KR" sz="4000" dirty="0">
                <a:solidFill>
                  <a:srgbClr val="FFFFFF"/>
                </a:solidFill>
                <a:ea typeface="굴림" charset="-127"/>
              </a:rPr>
              <a:t> </a:t>
            </a:r>
            <a:r>
              <a:rPr lang="en-US" altLang="ko-KR" sz="4000" dirty="0" err="1">
                <a:solidFill>
                  <a:srgbClr val="FFFFFF"/>
                </a:solidFill>
                <a:ea typeface="굴림" charset="-127"/>
              </a:rPr>
              <a:t>atti</a:t>
            </a:r>
            <a:endParaRPr lang="en-US" altLang="ko-KR" sz="4000" dirty="0">
              <a:solidFill>
                <a:srgbClr val="FFFFFF"/>
              </a:solidFill>
              <a:ea typeface="굴림" charset="-127"/>
            </a:endParaRPr>
          </a:p>
          <a:p>
            <a:pPr marL="0" indent="0">
              <a:buNone/>
            </a:pPr>
            <a:r>
              <a:rPr lang="en-US" altLang="ko-KR" sz="4000" dirty="0">
                <a:solidFill>
                  <a:srgbClr val="FFFFFF"/>
                </a:solidFill>
                <a:ea typeface="굴림" charset="-127"/>
              </a:rPr>
              <a:t>La </a:t>
            </a:r>
            <a:r>
              <a:rPr lang="en-US" altLang="ko-KR" sz="4000" dirty="0" err="1">
                <a:solidFill>
                  <a:srgbClr val="FFFFFF"/>
                </a:solidFill>
                <a:ea typeface="굴림" charset="-127"/>
              </a:rPr>
              <a:t>libertà</a:t>
            </a:r>
            <a:endParaRPr lang="en-US" altLang="ko-KR" sz="4000" dirty="0">
              <a:solidFill>
                <a:srgbClr val="FFFFFF"/>
              </a:solidFill>
              <a:ea typeface="굴림" charset="-127"/>
            </a:endParaRPr>
          </a:p>
          <a:p>
            <a:pPr marL="0" indent="0">
              <a:buNone/>
            </a:pPr>
            <a:r>
              <a:rPr lang="en-US" altLang="ko-KR" sz="4000" dirty="0" err="1">
                <a:solidFill>
                  <a:srgbClr val="FFFFFF"/>
                </a:solidFill>
                <a:ea typeface="굴림" charset="-127"/>
              </a:rPr>
              <a:t>L’unità</a:t>
            </a:r>
            <a:r>
              <a:rPr lang="en-US" altLang="ko-KR" sz="4000" dirty="0">
                <a:solidFill>
                  <a:srgbClr val="FFFFFF"/>
                </a:solidFill>
                <a:ea typeface="굴림" charset="-127"/>
              </a:rPr>
              <a:t> </a:t>
            </a:r>
            <a:r>
              <a:rPr lang="en-US" altLang="ko-KR" sz="4000" dirty="0" err="1">
                <a:solidFill>
                  <a:srgbClr val="FFFFFF"/>
                </a:solidFill>
                <a:ea typeface="굴림" charset="-127"/>
              </a:rPr>
              <a:t>dell’uomo</a:t>
            </a:r>
            <a:endParaRPr lang="en-US" altLang="ko-KR" sz="4000" dirty="0">
              <a:solidFill>
                <a:srgbClr val="FFFFFF"/>
              </a:solidFill>
              <a:ea typeface="굴림" charset="-127"/>
            </a:endParaRPr>
          </a:p>
          <a:p>
            <a:pPr marL="0" indent="0">
              <a:buNone/>
            </a:pPr>
            <a:r>
              <a:rPr lang="en-US" altLang="ko-KR" sz="4000" dirty="0">
                <a:solidFill>
                  <a:srgbClr val="FFFFFF"/>
                </a:solidFill>
                <a:ea typeface="굴림" charset="-127"/>
              </a:rPr>
              <a:t>La persona </a:t>
            </a:r>
            <a:r>
              <a:rPr lang="en-US" altLang="ko-KR" sz="4000" dirty="0" err="1">
                <a:solidFill>
                  <a:srgbClr val="FFFFFF"/>
                </a:solidFill>
                <a:ea typeface="굴림" charset="-127"/>
              </a:rPr>
              <a:t>umana</a:t>
            </a:r>
            <a:endParaRPr lang="en-US" altLang="ko-KR" sz="4000" dirty="0">
              <a:solidFill>
                <a:srgbClr val="FFFFFF"/>
              </a:solidFill>
              <a:ea typeface="굴림" charset="-127"/>
            </a:endParaRPr>
          </a:p>
          <a:p>
            <a:pPr marL="0" indent="0">
              <a:buNone/>
            </a:pPr>
            <a:endParaRPr lang="en-US" altLang="ko-KR" sz="4000" dirty="0">
              <a:solidFill>
                <a:srgbClr val="FFFFFF"/>
              </a:solidFill>
              <a:ea typeface="굴림" charset="-127"/>
            </a:endParaRPr>
          </a:p>
          <a:p>
            <a:pPr marL="0" indent="0">
              <a:buNone/>
            </a:pPr>
            <a:endParaRPr lang="en-US" altLang="ko-KR" sz="4000" dirty="0">
              <a:solidFill>
                <a:srgbClr val="FFFFFF"/>
              </a:solidFill>
              <a:ea typeface="굴림" charset="-127"/>
            </a:endParaRPr>
          </a:p>
          <a:p>
            <a:pPr marL="0" indent="0">
              <a:buNone/>
            </a:pPr>
            <a:endParaRPr lang="en-US" altLang="ko-KR" sz="4000" dirty="0">
              <a:ea typeface="굴림" charset="-127"/>
            </a:endParaRPr>
          </a:p>
          <a:p>
            <a:pPr marL="0" indent="0">
              <a:buNone/>
            </a:pPr>
            <a:endParaRPr lang="en-US" altLang="ko-KR" sz="3200" dirty="0">
              <a:ea typeface="굴림" charset="-127"/>
            </a:endParaRPr>
          </a:p>
        </p:txBody>
      </p:sp>
    </p:spTree>
    <p:extLst>
      <p:ext uri="{BB962C8B-B14F-4D97-AF65-F5344CB8AC3E}">
        <p14:creationId xmlns:p14="http://schemas.microsoft.com/office/powerpoint/2010/main" val="375126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4E4D5B-BC10-454F-8D00-BC1F66B461A3}"/>
              </a:ext>
            </a:extLst>
          </p:cNvPr>
          <p:cNvSpPr>
            <a:spLocks noGrp="1"/>
          </p:cNvSpPr>
          <p:nvPr>
            <p:ph type="title"/>
          </p:nvPr>
        </p:nvSpPr>
        <p:spPr/>
        <p:txBody>
          <a:bodyPr/>
          <a:lstStyle/>
          <a:p>
            <a:endParaRPr lang="it-IT" dirty="0"/>
          </a:p>
        </p:txBody>
      </p:sp>
      <p:pic>
        <p:nvPicPr>
          <p:cNvPr id="5" name="Segnaposto contenuto 4">
            <a:extLst>
              <a:ext uri="{FF2B5EF4-FFF2-40B4-BE49-F238E27FC236}">
                <a16:creationId xmlns:a16="http://schemas.microsoft.com/office/drawing/2014/main" id="{D9346689-FC4C-F941-8413-9C4127C645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8981" y="1917700"/>
            <a:ext cx="6350000" cy="4318000"/>
          </a:xfrm>
        </p:spPr>
      </p:pic>
    </p:spTree>
    <p:extLst>
      <p:ext uri="{BB962C8B-B14F-4D97-AF65-F5344CB8AC3E}">
        <p14:creationId xmlns:p14="http://schemas.microsoft.com/office/powerpoint/2010/main" val="3571426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674C"/>
                </a:solidFill>
              </a:rPr>
              <a:t>OBIETTIVI DI QUESTA MATERIA</a:t>
            </a:r>
          </a:p>
        </p:txBody>
      </p:sp>
      <p:sp>
        <p:nvSpPr>
          <p:cNvPr id="3" name="CasellaDiTesto 2"/>
          <p:cNvSpPr txBox="1"/>
          <p:nvPr/>
        </p:nvSpPr>
        <p:spPr>
          <a:xfrm>
            <a:off x="1928367" y="2060848"/>
            <a:ext cx="6984305" cy="40934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it-IT" dirty="0"/>
          </a:p>
          <a:p>
            <a:endParaRPr lang="it-IT" dirty="0"/>
          </a:p>
          <a:p>
            <a:endParaRPr lang="it-IT" dirty="0"/>
          </a:p>
          <a:p>
            <a:r>
              <a:rPr lang="it-IT" dirty="0"/>
              <a:t>COMPRENDERE LA </a:t>
            </a:r>
            <a:r>
              <a:rPr lang="it-IT" dirty="0">
                <a:solidFill>
                  <a:srgbClr val="FF6600"/>
                </a:solidFill>
              </a:rPr>
              <a:t>SPECIALE NATURA </a:t>
            </a:r>
            <a:r>
              <a:rPr lang="it-IT" dirty="0"/>
              <a:t>DELL’UOMO </a:t>
            </a:r>
            <a:r>
              <a:rPr lang="it-IT" dirty="0">
                <a:solidFill>
                  <a:srgbClr val="FF674C"/>
                </a:solidFill>
              </a:rPr>
              <a:t>IN QUANTO UOMO</a:t>
            </a:r>
            <a:r>
              <a:rPr lang="it-IT" dirty="0"/>
              <a:t> e le SUE DIVERSE </a:t>
            </a:r>
            <a:r>
              <a:rPr lang="it-IT" dirty="0">
                <a:solidFill>
                  <a:srgbClr val="FF674C"/>
                </a:solidFill>
              </a:rPr>
              <a:t>DIMENSIONI</a:t>
            </a:r>
          </a:p>
          <a:p>
            <a:endParaRPr lang="it-IT" dirty="0"/>
          </a:p>
          <a:p>
            <a:endParaRPr lang="it-IT" dirty="0"/>
          </a:p>
          <a:p>
            <a:r>
              <a:rPr lang="it-IT" dirty="0">
                <a:solidFill>
                  <a:schemeClr val="tx1"/>
                </a:solidFill>
              </a:rPr>
              <a:t>SAPERE  </a:t>
            </a:r>
            <a:r>
              <a:rPr lang="it-IT" dirty="0">
                <a:solidFill>
                  <a:srgbClr val="FF6600"/>
                </a:solidFill>
              </a:rPr>
              <a:t>ARGOMENTARE</a:t>
            </a:r>
            <a:r>
              <a:rPr lang="it-IT" dirty="0"/>
              <a:t> nel </a:t>
            </a:r>
            <a:r>
              <a:rPr lang="it-IT" dirty="0">
                <a:solidFill>
                  <a:srgbClr val="FF674C"/>
                </a:solidFill>
              </a:rPr>
              <a:t>DIALOGO CON GLI ALTRI su ciò che si è appreso</a:t>
            </a:r>
          </a:p>
          <a:p>
            <a:endParaRPr lang="it-IT" dirty="0"/>
          </a:p>
          <a:p>
            <a:endParaRPr lang="it-IT" dirty="0"/>
          </a:p>
          <a:p>
            <a:endParaRPr lang="it-IT" dirty="0"/>
          </a:p>
          <a:p>
            <a:r>
              <a:rPr lang="it-IT" dirty="0"/>
              <a:t>ACQUISIRE </a:t>
            </a:r>
            <a:r>
              <a:rPr lang="it-IT" dirty="0">
                <a:solidFill>
                  <a:srgbClr val="FF674C"/>
                </a:solidFill>
              </a:rPr>
              <a:t>PRECISIONE TERMINOLOGICA</a:t>
            </a:r>
          </a:p>
        </p:txBody>
      </p:sp>
    </p:spTree>
    <p:extLst>
      <p:ext uri="{BB962C8B-B14F-4D97-AF65-F5344CB8AC3E}">
        <p14:creationId xmlns:p14="http://schemas.microsoft.com/office/powerpoint/2010/main" val="1411437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674C"/>
                </a:solidFill>
              </a:rPr>
              <a:t>METODO DI LAVORO DEL CORSO</a:t>
            </a:r>
          </a:p>
        </p:txBody>
      </p:sp>
      <p:sp>
        <p:nvSpPr>
          <p:cNvPr id="3" name="CasellaDiTesto 2"/>
          <p:cNvSpPr txBox="1"/>
          <p:nvPr/>
        </p:nvSpPr>
        <p:spPr>
          <a:xfrm>
            <a:off x="4803036" y="2527542"/>
            <a:ext cx="1381533" cy="400110"/>
          </a:xfrm>
          <a:prstGeom prst="rect">
            <a:avLst/>
          </a:prstGeom>
          <a:noFill/>
        </p:spPr>
        <p:txBody>
          <a:bodyPr wrap="none" rtlCol="0">
            <a:spAutoFit/>
          </a:bodyPr>
          <a:lstStyle/>
          <a:p>
            <a:r>
              <a:rPr lang="it-IT" dirty="0"/>
              <a:t>INDTTIVO</a:t>
            </a:r>
          </a:p>
        </p:txBody>
      </p:sp>
      <p:sp>
        <p:nvSpPr>
          <p:cNvPr id="4" name="CasellaDiTesto 3"/>
          <p:cNvSpPr txBox="1"/>
          <p:nvPr/>
        </p:nvSpPr>
        <p:spPr>
          <a:xfrm>
            <a:off x="2108844" y="1550026"/>
            <a:ext cx="6769915"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Tx/>
              <a:buChar char="-"/>
            </a:pPr>
            <a:r>
              <a:rPr lang="it-IT" dirty="0"/>
              <a:t>Leggere i capitoli del manuale </a:t>
            </a:r>
            <a:r>
              <a:rPr lang="it-IT" i="1" dirty="0">
                <a:solidFill>
                  <a:srgbClr val="FF674C"/>
                </a:solidFill>
              </a:rPr>
              <a:t>prima</a:t>
            </a:r>
            <a:r>
              <a:rPr lang="it-IT" dirty="0">
                <a:solidFill>
                  <a:srgbClr val="FF674C"/>
                </a:solidFill>
              </a:rPr>
              <a:t> della lezione</a:t>
            </a:r>
          </a:p>
          <a:p>
            <a:pPr marL="342900" indent="-342900">
              <a:buFontTx/>
              <a:buChar char="-"/>
            </a:pPr>
            <a:endParaRPr lang="it-IT" dirty="0"/>
          </a:p>
          <a:p>
            <a:endParaRPr lang="it-IT" dirty="0"/>
          </a:p>
        </p:txBody>
      </p:sp>
    </p:spTree>
    <p:extLst>
      <p:ext uri="{BB962C8B-B14F-4D97-AF65-F5344CB8AC3E}">
        <p14:creationId xmlns:p14="http://schemas.microsoft.com/office/powerpoint/2010/main" val="2072490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674C"/>
                </a:solidFill>
              </a:rPr>
              <a:t>METODO DI LAVORO DEL CORSO</a:t>
            </a:r>
          </a:p>
        </p:txBody>
      </p:sp>
      <p:sp>
        <p:nvSpPr>
          <p:cNvPr id="3" name="CasellaDiTesto 2"/>
          <p:cNvSpPr txBox="1"/>
          <p:nvPr/>
        </p:nvSpPr>
        <p:spPr>
          <a:xfrm>
            <a:off x="4803036" y="2527542"/>
            <a:ext cx="1381533" cy="400110"/>
          </a:xfrm>
          <a:prstGeom prst="rect">
            <a:avLst/>
          </a:prstGeom>
          <a:noFill/>
        </p:spPr>
        <p:txBody>
          <a:bodyPr wrap="none" rtlCol="0">
            <a:spAutoFit/>
          </a:bodyPr>
          <a:lstStyle/>
          <a:p>
            <a:r>
              <a:rPr lang="it-IT" dirty="0"/>
              <a:t>INDTTIVO</a:t>
            </a:r>
          </a:p>
        </p:txBody>
      </p:sp>
      <p:sp>
        <p:nvSpPr>
          <p:cNvPr id="4" name="CasellaDiTesto 3"/>
          <p:cNvSpPr txBox="1"/>
          <p:nvPr/>
        </p:nvSpPr>
        <p:spPr>
          <a:xfrm>
            <a:off x="2108844" y="1550026"/>
            <a:ext cx="6769915"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Tx/>
              <a:buChar char="-"/>
            </a:pPr>
            <a:r>
              <a:rPr lang="it-IT" dirty="0"/>
              <a:t>Studiare il manuale </a:t>
            </a:r>
            <a:r>
              <a:rPr lang="it-IT" i="1" dirty="0">
                <a:solidFill>
                  <a:srgbClr val="FF674C"/>
                </a:solidFill>
              </a:rPr>
              <a:t>prima</a:t>
            </a:r>
            <a:r>
              <a:rPr lang="it-IT" dirty="0">
                <a:solidFill>
                  <a:srgbClr val="FF674C"/>
                </a:solidFill>
              </a:rPr>
              <a:t> della lezione</a:t>
            </a:r>
          </a:p>
          <a:p>
            <a:pPr marL="342900" indent="-342900">
              <a:buFontTx/>
              <a:buChar char="-"/>
            </a:pPr>
            <a:endParaRPr lang="it-IT" dirty="0"/>
          </a:p>
          <a:p>
            <a:pPr marL="342900" indent="-342900">
              <a:buFontTx/>
              <a:buChar char="-"/>
            </a:pPr>
            <a:r>
              <a:rPr lang="it-IT" dirty="0"/>
              <a:t>Preparare </a:t>
            </a:r>
            <a:r>
              <a:rPr lang="it-IT" dirty="0">
                <a:solidFill>
                  <a:srgbClr val="FF674C"/>
                </a:solidFill>
              </a:rPr>
              <a:t>domande emerse dalla lettura del manuale e inviarle al docente per la lezione</a:t>
            </a:r>
          </a:p>
          <a:p>
            <a:pPr marL="342900" indent="-342900">
              <a:buFontTx/>
              <a:buChar char="-"/>
            </a:pPr>
            <a:endParaRPr lang="it-IT" dirty="0"/>
          </a:p>
          <a:p>
            <a:endParaRPr lang="it-IT" dirty="0"/>
          </a:p>
        </p:txBody>
      </p:sp>
    </p:spTree>
    <p:extLst>
      <p:ext uri="{BB962C8B-B14F-4D97-AF65-F5344CB8AC3E}">
        <p14:creationId xmlns:p14="http://schemas.microsoft.com/office/powerpoint/2010/main" val="131387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674C"/>
                </a:solidFill>
              </a:rPr>
              <a:t>METODO DI LAVORO DEL CORSO</a:t>
            </a:r>
          </a:p>
        </p:txBody>
      </p:sp>
      <p:sp>
        <p:nvSpPr>
          <p:cNvPr id="3" name="CasellaDiTesto 2"/>
          <p:cNvSpPr txBox="1"/>
          <p:nvPr/>
        </p:nvSpPr>
        <p:spPr>
          <a:xfrm>
            <a:off x="4803036" y="2527542"/>
            <a:ext cx="1381533" cy="400110"/>
          </a:xfrm>
          <a:prstGeom prst="rect">
            <a:avLst/>
          </a:prstGeom>
          <a:noFill/>
        </p:spPr>
        <p:txBody>
          <a:bodyPr wrap="none" rtlCol="0">
            <a:spAutoFit/>
          </a:bodyPr>
          <a:lstStyle/>
          <a:p>
            <a:r>
              <a:rPr lang="it-IT" dirty="0"/>
              <a:t>INDTTIVO</a:t>
            </a:r>
          </a:p>
        </p:txBody>
      </p:sp>
      <p:sp>
        <p:nvSpPr>
          <p:cNvPr id="4" name="CasellaDiTesto 3"/>
          <p:cNvSpPr txBox="1"/>
          <p:nvPr/>
        </p:nvSpPr>
        <p:spPr>
          <a:xfrm>
            <a:off x="2108844" y="1550026"/>
            <a:ext cx="6769915"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Tx/>
              <a:buChar char="-"/>
            </a:pPr>
            <a:r>
              <a:rPr lang="it-IT" dirty="0"/>
              <a:t>Studiare il manuale </a:t>
            </a:r>
            <a:r>
              <a:rPr lang="it-IT" i="1" dirty="0">
                <a:solidFill>
                  <a:srgbClr val="FF674C"/>
                </a:solidFill>
              </a:rPr>
              <a:t>prima</a:t>
            </a:r>
            <a:r>
              <a:rPr lang="it-IT" dirty="0">
                <a:solidFill>
                  <a:srgbClr val="FF674C"/>
                </a:solidFill>
              </a:rPr>
              <a:t> della lezione</a:t>
            </a:r>
          </a:p>
          <a:p>
            <a:pPr marL="342900" indent="-342900">
              <a:buFontTx/>
              <a:buChar char="-"/>
            </a:pPr>
            <a:endParaRPr lang="it-IT" dirty="0"/>
          </a:p>
          <a:p>
            <a:pPr marL="342900" indent="-342900">
              <a:buFontTx/>
              <a:buChar char="-"/>
            </a:pPr>
            <a:r>
              <a:rPr lang="it-IT" dirty="0"/>
              <a:t>Prepararsi </a:t>
            </a:r>
            <a:r>
              <a:rPr lang="it-IT" dirty="0">
                <a:solidFill>
                  <a:srgbClr val="FF674C"/>
                </a:solidFill>
              </a:rPr>
              <a:t>domande emerse dalla lettura del manuale</a:t>
            </a:r>
          </a:p>
          <a:p>
            <a:pPr marL="342900" indent="-342900">
              <a:buFontTx/>
              <a:buChar char="-"/>
            </a:pPr>
            <a:endParaRPr lang="it-IT" dirty="0"/>
          </a:p>
          <a:p>
            <a:pPr marL="342900" indent="-342900">
              <a:buFontTx/>
              <a:buChar char="-"/>
            </a:pPr>
            <a:r>
              <a:rPr lang="it-IT" dirty="0"/>
              <a:t>Lavoro diversificato in classe</a:t>
            </a:r>
            <a:endParaRPr lang="it-IT" dirty="0">
              <a:solidFill>
                <a:srgbClr val="FF674C"/>
              </a:solidFill>
            </a:endParaRPr>
          </a:p>
          <a:p>
            <a:pPr marL="342900" indent="-342900">
              <a:buFontTx/>
              <a:buChar char="-"/>
            </a:pPr>
            <a:endParaRPr lang="it-IT" dirty="0"/>
          </a:p>
          <a:p>
            <a:endParaRPr lang="it-IT" dirty="0"/>
          </a:p>
        </p:txBody>
      </p:sp>
    </p:spTree>
    <p:extLst>
      <p:ext uri="{BB962C8B-B14F-4D97-AF65-F5344CB8AC3E}">
        <p14:creationId xmlns:p14="http://schemas.microsoft.com/office/powerpoint/2010/main" val="3800879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674C"/>
                </a:solidFill>
              </a:rPr>
              <a:t>METODO DI LAVORO DEL CORSO</a:t>
            </a:r>
          </a:p>
        </p:txBody>
      </p:sp>
      <p:sp>
        <p:nvSpPr>
          <p:cNvPr id="3" name="CasellaDiTesto 2"/>
          <p:cNvSpPr txBox="1"/>
          <p:nvPr/>
        </p:nvSpPr>
        <p:spPr>
          <a:xfrm>
            <a:off x="4803036" y="2527542"/>
            <a:ext cx="1381533" cy="400110"/>
          </a:xfrm>
          <a:prstGeom prst="rect">
            <a:avLst/>
          </a:prstGeom>
          <a:noFill/>
        </p:spPr>
        <p:txBody>
          <a:bodyPr wrap="none" rtlCol="0">
            <a:spAutoFit/>
          </a:bodyPr>
          <a:lstStyle/>
          <a:p>
            <a:r>
              <a:rPr lang="it-IT" dirty="0"/>
              <a:t>INDTTIVO</a:t>
            </a:r>
          </a:p>
        </p:txBody>
      </p:sp>
      <p:sp>
        <p:nvSpPr>
          <p:cNvPr id="4" name="CasellaDiTesto 3"/>
          <p:cNvSpPr txBox="1"/>
          <p:nvPr/>
        </p:nvSpPr>
        <p:spPr>
          <a:xfrm>
            <a:off x="2108844" y="1550026"/>
            <a:ext cx="6769915"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Tx/>
              <a:buChar char="-"/>
            </a:pPr>
            <a:r>
              <a:rPr lang="it-IT" dirty="0"/>
              <a:t>Studiare il manuale </a:t>
            </a:r>
            <a:r>
              <a:rPr lang="it-IT" i="1" dirty="0">
                <a:solidFill>
                  <a:srgbClr val="FF674C"/>
                </a:solidFill>
              </a:rPr>
              <a:t>prima</a:t>
            </a:r>
            <a:r>
              <a:rPr lang="it-IT" dirty="0">
                <a:solidFill>
                  <a:srgbClr val="FF674C"/>
                </a:solidFill>
              </a:rPr>
              <a:t> della lezione</a:t>
            </a:r>
          </a:p>
          <a:p>
            <a:pPr marL="342900" indent="-342900">
              <a:buFontTx/>
              <a:buChar char="-"/>
            </a:pPr>
            <a:endParaRPr lang="it-IT" dirty="0"/>
          </a:p>
          <a:p>
            <a:pPr marL="342900" indent="-342900">
              <a:buFontTx/>
              <a:buChar char="-"/>
            </a:pPr>
            <a:r>
              <a:rPr lang="it-IT" dirty="0"/>
              <a:t>Prepararsi </a:t>
            </a:r>
            <a:r>
              <a:rPr lang="it-IT" dirty="0">
                <a:solidFill>
                  <a:srgbClr val="FF674C"/>
                </a:solidFill>
              </a:rPr>
              <a:t>domande emerse dalla lettura del manuale</a:t>
            </a:r>
          </a:p>
          <a:p>
            <a:pPr marL="342900" indent="-342900">
              <a:buFontTx/>
              <a:buChar char="-"/>
            </a:pPr>
            <a:endParaRPr lang="it-IT" dirty="0"/>
          </a:p>
          <a:p>
            <a:pPr marL="342900" indent="-342900">
              <a:buFontTx/>
              <a:buChar char="-"/>
            </a:pPr>
            <a:r>
              <a:rPr lang="it-IT" dirty="0"/>
              <a:t>Lavoro diversificato in classe</a:t>
            </a:r>
            <a:endParaRPr lang="it-IT" dirty="0">
              <a:solidFill>
                <a:srgbClr val="FF674C"/>
              </a:solidFill>
            </a:endParaRPr>
          </a:p>
          <a:p>
            <a:pPr marL="342900" indent="-342900">
              <a:buFontTx/>
              <a:buChar char="-"/>
            </a:pPr>
            <a:endParaRPr lang="it-IT" dirty="0"/>
          </a:p>
          <a:p>
            <a:pPr marL="342900" indent="-342900">
              <a:buFontTx/>
              <a:buChar char="-"/>
            </a:pPr>
            <a:r>
              <a:rPr lang="it-IT" dirty="0">
                <a:solidFill>
                  <a:srgbClr val="FF674C"/>
                </a:solidFill>
              </a:rPr>
              <a:t>Dialogo e argomentazioni in classe</a:t>
            </a:r>
          </a:p>
          <a:p>
            <a:pPr marL="342900" indent="-342900">
              <a:buFontTx/>
              <a:buChar char="-"/>
            </a:pPr>
            <a:endParaRPr lang="it-IT" dirty="0"/>
          </a:p>
          <a:p>
            <a:endParaRPr lang="it-IT" dirty="0"/>
          </a:p>
        </p:txBody>
      </p:sp>
    </p:spTree>
    <p:extLst>
      <p:ext uri="{BB962C8B-B14F-4D97-AF65-F5344CB8AC3E}">
        <p14:creationId xmlns:p14="http://schemas.microsoft.com/office/powerpoint/2010/main" val="4283272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674C"/>
                </a:solidFill>
              </a:rPr>
              <a:t>METODO DI LAVORO DEL CORSO</a:t>
            </a:r>
          </a:p>
        </p:txBody>
      </p:sp>
      <p:sp>
        <p:nvSpPr>
          <p:cNvPr id="3" name="CasellaDiTesto 2"/>
          <p:cNvSpPr txBox="1"/>
          <p:nvPr/>
        </p:nvSpPr>
        <p:spPr>
          <a:xfrm>
            <a:off x="4803036" y="2527542"/>
            <a:ext cx="1381533" cy="400110"/>
          </a:xfrm>
          <a:prstGeom prst="rect">
            <a:avLst/>
          </a:prstGeom>
          <a:noFill/>
        </p:spPr>
        <p:txBody>
          <a:bodyPr wrap="none" rtlCol="0">
            <a:spAutoFit/>
          </a:bodyPr>
          <a:lstStyle/>
          <a:p>
            <a:r>
              <a:rPr lang="it-IT" dirty="0"/>
              <a:t>INDTTIVO</a:t>
            </a:r>
          </a:p>
        </p:txBody>
      </p:sp>
      <p:sp>
        <p:nvSpPr>
          <p:cNvPr id="4" name="CasellaDiTesto 3"/>
          <p:cNvSpPr txBox="1"/>
          <p:nvPr/>
        </p:nvSpPr>
        <p:spPr>
          <a:xfrm>
            <a:off x="2108844" y="1550026"/>
            <a:ext cx="6769915"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Tx/>
              <a:buChar char="-"/>
            </a:pPr>
            <a:r>
              <a:rPr lang="it-IT" dirty="0"/>
              <a:t>Studiare il manuale </a:t>
            </a:r>
            <a:r>
              <a:rPr lang="it-IT" i="1" dirty="0">
                <a:solidFill>
                  <a:srgbClr val="FF674C"/>
                </a:solidFill>
              </a:rPr>
              <a:t>prima</a:t>
            </a:r>
            <a:r>
              <a:rPr lang="it-IT" dirty="0">
                <a:solidFill>
                  <a:srgbClr val="FF674C"/>
                </a:solidFill>
              </a:rPr>
              <a:t> della lezione</a:t>
            </a:r>
          </a:p>
          <a:p>
            <a:pPr marL="342900" indent="-342900">
              <a:buFontTx/>
              <a:buChar char="-"/>
            </a:pPr>
            <a:endParaRPr lang="it-IT" dirty="0"/>
          </a:p>
          <a:p>
            <a:pPr marL="342900" indent="-342900">
              <a:buFontTx/>
              <a:buChar char="-"/>
            </a:pPr>
            <a:r>
              <a:rPr lang="it-IT" dirty="0"/>
              <a:t>Prepararsi </a:t>
            </a:r>
            <a:r>
              <a:rPr lang="it-IT" dirty="0">
                <a:solidFill>
                  <a:srgbClr val="FF674C"/>
                </a:solidFill>
              </a:rPr>
              <a:t>domande emerse dalla lettura del manuale</a:t>
            </a:r>
          </a:p>
          <a:p>
            <a:pPr marL="342900" indent="-342900">
              <a:buFontTx/>
              <a:buChar char="-"/>
            </a:pPr>
            <a:endParaRPr lang="it-IT" dirty="0"/>
          </a:p>
          <a:p>
            <a:pPr marL="342900" indent="-342900">
              <a:buFontTx/>
              <a:buChar char="-"/>
            </a:pPr>
            <a:r>
              <a:rPr lang="it-IT" dirty="0"/>
              <a:t>Lavoro diversificato in classe</a:t>
            </a:r>
            <a:endParaRPr lang="it-IT" dirty="0">
              <a:solidFill>
                <a:srgbClr val="FF674C"/>
              </a:solidFill>
            </a:endParaRPr>
          </a:p>
          <a:p>
            <a:pPr marL="342900" indent="-342900">
              <a:buFontTx/>
              <a:buChar char="-"/>
            </a:pPr>
            <a:endParaRPr lang="it-IT" dirty="0"/>
          </a:p>
          <a:p>
            <a:pPr marL="342900" indent="-342900">
              <a:buFontTx/>
              <a:buChar char="-"/>
            </a:pPr>
            <a:r>
              <a:rPr lang="it-IT" dirty="0">
                <a:solidFill>
                  <a:srgbClr val="FF674C"/>
                </a:solidFill>
              </a:rPr>
              <a:t>Dialogo e argomentazioni in classe</a:t>
            </a:r>
          </a:p>
          <a:p>
            <a:pPr marL="342900" indent="-342900">
              <a:buFontTx/>
              <a:buChar char="-"/>
            </a:pPr>
            <a:endParaRPr lang="it-IT" dirty="0"/>
          </a:p>
          <a:p>
            <a:pPr marL="342900" indent="-342900">
              <a:buFontTx/>
              <a:buChar char="-"/>
            </a:pPr>
            <a:r>
              <a:rPr lang="it-IT" dirty="0"/>
              <a:t>Visione a casa di eventuali </a:t>
            </a:r>
            <a:r>
              <a:rPr lang="it-IT" dirty="0">
                <a:solidFill>
                  <a:srgbClr val="FF674C"/>
                </a:solidFill>
              </a:rPr>
              <a:t>video</a:t>
            </a:r>
            <a:r>
              <a:rPr lang="it-IT" dirty="0"/>
              <a:t> </a:t>
            </a:r>
            <a:r>
              <a:rPr lang="it-IT" dirty="0">
                <a:solidFill>
                  <a:srgbClr val="FF674C"/>
                </a:solidFill>
              </a:rPr>
              <a:t>serie tv e film </a:t>
            </a:r>
            <a:r>
              <a:rPr lang="it-IT" dirty="0"/>
              <a:t>con domande di cui discutere</a:t>
            </a:r>
          </a:p>
          <a:p>
            <a:pPr marL="342900" indent="-342900">
              <a:buFontTx/>
              <a:buChar char="-"/>
            </a:pPr>
            <a:endParaRPr lang="it-IT" dirty="0"/>
          </a:p>
          <a:p>
            <a:endParaRPr lang="it-IT" dirty="0"/>
          </a:p>
        </p:txBody>
      </p:sp>
    </p:spTree>
    <p:extLst>
      <p:ext uri="{BB962C8B-B14F-4D97-AF65-F5344CB8AC3E}">
        <p14:creationId xmlns:p14="http://schemas.microsoft.com/office/powerpoint/2010/main" val="2561942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674C"/>
                </a:solidFill>
              </a:rPr>
              <a:t>METODO DI LAVORO DEL CORSO</a:t>
            </a:r>
          </a:p>
        </p:txBody>
      </p:sp>
      <p:sp>
        <p:nvSpPr>
          <p:cNvPr id="3" name="CasellaDiTesto 2"/>
          <p:cNvSpPr txBox="1"/>
          <p:nvPr/>
        </p:nvSpPr>
        <p:spPr>
          <a:xfrm>
            <a:off x="4803036" y="2527542"/>
            <a:ext cx="1381533" cy="400110"/>
          </a:xfrm>
          <a:prstGeom prst="rect">
            <a:avLst/>
          </a:prstGeom>
          <a:noFill/>
        </p:spPr>
        <p:txBody>
          <a:bodyPr wrap="none" rtlCol="0">
            <a:spAutoFit/>
          </a:bodyPr>
          <a:lstStyle/>
          <a:p>
            <a:r>
              <a:rPr lang="it-IT" dirty="0"/>
              <a:t>INDTTIVO</a:t>
            </a:r>
          </a:p>
        </p:txBody>
      </p:sp>
      <p:sp>
        <p:nvSpPr>
          <p:cNvPr id="4" name="CasellaDiTesto 3"/>
          <p:cNvSpPr txBox="1"/>
          <p:nvPr/>
        </p:nvSpPr>
        <p:spPr>
          <a:xfrm>
            <a:off x="2108844" y="1550026"/>
            <a:ext cx="6769915" cy="47089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Tx/>
              <a:buChar char="-"/>
            </a:pPr>
            <a:r>
              <a:rPr lang="it-IT" dirty="0"/>
              <a:t>Studiare il manuale </a:t>
            </a:r>
            <a:r>
              <a:rPr lang="it-IT" i="1" dirty="0">
                <a:solidFill>
                  <a:srgbClr val="FF674C"/>
                </a:solidFill>
              </a:rPr>
              <a:t>prima</a:t>
            </a:r>
            <a:r>
              <a:rPr lang="it-IT" dirty="0">
                <a:solidFill>
                  <a:srgbClr val="FF674C"/>
                </a:solidFill>
              </a:rPr>
              <a:t> della lezione</a:t>
            </a:r>
          </a:p>
          <a:p>
            <a:pPr marL="342900" indent="-342900">
              <a:buFontTx/>
              <a:buChar char="-"/>
            </a:pPr>
            <a:endParaRPr lang="it-IT" dirty="0"/>
          </a:p>
          <a:p>
            <a:pPr marL="342900" indent="-342900">
              <a:buFontTx/>
              <a:buChar char="-"/>
            </a:pPr>
            <a:r>
              <a:rPr lang="it-IT" dirty="0"/>
              <a:t>Prepararsi </a:t>
            </a:r>
            <a:r>
              <a:rPr lang="it-IT" dirty="0">
                <a:solidFill>
                  <a:srgbClr val="FF674C"/>
                </a:solidFill>
              </a:rPr>
              <a:t>domande emerse dalla lettura del manuale</a:t>
            </a:r>
          </a:p>
          <a:p>
            <a:pPr marL="342900" indent="-342900">
              <a:buFontTx/>
              <a:buChar char="-"/>
            </a:pPr>
            <a:endParaRPr lang="it-IT" dirty="0"/>
          </a:p>
          <a:p>
            <a:pPr marL="342900" indent="-342900">
              <a:buFontTx/>
              <a:buChar char="-"/>
            </a:pPr>
            <a:r>
              <a:rPr lang="it-IT" dirty="0"/>
              <a:t>Lavoro diversificato in classe</a:t>
            </a:r>
            <a:endParaRPr lang="it-IT" dirty="0">
              <a:solidFill>
                <a:srgbClr val="FF674C"/>
              </a:solidFill>
            </a:endParaRPr>
          </a:p>
          <a:p>
            <a:pPr marL="342900" indent="-342900">
              <a:buFontTx/>
              <a:buChar char="-"/>
            </a:pPr>
            <a:endParaRPr lang="it-IT" dirty="0"/>
          </a:p>
          <a:p>
            <a:pPr marL="342900" indent="-342900">
              <a:buFontTx/>
              <a:buChar char="-"/>
            </a:pPr>
            <a:r>
              <a:rPr lang="it-IT" dirty="0">
                <a:solidFill>
                  <a:srgbClr val="FF674C"/>
                </a:solidFill>
              </a:rPr>
              <a:t>Dialogo e argomentazioni in classe</a:t>
            </a:r>
          </a:p>
          <a:p>
            <a:pPr marL="342900" indent="-342900">
              <a:buFontTx/>
              <a:buChar char="-"/>
            </a:pPr>
            <a:endParaRPr lang="it-IT" dirty="0"/>
          </a:p>
          <a:p>
            <a:pPr marL="342900" indent="-342900">
              <a:buFontTx/>
              <a:buChar char="-"/>
            </a:pPr>
            <a:r>
              <a:rPr lang="it-IT" dirty="0"/>
              <a:t>Visione a casa di eventuali </a:t>
            </a:r>
            <a:r>
              <a:rPr lang="it-IT" dirty="0">
                <a:solidFill>
                  <a:srgbClr val="FF674C"/>
                </a:solidFill>
              </a:rPr>
              <a:t>video</a:t>
            </a:r>
            <a:r>
              <a:rPr lang="it-IT" dirty="0"/>
              <a:t> </a:t>
            </a:r>
            <a:r>
              <a:rPr lang="it-IT" dirty="0">
                <a:solidFill>
                  <a:srgbClr val="FF674C"/>
                </a:solidFill>
              </a:rPr>
              <a:t>serie tv e film </a:t>
            </a:r>
            <a:r>
              <a:rPr lang="it-IT" dirty="0"/>
              <a:t>con domande di cui discutere</a:t>
            </a:r>
          </a:p>
          <a:p>
            <a:pPr marL="342900" indent="-342900">
              <a:buFontTx/>
              <a:buChar char="-"/>
            </a:pPr>
            <a:endParaRPr lang="it-IT" dirty="0"/>
          </a:p>
          <a:p>
            <a:pPr marL="342900" indent="-342900">
              <a:buFontTx/>
              <a:buChar char="-"/>
            </a:pPr>
            <a:r>
              <a:rPr lang="it-IT" dirty="0"/>
              <a:t>All’inizio della lezione </a:t>
            </a:r>
            <a:r>
              <a:rPr lang="it-IT" dirty="0">
                <a:solidFill>
                  <a:srgbClr val="FF674C"/>
                </a:solidFill>
              </a:rPr>
              <a:t>a turno si ricapitolano i concetti </a:t>
            </a:r>
            <a:r>
              <a:rPr lang="it-IT" dirty="0"/>
              <a:t>principali della volta precedente</a:t>
            </a:r>
          </a:p>
          <a:p>
            <a:pPr marL="342900" indent="-342900">
              <a:buFontTx/>
              <a:buChar char="-"/>
            </a:pPr>
            <a:endParaRPr lang="it-IT" dirty="0"/>
          </a:p>
          <a:p>
            <a:endParaRPr lang="it-IT" dirty="0"/>
          </a:p>
        </p:txBody>
      </p:sp>
    </p:spTree>
    <p:extLst>
      <p:ext uri="{BB962C8B-B14F-4D97-AF65-F5344CB8AC3E}">
        <p14:creationId xmlns:p14="http://schemas.microsoft.com/office/powerpoint/2010/main" val="3588883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674C"/>
                </a:solidFill>
              </a:rPr>
              <a:t>METODO DI LAVORO DEL CORSO</a:t>
            </a:r>
          </a:p>
        </p:txBody>
      </p:sp>
      <p:sp>
        <p:nvSpPr>
          <p:cNvPr id="3" name="CasellaDiTesto 2"/>
          <p:cNvSpPr txBox="1"/>
          <p:nvPr/>
        </p:nvSpPr>
        <p:spPr>
          <a:xfrm>
            <a:off x="4803036" y="2527542"/>
            <a:ext cx="1381533" cy="400110"/>
          </a:xfrm>
          <a:prstGeom prst="rect">
            <a:avLst/>
          </a:prstGeom>
          <a:noFill/>
        </p:spPr>
        <p:txBody>
          <a:bodyPr wrap="none" rtlCol="0">
            <a:spAutoFit/>
          </a:bodyPr>
          <a:lstStyle/>
          <a:p>
            <a:r>
              <a:rPr lang="it-IT" dirty="0"/>
              <a:t>INDTTIVO</a:t>
            </a:r>
          </a:p>
        </p:txBody>
      </p:sp>
      <p:sp>
        <p:nvSpPr>
          <p:cNvPr id="4" name="CasellaDiTesto 3"/>
          <p:cNvSpPr txBox="1"/>
          <p:nvPr/>
        </p:nvSpPr>
        <p:spPr>
          <a:xfrm>
            <a:off x="2108844" y="1550026"/>
            <a:ext cx="6769915" cy="50167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Tx/>
              <a:buChar char="-"/>
            </a:pPr>
            <a:r>
              <a:rPr lang="it-IT" dirty="0"/>
              <a:t>Studiare il manuale </a:t>
            </a:r>
            <a:r>
              <a:rPr lang="it-IT" i="1" dirty="0">
                <a:solidFill>
                  <a:srgbClr val="FF674C"/>
                </a:solidFill>
              </a:rPr>
              <a:t>prima</a:t>
            </a:r>
            <a:r>
              <a:rPr lang="it-IT" dirty="0">
                <a:solidFill>
                  <a:srgbClr val="FF674C"/>
                </a:solidFill>
              </a:rPr>
              <a:t> della lezione</a:t>
            </a:r>
          </a:p>
          <a:p>
            <a:pPr marL="342900" indent="-342900">
              <a:buFontTx/>
              <a:buChar char="-"/>
            </a:pPr>
            <a:endParaRPr lang="it-IT" dirty="0"/>
          </a:p>
          <a:p>
            <a:pPr marL="342900" indent="-342900">
              <a:buFontTx/>
              <a:buChar char="-"/>
            </a:pPr>
            <a:r>
              <a:rPr lang="it-IT" dirty="0"/>
              <a:t>Prepararsi </a:t>
            </a:r>
            <a:r>
              <a:rPr lang="it-IT" dirty="0">
                <a:solidFill>
                  <a:srgbClr val="FF674C"/>
                </a:solidFill>
              </a:rPr>
              <a:t>domande emerse dalla lettura del manuale</a:t>
            </a:r>
          </a:p>
          <a:p>
            <a:pPr marL="342900" indent="-342900">
              <a:buFontTx/>
              <a:buChar char="-"/>
            </a:pPr>
            <a:endParaRPr lang="it-IT" dirty="0"/>
          </a:p>
          <a:p>
            <a:pPr marL="342900" indent="-342900">
              <a:buFontTx/>
              <a:buChar char="-"/>
            </a:pPr>
            <a:r>
              <a:rPr lang="it-IT" dirty="0"/>
              <a:t>Lavoro diversificato in classe</a:t>
            </a:r>
            <a:endParaRPr lang="it-IT" dirty="0">
              <a:solidFill>
                <a:srgbClr val="FF674C"/>
              </a:solidFill>
            </a:endParaRPr>
          </a:p>
          <a:p>
            <a:pPr marL="342900" indent="-342900">
              <a:buFontTx/>
              <a:buChar char="-"/>
            </a:pPr>
            <a:endParaRPr lang="it-IT" dirty="0"/>
          </a:p>
          <a:p>
            <a:pPr marL="342900" indent="-342900">
              <a:buFontTx/>
              <a:buChar char="-"/>
            </a:pPr>
            <a:r>
              <a:rPr lang="it-IT" dirty="0">
                <a:solidFill>
                  <a:srgbClr val="FF674C"/>
                </a:solidFill>
              </a:rPr>
              <a:t>Dialogo e argomentazioni in classe</a:t>
            </a:r>
          </a:p>
          <a:p>
            <a:pPr marL="342900" indent="-342900">
              <a:buFontTx/>
              <a:buChar char="-"/>
            </a:pPr>
            <a:endParaRPr lang="it-IT" dirty="0"/>
          </a:p>
          <a:p>
            <a:pPr marL="342900" indent="-342900">
              <a:buFontTx/>
              <a:buChar char="-"/>
            </a:pPr>
            <a:r>
              <a:rPr lang="it-IT" dirty="0"/>
              <a:t>Visione a casa di eventuali </a:t>
            </a:r>
            <a:r>
              <a:rPr lang="it-IT" dirty="0">
                <a:solidFill>
                  <a:srgbClr val="FF674C"/>
                </a:solidFill>
              </a:rPr>
              <a:t>video</a:t>
            </a:r>
            <a:r>
              <a:rPr lang="it-IT" dirty="0"/>
              <a:t> </a:t>
            </a:r>
            <a:r>
              <a:rPr lang="it-IT" dirty="0">
                <a:solidFill>
                  <a:srgbClr val="FF674C"/>
                </a:solidFill>
              </a:rPr>
              <a:t>serie tv e film </a:t>
            </a:r>
            <a:r>
              <a:rPr lang="it-IT" dirty="0"/>
              <a:t>con domande di cui discutere</a:t>
            </a:r>
          </a:p>
          <a:p>
            <a:pPr marL="342900" indent="-342900">
              <a:buFontTx/>
              <a:buChar char="-"/>
            </a:pPr>
            <a:endParaRPr lang="it-IT" dirty="0"/>
          </a:p>
          <a:p>
            <a:pPr marL="342900" indent="-342900">
              <a:buFontTx/>
              <a:buChar char="-"/>
            </a:pPr>
            <a:r>
              <a:rPr lang="it-IT" dirty="0"/>
              <a:t>All’inizio della lezione </a:t>
            </a:r>
            <a:r>
              <a:rPr lang="it-IT" dirty="0">
                <a:solidFill>
                  <a:srgbClr val="FF674C"/>
                </a:solidFill>
              </a:rPr>
              <a:t>a turno si ricapitolano i concetti </a:t>
            </a:r>
            <a:r>
              <a:rPr lang="it-IT" dirty="0"/>
              <a:t>principali della volta precedente</a:t>
            </a:r>
          </a:p>
          <a:p>
            <a:pPr marL="342900" indent="-342900">
              <a:buFontTx/>
              <a:buChar char="-"/>
            </a:pPr>
            <a:endParaRPr lang="it-IT" dirty="0"/>
          </a:p>
          <a:p>
            <a:pPr marL="342900" indent="-342900">
              <a:buFontTx/>
              <a:buChar char="-"/>
            </a:pPr>
            <a:r>
              <a:rPr lang="it-IT" dirty="0"/>
              <a:t>Le </a:t>
            </a:r>
            <a:r>
              <a:rPr lang="it-IT" dirty="0">
                <a:solidFill>
                  <a:srgbClr val="FF674C"/>
                </a:solidFill>
              </a:rPr>
              <a:t>assenze vanno comunicate con anticipo</a:t>
            </a:r>
          </a:p>
          <a:p>
            <a:endParaRPr lang="it-IT" dirty="0"/>
          </a:p>
        </p:txBody>
      </p:sp>
    </p:spTree>
    <p:extLst>
      <p:ext uri="{BB962C8B-B14F-4D97-AF65-F5344CB8AC3E}">
        <p14:creationId xmlns:p14="http://schemas.microsoft.com/office/powerpoint/2010/main" val="787146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674C"/>
                </a:solidFill>
              </a:rPr>
              <a:t>BIBLIOGRAFIA, filmografia</a:t>
            </a:r>
          </a:p>
        </p:txBody>
      </p:sp>
      <p:sp>
        <p:nvSpPr>
          <p:cNvPr id="3" name="CasellaDiTesto 2"/>
          <p:cNvSpPr txBox="1"/>
          <p:nvPr/>
        </p:nvSpPr>
        <p:spPr>
          <a:xfrm>
            <a:off x="2229143" y="1772816"/>
            <a:ext cx="6420582" cy="46805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a:solidFill>
                  <a:schemeClr val="tx1"/>
                </a:solidFill>
              </a:rPr>
              <a:t>Federica BERGAMINO </a:t>
            </a:r>
          </a:p>
          <a:p>
            <a:r>
              <a:rPr lang="it-IT" dirty="0">
                <a:solidFill>
                  <a:srgbClr val="FF674C"/>
                </a:solidFill>
              </a:rPr>
              <a:t>La struttura dell’essere umano</a:t>
            </a:r>
            <a:r>
              <a:rPr lang="it-IT" dirty="0">
                <a:solidFill>
                  <a:schemeClr val="tx1"/>
                </a:solidFill>
              </a:rPr>
              <a:t>, </a:t>
            </a:r>
            <a:r>
              <a:rPr lang="it-IT" dirty="0" err="1">
                <a:solidFill>
                  <a:schemeClr val="tx1"/>
                </a:solidFill>
              </a:rPr>
              <a:t>Edusc</a:t>
            </a:r>
            <a:r>
              <a:rPr lang="it-IT" dirty="0">
                <a:solidFill>
                  <a:schemeClr val="tx1"/>
                </a:solidFill>
              </a:rPr>
              <a:t>, Roma 2007</a:t>
            </a:r>
          </a:p>
          <a:p>
            <a:endParaRPr lang="it-IT" dirty="0">
              <a:solidFill>
                <a:schemeClr val="tx1"/>
              </a:solidFill>
            </a:endParaRPr>
          </a:p>
          <a:p>
            <a:r>
              <a:rPr lang="it-IT" dirty="0">
                <a:solidFill>
                  <a:schemeClr val="tx1"/>
                </a:solidFill>
              </a:rPr>
              <a:t>Viktor FRANKL, </a:t>
            </a:r>
            <a:r>
              <a:rPr lang="it-IT" dirty="0">
                <a:solidFill>
                  <a:srgbClr val="FF674C"/>
                </a:solidFill>
              </a:rPr>
              <a:t>Uno psicologo nei lager</a:t>
            </a:r>
          </a:p>
          <a:p>
            <a:endParaRPr lang="it-IT" dirty="0">
              <a:solidFill>
                <a:schemeClr val="tx1"/>
              </a:solidFill>
            </a:endParaRPr>
          </a:p>
          <a:p>
            <a:r>
              <a:rPr lang="it-IT" dirty="0">
                <a:solidFill>
                  <a:srgbClr val="FF674C"/>
                </a:solidFill>
              </a:rPr>
              <a:t>Schede e materiali di studio </a:t>
            </a:r>
          </a:p>
          <a:p>
            <a:endParaRPr lang="it-IT" dirty="0">
              <a:solidFill>
                <a:schemeClr val="tx1"/>
              </a:solidFill>
            </a:endParaRPr>
          </a:p>
          <a:p>
            <a:r>
              <a:rPr lang="it-IT" dirty="0">
                <a:solidFill>
                  <a:schemeClr val="tx1"/>
                </a:solidFill>
              </a:rPr>
              <a:t>G. </a:t>
            </a:r>
            <a:r>
              <a:rPr lang="it-IT" dirty="0" err="1">
                <a:solidFill>
                  <a:schemeClr val="tx1"/>
                </a:solidFill>
              </a:rPr>
              <a:t>Tanzella</a:t>
            </a:r>
            <a:r>
              <a:rPr lang="it-IT" dirty="0">
                <a:solidFill>
                  <a:schemeClr val="tx1"/>
                </a:solidFill>
              </a:rPr>
              <a:t>-Nitti e A. </a:t>
            </a:r>
            <a:r>
              <a:rPr lang="it-IT" dirty="0" err="1">
                <a:solidFill>
                  <a:schemeClr val="tx1"/>
                </a:solidFill>
              </a:rPr>
              <a:t>Strumia</a:t>
            </a:r>
            <a:r>
              <a:rPr lang="it-IT" dirty="0">
                <a:solidFill>
                  <a:schemeClr val="tx1"/>
                </a:solidFill>
              </a:rPr>
              <a:t>, </a:t>
            </a:r>
            <a:r>
              <a:rPr lang="it-IT" dirty="0">
                <a:solidFill>
                  <a:srgbClr val="FF674C"/>
                </a:solidFill>
              </a:rPr>
              <a:t>Dizionario interdisciplinare di scienza e fede</a:t>
            </a:r>
            <a:r>
              <a:rPr lang="it-IT" dirty="0">
                <a:solidFill>
                  <a:schemeClr val="tx1"/>
                </a:solidFill>
              </a:rPr>
              <a:t>, online: </a:t>
            </a:r>
            <a:r>
              <a:rPr lang="it-IT" dirty="0" err="1">
                <a:solidFill>
                  <a:schemeClr val="tx1"/>
                </a:solidFill>
              </a:rPr>
              <a:t>disf.org</a:t>
            </a:r>
            <a:r>
              <a:rPr lang="it-IT" dirty="0">
                <a:solidFill>
                  <a:schemeClr val="tx1"/>
                </a:solidFill>
              </a:rPr>
              <a:t> </a:t>
            </a:r>
          </a:p>
          <a:p>
            <a:endParaRPr lang="it-IT" dirty="0">
              <a:solidFill>
                <a:schemeClr val="tx1"/>
              </a:solidFill>
            </a:endParaRPr>
          </a:p>
          <a:p>
            <a:r>
              <a:rPr lang="it-IT" dirty="0">
                <a:solidFill>
                  <a:schemeClr val="tx1"/>
                </a:solidFill>
              </a:rPr>
              <a:t>Piattaforme </a:t>
            </a:r>
            <a:r>
              <a:rPr lang="it-IT" dirty="0" err="1">
                <a:solidFill>
                  <a:schemeClr val="tx1"/>
                </a:solidFill>
              </a:rPr>
              <a:t>films</a:t>
            </a:r>
            <a:r>
              <a:rPr lang="it-IT" dirty="0">
                <a:solidFill>
                  <a:schemeClr val="tx1"/>
                </a:solidFill>
              </a:rPr>
              <a:t> e serie tv</a:t>
            </a:r>
          </a:p>
          <a:p>
            <a:endParaRPr lang="it-IT" dirty="0">
              <a:solidFill>
                <a:schemeClr val="tx1"/>
              </a:solidFill>
            </a:endParaRPr>
          </a:p>
          <a:p>
            <a:r>
              <a:rPr lang="it-IT" dirty="0">
                <a:solidFill>
                  <a:schemeClr val="tx1"/>
                </a:solidFill>
              </a:rPr>
              <a:t>Piattaforma </a:t>
            </a:r>
            <a:r>
              <a:rPr lang="it-IT" dirty="0" err="1">
                <a:solidFill>
                  <a:schemeClr val="tx1"/>
                </a:solidFill>
              </a:rPr>
              <a:t>Discere</a:t>
            </a:r>
            <a:endParaRPr lang="it-IT" dirty="0">
              <a:solidFill>
                <a:schemeClr val="tx1"/>
              </a:solidFill>
            </a:endParaRPr>
          </a:p>
          <a:p>
            <a:endParaRPr lang="it-IT" dirty="0"/>
          </a:p>
          <a:p>
            <a:endParaRPr lang="it-IT" dirty="0"/>
          </a:p>
        </p:txBody>
      </p:sp>
    </p:spTree>
    <p:extLst>
      <p:ext uri="{BB962C8B-B14F-4D97-AF65-F5344CB8AC3E}">
        <p14:creationId xmlns:p14="http://schemas.microsoft.com/office/powerpoint/2010/main" val="2912106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BB38BE-1C97-E94E-AD71-1597067FD118}"/>
              </a:ext>
            </a:extLst>
          </p:cNvPr>
          <p:cNvSpPr>
            <a:spLocks noGrp="1"/>
          </p:cNvSpPr>
          <p:nvPr>
            <p:ph type="title"/>
          </p:nvPr>
        </p:nvSpPr>
        <p:spPr/>
        <p:txBody>
          <a:bodyPr/>
          <a:lstStyle/>
          <a:p>
            <a:r>
              <a:rPr lang="it-IT" dirty="0">
                <a:solidFill>
                  <a:srgbClr val="FF674C"/>
                </a:solidFill>
              </a:rPr>
              <a:t>VALUTAZIONE</a:t>
            </a:r>
          </a:p>
        </p:txBody>
      </p:sp>
      <p:sp>
        <p:nvSpPr>
          <p:cNvPr id="3" name="CasellaDiTesto 2">
            <a:extLst>
              <a:ext uri="{FF2B5EF4-FFF2-40B4-BE49-F238E27FC236}">
                <a16:creationId xmlns:a16="http://schemas.microsoft.com/office/drawing/2014/main" id="{62008405-45CD-5F44-8894-1E7286C086BF}"/>
              </a:ext>
            </a:extLst>
          </p:cNvPr>
          <p:cNvSpPr txBox="1"/>
          <p:nvPr/>
        </p:nvSpPr>
        <p:spPr>
          <a:xfrm>
            <a:off x="2987824" y="2348880"/>
            <a:ext cx="4464496" cy="2554545"/>
          </a:xfrm>
          <a:prstGeom prst="rect">
            <a:avLst/>
          </a:prstGeom>
          <a:noFill/>
        </p:spPr>
        <p:txBody>
          <a:bodyPr wrap="square" rtlCol="0">
            <a:spAutoFit/>
          </a:bodyPr>
          <a:lstStyle/>
          <a:p>
            <a:r>
              <a:rPr lang="it-IT" dirty="0">
                <a:solidFill>
                  <a:schemeClr val="tx1"/>
                </a:solidFill>
              </a:rPr>
              <a:t>- OGNI LAVORO FATTO IN CLASSE</a:t>
            </a:r>
          </a:p>
          <a:p>
            <a:endParaRPr lang="it-IT" dirty="0">
              <a:solidFill>
                <a:schemeClr val="tx1"/>
              </a:solidFill>
            </a:endParaRPr>
          </a:p>
          <a:p>
            <a:pPr marL="342900" indent="-342900">
              <a:buFontTx/>
              <a:buChar char="-"/>
            </a:pPr>
            <a:r>
              <a:rPr lang="it-IT" dirty="0" err="1">
                <a:solidFill>
                  <a:schemeClr val="tx1"/>
                </a:solidFill>
              </a:rPr>
              <a:t>CAPACITà</a:t>
            </a:r>
            <a:r>
              <a:rPr lang="it-IT" dirty="0">
                <a:solidFill>
                  <a:schemeClr val="tx1"/>
                </a:solidFill>
              </a:rPr>
              <a:t> DI MOTIVARE, ARGOMENTARE, DIALOGARE</a:t>
            </a:r>
          </a:p>
          <a:p>
            <a:pPr marL="342900" indent="-342900">
              <a:buFontTx/>
              <a:buChar char="-"/>
            </a:pPr>
            <a:endParaRPr lang="it-IT" dirty="0">
              <a:solidFill>
                <a:schemeClr val="tx1"/>
              </a:solidFill>
            </a:endParaRPr>
          </a:p>
          <a:p>
            <a:pPr marL="342900" indent="-342900">
              <a:buFontTx/>
              <a:buChar char="-"/>
            </a:pPr>
            <a:r>
              <a:rPr lang="it-IT" dirty="0">
                <a:solidFill>
                  <a:schemeClr val="tx1"/>
                </a:solidFill>
              </a:rPr>
              <a:t>ESAME FINALE SCRITTO CON DOMANDE APERTE SUI CONTENUTI DEL CORSO</a:t>
            </a:r>
          </a:p>
        </p:txBody>
      </p:sp>
    </p:spTree>
    <p:extLst>
      <p:ext uri="{BB962C8B-B14F-4D97-AF65-F5344CB8AC3E}">
        <p14:creationId xmlns:p14="http://schemas.microsoft.com/office/powerpoint/2010/main" val="280714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332656"/>
            <a:ext cx="7920880" cy="5632311"/>
          </a:xfrm>
          <a:prstGeom prst="rect">
            <a:avLst/>
          </a:prstGeom>
          <a:noFill/>
        </p:spPr>
        <p:txBody>
          <a:bodyPr wrap="square" rtlCol="0">
            <a:spAutoFit/>
          </a:bodyPr>
          <a:lstStyle/>
          <a:p>
            <a:pPr marL="1632857" indent="-870857">
              <a:defRPr sz="6400"/>
            </a:pPr>
            <a:r>
              <a:rPr lang="it-IT" sz="6000" dirty="0">
                <a:solidFill>
                  <a:srgbClr val="0070C0"/>
                </a:solidFill>
              </a:rPr>
              <a:t> </a:t>
            </a:r>
          </a:p>
          <a:p>
            <a:pPr marL="1632857" indent="-870857">
              <a:defRPr sz="6400"/>
            </a:pPr>
            <a:endParaRPr lang="it-IT" sz="6000" dirty="0">
              <a:solidFill>
                <a:srgbClr val="0070C0"/>
              </a:solidFill>
            </a:endParaRPr>
          </a:p>
          <a:p>
            <a:pPr marL="1632857" indent="-870857">
              <a:defRPr sz="6400"/>
            </a:pPr>
            <a:r>
              <a:rPr lang="it-IT" sz="6000" dirty="0">
                <a:solidFill>
                  <a:srgbClr val="0070C0"/>
                </a:solidFill>
              </a:rPr>
              <a:t>Filo: amo</a:t>
            </a:r>
          </a:p>
          <a:p>
            <a:pPr marL="1632857" indent="-870857">
              <a:defRPr sz="6400"/>
            </a:pPr>
            <a:endParaRPr lang="it-IT" sz="6000" dirty="0">
              <a:solidFill>
                <a:srgbClr val="0070C0"/>
              </a:solidFill>
            </a:endParaRPr>
          </a:p>
          <a:p>
            <a:pPr marL="1632857" indent="-870857">
              <a:defRPr sz="6400"/>
            </a:pPr>
            <a:r>
              <a:rPr lang="it-IT" sz="6000" dirty="0">
                <a:solidFill>
                  <a:srgbClr val="0070C0"/>
                </a:solidFill>
              </a:rPr>
              <a:t>Sofia: sapienza</a:t>
            </a:r>
          </a:p>
          <a:p>
            <a:pPr marL="1632857" indent="-870857">
              <a:defRPr sz="6400"/>
            </a:pPr>
            <a:endParaRPr lang="it-IT" sz="6000" dirty="0">
              <a:solidFill>
                <a:srgbClr val="0070C0"/>
              </a:solidFill>
            </a:endParaRPr>
          </a:p>
        </p:txBody>
      </p:sp>
    </p:spTree>
    <p:extLst>
      <p:ext uri="{BB962C8B-B14F-4D97-AF65-F5344CB8AC3E}">
        <p14:creationId xmlns:p14="http://schemas.microsoft.com/office/powerpoint/2010/main" val="2919104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5A9773E-09F6-BC4D-92F4-1F620021D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188640"/>
            <a:ext cx="1734134" cy="3096344"/>
          </a:xfrm>
          <a:prstGeom prst="rect">
            <a:avLst/>
          </a:prstGeom>
        </p:spPr>
      </p:pic>
      <p:sp>
        <p:nvSpPr>
          <p:cNvPr id="4" name="CasellaDiTesto 3">
            <a:extLst>
              <a:ext uri="{FF2B5EF4-FFF2-40B4-BE49-F238E27FC236}">
                <a16:creationId xmlns:a16="http://schemas.microsoft.com/office/drawing/2014/main" id="{39D9EA88-D392-BF44-9492-CAD4277E53B0}"/>
              </a:ext>
            </a:extLst>
          </p:cNvPr>
          <p:cNvSpPr txBox="1"/>
          <p:nvPr/>
        </p:nvSpPr>
        <p:spPr>
          <a:xfrm>
            <a:off x="2254357" y="1916832"/>
            <a:ext cx="5040560" cy="3785652"/>
          </a:xfrm>
          <a:prstGeom prst="rect">
            <a:avLst/>
          </a:prstGeom>
          <a:noFill/>
        </p:spPr>
        <p:txBody>
          <a:bodyPr wrap="square" rtlCol="0">
            <a:spAutoFit/>
          </a:bodyPr>
          <a:lstStyle/>
          <a:p>
            <a:pPr algn="ctr"/>
            <a:r>
              <a:rPr lang="it-IT" dirty="0"/>
              <a:t>— Quali sono i problemi dell’uomo/donna </a:t>
            </a:r>
            <a:r>
              <a:rPr lang="it-IT" sz="4000" dirty="0">
                <a:solidFill>
                  <a:schemeClr val="tx1"/>
                </a:solidFill>
              </a:rPr>
              <a:t>Quali sono oggi i maggiori problemi dell’uomo/donna occidentale  secondo te? </a:t>
            </a:r>
          </a:p>
          <a:p>
            <a:endParaRPr lang="it-IT" dirty="0"/>
          </a:p>
        </p:txBody>
      </p:sp>
    </p:spTree>
    <p:extLst>
      <p:ext uri="{BB962C8B-B14F-4D97-AF65-F5344CB8AC3E}">
        <p14:creationId xmlns:p14="http://schemas.microsoft.com/office/powerpoint/2010/main" val="3976714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DD49BA8-EEE7-7241-B00C-75907C53D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260648"/>
            <a:ext cx="1757164" cy="2834135"/>
          </a:xfrm>
          <a:prstGeom prst="rect">
            <a:avLst/>
          </a:prstGeom>
        </p:spPr>
      </p:pic>
      <p:sp>
        <p:nvSpPr>
          <p:cNvPr id="2" name="CasellaDiTesto 1">
            <a:extLst>
              <a:ext uri="{FF2B5EF4-FFF2-40B4-BE49-F238E27FC236}">
                <a16:creationId xmlns:a16="http://schemas.microsoft.com/office/drawing/2014/main" id="{DA5E4660-C3A9-4849-B5B4-3367129C4584}"/>
              </a:ext>
            </a:extLst>
          </p:cNvPr>
          <p:cNvSpPr txBox="1"/>
          <p:nvPr/>
        </p:nvSpPr>
        <p:spPr>
          <a:xfrm>
            <a:off x="2123728" y="1382286"/>
            <a:ext cx="5201389" cy="4093428"/>
          </a:xfrm>
          <a:prstGeom prst="rect">
            <a:avLst/>
          </a:prstGeom>
          <a:noFill/>
        </p:spPr>
        <p:txBody>
          <a:bodyPr wrap="square" rtlCol="0">
            <a:spAutoFit/>
          </a:bodyPr>
          <a:lstStyle/>
          <a:p>
            <a:pPr algn="ctr"/>
            <a:r>
              <a:rPr lang="it-IT" sz="4000" dirty="0">
                <a:solidFill>
                  <a:schemeClr val="tx1"/>
                </a:solidFill>
              </a:rPr>
              <a:t>Quali di questi problemi sono relazionati con il concetto che l’uomo ha di sé e della realtà umana?</a:t>
            </a:r>
          </a:p>
          <a:p>
            <a:endParaRPr lang="it-IT" dirty="0"/>
          </a:p>
        </p:txBody>
      </p:sp>
    </p:spTree>
    <p:extLst>
      <p:ext uri="{BB962C8B-B14F-4D97-AF65-F5344CB8AC3E}">
        <p14:creationId xmlns:p14="http://schemas.microsoft.com/office/powerpoint/2010/main" val="2997275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DD49BA8-EEE7-7241-B00C-75907C53D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260648"/>
            <a:ext cx="1757164" cy="2834135"/>
          </a:xfrm>
          <a:prstGeom prst="rect">
            <a:avLst/>
          </a:prstGeom>
        </p:spPr>
      </p:pic>
      <p:sp>
        <p:nvSpPr>
          <p:cNvPr id="4" name="CasellaDiTesto 3">
            <a:extLst>
              <a:ext uri="{FF2B5EF4-FFF2-40B4-BE49-F238E27FC236}">
                <a16:creationId xmlns:a16="http://schemas.microsoft.com/office/drawing/2014/main" id="{313680AE-6590-BE44-A447-A2216CEA9CC6}"/>
              </a:ext>
            </a:extLst>
          </p:cNvPr>
          <p:cNvSpPr txBox="1"/>
          <p:nvPr/>
        </p:nvSpPr>
        <p:spPr>
          <a:xfrm rot="10800000" flipV="1">
            <a:off x="2627784" y="1941653"/>
            <a:ext cx="4248472" cy="3170099"/>
          </a:xfrm>
          <a:prstGeom prst="rect">
            <a:avLst/>
          </a:prstGeom>
          <a:noFill/>
        </p:spPr>
        <p:txBody>
          <a:bodyPr wrap="square" rtlCol="0">
            <a:spAutoFit/>
          </a:bodyPr>
          <a:lstStyle/>
          <a:p>
            <a:pPr algn="ctr"/>
            <a:r>
              <a:rPr lang="it-IT" sz="4000" dirty="0">
                <a:solidFill>
                  <a:schemeClr val="tx1"/>
                </a:solidFill>
              </a:rPr>
              <a:t>Qual è il concetto che tu hai di quello che è l’essere umano? </a:t>
            </a:r>
          </a:p>
        </p:txBody>
      </p:sp>
    </p:spTree>
    <p:extLst>
      <p:ext uri="{BB962C8B-B14F-4D97-AF65-F5344CB8AC3E}">
        <p14:creationId xmlns:p14="http://schemas.microsoft.com/office/powerpoint/2010/main" val="3399408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C6E7D69-0DE4-C849-9F44-ECBB6D2CB1CD}"/>
              </a:ext>
            </a:extLst>
          </p:cNvPr>
          <p:cNvSpPr txBox="1"/>
          <p:nvPr/>
        </p:nvSpPr>
        <p:spPr>
          <a:xfrm>
            <a:off x="3563888" y="2420888"/>
            <a:ext cx="3174072" cy="2246769"/>
          </a:xfrm>
          <a:prstGeom prst="rect">
            <a:avLst/>
          </a:prstGeom>
          <a:noFill/>
        </p:spPr>
        <p:txBody>
          <a:bodyPr wrap="square" rtlCol="0">
            <a:spAutoFit/>
          </a:bodyPr>
          <a:lstStyle/>
          <a:p>
            <a:r>
              <a:rPr lang="it-IT" sz="2800" dirty="0">
                <a:solidFill>
                  <a:schemeClr val="tx1"/>
                </a:solidFill>
              </a:rPr>
              <a:t>Cerca nel web una immagine che rappresenti il concetto di essere umano che tu hai</a:t>
            </a:r>
          </a:p>
        </p:txBody>
      </p:sp>
    </p:spTree>
    <p:extLst>
      <p:ext uri="{BB962C8B-B14F-4D97-AF65-F5344CB8AC3E}">
        <p14:creationId xmlns:p14="http://schemas.microsoft.com/office/powerpoint/2010/main" val="1655044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7DAB1D3-12EF-EC48-BA26-4E444B50D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2658534"/>
          </a:xfrm>
          <a:prstGeom prst="rect">
            <a:avLst/>
          </a:prstGeom>
        </p:spPr>
      </p:pic>
      <p:sp>
        <p:nvSpPr>
          <p:cNvPr id="4" name="CasellaDiTesto 3">
            <a:extLst>
              <a:ext uri="{FF2B5EF4-FFF2-40B4-BE49-F238E27FC236}">
                <a16:creationId xmlns:a16="http://schemas.microsoft.com/office/drawing/2014/main" id="{A8E9B859-DA4D-644E-8B04-1C8420C2CC4D}"/>
              </a:ext>
            </a:extLst>
          </p:cNvPr>
          <p:cNvSpPr txBox="1"/>
          <p:nvPr/>
        </p:nvSpPr>
        <p:spPr>
          <a:xfrm>
            <a:off x="2946400" y="3585028"/>
            <a:ext cx="3929856" cy="1323439"/>
          </a:xfrm>
          <a:prstGeom prst="rect">
            <a:avLst/>
          </a:prstGeom>
          <a:noFill/>
        </p:spPr>
        <p:txBody>
          <a:bodyPr wrap="square" rtlCol="0">
            <a:spAutoFit/>
          </a:bodyPr>
          <a:lstStyle/>
          <a:p>
            <a:pPr algn="ctr"/>
            <a:r>
              <a:rPr lang="it-IT" sz="4000" dirty="0">
                <a:solidFill>
                  <a:schemeClr val="tx1"/>
                </a:solidFill>
              </a:rPr>
              <a:t>DIALOGO IN CLASSE</a:t>
            </a:r>
          </a:p>
        </p:txBody>
      </p:sp>
    </p:spTree>
    <p:extLst>
      <p:ext uri="{BB962C8B-B14F-4D97-AF65-F5344CB8AC3E}">
        <p14:creationId xmlns:p14="http://schemas.microsoft.com/office/powerpoint/2010/main" val="1297058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C2160F-3B7D-8743-B213-0B216CB63281}"/>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E73A4B8F-4FDA-4643-8C81-F969755E0A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8175" y="1700808"/>
            <a:ext cx="6778625" cy="4104456"/>
          </a:xfrm>
        </p:spPr>
      </p:pic>
    </p:spTree>
    <p:extLst>
      <p:ext uri="{BB962C8B-B14F-4D97-AF65-F5344CB8AC3E}">
        <p14:creationId xmlns:p14="http://schemas.microsoft.com/office/powerpoint/2010/main" val="2412745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9B2AD6-9569-6E44-BC1F-EDA2D3DF1B1E}"/>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5759C441-5D88-F247-BF99-FDA0EB7C11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1240" y="1600200"/>
            <a:ext cx="3672495" cy="4525963"/>
          </a:xfrm>
        </p:spPr>
      </p:pic>
    </p:spTree>
    <p:extLst>
      <p:ext uri="{BB962C8B-B14F-4D97-AF65-F5344CB8AC3E}">
        <p14:creationId xmlns:p14="http://schemas.microsoft.com/office/powerpoint/2010/main" val="2438531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257312-6F92-2140-9E8C-5D011BE03A58}"/>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934BF5A5-7E5A-0649-9889-D2C5AA2E46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9535" y="1600200"/>
            <a:ext cx="4515905" cy="4525963"/>
          </a:xfrm>
        </p:spPr>
      </p:pic>
    </p:spTree>
    <p:extLst>
      <p:ext uri="{BB962C8B-B14F-4D97-AF65-F5344CB8AC3E}">
        <p14:creationId xmlns:p14="http://schemas.microsoft.com/office/powerpoint/2010/main" val="3424268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2362EEE-BD24-0C4E-8F8E-1CADBC613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680" y="0"/>
            <a:ext cx="3523320" cy="2348880"/>
          </a:xfrm>
          <a:prstGeom prst="rect">
            <a:avLst/>
          </a:prstGeom>
        </p:spPr>
      </p:pic>
      <p:sp>
        <p:nvSpPr>
          <p:cNvPr id="6" name="CasellaDiTesto 5">
            <a:extLst>
              <a:ext uri="{FF2B5EF4-FFF2-40B4-BE49-F238E27FC236}">
                <a16:creationId xmlns:a16="http://schemas.microsoft.com/office/drawing/2014/main" id="{F152EF8C-D7FE-1C41-88EB-EAA6E8D685FC}"/>
              </a:ext>
            </a:extLst>
          </p:cNvPr>
          <p:cNvSpPr txBox="1"/>
          <p:nvPr/>
        </p:nvSpPr>
        <p:spPr>
          <a:xfrm>
            <a:off x="3491880" y="3501008"/>
            <a:ext cx="3695032" cy="2246769"/>
          </a:xfrm>
          <a:prstGeom prst="rect">
            <a:avLst/>
          </a:prstGeom>
          <a:noFill/>
        </p:spPr>
        <p:txBody>
          <a:bodyPr wrap="square" rtlCol="0">
            <a:spAutoFit/>
          </a:bodyPr>
          <a:lstStyle/>
          <a:p>
            <a:r>
              <a:rPr lang="it-IT" dirty="0">
                <a:solidFill>
                  <a:schemeClr val="tx1"/>
                </a:solidFill>
              </a:rPr>
              <a:t>Leggere da p. 31 a 60</a:t>
            </a:r>
          </a:p>
          <a:p>
            <a:r>
              <a:rPr lang="it-IT" dirty="0">
                <a:solidFill>
                  <a:schemeClr val="tx1"/>
                </a:solidFill>
              </a:rPr>
              <a:t> </a:t>
            </a:r>
          </a:p>
          <a:p>
            <a:r>
              <a:rPr lang="it-IT" dirty="0">
                <a:solidFill>
                  <a:schemeClr val="tx1"/>
                </a:solidFill>
              </a:rPr>
              <a:t>Scrivere almeno tre domande su quanto letto e inviarle via email alla docente (</a:t>
            </a:r>
            <a:r>
              <a:rPr lang="it-IT" dirty="0">
                <a:solidFill>
                  <a:schemeClr val="tx1"/>
                </a:solidFill>
                <a:hlinkClick r:id="rId3"/>
              </a:rPr>
              <a:t>bergamino@pusc.it</a:t>
            </a:r>
            <a:r>
              <a:rPr lang="it-IT" dirty="0">
                <a:solidFill>
                  <a:schemeClr val="tx1"/>
                </a:solidFill>
              </a:rPr>
              <a:t>) entro domenica 13 ottobre</a:t>
            </a:r>
          </a:p>
        </p:txBody>
      </p:sp>
    </p:spTree>
    <p:extLst>
      <p:ext uri="{BB962C8B-B14F-4D97-AF65-F5344CB8AC3E}">
        <p14:creationId xmlns:p14="http://schemas.microsoft.com/office/powerpoint/2010/main" val="3318577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6D7D000-C4AE-844D-881A-261E32DD3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616" y="23529"/>
            <a:ext cx="3456384" cy="2592288"/>
          </a:xfrm>
          <a:prstGeom prst="rect">
            <a:avLst/>
          </a:prstGeom>
        </p:spPr>
      </p:pic>
      <p:sp>
        <p:nvSpPr>
          <p:cNvPr id="6" name="CasellaDiTesto 5">
            <a:extLst>
              <a:ext uri="{FF2B5EF4-FFF2-40B4-BE49-F238E27FC236}">
                <a16:creationId xmlns:a16="http://schemas.microsoft.com/office/drawing/2014/main" id="{847EBE58-AD6F-E24C-9653-383D182A4392}"/>
              </a:ext>
            </a:extLst>
          </p:cNvPr>
          <p:cNvSpPr txBox="1"/>
          <p:nvPr/>
        </p:nvSpPr>
        <p:spPr>
          <a:xfrm>
            <a:off x="3059832" y="2615817"/>
            <a:ext cx="3456384" cy="2554545"/>
          </a:xfrm>
          <a:prstGeom prst="rect">
            <a:avLst/>
          </a:prstGeom>
          <a:noFill/>
        </p:spPr>
        <p:txBody>
          <a:bodyPr wrap="square" rtlCol="0">
            <a:spAutoFit/>
          </a:bodyPr>
          <a:lstStyle/>
          <a:p>
            <a:pPr algn="ctr"/>
            <a:r>
              <a:rPr lang="it-IT" sz="4000" dirty="0">
                <a:solidFill>
                  <a:schemeClr val="tx1"/>
                </a:solidFill>
              </a:rPr>
              <a:t>SINTESI DELLA LEZIONE PRECEDENTE</a:t>
            </a:r>
          </a:p>
        </p:txBody>
      </p:sp>
    </p:spTree>
    <p:extLst>
      <p:ext uri="{BB962C8B-B14F-4D97-AF65-F5344CB8AC3E}">
        <p14:creationId xmlns:p14="http://schemas.microsoft.com/office/powerpoint/2010/main" val="3443448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9E64A3-1B64-824F-A47B-80AC49CD4BD7}"/>
              </a:ext>
            </a:extLst>
          </p:cNvPr>
          <p:cNvSpPr>
            <a:spLocks noGrp="1"/>
          </p:cNvSpPr>
          <p:nvPr>
            <p:ph type="title"/>
          </p:nvPr>
        </p:nvSpPr>
        <p:spPr/>
        <p:txBody>
          <a:bodyPr/>
          <a:lstStyle/>
          <a:p>
            <a:r>
              <a:rPr lang="it-IT" dirty="0">
                <a:solidFill>
                  <a:srgbClr val="0070C0"/>
                </a:solidFill>
              </a:rPr>
              <a:t>Cos’è l’essere umano?</a:t>
            </a:r>
          </a:p>
        </p:txBody>
      </p:sp>
      <p:pic>
        <p:nvPicPr>
          <p:cNvPr id="5" name="Segnaposto contenuto 4">
            <a:extLst>
              <a:ext uri="{FF2B5EF4-FFF2-40B4-BE49-F238E27FC236}">
                <a16:creationId xmlns:a16="http://schemas.microsoft.com/office/drawing/2014/main" id="{BAFD1FBE-D3F3-1E4C-9C5C-2C248EDEEE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1367" y="1600200"/>
            <a:ext cx="5212241" cy="4525963"/>
          </a:xfrm>
        </p:spPr>
      </p:pic>
    </p:spTree>
    <p:extLst>
      <p:ext uri="{BB962C8B-B14F-4D97-AF65-F5344CB8AC3E}">
        <p14:creationId xmlns:p14="http://schemas.microsoft.com/office/powerpoint/2010/main" val="787140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1A79143-3C61-6A40-9BE4-2980ED1CB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0"/>
            <a:ext cx="3203848" cy="2004317"/>
          </a:xfrm>
          <a:prstGeom prst="rect">
            <a:avLst/>
          </a:prstGeom>
        </p:spPr>
      </p:pic>
      <p:sp>
        <p:nvSpPr>
          <p:cNvPr id="6" name="CasellaDiTesto 5">
            <a:extLst>
              <a:ext uri="{FF2B5EF4-FFF2-40B4-BE49-F238E27FC236}">
                <a16:creationId xmlns:a16="http://schemas.microsoft.com/office/drawing/2014/main" id="{D7F17EDE-62D2-404B-8CD0-659A169FF4B3}"/>
              </a:ext>
            </a:extLst>
          </p:cNvPr>
          <p:cNvSpPr txBox="1"/>
          <p:nvPr/>
        </p:nvSpPr>
        <p:spPr>
          <a:xfrm>
            <a:off x="2519772" y="2767280"/>
            <a:ext cx="4212468" cy="1323439"/>
          </a:xfrm>
          <a:prstGeom prst="rect">
            <a:avLst/>
          </a:prstGeom>
          <a:noFill/>
        </p:spPr>
        <p:txBody>
          <a:bodyPr wrap="square" rtlCol="0">
            <a:spAutoFit/>
          </a:bodyPr>
          <a:lstStyle/>
          <a:p>
            <a:pPr algn="ctr"/>
            <a:r>
              <a:rPr lang="it-IT" sz="4000" dirty="0">
                <a:solidFill>
                  <a:srgbClr val="FF674C"/>
                </a:solidFill>
              </a:rPr>
              <a:t>SCHEDA DI STUDIO</a:t>
            </a:r>
          </a:p>
        </p:txBody>
      </p:sp>
    </p:spTree>
    <p:extLst>
      <p:ext uri="{BB962C8B-B14F-4D97-AF65-F5344CB8AC3E}">
        <p14:creationId xmlns:p14="http://schemas.microsoft.com/office/powerpoint/2010/main" val="320578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B6BC75-8ADE-8045-BBED-367C7E9B6A1D}"/>
              </a:ext>
            </a:extLst>
          </p:cNvPr>
          <p:cNvSpPr>
            <a:spLocks noGrp="1"/>
          </p:cNvSpPr>
          <p:nvPr>
            <p:ph type="title"/>
          </p:nvPr>
        </p:nvSpPr>
        <p:spPr/>
        <p:txBody>
          <a:bodyPr/>
          <a:lstStyle/>
          <a:p>
            <a:r>
              <a:rPr lang="it-IT" dirty="0">
                <a:solidFill>
                  <a:srgbClr val="0070C0"/>
                </a:solidFill>
              </a:rPr>
              <a:t>Domande della filosofia dell’uomo</a:t>
            </a:r>
          </a:p>
        </p:txBody>
      </p:sp>
      <p:sp>
        <p:nvSpPr>
          <p:cNvPr id="3" name="CasellaDiTesto 2">
            <a:extLst>
              <a:ext uri="{FF2B5EF4-FFF2-40B4-BE49-F238E27FC236}">
                <a16:creationId xmlns:a16="http://schemas.microsoft.com/office/drawing/2014/main" id="{006D2172-0FD2-3140-8E70-47CA8AB29D6B}"/>
              </a:ext>
            </a:extLst>
          </p:cNvPr>
          <p:cNvSpPr txBox="1"/>
          <p:nvPr/>
        </p:nvSpPr>
        <p:spPr>
          <a:xfrm>
            <a:off x="1547812" y="1720840"/>
            <a:ext cx="7272337" cy="4524315"/>
          </a:xfrm>
          <a:prstGeom prst="rect">
            <a:avLst/>
          </a:prstGeom>
          <a:noFill/>
        </p:spPr>
        <p:txBody>
          <a:bodyPr wrap="square" rtlCol="0">
            <a:spAutoFit/>
          </a:bodyPr>
          <a:lstStyle/>
          <a:p>
            <a:pPr marL="0" indent="0">
              <a:buNone/>
            </a:pPr>
            <a:r>
              <a:rPr lang="it-IT" altLang="ko-KR" sz="3600" dirty="0">
                <a:solidFill>
                  <a:srgbClr val="FFFFFF"/>
                </a:solidFill>
              </a:rPr>
              <a:t>L’uomo agisce in un certo modo: Cosa mi dice del suo essere questo agire?</a:t>
            </a:r>
          </a:p>
          <a:p>
            <a:pPr marL="0" indent="0">
              <a:buNone/>
            </a:pPr>
            <a:endParaRPr lang="it-IT" altLang="ko-KR" sz="3600" dirty="0">
              <a:solidFill>
                <a:srgbClr val="FFFFFF"/>
              </a:solidFill>
            </a:endParaRPr>
          </a:p>
          <a:p>
            <a:pPr marL="0" indent="0">
              <a:buNone/>
            </a:pPr>
            <a:r>
              <a:rPr lang="it-IT" altLang="ko-KR" sz="3600" dirty="0">
                <a:solidFill>
                  <a:srgbClr val="FFFFFF"/>
                </a:solidFill>
              </a:rPr>
              <a:t>Cosa c’è nel suo essere che permette che attui in questo modo? </a:t>
            </a:r>
          </a:p>
          <a:p>
            <a:pPr marL="0" indent="0">
              <a:buNone/>
            </a:pPr>
            <a:endParaRPr lang="it-IT" altLang="ko-KR" sz="3600" dirty="0">
              <a:solidFill>
                <a:srgbClr val="FFFFFF"/>
              </a:solidFill>
            </a:endParaRPr>
          </a:p>
          <a:p>
            <a:pPr marL="0" indent="0">
              <a:buNone/>
            </a:pPr>
            <a:r>
              <a:rPr lang="en-US" altLang="ko-KR" sz="3600" dirty="0">
                <a:solidFill>
                  <a:srgbClr val="FFFFFF"/>
                </a:solidFill>
              </a:rPr>
              <a:t>C</a:t>
            </a:r>
            <a:r>
              <a:rPr lang="it-IT" altLang="ko-KR" sz="3600" dirty="0">
                <a:solidFill>
                  <a:srgbClr val="FFFFFF"/>
                </a:solidFill>
              </a:rPr>
              <a:t>osa definisce l’essere umano?</a:t>
            </a:r>
            <a:endParaRPr lang="uk-UA" sz="3600" dirty="0">
              <a:solidFill>
                <a:srgbClr val="FFFFFF"/>
              </a:solidFill>
            </a:endParaRPr>
          </a:p>
        </p:txBody>
      </p:sp>
    </p:spTree>
    <p:extLst>
      <p:ext uri="{BB962C8B-B14F-4D97-AF65-F5344CB8AC3E}">
        <p14:creationId xmlns:p14="http://schemas.microsoft.com/office/powerpoint/2010/main" val="160625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813" y="260349"/>
            <a:ext cx="7344667" cy="1368425"/>
          </a:xfrm>
        </p:spPr>
        <p:txBody>
          <a:bodyPr/>
          <a:lstStyle/>
          <a:p>
            <a:r>
              <a:rPr lang="it-IT" dirty="0">
                <a:solidFill>
                  <a:schemeClr val="bg1"/>
                </a:solidFill>
              </a:rPr>
              <a:t>Perché studiare Filosofia dell’uomo in un corso di comunicazione della Chiesa?</a:t>
            </a:r>
          </a:p>
        </p:txBody>
      </p:sp>
      <p:pic>
        <p:nvPicPr>
          <p:cNvPr id="4" name="Segnaposto contenuto 3" descr="13712024855_1b099a7e0e_o_20140502171218103074_20140506111606656947_art_feat.jpg"/>
          <p:cNvPicPr>
            <a:picLocks noGrp="1" noChangeAspect="1"/>
          </p:cNvPicPr>
          <p:nvPr>
            <p:ph idx="1"/>
          </p:nvPr>
        </p:nvPicPr>
        <p:blipFill>
          <a:blip r:embed="rId2">
            <a:extLst>
              <a:ext uri="{28A0092B-C50C-407E-A947-70E740481C1C}">
                <a14:useLocalDpi xmlns:a14="http://schemas.microsoft.com/office/drawing/2010/main" val="0"/>
              </a:ext>
            </a:extLst>
          </a:blip>
          <a:srcRect l="4200" r="4200"/>
          <a:stretch>
            <a:fillRect/>
          </a:stretch>
        </p:blipFill>
        <p:spPr/>
      </p:pic>
    </p:spTree>
    <p:extLst>
      <p:ext uri="{BB962C8B-B14F-4D97-AF65-F5344CB8AC3E}">
        <p14:creationId xmlns:p14="http://schemas.microsoft.com/office/powerpoint/2010/main" val="32618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B5DB37D-FFD8-1B4E-9A4B-3D66C2797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692696"/>
            <a:ext cx="5797624" cy="5472608"/>
          </a:xfrm>
          <a:prstGeom prst="rect">
            <a:avLst/>
          </a:prstGeom>
        </p:spPr>
      </p:pic>
    </p:spTree>
    <p:extLst>
      <p:ext uri="{BB962C8B-B14F-4D97-AF65-F5344CB8AC3E}">
        <p14:creationId xmlns:p14="http://schemas.microsoft.com/office/powerpoint/2010/main" val="15122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813" y="260350"/>
            <a:ext cx="7596187" cy="6409010"/>
          </a:xfrm>
        </p:spPr>
        <p:txBody>
          <a:bodyPr/>
          <a:lstStyle/>
          <a:p>
            <a:pPr algn="ctr"/>
            <a:r>
              <a:rPr lang="it-IT" dirty="0">
                <a:solidFill>
                  <a:srgbClr val="0070C0"/>
                </a:solidFill>
              </a:rPr>
              <a:t>PROCEDERE IN MODO FILOSOFICO</a:t>
            </a:r>
            <a:br>
              <a:rPr lang="it-IT" dirty="0"/>
            </a:br>
            <a:r>
              <a:rPr lang="it-IT" dirty="0">
                <a:solidFill>
                  <a:srgbClr val="0070C0"/>
                </a:solidFill>
              </a:rPr>
              <a:t>=</a:t>
            </a:r>
            <a:br>
              <a:rPr lang="it-IT" dirty="0"/>
            </a:br>
            <a:r>
              <a:rPr lang="it-IT" sz="3600" dirty="0">
                <a:solidFill>
                  <a:schemeClr val="bg1"/>
                </a:solidFill>
              </a:rPr>
              <a:t>osservare</a:t>
            </a:r>
            <a:br>
              <a:rPr lang="it-IT" sz="3600" dirty="0">
                <a:solidFill>
                  <a:schemeClr val="bg1"/>
                </a:solidFill>
              </a:rPr>
            </a:br>
            <a:br>
              <a:rPr lang="it-IT" sz="3600" dirty="0">
                <a:solidFill>
                  <a:schemeClr val="bg1"/>
                </a:solidFill>
              </a:rPr>
            </a:br>
            <a:br>
              <a:rPr lang="it-IT" sz="3600" dirty="0">
                <a:solidFill>
                  <a:schemeClr val="bg1"/>
                </a:solidFill>
              </a:rPr>
            </a:br>
            <a:endParaRPr lang="it-IT" sz="3600" dirty="0">
              <a:solidFill>
                <a:schemeClr val="bg1"/>
              </a:solidFill>
            </a:endParaRPr>
          </a:p>
        </p:txBody>
      </p:sp>
    </p:spTree>
    <p:extLst>
      <p:ext uri="{BB962C8B-B14F-4D97-AF65-F5344CB8AC3E}">
        <p14:creationId xmlns:p14="http://schemas.microsoft.com/office/powerpoint/2010/main" val="344976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813" y="260350"/>
            <a:ext cx="7596187" cy="6409010"/>
          </a:xfrm>
        </p:spPr>
        <p:txBody>
          <a:bodyPr/>
          <a:lstStyle/>
          <a:p>
            <a:pPr algn="ctr"/>
            <a:r>
              <a:rPr lang="it-IT" dirty="0">
                <a:solidFill>
                  <a:srgbClr val="0070C0"/>
                </a:solidFill>
              </a:rPr>
              <a:t>PROCEDERE IN MODO FILOSOFICO</a:t>
            </a:r>
            <a:br>
              <a:rPr lang="it-IT" dirty="0"/>
            </a:br>
            <a:r>
              <a:rPr lang="it-IT" dirty="0">
                <a:solidFill>
                  <a:srgbClr val="0070C0"/>
                </a:solidFill>
              </a:rPr>
              <a:t>=</a:t>
            </a:r>
            <a:br>
              <a:rPr lang="it-IT" dirty="0"/>
            </a:br>
            <a:r>
              <a:rPr lang="it-IT" sz="3600" dirty="0">
                <a:solidFill>
                  <a:schemeClr val="bg1"/>
                </a:solidFill>
              </a:rPr>
              <a:t>osservare</a:t>
            </a:r>
            <a:br>
              <a:rPr lang="it-IT" sz="3600" dirty="0">
                <a:solidFill>
                  <a:schemeClr val="bg1"/>
                </a:solidFill>
              </a:rPr>
            </a:br>
            <a:r>
              <a:rPr lang="it-IT" sz="3600" dirty="0">
                <a:solidFill>
                  <a:schemeClr val="bg1"/>
                </a:solidFill>
              </a:rPr>
              <a:t>domandare</a:t>
            </a:r>
            <a:br>
              <a:rPr lang="it-IT" sz="3600" dirty="0">
                <a:solidFill>
                  <a:schemeClr val="bg1"/>
                </a:solidFill>
              </a:rPr>
            </a:br>
            <a:br>
              <a:rPr lang="it-IT" sz="3600" dirty="0">
                <a:solidFill>
                  <a:schemeClr val="bg1"/>
                </a:solidFill>
              </a:rPr>
            </a:br>
            <a:br>
              <a:rPr lang="it-IT" sz="3600" dirty="0">
                <a:solidFill>
                  <a:schemeClr val="bg1"/>
                </a:solidFill>
              </a:rPr>
            </a:br>
            <a:endParaRPr lang="it-IT" sz="3600" dirty="0">
              <a:solidFill>
                <a:schemeClr val="bg1"/>
              </a:solidFill>
            </a:endParaRPr>
          </a:p>
        </p:txBody>
      </p:sp>
    </p:spTree>
    <p:extLst>
      <p:ext uri="{BB962C8B-B14F-4D97-AF65-F5344CB8AC3E}">
        <p14:creationId xmlns:p14="http://schemas.microsoft.com/office/powerpoint/2010/main" val="976296510"/>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chemeClr val="bg1"/>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chemeClr val="bg1"/>
            </a:solidFill>
            <a:effectLst/>
            <a:latin typeface="Futura LT Book" pitchFamily="2" charset="0"/>
            <a:ea typeface="굴림" charset="-127"/>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chemeClr val="bg1"/>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chemeClr val="bg1"/>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1878</TotalTime>
  <Words>2361</Words>
  <Application>Microsoft Macintosh PowerPoint</Application>
  <PresentationFormat>Presentazione su schermo (4:3)</PresentationFormat>
  <Paragraphs>209</Paragraphs>
  <Slides>40</Slides>
  <Notes>30</Notes>
  <HiddenSlides>0</HiddenSlides>
  <MMClips>0</MMClips>
  <ScaleCrop>false</ScaleCrop>
  <HeadingPairs>
    <vt:vector size="6" baseType="variant">
      <vt:variant>
        <vt:lpstr>Caratteri utilizzati</vt:lpstr>
      </vt:variant>
      <vt:variant>
        <vt:i4>2</vt:i4>
      </vt:variant>
      <vt:variant>
        <vt:lpstr>Tema</vt:lpstr>
      </vt:variant>
      <vt:variant>
        <vt:i4>2</vt:i4>
      </vt:variant>
      <vt:variant>
        <vt:lpstr>Titoli diapositive</vt:lpstr>
      </vt:variant>
      <vt:variant>
        <vt:i4>40</vt:i4>
      </vt:variant>
    </vt:vector>
  </HeadingPairs>
  <TitlesOfParts>
    <vt:vector size="44" baseType="lpstr">
      <vt:lpstr>Arial</vt:lpstr>
      <vt:lpstr>Futura LT Book</vt:lpstr>
      <vt:lpstr>template</vt:lpstr>
      <vt:lpstr>Custom Design</vt:lpstr>
      <vt:lpstr> Filosofia dell’Uomo I </vt:lpstr>
      <vt:lpstr>Presentazione standard di PowerPoint</vt:lpstr>
      <vt:lpstr>Presentazione standard di PowerPoint</vt:lpstr>
      <vt:lpstr>Cos’è l’essere umano?</vt:lpstr>
      <vt:lpstr>Domande della filosofia dell’uomo</vt:lpstr>
      <vt:lpstr>Perché studiare Filosofia dell’uomo in un corso di comunicazione della Chiesa?</vt:lpstr>
      <vt:lpstr>Presentazione standard di PowerPoint</vt:lpstr>
      <vt:lpstr>PROCEDERE IN MODO FILOSOFICO = osservare   </vt:lpstr>
      <vt:lpstr>PROCEDERE IN MODO FILOSOFICO = osservare domandare   </vt:lpstr>
      <vt:lpstr>PROCEDERE IN MODO FILOSOFICO = osservare domandare definire in un linguaggio   </vt:lpstr>
      <vt:lpstr>Presentazione standard di PowerPoint</vt:lpstr>
      <vt:lpstr>PROCEDERE IN MODO FILOSOFICO = osservare domandare definire in un linguaggio confrontare   </vt:lpstr>
      <vt:lpstr>PROCEDERE IN MODO FILOSOFICO = osservare domandare definire in un linguaggio confrontare motivare    </vt:lpstr>
      <vt:lpstr>PROCEDERE IN MODO FILOSOFICO = osservare domandare definire in un linguaggio confrontare motivare  argomentare  </vt:lpstr>
      <vt:lpstr>Presentazione standard di PowerPoint</vt:lpstr>
      <vt:lpstr>PROCEDERE IN MODO FILOSOFICO = RIFLESSIONE</vt:lpstr>
      <vt:lpstr>Presentazione standard di PowerPoint</vt:lpstr>
      <vt:lpstr>Metodo della filosofia dell’uomo</vt:lpstr>
      <vt:lpstr>Argomenti della filosofia dell’uomo 1</vt:lpstr>
      <vt:lpstr>OBIETTIVI DI QUESTA MATERIA</vt:lpstr>
      <vt:lpstr>METODO DI LAVORO DEL CORSO</vt:lpstr>
      <vt:lpstr>METODO DI LAVORO DEL CORSO</vt:lpstr>
      <vt:lpstr>METODO DI LAVORO DEL CORSO</vt:lpstr>
      <vt:lpstr>METODO DI LAVORO DEL CORSO</vt:lpstr>
      <vt:lpstr>METODO DI LAVORO DEL CORSO</vt:lpstr>
      <vt:lpstr>METODO DI LAVORO DEL CORSO</vt:lpstr>
      <vt:lpstr>METODO DI LAVORO DEL CORSO</vt:lpstr>
      <vt:lpstr>BIBLIOGRAFIA, filmografia</vt:lpstr>
      <vt:lpstr>VALUTAZIONE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 </dc:title>
  <dc:creator>ADMIN</dc:creator>
  <cp:lastModifiedBy>Microsoft Office User</cp:lastModifiedBy>
  <cp:revision>87</cp:revision>
  <dcterms:created xsi:type="dcterms:W3CDTF">2015-03-16T06:51:12Z</dcterms:created>
  <dcterms:modified xsi:type="dcterms:W3CDTF">2024-10-10T07:17:55Z</dcterms:modified>
</cp:coreProperties>
</file>