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58" r:id="rId3"/>
    <p:sldId id="257" r:id="rId4"/>
    <p:sldId id="259" r:id="rId5"/>
    <p:sldId id="264" r:id="rId6"/>
    <p:sldId id="260" r:id="rId7"/>
    <p:sldId id="261" r:id="rId8"/>
    <p:sldId id="262" r:id="rId9"/>
    <p:sldId id="263" r:id="rId10"/>
  </p:sldIdLst>
  <p:sldSz cx="14630400" cy="8229600"/>
  <p:notesSz cx="8229600" cy="14630400"/>
  <p:embeddedFontLst>
    <p:embeddedFont>
      <p:font typeface="Calibri" panose="020F0502020204030204" pitchFamily="34" charset="0"/>
      <p:regular r:id="rId12"/>
      <p:bold r:id="rId13"/>
      <p:italic r:id="rId14"/>
      <p:boldItalic r:id="rId15"/>
    </p:embeddedFont>
    <p:embeddedFont>
      <p:font typeface="Raleway Medium" pitchFamily="2" charset="77"/>
      <p:regular r:id="rId16"/>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20"/>
    <p:restoredTop sz="94610"/>
  </p:normalViewPr>
  <p:slideViewPr>
    <p:cSldViewPr snapToGrid="0" snapToObjects="1">
      <p:cViewPr varScale="1">
        <p:scale>
          <a:sx n="113" d="100"/>
          <a:sy n="113" d="100"/>
        </p:scale>
        <p:origin x="200"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13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7" y="2098953"/>
            <a:ext cx="7415927" cy="1371600"/>
          </a:xfrm>
          <a:prstGeom prst="rect">
            <a:avLst/>
          </a:prstGeom>
          <a:noFill/>
          <a:ln/>
        </p:spPr>
        <p:txBody>
          <a:bodyPr wrap="square" lIns="0" tIns="0" rIns="0" bIns="0" rtlCol="0" anchor="t"/>
          <a:lstStyle/>
          <a:p>
            <a:pPr marL="0" indent="0">
              <a:lnSpc>
                <a:spcPts val="5400"/>
              </a:lnSpc>
              <a:buNone/>
            </a:pPr>
            <a:r>
              <a:rPr lang="en-US" sz="4300" b="1" dirty="0">
                <a:solidFill>
                  <a:srgbClr val="FFE14D"/>
                </a:solidFill>
                <a:latin typeface="Comfortaa Bold" pitchFamily="34" charset="0"/>
                <a:ea typeface="Comfortaa Bold" pitchFamily="34" charset="-122"/>
                <a:cs typeface="Comfortaa Bold" pitchFamily="34" charset="-120"/>
              </a:rPr>
              <a:t>Il </a:t>
            </a:r>
            <a:r>
              <a:rPr lang="en-US" sz="4300" b="1" dirty="0" err="1">
                <a:solidFill>
                  <a:srgbClr val="FFE14D"/>
                </a:solidFill>
                <a:latin typeface="Comfortaa Bold" pitchFamily="34" charset="0"/>
                <a:ea typeface="Comfortaa Bold" pitchFamily="34" charset="-122"/>
                <a:cs typeface="Comfortaa Bold" pitchFamily="34" charset="-120"/>
              </a:rPr>
              <a:t>Desiderio</a:t>
            </a:r>
            <a:r>
              <a:rPr lang="en-US" sz="4300" b="1" dirty="0">
                <a:solidFill>
                  <a:srgbClr val="FFE14D"/>
                </a:solidFill>
                <a:latin typeface="Comfortaa Bold" pitchFamily="34" charset="0"/>
                <a:ea typeface="Comfortaa Bold" pitchFamily="34" charset="-122"/>
                <a:cs typeface="Comfortaa Bold" pitchFamily="34" charset="-120"/>
              </a:rPr>
              <a:t> </a:t>
            </a:r>
            <a:r>
              <a:rPr lang="en-US" sz="4300" b="1" dirty="0" err="1">
                <a:solidFill>
                  <a:srgbClr val="FFE14D"/>
                </a:solidFill>
                <a:latin typeface="Comfortaa Bold" pitchFamily="34" charset="0"/>
                <a:ea typeface="Comfortaa Bold" pitchFamily="34" charset="-122"/>
                <a:cs typeface="Comfortaa Bold" pitchFamily="34" charset="-120"/>
              </a:rPr>
              <a:t>Mimetico</a:t>
            </a:r>
            <a:endParaRPr lang="en-US" sz="4300" dirty="0"/>
          </a:p>
        </p:txBody>
      </p:sp>
      <p:sp>
        <p:nvSpPr>
          <p:cNvPr id="4" name="Text 1"/>
          <p:cNvSpPr/>
          <p:nvPr/>
        </p:nvSpPr>
        <p:spPr>
          <a:xfrm>
            <a:off x="864037" y="3840837"/>
            <a:ext cx="7415927" cy="1580198"/>
          </a:xfrm>
          <a:prstGeom prst="rect">
            <a:avLst/>
          </a:prstGeom>
          <a:noFill/>
          <a:ln/>
        </p:spPr>
        <p:txBody>
          <a:bodyPr wrap="square" lIns="0" tIns="0" rIns="0" bIns="0" rtlCol="0" anchor="t"/>
          <a:lstStyle/>
          <a:p>
            <a:pPr marL="0" indent="0">
              <a:lnSpc>
                <a:spcPts val="3100"/>
              </a:lnSpc>
              <a:buNone/>
            </a:pPr>
            <a:endParaRPr lang="en-US" sz="1900" dirty="0"/>
          </a:p>
        </p:txBody>
      </p:sp>
      <p:sp>
        <p:nvSpPr>
          <p:cNvPr id="5" name="Shape 2"/>
          <p:cNvSpPr/>
          <p:nvPr/>
        </p:nvSpPr>
        <p:spPr>
          <a:xfrm>
            <a:off x="1016154" y="4583575"/>
            <a:ext cx="298268" cy="394930"/>
          </a:xfrm>
          <a:prstGeom prst="roundRect">
            <a:avLst>
              <a:gd name="adj" fmla="val 23151155"/>
            </a:avLst>
          </a:prstGeom>
          <a:noFill/>
          <a:ln w="7620">
            <a:solidFill>
              <a:srgbClr val="FFFFFF"/>
            </a:solidFill>
            <a:prstDash val="solid"/>
          </a:ln>
        </p:spPr>
      </p:sp>
      <p:sp>
        <p:nvSpPr>
          <p:cNvPr id="7" name="Text 3"/>
          <p:cNvSpPr/>
          <p:nvPr/>
        </p:nvSpPr>
        <p:spPr>
          <a:xfrm>
            <a:off x="1504225" y="4433471"/>
            <a:ext cx="3137224" cy="485770"/>
          </a:xfrm>
          <a:prstGeom prst="rect">
            <a:avLst/>
          </a:prstGeom>
          <a:noFill/>
          <a:ln/>
        </p:spPr>
        <p:txBody>
          <a:bodyPr wrap="none" lIns="0" tIns="0" rIns="0" bIns="0" rtlCol="0" anchor="t"/>
          <a:lstStyle/>
          <a:p>
            <a:pPr marL="0" indent="0" algn="l">
              <a:lnSpc>
                <a:spcPts val="3400"/>
              </a:lnSpc>
              <a:buNone/>
            </a:pPr>
            <a:endParaRPr lang="en-US" sz="2400" dirty="0"/>
          </a:p>
        </p:txBody>
      </p:sp>
      <p:sp>
        <p:nvSpPr>
          <p:cNvPr id="6" name="CasellaDiTesto 5">
            <a:extLst>
              <a:ext uri="{FF2B5EF4-FFF2-40B4-BE49-F238E27FC236}">
                <a16:creationId xmlns:a16="http://schemas.microsoft.com/office/drawing/2014/main" id="{60228411-9EDA-B647-A13F-9BB6074B548A}"/>
              </a:ext>
            </a:extLst>
          </p:cNvPr>
          <p:cNvSpPr txBox="1"/>
          <p:nvPr/>
        </p:nvSpPr>
        <p:spPr>
          <a:xfrm>
            <a:off x="173620" y="8449519"/>
            <a:ext cx="7258205" cy="369332"/>
          </a:xfrm>
          <a:prstGeom prst="rect">
            <a:avLst/>
          </a:prstGeom>
          <a:noFill/>
        </p:spPr>
        <p:txBody>
          <a:bodyPr wrap="none" rtlCol="0">
            <a:spAutoFit/>
          </a:bodyPr>
          <a:lstStyle/>
          <a:p>
            <a:r>
              <a:rPr lang="it-IT" dirty="0"/>
              <a:t>Vogliamo ciò che gli altri vogliono! Desideriamo ciò che gli altri desiderano. </a:t>
            </a:r>
          </a:p>
        </p:txBody>
      </p:sp>
      <p:sp>
        <p:nvSpPr>
          <p:cNvPr id="8" name="CasellaDiTesto 7">
            <a:extLst>
              <a:ext uri="{FF2B5EF4-FFF2-40B4-BE49-F238E27FC236}">
                <a16:creationId xmlns:a16="http://schemas.microsoft.com/office/drawing/2014/main" id="{3EFA9363-C213-A348-A0B3-B8FACD6F5FD9}"/>
              </a:ext>
            </a:extLst>
          </p:cNvPr>
          <p:cNvSpPr txBox="1"/>
          <p:nvPr/>
        </p:nvSpPr>
        <p:spPr>
          <a:xfrm>
            <a:off x="1597306" y="4583575"/>
            <a:ext cx="2774799" cy="461665"/>
          </a:xfrm>
          <a:prstGeom prst="rect">
            <a:avLst/>
          </a:prstGeom>
          <a:noFill/>
        </p:spPr>
        <p:txBody>
          <a:bodyPr wrap="none" rtlCol="0">
            <a:spAutoFit/>
          </a:bodyPr>
          <a:lstStyle/>
          <a:p>
            <a:r>
              <a:rPr lang="it-IT" sz="2400" dirty="0">
                <a:solidFill>
                  <a:schemeClr val="bg1"/>
                </a:solidFill>
              </a:rPr>
              <a:t>Filosofia dell’uomo 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6386" y="661630"/>
            <a:ext cx="6342340" cy="666512"/>
          </a:xfrm>
          <a:prstGeom prst="rect">
            <a:avLst/>
          </a:prstGeom>
          <a:noFill/>
          <a:ln/>
        </p:spPr>
        <p:txBody>
          <a:bodyPr wrap="none" lIns="0" tIns="0" rIns="0" bIns="0" rtlCol="0" anchor="t"/>
          <a:lstStyle/>
          <a:p>
            <a:pPr marL="0" indent="0">
              <a:lnSpc>
                <a:spcPts val="5200"/>
              </a:lnSpc>
              <a:buNone/>
            </a:pPr>
            <a:r>
              <a:rPr lang="en-US" sz="4150" b="1" dirty="0">
                <a:solidFill>
                  <a:srgbClr val="FFE14D"/>
                </a:solidFill>
                <a:latin typeface="Comfortaa Bold" pitchFamily="34" charset="0"/>
                <a:ea typeface="Comfortaa Bold" pitchFamily="34" charset="-122"/>
                <a:cs typeface="Comfortaa Bold" pitchFamily="34" charset="-120"/>
              </a:rPr>
              <a:t>René Girard e la Teoria</a:t>
            </a:r>
            <a:endParaRPr lang="en-US" sz="4150" dirty="0"/>
          </a:p>
        </p:txBody>
      </p:sp>
      <p:sp>
        <p:nvSpPr>
          <p:cNvPr id="4" name="Shape 1"/>
          <p:cNvSpPr/>
          <p:nvPr/>
        </p:nvSpPr>
        <p:spPr>
          <a:xfrm>
            <a:off x="6326386" y="1688068"/>
            <a:ext cx="3612118" cy="2877026"/>
          </a:xfrm>
          <a:prstGeom prst="roundRect">
            <a:avLst>
              <a:gd name="adj" fmla="val 12513"/>
            </a:avLst>
          </a:prstGeom>
          <a:solidFill>
            <a:srgbClr val="46464A"/>
          </a:solidFill>
          <a:ln/>
        </p:spPr>
      </p:sp>
      <p:sp>
        <p:nvSpPr>
          <p:cNvPr id="5" name="Text 2"/>
          <p:cNvSpPr/>
          <p:nvPr/>
        </p:nvSpPr>
        <p:spPr>
          <a:xfrm>
            <a:off x="6566297" y="1927979"/>
            <a:ext cx="2666643" cy="333375"/>
          </a:xfrm>
          <a:prstGeom prst="rect">
            <a:avLst/>
          </a:prstGeom>
          <a:noFill/>
          <a:ln/>
        </p:spPr>
        <p:txBody>
          <a:bodyPr wrap="none" lIns="0" tIns="0" rIns="0" bIns="0" rtlCol="0" anchor="t"/>
          <a:lstStyle/>
          <a:p>
            <a:pPr marL="0" indent="0">
              <a:lnSpc>
                <a:spcPts val="2600"/>
              </a:lnSpc>
              <a:buNone/>
            </a:pPr>
            <a:r>
              <a:rPr lang="en-US" sz="2050" b="1" dirty="0">
                <a:solidFill>
                  <a:srgbClr val="D7D4CC"/>
                </a:solidFill>
                <a:latin typeface="Comfortaa Bold" pitchFamily="34" charset="0"/>
                <a:ea typeface="Comfortaa Bold" pitchFamily="34" charset="-122"/>
                <a:cs typeface="Comfortaa Bold" pitchFamily="34" charset="-120"/>
              </a:rPr>
              <a:t>René Girard</a:t>
            </a:r>
            <a:endParaRPr lang="en-US" sz="2050" dirty="0"/>
          </a:p>
        </p:txBody>
      </p:sp>
      <p:sp>
        <p:nvSpPr>
          <p:cNvPr id="6" name="Text 3"/>
          <p:cNvSpPr/>
          <p:nvPr/>
        </p:nvSpPr>
        <p:spPr>
          <a:xfrm>
            <a:off x="6566297" y="2405301"/>
            <a:ext cx="3132296" cy="1535906"/>
          </a:xfrm>
          <a:prstGeom prst="rect">
            <a:avLst/>
          </a:prstGeom>
          <a:noFill/>
          <a:ln/>
        </p:spPr>
        <p:txBody>
          <a:bodyPr wrap="square" lIns="0" tIns="0" rIns="0" bIns="0" rtlCol="0" anchor="t"/>
          <a:lstStyle/>
          <a:p>
            <a:pPr marL="0" indent="0">
              <a:lnSpc>
                <a:spcPts val="3000"/>
              </a:lnSpc>
              <a:buNone/>
            </a:pPr>
            <a:r>
              <a:rPr lang="en-US" sz="1850" dirty="0">
                <a:solidFill>
                  <a:srgbClr val="D7D4CC"/>
                </a:solidFill>
                <a:latin typeface="Raleway Medium" pitchFamily="34" charset="0"/>
                <a:ea typeface="Raleway Medium" pitchFamily="34" charset="-122"/>
                <a:cs typeface="Raleway Medium" pitchFamily="34" charset="-120"/>
              </a:rPr>
              <a:t>Filosofo e critico letterario francese. Ha formalizzato la teoria del desiderio mimetico.</a:t>
            </a:r>
            <a:endParaRPr lang="en-US" sz="1850" dirty="0"/>
          </a:p>
        </p:txBody>
      </p:sp>
      <p:sp>
        <p:nvSpPr>
          <p:cNvPr id="7" name="Shape 4"/>
          <p:cNvSpPr/>
          <p:nvPr/>
        </p:nvSpPr>
        <p:spPr>
          <a:xfrm>
            <a:off x="10178415" y="1688068"/>
            <a:ext cx="3612118" cy="2877026"/>
          </a:xfrm>
          <a:prstGeom prst="roundRect">
            <a:avLst>
              <a:gd name="adj" fmla="val 12513"/>
            </a:avLst>
          </a:prstGeom>
          <a:solidFill>
            <a:srgbClr val="46464A"/>
          </a:solidFill>
          <a:ln/>
        </p:spPr>
      </p:sp>
      <p:sp>
        <p:nvSpPr>
          <p:cNvPr id="8" name="Text 5"/>
          <p:cNvSpPr/>
          <p:nvPr/>
        </p:nvSpPr>
        <p:spPr>
          <a:xfrm>
            <a:off x="10418326" y="1927979"/>
            <a:ext cx="2798088" cy="333375"/>
          </a:xfrm>
          <a:prstGeom prst="rect">
            <a:avLst/>
          </a:prstGeom>
          <a:noFill/>
          <a:ln/>
        </p:spPr>
        <p:txBody>
          <a:bodyPr wrap="none" lIns="0" tIns="0" rIns="0" bIns="0" rtlCol="0" anchor="t"/>
          <a:lstStyle/>
          <a:p>
            <a:pPr marL="0" indent="0">
              <a:lnSpc>
                <a:spcPts val="2600"/>
              </a:lnSpc>
              <a:buNone/>
            </a:pPr>
            <a:r>
              <a:rPr lang="en-US" sz="2050" b="1" dirty="0">
                <a:solidFill>
                  <a:srgbClr val="D7D4CC"/>
                </a:solidFill>
                <a:latin typeface="Comfortaa Bold" pitchFamily="34" charset="0"/>
                <a:ea typeface="Comfortaa Bold" pitchFamily="34" charset="-122"/>
                <a:cs typeface="Comfortaa Bold" pitchFamily="34" charset="-120"/>
              </a:rPr>
              <a:t>Teoria del Desiderio</a:t>
            </a:r>
            <a:endParaRPr lang="en-US" sz="2050" dirty="0"/>
          </a:p>
        </p:txBody>
      </p:sp>
      <p:sp>
        <p:nvSpPr>
          <p:cNvPr id="9" name="Text 6"/>
          <p:cNvSpPr/>
          <p:nvPr/>
        </p:nvSpPr>
        <p:spPr>
          <a:xfrm>
            <a:off x="10418326" y="2405301"/>
            <a:ext cx="3132296" cy="1919883"/>
          </a:xfrm>
          <a:prstGeom prst="rect">
            <a:avLst/>
          </a:prstGeom>
          <a:noFill/>
          <a:ln/>
        </p:spPr>
        <p:txBody>
          <a:bodyPr wrap="square" lIns="0" tIns="0" rIns="0" bIns="0" rtlCol="0" anchor="t"/>
          <a:lstStyle/>
          <a:p>
            <a:pPr marL="0" indent="0">
              <a:lnSpc>
                <a:spcPts val="3000"/>
              </a:lnSpc>
              <a:buNone/>
            </a:pPr>
            <a:r>
              <a:rPr lang="en-US" sz="1850" dirty="0">
                <a:solidFill>
                  <a:srgbClr val="D7D4CC"/>
                </a:solidFill>
                <a:latin typeface="Raleway Medium" pitchFamily="34" charset="0"/>
                <a:ea typeface="Raleway Medium" pitchFamily="34" charset="-122"/>
                <a:cs typeface="Raleway Medium" pitchFamily="34" charset="-120"/>
              </a:rPr>
              <a:t>Il desiderio non è autonomo, ma mediato da modelli. La teoria spiega fenomeni sociali come la rivalità.</a:t>
            </a:r>
            <a:endParaRPr lang="en-US" sz="1850" dirty="0"/>
          </a:p>
        </p:txBody>
      </p:sp>
      <p:sp>
        <p:nvSpPr>
          <p:cNvPr id="10" name="Shape 7"/>
          <p:cNvSpPr/>
          <p:nvPr/>
        </p:nvSpPr>
        <p:spPr>
          <a:xfrm>
            <a:off x="6326386" y="4805005"/>
            <a:ext cx="7464028" cy="1725097"/>
          </a:xfrm>
          <a:prstGeom prst="roundRect">
            <a:avLst>
              <a:gd name="adj" fmla="val 20868"/>
            </a:avLst>
          </a:prstGeom>
          <a:solidFill>
            <a:srgbClr val="46464A"/>
          </a:solidFill>
          <a:ln/>
        </p:spPr>
      </p:sp>
      <p:sp>
        <p:nvSpPr>
          <p:cNvPr id="11" name="Text 8"/>
          <p:cNvSpPr/>
          <p:nvPr/>
        </p:nvSpPr>
        <p:spPr>
          <a:xfrm>
            <a:off x="6566297" y="5044916"/>
            <a:ext cx="2666643" cy="333375"/>
          </a:xfrm>
          <a:prstGeom prst="rect">
            <a:avLst/>
          </a:prstGeom>
          <a:noFill/>
          <a:ln/>
        </p:spPr>
        <p:txBody>
          <a:bodyPr wrap="none" lIns="0" tIns="0" rIns="0" bIns="0" rtlCol="0" anchor="t"/>
          <a:lstStyle/>
          <a:p>
            <a:pPr marL="0" indent="0">
              <a:lnSpc>
                <a:spcPts val="2600"/>
              </a:lnSpc>
              <a:buNone/>
            </a:pPr>
            <a:r>
              <a:rPr lang="en-US" sz="2050" b="1" dirty="0">
                <a:solidFill>
                  <a:srgbClr val="D7D4CC"/>
                </a:solidFill>
                <a:latin typeface="Comfortaa Bold" pitchFamily="34" charset="0"/>
                <a:ea typeface="Comfortaa Bold" pitchFamily="34" charset="-122"/>
                <a:cs typeface="Comfortaa Bold" pitchFamily="34" charset="-120"/>
              </a:rPr>
              <a:t>Opere Principali</a:t>
            </a:r>
            <a:endParaRPr lang="en-US" sz="2050" dirty="0"/>
          </a:p>
        </p:txBody>
      </p:sp>
      <p:sp>
        <p:nvSpPr>
          <p:cNvPr id="12" name="Text 9"/>
          <p:cNvSpPr/>
          <p:nvPr/>
        </p:nvSpPr>
        <p:spPr>
          <a:xfrm>
            <a:off x="6566297" y="5522238"/>
            <a:ext cx="6984206" cy="767953"/>
          </a:xfrm>
          <a:prstGeom prst="rect">
            <a:avLst/>
          </a:prstGeom>
          <a:noFill/>
          <a:ln/>
        </p:spPr>
        <p:txBody>
          <a:bodyPr wrap="square" lIns="0" tIns="0" rIns="0" bIns="0" rtlCol="0" anchor="t"/>
          <a:lstStyle/>
          <a:p>
            <a:pPr marL="0" indent="0">
              <a:lnSpc>
                <a:spcPts val="3000"/>
              </a:lnSpc>
              <a:buNone/>
            </a:pPr>
            <a:r>
              <a:rPr lang="en-US" sz="1850" dirty="0">
                <a:solidFill>
                  <a:srgbClr val="D7D4CC"/>
                </a:solidFill>
                <a:latin typeface="Raleway Medium" pitchFamily="34" charset="0"/>
                <a:ea typeface="Raleway Medium" pitchFamily="34" charset="-122"/>
                <a:cs typeface="Raleway Medium" pitchFamily="34" charset="-120"/>
              </a:rPr>
              <a:t>“Menzogna romantica e verità romanzesca”. “La violenza e il sacro” sono suoi libri fondamentali.</a:t>
            </a:r>
            <a:endParaRPr lang="en-US" sz="1850" dirty="0"/>
          </a:p>
        </p:txBody>
      </p:sp>
      <p:sp>
        <p:nvSpPr>
          <p:cNvPr id="13" name="Text 10"/>
          <p:cNvSpPr/>
          <p:nvPr/>
        </p:nvSpPr>
        <p:spPr>
          <a:xfrm>
            <a:off x="6326386" y="6800017"/>
            <a:ext cx="7464028" cy="767953"/>
          </a:xfrm>
          <a:prstGeom prst="rect">
            <a:avLst/>
          </a:prstGeom>
          <a:noFill/>
          <a:ln/>
        </p:spPr>
        <p:txBody>
          <a:bodyPr wrap="square" lIns="0" tIns="0" rIns="0" bIns="0" rtlCol="0" anchor="t"/>
          <a:lstStyle/>
          <a:p>
            <a:pPr marL="0" indent="0">
              <a:lnSpc>
                <a:spcPts val="3000"/>
              </a:lnSpc>
              <a:buNone/>
            </a:pPr>
            <a:r>
              <a:rPr lang="en-US" sz="1850" dirty="0">
                <a:solidFill>
                  <a:srgbClr val="D7D4CC"/>
                </a:solidFill>
                <a:latin typeface="Raleway Medium" pitchFamily="34" charset="0"/>
                <a:ea typeface="Raleway Medium" pitchFamily="34" charset="-122"/>
                <a:cs typeface="Raleway Medium" pitchFamily="34" charset="-120"/>
              </a:rPr>
              <a:t>Girard ha rivoluzionato la comprensione del desiderio. La sua teoria offre spunti preziosi sull'imitazione e la competizione.</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64037" y="1912501"/>
            <a:ext cx="7981712" cy="685800"/>
          </a:xfrm>
          <a:prstGeom prst="rect">
            <a:avLst/>
          </a:prstGeom>
          <a:noFill/>
          <a:ln/>
        </p:spPr>
        <p:txBody>
          <a:bodyPr wrap="none" lIns="0" tIns="0" rIns="0" bIns="0" rtlCol="0" anchor="t"/>
          <a:lstStyle/>
          <a:p>
            <a:pPr marL="0" indent="0">
              <a:lnSpc>
                <a:spcPts val="5400"/>
              </a:lnSpc>
              <a:buNone/>
            </a:pPr>
            <a:r>
              <a:rPr lang="en-US" sz="4300" b="1" dirty="0">
                <a:solidFill>
                  <a:srgbClr val="FFE14D"/>
                </a:solidFill>
                <a:latin typeface="Comfortaa Bold" pitchFamily="34" charset="0"/>
                <a:ea typeface="Comfortaa Bold" pitchFamily="34" charset="-122"/>
                <a:cs typeface="Comfortaa Bold" pitchFamily="34" charset="-120"/>
              </a:rPr>
              <a:t>Cos'è il Desiderio Mimetico?</a:t>
            </a:r>
            <a:endParaRPr lang="en-US" sz="4300" dirty="0"/>
          </a:p>
        </p:txBody>
      </p:sp>
      <p:sp>
        <p:nvSpPr>
          <p:cNvPr id="3" name="Text 1"/>
          <p:cNvSpPr/>
          <p:nvPr/>
        </p:nvSpPr>
        <p:spPr>
          <a:xfrm>
            <a:off x="864037" y="3215402"/>
            <a:ext cx="2743200" cy="342900"/>
          </a:xfrm>
          <a:prstGeom prst="rect">
            <a:avLst/>
          </a:prstGeom>
          <a:noFill/>
          <a:ln/>
        </p:spPr>
        <p:txBody>
          <a:bodyPr wrap="none" lIns="0" tIns="0" rIns="0" bIns="0" rtlCol="0" anchor="t"/>
          <a:lstStyle/>
          <a:p>
            <a:pPr marL="0" indent="0">
              <a:lnSpc>
                <a:spcPts val="2700"/>
              </a:lnSpc>
              <a:buNone/>
            </a:pPr>
            <a:r>
              <a:rPr lang="en-US" sz="2150" b="1" dirty="0">
                <a:solidFill>
                  <a:srgbClr val="FFE14D"/>
                </a:solidFill>
                <a:latin typeface="Comfortaa Bold" pitchFamily="34" charset="0"/>
                <a:ea typeface="Comfortaa Bold" pitchFamily="34" charset="-122"/>
                <a:cs typeface="Comfortaa Bold" pitchFamily="34" charset="-120"/>
              </a:rPr>
              <a:t>Definizione</a:t>
            </a:r>
            <a:endParaRPr lang="en-US" sz="2150" dirty="0"/>
          </a:p>
        </p:txBody>
      </p:sp>
      <p:sp>
        <p:nvSpPr>
          <p:cNvPr id="4" name="Text 2"/>
          <p:cNvSpPr/>
          <p:nvPr/>
        </p:nvSpPr>
        <p:spPr>
          <a:xfrm>
            <a:off x="864037" y="3805118"/>
            <a:ext cx="6150054" cy="1185148"/>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Il desiderio mimetico è l'imitazione del desiderio altrui. Non desideriamo intrinsecamente, ma per imitazione.</a:t>
            </a:r>
            <a:endParaRPr lang="en-US" sz="1900" dirty="0"/>
          </a:p>
        </p:txBody>
      </p:sp>
      <p:sp>
        <p:nvSpPr>
          <p:cNvPr id="5" name="Text 3"/>
          <p:cNvSpPr/>
          <p:nvPr/>
        </p:nvSpPr>
        <p:spPr>
          <a:xfrm>
            <a:off x="7623929" y="3215402"/>
            <a:ext cx="2743200" cy="342900"/>
          </a:xfrm>
          <a:prstGeom prst="rect">
            <a:avLst/>
          </a:prstGeom>
          <a:noFill/>
          <a:ln/>
        </p:spPr>
        <p:txBody>
          <a:bodyPr wrap="none" lIns="0" tIns="0" rIns="0" bIns="0" rtlCol="0" anchor="t"/>
          <a:lstStyle/>
          <a:p>
            <a:pPr marL="0" indent="0">
              <a:lnSpc>
                <a:spcPts val="2700"/>
              </a:lnSpc>
              <a:buNone/>
            </a:pPr>
            <a:endParaRPr lang="en-US" sz="2150" dirty="0"/>
          </a:p>
        </p:txBody>
      </p:sp>
      <p:sp>
        <p:nvSpPr>
          <p:cNvPr id="6" name="Text 4"/>
          <p:cNvSpPr/>
          <p:nvPr/>
        </p:nvSpPr>
        <p:spPr>
          <a:xfrm>
            <a:off x="7623929" y="3805118"/>
            <a:ext cx="6150054" cy="395049"/>
          </a:xfrm>
          <a:prstGeom prst="rect">
            <a:avLst/>
          </a:prstGeom>
          <a:noFill/>
          <a:ln/>
        </p:spPr>
        <p:txBody>
          <a:bodyPr wrap="none" lIns="0" tIns="0" rIns="0" bIns="0" rtlCol="0" anchor="t"/>
          <a:lstStyle/>
          <a:p>
            <a:pPr marL="342900" indent="-342900">
              <a:lnSpc>
                <a:spcPts val="3100"/>
              </a:lnSpc>
              <a:buSzPct val="100000"/>
              <a:buChar char="•"/>
            </a:pPr>
            <a:endParaRPr lang="en-US" sz="1900" dirty="0"/>
          </a:p>
        </p:txBody>
      </p:sp>
      <p:sp>
        <p:nvSpPr>
          <p:cNvPr id="7" name="Text 5"/>
          <p:cNvSpPr/>
          <p:nvPr/>
        </p:nvSpPr>
        <p:spPr>
          <a:xfrm>
            <a:off x="7623929" y="4286488"/>
            <a:ext cx="6150054" cy="395049"/>
          </a:xfrm>
          <a:prstGeom prst="rect">
            <a:avLst/>
          </a:prstGeom>
          <a:noFill/>
          <a:ln/>
        </p:spPr>
        <p:txBody>
          <a:bodyPr wrap="none" lIns="0" tIns="0" rIns="0" bIns="0" rtlCol="0" anchor="t"/>
          <a:lstStyle/>
          <a:p>
            <a:pPr marL="342900" indent="-342900">
              <a:lnSpc>
                <a:spcPts val="3100"/>
              </a:lnSpc>
              <a:buSzPct val="100000"/>
              <a:buChar char="•"/>
            </a:pPr>
            <a:endParaRPr lang="en-US" sz="1900" dirty="0"/>
          </a:p>
        </p:txBody>
      </p:sp>
      <p:sp>
        <p:nvSpPr>
          <p:cNvPr id="8" name="Text 6"/>
          <p:cNvSpPr/>
          <p:nvPr/>
        </p:nvSpPr>
        <p:spPr>
          <a:xfrm>
            <a:off x="7623929" y="4767858"/>
            <a:ext cx="6150054" cy="395049"/>
          </a:xfrm>
          <a:prstGeom prst="rect">
            <a:avLst/>
          </a:prstGeom>
          <a:noFill/>
          <a:ln/>
        </p:spPr>
        <p:txBody>
          <a:bodyPr wrap="none" lIns="0" tIns="0" rIns="0" bIns="0" rtlCol="0" anchor="t"/>
          <a:lstStyle/>
          <a:p>
            <a:pPr marL="342900" indent="-342900">
              <a:lnSpc>
                <a:spcPts val="3100"/>
              </a:lnSpc>
              <a:buSzPct val="100000"/>
              <a:buChar char="•"/>
            </a:pPr>
            <a:endParaRPr lang="en-US" sz="1900" dirty="0"/>
          </a:p>
        </p:txBody>
      </p:sp>
      <p:sp>
        <p:nvSpPr>
          <p:cNvPr id="9" name="Text 7"/>
          <p:cNvSpPr/>
          <p:nvPr/>
        </p:nvSpPr>
        <p:spPr>
          <a:xfrm>
            <a:off x="864037" y="5526881"/>
            <a:ext cx="12902327" cy="790099"/>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Il desiderio </a:t>
            </a:r>
            <a:r>
              <a:rPr lang="en-US" sz="1900" dirty="0" err="1">
                <a:solidFill>
                  <a:srgbClr val="D7D4CC"/>
                </a:solidFill>
                <a:latin typeface="Raleway Medium" pitchFamily="34" charset="0"/>
                <a:ea typeface="Raleway Medium" pitchFamily="34" charset="-122"/>
                <a:cs typeface="Raleway Medium" pitchFamily="34" charset="-120"/>
              </a:rPr>
              <a:t>mimetico</a:t>
            </a:r>
            <a:r>
              <a:rPr lang="en-US" sz="1900" dirty="0">
                <a:solidFill>
                  <a:srgbClr val="D7D4CC"/>
                </a:solidFill>
                <a:latin typeface="Raleway Medium" pitchFamily="34" charset="0"/>
                <a:ea typeface="Raleway Medium" pitchFamily="34" charset="-122"/>
                <a:cs typeface="Raleway Medium" pitchFamily="34" charset="-120"/>
              </a:rPr>
              <a:t> </a:t>
            </a:r>
            <a:r>
              <a:rPr lang="en-US" sz="1900" dirty="0" err="1">
                <a:solidFill>
                  <a:srgbClr val="D7D4CC"/>
                </a:solidFill>
                <a:latin typeface="Raleway Medium" pitchFamily="34" charset="0"/>
                <a:ea typeface="Raleway Medium" pitchFamily="34" charset="-122"/>
                <a:cs typeface="Raleway Medium" pitchFamily="34" charset="-120"/>
              </a:rPr>
              <a:t>può</a:t>
            </a:r>
            <a:r>
              <a:rPr lang="en-US" sz="1900" dirty="0">
                <a:solidFill>
                  <a:srgbClr val="D7D4CC"/>
                </a:solidFill>
                <a:latin typeface="Raleway Medium" pitchFamily="34" charset="0"/>
                <a:ea typeface="Raleway Medium" pitchFamily="34" charset="-122"/>
                <a:cs typeface="Raleway Medium" pitchFamily="34" charset="-120"/>
              </a:rPr>
              <a:t> </a:t>
            </a:r>
            <a:r>
              <a:rPr lang="en-US" sz="1900" dirty="0" err="1">
                <a:solidFill>
                  <a:srgbClr val="D7D4CC"/>
                </a:solidFill>
                <a:latin typeface="Raleway Medium" pitchFamily="34" charset="0"/>
                <a:ea typeface="Raleway Medium" pitchFamily="34" charset="-122"/>
                <a:cs typeface="Raleway Medium" pitchFamily="34" charset="-120"/>
              </a:rPr>
              <a:t>condizionare</a:t>
            </a:r>
            <a:r>
              <a:rPr lang="en-US" sz="1900" dirty="0">
                <a:solidFill>
                  <a:srgbClr val="D7D4CC"/>
                </a:solidFill>
                <a:latin typeface="Raleway Medium" pitchFamily="34" charset="0"/>
                <a:ea typeface="Raleway Medium" pitchFamily="34" charset="-122"/>
                <a:cs typeface="Raleway Medium" pitchFamily="34" charset="-120"/>
              </a:rPr>
              <a:t> le nostre scelte. Ci spinge a </a:t>
            </a:r>
            <a:r>
              <a:rPr lang="en-US" sz="1900" dirty="0" err="1">
                <a:solidFill>
                  <a:srgbClr val="D7D4CC"/>
                </a:solidFill>
                <a:latin typeface="Raleway Medium" pitchFamily="34" charset="0"/>
                <a:ea typeface="Raleway Medium" pitchFamily="34" charset="-122"/>
                <a:cs typeface="Raleway Medium" pitchFamily="34" charset="-120"/>
              </a:rPr>
              <a:t>volere</a:t>
            </a:r>
            <a:r>
              <a:rPr lang="en-US" sz="1900" dirty="0">
                <a:solidFill>
                  <a:srgbClr val="D7D4CC"/>
                </a:solidFill>
                <a:latin typeface="Raleway Medium" pitchFamily="34" charset="0"/>
                <a:ea typeface="Raleway Medium" pitchFamily="34" charset="-122"/>
                <a:cs typeface="Raleway Medium" pitchFamily="34" charset="-120"/>
              </a:rPr>
              <a:t> ciò che gli altri vogliono. Questo meccanismo è fondamentale nelle dinamiche sociali.</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64037" y="733187"/>
            <a:ext cx="6020276" cy="685800"/>
          </a:xfrm>
          <a:prstGeom prst="rect">
            <a:avLst/>
          </a:prstGeom>
          <a:noFill/>
          <a:ln/>
        </p:spPr>
        <p:txBody>
          <a:bodyPr wrap="none" lIns="0" tIns="0" rIns="0" bIns="0" rtlCol="0" anchor="t"/>
          <a:lstStyle/>
          <a:p>
            <a:pPr marL="0" indent="0">
              <a:lnSpc>
                <a:spcPts val="5400"/>
              </a:lnSpc>
              <a:buNone/>
            </a:pPr>
            <a:r>
              <a:rPr lang="en-US" sz="4300" b="1" dirty="0">
                <a:solidFill>
                  <a:srgbClr val="FFE14D"/>
                </a:solidFill>
                <a:latin typeface="Comfortaa Bold" pitchFamily="34" charset="0"/>
                <a:ea typeface="Comfortaa Bold" pitchFamily="34" charset="-122"/>
                <a:cs typeface="Comfortaa Bold" pitchFamily="34" charset="-120"/>
              </a:rPr>
              <a:t>Il Triangolo Mimetico</a:t>
            </a:r>
            <a:endParaRPr lang="en-US" sz="4300" dirty="0"/>
          </a:p>
        </p:txBody>
      </p:sp>
      <p:sp>
        <p:nvSpPr>
          <p:cNvPr id="3" name="Text 1"/>
          <p:cNvSpPr/>
          <p:nvPr/>
        </p:nvSpPr>
        <p:spPr>
          <a:xfrm>
            <a:off x="1820347" y="3999190"/>
            <a:ext cx="2743200" cy="342900"/>
          </a:xfrm>
          <a:prstGeom prst="rect">
            <a:avLst/>
          </a:prstGeom>
          <a:noFill/>
          <a:ln/>
        </p:spPr>
        <p:txBody>
          <a:bodyPr wrap="none" lIns="0" tIns="0" rIns="0" bIns="0" rtlCol="0" anchor="t"/>
          <a:lstStyle/>
          <a:p>
            <a:pPr marL="0" indent="0" algn="r">
              <a:lnSpc>
                <a:spcPts val="2700"/>
              </a:lnSpc>
              <a:buNone/>
            </a:pPr>
            <a:r>
              <a:rPr lang="en-US" sz="2150" b="1" dirty="0">
                <a:solidFill>
                  <a:srgbClr val="D7D4CC"/>
                </a:solidFill>
                <a:latin typeface="Comfortaa Bold" pitchFamily="34" charset="0"/>
                <a:ea typeface="Comfortaa Bold" pitchFamily="34" charset="-122"/>
                <a:cs typeface="Comfortaa Bold" pitchFamily="34" charset="-120"/>
              </a:rPr>
              <a:t>Soggetto</a:t>
            </a:r>
            <a:endParaRPr lang="en-US" sz="2150" dirty="0"/>
          </a:p>
        </p:txBody>
      </p:sp>
      <p:pic>
        <p:nvPicPr>
          <p:cNvPr id="4" name="Image 0" descr="preencoded.png"/>
          <p:cNvPicPr>
            <a:picLocks noChangeAspect="1"/>
          </p:cNvPicPr>
          <p:nvPr/>
        </p:nvPicPr>
        <p:blipFill>
          <a:blip r:embed="rId3"/>
          <a:stretch>
            <a:fillRect/>
          </a:stretch>
        </p:blipFill>
        <p:spPr>
          <a:xfrm>
            <a:off x="5057299" y="1912739"/>
            <a:ext cx="4515803" cy="4515803"/>
          </a:xfrm>
          <a:prstGeom prst="rect">
            <a:avLst/>
          </a:prstGeom>
        </p:spPr>
      </p:pic>
      <p:sp>
        <p:nvSpPr>
          <p:cNvPr id="5" name="Text 2"/>
          <p:cNvSpPr/>
          <p:nvPr/>
        </p:nvSpPr>
        <p:spPr>
          <a:xfrm>
            <a:off x="5697379" y="3651885"/>
            <a:ext cx="121325" cy="493752"/>
          </a:xfrm>
          <a:prstGeom prst="rect">
            <a:avLst/>
          </a:prstGeom>
          <a:noFill/>
          <a:ln/>
        </p:spPr>
        <p:txBody>
          <a:bodyPr wrap="none" lIns="0" tIns="0" rIns="0" bIns="0" rtlCol="0" anchor="t"/>
          <a:lstStyle/>
          <a:p>
            <a:pPr marL="0" indent="0">
              <a:lnSpc>
                <a:spcPts val="3850"/>
              </a:lnSpc>
              <a:buNone/>
            </a:pPr>
            <a:r>
              <a:rPr lang="en-US" sz="2400" b="1" dirty="0">
                <a:solidFill>
                  <a:srgbClr val="D7D4CC"/>
                </a:solidFill>
                <a:latin typeface="Comfortaa Bold" pitchFamily="34" charset="0"/>
                <a:ea typeface="Comfortaa Bold" pitchFamily="34" charset="-122"/>
                <a:cs typeface="Comfortaa Bold" pitchFamily="34" charset="-120"/>
              </a:rPr>
              <a:t>1</a:t>
            </a:r>
            <a:endParaRPr lang="en-US" sz="2400" dirty="0"/>
          </a:p>
        </p:txBody>
      </p:sp>
      <p:sp>
        <p:nvSpPr>
          <p:cNvPr id="6" name="Text 3"/>
          <p:cNvSpPr/>
          <p:nvPr/>
        </p:nvSpPr>
        <p:spPr>
          <a:xfrm>
            <a:off x="9943386" y="2777609"/>
            <a:ext cx="2743200" cy="342900"/>
          </a:xfrm>
          <a:prstGeom prst="rect">
            <a:avLst/>
          </a:prstGeom>
          <a:noFill/>
          <a:ln/>
        </p:spPr>
        <p:txBody>
          <a:bodyPr wrap="none" lIns="0" tIns="0" rIns="0" bIns="0" rtlCol="0" anchor="t"/>
          <a:lstStyle/>
          <a:p>
            <a:pPr marL="0" indent="0" algn="l">
              <a:lnSpc>
                <a:spcPts val="2700"/>
              </a:lnSpc>
              <a:buNone/>
            </a:pPr>
            <a:r>
              <a:rPr lang="en-US" sz="2150" b="1" dirty="0">
                <a:solidFill>
                  <a:srgbClr val="D7D4CC"/>
                </a:solidFill>
                <a:latin typeface="Comfortaa Bold" pitchFamily="34" charset="0"/>
                <a:ea typeface="Comfortaa Bold" pitchFamily="34" charset="-122"/>
                <a:cs typeface="Comfortaa Bold" pitchFamily="34" charset="-120"/>
              </a:rPr>
              <a:t>Modello</a:t>
            </a:r>
            <a:endParaRPr lang="en-US" sz="2150" dirty="0"/>
          </a:p>
        </p:txBody>
      </p:sp>
      <p:pic>
        <p:nvPicPr>
          <p:cNvPr id="7" name="Image 1" descr="preencoded.png"/>
          <p:cNvPicPr>
            <a:picLocks noChangeAspect="1"/>
          </p:cNvPicPr>
          <p:nvPr/>
        </p:nvPicPr>
        <p:blipFill>
          <a:blip r:embed="rId4"/>
          <a:stretch>
            <a:fillRect/>
          </a:stretch>
        </p:blipFill>
        <p:spPr>
          <a:xfrm>
            <a:off x="5057299" y="1912739"/>
            <a:ext cx="4515803" cy="4515803"/>
          </a:xfrm>
          <a:prstGeom prst="rect">
            <a:avLst/>
          </a:prstGeom>
        </p:spPr>
      </p:pic>
      <p:sp>
        <p:nvSpPr>
          <p:cNvPr id="8" name="Text 4"/>
          <p:cNvSpPr/>
          <p:nvPr/>
        </p:nvSpPr>
        <p:spPr>
          <a:xfrm>
            <a:off x="8238173" y="2711172"/>
            <a:ext cx="181570" cy="493752"/>
          </a:xfrm>
          <a:prstGeom prst="rect">
            <a:avLst/>
          </a:prstGeom>
          <a:noFill/>
          <a:ln/>
        </p:spPr>
        <p:txBody>
          <a:bodyPr wrap="none" lIns="0" tIns="0" rIns="0" bIns="0" rtlCol="0" anchor="t"/>
          <a:lstStyle/>
          <a:p>
            <a:pPr marL="0" indent="0">
              <a:lnSpc>
                <a:spcPts val="3850"/>
              </a:lnSpc>
              <a:buNone/>
            </a:pPr>
            <a:r>
              <a:rPr lang="en-US" sz="2400" b="1" dirty="0">
                <a:solidFill>
                  <a:srgbClr val="D7D4CC"/>
                </a:solidFill>
                <a:latin typeface="Comfortaa Bold" pitchFamily="34" charset="0"/>
                <a:ea typeface="Comfortaa Bold" pitchFamily="34" charset="-122"/>
                <a:cs typeface="Comfortaa Bold" pitchFamily="34" charset="-120"/>
              </a:rPr>
              <a:t>2</a:t>
            </a:r>
            <a:endParaRPr lang="en-US" sz="2400" dirty="0"/>
          </a:p>
        </p:txBody>
      </p:sp>
      <p:sp>
        <p:nvSpPr>
          <p:cNvPr id="9" name="Text 5"/>
          <p:cNvSpPr/>
          <p:nvPr/>
        </p:nvSpPr>
        <p:spPr>
          <a:xfrm>
            <a:off x="9943386" y="5220653"/>
            <a:ext cx="2743200" cy="342900"/>
          </a:xfrm>
          <a:prstGeom prst="rect">
            <a:avLst/>
          </a:prstGeom>
          <a:noFill/>
          <a:ln/>
        </p:spPr>
        <p:txBody>
          <a:bodyPr wrap="none" lIns="0" tIns="0" rIns="0" bIns="0" rtlCol="0" anchor="t"/>
          <a:lstStyle/>
          <a:p>
            <a:pPr marL="0" indent="0" algn="l">
              <a:lnSpc>
                <a:spcPts val="2700"/>
              </a:lnSpc>
              <a:buNone/>
            </a:pPr>
            <a:r>
              <a:rPr lang="en-US" sz="2150" b="1" dirty="0">
                <a:solidFill>
                  <a:srgbClr val="D7D4CC"/>
                </a:solidFill>
                <a:latin typeface="Comfortaa Bold" pitchFamily="34" charset="0"/>
                <a:ea typeface="Comfortaa Bold" pitchFamily="34" charset="-122"/>
                <a:cs typeface="Comfortaa Bold" pitchFamily="34" charset="-120"/>
              </a:rPr>
              <a:t>Oggetto</a:t>
            </a:r>
            <a:endParaRPr lang="en-US" sz="2150" dirty="0"/>
          </a:p>
        </p:txBody>
      </p:sp>
      <p:pic>
        <p:nvPicPr>
          <p:cNvPr id="10" name="Image 2" descr="preencoded.png"/>
          <p:cNvPicPr>
            <a:picLocks noChangeAspect="1"/>
          </p:cNvPicPr>
          <p:nvPr/>
        </p:nvPicPr>
        <p:blipFill>
          <a:blip r:embed="rId5"/>
          <a:stretch>
            <a:fillRect/>
          </a:stretch>
        </p:blipFill>
        <p:spPr>
          <a:xfrm>
            <a:off x="5057299" y="1912739"/>
            <a:ext cx="4515803" cy="4515803"/>
          </a:xfrm>
          <a:prstGeom prst="rect">
            <a:avLst/>
          </a:prstGeom>
        </p:spPr>
      </p:pic>
      <p:sp>
        <p:nvSpPr>
          <p:cNvPr id="11" name="Text 6"/>
          <p:cNvSpPr/>
          <p:nvPr/>
        </p:nvSpPr>
        <p:spPr>
          <a:xfrm>
            <a:off x="7765852" y="5407938"/>
            <a:ext cx="184904" cy="493752"/>
          </a:xfrm>
          <a:prstGeom prst="rect">
            <a:avLst/>
          </a:prstGeom>
          <a:noFill/>
          <a:ln/>
        </p:spPr>
        <p:txBody>
          <a:bodyPr wrap="none" lIns="0" tIns="0" rIns="0" bIns="0" rtlCol="0" anchor="t"/>
          <a:lstStyle/>
          <a:p>
            <a:pPr marL="0" indent="0">
              <a:lnSpc>
                <a:spcPts val="3850"/>
              </a:lnSpc>
              <a:buNone/>
            </a:pPr>
            <a:r>
              <a:rPr lang="en-US" sz="2400" b="1" dirty="0">
                <a:solidFill>
                  <a:srgbClr val="D7D4CC"/>
                </a:solidFill>
                <a:latin typeface="Comfortaa Bold" pitchFamily="34" charset="0"/>
                <a:ea typeface="Comfortaa Bold" pitchFamily="34" charset="-122"/>
                <a:cs typeface="Comfortaa Bold" pitchFamily="34" charset="-120"/>
              </a:rPr>
              <a:t>3</a:t>
            </a:r>
            <a:endParaRPr lang="en-US" sz="2400" dirty="0"/>
          </a:p>
        </p:txBody>
      </p:sp>
      <p:sp>
        <p:nvSpPr>
          <p:cNvPr id="12" name="Text 7"/>
          <p:cNvSpPr/>
          <p:nvPr/>
        </p:nvSpPr>
        <p:spPr>
          <a:xfrm>
            <a:off x="864037" y="6706195"/>
            <a:ext cx="12902327" cy="790099"/>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Il triangolo mimetico è composto da soggetto, modello e oggetto. Il soggetto desidera l'oggetto imitando il modello. Questo crea una dinamica complessa.</a:t>
            </a:r>
            <a:endParaRPr lang="en-US" sz="1900" dirty="0"/>
          </a:p>
        </p:txBody>
      </p:sp>
      <p:sp>
        <p:nvSpPr>
          <p:cNvPr id="13" name="CasellaDiTesto 12">
            <a:extLst>
              <a:ext uri="{FF2B5EF4-FFF2-40B4-BE49-F238E27FC236}">
                <a16:creationId xmlns:a16="http://schemas.microsoft.com/office/drawing/2014/main" id="{CD1583E2-21B1-D24F-8533-49085F2CB65D}"/>
              </a:ext>
            </a:extLst>
          </p:cNvPr>
          <p:cNvSpPr txBox="1"/>
          <p:nvPr/>
        </p:nvSpPr>
        <p:spPr>
          <a:xfrm>
            <a:off x="115747" y="8542116"/>
            <a:ext cx="13650617" cy="6186309"/>
          </a:xfrm>
          <a:prstGeom prst="rect">
            <a:avLst/>
          </a:prstGeom>
          <a:noFill/>
        </p:spPr>
        <p:txBody>
          <a:bodyPr wrap="square" rtlCol="0">
            <a:spAutoFit/>
          </a:bodyPr>
          <a:lstStyle/>
          <a:p>
            <a:r>
              <a:rPr lang="it-IT" dirty="0"/>
              <a:t>Il desiderio umano è inoltre, strutturalmente imitativo; ossia sorge dall’imitazione del desiderio di un altro. Esso non consiste quindi in una relazione lineare tra il soggetto e il bene desiderato, bensì include un terzo che è mediatore del desiderio. Si ha quindi una sorta di triangolarità del desiderio. Il triangolo presenta la seguente configurazione: 1) c’è il soggetto che imita e deve apprendere per imitazione come organizzare e orientare il suo desiderio, 2) c’è il modello che gli mostra cosa desiderare, 3) c’è l’oggetto da desiderare, che può essere materiale ma anche psicologico, simbolico, ecc. Ne consegue che il soggetto tende a desiderare ciò che in qualche modo gli viene mostrato (consapevolmente o inconsapevolmente) da altri come desiderabile, e il modo in cui gli viene mostrato è precisamente nel desiderio del mediatore; in altri termini: il soggetto desidera l’oggetto imitando il desiderio che un altro ha per lo stesso oggetto. I recenti studi sui neuroni specchio avvallano tale tesi. Questi studi evidenziano che l’imitazione nel bambino non si limita alle azioni dell’adulto ma arriva alle intenzioni e agli obiettivi e quindi ai desideri. Il genitore è il primissimo mediatore dei desideri del bambino. Il modo di conoscere la realtà e di percepirla come buona o cattiva (e quindi come desiderabile o non desiderabile) è, infatti, mediata fin da subito dalle figure genitoriali. Tale struttura non appartiene solo all’età infantile ma è del soggetto umano in quanto tale che, per conoscere e desiderare, utilizza sempre una mediazione. </a:t>
            </a:r>
          </a:p>
          <a:p>
            <a:endParaRPr lang="it-IT" dirty="0"/>
          </a:p>
          <a:p>
            <a:endParaRPr lang="it-IT" dirty="0"/>
          </a:p>
          <a:p>
            <a:endParaRPr lang="it-IT" dirty="0"/>
          </a:p>
          <a:p>
            <a:r>
              <a:rPr lang="it-IT" dirty="0"/>
              <a:t>Cfr. Giuseppe FORNARI, </a:t>
            </a:r>
            <a:r>
              <a:rPr lang="it-IT" i="1" dirty="0"/>
              <a:t>Da Dioniso a Cristo</a:t>
            </a:r>
            <a:r>
              <a:rPr lang="it-IT" dirty="0"/>
              <a:t>, Marietti, Genova-Milano 2006 2ed, p. 17.</a:t>
            </a:r>
          </a:p>
          <a:p>
            <a:r>
              <a:rPr lang="it-IT" dirty="0"/>
              <a:t>L’esistenza del desiderio triangolare come parte naturale e propria dell’esistere umano, è stata scoperta da René </a:t>
            </a:r>
            <a:r>
              <a:rPr lang="it-IT" dirty="0" err="1"/>
              <a:t>Girard</a:t>
            </a:r>
            <a:r>
              <a:rPr lang="it-IT" dirty="0"/>
              <a:t> nell’osservazione di alcune derive quasi patologiche di tale desiderio. Egli primariamente inizia a costatare, nei testi letterari dei grandi autori, una singolare dinamica di rivalità presente nei personaggi che favorisce lo sviluppo delle storie narrate, e da lì giunge alla comprensione dell’esistenza di un desiderio triangolare che costituisce la stessa struttura di ogni desiderio umano. La sintesi proposta è il risultato finale della concezione di </a:t>
            </a:r>
            <a:r>
              <a:rPr lang="it-IT" dirty="0" err="1"/>
              <a:t>Girard</a:t>
            </a:r>
            <a:r>
              <a:rPr lang="it-IT" dirty="0"/>
              <a:t> così come si trova nelle sue opere più mature, in particolare, </a:t>
            </a:r>
            <a:r>
              <a:rPr lang="it-IT" i="1" dirty="0"/>
              <a:t>Vedo Satana cadere come la folgore </a:t>
            </a:r>
            <a:r>
              <a:rPr lang="it-IT" dirty="0"/>
              <a:t>(</a:t>
            </a:r>
            <a:r>
              <a:rPr lang="it-IT" dirty="0" err="1"/>
              <a:t>Grasset</a:t>
            </a:r>
            <a:r>
              <a:rPr lang="it-IT" dirty="0"/>
              <a:t> &amp; </a:t>
            </a:r>
            <a:r>
              <a:rPr lang="it-IT" dirty="0" err="1"/>
              <a:t>Fasquelle</a:t>
            </a:r>
            <a:r>
              <a:rPr lang="it-IT" dirty="0"/>
              <a:t>, Paris 1999</a:t>
            </a:r>
            <a:r>
              <a:rPr lang="it-IT" i="1" dirty="0"/>
              <a:t>)</a:t>
            </a:r>
            <a:r>
              <a:rPr lang="it-IT" dirty="0"/>
              <a:t>, </a:t>
            </a:r>
            <a:r>
              <a:rPr lang="it-IT" i="1" dirty="0"/>
              <a:t>La pietra dello scandalo </a:t>
            </a:r>
            <a:r>
              <a:rPr lang="it-IT" dirty="0"/>
              <a:t>(</a:t>
            </a:r>
            <a:r>
              <a:rPr lang="it-IT" dirty="0" err="1"/>
              <a:t>Desclée</a:t>
            </a:r>
            <a:r>
              <a:rPr lang="it-IT" dirty="0"/>
              <a:t> de </a:t>
            </a:r>
            <a:r>
              <a:rPr lang="it-IT" dirty="0" err="1"/>
              <a:t>Brouwer</a:t>
            </a:r>
            <a:r>
              <a:rPr lang="it-IT" dirty="0"/>
              <a:t>, Paris 2001),</a:t>
            </a:r>
            <a:r>
              <a:rPr lang="it-IT" i="1" dirty="0"/>
              <a:t> La voce inascoltata della realtà </a:t>
            </a:r>
            <a:r>
              <a:rPr lang="it-IT" dirty="0"/>
              <a:t>(</a:t>
            </a:r>
            <a:r>
              <a:rPr lang="it-IT" dirty="0" err="1"/>
              <a:t>Grasset</a:t>
            </a:r>
            <a:r>
              <a:rPr lang="it-IT" dirty="0"/>
              <a:t> &amp; </a:t>
            </a:r>
            <a:r>
              <a:rPr lang="it-IT" dirty="0" err="1"/>
              <a:t>Fasquelle</a:t>
            </a:r>
            <a:r>
              <a:rPr lang="it-IT" dirty="0"/>
              <a:t>, Paris 2002).</a:t>
            </a:r>
          </a:p>
          <a:p>
            <a:r>
              <a:rPr lang="it-IT" dirty="0"/>
              <a:t>Cfr. Giovanni LIOTTI, </a:t>
            </a:r>
            <a:r>
              <a:rPr lang="it-IT" i="1" dirty="0"/>
              <a:t>La dimensione interpersonale della coscienza</a:t>
            </a:r>
            <a:r>
              <a:rPr lang="it-IT" dirty="0"/>
              <a:t>, Carocci, Roma 2005, pp. 88-90.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CDB41B3-4652-F645-81A8-DD0A8422E8E1}"/>
              </a:ext>
            </a:extLst>
          </p:cNvPr>
          <p:cNvSpPr txBox="1"/>
          <p:nvPr/>
        </p:nvSpPr>
        <p:spPr>
          <a:xfrm>
            <a:off x="3831221" y="1608881"/>
            <a:ext cx="7185878" cy="646331"/>
          </a:xfrm>
          <a:prstGeom prst="rect">
            <a:avLst/>
          </a:prstGeom>
          <a:noFill/>
        </p:spPr>
        <p:txBody>
          <a:bodyPr wrap="none" rtlCol="0">
            <a:spAutoFit/>
          </a:bodyPr>
          <a:lstStyle/>
          <a:p>
            <a:r>
              <a:rPr lang="it-IT" sz="3600" dirty="0">
                <a:solidFill>
                  <a:srgbClr val="FFFF00"/>
                </a:solidFill>
              </a:rPr>
              <a:t>DESIDERIO MIMETICO E ASPETTATIVE</a:t>
            </a:r>
          </a:p>
        </p:txBody>
      </p:sp>
      <p:pic>
        <p:nvPicPr>
          <p:cNvPr id="6" name="Immagine 5">
            <a:extLst>
              <a:ext uri="{FF2B5EF4-FFF2-40B4-BE49-F238E27FC236}">
                <a16:creationId xmlns:a16="http://schemas.microsoft.com/office/drawing/2014/main" id="{FF3D8505-F418-0C4F-B380-BD5EF0A772FF}"/>
              </a:ext>
            </a:extLst>
          </p:cNvPr>
          <p:cNvPicPr>
            <a:picLocks noChangeAspect="1"/>
          </p:cNvPicPr>
          <p:nvPr/>
        </p:nvPicPr>
        <p:blipFill>
          <a:blip r:embed="rId2"/>
          <a:stretch>
            <a:fillRect/>
          </a:stretch>
        </p:blipFill>
        <p:spPr>
          <a:xfrm>
            <a:off x="3884036" y="2955612"/>
            <a:ext cx="7133063" cy="4012348"/>
          </a:xfrm>
          <a:prstGeom prst="rect">
            <a:avLst/>
          </a:prstGeom>
        </p:spPr>
      </p:pic>
      <p:sp>
        <p:nvSpPr>
          <p:cNvPr id="7" name="CasellaDiTesto 6">
            <a:extLst>
              <a:ext uri="{FF2B5EF4-FFF2-40B4-BE49-F238E27FC236}">
                <a16:creationId xmlns:a16="http://schemas.microsoft.com/office/drawing/2014/main" id="{151C6948-F261-2B49-8C7F-F7CFDBDCAC86}"/>
              </a:ext>
            </a:extLst>
          </p:cNvPr>
          <p:cNvSpPr txBox="1"/>
          <p:nvPr/>
        </p:nvSpPr>
        <p:spPr>
          <a:xfrm>
            <a:off x="659757" y="8599990"/>
            <a:ext cx="184731" cy="369332"/>
          </a:xfrm>
          <a:prstGeom prst="rect">
            <a:avLst/>
          </a:prstGeom>
          <a:noFill/>
        </p:spPr>
        <p:txBody>
          <a:bodyPr wrap="none" rtlCol="0">
            <a:spAutoFit/>
          </a:bodyPr>
          <a:lstStyle/>
          <a:p>
            <a:endParaRPr lang="it-IT" dirty="0"/>
          </a:p>
        </p:txBody>
      </p:sp>
      <p:sp>
        <p:nvSpPr>
          <p:cNvPr id="9" name="CasellaDiTesto 8">
            <a:extLst>
              <a:ext uri="{FF2B5EF4-FFF2-40B4-BE49-F238E27FC236}">
                <a16:creationId xmlns:a16="http://schemas.microsoft.com/office/drawing/2014/main" id="{00613AD0-D754-3745-9501-01B5D81D22BC}"/>
              </a:ext>
            </a:extLst>
          </p:cNvPr>
          <p:cNvSpPr txBox="1"/>
          <p:nvPr/>
        </p:nvSpPr>
        <p:spPr>
          <a:xfrm>
            <a:off x="85060" y="8399721"/>
            <a:ext cx="14173200" cy="3970318"/>
          </a:xfrm>
          <a:prstGeom prst="rect">
            <a:avLst/>
          </a:prstGeom>
          <a:noFill/>
        </p:spPr>
        <p:txBody>
          <a:bodyPr wrap="square" rtlCol="0">
            <a:spAutoFit/>
          </a:bodyPr>
          <a:lstStyle/>
          <a:p>
            <a:r>
              <a:rPr lang="it-IT" dirty="0"/>
              <a:t>Ora, tale struttura imitativa del desiderio umano, di per sé buona e fonte di accesso alla realtà, implica pure che la persona possa rimanere chiusa nel desiderio dell’altro invece di utilizzarlo come strumento di accesso alla realtà. In questo caso, il desiderio di colui che dovrebbe essere il mediatore del desiderio del reale diventa l’oggetto stesso del desiderio e quindi blocca (seppur a volte inconsapevolmente) l’accesso alla realtà. Questo accade per esempio quando si agisce unicamente in funzione delle aspettative degli altri; si pensa che il datore di lavoro, la comitiva di amici, i genitori, desiderino qualcosa da noi, dal nostro comportamento e si assume tale desiderio come proprio e assoluto senza accedere alla bontà di questo “qualcosa” che loro si aspettano. E così il desiderio del soggetto perde la triangolarità e diventa duale: si identifica infatti con quello degli altri, ma in questo caso il desiderio degli altri non è mediatore del reale perché non ci rimanda all’esperienza della bontà dell’oggetto. E si pensa: “non importa cosa gli altri vogliano da me; importa che io agisca secondo ciò che loro vogliono”. Ma tale desiderio nasconde altri desideri, più profondi, quale per esempio il desiderio di approvazione, di essere accettato e, in ultima istanza, di essere amato. La struttura imitativa del desiderio evidenzia la complessità dello stesso e mette in luce il darsi di una sorta di stratificazione dei desideri. Un desiderio ne racchiude in sé sempre altri, che restano nascosti, e si può facilmente verificare che, soprattutto nelle relazioni umane e nei desideri più spirituali, desiderando una cosa se ne cerca in fondo un’altra e poi un’altra e così via. Pertanto, chi vuole interpellare il desiderio fondante, quello più profondo, dovrà sapere domandare tenendo presente tale stratificazione e senza timore, in quanto in ogni desiderio umano pulsa il desiderio di Dio La stessa cultura si trasmette grazie al desiderio imitativo che in qualche modo, è fiduciale; si imita il desiderio dell’altro in quanto si ha fiducia che l’altro colga il bene nel reale.</a:t>
            </a:r>
          </a:p>
        </p:txBody>
      </p:sp>
    </p:spTree>
    <p:extLst>
      <p:ext uri="{BB962C8B-B14F-4D97-AF65-F5344CB8AC3E}">
        <p14:creationId xmlns:p14="http://schemas.microsoft.com/office/powerpoint/2010/main" val="1116712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7" y="1023104"/>
            <a:ext cx="5486400" cy="685800"/>
          </a:xfrm>
          <a:prstGeom prst="rect">
            <a:avLst/>
          </a:prstGeom>
          <a:noFill/>
          <a:ln/>
        </p:spPr>
        <p:txBody>
          <a:bodyPr wrap="none" lIns="0" tIns="0" rIns="0" bIns="0" rtlCol="0" anchor="t"/>
          <a:lstStyle/>
          <a:p>
            <a:pPr marL="0" indent="0">
              <a:lnSpc>
                <a:spcPts val="5400"/>
              </a:lnSpc>
              <a:buNone/>
            </a:pPr>
            <a:r>
              <a:rPr lang="en-US" sz="4300" b="1" dirty="0">
                <a:solidFill>
                  <a:srgbClr val="FFE14D"/>
                </a:solidFill>
                <a:latin typeface="Comfortaa Bold" pitchFamily="34" charset="0"/>
                <a:ea typeface="Comfortaa Bold" pitchFamily="34" charset="-122"/>
                <a:cs typeface="Comfortaa Bold" pitchFamily="34" charset="-120"/>
              </a:rPr>
              <a:t>Esempi Pratici</a:t>
            </a:r>
            <a:endParaRPr lang="en-US" sz="4300" dirty="0"/>
          </a:p>
        </p:txBody>
      </p:sp>
      <p:pic>
        <p:nvPicPr>
          <p:cNvPr id="4" name="Image 1" descr="preencoded.png"/>
          <p:cNvPicPr>
            <a:picLocks noChangeAspect="1"/>
          </p:cNvPicPr>
          <p:nvPr/>
        </p:nvPicPr>
        <p:blipFill>
          <a:blip r:embed="rId4"/>
          <a:stretch>
            <a:fillRect/>
          </a:stretch>
        </p:blipFill>
        <p:spPr>
          <a:xfrm>
            <a:off x="864037" y="2079188"/>
            <a:ext cx="556260" cy="556260"/>
          </a:xfrm>
          <a:prstGeom prst="rect">
            <a:avLst/>
          </a:prstGeom>
        </p:spPr>
      </p:pic>
      <p:sp>
        <p:nvSpPr>
          <p:cNvPr id="5" name="Text 1"/>
          <p:cNvSpPr/>
          <p:nvPr/>
        </p:nvSpPr>
        <p:spPr>
          <a:xfrm>
            <a:off x="864037" y="2882265"/>
            <a:ext cx="2225040" cy="342900"/>
          </a:xfrm>
          <a:prstGeom prst="rect">
            <a:avLst/>
          </a:prstGeom>
          <a:noFill/>
          <a:ln/>
        </p:spPr>
        <p:txBody>
          <a:bodyPr wrap="none" lIns="0" tIns="0" rIns="0" bIns="0" rtlCol="0" anchor="t"/>
          <a:lstStyle/>
          <a:p>
            <a:pPr marL="0" indent="0" algn="l">
              <a:lnSpc>
                <a:spcPts val="2700"/>
              </a:lnSpc>
              <a:buNone/>
            </a:pPr>
            <a:r>
              <a:rPr lang="en-US" sz="2150" b="1" dirty="0">
                <a:solidFill>
                  <a:srgbClr val="D7D4CC"/>
                </a:solidFill>
                <a:latin typeface="Comfortaa Bold" pitchFamily="34" charset="0"/>
                <a:ea typeface="Comfortaa Bold" pitchFamily="34" charset="-122"/>
                <a:cs typeface="Comfortaa Bold" pitchFamily="34" charset="-120"/>
              </a:rPr>
              <a:t>Moda</a:t>
            </a:r>
            <a:endParaRPr lang="en-US" sz="2150" dirty="0"/>
          </a:p>
        </p:txBody>
      </p:sp>
      <p:sp>
        <p:nvSpPr>
          <p:cNvPr id="6" name="Text 2"/>
          <p:cNvSpPr/>
          <p:nvPr/>
        </p:nvSpPr>
        <p:spPr>
          <a:xfrm>
            <a:off x="864037" y="3373279"/>
            <a:ext cx="2225040" cy="2370296"/>
          </a:xfrm>
          <a:prstGeom prst="rect">
            <a:avLst/>
          </a:prstGeom>
          <a:noFill/>
          <a:ln/>
        </p:spPr>
        <p:txBody>
          <a:bodyPr wrap="square" lIns="0" tIns="0" rIns="0" bIns="0" rtlCol="0" anchor="t"/>
          <a:lstStyle/>
          <a:p>
            <a:pPr marL="0" indent="0" algn="l">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Seguire le tendenze dettate dagli influencer. L'abbigliamento riflette l'imitazione dei modelli.</a:t>
            </a:r>
            <a:endParaRPr lang="en-US" sz="1900" dirty="0"/>
          </a:p>
        </p:txBody>
      </p:sp>
      <p:pic>
        <p:nvPicPr>
          <p:cNvPr id="7" name="Image 2" descr="preencoded.png"/>
          <p:cNvPicPr>
            <a:picLocks noChangeAspect="1"/>
          </p:cNvPicPr>
          <p:nvPr/>
        </p:nvPicPr>
        <p:blipFill>
          <a:blip r:embed="rId5"/>
          <a:stretch>
            <a:fillRect/>
          </a:stretch>
        </p:blipFill>
        <p:spPr>
          <a:xfrm>
            <a:off x="3459361" y="2079188"/>
            <a:ext cx="556260" cy="556260"/>
          </a:xfrm>
          <a:prstGeom prst="rect">
            <a:avLst/>
          </a:prstGeom>
        </p:spPr>
      </p:pic>
      <p:sp>
        <p:nvSpPr>
          <p:cNvPr id="8" name="Text 3"/>
          <p:cNvSpPr/>
          <p:nvPr/>
        </p:nvSpPr>
        <p:spPr>
          <a:xfrm>
            <a:off x="3459361" y="2882265"/>
            <a:ext cx="2225159" cy="342900"/>
          </a:xfrm>
          <a:prstGeom prst="rect">
            <a:avLst/>
          </a:prstGeom>
          <a:noFill/>
          <a:ln/>
        </p:spPr>
        <p:txBody>
          <a:bodyPr wrap="none" lIns="0" tIns="0" rIns="0" bIns="0" rtlCol="0" anchor="t"/>
          <a:lstStyle/>
          <a:p>
            <a:pPr marL="0" indent="0" algn="l">
              <a:lnSpc>
                <a:spcPts val="2700"/>
              </a:lnSpc>
              <a:buNone/>
            </a:pPr>
            <a:r>
              <a:rPr lang="en-US" sz="2150" b="1" dirty="0">
                <a:solidFill>
                  <a:srgbClr val="D7D4CC"/>
                </a:solidFill>
                <a:latin typeface="Comfortaa Bold" pitchFamily="34" charset="0"/>
                <a:ea typeface="Comfortaa Bold" pitchFamily="34" charset="-122"/>
                <a:cs typeface="Comfortaa Bold" pitchFamily="34" charset="-120"/>
              </a:rPr>
              <a:t>Investimenti</a:t>
            </a:r>
            <a:endParaRPr lang="en-US" sz="2150" dirty="0"/>
          </a:p>
        </p:txBody>
      </p:sp>
      <p:sp>
        <p:nvSpPr>
          <p:cNvPr id="9" name="Text 4"/>
          <p:cNvSpPr/>
          <p:nvPr/>
        </p:nvSpPr>
        <p:spPr>
          <a:xfrm>
            <a:off x="3459361" y="3373279"/>
            <a:ext cx="2225159" cy="2370296"/>
          </a:xfrm>
          <a:prstGeom prst="rect">
            <a:avLst/>
          </a:prstGeom>
          <a:noFill/>
          <a:ln/>
        </p:spPr>
        <p:txBody>
          <a:bodyPr wrap="square" lIns="0" tIns="0" rIns="0" bIns="0" rtlCol="0" anchor="t"/>
          <a:lstStyle/>
          <a:p>
            <a:pPr marL="0" indent="0" algn="l">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Acquistare azioni perché lo fanno gli altri. Le scelte finanziarie sono influenzate dal gruppo.</a:t>
            </a:r>
            <a:endParaRPr lang="en-US" sz="1900" dirty="0"/>
          </a:p>
        </p:txBody>
      </p:sp>
      <p:pic>
        <p:nvPicPr>
          <p:cNvPr id="10" name="Image 3" descr="preencoded.png"/>
          <p:cNvPicPr>
            <a:picLocks noChangeAspect="1"/>
          </p:cNvPicPr>
          <p:nvPr/>
        </p:nvPicPr>
        <p:blipFill>
          <a:blip r:embed="rId6"/>
          <a:stretch>
            <a:fillRect/>
          </a:stretch>
        </p:blipFill>
        <p:spPr>
          <a:xfrm>
            <a:off x="6054804" y="2079188"/>
            <a:ext cx="556260" cy="556260"/>
          </a:xfrm>
          <a:prstGeom prst="rect">
            <a:avLst/>
          </a:prstGeom>
        </p:spPr>
      </p:pic>
      <p:sp>
        <p:nvSpPr>
          <p:cNvPr id="11" name="Text 5"/>
          <p:cNvSpPr/>
          <p:nvPr/>
        </p:nvSpPr>
        <p:spPr>
          <a:xfrm>
            <a:off x="6054804" y="2882265"/>
            <a:ext cx="2225040" cy="342900"/>
          </a:xfrm>
          <a:prstGeom prst="rect">
            <a:avLst/>
          </a:prstGeom>
          <a:noFill/>
          <a:ln/>
        </p:spPr>
        <p:txBody>
          <a:bodyPr wrap="none" lIns="0" tIns="0" rIns="0" bIns="0" rtlCol="0" anchor="t"/>
          <a:lstStyle/>
          <a:p>
            <a:pPr marL="0" indent="0" algn="l">
              <a:lnSpc>
                <a:spcPts val="2700"/>
              </a:lnSpc>
              <a:buNone/>
            </a:pPr>
            <a:r>
              <a:rPr lang="en-US" sz="2150" b="1" dirty="0">
                <a:solidFill>
                  <a:srgbClr val="D7D4CC"/>
                </a:solidFill>
                <a:latin typeface="Comfortaa Bold" pitchFamily="34" charset="0"/>
                <a:ea typeface="Comfortaa Bold" pitchFamily="34" charset="-122"/>
                <a:cs typeface="Comfortaa Bold" pitchFamily="34" charset="-120"/>
              </a:rPr>
              <a:t>Viaggi</a:t>
            </a:r>
            <a:endParaRPr lang="en-US" sz="2150" dirty="0"/>
          </a:p>
        </p:txBody>
      </p:sp>
      <p:sp>
        <p:nvSpPr>
          <p:cNvPr id="12" name="Text 6"/>
          <p:cNvSpPr/>
          <p:nvPr/>
        </p:nvSpPr>
        <p:spPr>
          <a:xfrm>
            <a:off x="6054804" y="3373279"/>
            <a:ext cx="2225040" cy="2370296"/>
          </a:xfrm>
          <a:prstGeom prst="rect">
            <a:avLst/>
          </a:prstGeom>
          <a:noFill/>
          <a:ln/>
        </p:spPr>
        <p:txBody>
          <a:bodyPr wrap="square" lIns="0" tIns="0" rIns="0" bIns="0" rtlCol="0" anchor="t"/>
          <a:lstStyle/>
          <a:p>
            <a:pPr marL="0" indent="0" algn="l">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Visitare luoghi popolari sui social media. Le destinazioni sono scelte per imitazione.</a:t>
            </a:r>
            <a:endParaRPr lang="en-US" sz="1900" dirty="0"/>
          </a:p>
        </p:txBody>
      </p:sp>
      <p:sp>
        <p:nvSpPr>
          <p:cNvPr id="13" name="Text 7"/>
          <p:cNvSpPr/>
          <p:nvPr/>
        </p:nvSpPr>
        <p:spPr>
          <a:xfrm>
            <a:off x="864037" y="6021229"/>
            <a:ext cx="7415927" cy="1185148"/>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Il desiderio mimetico si manifesta in molti aspetti. La moda, gli investimenti e i viaggi ne sono esempi. Comprendere questo aiuta a fare scelte più consapevoli.</a:t>
            </a:r>
            <a:endParaRPr lang="en-US" sz="1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48903" y="590193"/>
            <a:ext cx="7646194" cy="1188720"/>
          </a:xfrm>
          <a:prstGeom prst="rect">
            <a:avLst/>
          </a:prstGeom>
          <a:noFill/>
          <a:ln/>
        </p:spPr>
        <p:txBody>
          <a:bodyPr wrap="square" lIns="0" tIns="0" rIns="0" bIns="0" rtlCol="0" anchor="t"/>
          <a:lstStyle/>
          <a:p>
            <a:pPr marL="0" indent="0">
              <a:lnSpc>
                <a:spcPts val="4650"/>
              </a:lnSpc>
              <a:buNone/>
            </a:pPr>
            <a:r>
              <a:rPr lang="en-US" sz="3700" b="1" dirty="0">
                <a:solidFill>
                  <a:srgbClr val="FFE14D"/>
                </a:solidFill>
                <a:latin typeface="Comfortaa Bold" pitchFamily="34" charset="0"/>
                <a:ea typeface="Comfortaa Bold" pitchFamily="34" charset="-122"/>
                <a:cs typeface="Comfortaa Bold" pitchFamily="34" charset="-120"/>
              </a:rPr>
              <a:t>Desiderio Mimetico e Marketing</a:t>
            </a:r>
            <a:endParaRPr lang="en-US" sz="3700" dirty="0"/>
          </a:p>
        </p:txBody>
      </p:sp>
      <p:pic>
        <p:nvPicPr>
          <p:cNvPr id="4" name="Image 1" descr="preencoded.png"/>
          <p:cNvPicPr>
            <a:picLocks noChangeAspect="1"/>
          </p:cNvPicPr>
          <p:nvPr/>
        </p:nvPicPr>
        <p:blipFill>
          <a:blip r:embed="rId4"/>
          <a:stretch>
            <a:fillRect/>
          </a:stretch>
        </p:blipFill>
        <p:spPr>
          <a:xfrm>
            <a:off x="748903" y="2099905"/>
            <a:ext cx="1069896" cy="1538049"/>
          </a:xfrm>
          <a:prstGeom prst="rect">
            <a:avLst/>
          </a:prstGeom>
        </p:spPr>
      </p:pic>
      <p:sp>
        <p:nvSpPr>
          <p:cNvPr id="5" name="Text 1"/>
          <p:cNvSpPr/>
          <p:nvPr/>
        </p:nvSpPr>
        <p:spPr>
          <a:xfrm>
            <a:off x="2139791" y="2313861"/>
            <a:ext cx="2377678" cy="297180"/>
          </a:xfrm>
          <a:prstGeom prst="rect">
            <a:avLst/>
          </a:prstGeom>
          <a:noFill/>
          <a:ln/>
        </p:spPr>
        <p:txBody>
          <a:bodyPr wrap="none" lIns="0" tIns="0" rIns="0" bIns="0" rtlCol="0" anchor="t"/>
          <a:lstStyle/>
          <a:p>
            <a:pPr marL="0" indent="0" algn="l">
              <a:lnSpc>
                <a:spcPts val="2300"/>
              </a:lnSpc>
              <a:buNone/>
            </a:pPr>
            <a:r>
              <a:rPr lang="en-US" sz="1850" b="1" dirty="0">
                <a:solidFill>
                  <a:srgbClr val="D7D4CC"/>
                </a:solidFill>
                <a:latin typeface="Comfortaa Bold" pitchFamily="34" charset="0"/>
                <a:ea typeface="Comfortaa Bold" pitchFamily="34" charset="-122"/>
                <a:cs typeface="Comfortaa Bold" pitchFamily="34" charset="-120"/>
              </a:rPr>
              <a:t>Testimonial</a:t>
            </a:r>
            <a:endParaRPr lang="en-US" sz="1850" dirty="0"/>
          </a:p>
        </p:txBody>
      </p:sp>
      <p:sp>
        <p:nvSpPr>
          <p:cNvPr id="6" name="Text 2"/>
          <p:cNvSpPr/>
          <p:nvPr/>
        </p:nvSpPr>
        <p:spPr>
          <a:xfrm>
            <a:off x="2139791" y="2739390"/>
            <a:ext cx="6255306" cy="684609"/>
          </a:xfrm>
          <a:prstGeom prst="rect">
            <a:avLst/>
          </a:prstGeom>
          <a:noFill/>
          <a:ln/>
        </p:spPr>
        <p:txBody>
          <a:bodyPr wrap="square" lIns="0" tIns="0" rIns="0" bIns="0" rtlCol="0" anchor="t"/>
          <a:lstStyle/>
          <a:p>
            <a:pPr marL="0" indent="0" algn="l">
              <a:lnSpc>
                <a:spcPts val="2650"/>
              </a:lnSpc>
              <a:buNone/>
            </a:pPr>
            <a:r>
              <a:rPr lang="en-US" sz="1650" dirty="0">
                <a:solidFill>
                  <a:srgbClr val="D7D4CC"/>
                </a:solidFill>
                <a:latin typeface="Raleway Medium" pitchFamily="34" charset="0"/>
                <a:ea typeface="Raleway Medium" pitchFamily="34" charset="-122"/>
                <a:cs typeface="Raleway Medium" pitchFamily="34" charset="-120"/>
              </a:rPr>
              <a:t>Utilizzo di celebrità per influenzare gli acquisti. Il modello diventa un esempio da seguire.</a:t>
            </a:r>
            <a:endParaRPr lang="en-US" sz="1650" dirty="0"/>
          </a:p>
        </p:txBody>
      </p:sp>
      <p:pic>
        <p:nvPicPr>
          <p:cNvPr id="7" name="Image 2" descr="preencoded.png"/>
          <p:cNvPicPr>
            <a:picLocks noChangeAspect="1"/>
          </p:cNvPicPr>
          <p:nvPr/>
        </p:nvPicPr>
        <p:blipFill>
          <a:blip r:embed="rId5"/>
          <a:stretch>
            <a:fillRect/>
          </a:stretch>
        </p:blipFill>
        <p:spPr>
          <a:xfrm>
            <a:off x="748903" y="3637955"/>
            <a:ext cx="1069896" cy="1538049"/>
          </a:xfrm>
          <a:prstGeom prst="rect">
            <a:avLst/>
          </a:prstGeom>
        </p:spPr>
      </p:pic>
      <p:sp>
        <p:nvSpPr>
          <p:cNvPr id="8" name="Text 3"/>
          <p:cNvSpPr/>
          <p:nvPr/>
        </p:nvSpPr>
        <p:spPr>
          <a:xfrm>
            <a:off x="2139791" y="3851910"/>
            <a:ext cx="2377678" cy="297180"/>
          </a:xfrm>
          <a:prstGeom prst="rect">
            <a:avLst/>
          </a:prstGeom>
          <a:noFill/>
          <a:ln/>
        </p:spPr>
        <p:txBody>
          <a:bodyPr wrap="none" lIns="0" tIns="0" rIns="0" bIns="0" rtlCol="0" anchor="t"/>
          <a:lstStyle/>
          <a:p>
            <a:pPr marL="0" indent="0" algn="l">
              <a:lnSpc>
                <a:spcPts val="2300"/>
              </a:lnSpc>
              <a:buNone/>
            </a:pPr>
            <a:r>
              <a:rPr lang="en-US" sz="1850" b="1" dirty="0">
                <a:solidFill>
                  <a:srgbClr val="D7D4CC"/>
                </a:solidFill>
                <a:latin typeface="Comfortaa Bold" pitchFamily="34" charset="0"/>
                <a:ea typeface="Comfortaa Bold" pitchFamily="34" charset="-122"/>
                <a:cs typeface="Comfortaa Bold" pitchFamily="34" charset="-120"/>
              </a:rPr>
              <a:t>Social Proof</a:t>
            </a:r>
            <a:endParaRPr lang="en-US" sz="1850" dirty="0"/>
          </a:p>
        </p:txBody>
      </p:sp>
      <p:sp>
        <p:nvSpPr>
          <p:cNvPr id="9" name="Text 4"/>
          <p:cNvSpPr/>
          <p:nvPr/>
        </p:nvSpPr>
        <p:spPr>
          <a:xfrm>
            <a:off x="2139791" y="4277439"/>
            <a:ext cx="6255306" cy="684609"/>
          </a:xfrm>
          <a:prstGeom prst="rect">
            <a:avLst/>
          </a:prstGeom>
          <a:noFill/>
          <a:ln/>
        </p:spPr>
        <p:txBody>
          <a:bodyPr wrap="square" lIns="0" tIns="0" rIns="0" bIns="0" rtlCol="0" anchor="t"/>
          <a:lstStyle/>
          <a:p>
            <a:pPr marL="0" indent="0" algn="l">
              <a:lnSpc>
                <a:spcPts val="2650"/>
              </a:lnSpc>
              <a:buNone/>
            </a:pPr>
            <a:r>
              <a:rPr lang="en-US" sz="1650" dirty="0">
                <a:solidFill>
                  <a:srgbClr val="D7D4CC"/>
                </a:solidFill>
                <a:latin typeface="Raleway Medium" pitchFamily="34" charset="0"/>
                <a:ea typeface="Raleway Medium" pitchFamily="34" charset="-122"/>
                <a:cs typeface="Raleway Medium" pitchFamily="34" charset="-120"/>
              </a:rPr>
              <a:t>Mostrare recensioni positive per creare fiducia. L'approvazione sociale spinge all'acquisto.</a:t>
            </a:r>
            <a:endParaRPr lang="en-US" sz="1650" dirty="0"/>
          </a:p>
        </p:txBody>
      </p:sp>
      <p:pic>
        <p:nvPicPr>
          <p:cNvPr id="10" name="Image 3" descr="preencoded.png"/>
          <p:cNvPicPr>
            <a:picLocks noChangeAspect="1"/>
          </p:cNvPicPr>
          <p:nvPr/>
        </p:nvPicPr>
        <p:blipFill>
          <a:blip r:embed="rId6"/>
          <a:stretch>
            <a:fillRect/>
          </a:stretch>
        </p:blipFill>
        <p:spPr>
          <a:xfrm>
            <a:off x="748903" y="5176004"/>
            <a:ext cx="1069896" cy="1538049"/>
          </a:xfrm>
          <a:prstGeom prst="rect">
            <a:avLst/>
          </a:prstGeom>
        </p:spPr>
      </p:pic>
      <p:sp>
        <p:nvSpPr>
          <p:cNvPr id="11" name="Text 5"/>
          <p:cNvSpPr/>
          <p:nvPr/>
        </p:nvSpPr>
        <p:spPr>
          <a:xfrm>
            <a:off x="2139791" y="5389959"/>
            <a:ext cx="2377678" cy="297180"/>
          </a:xfrm>
          <a:prstGeom prst="rect">
            <a:avLst/>
          </a:prstGeom>
          <a:noFill/>
          <a:ln/>
        </p:spPr>
        <p:txBody>
          <a:bodyPr wrap="none" lIns="0" tIns="0" rIns="0" bIns="0" rtlCol="0" anchor="t"/>
          <a:lstStyle/>
          <a:p>
            <a:pPr marL="0" indent="0" algn="l">
              <a:lnSpc>
                <a:spcPts val="2300"/>
              </a:lnSpc>
              <a:buNone/>
            </a:pPr>
            <a:r>
              <a:rPr lang="en-US" sz="1850" b="1" dirty="0">
                <a:solidFill>
                  <a:srgbClr val="D7D4CC"/>
                </a:solidFill>
                <a:latin typeface="Comfortaa Bold" pitchFamily="34" charset="0"/>
                <a:ea typeface="Comfortaa Bold" pitchFamily="34" charset="-122"/>
                <a:cs typeface="Comfortaa Bold" pitchFamily="34" charset="-120"/>
              </a:rPr>
              <a:t>Scarsità</a:t>
            </a:r>
            <a:endParaRPr lang="en-US" sz="1850" dirty="0"/>
          </a:p>
        </p:txBody>
      </p:sp>
      <p:sp>
        <p:nvSpPr>
          <p:cNvPr id="12" name="Text 6"/>
          <p:cNvSpPr/>
          <p:nvPr/>
        </p:nvSpPr>
        <p:spPr>
          <a:xfrm>
            <a:off x="2139791" y="5815489"/>
            <a:ext cx="6255306" cy="684609"/>
          </a:xfrm>
          <a:prstGeom prst="rect">
            <a:avLst/>
          </a:prstGeom>
          <a:noFill/>
          <a:ln/>
        </p:spPr>
        <p:txBody>
          <a:bodyPr wrap="square" lIns="0" tIns="0" rIns="0" bIns="0" rtlCol="0" anchor="t"/>
          <a:lstStyle/>
          <a:p>
            <a:pPr marL="0" indent="0" algn="l">
              <a:lnSpc>
                <a:spcPts val="2650"/>
              </a:lnSpc>
              <a:buNone/>
            </a:pPr>
            <a:r>
              <a:rPr lang="en-US" sz="1650" dirty="0">
                <a:solidFill>
                  <a:srgbClr val="D7D4CC"/>
                </a:solidFill>
                <a:latin typeface="Raleway Medium" pitchFamily="34" charset="0"/>
                <a:ea typeface="Raleway Medium" pitchFamily="34" charset="-122"/>
                <a:cs typeface="Raleway Medium" pitchFamily="34" charset="-120"/>
              </a:rPr>
              <a:t>Creare un senso di urgenza per aumentare il desiderio. La limitazione aumenta l'imitazione.</a:t>
            </a:r>
            <a:endParaRPr lang="en-US" sz="1650" dirty="0"/>
          </a:p>
        </p:txBody>
      </p:sp>
      <p:sp>
        <p:nvSpPr>
          <p:cNvPr id="13" name="Text 7"/>
          <p:cNvSpPr/>
          <p:nvPr/>
        </p:nvSpPr>
        <p:spPr>
          <a:xfrm>
            <a:off x="748903" y="6954798"/>
            <a:ext cx="7646194" cy="684609"/>
          </a:xfrm>
          <a:prstGeom prst="rect">
            <a:avLst/>
          </a:prstGeom>
          <a:noFill/>
          <a:ln/>
        </p:spPr>
        <p:txBody>
          <a:bodyPr wrap="square" lIns="0" tIns="0" rIns="0" bIns="0" rtlCol="0" anchor="t"/>
          <a:lstStyle/>
          <a:p>
            <a:pPr marL="0" indent="0">
              <a:lnSpc>
                <a:spcPts val="2650"/>
              </a:lnSpc>
              <a:buNone/>
            </a:pPr>
            <a:r>
              <a:rPr lang="en-US" sz="1650" dirty="0">
                <a:solidFill>
                  <a:srgbClr val="D7D4CC"/>
                </a:solidFill>
                <a:latin typeface="Raleway Medium" pitchFamily="34" charset="0"/>
                <a:ea typeface="Raleway Medium" pitchFamily="34" charset="-122"/>
                <a:cs typeface="Raleway Medium" pitchFamily="34" charset="-120"/>
              </a:rPr>
              <a:t>Le aziende sfruttano il desiderio mimetico. Usano testimonial, social proof e scarsità. Questo manipola i consumatori e spinge all'acquisto.</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15697" y="827842"/>
            <a:ext cx="7512606" cy="1294686"/>
          </a:xfrm>
          <a:prstGeom prst="rect">
            <a:avLst/>
          </a:prstGeom>
          <a:noFill/>
          <a:ln/>
        </p:spPr>
        <p:txBody>
          <a:bodyPr wrap="square" lIns="0" tIns="0" rIns="0" bIns="0" rtlCol="0" anchor="t"/>
          <a:lstStyle/>
          <a:p>
            <a:pPr marL="0" indent="0">
              <a:lnSpc>
                <a:spcPts val="5050"/>
              </a:lnSpc>
              <a:buNone/>
            </a:pPr>
            <a:r>
              <a:rPr lang="en-US" sz="4050" b="1" dirty="0">
                <a:solidFill>
                  <a:srgbClr val="FFE14D"/>
                </a:solidFill>
                <a:latin typeface="Comfortaa Bold" pitchFamily="34" charset="0"/>
                <a:ea typeface="Comfortaa Bold" pitchFamily="34" charset="-122"/>
                <a:cs typeface="Comfortaa Bold" pitchFamily="34" charset="-120"/>
              </a:rPr>
              <a:t>Conseguenze Positive e Negative</a:t>
            </a:r>
            <a:endParaRPr lang="en-US" sz="4050" dirty="0"/>
          </a:p>
        </p:txBody>
      </p:sp>
      <p:sp>
        <p:nvSpPr>
          <p:cNvPr id="4" name="Shape 1"/>
          <p:cNvSpPr/>
          <p:nvPr/>
        </p:nvSpPr>
        <p:spPr>
          <a:xfrm>
            <a:off x="815697" y="2734270"/>
            <a:ext cx="524351" cy="524351"/>
          </a:xfrm>
          <a:prstGeom prst="roundRect">
            <a:avLst>
              <a:gd name="adj" fmla="val 66676"/>
            </a:avLst>
          </a:prstGeom>
          <a:solidFill>
            <a:srgbClr val="46464A"/>
          </a:solidFill>
          <a:ln/>
        </p:spPr>
      </p:sp>
      <p:sp>
        <p:nvSpPr>
          <p:cNvPr id="5" name="Text 2"/>
          <p:cNvSpPr/>
          <p:nvPr/>
        </p:nvSpPr>
        <p:spPr>
          <a:xfrm>
            <a:off x="1016794" y="2841069"/>
            <a:ext cx="122158" cy="310753"/>
          </a:xfrm>
          <a:prstGeom prst="rect">
            <a:avLst/>
          </a:prstGeom>
          <a:noFill/>
          <a:ln/>
        </p:spPr>
        <p:txBody>
          <a:bodyPr wrap="none" lIns="0" tIns="0" rIns="0" bIns="0" rtlCol="0" anchor="t"/>
          <a:lstStyle/>
          <a:p>
            <a:pPr marL="0" indent="0" algn="ctr">
              <a:lnSpc>
                <a:spcPts val="2400"/>
              </a:lnSpc>
              <a:buNone/>
            </a:pPr>
            <a:r>
              <a:rPr lang="en-US" sz="2400" b="1" dirty="0">
                <a:solidFill>
                  <a:srgbClr val="D7D4CC"/>
                </a:solidFill>
                <a:latin typeface="Comfortaa Bold" pitchFamily="34" charset="0"/>
                <a:ea typeface="Comfortaa Bold" pitchFamily="34" charset="-122"/>
                <a:cs typeface="Comfortaa Bold" pitchFamily="34" charset="-120"/>
              </a:rPr>
              <a:t>1</a:t>
            </a:r>
            <a:endParaRPr lang="en-US" sz="2400" dirty="0"/>
          </a:p>
        </p:txBody>
      </p:sp>
      <p:sp>
        <p:nvSpPr>
          <p:cNvPr id="6" name="Text 3"/>
          <p:cNvSpPr/>
          <p:nvPr/>
        </p:nvSpPr>
        <p:spPr>
          <a:xfrm>
            <a:off x="1573054" y="2734270"/>
            <a:ext cx="2589728" cy="323612"/>
          </a:xfrm>
          <a:prstGeom prst="rect">
            <a:avLst/>
          </a:prstGeom>
          <a:noFill/>
          <a:ln/>
        </p:spPr>
        <p:txBody>
          <a:bodyPr wrap="none" lIns="0" tIns="0" rIns="0" bIns="0" rtlCol="0" anchor="t"/>
          <a:lstStyle/>
          <a:p>
            <a:pPr marL="0" indent="0">
              <a:lnSpc>
                <a:spcPts val="2500"/>
              </a:lnSpc>
              <a:buNone/>
            </a:pPr>
            <a:r>
              <a:rPr lang="en-US" sz="2000" b="1" dirty="0">
                <a:solidFill>
                  <a:srgbClr val="D7D4CC"/>
                </a:solidFill>
                <a:latin typeface="Comfortaa Bold" pitchFamily="34" charset="0"/>
                <a:ea typeface="Comfortaa Bold" pitchFamily="34" charset="-122"/>
                <a:cs typeface="Comfortaa Bold" pitchFamily="34" charset="-120"/>
              </a:rPr>
              <a:t>Positive</a:t>
            </a:r>
            <a:endParaRPr lang="en-US" sz="2000" dirty="0"/>
          </a:p>
        </p:txBody>
      </p:sp>
      <p:sp>
        <p:nvSpPr>
          <p:cNvPr id="7" name="Text 4"/>
          <p:cNvSpPr/>
          <p:nvPr/>
        </p:nvSpPr>
        <p:spPr>
          <a:xfrm>
            <a:off x="1573054" y="3197662"/>
            <a:ext cx="2882503" cy="1491615"/>
          </a:xfrm>
          <a:prstGeom prst="rect">
            <a:avLst/>
          </a:prstGeom>
          <a:noFill/>
          <a:ln/>
        </p:spPr>
        <p:txBody>
          <a:bodyPr wrap="square" lIns="0" tIns="0" rIns="0" bIns="0" rtlCol="0" anchor="t"/>
          <a:lstStyle/>
          <a:p>
            <a:pPr marL="0" indent="0">
              <a:lnSpc>
                <a:spcPts val="2900"/>
              </a:lnSpc>
              <a:buNone/>
            </a:pPr>
            <a:r>
              <a:rPr lang="en-US" sz="1800" dirty="0">
                <a:solidFill>
                  <a:srgbClr val="D7D4CC"/>
                </a:solidFill>
                <a:latin typeface="Raleway Medium" pitchFamily="34" charset="0"/>
                <a:ea typeface="Raleway Medium" pitchFamily="34" charset="-122"/>
                <a:cs typeface="Raleway Medium" pitchFamily="34" charset="-120"/>
              </a:rPr>
              <a:t>Apprendimento e crescita personale. Imitare modelli positivi può portare a miglioramenti.</a:t>
            </a:r>
            <a:endParaRPr lang="en-US" sz="1800" dirty="0"/>
          </a:p>
        </p:txBody>
      </p:sp>
      <p:sp>
        <p:nvSpPr>
          <p:cNvPr id="8" name="Shape 5"/>
          <p:cNvSpPr/>
          <p:nvPr/>
        </p:nvSpPr>
        <p:spPr>
          <a:xfrm>
            <a:off x="4688562" y="2734270"/>
            <a:ext cx="524351" cy="524351"/>
          </a:xfrm>
          <a:prstGeom prst="roundRect">
            <a:avLst>
              <a:gd name="adj" fmla="val 66676"/>
            </a:avLst>
          </a:prstGeom>
          <a:solidFill>
            <a:srgbClr val="46464A"/>
          </a:solidFill>
          <a:ln/>
        </p:spPr>
      </p:sp>
      <p:sp>
        <p:nvSpPr>
          <p:cNvPr id="9" name="Text 6"/>
          <p:cNvSpPr/>
          <p:nvPr/>
        </p:nvSpPr>
        <p:spPr>
          <a:xfrm>
            <a:off x="4859298" y="2841069"/>
            <a:ext cx="182761" cy="310753"/>
          </a:xfrm>
          <a:prstGeom prst="rect">
            <a:avLst/>
          </a:prstGeom>
          <a:noFill/>
          <a:ln/>
        </p:spPr>
        <p:txBody>
          <a:bodyPr wrap="none" lIns="0" tIns="0" rIns="0" bIns="0" rtlCol="0" anchor="t"/>
          <a:lstStyle/>
          <a:p>
            <a:pPr marL="0" indent="0" algn="ctr">
              <a:lnSpc>
                <a:spcPts val="2400"/>
              </a:lnSpc>
              <a:buNone/>
            </a:pPr>
            <a:r>
              <a:rPr lang="en-US" sz="2400" b="1" dirty="0">
                <a:solidFill>
                  <a:srgbClr val="D7D4CC"/>
                </a:solidFill>
                <a:latin typeface="Comfortaa Bold" pitchFamily="34" charset="0"/>
                <a:ea typeface="Comfortaa Bold" pitchFamily="34" charset="-122"/>
                <a:cs typeface="Comfortaa Bold" pitchFamily="34" charset="-120"/>
              </a:rPr>
              <a:t>2</a:t>
            </a:r>
            <a:endParaRPr lang="en-US" sz="2400" dirty="0"/>
          </a:p>
        </p:txBody>
      </p:sp>
      <p:sp>
        <p:nvSpPr>
          <p:cNvPr id="10" name="Text 7"/>
          <p:cNvSpPr/>
          <p:nvPr/>
        </p:nvSpPr>
        <p:spPr>
          <a:xfrm>
            <a:off x="5445919" y="2734270"/>
            <a:ext cx="2589728" cy="323612"/>
          </a:xfrm>
          <a:prstGeom prst="rect">
            <a:avLst/>
          </a:prstGeom>
          <a:noFill/>
          <a:ln/>
        </p:spPr>
        <p:txBody>
          <a:bodyPr wrap="none" lIns="0" tIns="0" rIns="0" bIns="0" rtlCol="0" anchor="t"/>
          <a:lstStyle/>
          <a:p>
            <a:pPr marL="0" indent="0">
              <a:lnSpc>
                <a:spcPts val="2500"/>
              </a:lnSpc>
              <a:buNone/>
            </a:pPr>
            <a:r>
              <a:rPr lang="en-US" sz="2000" b="1" dirty="0">
                <a:solidFill>
                  <a:srgbClr val="D7D4CC"/>
                </a:solidFill>
                <a:latin typeface="Comfortaa Bold" pitchFamily="34" charset="0"/>
                <a:ea typeface="Comfortaa Bold" pitchFamily="34" charset="-122"/>
                <a:cs typeface="Comfortaa Bold" pitchFamily="34" charset="-120"/>
              </a:rPr>
              <a:t>Negative</a:t>
            </a:r>
            <a:endParaRPr lang="en-US" sz="2000" dirty="0"/>
          </a:p>
        </p:txBody>
      </p:sp>
      <p:sp>
        <p:nvSpPr>
          <p:cNvPr id="11" name="Text 8"/>
          <p:cNvSpPr/>
          <p:nvPr/>
        </p:nvSpPr>
        <p:spPr>
          <a:xfrm>
            <a:off x="5452024" y="3172956"/>
            <a:ext cx="2882503" cy="1491615"/>
          </a:xfrm>
          <a:prstGeom prst="rect">
            <a:avLst/>
          </a:prstGeom>
          <a:noFill/>
          <a:ln/>
        </p:spPr>
        <p:txBody>
          <a:bodyPr wrap="square" lIns="0" tIns="0" rIns="0" bIns="0" rtlCol="0" anchor="t"/>
          <a:lstStyle/>
          <a:p>
            <a:pPr marL="0" indent="0">
              <a:lnSpc>
                <a:spcPts val="2900"/>
              </a:lnSpc>
              <a:buNone/>
            </a:pPr>
            <a:r>
              <a:rPr lang="en-US" sz="1800" dirty="0">
                <a:solidFill>
                  <a:srgbClr val="D7D4CC"/>
                </a:solidFill>
                <a:latin typeface="Raleway Medium" pitchFamily="34" charset="0"/>
                <a:ea typeface="Raleway Medium" pitchFamily="34" charset="-122"/>
                <a:cs typeface="Raleway Medium" pitchFamily="34" charset="-120"/>
              </a:rPr>
              <a:t>Invidia, rivalità e competizione distruttiva. Il desiderio </a:t>
            </a:r>
            <a:r>
              <a:rPr lang="en-US" sz="1800" dirty="0" err="1">
                <a:solidFill>
                  <a:srgbClr val="D7D4CC"/>
                </a:solidFill>
                <a:latin typeface="Raleway Medium" pitchFamily="34" charset="0"/>
                <a:ea typeface="Raleway Medium" pitchFamily="34" charset="-122"/>
                <a:cs typeface="Raleway Medium" pitchFamily="34" charset="-120"/>
              </a:rPr>
              <a:t>mimetico</a:t>
            </a:r>
            <a:r>
              <a:rPr lang="en-US" sz="1800" dirty="0">
                <a:solidFill>
                  <a:srgbClr val="D7D4CC"/>
                </a:solidFill>
                <a:latin typeface="Raleway Medium" pitchFamily="34" charset="0"/>
                <a:ea typeface="Raleway Medium" pitchFamily="34" charset="-122"/>
                <a:cs typeface="Raleway Medium" pitchFamily="34" charset="-120"/>
              </a:rPr>
              <a:t> </a:t>
            </a:r>
            <a:r>
              <a:rPr lang="en-US" sz="1800" dirty="0" err="1">
                <a:solidFill>
                  <a:srgbClr val="D7D4CC"/>
                </a:solidFill>
                <a:latin typeface="Raleway Medium" pitchFamily="34" charset="0"/>
                <a:ea typeface="Raleway Medium" pitchFamily="34" charset="-122"/>
                <a:cs typeface="Raleway Medium" pitchFamily="34" charset="-120"/>
              </a:rPr>
              <a:t>è</a:t>
            </a:r>
            <a:r>
              <a:rPr lang="en-US" sz="1800" dirty="0">
                <a:solidFill>
                  <a:srgbClr val="D7D4CC"/>
                </a:solidFill>
                <a:latin typeface="Raleway Medium" pitchFamily="34" charset="0"/>
                <a:ea typeface="Raleway Medium" pitchFamily="34" charset="-122"/>
                <a:cs typeface="Raleway Medium" pitchFamily="34" charset="-120"/>
              </a:rPr>
              <a:t> la </a:t>
            </a:r>
            <a:r>
              <a:rPr lang="en-US" sz="1800" dirty="0" err="1">
                <a:solidFill>
                  <a:srgbClr val="D7D4CC"/>
                </a:solidFill>
                <a:latin typeface="Raleway Medium" pitchFamily="34" charset="0"/>
                <a:ea typeface="Raleway Medium" pitchFamily="34" charset="-122"/>
                <a:cs typeface="Raleway Medium" pitchFamily="34" charset="-120"/>
              </a:rPr>
              <a:t>radice</a:t>
            </a:r>
            <a:r>
              <a:rPr lang="en-US" sz="1800" dirty="0">
                <a:solidFill>
                  <a:srgbClr val="D7D4CC"/>
                </a:solidFill>
                <a:latin typeface="Raleway Medium" pitchFamily="34" charset="0"/>
                <a:ea typeface="Raleway Medium" pitchFamily="34" charset="-122"/>
                <a:cs typeface="Raleway Medium" pitchFamily="34" charset="-120"/>
              </a:rPr>
              <a:t> </a:t>
            </a:r>
            <a:r>
              <a:rPr lang="en-US" sz="1800" dirty="0" err="1">
                <a:solidFill>
                  <a:srgbClr val="D7D4CC"/>
                </a:solidFill>
                <a:latin typeface="Raleway Medium" pitchFamily="34" charset="0"/>
                <a:ea typeface="Raleway Medium" pitchFamily="34" charset="-122"/>
                <a:cs typeface="Raleway Medium" pitchFamily="34" charset="-120"/>
              </a:rPr>
              <a:t>della</a:t>
            </a:r>
            <a:r>
              <a:rPr lang="en-US" sz="1800" dirty="0">
                <a:solidFill>
                  <a:srgbClr val="D7D4CC"/>
                </a:solidFill>
                <a:latin typeface="Raleway Medium" pitchFamily="34" charset="0"/>
                <a:ea typeface="Raleway Medium" pitchFamily="34" charset="-122"/>
                <a:cs typeface="Raleway Medium" pitchFamily="34" charset="-120"/>
              </a:rPr>
              <a:t> </a:t>
            </a:r>
            <a:r>
              <a:rPr lang="en-US" sz="1800" dirty="0" err="1">
                <a:solidFill>
                  <a:srgbClr val="D7D4CC"/>
                </a:solidFill>
                <a:latin typeface="Raleway Medium" pitchFamily="34" charset="0"/>
                <a:ea typeface="Raleway Medium" pitchFamily="34" charset="-122"/>
                <a:cs typeface="Raleway Medium" pitchFamily="34" charset="-120"/>
              </a:rPr>
              <a:t>violenza</a:t>
            </a:r>
            <a:r>
              <a:rPr lang="en-US" sz="1800" dirty="0">
                <a:solidFill>
                  <a:srgbClr val="D7D4CC"/>
                </a:solidFill>
                <a:latin typeface="Raleway Medium" pitchFamily="34" charset="0"/>
                <a:ea typeface="Raleway Medium" pitchFamily="34" charset="-122"/>
                <a:cs typeface="Raleway Medium" pitchFamily="34" charset="-120"/>
              </a:rPr>
              <a:t> e </a:t>
            </a:r>
            <a:r>
              <a:rPr lang="en-US" sz="1800" dirty="0" err="1">
                <a:solidFill>
                  <a:srgbClr val="D7D4CC"/>
                </a:solidFill>
                <a:latin typeface="Raleway Medium" pitchFamily="34" charset="0"/>
                <a:ea typeface="Raleway Medium" pitchFamily="34" charset="-122"/>
                <a:cs typeface="Raleway Medium" pitchFamily="34" charset="-120"/>
              </a:rPr>
              <a:t>dei</a:t>
            </a:r>
            <a:r>
              <a:rPr lang="en-US" sz="1800" dirty="0">
                <a:solidFill>
                  <a:srgbClr val="D7D4CC"/>
                </a:solidFill>
                <a:latin typeface="Raleway Medium" pitchFamily="34" charset="0"/>
                <a:ea typeface="Raleway Medium" pitchFamily="34" charset="-122"/>
                <a:cs typeface="Raleway Medium" pitchFamily="34" charset="-120"/>
              </a:rPr>
              <a:t> </a:t>
            </a:r>
            <a:r>
              <a:rPr lang="en-US" sz="1800" dirty="0" err="1">
                <a:solidFill>
                  <a:srgbClr val="D7D4CC"/>
                </a:solidFill>
                <a:latin typeface="Raleway Medium" pitchFamily="34" charset="0"/>
                <a:ea typeface="Raleway Medium" pitchFamily="34" charset="-122"/>
                <a:cs typeface="Raleway Medium" pitchFamily="34" charset="-120"/>
              </a:rPr>
              <a:t>conflitti</a:t>
            </a:r>
            <a:r>
              <a:rPr lang="en-US" sz="1800" dirty="0">
                <a:solidFill>
                  <a:srgbClr val="D7D4CC"/>
                </a:solidFill>
                <a:latin typeface="Raleway Medium" pitchFamily="34" charset="0"/>
                <a:ea typeface="Raleway Medium" pitchFamily="34" charset="-122"/>
                <a:cs typeface="Raleway Medium" pitchFamily="34" charset="-120"/>
              </a:rPr>
              <a:t>. </a:t>
            </a:r>
            <a:r>
              <a:rPr lang="en-US" sz="1800" dirty="0" err="1">
                <a:solidFill>
                  <a:srgbClr val="D7D4CC"/>
                </a:solidFill>
                <a:latin typeface="Raleway Medium" pitchFamily="34" charset="0"/>
                <a:ea typeface="Raleway Medium" pitchFamily="34" charset="-122"/>
                <a:cs typeface="Raleway Medium" pitchFamily="34" charset="-120"/>
              </a:rPr>
              <a:t>Mancanza</a:t>
            </a:r>
            <a:r>
              <a:rPr lang="en-US" sz="1800" dirty="0">
                <a:solidFill>
                  <a:srgbClr val="D7D4CC"/>
                </a:solidFill>
                <a:latin typeface="Raleway Medium" pitchFamily="34" charset="0"/>
                <a:ea typeface="Raleway Medium" pitchFamily="34" charset="-122"/>
                <a:cs typeface="Raleway Medium" pitchFamily="34" charset="-120"/>
              </a:rPr>
              <a:t> di </a:t>
            </a:r>
            <a:r>
              <a:rPr lang="en-US" sz="1800" dirty="0" err="1">
                <a:solidFill>
                  <a:srgbClr val="D7D4CC"/>
                </a:solidFill>
                <a:latin typeface="Raleway Medium" pitchFamily="34" charset="0"/>
                <a:ea typeface="Raleway Medium" pitchFamily="34" charset="-122"/>
                <a:cs typeface="Raleway Medium" pitchFamily="34" charset="-120"/>
              </a:rPr>
              <a:t>libertà</a:t>
            </a:r>
            <a:r>
              <a:rPr lang="en-US" sz="1800" dirty="0">
                <a:solidFill>
                  <a:srgbClr val="D7D4CC"/>
                </a:solidFill>
                <a:latin typeface="Raleway Medium" pitchFamily="34" charset="0"/>
                <a:ea typeface="Raleway Medium" pitchFamily="34" charset="-122"/>
                <a:cs typeface="Raleway Medium" pitchFamily="34" charset="-120"/>
              </a:rPr>
              <a:t>.</a:t>
            </a:r>
            <a:endParaRPr lang="en-US" sz="1800" dirty="0"/>
          </a:p>
        </p:txBody>
      </p:sp>
      <p:sp>
        <p:nvSpPr>
          <p:cNvPr id="12" name="Shape 9"/>
          <p:cNvSpPr/>
          <p:nvPr/>
        </p:nvSpPr>
        <p:spPr>
          <a:xfrm>
            <a:off x="815697" y="5184458"/>
            <a:ext cx="524351" cy="524351"/>
          </a:xfrm>
          <a:prstGeom prst="roundRect">
            <a:avLst>
              <a:gd name="adj" fmla="val 66676"/>
            </a:avLst>
          </a:prstGeom>
          <a:solidFill>
            <a:srgbClr val="46464A"/>
          </a:solidFill>
          <a:ln/>
        </p:spPr>
      </p:sp>
      <p:sp>
        <p:nvSpPr>
          <p:cNvPr id="13" name="Text 10"/>
          <p:cNvSpPr/>
          <p:nvPr/>
        </p:nvSpPr>
        <p:spPr>
          <a:xfrm>
            <a:off x="984766" y="5291257"/>
            <a:ext cx="186095" cy="310753"/>
          </a:xfrm>
          <a:prstGeom prst="rect">
            <a:avLst/>
          </a:prstGeom>
          <a:noFill/>
          <a:ln/>
        </p:spPr>
        <p:txBody>
          <a:bodyPr wrap="none" lIns="0" tIns="0" rIns="0" bIns="0" rtlCol="0" anchor="t"/>
          <a:lstStyle/>
          <a:p>
            <a:pPr marL="0" indent="0" algn="ctr">
              <a:lnSpc>
                <a:spcPts val="2400"/>
              </a:lnSpc>
              <a:buNone/>
            </a:pPr>
            <a:r>
              <a:rPr lang="en-US" sz="2400" b="1" dirty="0">
                <a:solidFill>
                  <a:srgbClr val="D7D4CC"/>
                </a:solidFill>
                <a:latin typeface="Comfortaa Bold" pitchFamily="34" charset="0"/>
                <a:ea typeface="Comfortaa Bold" pitchFamily="34" charset="-122"/>
                <a:cs typeface="Comfortaa Bold" pitchFamily="34" charset="-120"/>
              </a:rPr>
              <a:t>3</a:t>
            </a:r>
            <a:endParaRPr lang="en-US" sz="2400" dirty="0"/>
          </a:p>
        </p:txBody>
      </p:sp>
      <p:sp>
        <p:nvSpPr>
          <p:cNvPr id="14" name="Text 11"/>
          <p:cNvSpPr/>
          <p:nvPr/>
        </p:nvSpPr>
        <p:spPr>
          <a:xfrm>
            <a:off x="1573054" y="5184458"/>
            <a:ext cx="2589728" cy="323612"/>
          </a:xfrm>
          <a:prstGeom prst="rect">
            <a:avLst/>
          </a:prstGeom>
          <a:noFill/>
          <a:ln/>
        </p:spPr>
        <p:txBody>
          <a:bodyPr wrap="none" lIns="0" tIns="0" rIns="0" bIns="0" rtlCol="0" anchor="t"/>
          <a:lstStyle/>
          <a:p>
            <a:pPr marL="0" indent="0">
              <a:lnSpc>
                <a:spcPts val="2500"/>
              </a:lnSpc>
              <a:buNone/>
            </a:pPr>
            <a:r>
              <a:rPr lang="en-US" sz="2000" b="1" dirty="0">
                <a:solidFill>
                  <a:srgbClr val="D7D4CC"/>
                </a:solidFill>
                <a:latin typeface="Comfortaa Bold" pitchFamily="34" charset="0"/>
                <a:ea typeface="Comfortaa Bold" pitchFamily="34" charset="-122"/>
                <a:cs typeface="Comfortaa Bold" pitchFamily="34" charset="-120"/>
              </a:rPr>
              <a:t>Neutral</a:t>
            </a:r>
            <a:endParaRPr lang="en-US" sz="2000" dirty="0"/>
          </a:p>
        </p:txBody>
      </p:sp>
      <p:sp>
        <p:nvSpPr>
          <p:cNvPr id="15" name="Text 12"/>
          <p:cNvSpPr/>
          <p:nvPr/>
        </p:nvSpPr>
        <p:spPr>
          <a:xfrm>
            <a:off x="1573054" y="5647849"/>
            <a:ext cx="6755249" cy="745808"/>
          </a:xfrm>
          <a:prstGeom prst="rect">
            <a:avLst/>
          </a:prstGeom>
          <a:noFill/>
          <a:ln/>
        </p:spPr>
        <p:txBody>
          <a:bodyPr wrap="square" lIns="0" tIns="0" rIns="0" bIns="0" rtlCol="0" anchor="t"/>
          <a:lstStyle/>
          <a:p>
            <a:pPr marL="0" indent="0">
              <a:lnSpc>
                <a:spcPts val="2900"/>
              </a:lnSpc>
              <a:buNone/>
            </a:pPr>
            <a:r>
              <a:rPr lang="en-US" sz="1800" dirty="0">
                <a:solidFill>
                  <a:srgbClr val="D7D4CC"/>
                </a:solidFill>
                <a:latin typeface="Raleway Medium" pitchFamily="34" charset="0"/>
                <a:ea typeface="Raleway Medium" pitchFamily="34" charset="-122"/>
                <a:cs typeface="Raleway Medium" pitchFamily="34" charset="-120"/>
              </a:rPr>
              <a:t>Conformità e standardizzazione. Imitare gli altri crea uniformità sociale.</a:t>
            </a:r>
            <a:endParaRPr lang="en-US" sz="1800" dirty="0"/>
          </a:p>
        </p:txBody>
      </p:sp>
      <p:sp>
        <p:nvSpPr>
          <p:cNvPr id="16" name="Text 13"/>
          <p:cNvSpPr/>
          <p:nvPr/>
        </p:nvSpPr>
        <p:spPr>
          <a:xfrm>
            <a:off x="815697" y="6655832"/>
            <a:ext cx="7512606" cy="745808"/>
          </a:xfrm>
          <a:prstGeom prst="rect">
            <a:avLst/>
          </a:prstGeom>
          <a:noFill/>
          <a:ln/>
        </p:spPr>
        <p:txBody>
          <a:bodyPr wrap="square" lIns="0" tIns="0" rIns="0" bIns="0" rtlCol="0" anchor="t"/>
          <a:lstStyle/>
          <a:p>
            <a:pPr marL="0" indent="0">
              <a:lnSpc>
                <a:spcPts val="2900"/>
              </a:lnSpc>
              <a:buNone/>
            </a:pPr>
            <a:r>
              <a:rPr lang="en-US" sz="1800" dirty="0">
                <a:solidFill>
                  <a:srgbClr val="D7D4CC"/>
                </a:solidFill>
                <a:latin typeface="Raleway Medium" pitchFamily="34" charset="0"/>
                <a:ea typeface="Raleway Medium" pitchFamily="34" charset="-122"/>
                <a:cs typeface="Raleway Medium" pitchFamily="34" charset="-120"/>
              </a:rPr>
              <a:t>Il desiderio mimetico ha effetti ambivalenti. Può promuovere la crescita. Può anche alimentare la competizione distruttiva.</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04743" y="658535"/>
            <a:ext cx="6722983" cy="638770"/>
          </a:xfrm>
          <a:prstGeom prst="rect">
            <a:avLst/>
          </a:prstGeom>
          <a:noFill/>
          <a:ln/>
        </p:spPr>
        <p:txBody>
          <a:bodyPr wrap="none" lIns="0" tIns="0" rIns="0" bIns="0" rtlCol="0" anchor="t"/>
          <a:lstStyle/>
          <a:p>
            <a:pPr marL="0" indent="0">
              <a:lnSpc>
                <a:spcPts val="5000"/>
              </a:lnSpc>
              <a:buNone/>
            </a:pPr>
            <a:r>
              <a:rPr lang="en-US" sz="4000" b="1" dirty="0">
                <a:solidFill>
                  <a:srgbClr val="FFE14D"/>
                </a:solidFill>
                <a:latin typeface="Comfortaa Bold" pitchFamily="34" charset="0"/>
                <a:ea typeface="Comfortaa Bold" pitchFamily="34" charset="-122"/>
                <a:cs typeface="Comfortaa Bold" pitchFamily="34" charset="-120"/>
              </a:rPr>
              <a:t>Come Gestire il Desiderio</a:t>
            </a:r>
            <a:endParaRPr lang="en-US" sz="4000" dirty="0"/>
          </a:p>
        </p:txBody>
      </p:sp>
      <p:sp>
        <p:nvSpPr>
          <p:cNvPr id="3" name="Shape 1"/>
          <p:cNvSpPr/>
          <p:nvPr/>
        </p:nvSpPr>
        <p:spPr>
          <a:xfrm>
            <a:off x="804743" y="1757124"/>
            <a:ext cx="2170033" cy="1284803"/>
          </a:xfrm>
          <a:prstGeom prst="roundRect">
            <a:avLst>
              <a:gd name="adj" fmla="val 26845"/>
            </a:avLst>
          </a:prstGeom>
          <a:solidFill>
            <a:srgbClr val="46464A"/>
          </a:solidFill>
          <a:ln/>
        </p:spPr>
      </p:sp>
      <p:sp>
        <p:nvSpPr>
          <p:cNvPr id="4" name="Text 2"/>
          <p:cNvSpPr/>
          <p:nvPr/>
        </p:nvSpPr>
        <p:spPr>
          <a:xfrm>
            <a:off x="1034653" y="2169557"/>
            <a:ext cx="112990" cy="459819"/>
          </a:xfrm>
          <a:prstGeom prst="rect">
            <a:avLst/>
          </a:prstGeom>
          <a:noFill/>
          <a:ln/>
        </p:spPr>
        <p:txBody>
          <a:bodyPr wrap="none" lIns="0" tIns="0" rIns="0" bIns="0" rtlCol="0" anchor="t"/>
          <a:lstStyle/>
          <a:p>
            <a:pPr marL="0" indent="0" algn="ctr">
              <a:lnSpc>
                <a:spcPts val="3600"/>
              </a:lnSpc>
              <a:buNone/>
            </a:pPr>
            <a:r>
              <a:rPr lang="en-US" sz="2250" b="1" dirty="0">
                <a:solidFill>
                  <a:srgbClr val="D7D4CC"/>
                </a:solidFill>
                <a:latin typeface="Comfortaa Bold" pitchFamily="34" charset="0"/>
                <a:ea typeface="Comfortaa Bold" pitchFamily="34" charset="-122"/>
                <a:cs typeface="Comfortaa Bold" pitchFamily="34" charset="-120"/>
              </a:rPr>
              <a:t>1</a:t>
            </a:r>
            <a:endParaRPr lang="en-US" sz="2250" dirty="0"/>
          </a:p>
        </p:txBody>
      </p:sp>
      <p:sp>
        <p:nvSpPr>
          <p:cNvPr id="5" name="Text 3"/>
          <p:cNvSpPr/>
          <p:nvPr/>
        </p:nvSpPr>
        <p:spPr>
          <a:xfrm>
            <a:off x="3204686" y="1987034"/>
            <a:ext cx="2554843" cy="319326"/>
          </a:xfrm>
          <a:prstGeom prst="rect">
            <a:avLst/>
          </a:prstGeom>
          <a:noFill/>
          <a:ln/>
        </p:spPr>
        <p:txBody>
          <a:bodyPr wrap="none" lIns="0" tIns="0" rIns="0" bIns="0" rtlCol="0" anchor="t"/>
          <a:lstStyle/>
          <a:p>
            <a:pPr marL="0" indent="0" algn="l">
              <a:lnSpc>
                <a:spcPts val="2500"/>
              </a:lnSpc>
              <a:buNone/>
            </a:pPr>
            <a:r>
              <a:rPr lang="en-US" sz="2000" b="1" dirty="0">
                <a:solidFill>
                  <a:srgbClr val="D7D4CC"/>
                </a:solidFill>
                <a:latin typeface="Comfortaa Bold" pitchFamily="34" charset="0"/>
                <a:ea typeface="Comfortaa Bold" pitchFamily="34" charset="-122"/>
                <a:cs typeface="Comfortaa Bold" pitchFamily="34" charset="-120"/>
              </a:rPr>
              <a:t>Consapevolezza</a:t>
            </a:r>
            <a:endParaRPr lang="en-US" sz="2000" dirty="0"/>
          </a:p>
        </p:txBody>
      </p:sp>
      <p:sp>
        <p:nvSpPr>
          <p:cNvPr id="6" name="Text 4"/>
          <p:cNvSpPr/>
          <p:nvPr/>
        </p:nvSpPr>
        <p:spPr>
          <a:xfrm>
            <a:off x="3204686" y="2444234"/>
            <a:ext cx="9939576" cy="367784"/>
          </a:xfrm>
          <a:prstGeom prst="rect">
            <a:avLst/>
          </a:prstGeom>
          <a:noFill/>
          <a:ln/>
        </p:spPr>
        <p:txBody>
          <a:bodyPr wrap="none" lIns="0" tIns="0" rIns="0" bIns="0" rtlCol="0" anchor="t"/>
          <a:lstStyle/>
          <a:p>
            <a:pPr marL="0" indent="0" algn="l">
              <a:lnSpc>
                <a:spcPts val="2850"/>
              </a:lnSpc>
              <a:buNone/>
            </a:pPr>
            <a:r>
              <a:rPr lang="en-US" sz="1800" dirty="0">
                <a:solidFill>
                  <a:srgbClr val="D7D4CC"/>
                </a:solidFill>
                <a:latin typeface="Raleway Medium" pitchFamily="34" charset="0"/>
                <a:ea typeface="Raleway Medium" pitchFamily="34" charset="-122"/>
                <a:cs typeface="Raleway Medium" pitchFamily="34" charset="-120"/>
              </a:rPr>
              <a:t>Riconoscere l'influenza del desiderio mimetico. Essere consapevoli delle proprie motivazioni.</a:t>
            </a:r>
            <a:endParaRPr lang="en-US" sz="1800" dirty="0"/>
          </a:p>
        </p:txBody>
      </p:sp>
      <p:sp>
        <p:nvSpPr>
          <p:cNvPr id="7" name="Shape 5"/>
          <p:cNvSpPr/>
          <p:nvPr/>
        </p:nvSpPr>
        <p:spPr>
          <a:xfrm>
            <a:off x="3089672" y="3026688"/>
            <a:ext cx="10621089" cy="15240"/>
          </a:xfrm>
          <a:prstGeom prst="roundRect">
            <a:avLst>
              <a:gd name="adj" fmla="val 2263158"/>
            </a:avLst>
          </a:prstGeom>
          <a:solidFill>
            <a:srgbClr val="5F5F63"/>
          </a:solidFill>
          <a:ln/>
        </p:spPr>
      </p:sp>
      <p:sp>
        <p:nvSpPr>
          <p:cNvPr id="8" name="Shape 6"/>
          <p:cNvSpPr/>
          <p:nvPr/>
        </p:nvSpPr>
        <p:spPr>
          <a:xfrm>
            <a:off x="804743" y="3156823"/>
            <a:ext cx="4340185" cy="1652588"/>
          </a:xfrm>
          <a:prstGeom prst="roundRect">
            <a:avLst>
              <a:gd name="adj" fmla="val 20871"/>
            </a:avLst>
          </a:prstGeom>
          <a:solidFill>
            <a:srgbClr val="46464A"/>
          </a:solidFill>
          <a:ln/>
        </p:spPr>
      </p:sp>
      <p:sp>
        <p:nvSpPr>
          <p:cNvPr id="9" name="Text 7"/>
          <p:cNvSpPr/>
          <p:nvPr/>
        </p:nvSpPr>
        <p:spPr>
          <a:xfrm>
            <a:off x="1034653" y="3753207"/>
            <a:ext cx="168950" cy="459819"/>
          </a:xfrm>
          <a:prstGeom prst="rect">
            <a:avLst/>
          </a:prstGeom>
          <a:noFill/>
          <a:ln/>
        </p:spPr>
        <p:txBody>
          <a:bodyPr wrap="none" lIns="0" tIns="0" rIns="0" bIns="0" rtlCol="0" anchor="t"/>
          <a:lstStyle/>
          <a:p>
            <a:pPr marL="0" indent="0" algn="ctr">
              <a:lnSpc>
                <a:spcPts val="3600"/>
              </a:lnSpc>
              <a:buNone/>
            </a:pPr>
            <a:r>
              <a:rPr lang="en-US" sz="2250" b="1" dirty="0">
                <a:solidFill>
                  <a:srgbClr val="D7D4CC"/>
                </a:solidFill>
                <a:latin typeface="Comfortaa Bold" pitchFamily="34" charset="0"/>
                <a:ea typeface="Comfortaa Bold" pitchFamily="34" charset="-122"/>
                <a:cs typeface="Comfortaa Bold" pitchFamily="34" charset="-120"/>
              </a:rPr>
              <a:t>2</a:t>
            </a:r>
            <a:endParaRPr lang="en-US" sz="2250" dirty="0"/>
          </a:p>
        </p:txBody>
      </p:sp>
      <p:sp>
        <p:nvSpPr>
          <p:cNvPr id="10" name="Text 8"/>
          <p:cNvSpPr/>
          <p:nvPr/>
        </p:nvSpPr>
        <p:spPr>
          <a:xfrm>
            <a:off x="5374838" y="3386733"/>
            <a:ext cx="2554843" cy="319326"/>
          </a:xfrm>
          <a:prstGeom prst="rect">
            <a:avLst/>
          </a:prstGeom>
          <a:noFill/>
          <a:ln/>
        </p:spPr>
        <p:txBody>
          <a:bodyPr wrap="none" lIns="0" tIns="0" rIns="0" bIns="0" rtlCol="0" anchor="t"/>
          <a:lstStyle/>
          <a:p>
            <a:pPr marL="0" indent="0" algn="l">
              <a:lnSpc>
                <a:spcPts val="2500"/>
              </a:lnSpc>
              <a:buNone/>
            </a:pPr>
            <a:r>
              <a:rPr lang="en-US" sz="2000" b="1" dirty="0">
                <a:solidFill>
                  <a:srgbClr val="D7D4CC"/>
                </a:solidFill>
                <a:latin typeface="Comfortaa Bold" pitchFamily="34" charset="0"/>
                <a:ea typeface="Comfortaa Bold" pitchFamily="34" charset="-122"/>
                <a:cs typeface="Comfortaa Bold" pitchFamily="34" charset="-120"/>
              </a:rPr>
              <a:t>Modelli Positivi</a:t>
            </a:r>
            <a:endParaRPr lang="en-US" sz="2000" dirty="0"/>
          </a:p>
        </p:txBody>
      </p:sp>
      <p:sp>
        <p:nvSpPr>
          <p:cNvPr id="11" name="Text 9"/>
          <p:cNvSpPr/>
          <p:nvPr/>
        </p:nvSpPr>
        <p:spPr>
          <a:xfrm>
            <a:off x="5374838" y="3843933"/>
            <a:ext cx="8220908" cy="735568"/>
          </a:xfrm>
          <a:prstGeom prst="rect">
            <a:avLst/>
          </a:prstGeom>
          <a:noFill/>
          <a:ln/>
        </p:spPr>
        <p:txBody>
          <a:bodyPr wrap="square" lIns="0" tIns="0" rIns="0" bIns="0" rtlCol="0" anchor="t"/>
          <a:lstStyle/>
          <a:p>
            <a:pPr marL="0" indent="0" algn="l">
              <a:lnSpc>
                <a:spcPts val="2850"/>
              </a:lnSpc>
              <a:buNone/>
            </a:pPr>
            <a:r>
              <a:rPr lang="en-US" sz="1800" dirty="0">
                <a:solidFill>
                  <a:srgbClr val="D7D4CC"/>
                </a:solidFill>
                <a:latin typeface="Raleway Medium" pitchFamily="34" charset="0"/>
                <a:ea typeface="Raleway Medium" pitchFamily="34" charset="-122"/>
                <a:cs typeface="Raleway Medium" pitchFamily="34" charset="-120"/>
              </a:rPr>
              <a:t>Scegliere modelli che ispirino crescita e benessere. Cercare esempi di virtù e saggezza.</a:t>
            </a:r>
            <a:endParaRPr lang="en-US" sz="1800" dirty="0"/>
          </a:p>
        </p:txBody>
      </p:sp>
      <p:sp>
        <p:nvSpPr>
          <p:cNvPr id="12" name="Shape 10"/>
          <p:cNvSpPr/>
          <p:nvPr/>
        </p:nvSpPr>
        <p:spPr>
          <a:xfrm>
            <a:off x="5259824" y="4794171"/>
            <a:ext cx="8450937" cy="15240"/>
          </a:xfrm>
          <a:prstGeom prst="roundRect">
            <a:avLst>
              <a:gd name="adj" fmla="val 2263158"/>
            </a:avLst>
          </a:prstGeom>
          <a:solidFill>
            <a:srgbClr val="5F5F63"/>
          </a:solidFill>
          <a:ln/>
        </p:spPr>
      </p:sp>
      <p:sp>
        <p:nvSpPr>
          <p:cNvPr id="13" name="Shape 11"/>
          <p:cNvSpPr/>
          <p:nvPr/>
        </p:nvSpPr>
        <p:spPr>
          <a:xfrm>
            <a:off x="804743" y="4924306"/>
            <a:ext cx="6510457" cy="1652588"/>
          </a:xfrm>
          <a:prstGeom prst="roundRect">
            <a:avLst>
              <a:gd name="adj" fmla="val 20871"/>
            </a:avLst>
          </a:prstGeom>
          <a:solidFill>
            <a:srgbClr val="46464A"/>
          </a:solidFill>
          <a:ln/>
        </p:spPr>
      </p:sp>
      <p:sp>
        <p:nvSpPr>
          <p:cNvPr id="14" name="Text 12"/>
          <p:cNvSpPr/>
          <p:nvPr/>
        </p:nvSpPr>
        <p:spPr>
          <a:xfrm>
            <a:off x="1034653" y="5520690"/>
            <a:ext cx="172164" cy="459819"/>
          </a:xfrm>
          <a:prstGeom prst="rect">
            <a:avLst/>
          </a:prstGeom>
          <a:noFill/>
          <a:ln/>
        </p:spPr>
        <p:txBody>
          <a:bodyPr wrap="none" lIns="0" tIns="0" rIns="0" bIns="0" rtlCol="0" anchor="t"/>
          <a:lstStyle/>
          <a:p>
            <a:pPr marL="0" indent="0" algn="ctr">
              <a:lnSpc>
                <a:spcPts val="3600"/>
              </a:lnSpc>
              <a:buNone/>
            </a:pPr>
            <a:r>
              <a:rPr lang="en-US" sz="2250" b="1" dirty="0">
                <a:solidFill>
                  <a:srgbClr val="D7D4CC"/>
                </a:solidFill>
                <a:latin typeface="Comfortaa Bold" pitchFamily="34" charset="0"/>
                <a:ea typeface="Comfortaa Bold" pitchFamily="34" charset="-122"/>
                <a:cs typeface="Comfortaa Bold" pitchFamily="34" charset="-120"/>
              </a:rPr>
              <a:t>3</a:t>
            </a:r>
            <a:endParaRPr lang="en-US" sz="2250" dirty="0"/>
          </a:p>
        </p:txBody>
      </p:sp>
      <p:sp>
        <p:nvSpPr>
          <p:cNvPr id="15" name="Text 13"/>
          <p:cNvSpPr/>
          <p:nvPr/>
        </p:nvSpPr>
        <p:spPr>
          <a:xfrm>
            <a:off x="7545110" y="5154216"/>
            <a:ext cx="2554843" cy="319326"/>
          </a:xfrm>
          <a:prstGeom prst="rect">
            <a:avLst/>
          </a:prstGeom>
          <a:noFill/>
          <a:ln/>
        </p:spPr>
        <p:txBody>
          <a:bodyPr wrap="none" lIns="0" tIns="0" rIns="0" bIns="0" rtlCol="0" anchor="t"/>
          <a:lstStyle/>
          <a:p>
            <a:pPr marL="0" indent="0" algn="l">
              <a:lnSpc>
                <a:spcPts val="2500"/>
              </a:lnSpc>
              <a:buNone/>
            </a:pPr>
            <a:r>
              <a:rPr lang="en-US" sz="2000" b="1" dirty="0">
                <a:solidFill>
                  <a:srgbClr val="D7D4CC"/>
                </a:solidFill>
                <a:latin typeface="Comfortaa Bold" pitchFamily="34" charset="0"/>
                <a:ea typeface="Comfortaa Bold" pitchFamily="34" charset="-122"/>
                <a:cs typeface="Comfortaa Bold" pitchFamily="34" charset="-120"/>
              </a:rPr>
              <a:t>Autenticità</a:t>
            </a:r>
            <a:endParaRPr lang="en-US" sz="2000" dirty="0"/>
          </a:p>
        </p:txBody>
      </p:sp>
      <p:sp>
        <p:nvSpPr>
          <p:cNvPr id="16" name="Text 14"/>
          <p:cNvSpPr/>
          <p:nvPr/>
        </p:nvSpPr>
        <p:spPr>
          <a:xfrm>
            <a:off x="7545110" y="5611416"/>
            <a:ext cx="6050637" cy="735568"/>
          </a:xfrm>
          <a:prstGeom prst="rect">
            <a:avLst/>
          </a:prstGeom>
          <a:noFill/>
          <a:ln/>
        </p:spPr>
        <p:txBody>
          <a:bodyPr wrap="square" lIns="0" tIns="0" rIns="0" bIns="0" rtlCol="0" anchor="t"/>
          <a:lstStyle/>
          <a:p>
            <a:pPr marL="0" indent="0" algn="l">
              <a:lnSpc>
                <a:spcPts val="2850"/>
              </a:lnSpc>
              <a:buNone/>
            </a:pPr>
            <a:r>
              <a:rPr lang="en-US" sz="1800" dirty="0">
                <a:solidFill>
                  <a:srgbClr val="D7D4CC"/>
                </a:solidFill>
                <a:latin typeface="Raleway Medium" pitchFamily="34" charset="0"/>
                <a:ea typeface="Raleway Medium" pitchFamily="34" charset="-122"/>
                <a:cs typeface="Raleway Medium" pitchFamily="34" charset="-120"/>
              </a:rPr>
              <a:t>Coltivare i propri desideri e valori. Non imitare ciecamente gli </a:t>
            </a:r>
            <a:r>
              <a:rPr lang="en-US" sz="1800" dirty="0" err="1">
                <a:solidFill>
                  <a:srgbClr val="D7D4CC"/>
                </a:solidFill>
                <a:latin typeface="Raleway Medium" pitchFamily="34" charset="0"/>
                <a:ea typeface="Raleway Medium" pitchFamily="34" charset="-122"/>
                <a:cs typeface="Raleway Medium" pitchFamily="34" charset="-120"/>
              </a:rPr>
              <a:t>altri</a:t>
            </a:r>
            <a:r>
              <a:rPr lang="en-US" sz="1800" dirty="0">
                <a:solidFill>
                  <a:srgbClr val="D7D4CC"/>
                </a:solidFill>
                <a:latin typeface="Raleway Medium" pitchFamily="34" charset="0"/>
                <a:ea typeface="Raleway Medium" pitchFamily="34" charset="-122"/>
                <a:cs typeface="Raleway Medium" pitchFamily="34" charset="-120"/>
              </a:rPr>
              <a:t>. </a:t>
            </a:r>
            <a:r>
              <a:rPr lang="en-US" sz="1800" dirty="0" err="1">
                <a:solidFill>
                  <a:srgbClr val="D7D4CC"/>
                </a:solidFill>
                <a:latin typeface="Raleway Medium" pitchFamily="34" charset="0"/>
                <a:ea typeface="Raleway Medium" pitchFamily="34" charset="-122"/>
                <a:cs typeface="Raleway Medium" pitchFamily="34" charset="-120"/>
              </a:rPr>
              <a:t>Prendersi</a:t>
            </a:r>
            <a:r>
              <a:rPr lang="en-US" sz="1800" dirty="0">
                <a:solidFill>
                  <a:srgbClr val="D7D4CC"/>
                </a:solidFill>
                <a:latin typeface="Raleway Medium" pitchFamily="34" charset="0"/>
                <a:ea typeface="Raleway Medium" pitchFamily="34" charset="-122"/>
                <a:cs typeface="Raleway Medium" pitchFamily="34" charset="-120"/>
              </a:rPr>
              <a:t> del tempo per </a:t>
            </a:r>
            <a:r>
              <a:rPr lang="en-US" sz="1800" dirty="0" err="1">
                <a:solidFill>
                  <a:srgbClr val="D7D4CC"/>
                </a:solidFill>
                <a:latin typeface="Raleway Medium" pitchFamily="34" charset="0"/>
                <a:ea typeface="Raleway Medium" pitchFamily="34" charset="-122"/>
                <a:cs typeface="Raleway Medium" pitchFamily="34" charset="-120"/>
              </a:rPr>
              <a:t>pensare</a:t>
            </a:r>
            <a:r>
              <a:rPr lang="en-US" sz="1800" dirty="0">
                <a:solidFill>
                  <a:srgbClr val="D7D4CC"/>
                </a:solidFill>
                <a:latin typeface="Raleway Medium" pitchFamily="34" charset="0"/>
                <a:ea typeface="Raleway Medium" pitchFamily="34" charset="-122"/>
                <a:cs typeface="Raleway Medium" pitchFamily="34" charset="-120"/>
              </a:rPr>
              <a:t> </a:t>
            </a:r>
            <a:r>
              <a:rPr lang="en-US" sz="1800" dirty="0" err="1">
                <a:solidFill>
                  <a:srgbClr val="D7D4CC"/>
                </a:solidFill>
                <a:latin typeface="Raleway Medium" pitchFamily="34" charset="0"/>
                <a:ea typeface="Raleway Medium" pitchFamily="34" charset="-122"/>
                <a:cs typeface="Raleway Medium" pitchFamily="34" charset="-120"/>
              </a:rPr>
              <a:t>ai</a:t>
            </a:r>
            <a:r>
              <a:rPr lang="en-US" sz="1800" dirty="0">
                <a:solidFill>
                  <a:srgbClr val="D7D4CC"/>
                </a:solidFill>
                <a:latin typeface="Raleway Medium" pitchFamily="34" charset="0"/>
                <a:ea typeface="Raleway Medium" pitchFamily="34" charset="-122"/>
                <a:cs typeface="Raleway Medium" pitchFamily="34" charset="-120"/>
              </a:rPr>
              <a:t> </a:t>
            </a:r>
            <a:r>
              <a:rPr lang="en-US" sz="1800" dirty="0" err="1">
                <a:solidFill>
                  <a:srgbClr val="D7D4CC"/>
                </a:solidFill>
                <a:latin typeface="Raleway Medium" pitchFamily="34" charset="0"/>
                <a:ea typeface="Raleway Medium" pitchFamily="34" charset="-122"/>
                <a:cs typeface="Raleway Medium" pitchFamily="34" charset="-120"/>
              </a:rPr>
              <a:t>motivi</a:t>
            </a:r>
            <a:r>
              <a:rPr lang="en-US" sz="1800" dirty="0">
                <a:solidFill>
                  <a:srgbClr val="D7D4CC"/>
                </a:solidFill>
                <a:latin typeface="Raleway Medium" pitchFamily="34" charset="0"/>
                <a:ea typeface="Raleway Medium" pitchFamily="34" charset="-122"/>
                <a:cs typeface="Raleway Medium" pitchFamily="34" charset="-120"/>
              </a:rPr>
              <a:t> per cui </a:t>
            </a:r>
            <a:r>
              <a:rPr lang="en-US" sz="1800" dirty="0" err="1">
                <a:solidFill>
                  <a:srgbClr val="D7D4CC"/>
                </a:solidFill>
                <a:latin typeface="Raleway Medium" pitchFamily="34" charset="0"/>
                <a:ea typeface="Raleway Medium" pitchFamily="34" charset="-122"/>
                <a:cs typeface="Raleway Medium" pitchFamily="34" charset="-120"/>
              </a:rPr>
              <a:t>vogliamo</a:t>
            </a:r>
            <a:r>
              <a:rPr lang="en-US" sz="1800" dirty="0">
                <a:solidFill>
                  <a:srgbClr val="D7D4CC"/>
                </a:solidFill>
                <a:latin typeface="Raleway Medium" pitchFamily="34" charset="0"/>
                <a:ea typeface="Raleway Medium" pitchFamily="34" charset="-122"/>
                <a:cs typeface="Raleway Medium" pitchFamily="34" charset="-120"/>
              </a:rPr>
              <a:t> </a:t>
            </a:r>
            <a:r>
              <a:rPr lang="en-US" sz="1800" dirty="0" err="1">
                <a:solidFill>
                  <a:srgbClr val="D7D4CC"/>
                </a:solidFill>
                <a:latin typeface="Raleway Medium" pitchFamily="34" charset="0"/>
                <a:ea typeface="Raleway Medium" pitchFamily="34" charset="-122"/>
                <a:cs typeface="Raleway Medium" pitchFamily="34" charset="-120"/>
              </a:rPr>
              <a:t>qualcosa</a:t>
            </a:r>
            <a:r>
              <a:rPr lang="en-US" sz="1800" dirty="0">
                <a:solidFill>
                  <a:srgbClr val="D7D4CC"/>
                </a:solidFill>
                <a:latin typeface="Raleway Medium" pitchFamily="34" charset="0"/>
                <a:ea typeface="Raleway Medium" pitchFamily="34" charset="-122"/>
                <a:cs typeface="Raleway Medium" pitchFamily="34" charset="-120"/>
              </a:rPr>
              <a:t> e </a:t>
            </a:r>
            <a:r>
              <a:rPr lang="en-US" sz="1800" dirty="0" err="1">
                <a:solidFill>
                  <a:srgbClr val="D7D4CC"/>
                </a:solidFill>
                <a:latin typeface="Raleway Medium" pitchFamily="34" charset="0"/>
                <a:ea typeface="Raleway Medium" pitchFamily="34" charset="-122"/>
                <a:cs typeface="Raleway Medium" pitchFamily="34" charset="-120"/>
              </a:rPr>
              <a:t>agiamo</a:t>
            </a:r>
            <a:r>
              <a:rPr lang="en-US" sz="1800" dirty="0">
                <a:solidFill>
                  <a:srgbClr val="D7D4CC"/>
                </a:solidFill>
                <a:latin typeface="Raleway Medium" pitchFamily="34" charset="0"/>
                <a:ea typeface="Raleway Medium" pitchFamily="34" charset="-122"/>
                <a:cs typeface="Raleway Medium" pitchFamily="34" charset="-120"/>
              </a:rPr>
              <a:t>. </a:t>
            </a:r>
            <a:endParaRPr lang="en-US" sz="1800" dirty="0"/>
          </a:p>
        </p:txBody>
      </p:sp>
      <p:sp>
        <p:nvSpPr>
          <p:cNvPr id="17" name="Text 15"/>
          <p:cNvSpPr/>
          <p:nvPr/>
        </p:nvSpPr>
        <p:spPr>
          <a:xfrm>
            <a:off x="804743" y="6835497"/>
            <a:ext cx="13020913" cy="735568"/>
          </a:xfrm>
          <a:prstGeom prst="rect">
            <a:avLst/>
          </a:prstGeom>
          <a:noFill/>
          <a:ln/>
        </p:spPr>
        <p:txBody>
          <a:bodyPr wrap="square" lIns="0" tIns="0" rIns="0" bIns="0" rtlCol="0" anchor="t"/>
          <a:lstStyle/>
          <a:p>
            <a:pPr marL="0" indent="0">
              <a:lnSpc>
                <a:spcPts val="2850"/>
              </a:lnSpc>
              <a:buNone/>
            </a:pPr>
            <a:r>
              <a:rPr lang="en-US" sz="1800" dirty="0">
                <a:solidFill>
                  <a:srgbClr val="D7D4CC"/>
                </a:solidFill>
                <a:latin typeface="Raleway Medium" pitchFamily="34" charset="0"/>
                <a:ea typeface="Raleway Medium" pitchFamily="34" charset="-122"/>
                <a:cs typeface="Raleway Medium" pitchFamily="34" charset="-120"/>
              </a:rPr>
              <a:t>Gestire il desiderio mimetico è cruciale. La consapevolezza, i modelli positivi e l'autenticità aiutano. Questo porta a una vita più realizzata.</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TotalTime>
  <Words>1355</Words>
  <Application>Microsoft Macintosh PowerPoint</Application>
  <PresentationFormat>Personalizzato</PresentationFormat>
  <Paragraphs>78</Paragraphs>
  <Slides>9</Slides>
  <Notes>8</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Raleway Medium</vt:lpstr>
      <vt:lpstr>Calibri</vt:lpstr>
      <vt:lpstr>Comfortaa Bold</vt:lpstr>
      <vt:lpstr>Arial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Microsoft Office User</cp:lastModifiedBy>
  <cp:revision>12</cp:revision>
  <dcterms:created xsi:type="dcterms:W3CDTF">2025-02-13T08:47:52Z</dcterms:created>
  <dcterms:modified xsi:type="dcterms:W3CDTF">2025-05-13T10:50:00Z</dcterms:modified>
</cp:coreProperties>
</file>