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8" r:id="rId1"/>
    <p:sldMasterId id="2147484089" r:id="rId2"/>
    <p:sldMasterId id="2147484101" r:id="rId3"/>
  </p:sldMasterIdLst>
  <p:sldIdLst>
    <p:sldId id="256" r:id="rId4"/>
    <p:sldId id="271" r:id="rId5"/>
    <p:sldId id="283" r:id="rId6"/>
    <p:sldId id="284" r:id="rId7"/>
    <p:sldId id="272" r:id="rId8"/>
    <p:sldId id="275" r:id="rId9"/>
    <p:sldId id="279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AD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3" autoAdjust="0"/>
    <p:restoredTop sz="94660"/>
  </p:normalViewPr>
  <p:slideViewPr>
    <p:cSldViewPr snapToGrid="0">
      <p:cViewPr varScale="1">
        <p:scale>
          <a:sx n="62" d="100"/>
          <a:sy n="62" d="100"/>
        </p:scale>
        <p:origin x="87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5/26/2025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4859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7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5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2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06" indent="0" algn="ctr">
              <a:buNone/>
              <a:defRPr sz="2400"/>
            </a:lvl2pPr>
            <a:lvl3pPr marL="914411" indent="0" algn="ctr">
              <a:buNone/>
              <a:defRPr sz="2400"/>
            </a:lvl3pPr>
            <a:lvl4pPr marL="1371617" indent="0" algn="ctr">
              <a:buNone/>
              <a:defRPr sz="2000"/>
            </a:lvl4pPr>
            <a:lvl5pPr marL="1828823" indent="0" algn="ctr">
              <a:buNone/>
              <a:defRPr sz="2000"/>
            </a:lvl5pPr>
            <a:lvl6pPr marL="2286029" indent="0" algn="ctr">
              <a:buNone/>
              <a:defRPr sz="2000"/>
            </a:lvl6pPr>
            <a:lvl7pPr marL="2743234" indent="0" algn="ctr">
              <a:buNone/>
              <a:defRPr sz="2000"/>
            </a:lvl7pPr>
            <a:lvl8pPr marL="3200440" indent="0" algn="ctr">
              <a:buNone/>
              <a:defRPr sz="2000"/>
            </a:lvl8pPr>
            <a:lvl9pPr marL="3657646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00080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83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9799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9830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8429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1178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92859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2" y="0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2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1" y="6459786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6"/>
            <a:ext cx="4648201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599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71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64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2191986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1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17546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65699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98967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517004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35451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91838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48859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38681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5920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827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538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56801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00312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26351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220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1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34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5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5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3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5/26/2025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2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85" r:id="rId3"/>
    <p:sldLayoutId id="2147484086" r:id="rId4"/>
    <p:sldLayoutId id="2147484087" r:id="rId5"/>
    <p:sldLayoutId id="2147484081" r:id="rId6"/>
    <p:sldLayoutId id="2147484077" r:id="rId7"/>
    <p:sldLayoutId id="2147484078" r:id="rId8"/>
    <p:sldLayoutId id="2147484079" r:id="rId9"/>
    <p:sldLayoutId id="2147484080" r:id="rId10"/>
    <p:sldLayoutId id="2147484082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6334316"/>
            <a:ext cx="12191986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6"/>
            <a:ext cx="2472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6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9" y="6459786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3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46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hf sldNum="0" hdr="0" ftr="0" dt="0"/>
  <p:txStyles>
    <p:titleStyle>
      <a:lvl1pPr algn="l" defTabSz="914411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1" indent="-91441" algn="l" defTabSz="914411" rtl="0" eaLnBrk="1" latinLnBrk="0" hangingPunct="1">
        <a:lnSpc>
          <a:spcPct val="90000"/>
        </a:lnSpc>
        <a:spcBef>
          <a:spcPts val="1200"/>
        </a:spcBef>
        <a:spcAft>
          <a:spcPts val="20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53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35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17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700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14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16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19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21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30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DDFD5D4-4FAD-608F-72A4-ED2524390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it-IT">
                <a:effectLst/>
                <a:latin typeface="Aptos Serif" panose="02020604070405020304" pitchFamily="18" charset="0"/>
                <a:ea typeface="ADLaM Display" panose="020F0502020204030204" pitchFamily="2" charset="0"/>
                <a:cs typeface="Aptos Serif" panose="02020604070405020304" pitchFamily="18" charset="0"/>
              </a:rPr>
              <a:t>La libertà di Gesù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2BDEB9E-9F64-F22B-8DF3-3F74107AC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endParaRPr lang="it-IT"/>
          </a:p>
        </p:txBody>
      </p:sp>
      <p:pic>
        <p:nvPicPr>
          <p:cNvPr id="4" name="Picture 3" descr="Disegno astratto di petali in color pastello">
            <a:extLst>
              <a:ext uri="{FF2B5EF4-FFF2-40B4-BE49-F238E27FC236}">
                <a16:creationId xmlns:a16="http://schemas.microsoft.com/office/drawing/2014/main" id="{9AEA42D4-3A6D-FC4E-ED80-B912548826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502" r="13881" b="2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23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23A6A1-FBB8-BCAE-363E-C0941EFF2C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6B8537-16F6-B642-44AA-B5BC89367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79868A-EC20-D9C1-A315-14307923C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B633513-BE0B-D18B-A07A-1FFC0F05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1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it-IT" sz="3600" dirty="0">
                <a:solidFill>
                  <a:srgbClr val="FFFFFF"/>
                </a:solidFill>
              </a:rPr>
              <a:t>La libertà di Gesù</a:t>
            </a:r>
            <a:br>
              <a:rPr lang="it-IT" sz="3600" dirty="0">
                <a:solidFill>
                  <a:srgbClr val="FFFFFF"/>
                </a:solidFill>
              </a:rPr>
            </a:br>
            <a:r>
              <a:rPr lang="it-IT" sz="3600" dirty="0">
                <a:solidFill>
                  <a:srgbClr val="FFFFFF"/>
                </a:solidFill>
              </a:rPr>
              <a:t>______</a:t>
            </a:r>
            <a:br>
              <a:rPr lang="it-IT" sz="3600" dirty="0">
                <a:solidFill>
                  <a:srgbClr val="FFFFFF"/>
                </a:solidFill>
              </a:rPr>
            </a:br>
            <a:r>
              <a:rPr lang="it-IT" sz="2800" dirty="0">
                <a:solidFill>
                  <a:srgbClr val="FFFFFF"/>
                </a:solidFill>
              </a:rPr>
              <a:t>Gesù. Persona e identità, 291.</a:t>
            </a:r>
            <a:br>
              <a:rPr lang="it-IT" sz="3600" dirty="0">
                <a:solidFill>
                  <a:srgbClr val="FFFFFF"/>
                </a:solidFill>
              </a:rPr>
            </a:br>
            <a:endParaRPr lang="it-IT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97F058-AA3F-BA61-68AE-B49BD6D87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D6D387-2194-CEA1-6A8A-3D94FCEFA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9" y="605896"/>
            <a:ext cx="6588804" cy="5646208"/>
          </a:xfrm>
        </p:spPr>
        <p:txBody>
          <a:bodyPr anchor="ctr">
            <a:normAutofit fontScale="92500"/>
          </a:bodyPr>
          <a:lstStyle/>
          <a:p>
            <a:pPr marL="201171" lvl="1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Il ruolo dello Spirito santo nella libertà di Gesù</a:t>
            </a:r>
          </a:p>
          <a:p>
            <a:pPr marL="201171" lvl="1" indent="0">
              <a:buNone/>
            </a:pPr>
            <a:endParaRPr lang="it-IT" sz="2400" dirty="0"/>
          </a:p>
          <a:p>
            <a:pPr marL="201171" lvl="1" indent="0">
              <a:buNone/>
            </a:pPr>
            <a:r>
              <a:rPr lang="it-IT" sz="2400" dirty="0"/>
              <a:t>«Gli atti liberi sorgono, nella coscienza di Cristo, dalla luce mediante la quale lo Spirito testimonia che tutto in Gesù è in relazione al Padre (luce ipostatica).</a:t>
            </a:r>
          </a:p>
          <a:p>
            <a:pPr marL="201171" lvl="1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Questa origine trinitaria degli atti umani di Cristo è responsabile del suo desiderio costante di realizzare la volontà del Padre in ogni momento</a:t>
            </a:r>
            <a:r>
              <a:rPr lang="it-IT" sz="2400" dirty="0"/>
              <a:t>. È proprio da questo desiderio che scaturisce la libertà di Cristo nella storia. </a:t>
            </a:r>
          </a:p>
          <a:p>
            <a:pPr marL="201171" lvl="1" indent="0">
              <a:buNone/>
            </a:pPr>
            <a:r>
              <a:rPr lang="it-IT" sz="2400" dirty="0"/>
              <a:t>Pertanto, </a:t>
            </a:r>
            <a:r>
              <a:rPr lang="it-IT" sz="2400" dirty="0">
                <a:solidFill>
                  <a:srgbClr val="FF0000"/>
                </a:solidFill>
              </a:rPr>
              <a:t>la sua volontà umana non ha autonomia di opporsi al disegno del Padre</a:t>
            </a:r>
            <a:r>
              <a:rPr lang="it-IT" sz="2400" dirty="0"/>
              <a:t>, ma </a:t>
            </a:r>
            <a:r>
              <a:rPr lang="it-IT" sz="2400" dirty="0">
                <a:solidFill>
                  <a:srgbClr val="FF0000"/>
                </a:solidFill>
              </a:rPr>
              <a:t>ha piuttosto tutta l’autonomia necessaria per plasmare e attuare questo disegno</a:t>
            </a:r>
            <a:r>
              <a:rPr lang="it-IT" sz="2400" dirty="0"/>
              <a:t> attraverso decisioni umane concrete. </a:t>
            </a:r>
          </a:p>
          <a:p>
            <a:pPr marL="201171" lvl="1" indent="0">
              <a:buNone/>
            </a:pPr>
            <a:r>
              <a:rPr lang="it-IT" sz="2400" dirty="0"/>
              <a:t>Tali decisioni traducono nel corso del tempo della storia la decisione eterna di incarnarsi </a:t>
            </a:r>
            <a:r>
              <a:rPr lang="it-IT" sz="2400" i="1" dirty="0" err="1"/>
              <a:t>propter</a:t>
            </a:r>
            <a:r>
              <a:rPr lang="it-IT" sz="2400" i="1" dirty="0"/>
              <a:t> nos </a:t>
            </a:r>
            <a:r>
              <a:rPr lang="it-IT" sz="2400" dirty="0"/>
              <a:t>e ne costituiscono come un sacramento»</a:t>
            </a:r>
          </a:p>
        </p:txBody>
      </p:sp>
    </p:spTree>
    <p:extLst>
      <p:ext uri="{BB962C8B-B14F-4D97-AF65-F5344CB8AC3E}">
        <p14:creationId xmlns:p14="http://schemas.microsoft.com/office/powerpoint/2010/main" val="99990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EA6BE7-010F-732E-07FD-2DEE74638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B18016-487D-F7AF-20CF-0BDEC1F88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A35893-6CF5-358A-5E37-6E84F8D28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2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3D3D2BF-97CA-5315-0220-76737B741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1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it-IT" sz="4400" dirty="0">
                <a:solidFill>
                  <a:schemeClr val="bg1"/>
                </a:solidFill>
              </a:rPr>
              <a:t>Persona e libertà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1747CB-6D80-A265-A3C6-A68386B71E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2" y="2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AFFC5E-345A-38AD-E29C-8B8DF1345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9" y="605896"/>
            <a:ext cx="6413662" cy="5646208"/>
          </a:xfrm>
        </p:spPr>
        <p:txBody>
          <a:bodyPr anchor="ctr">
            <a:normAutofit fontScale="92500"/>
          </a:bodyPr>
          <a:lstStyle/>
          <a:p>
            <a:pPr marL="201171" lvl="1" indent="0">
              <a:buNone/>
            </a:pPr>
            <a:r>
              <a:rPr lang="it-IT" sz="2400" b="1" dirty="0"/>
              <a:t>Rapporto tra persona e libertà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it-IT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400" noProof="0" dirty="0"/>
              <a:t>La persona esiste come soggetto libero e responsabile, aperto alla trascendenza e al mondo, che dispone di sé stessa in relazione all’altro per raggiungere una comunione arricchente.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400" noProof="0" dirty="0"/>
              <a:t>La libertà è proprietà intrinseca della persona, è espressione dell’essere personale come apertura e </a:t>
            </a:r>
            <a:r>
              <a:rPr lang="it-IT" sz="2400" noProof="0" dirty="0" err="1"/>
              <a:t>autodominio</a:t>
            </a:r>
            <a:r>
              <a:rPr lang="it-IT" sz="2400" noProof="0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400" noProof="0" dirty="0"/>
              <a:t>La libertà non è semplicemente un potere della volontà, ma la forma dell’essere personale, che attraversa l’intera natura umana e la rende trasparente all’</a:t>
            </a:r>
            <a:r>
              <a:rPr lang="it-IT" sz="2400" noProof="0" dirty="0" err="1"/>
              <a:t>autotrascendenza</a:t>
            </a:r>
            <a:r>
              <a:rPr lang="it-IT" sz="2400" noProof="0" dirty="0"/>
              <a:t> e capace di dono.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400" dirty="0"/>
              <a:t>L’essere personale è in se stesso libertà, e la libertà lo penetra tutto: intelligenza, volontà, cuore e corpo. L’uomo è immagine di Dio per la libertà.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7752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3F8283-839E-AE61-12D6-D921426AD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DE16C97-CDFC-4891-8AFB-A33BCBD8D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D661D03-7C22-DFD4-9DA2-97B102F58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6" y="642257"/>
            <a:ext cx="3417677" cy="5226837"/>
          </a:xfrm>
        </p:spPr>
        <p:txBody>
          <a:bodyPr anchor="t">
            <a:normAutofit/>
          </a:bodyPr>
          <a:lstStyle/>
          <a:p>
            <a:r>
              <a:rPr lang="it-IT"/>
              <a:t>La libertà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69826A-DEB6-46C3-BC87-8C15BA79F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4AB835-3BB7-4792-96BB-F735CE7F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221ECD33-C94F-F4C8-29B8-DBC2978CE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443864"/>
              </p:ext>
            </p:extLst>
          </p:nvPr>
        </p:nvGraphicFramePr>
        <p:xfrm>
          <a:off x="1195755" y="1491175"/>
          <a:ext cx="9594167" cy="4543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779">
                  <a:extLst>
                    <a:ext uri="{9D8B030D-6E8A-4147-A177-3AD203B41FA5}">
                      <a16:colId xmlns:a16="http://schemas.microsoft.com/office/drawing/2014/main" val="3814969328"/>
                    </a:ext>
                  </a:extLst>
                </a:gridCol>
                <a:gridCol w="2445796">
                  <a:extLst>
                    <a:ext uri="{9D8B030D-6E8A-4147-A177-3AD203B41FA5}">
                      <a16:colId xmlns:a16="http://schemas.microsoft.com/office/drawing/2014/main" val="3759899299"/>
                    </a:ext>
                  </a:extLst>
                </a:gridCol>
                <a:gridCol w="2445796">
                  <a:extLst>
                    <a:ext uri="{9D8B030D-6E8A-4147-A177-3AD203B41FA5}">
                      <a16:colId xmlns:a16="http://schemas.microsoft.com/office/drawing/2014/main" val="3362312259"/>
                    </a:ext>
                  </a:extLst>
                </a:gridCol>
                <a:gridCol w="2445796">
                  <a:extLst>
                    <a:ext uri="{9D8B030D-6E8A-4147-A177-3AD203B41FA5}">
                      <a16:colId xmlns:a16="http://schemas.microsoft.com/office/drawing/2014/main" val="3078017977"/>
                    </a:ext>
                  </a:extLst>
                </a:gridCol>
              </a:tblGrid>
              <a:tr h="757311">
                <a:tc>
                  <a:txBody>
                    <a:bodyPr/>
                    <a:lstStyle/>
                    <a:p>
                      <a:r>
                        <a:rPr lang="it-IT"/>
                        <a:t>Modello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Libertà è...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Vincoli/verità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Visione dell’uomo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1834354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 dirty="0"/>
                        <a:t>D’indifferenza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Potere di scegliere indifferentemente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Limita (ogni vincolo è ostacolo)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Individuo isolato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5592097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 dirty="0"/>
                        <a:t>Autonomia razionale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Obbedienza alla legge della ragione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È fondamento (la ragione)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Soggetto etico autonomo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323413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 dirty="0"/>
                        <a:t>Autenticità esistenziale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Auto-costruzione del 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Irrilevante (la verità oggettiva)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Essere gettato e finito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758067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 dirty="0"/>
                        <a:t>Partecipazione al bene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Aderire al vero e al bene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Realizza (la persona)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Essere in via verso la perfezione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3238548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/>
                        <a:t>Dinamico-relazionale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Risposta relazionale e storica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Chiama (il bene, il valore)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Essere in relazione e in cammino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441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98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71EEA0-6F22-FDCF-D090-AF7DD4627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247F9AC-F593-DC9B-03BF-4AD63ABFB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9F9C78A-DCBE-435C-2DDF-17FD7B3AE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6" y="642257"/>
            <a:ext cx="3417677" cy="5226837"/>
          </a:xfrm>
        </p:spPr>
        <p:txBody>
          <a:bodyPr anchor="t">
            <a:normAutofit/>
          </a:bodyPr>
          <a:lstStyle/>
          <a:p>
            <a:r>
              <a:rPr lang="it-IT" dirty="0"/>
              <a:t>La volontà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EB9BE7-A734-1832-71FF-61C0C4561C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2028AA-284A-5D45-32A2-3DF165034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4DB5BC9D-5431-38B0-C600-E30F613B8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566114"/>
              </p:ext>
            </p:extLst>
          </p:nvPr>
        </p:nvGraphicFramePr>
        <p:xfrm>
          <a:off x="1195755" y="1491175"/>
          <a:ext cx="9594167" cy="4543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779">
                  <a:extLst>
                    <a:ext uri="{9D8B030D-6E8A-4147-A177-3AD203B41FA5}">
                      <a16:colId xmlns:a16="http://schemas.microsoft.com/office/drawing/2014/main" val="3814969328"/>
                    </a:ext>
                  </a:extLst>
                </a:gridCol>
                <a:gridCol w="2445796">
                  <a:extLst>
                    <a:ext uri="{9D8B030D-6E8A-4147-A177-3AD203B41FA5}">
                      <a16:colId xmlns:a16="http://schemas.microsoft.com/office/drawing/2014/main" val="3759899299"/>
                    </a:ext>
                  </a:extLst>
                </a:gridCol>
                <a:gridCol w="2445796">
                  <a:extLst>
                    <a:ext uri="{9D8B030D-6E8A-4147-A177-3AD203B41FA5}">
                      <a16:colId xmlns:a16="http://schemas.microsoft.com/office/drawing/2014/main" val="3362312259"/>
                    </a:ext>
                  </a:extLst>
                </a:gridCol>
                <a:gridCol w="2445796">
                  <a:extLst>
                    <a:ext uri="{9D8B030D-6E8A-4147-A177-3AD203B41FA5}">
                      <a16:colId xmlns:a16="http://schemas.microsoft.com/office/drawing/2014/main" val="3078017977"/>
                    </a:ext>
                  </a:extLst>
                </a:gridCol>
              </a:tblGrid>
              <a:tr h="757311">
                <a:tc>
                  <a:txBody>
                    <a:bodyPr/>
                    <a:lstStyle/>
                    <a:p>
                      <a:r>
                        <a:rPr lang="it-IT"/>
                        <a:t>Modello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Volontà come...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Ruolo del desiderio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Rapporto con la ragione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1834354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/>
                        <a:t>Volontarista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Forza sovrana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Secondario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Subordinata o marginale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5592097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/>
                        <a:t>Razionalista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Razionalità pratica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Razionalizzato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Coincidente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323413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/>
                        <a:t>Esistenzialista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Affermazione del 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Primario e assoluto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Spesso messo in crisi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758067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/>
                        <a:t>Teleologico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Appetito razionale verso il bene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Ordinato al fine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Cooperante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3238548"/>
                  </a:ext>
                </a:extLst>
              </a:tr>
              <a:tr h="757311">
                <a:tc>
                  <a:txBody>
                    <a:bodyPr/>
                    <a:lstStyle/>
                    <a:p>
                      <a:r>
                        <a:rPr lang="it-IT"/>
                        <a:t>Dinamico-relazionale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Risposta desiderante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/>
                        <a:t>Motore aperto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Illuminante, ma non totale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441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74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03214B-6DD0-9336-2BFC-480D8A3AE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5F5FD3-0A20-8E6F-C3BF-9676B7AD4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84B6F3-68DA-E262-4799-1FEC8AF75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2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7320394-9133-2137-978D-9897005B6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1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it-IT" sz="4400" dirty="0">
                <a:solidFill>
                  <a:schemeClr val="bg1"/>
                </a:solidFill>
              </a:rPr>
              <a:t>Libertà e volontà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A8E05E-E042-88C8-730C-7BFC584BB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2" y="2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94B156-A0E2-94BD-5762-A2FB5D56D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9" y="605895"/>
            <a:ext cx="6804072" cy="5823787"/>
          </a:xfrm>
        </p:spPr>
        <p:txBody>
          <a:bodyPr anchor="ctr">
            <a:normAutofit/>
          </a:bodyPr>
          <a:lstStyle/>
          <a:p>
            <a:pPr marL="201171" lvl="1" indent="0">
              <a:buNone/>
            </a:pPr>
            <a:endParaRPr lang="it-IT" sz="2400" dirty="0"/>
          </a:p>
          <a:p>
            <a:pPr lvl="1">
              <a:buFont typeface="Wingdings" panose="05000000000000000000" pitchFamily="2" charset="2"/>
              <a:buChar char="§"/>
            </a:pPr>
            <a:endParaRPr lang="it-IT" dirty="0"/>
          </a:p>
          <a:p>
            <a:pPr lvl="1">
              <a:buFont typeface="Wingdings" panose="05000000000000000000" pitchFamily="2" charset="2"/>
              <a:buChar char="§"/>
            </a:pPr>
            <a:endParaRPr lang="it-IT" dirty="0"/>
          </a:p>
          <a:p>
            <a:pPr lvl="1">
              <a:buFont typeface="Wingdings" panose="05000000000000000000" pitchFamily="2" charset="2"/>
              <a:buChar char="§"/>
            </a:pP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395CC84-BF9D-18EA-3D7A-F569915041C1}"/>
              </a:ext>
            </a:extLst>
          </p:cNvPr>
          <p:cNvSpPr txBox="1"/>
          <p:nvPr/>
        </p:nvSpPr>
        <p:spPr>
          <a:xfrm>
            <a:off x="5042752" y="745476"/>
            <a:ext cx="609834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rgbClr val="FF0000"/>
                </a:solidFill>
              </a:rPr>
              <a:t>La libertà è </a:t>
            </a:r>
            <a:r>
              <a:rPr lang="it-IT" sz="2400" dirty="0"/>
              <a:t>la proprietà che ha la </a:t>
            </a:r>
            <a:r>
              <a:rPr lang="it-IT" sz="2400" dirty="0">
                <a:solidFill>
                  <a:srgbClr val="0070C0"/>
                </a:solidFill>
              </a:rPr>
              <a:t>persona </a:t>
            </a:r>
            <a:r>
              <a:rPr lang="it-IT" sz="2400" dirty="0"/>
              <a:t>di </a:t>
            </a:r>
            <a:r>
              <a:rPr lang="it-IT" sz="2400" dirty="0">
                <a:solidFill>
                  <a:srgbClr val="00B050"/>
                </a:solidFill>
              </a:rPr>
              <a:t>autodeterminarsi</a:t>
            </a:r>
            <a:r>
              <a:rPr lang="it-IT" sz="2400" dirty="0"/>
              <a:t>, riconoscendo e accogliendo con la propria ragione e volontà il bene che la chiama a compiersi, e rispondendo consapevolmente a una verità che interpella e orienta senza imporre.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rgbClr val="FF0000"/>
                </a:solidFill>
              </a:rPr>
              <a:t>La volontà è </a:t>
            </a:r>
            <a:r>
              <a:rPr lang="it-IT" sz="2400" dirty="0"/>
              <a:t>la capacità </a:t>
            </a:r>
            <a:r>
              <a:rPr lang="it-IT" sz="2400" dirty="0">
                <a:solidFill>
                  <a:srgbClr val="0070C0"/>
                </a:solidFill>
              </a:rPr>
              <a:t>naturale</a:t>
            </a:r>
            <a:r>
              <a:rPr lang="it-IT" sz="2400" dirty="0"/>
              <a:t> dell’uomo di </a:t>
            </a:r>
            <a:r>
              <a:rPr lang="it-IT" sz="2400" dirty="0">
                <a:solidFill>
                  <a:srgbClr val="00B050"/>
                </a:solidFill>
              </a:rPr>
              <a:t>tendere intenzionalmente </a:t>
            </a:r>
            <a:r>
              <a:rPr lang="it-IT" sz="2400" dirty="0"/>
              <a:t>a un bene conosciuto, muovendo all’azione attraverso l’inclinazione, la scelta e la determinazione dell’agire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852065A-A6A6-4CDC-62EC-AE15045FB796}"/>
              </a:ext>
            </a:extLst>
          </p:cNvPr>
          <p:cNvSpPr txBox="1"/>
          <p:nvPr/>
        </p:nvSpPr>
        <p:spPr>
          <a:xfrm>
            <a:off x="5315134" y="5414020"/>
            <a:ext cx="6098344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dirty="0"/>
              <a:t>In sintesi: La libertà è la capacità di autodeterminarsi verso il bene, la volontà è la tendenza razionale verso il bene colto dall’intelletto</a:t>
            </a:r>
          </a:p>
        </p:txBody>
      </p:sp>
    </p:spTree>
    <p:extLst>
      <p:ext uri="{BB962C8B-B14F-4D97-AF65-F5344CB8AC3E}">
        <p14:creationId xmlns:p14="http://schemas.microsoft.com/office/powerpoint/2010/main" val="272225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9CADAA-03B0-BBD9-3EC2-74039FAF7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2C5D38-77FD-A66F-F6A2-44166305B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23C8B5-BB0F-E98B-527C-25CEB12482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2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1F6ED6E-27E7-6FCC-8C0B-2A48AB511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1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it-IT" sz="4400" dirty="0">
                <a:solidFill>
                  <a:schemeClr val="bg1"/>
                </a:solidFill>
              </a:rPr>
              <a:t>Rapporto tra libertà e volontà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45B8DA-8653-E743-B6B0-422FADFEC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2" y="2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42F196-C72B-3513-9CA8-2FFFC653D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429" y="844062"/>
            <a:ext cx="6739567" cy="5408042"/>
          </a:xfrm>
        </p:spPr>
        <p:txBody>
          <a:bodyPr anchor="ctr">
            <a:normAutofit/>
          </a:bodyPr>
          <a:lstStyle/>
          <a:p>
            <a:pPr marL="201171" lvl="1" indent="0">
              <a:buNone/>
            </a:pPr>
            <a:r>
              <a:rPr lang="it-IT" sz="2400" b="1" dirty="0"/>
              <a:t>Rapporto tra libertà e volontà umana</a:t>
            </a:r>
            <a:endParaRPr lang="it-IT" sz="2400" dirty="0"/>
          </a:p>
          <a:p>
            <a:pPr marL="201171" lvl="1" indent="0">
              <a:buNone/>
            </a:pPr>
            <a:endParaRPr lang="it-IT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/>
              <a:t>La persona, come apertura viva al senso del reale, come libertà, riconosce il bene che interpella e orienta verso di esso il cammino umano.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/>
              <a:t>La volontà, come facoltà naturale, traduce questa tensione originaria in decisioni e azioni, rendendo concreta la risposta al dono dell’essere e del Donatore.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/>
              <a:t>Nella misura in cui questa risposta si realizza negli atti della volontà, la libertà stessa si consolida o si indebolisce.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/>
              <a:t>Le virtù morali e umane sostengono tale cammino perché rendono stabile, operosa e lieta l’adesione della volontà al bene.</a:t>
            </a:r>
            <a:endParaRPr lang="it-IT" sz="2000" dirty="0"/>
          </a:p>
          <a:p>
            <a:pPr marL="201171" lvl="1" indent="0">
              <a:buNone/>
            </a:pPr>
            <a:endParaRPr lang="it-IT" dirty="0"/>
          </a:p>
          <a:p>
            <a:pPr lvl="1">
              <a:buFont typeface="Wingdings" panose="05000000000000000000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8866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E50261-6C9F-47AA-3701-0D79C3DAA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27C8292-EB3C-A8C9-F4D8-E174C307E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1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it-IT" sz="3600" dirty="0">
                <a:solidFill>
                  <a:srgbClr val="FFFFFF"/>
                </a:solidFill>
              </a:rPr>
              <a:t>La libertà di Gesù</a:t>
            </a:r>
            <a:br>
              <a:rPr lang="it-IT" sz="3600" dirty="0">
                <a:solidFill>
                  <a:srgbClr val="FFFFFF"/>
                </a:solidFill>
              </a:rPr>
            </a:br>
            <a:r>
              <a:rPr lang="it-IT" sz="3600" dirty="0">
                <a:solidFill>
                  <a:srgbClr val="FFFFFF"/>
                </a:solidFill>
              </a:rPr>
              <a:t>______</a:t>
            </a:r>
            <a:br>
              <a:rPr lang="it-IT" sz="3600" dirty="0">
                <a:solidFill>
                  <a:srgbClr val="FFFFFF"/>
                </a:solidFill>
              </a:rPr>
            </a:br>
            <a:r>
              <a:rPr lang="it-IT" sz="2800" dirty="0">
                <a:solidFill>
                  <a:srgbClr val="FFFFFF"/>
                </a:solidFill>
              </a:rPr>
              <a:t> Chiarificazione concettuale - 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AB5D3D-970C-7A61-7D93-3C13F0FA3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9" y="605896"/>
            <a:ext cx="6413662" cy="5646208"/>
          </a:xfrm>
        </p:spPr>
        <p:txBody>
          <a:bodyPr anchor="ctr">
            <a:normAutofit lnSpcReduction="10000"/>
          </a:bodyPr>
          <a:lstStyle/>
          <a:p>
            <a:pPr marL="201171" lvl="1" indent="0">
              <a:buNone/>
            </a:pPr>
            <a:r>
              <a:rPr lang="it-IT" sz="2400" b="1" dirty="0"/>
              <a:t>Libertà e volontà in Gesù</a:t>
            </a:r>
          </a:p>
          <a:p>
            <a:pPr marL="201171" lvl="1" indent="0">
              <a:buNone/>
            </a:pPr>
            <a:endParaRPr lang="it-IT" sz="2400" dirty="0"/>
          </a:p>
          <a:p>
            <a:pPr marL="201171" lvl="1" indent="0">
              <a:buNone/>
            </a:pPr>
            <a:r>
              <a:rPr lang="it-IT" sz="2400" dirty="0"/>
              <a:t>Se applichiamo a Gesù ciò che abbiamo detto sulla libertà: </a:t>
            </a:r>
          </a:p>
          <a:p>
            <a:pPr marL="201171" lvl="1" indent="0">
              <a:buNone/>
            </a:pPr>
            <a:endParaRPr lang="it-IT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400" dirty="0"/>
              <a:t>La libertà di Gesù va nella linea del suo tratto più originario che è la sua figliolanza nei confronti del Padre nello Spirito. Questo sarà ciò che è sempre presente e originario in Gesù, nel suo «cuore».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it-IT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400" dirty="0"/>
              <a:t>La sua volontà sarà invece lo strumento libero e razionale mediante il quale Gesù realizza nella sua concreta storia personale ciò a cui lo chiama quel tratto originario, cioè a compiere la sua missione in perfetta obbedienza al Padre. </a:t>
            </a:r>
          </a:p>
          <a:p>
            <a:pPr marL="201171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8823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6768BB-C240-5D3E-CF41-F201E11DDD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95F0925-9C34-5FD3-2E17-C7DDFD908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1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it-IT" sz="3600" dirty="0">
                <a:solidFill>
                  <a:srgbClr val="FFFFFF"/>
                </a:solidFill>
              </a:rPr>
              <a:t>La libertà di Gesù</a:t>
            </a:r>
            <a:br>
              <a:rPr lang="it-IT" sz="3600" dirty="0">
                <a:solidFill>
                  <a:srgbClr val="FFFFFF"/>
                </a:solidFill>
              </a:rPr>
            </a:br>
            <a:r>
              <a:rPr lang="it-IT" sz="3600" dirty="0">
                <a:solidFill>
                  <a:srgbClr val="FFFFFF"/>
                </a:solidFill>
              </a:rPr>
              <a:t>______</a:t>
            </a:r>
            <a:br>
              <a:rPr lang="it-IT" sz="3600" dirty="0">
                <a:solidFill>
                  <a:srgbClr val="FFFFFF"/>
                </a:solidFill>
              </a:rPr>
            </a:br>
            <a:r>
              <a:rPr lang="it-IT" sz="2800" dirty="0">
                <a:solidFill>
                  <a:srgbClr val="FFFFFF"/>
                </a:solidFill>
              </a:rPr>
              <a:t>Chiarificazione concettuale - II</a:t>
            </a:r>
            <a:br>
              <a:rPr lang="it-IT" sz="3600" dirty="0">
                <a:solidFill>
                  <a:srgbClr val="FFFFFF"/>
                </a:solidFill>
              </a:rPr>
            </a:br>
            <a:endParaRPr lang="it-IT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78180E-E88D-F2E0-92C4-8F8A73DFE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9" y="605896"/>
            <a:ext cx="6413662" cy="5646208"/>
          </a:xfrm>
        </p:spPr>
        <p:txBody>
          <a:bodyPr anchor="ctr">
            <a:normAutofit lnSpcReduction="10000"/>
          </a:bodyPr>
          <a:lstStyle/>
          <a:p>
            <a:pPr marL="201171" lvl="1" indent="0">
              <a:buNone/>
            </a:pPr>
            <a:r>
              <a:rPr lang="it-IT" sz="2400" b="1" dirty="0"/>
              <a:t>Gesù: Una libertà o due libertà?</a:t>
            </a:r>
          </a:p>
          <a:p>
            <a:pPr marL="201171" lvl="1" indent="0">
              <a:buNone/>
            </a:pPr>
            <a:endParaRPr lang="it-IT" sz="2400" b="1" dirty="0"/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2400" dirty="0"/>
              <a:t>Poiché la libertà di Gesù va nella linea del suo tratto più originario che è la sua figliolanza nei confronti del Padre nello Spirito, Gesù ha una sola libertà.</a:t>
            </a:r>
          </a:p>
          <a:p>
            <a:pPr marL="201171" lvl="1" indent="0">
              <a:spcBef>
                <a:spcPts val="0"/>
              </a:spcBef>
              <a:spcAft>
                <a:spcPts val="0"/>
              </a:spcAft>
              <a:buNone/>
            </a:pPr>
            <a:endParaRPr lang="it-IT" sz="24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it-IT" sz="2400" dirty="0"/>
              <a:t>Tuttavia quella libertà esiste in un duplice modo: come libertà eterna e divina nell’eternità di Dio e come libertà umana finita e limitata nella missione nel tempo.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it-IT" sz="2000" dirty="0"/>
              <a:t>Ogni forma di esistenza e legata alla propria natura e perciò si dice che Gesù ha due volontà. La volontà umana è in Cristo l’organo spirituale (libero) per mediare le indicazioni della libertà originaria.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it-IT" sz="2000" dirty="0"/>
              <a:t>Così nel cuore umano di Gesù è presente quella libertà originaria e filiale che è frutto dell’unione ipostatica</a:t>
            </a:r>
          </a:p>
        </p:txBody>
      </p:sp>
    </p:spTree>
    <p:extLst>
      <p:ext uri="{BB962C8B-B14F-4D97-AF65-F5344CB8AC3E}">
        <p14:creationId xmlns:p14="http://schemas.microsoft.com/office/powerpoint/2010/main" val="346434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D780E1-E660-BD1B-8B20-71A93AEA2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E79099D-F3E6-0DCA-74ED-95649F6E5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1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it-IT" sz="3600" dirty="0">
                <a:solidFill>
                  <a:srgbClr val="FFFFFF"/>
                </a:solidFill>
              </a:rPr>
              <a:t>La libertà di Gesù</a:t>
            </a:r>
            <a:br>
              <a:rPr lang="it-IT" sz="3600" dirty="0">
                <a:solidFill>
                  <a:srgbClr val="FFFFFF"/>
                </a:solidFill>
              </a:rPr>
            </a:br>
            <a:r>
              <a:rPr lang="it-IT" sz="3600" dirty="0">
                <a:solidFill>
                  <a:srgbClr val="FFFFFF"/>
                </a:solidFill>
              </a:rPr>
              <a:t>______</a:t>
            </a:r>
            <a:br>
              <a:rPr lang="it-IT" sz="3600" dirty="0">
                <a:solidFill>
                  <a:srgbClr val="FFFFFF"/>
                </a:solidFill>
              </a:rPr>
            </a:br>
            <a:r>
              <a:rPr lang="it-IT" sz="2800" dirty="0">
                <a:solidFill>
                  <a:srgbClr val="FFFFFF"/>
                </a:solidFill>
              </a:rPr>
              <a:t>Gesù. Persona e identità, 290.</a:t>
            </a:r>
            <a:br>
              <a:rPr lang="it-IT" sz="3600" dirty="0">
                <a:solidFill>
                  <a:srgbClr val="FFFFFF"/>
                </a:solidFill>
              </a:rPr>
            </a:br>
            <a:endParaRPr lang="it-IT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545C0D-726F-085E-88BD-F50DC2CF0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9" y="605896"/>
            <a:ext cx="6413662" cy="5646208"/>
          </a:xfrm>
        </p:spPr>
        <p:txBody>
          <a:bodyPr anchor="ctr">
            <a:normAutofit lnSpcReduction="10000"/>
          </a:bodyPr>
          <a:lstStyle/>
          <a:p>
            <a:pPr marL="201171" lvl="1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Il ruolo dello Spirito santo nella libertà di Gesù</a:t>
            </a:r>
          </a:p>
          <a:p>
            <a:pPr marL="201171" lvl="1" indent="0">
              <a:buNone/>
            </a:pPr>
            <a:endParaRPr lang="it-IT" sz="2400" dirty="0"/>
          </a:p>
          <a:p>
            <a:pPr marL="201171" lvl="1" indent="0">
              <a:buNone/>
            </a:pPr>
            <a:r>
              <a:rPr lang="it-IT" sz="2400" dirty="0"/>
              <a:t>«Nell'eternità il movimento del Figlio verso il Padre nello Spirito si esprime attraverso l’unica natura divina, nella storia, invece, si manifesta attraverso la natura umana, prendendo forma umana. </a:t>
            </a:r>
          </a:p>
          <a:p>
            <a:pPr marL="201171" lvl="1" indent="0">
              <a:buNone/>
            </a:pPr>
            <a:r>
              <a:rPr lang="it-IT" sz="2400" dirty="0"/>
              <a:t>Questo è possibile perché il Verbo assume una soggettività umana (e perciò limitata) che, </a:t>
            </a:r>
            <a:r>
              <a:rPr lang="it-IT" sz="2400" dirty="0">
                <a:solidFill>
                  <a:srgbClr val="FF0000"/>
                </a:solidFill>
              </a:rPr>
              <a:t>vivificata dalla testimonianza interiore dello Spirito, è in grado di esprimere il suo “Io” in modo umano</a:t>
            </a:r>
            <a:r>
              <a:rPr lang="it-IT" sz="2400" dirty="0"/>
              <a:t>. </a:t>
            </a:r>
          </a:p>
          <a:p>
            <a:pPr marL="201171" lvl="1" indent="0">
              <a:buNone/>
            </a:pPr>
            <a:r>
              <a:rPr lang="it-IT" sz="2400" dirty="0"/>
              <a:t>Di conseguenza, </a:t>
            </a:r>
            <a:r>
              <a:rPr lang="it-IT" sz="2400" dirty="0">
                <a:solidFill>
                  <a:srgbClr val="FF0000"/>
                </a:solidFill>
              </a:rPr>
              <a:t>le scelte concrete fatte con la volontà umana si traducono in parole e azioni che rivelano l'amore filiale di Gesù verso il Padre </a:t>
            </a:r>
            <a:r>
              <a:rPr lang="it-IT" sz="2400" dirty="0"/>
              <a:t>e la sua sollecitudine per l'umanità»</a:t>
            </a:r>
          </a:p>
        </p:txBody>
      </p:sp>
    </p:spTree>
    <p:extLst>
      <p:ext uri="{BB962C8B-B14F-4D97-AF65-F5344CB8AC3E}">
        <p14:creationId xmlns:p14="http://schemas.microsoft.com/office/powerpoint/2010/main" val="78532271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ppt/theme/theme2.xml><?xml version="1.0" encoding="utf-8"?>
<a:theme xmlns:a="http://schemas.openxmlformats.org/drawingml/2006/main" name="Retrospettivo">
  <a:themeElements>
    <a:clrScheme name="Gia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1_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4049</TotalTime>
  <Words>1005</Words>
  <Application>Microsoft Office PowerPoint</Application>
  <PresentationFormat>Widescreen</PresentationFormat>
  <Paragraphs>101</Paragraphs>
  <Slides>10</Slides>
  <Notes>0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20" baseType="lpstr">
      <vt:lpstr>Aharoni</vt:lpstr>
      <vt:lpstr>Aptos Serif</vt:lpstr>
      <vt:lpstr>Arial</vt:lpstr>
      <vt:lpstr>Avenir Next LT Pro</vt:lpstr>
      <vt:lpstr>Calibri</vt:lpstr>
      <vt:lpstr>Calibri Light</vt:lpstr>
      <vt:lpstr>Wingdings</vt:lpstr>
      <vt:lpstr>PrismaticVTI</vt:lpstr>
      <vt:lpstr>Retrospettivo</vt:lpstr>
      <vt:lpstr>1_Retrospettivo</vt:lpstr>
      <vt:lpstr>La libertà di Gesù</vt:lpstr>
      <vt:lpstr>Persona e libertà</vt:lpstr>
      <vt:lpstr>La libertà</vt:lpstr>
      <vt:lpstr>La volontà</vt:lpstr>
      <vt:lpstr>Libertà e volontà</vt:lpstr>
      <vt:lpstr>Rapporto tra libertà e volontà</vt:lpstr>
      <vt:lpstr>La libertà di Gesù ______  Chiarificazione concettuale - I</vt:lpstr>
      <vt:lpstr>La libertà di Gesù ______ Chiarificazione concettuale - II </vt:lpstr>
      <vt:lpstr>La libertà di Gesù ______ Gesù. Persona e identità, 290. </vt:lpstr>
      <vt:lpstr>La libertà di Gesù ______ Gesù. Persona e identità, 291.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Ducay Antonio</dc:creator>
  <cp:lastModifiedBy>Ducay Antonio</cp:lastModifiedBy>
  <cp:revision>12</cp:revision>
  <dcterms:created xsi:type="dcterms:W3CDTF">2025-04-24T15:55:11Z</dcterms:created>
  <dcterms:modified xsi:type="dcterms:W3CDTF">2025-05-26T10:47:38Z</dcterms:modified>
</cp:coreProperties>
</file>