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1201" r:id="rId2"/>
    <p:sldId id="1200" r:id="rId3"/>
    <p:sldId id="1212" r:id="rId4"/>
    <p:sldId id="1211" r:id="rId5"/>
    <p:sldId id="1208" r:id="rId6"/>
    <p:sldId id="1229" r:id="rId7"/>
    <p:sldId id="1228" r:id="rId8"/>
    <p:sldId id="1238" r:id="rId9"/>
    <p:sldId id="1230" r:id="rId10"/>
    <p:sldId id="1231" r:id="rId11"/>
    <p:sldId id="1239" r:id="rId12"/>
    <p:sldId id="1240" r:id="rId13"/>
    <p:sldId id="1236" r:id="rId14"/>
    <p:sldId id="1237" r:id="rId15"/>
    <p:sldId id="1202" r:id="rId16"/>
    <p:sldId id="1244" r:id="rId17"/>
    <p:sldId id="1210" r:id="rId18"/>
    <p:sldId id="1247" r:id="rId19"/>
    <p:sldId id="1245" r:id="rId20"/>
    <p:sldId id="1246" r:id="rId21"/>
    <p:sldId id="390" r:id="rId22"/>
    <p:sldId id="1249" r:id="rId23"/>
    <p:sldId id="1250" r:id="rId24"/>
    <p:sldId id="264" r:id="rId2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120" y="564"/>
      </p:cViewPr>
      <p:guideLst>
        <p:guide orient="horz" pos="2183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F59AC-E871-4AB8-BEAC-14028DC97E8A}" type="datetimeFigureOut">
              <a:rPr lang="es-ES" smtClean="0"/>
              <a:t>14/02/2024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1FDD4-BD40-4A38-8094-A675EEE2BD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9393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BE701-F791-4474-B4B1-3890E45DE3C4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81570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BE701-F791-4474-B4B1-3890E45DE3C4}" type="slidenum">
              <a:rPr lang="it-IT" smtClean="0"/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83968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BE701-F791-4474-B4B1-3890E45DE3C4}" type="slidenum">
              <a:rPr lang="it-IT" smtClean="0"/>
              <a:t>13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011818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BE701-F791-4474-B4B1-3890E45DE3C4}" type="slidenum">
              <a:rPr lang="it-IT" smtClean="0"/>
              <a:t>14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514443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BE701-F791-4474-B4B1-3890E45DE3C4}" type="slidenum">
              <a:rPr lang="it-IT" smtClean="0"/>
              <a:t>15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9330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BE701-F791-4474-B4B1-3890E45DE3C4}" type="slidenum">
              <a:rPr lang="it-IT" smtClean="0"/>
              <a:t>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966785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BE701-F791-4474-B4B1-3890E45DE3C4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07805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BE701-F791-4474-B4B1-3890E45DE3C4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74735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BE701-F791-4474-B4B1-3890E45DE3C4}" type="slidenum">
              <a:rPr lang="it-IT" smtClean="0"/>
              <a:t>23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474338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585C5-D2ED-4E27-8354-A9E837E5ABD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02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BE701-F791-4474-B4B1-3890E45DE3C4}" type="slidenum">
              <a:rPr lang="it-IT" smtClean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83015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BE701-F791-4474-B4B1-3890E45DE3C4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3844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BE701-F791-4474-B4B1-3890E45DE3C4}" type="slidenum">
              <a:rPr lang="it-IT" smtClean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80273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BE701-F791-4474-B4B1-3890E45DE3C4}" type="slidenum">
              <a:rPr lang="it-IT" smtClean="0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15184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BE701-F791-4474-B4B1-3890E45DE3C4}" type="slidenum">
              <a:rPr lang="it-IT" smtClean="0"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78669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BE701-F791-4474-B4B1-3890E45DE3C4}" type="slidenum">
              <a:rPr lang="it-IT" smtClean="0"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67132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BE701-F791-4474-B4B1-3890E45DE3C4}" type="slidenum">
              <a:rPr lang="it-IT" smtClean="0"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79484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BE701-F791-4474-B4B1-3890E45DE3C4}" type="slidenum">
              <a:rPr lang="it-IT" smtClean="0"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77351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3CEADF-13B2-429B-979E-69AB58BD5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E2D2EF-65DD-4A43-8061-6F4170A1F1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A3BB98-1684-4531-B0A3-D17D04D41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FB99-CB85-4B0C-9D8B-25D3177AE180}" type="datetimeFigureOut">
              <a:rPr lang="es-ES" smtClean="0"/>
              <a:t>14/02/2024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702147-C1A2-4E4A-A07A-AA3444CC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186287-31D2-4AA4-A215-5100EC287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83AC-82FC-425E-872B-78431C999A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0736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511E05-22BA-4656-B718-38B61C7DB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60A4776-BDF8-45ED-B856-1C87C38B2C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15D0B9-9EC6-4745-98E3-B52972513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FB99-CB85-4B0C-9D8B-25D3177AE180}" type="datetimeFigureOut">
              <a:rPr lang="es-ES" smtClean="0"/>
              <a:t>14/02/2024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F1A9F3-1B04-4B88-A99C-CDA078548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218E62-0C7A-4731-8E8C-E34F5C30D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83AC-82FC-425E-872B-78431C999A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4713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667FD70-9B2F-4B4F-8258-3432D9DDAC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C4B8EC7-F472-44A3-834A-09143512A4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518948-09EA-4DD0-987A-6C1C90A58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FB99-CB85-4B0C-9D8B-25D3177AE180}" type="datetimeFigureOut">
              <a:rPr lang="es-ES" smtClean="0"/>
              <a:t>14/02/2024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19BDDD-BEF2-4FF5-A4D2-A6A54A97C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5780C1-12D7-40D8-8BC9-A694FF291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83AC-82FC-425E-872B-78431C999A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7571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98E869-51C0-40FE-98D1-9C5F6947A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A2C8BC-37F1-442C-BF81-89E0B3E2A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3EB742-3B17-4860-B049-55DFB8E72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FB99-CB85-4B0C-9D8B-25D3177AE180}" type="datetimeFigureOut">
              <a:rPr lang="es-ES" smtClean="0"/>
              <a:t>14/02/2024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70352A-4D81-4299-95F3-3DDF34521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05DC9F-D796-4D97-831D-32882698A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83AC-82FC-425E-872B-78431C999A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0701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E5E789-EB67-4B35-9B56-CB1085BA7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1EB4328-D323-4D3E-A747-1B651D12A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D154EE-6ED7-4F9B-A22F-B8CED1C14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FB99-CB85-4B0C-9D8B-25D3177AE180}" type="datetimeFigureOut">
              <a:rPr lang="es-ES" smtClean="0"/>
              <a:t>14/02/2024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F97C8C-4988-429D-A8A8-0F9364B6B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1C0B81-1DC1-4F01-9D65-F7891F564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83AC-82FC-425E-872B-78431C999A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9081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C18A66-9F08-4C9A-A47E-3727519A0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1CCC1C-1FF6-4239-8784-39C40641FE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4651E87-2B51-4266-8BB6-9BC4864AC2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9DEE761-0B81-4CBD-BF06-439EBF4BC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FB99-CB85-4B0C-9D8B-25D3177AE180}" type="datetimeFigureOut">
              <a:rPr lang="es-ES" smtClean="0"/>
              <a:t>14/02/2024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A4C7418-4748-4FD7-8624-017D6D029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22E976B-A1DB-4A32-865C-802546E39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83AC-82FC-425E-872B-78431C999A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9807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A9C04B-A7E9-416F-89FA-1928C3925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7C2AA8-9109-45AB-991C-1BC25BDA1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983D937-1E6B-4E12-B5B0-D9867FC88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8864D2E-F97D-434F-8499-A2FFFE0CF4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8F3DB31-8A93-45D9-A127-8E14B6E183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9908D41-A93A-4716-8FF4-7494CBAE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FB99-CB85-4B0C-9D8B-25D3177AE180}" type="datetimeFigureOut">
              <a:rPr lang="es-ES" smtClean="0"/>
              <a:t>14/02/2024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A3A153B-9661-4A0F-AACA-646ED592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6B9DDFD-01F9-42B7-BA37-5F2F7F373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83AC-82FC-425E-872B-78431C999A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89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95F5C3-433F-4A74-B4E5-EDAE57961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3B7284F-B9E3-4B73-80B2-927B61210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FB99-CB85-4B0C-9D8B-25D3177AE180}" type="datetimeFigureOut">
              <a:rPr lang="es-ES" smtClean="0"/>
              <a:t>14/02/2024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172BFBE-6725-4170-A042-5852F4DD3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6CE06F4-0A72-4AD3-885C-C96E2633D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83AC-82FC-425E-872B-78431C999A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1324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B1019D1-0E39-405A-B372-40E646F83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FB99-CB85-4B0C-9D8B-25D3177AE180}" type="datetimeFigureOut">
              <a:rPr lang="es-ES" smtClean="0"/>
              <a:t>14/02/2024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26EEAAC-C3D0-4D39-AFF8-48C9ABC75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3FE2A9F-72F7-4A57-B69D-F101C7CBF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83AC-82FC-425E-872B-78431C999A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6204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44B4A2-E3C4-43C6-B0B4-2EAD335C8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ADE50E-E130-4FF1-8551-5585A09D9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5885FDA-8ED3-4180-87AF-AC6C371E4F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49D7D27-CB11-4C1B-86EB-1B794AB6D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FB99-CB85-4B0C-9D8B-25D3177AE180}" type="datetimeFigureOut">
              <a:rPr lang="es-ES" smtClean="0"/>
              <a:t>14/02/2024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6B9B1BC-5E2D-4C8E-B1D4-822B83F41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65758ED-8674-419A-AE24-DDC035621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83AC-82FC-425E-872B-78431C999A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8422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5F555A-3E4C-4BB8-B76A-05BD716C0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2EBE015-EE73-48EF-BB9D-5A4CA5F873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825FB64-A6FF-415A-850A-355A3180DC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5011557-3FD7-4A3B-8B43-A3B8FAB5A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FB99-CB85-4B0C-9D8B-25D3177AE180}" type="datetimeFigureOut">
              <a:rPr lang="es-ES" smtClean="0"/>
              <a:t>14/02/2024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4F4A488-5B7B-449B-B274-7C0666331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F2AC600-7EB6-449E-B409-6033663E2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83AC-82FC-425E-872B-78431C999A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9032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996B610-BB41-4071-90D7-D7B82EBB2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715A99F-2C65-4DF6-8C80-8194B1B2B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E4ED8D-EBE2-4B62-B3B2-7898A644EE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4FB99-CB85-4B0C-9D8B-25D3177AE180}" type="datetimeFigureOut">
              <a:rPr lang="es-ES" smtClean="0"/>
              <a:t>14/02/2024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7FC8A0-759E-499D-AD1A-B0CE210A0A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B83748-034E-4621-9483-AF6E87E8F2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683AC-82FC-425E-872B-78431C999A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4003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6234BCC6-39B9-47D9-8BF8-C665401A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4" name="Freeform: Shape 33">
            <a:extLst>
              <a:ext uri="{FF2B5EF4-FFF2-40B4-BE49-F238E27FC236}">
                <a16:creationId xmlns:a16="http://schemas.microsoft.com/office/drawing/2014/main" id="{72A9CE9D-DAC3-40AF-B504-78A64A909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6" name="Freeform: Shape 35">
            <a:extLst>
              <a:ext uri="{FF2B5EF4-FFF2-40B4-BE49-F238E27FC236}">
                <a16:creationId xmlns:a16="http://schemas.microsoft.com/office/drawing/2014/main" id="{506D7452-6CDE-4381-86CE-07B245938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62DA937-8B55-4317-BD32-98D7AF30E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52EE5A8-045B-4D39-8ED1-51333408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461119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itolo 1">
            <a:extLst>
              <a:ext uri="{FF2B5EF4-FFF2-40B4-BE49-F238E27FC236}">
                <a16:creationId xmlns:a16="http://schemas.microsoft.com/office/drawing/2014/main" id="{32071C0D-9087-47FF-A101-4D7B4368AC3B}"/>
              </a:ext>
            </a:extLst>
          </p:cNvPr>
          <p:cNvSpPr txBox="1">
            <a:spLocks/>
          </p:cNvSpPr>
          <p:nvPr/>
        </p:nvSpPr>
        <p:spPr>
          <a:xfrm>
            <a:off x="-49365" y="2260642"/>
            <a:ext cx="6095999" cy="38646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rgbClr val="E6AF00"/>
                </a:solidFill>
              </a:rPr>
              <a:t>Seminario</a:t>
            </a:r>
          </a:p>
          <a:p>
            <a:r>
              <a:rPr lang="it-IT" sz="8000" b="1" dirty="0">
                <a:solidFill>
                  <a:schemeClr val="accent1">
                    <a:lumMod val="75000"/>
                  </a:schemeClr>
                </a:solidFill>
              </a:rPr>
              <a:t>Psicologia       e vita morale</a:t>
            </a:r>
          </a:p>
          <a:p>
            <a:endParaRPr lang="es-ES" sz="4000" b="1" dirty="0">
              <a:solidFill>
                <a:srgbClr val="E6AF00"/>
              </a:solidFill>
            </a:endParaRPr>
          </a:p>
          <a:p>
            <a:r>
              <a:rPr lang="es-ES" sz="4000" b="1" dirty="0">
                <a:solidFill>
                  <a:srgbClr val="E6AF00"/>
                </a:solidFill>
              </a:rPr>
              <a:t>Prof.</a:t>
            </a:r>
            <a:r>
              <a:rPr lang="es-ES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4000" b="1" dirty="0">
                <a:solidFill>
                  <a:srgbClr val="E6AF00"/>
                </a:solidFill>
              </a:rPr>
              <a:t>Francisco</a:t>
            </a:r>
            <a:r>
              <a:rPr lang="es-ES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4000" b="1" dirty="0">
                <a:solidFill>
                  <a:srgbClr val="E6AF00"/>
                </a:solidFill>
              </a:rPr>
              <a:t>Insa</a:t>
            </a:r>
          </a:p>
          <a:p>
            <a:r>
              <a:rPr lang="es-ES" sz="4000" b="1" dirty="0" err="1">
                <a:solidFill>
                  <a:srgbClr val="E6AF00"/>
                </a:solidFill>
              </a:rPr>
              <a:t>a.a</a:t>
            </a:r>
            <a:r>
              <a:rPr lang="es-ES" sz="4000" b="1" dirty="0">
                <a:solidFill>
                  <a:srgbClr val="E6AF00"/>
                </a:solidFill>
              </a:rPr>
              <a:t>. 2021-2022</a:t>
            </a:r>
            <a:endParaRPr lang="it-IT" sz="4000" dirty="0">
              <a:solidFill>
                <a:srgbClr val="E6AF00"/>
              </a:solidFill>
            </a:endParaRP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F4D89BFD-367C-421E-90F1-08E2E5A1F2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3525" y="4755457"/>
            <a:ext cx="3739766" cy="1944115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523CCD6D-FB88-4B82-840C-8AB14A7825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1085"/>
          <a:stretch/>
        </p:blipFill>
        <p:spPr>
          <a:xfrm>
            <a:off x="4629349" y="10"/>
            <a:ext cx="7562652" cy="4597020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86622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78E1641-7088-445E-8847-C31869E867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68"/>
          <a:stretch/>
        </p:blipFill>
        <p:spPr>
          <a:xfrm>
            <a:off x="281361" y="2433718"/>
            <a:ext cx="11676178" cy="338434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F768128-901A-4AC3-A2C9-E927A2BF85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3165" y="979402"/>
            <a:ext cx="3605670" cy="84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205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BE60CE74-C18D-4A62-B988-F7418926FC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251" y="384325"/>
            <a:ext cx="11162543" cy="5756141"/>
          </a:xfrm>
          <a:noFill/>
        </p:spPr>
        <p:txBody>
          <a:bodyPr>
            <a:noAutofit/>
          </a:bodyPr>
          <a:lstStyle/>
          <a:p>
            <a:pPr algn="l"/>
            <a:r>
              <a:rPr lang="it-IT" sz="5400" b="1" dirty="0">
                <a:solidFill>
                  <a:schemeClr val="accent2">
                    <a:lumMod val="75000"/>
                  </a:schemeClr>
                </a:solidFill>
              </a:rPr>
              <a:t>Metodologia: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4400" b="1" dirty="0">
                <a:solidFill>
                  <a:schemeClr val="accent2">
                    <a:lumMod val="75000"/>
                  </a:schemeClr>
                </a:solidFill>
              </a:rPr>
              <a:t>Metodo del caso.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4400" b="1" dirty="0">
                <a:solidFill>
                  <a:schemeClr val="accent2">
                    <a:lumMod val="75000"/>
                  </a:schemeClr>
                </a:solidFill>
              </a:rPr>
              <a:t>Struttura delle lezioni: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it-IT" sz="4000" b="1" dirty="0">
                <a:solidFill>
                  <a:schemeClr val="accent2">
                    <a:lumMod val="75000"/>
                  </a:schemeClr>
                </a:solidFill>
              </a:rPr>
              <a:t>15’ esposizione.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it-IT" sz="4000" b="1" dirty="0">
                <a:solidFill>
                  <a:schemeClr val="accent2">
                    <a:lumMod val="75000"/>
                  </a:schemeClr>
                </a:solidFill>
              </a:rPr>
              <a:t>15’ colloquio.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it-IT" sz="4000" b="1" dirty="0">
                <a:solidFill>
                  <a:schemeClr val="accent2">
                    <a:lumMod val="75000"/>
                  </a:schemeClr>
                </a:solidFill>
              </a:rPr>
              <a:t>15’ professore.</a:t>
            </a:r>
          </a:p>
          <a:p>
            <a:pPr algn="l"/>
            <a:endParaRPr lang="it-IT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09F2EFE-A3BA-48F6-9E75-E38156CC7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5635" y="905820"/>
            <a:ext cx="4099588" cy="511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23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BE60CE74-C18D-4A62-B988-F7418926FC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251" y="384325"/>
            <a:ext cx="11162543" cy="5756141"/>
          </a:xfrm>
          <a:noFill/>
        </p:spPr>
        <p:txBody>
          <a:bodyPr>
            <a:noAutofit/>
          </a:bodyPr>
          <a:lstStyle/>
          <a:p>
            <a:pPr algn="l"/>
            <a:r>
              <a:rPr lang="it-IT" sz="5400" b="1" dirty="0">
                <a:solidFill>
                  <a:schemeClr val="accent2">
                    <a:lumMod val="75000"/>
                  </a:schemeClr>
                </a:solidFill>
              </a:rPr>
              <a:t>Metodologia: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4400" b="1" dirty="0">
                <a:solidFill>
                  <a:schemeClr val="accent2">
                    <a:lumMod val="75000"/>
                  </a:schemeClr>
                </a:solidFill>
              </a:rPr>
              <a:t>Metodo del caso.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4400" b="1" dirty="0">
                <a:solidFill>
                  <a:schemeClr val="accent2">
                    <a:lumMod val="75000"/>
                  </a:schemeClr>
                </a:solidFill>
              </a:rPr>
              <a:t>Struttura delle lezioni.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4400" b="1" dirty="0">
                <a:solidFill>
                  <a:schemeClr val="accent2">
                    <a:lumMod val="75000"/>
                  </a:schemeClr>
                </a:solidFill>
              </a:rPr>
              <a:t>Valutazione del corso: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it-IT" sz="4000" b="1" dirty="0">
                <a:solidFill>
                  <a:schemeClr val="accent2">
                    <a:lumMod val="75000"/>
                  </a:schemeClr>
                </a:solidFill>
              </a:rPr>
              <a:t>Elaborati.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it-IT" sz="4000" b="1" dirty="0">
                <a:solidFill>
                  <a:schemeClr val="accent2">
                    <a:lumMod val="75000"/>
                  </a:schemeClr>
                </a:solidFill>
              </a:rPr>
              <a:t>Presentazione.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it-IT" sz="4000" b="1" dirty="0">
                <a:solidFill>
                  <a:schemeClr val="accent2">
                    <a:lumMod val="75000"/>
                  </a:schemeClr>
                </a:solidFill>
              </a:rPr>
              <a:t>Interventi in aula.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9E915E3-879D-4240-932E-13238FA2D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0722" y="713761"/>
            <a:ext cx="5097268" cy="509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10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BE60CE74-C18D-4A62-B988-F7418926FC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251" y="827535"/>
            <a:ext cx="11162543" cy="5756141"/>
          </a:xfrm>
        </p:spPr>
        <p:txBody>
          <a:bodyPr>
            <a:noAutofit/>
          </a:bodyPr>
          <a:lstStyle/>
          <a:p>
            <a:pPr algn="l"/>
            <a:r>
              <a:rPr lang="it-IT" sz="5400" b="1" dirty="0">
                <a:solidFill>
                  <a:schemeClr val="accent1">
                    <a:lumMod val="75000"/>
                  </a:schemeClr>
                </a:solidFill>
              </a:rPr>
              <a:t>Crediti: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4400" b="1" dirty="0">
                <a:solidFill>
                  <a:schemeClr val="accent1">
                    <a:lumMod val="75000"/>
                  </a:schemeClr>
                </a:solidFill>
              </a:rPr>
              <a:t>1 seminario = 3 ECTS.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4400" b="1" dirty="0">
                <a:solidFill>
                  <a:schemeClr val="accent1">
                    <a:lumMod val="75000"/>
                  </a:schemeClr>
                </a:solidFill>
              </a:rPr>
              <a:t>1 ECTS = 25 ore.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4400" b="1" dirty="0">
                <a:solidFill>
                  <a:schemeClr val="accent1">
                    <a:lumMod val="75000"/>
                  </a:schemeClr>
                </a:solidFill>
              </a:rPr>
              <a:t>1 seminario = 75 ore:	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it-IT" sz="4400" b="1" dirty="0">
                <a:solidFill>
                  <a:schemeClr val="accent1">
                    <a:lumMod val="75000"/>
                  </a:schemeClr>
                </a:solidFill>
              </a:rPr>
              <a:t>12 lezione.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it-IT" sz="4400" b="1" dirty="0">
                <a:solidFill>
                  <a:schemeClr val="accent1">
                    <a:lumMod val="75000"/>
                  </a:schemeClr>
                </a:solidFill>
              </a:rPr>
              <a:t>63 lavoro a casa.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7C82F37-A31D-4C7C-B08D-F09EA9827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327" y="1619277"/>
            <a:ext cx="5824723" cy="352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53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BE60CE74-C18D-4A62-B988-F7418926FC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216" y="884420"/>
            <a:ext cx="11162543" cy="4886794"/>
          </a:xfrm>
        </p:spPr>
        <p:txBody>
          <a:bodyPr>
            <a:noAutofit/>
          </a:bodyPr>
          <a:lstStyle/>
          <a:p>
            <a:r>
              <a:rPr lang="it-IT" sz="11500" b="1" dirty="0">
                <a:solidFill>
                  <a:schemeClr val="accent1">
                    <a:lumMod val="75000"/>
                  </a:schemeClr>
                </a:solidFill>
              </a:rPr>
              <a:t>Programma</a:t>
            </a:r>
          </a:p>
          <a:p>
            <a:r>
              <a:rPr lang="it-IT" sz="11500" b="1" dirty="0">
                <a:solidFill>
                  <a:schemeClr val="accent1">
                    <a:lumMod val="75000"/>
                  </a:schemeClr>
                </a:solidFill>
              </a:rPr>
              <a:t>del</a:t>
            </a:r>
          </a:p>
          <a:p>
            <a:r>
              <a:rPr lang="it-IT" sz="11500" b="1" dirty="0">
                <a:solidFill>
                  <a:schemeClr val="accent1">
                    <a:lumMod val="75000"/>
                  </a:schemeClr>
                </a:solidFill>
              </a:rPr>
              <a:t>corso</a:t>
            </a:r>
            <a:endParaRPr lang="it-IT" sz="8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728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B32A67F-3598-4A13-8552-DA884FFCC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98EBA13-C937-430B-9523-439FE2109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1086" y="544777"/>
            <a:ext cx="6170914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Sottotitolo 2">
            <a:extLst>
              <a:ext uri="{FF2B5EF4-FFF2-40B4-BE49-F238E27FC236}">
                <a16:creationId xmlns:a16="http://schemas.microsoft.com/office/drawing/2014/main" id="{00F0097A-0E7E-4773-B7B4-3B5924CDF8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02" y="259964"/>
            <a:ext cx="5913986" cy="6491356"/>
          </a:xfrm>
        </p:spPr>
        <p:txBody>
          <a:bodyPr>
            <a:noAutofit/>
          </a:bodyPr>
          <a:lstStyle/>
          <a:p>
            <a:pPr marL="633413" indent="-633413" algn="l">
              <a:lnSpc>
                <a:spcPct val="80000"/>
              </a:lnSpc>
              <a:buFont typeface="+mj-lt"/>
              <a:buAutoNum type="arabicPeriod"/>
            </a:pPr>
            <a:r>
              <a:rPr lang="it-IT" sz="2800" b="1" dirty="0">
                <a:solidFill>
                  <a:schemeClr val="bg1"/>
                </a:solidFill>
              </a:rPr>
              <a:t>Cannabis </a:t>
            </a:r>
          </a:p>
          <a:p>
            <a:pPr marL="633413" indent="-633413" algn="l">
              <a:lnSpc>
                <a:spcPct val="80000"/>
              </a:lnSpc>
              <a:buFont typeface="+mj-lt"/>
              <a:buAutoNum type="arabicPeriod"/>
            </a:pPr>
            <a:r>
              <a:rPr lang="it-IT" sz="2800" b="1" dirty="0">
                <a:solidFill>
                  <a:schemeClr val="bg1"/>
                </a:solidFill>
              </a:rPr>
              <a:t>Una pillola per diventare buoni </a:t>
            </a:r>
          </a:p>
          <a:p>
            <a:pPr marL="633413" indent="-633413" algn="l">
              <a:lnSpc>
                <a:spcPct val="80000"/>
              </a:lnSpc>
              <a:buFont typeface="+mj-lt"/>
              <a:buAutoNum type="arabicPeriod"/>
            </a:pPr>
            <a:r>
              <a:rPr lang="it-IT" sz="2800" b="1" dirty="0">
                <a:solidFill>
                  <a:schemeClr val="bg1"/>
                </a:solidFill>
              </a:rPr>
              <a:t>Omosessualità</a:t>
            </a:r>
          </a:p>
          <a:p>
            <a:pPr marL="633413" indent="-633413" algn="l">
              <a:lnSpc>
                <a:spcPct val="80000"/>
              </a:lnSpc>
              <a:buFont typeface="+mj-lt"/>
              <a:buAutoNum type="arabicPeriod"/>
            </a:pPr>
            <a:r>
              <a:rPr lang="it-IT" sz="2800" b="1" dirty="0">
                <a:solidFill>
                  <a:schemeClr val="bg1"/>
                </a:solidFill>
              </a:rPr>
              <a:t>Chirurgia a transgender</a:t>
            </a:r>
          </a:p>
          <a:p>
            <a:pPr marL="633413" indent="-633413" algn="l">
              <a:lnSpc>
                <a:spcPct val="80000"/>
              </a:lnSpc>
              <a:buFont typeface="+mj-lt"/>
              <a:buAutoNum type="arabicPeriod"/>
            </a:pPr>
            <a:r>
              <a:rPr lang="it-IT" sz="2800" b="1" dirty="0">
                <a:solidFill>
                  <a:schemeClr val="bg1"/>
                </a:solidFill>
              </a:rPr>
              <a:t>Strutturazione della coscienza morale</a:t>
            </a:r>
          </a:p>
          <a:p>
            <a:pPr marL="633413" indent="-633413" algn="l">
              <a:lnSpc>
                <a:spcPct val="80000"/>
              </a:lnSpc>
              <a:buFont typeface="+mj-lt"/>
              <a:buAutoNum type="arabicPeriod"/>
            </a:pPr>
            <a:r>
              <a:rPr lang="it-IT" sz="2800" b="1" dirty="0">
                <a:solidFill>
                  <a:schemeClr val="bg1"/>
                </a:solidFill>
              </a:rPr>
              <a:t>Disturbi della personalità e nullità matrimoniale</a:t>
            </a:r>
          </a:p>
          <a:p>
            <a:pPr marL="633413" indent="-633413" algn="l">
              <a:lnSpc>
                <a:spcPct val="80000"/>
              </a:lnSpc>
              <a:buFont typeface="+mj-lt"/>
              <a:buAutoNum type="arabicPeriod"/>
            </a:pPr>
            <a:r>
              <a:rPr lang="it-IT" sz="2800" b="1" dirty="0">
                <a:solidFill>
                  <a:schemeClr val="bg1"/>
                </a:solidFill>
              </a:rPr>
              <a:t>Sterilizzazione degli handicappati</a:t>
            </a:r>
          </a:p>
          <a:p>
            <a:pPr marL="633413" indent="-633413" algn="l">
              <a:lnSpc>
                <a:spcPct val="80000"/>
              </a:lnSpc>
              <a:buFont typeface="+mj-lt"/>
              <a:buAutoNum type="arabicPeriod"/>
            </a:pPr>
            <a:r>
              <a:rPr lang="it-IT" sz="2800" b="1" dirty="0">
                <a:solidFill>
                  <a:schemeClr val="bg1"/>
                </a:solidFill>
              </a:rPr>
              <a:t>Pornografia</a:t>
            </a:r>
          </a:p>
          <a:p>
            <a:pPr marL="633413" indent="-633413" algn="l">
              <a:lnSpc>
                <a:spcPct val="80000"/>
              </a:lnSpc>
              <a:buFont typeface="+mj-lt"/>
              <a:buAutoNum type="arabicPeriod"/>
            </a:pPr>
            <a:r>
              <a:rPr lang="it-IT" sz="2800" b="1" dirty="0">
                <a:solidFill>
                  <a:schemeClr val="bg1"/>
                </a:solidFill>
              </a:rPr>
              <a:t>Suicidio</a:t>
            </a:r>
          </a:p>
          <a:p>
            <a:pPr marL="633413" indent="-633413" algn="l">
              <a:lnSpc>
                <a:spcPct val="80000"/>
              </a:lnSpc>
              <a:buFont typeface="+mj-lt"/>
              <a:buAutoNum type="arabicPeriod"/>
            </a:pPr>
            <a:r>
              <a:rPr lang="it-IT" sz="2800" b="1" dirty="0">
                <a:solidFill>
                  <a:schemeClr val="bg1"/>
                </a:solidFill>
              </a:rPr>
              <a:t>Accompagnare al suicidio assistito</a:t>
            </a:r>
          </a:p>
          <a:p>
            <a:pPr marL="633413" indent="-633413" algn="l">
              <a:lnSpc>
                <a:spcPct val="80000"/>
              </a:lnSpc>
              <a:buFont typeface="+mj-lt"/>
              <a:buAutoNum type="arabicPeriod"/>
            </a:pPr>
            <a:r>
              <a:rPr lang="it-IT" sz="2800" b="1" dirty="0">
                <a:solidFill>
                  <a:schemeClr val="bg1"/>
                </a:solidFill>
              </a:rPr>
              <a:t>Sedazione palliativa</a:t>
            </a:r>
          </a:p>
          <a:p>
            <a:pPr marL="633413" indent="-633413" algn="l">
              <a:lnSpc>
                <a:spcPct val="80000"/>
              </a:lnSpc>
              <a:buFont typeface="+mj-lt"/>
              <a:buAutoNum type="arabicPeriod"/>
            </a:pPr>
            <a:r>
              <a:rPr lang="it-IT" sz="2800" b="1" dirty="0">
                <a:solidFill>
                  <a:schemeClr val="bg1"/>
                </a:solidFill>
              </a:rPr>
              <a:t>Metadone</a:t>
            </a:r>
          </a:p>
        </p:txBody>
      </p:sp>
      <p:pic>
        <p:nvPicPr>
          <p:cNvPr id="3076" name="Picture 4" descr="Qué es la Moral - Resumen corto">
            <a:extLst>
              <a:ext uri="{FF2B5EF4-FFF2-40B4-BE49-F238E27FC236}">
                <a16:creationId xmlns:a16="http://schemas.microsoft.com/office/drawing/2014/main" id="{4086C0E9-CB98-4A8F-80CE-B8286CFAC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4160" y="2241595"/>
            <a:ext cx="5565177" cy="357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014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2587ECF-85E9-4393-9D87-8EB6F3F6C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052C5E58-849D-48F6-9C91-F799B8477DC2}"/>
              </a:ext>
            </a:extLst>
          </p:cNvPr>
          <p:cNvSpPr txBox="1">
            <a:spLocks/>
          </p:cNvSpPr>
          <p:nvPr/>
        </p:nvSpPr>
        <p:spPr>
          <a:xfrm>
            <a:off x="3652587" y="-18384"/>
            <a:ext cx="4883775" cy="65238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it-IT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Calendario delle lezioni</a:t>
            </a:r>
          </a:p>
          <a:p>
            <a:pPr>
              <a:lnSpc>
                <a:spcPct val="80000"/>
              </a:lnSpc>
            </a:pPr>
            <a:endParaRPr lang="it-IT" sz="3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id="{8D87C97A-76EE-4C17-A51A-DE956F85D789}"/>
              </a:ext>
            </a:extLst>
          </p:cNvPr>
          <p:cNvSpPr txBox="1">
            <a:spLocks/>
          </p:cNvSpPr>
          <p:nvPr/>
        </p:nvSpPr>
        <p:spPr>
          <a:xfrm>
            <a:off x="3982367" y="13680"/>
            <a:ext cx="8029120" cy="65238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it-IT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algn="l">
              <a:lnSpc>
                <a:spcPct val="80000"/>
              </a:lnSpc>
            </a:pPr>
            <a:r>
              <a:rPr lang="it-IT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Introduzione</a:t>
            </a:r>
          </a:p>
          <a:p>
            <a:pPr algn="l">
              <a:lnSpc>
                <a:spcPct val="80000"/>
              </a:lnSpc>
            </a:pPr>
            <a:r>
              <a:rPr lang="it-IT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Cannabis </a:t>
            </a:r>
          </a:p>
          <a:p>
            <a:pPr algn="l">
              <a:lnSpc>
                <a:spcPct val="80000"/>
              </a:lnSpc>
            </a:pPr>
            <a:r>
              <a:rPr lang="it-IT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Una pillola per diventare buoni </a:t>
            </a:r>
          </a:p>
          <a:p>
            <a:pPr algn="l">
              <a:lnSpc>
                <a:spcPct val="80000"/>
              </a:lnSpc>
            </a:pPr>
            <a:r>
              <a:rPr lang="it-IT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Omosessualità</a:t>
            </a:r>
          </a:p>
          <a:p>
            <a:pPr algn="l">
              <a:lnSpc>
                <a:spcPct val="80000"/>
              </a:lnSpc>
            </a:pPr>
            <a:r>
              <a:rPr lang="it-IT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Chirurgia a transgender</a:t>
            </a:r>
          </a:p>
          <a:p>
            <a:pPr algn="l">
              <a:lnSpc>
                <a:spcPct val="80000"/>
              </a:lnSpc>
            </a:pPr>
            <a:r>
              <a:rPr lang="it-IT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Strutturazione della coscienza morale</a:t>
            </a:r>
          </a:p>
          <a:p>
            <a:pPr algn="l">
              <a:lnSpc>
                <a:spcPct val="80000"/>
              </a:lnSpc>
            </a:pPr>
            <a:r>
              <a:rPr lang="it-IT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Disturbi della personalità e nullità matrimoniale</a:t>
            </a:r>
          </a:p>
          <a:p>
            <a:pPr algn="l">
              <a:lnSpc>
                <a:spcPct val="80000"/>
              </a:lnSpc>
            </a:pPr>
            <a:r>
              <a:rPr lang="it-IT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Sterilizzazione degli handicappati</a:t>
            </a:r>
          </a:p>
          <a:p>
            <a:pPr algn="l">
              <a:lnSpc>
                <a:spcPct val="80000"/>
              </a:lnSpc>
            </a:pPr>
            <a:r>
              <a:rPr lang="it-IT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Pornografia</a:t>
            </a:r>
          </a:p>
          <a:p>
            <a:pPr algn="l">
              <a:lnSpc>
                <a:spcPct val="80000"/>
              </a:lnSpc>
            </a:pPr>
            <a:r>
              <a:rPr lang="it-IT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Suicidio</a:t>
            </a:r>
          </a:p>
          <a:p>
            <a:pPr algn="l">
              <a:lnSpc>
                <a:spcPct val="80000"/>
              </a:lnSpc>
            </a:pPr>
            <a:r>
              <a:rPr lang="it-IT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Accompagnare al suicidio assistito</a:t>
            </a:r>
          </a:p>
          <a:p>
            <a:pPr algn="l">
              <a:lnSpc>
                <a:spcPct val="80000"/>
              </a:lnSpc>
            </a:pPr>
            <a:r>
              <a:rPr lang="it-IT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Sedazione palliativa</a:t>
            </a:r>
          </a:p>
          <a:p>
            <a:pPr algn="l">
              <a:lnSpc>
                <a:spcPct val="80000"/>
              </a:lnSpc>
            </a:pPr>
            <a:r>
              <a:rPr lang="it-IT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Metadone</a:t>
            </a:r>
          </a:p>
        </p:txBody>
      </p:sp>
      <p:sp>
        <p:nvSpPr>
          <p:cNvPr id="12" name="Sottotitolo 2">
            <a:extLst>
              <a:ext uri="{FF2B5EF4-FFF2-40B4-BE49-F238E27FC236}">
                <a16:creationId xmlns:a16="http://schemas.microsoft.com/office/drawing/2014/main" id="{59BAED77-73EF-4230-BEFC-9E4B546385AB}"/>
              </a:ext>
            </a:extLst>
          </p:cNvPr>
          <p:cNvSpPr txBox="1">
            <a:spLocks/>
          </p:cNvSpPr>
          <p:nvPr/>
        </p:nvSpPr>
        <p:spPr>
          <a:xfrm>
            <a:off x="329778" y="13680"/>
            <a:ext cx="3427739" cy="6622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80000"/>
              </a:lnSpc>
            </a:pPr>
            <a:r>
              <a:rPr lang="it-IT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algn="r">
              <a:lnSpc>
                <a:spcPct val="80000"/>
              </a:lnSpc>
            </a:pPr>
            <a:r>
              <a:rPr lang="it-IT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 febbraio</a:t>
            </a:r>
          </a:p>
          <a:p>
            <a:pPr algn="r">
              <a:lnSpc>
                <a:spcPct val="80000"/>
              </a:lnSpc>
            </a:pPr>
            <a:r>
              <a:rPr lang="it-IT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 febbraio</a:t>
            </a:r>
          </a:p>
          <a:p>
            <a:pPr algn="r">
              <a:lnSpc>
                <a:spcPct val="80000"/>
              </a:lnSpc>
            </a:pPr>
            <a:endParaRPr lang="it-IT" sz="3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ct val="80000"/>
              </a:lnSpc>
            </a:pPr>
            <a:r>
              <a:rPr lang="it-IT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27 febbraio</a:t>
            </a:r>
          </a:p>
          <a:p>
            <a:pPr algn="r">
              <a:lnSpc>
                <a:spcPct val="80000"/>
              </a:lnSpc>
            </a:pPr>
            <a:endParaRPr lang="it-IT" sz="3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ct val="80000"/>
              </a:lnSpc>
            </a:pPr>
            <a:r>
              <a:rPr lang="it-IT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 marzo</a:t>
            </a:r>
          </a:p>
          <a:p>
            <a:pPr algn="r">
              <a:lnSpc>
                <a:spcPct val="80000"/>
              </a:lnSpc>
            </a:pPr>
            <a:endParaRPr lang="it-IT" sz="3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ct val="80000"/>
              </a:lnSpc>
            </a:pPr>
            <a:r>
              <a:rPr lang="it-IT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 marzo</a:t>
            </a:r>
          </a:p>
          <a:p>
            <a:pPr algn="r">
              <a:lnSpc>
                <a:spcPct val="80000"/>
              </a:lnSpc>
            </a:pPr>
            <a:endParaRPr lang="it-IT" sz="3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ct val="80000"/>
              </a:lnSpc>
            </a:pPr>
            <a:r>
              <a:rPr lang="it-IT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 aprile</a:t>
            </a:r>
          </a:p>
          <a:p>
            <a:pPr algn="r">
              <a:lnSpc>
                <a:spcPct val="80000"/>
              </a:lnSpc>
            </a:pPr>
            <a:endParaRPr lang="it-IT" sz="3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ct val="80000"/>
              </a:lnSpc>
            </a:pPr>
            <a:r>
              <a:rPr lang="it-IT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 aprile</a:t>
            </a:r>
          </a:p>
          <a:p>
            <a:pPr algn="r">
              <a:lnSpc>
                <a:spcPct val="80000"/>
              </a:lnSpc>
            </a:pPr>
            <a:endParaRPr lang="it-IT" sz="3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397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C37535B-C8CB-E054-7D24-02D771948B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3877"/>
            <a:ext cx="12192000" cy="6530245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6D8D93E-51C9-2CB9-4F65-5DBFD6E70D25}"/>
              </a:ext>
            </a:extLst>
          </p:cNvPr>
          <p:cNvSpPr/>
          <p:nvPr/>
        </p:nvSpPr>
        <p:spPr>
          <a:xfrm>
            <a:off x="11283518" y="6276513"/>
            <a:ext cx="908482" cy="417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23259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3315E9-5AC6-4791-9246-6E879D241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64" y="1107513"/>
            <a:ext cx="10515600" cy="4642973"/>
          </a:xfrm>
        </p:spPr>
        <p:txBody>
          <a:bodyPr>
            <a:normAutofit/>
          </a:bodyPr>
          <a:lstStyle/>
          <a:p>
            <a:pPr algn="ctr"/>
            <a:r>
              <a:rPr lang="it-IT" sz="9600" b="1" dirty="0">
                <a:solidFill>
                  <a:schemeClr val="accent1">
                    <a:lumMod val="75000"/>
                  </a:schemeClr>
                </a:solidFill>
              </a:rPr>
              <a:t>Elementi </a:t>
            </a:r>
            <a:br>
              <a:rPr lang="it-IT" sz="9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sz="9600" b="1" dirty="0">
                <a:solidFill>
                  <a:schemeClr val="accent1">
                    <a:lumMod val="75000"/>
                  </a:schemeClr>
                </a:solidFill>
              </a:rPr>
              <a:t>di teologia morale fondamentale</a:t>
            </a:r>
          </a:p>
        </p:txBody>
      </p:sp>
    </p:spTree>
    <p:extLst>
      <p:ext uri="{BB962C8B-B14F-4D97-AF65-F5344CB8AC3E}">
        <p14:creationId xmlns:p14="http://schemas.microsoft.com/office/powerpoint/2010/main" val="251692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DA3D03C-F16F-4D7A-AFA9-7F7D31F2AB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076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56827C3C-D52F-46CE-A441-3CD6A1A6A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F52A8B51-0A89-497B-B882-6658E029A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BCB5D417-2A71-445D-B4C7-9E814D633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284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Resultado de imagen de psiquiatra">
            <a:extLst>
              <a:ext uri="{FF2B5EF4-FFF2-40B4-BE49-F238E27FC236}">
                <a16:creationId xmlns:a16="http://schemas.microsoft.com/office/drawing/2014/main" id="{EDCBE65D-5DCB-42AF-8AEF-033D98CF6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6012" y="2349230"/>
            <a:ext cx="3433426" cy="215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80051E6-9EAF-425F-B2EE-E262758511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2582" y="1089498"/>
            <a:ext cx="3544346" cy="4679004"/>
          </a:xfrm>
          <a:prstGeom prst="rect">
            <a:avLst/>
          </a:prstGeom>
        </p:spPr>
      </p:pic>
      <p:sp>
        <p:nvSpPr>
          <p:cNvPr id="1035" name="Rectangle 1034">
            <a:extLst>
              <a:ext uri="{FF2B5EF4-FFF2-40B4-BE49-F238E27FC236}">
                <a16:creationId xmlns:a16="http://schemas.microsoft.com/office/drawing/2014/main" id="{EB1CEFBF-6F09-4052-862B-E219DA157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26882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B89E96A-437B-2734-6186-F03C903EA0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1073" y="2091446"/>
            <a:ext cx="3474166" cy="267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66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B27B1F6-787F-4315-BF75-ACE775D463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7552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BE60CE74-C18D-4A62-B988-F7418926FC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011" y="563601"/>
            <a:ext cx="10927977" cy="5632173"/>
          </a:xfrm>
        </p:spPr>
        <p:txBody>
          <a:bodyPr>
            <a:noAutofit/>
          </a:bodyPr>
          <a:lstStyle/>
          <a:p>
            <a:r>
              <a:rPr lang="it-IT" sz="6600" b="1" dirty="0">
                <a:solidFill>
                  <a:schemeClr val="accent2">
                    <a:lumMod val="75000"/>
                  </a:schemeClr>
                </a:solidFill>
              </a:rPr>
              <a:t>Le fonti della morale cristiana</a:t>
            </a:r>
          </a:p>
          <a:p>
            <a:r>
              <a:rPr lang="it-IT" sz="4000" b="1" i="1" dirty="0">
                <a:solidFill>
                  <a:schemeClr val="accent2">
                    <a:lumMod val="75000"/>
                  </a:schemeClr>
                </a:solidFill>
              </a:rPr>
              <a:t>Catechismo della Chiesa Cattolica</a:t>
            </a:r>
            <a:r>
              <a:rPr lang="it-IT" sz="40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it-IT" sz="4000" b="1" dirty="0" err="1">
                <a:solidFill>
                  <a:schemeClr val="accent2">
                    <a:lumMod val="75000"/>
                  </a:schemeClr>
                </a:solidFill>
              </a:rPr>
              <a:t>nn</a:t>
            </a:r>
            <a:r>
              <a:rPr lang="it-IT" sz="4000" b="1" dirty="0">
                <a:solidFill>
                  <a:schemeClr val="accent2">
                    <a:lumMod val="75000"/>
                  </a:schemeClr>
                </a:solidFill>
              </a:rPr>
              <a:t>. 1750-1754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it-IT" sz="4000" b="1" dirty="0">
                <a:solidFill>
                  <a:schemeClr val="accent2">
                    <a:lumMod val="75000"/>
                  </a:schemeClr>
                </a:solidFill>
              </a:rPr>
              <a:t>Oggetto morale (</a:t>
            </a:r>
            <a:r>
              <a:rPr lang="it-IT" sz="4000" b="1" i="1" dirty="0">
                <a:solidFill>
                  <a:schemeClr val="accent2">
                    <a:lumMod val="75000"/>
                  </a:schemeClr>
                </a:solidFill>
              </a:rPr>
              <a:t>finis </a:t>
            </a:r>
            <a:r>
              <a:rPr lang="it-IT" sz="4000" b="1" i="1" dirty="0" err="1">
                <a:solidFill>
                  <a:schemeClr val="accent2">
                    <a:lumMod val="75000"/>
                  </a:schemeClr>
                </a:solidFill>
              </a:rPr>
              <a:t>operis</a:t>
            </a:r>
            <a:r>
              <a:rPr lang="it-IT" sz="4000" b="1" dirty="0">
                <a:solidFill>
                  <a:schemeClr val="accent2">
                    <a:lumMod val="75000"/>
                  </a:schemeClr>
                </a:solidFill>
              </a:rPr>
              <a:t>).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it-IT" sz="4000" b="1" dirty="0">
                <a:solidFill>
                  <a:schemeClr val="accent2">
                    <a:lumMod val="75000"/>
                  </a:schemeClr>
                </a:solidFill>
              </a:rPr>
              <a:t>Fine dell’agente (</a:t>
            </a:r>
            <a:r>
              <a:rPr lang="it-IT" sz="4000" b="1" i="1" dirty="0">
                <a:solidFill>
                  <a:schemeClr val="accent2">
                    <a:lumMod val="75000"/>
                  </a:schemeClr>
                </a:solidFill>
              </a:rPr>
              <a:t>finis </a:t>
            </a:r>
            <a:r>
              <a:rPr lang="it-IT" sz="4000" b="1" i="1" dirty="0" err="1">
                <a:solidFill>
                  <a:schemeClr val="accent2">
                    <a:lumMod val="75000"/>
                  </a:schemeClr>
                </a:solidFill>
              </a:rPr>
              <a:t>operantis</a:t>
            </a:r>
            <a:r>
              <a:rPr lang="it-IT" sz="4000" b="1" dirty="0">
                <a:solidFill>
                  <a:schemeClr val="accent2">
                    <a:lumMod val="75000"/>
                  </a:schemeClr>
                </a:solidFill>
              </a:rPr>
              <a:t>).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it-IT" sz="4000" b="1" dirty="0">
                <a:solidFill>
                  <a:schemeClr val="accent2">
                    <a:lumMod val="75000"/>
                  </a:schemeClr>
                </a:solidFill>
              </a:rPr>
              <a:t>Circostanze.</a:t>
            </a:r>
          </a:p>
        </p:txBody>
      </p:sp>
      <p:pic>
        <p:nvPicPr>
          <p:cNvPr id="2052" name="Picture 4" descr="Resultado de imagen de catechismo della chiesa cattolica">
            <a:extLst>
              <a:ext uri="{FF2B5EF4-FFF2-40B4-BE49-F238E27FC236}">
                <a16:creationId xmlns:a16="http://schemas.microsoft.com/office/drawing/2014/main" id="{190B6043-E39B-4CA7-89DC-75DBB6FF5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8041" y="2398426"/>
            <a:ext cx="3009146" cy="4328665"/>
          </a:xfrm>
          <a:prstGeom prst="rect">
            <a:avLst/>
          </a:prstGeom>
          <a:noFill/>
          <a:scene3d>
            <a:camera prst="perspectiveLef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30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BE60CE74-C18D-4A62-B988-F7418926FC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011" y="563601"/>
            <a:ext cx="11100444" cy="5632173"/>
          </a:xfrm>
        </p:spPr>
        <p:txBody>
          <a:bodyPr>
            <a:noAutofit/>
          </a:bodyPr>
          <a:lstStyle/>
          <a:p>
            <a:r>
              <a:rPr lang="it-IT" sz="6600" b="1" dirty="0">
                <a:solidFill>
                  <a:schemeClr val="accent2">
                    <a:lumMod val="75000"/>
                  </a:schemeClr>
                </a:solidFill>
              </a:rPr>
              <a:t>Condizioni per peccato mortale</a:t>
            </a:r>
          </a:p>
          <a:p>
            <a:r>
              <a:rPr lang="it-IT" sz="4000" b="1" i="1" dirty="0">
                <a:solidFill>
                  <a:schemeClr val="accent2">
                    <a:lumMod val="75000"/>
                  </a:schemeClr>
                </a:solidFill>
              </a:rPr>
              <a:t>Catechismo della Chiesa Cattolica</a:t>
            </a:r>
            <a:r>
              <a:rPr lang="it-IT" sz="4000" b="1" dirty="0">
                <a:solidFill>
                  <a:schemeClr val="accent2">
                    <a:lumMod val="75000"/>
                  </a:schemeClr>
                </a:solidFill>
              </a:rPr>
              <a:t>, nn. 1857</a:t>
            </a:r>
          </a:p>
        </p:txBody>
      </p:sp>
      <p:pic>
        <p:nvPicPr>
          <p:cNvPr id="2052" name="Picture 4" descr="Resultado de imagen de catechismo della chiesa cattolica">
            <a:extLst>
              <a:ext uri="{FF2B5EF4-FFF2-40B4-BE49-F238E27FC236}">
                <a16:creationId xmlns:a16="http://schemas.microsoft.com/office/drawing/2014/main" id="{190B6043-E39B-4CA7-89DC-75DBB6FF5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8041" y="2398426"/>
            <a:ext cx="3009146" cy="4328665"/>
          </a:xfrm>
          <a:prstGeom prst="rect">
            <a:avLst/>
          </a:prstGeom>
          <a:noFill/>
          <a:scene3d>
            <a:camera prst="perspectiveLef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ottotitolo 2">
            <a:extLst>
              <a:ext uri="{FF2B5EF4-FFF2-40B4-BE49-F238E27FC236}">
                <a16:creationId xmlns:a16="http://schemas.microsoft.com/office/drawing/2014/main" id="{CA448749-8C06-45AB-A4A6-214937334B8C}"/>
              </a:ext>
            </a:extLst>
          </p:cNvPr>
          <p:cNvSpPr txBox="1">
            <a:spLocks/>
          </p:cNvSpPr>
          <p:nvPr/>
        </p:nvSpPr>
        <p:spPr>
          <a:xfrm>
            <a:off x="632011" y="2398426"/>
            <a:ext cx="8189742" cy="40867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4000" b="1" dirty="0">
                <a:solidFill>
                  <a:schemeClr val="accent2">
                    <a:lumMod val="75000"/>
                  </a:schemeClr>
                </a:solidFill>
              </a:rPr>
              <a:t>	«</a:t>
            </a:r>
            <a:r>
              <a:rPr lang="it-IT" sz="4000" b="1" dirty="0">
                <a:solidFill>
                  <a:schemeClr val="accent2">
                    <a:lumMod val="75000"/>
                  </a:schemeClr>
                </a:solidFill>
              </a:rPr>
              <a:t>Perché un </a:t>
            </a:r>
            <a:r>
              <a:rPr lang="it-IT" sz="4000" b="1" i="1" dirty="0">
                <a:solidFill>
                  <a:schemeClr val="accent2">
                    <a:lumMod val="75000"/>
                  </a:schemeClr>
                </a:solidFill>
              </a:rPr>
              <a:t>peccato</a:t>
            </a:r>
            <a:r>
              <a:rPr lang="it-IT" sz="4000" b="1" dirty="0">
                <a:solidFill>
                  <a:schemeClr val="accent2">
                    <a:lumMod val="75000"/>
                  </a:schemeClr>
                </a:solidFill>
              </a:rPr>
              <a:t> sia </a:t>
            </a:r>
            <a:r>
              <a:rPr lang="it-IT" sz="4000" b="1" i="1" dirty="0">
                <a:solidFill>
                  <a:schemeClr val="accent2">
                    <a:lumMod val="75000"/>
                  </a:schemeClr>
                </a:solidFill>
              </a:rPr>
              <a:t>mortale</a:t>
            </a:r>
            <a:r>
              <a:rPr lang="it-IT" sz="4000" b="1" dirty="0">
                <a:solidFill>
                  <a:schemeClr val="accent2">
                    <a:lumMod val="75000"/>
                  </a:schemeClr>
                </a:solidFill>
              </a:rPr>
              <a:t> si richiede che concorrano tre condizioni: </a:t>
            </a:r>
            <a:r>
              <a:rPr lang="es-ES" sz="4000" b="1" dirty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it-IT" sz="4000" b="1" dirty="0">
                <a:solidFill>
                  <a:schemeClr val="accent2">
                    <a:lumMod val="75000"/>
                  </a:schemeClr>
                </a:solidFill>
              </a:rPr>
              <a:t>È peccato mortale quello che ha per oggetto una </a:t>
            </a:r>
            <a:r>
              <a:rPr lang="it-IT" sz="4000" b="1" dirty="0">
                <a:solidFill>
                  <a:srgbClr val="FF0000"/>
                </a:solidFill>
              </a:rPr>
              <a:t>materia grave </a:t>
            </a:r>
            <a:r>
              <a:rPr lang="it-IT" sz="4000" b="1" dirty="0">
                <a:solidFill>
                  <a:schemeClr val="accent2">
                    <a:lumMod val="75000"/>
                  </a:schemeClr>
                </a:solidFill>
              </a:rPr>
              <a:t>e che, inoltre, viene commesso con </a:t>
            </a:r>
            <a:r>
              <a:rPr lang="it-IT" sz="4000" b="1" dirty="0">
                <a:solidFill>
                  <a:srgbClr val="FF0000"/>
                </a:solidFill>
              </a:rPr>
              <a:t>piena consapevolezza</a:t>
            </a:r>
            <a:r>
              <a:rPr lang="it-IT" sz="4000" b="1" dirty="0">
                <a:solidFill>
                  <a:schemeClr val="accent2">
                    <a:lumMod val="75000"/>
                  </a:schemeClr>
                </a:solidFill>
              </a:rPr>
              <a:t> e           </a:t>
            </a:r>
            <a:r>
              <a:rPr lang="it-IT" sz="4000" b="1" dirty="0">
                <a:solidFill>
                  <a:srgbClr val="FF0000"/>
                </a:solidFill>
              </a:rPr>
              <a:t>deliberato consenso</a:t>
            </a:r>
            <a:r>
              <a:rPr lang="es-ES" sz="4000" b="1" dirty="0">
                <a:solidFill>
                  <a:schemeClr val="accent2">
                    <a:lumMod val="75000"/>
                  </a:schemeClr>
                </a:solidFill>
              </a:rPr>
              <a:t>” (RP 17)».</a:t>
            </a:r>
            <a:endParaRPr lang="it-IT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56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5C4A3CC-B45F-4635-B7F2-10D7C0BE04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0734" y="1057275"/>
            <a:ext cx="5917401" cy="47434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977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id="{7AD5B568-31C2-4434-A68A-B961BBE17E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2461" y="1493598"/>
            <a:ext cx="5419237" cy="4462464"/>
          </a:xfrm>
          <a:noFill/>
        </p:spPr>
        <p:txBody>
          <a:bodyPr>
            <a:noAutofit/>
          </a:bodyPr>
          <a:lstStyle/>
          <a:p>
            <a:pPr algn="l"/>
            <a:r>
              <a:rPr lang="it-IT" sz="4800" b="1" dirty="0">
                <a:solidFill>
                  <a:schemeClr val="accent2">
                    <a:lumMod val="75000"/>
                  </a:schemeClr>
                </a:solidFill>
              </a:rPr>
              <a:t>Principi adiuvanti: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4000" b="1" dirty="0" err="1">
                <a:solidFill>
                  <a:schemeClr val="accent2">
                    <a:lumMod val="75000"/>
                  </a:schemeClr>
                </a:solidFill>
              </a:rPr>
              <a:t>Dupplice</a:t>
            </a:r>
            <a:r>
              <a:rPr lang="it-IT" sz="4000" b="1" dirty="0">
                <a:solidFill>
                  <a:schemeClr val="accent2">
                    <a:lumMod val="75000"/>
                  </a:schemeClr>
                </a:solidFill>
              </a:rPr>
              <a:t> effetto.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4000" b="1" dirty="0">
                <a:solidFill>
                  <a:schemeClr val="accent2">
                    <a:lumMod val="75000"/>
                  </a:schemeClr>
                </a:solidFill>
              </a:rPr>
              <a:t>Volontario </a:t>
            </a:r>
            <a:r>
              <a:rPr lang="it-IT" sz="4000" b="1" i="1" dirty="0">
                <a:solidFill>
                  <a:schemeClr val="accent2">
                    <a:lumMod val="75000"/>
                  </a:schemeClr>
                </a:solidFill>
              </a:rPr>
              <a:t>in causa</a:t>
            </a:r>
            <a:r>
              <a:rPr lang="it-IT" sz="40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4000" b="1" dirty="0">
                <a:solidFill>
                  <a:schemeClr val="accent2">
                    <a:lumMod val="75000"/>
                  </a:schemeClr>
                </a:solidFill>
              </a:rPr>
              <a:t>Male minore.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4000" b="1" dirty="0">
                <a:solidFill>
                  <a:schemeClr val="accent2">
                    <a:lumMod val="75000"/>
                  </a:schemeClr>
                </a:solidFill>
              </a:rPr>
              <a:t>Restrizione mentale.</a:t>
            </a:r>
          </a:p>
        </p:txBody>
      </p:sp>
    </p:spTree>
    <p:extLst>
      <p:ext uri="{BB962C8B-B14F-4D97-AF65-F5344CB8AC3E}">
        <p14:creationId xmlns:p14="http://schemas.microsoft.com/office/powerpoint/2010/main" val="194636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Perché si dice Grazie Mille?">
            <a:extLst>
              <a:ext uri="{FF2B5EF4-FFF2-40B4-BE49-F238E27FC236}">
                <a16:creationId xmlns:a16="http://schemas.microsoft.com/office/drawing/2014/main" id="{C170DD68-2B9B-4A90-AE8D-FD42940898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786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3327306-47FD-48AF-9C9A-8A5E24A91E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936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75D6C10-B5A7-4715-803E-0501C9C2C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CE432FB-DCB1-46D5-8CAF-AFEB80F859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5997" y="1656732"/>
            <a:ext cx="6056003" cy="4683108"/>
          </a:xfrm>
          <a:prstGeom prst="rect">
            <a:avLst/>
          </a:prstGeom>
        </p:spPr>
      </p:pic>
      <p:sp>
        <p:nvSpPr>
          <p:cNvPr id="9" name="Sottotitolo 2">
            <a:extLst>
              <a:ext uri="{FF2B5EF4-FFF2-40B4-BE49-F238E27FC236}">
                <a16:creationId xmlns:a16="http://schemas.microsoft.com/office/drawing/2014/main" id="{B808476E-0B31-4C71-8F94-953E1A37FD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0331" y="617675"/>
            <a:ext cx="11321149" cy="5756141"/>
          </a:xfrm>
        </p:spPr>
        <p:txBody>
          <a:bodyPr>
            <a:noAutofit/>
          </a:bodyPr>
          <a:lstStyle/>
          <a:p>
            <a:pPr algn="l"/>
            <a:r>
              <a:rPr lang="it-IT" sz="5400" b="1" dirty="0">
                <a:solidFill>
                  <a:schemeClr val="accent2">
                    <a:lumMod val="75000"/>
                  </a:schemeClr>
                </a:solidFill>
              </a:rPr>
              <a:t>Rapporto Teologia morale – Psicologia: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4000" b="1" dirty="0">
                <a:solidFill>
                  <a:schemeClr val="accent2">
                    <a:lumMod val="75000"/>
                  </a:schemeClr>
                </a:solidFill>
              </a:rPr>
              <a:t>Conoscenza dell’uomo.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4000" b="1" dirty="0">
                <a:solidFill>
                  <a:schemeClr val="accent2">
                    <a:lumMod val="75000"/>
                  </a:schemeClr>
                </a:solidFill>
              </a:rPr>
              <a:t>Aspetti soggettivi                                              dell’agire umano.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4000" b="1" dirty="0">
                <a:solidFill>
                  <a:schemeClr val="accent2">
                    <a:lumMod val="75000"/>
                  </a:schemeClr>
                </a:solidFill>
              </a:rPr>
              <a:t>Libertà.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4000" b="1" dirty="0">
                <a:solidFill>
                  <a:schemeClr val="accent2">
                    <a:lumMod val="75000"/>
                  </a:schemeClr>
                </a:solidFill>
              </a:rPr>
              <a:t>Responsabilità morale.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4000" b="1" dirty="0">
                <a:solidFill>
                  <a:schemeClr val="accent2">
                    <a:lumMod val="75000"/>
                  </a:schemeClr>
                </a:solidFill>
              </a:rPr>
              <a:t>Tappe evolutive.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4000" b="1" dirty="0">
                <a:solidFill>
                  <a:schemeClr val="accent2">
                    <a:lumMod val="75000"/>
                  </a:schemeClr>
                </a:solidFill>
              </a:rPr>
              <a:t>Malattie.</a:t>
            </a:r>
          </a:p>
        </p:txBody>
      </p:sp>
    </p:spTree>
    <p:extLst>
      <p:ext uri="{BB962C8B-B14F-4D97-AF65-F5344CB8AC3E}">
        <p14:creationId xmlns:p14="http://schemas.microsoft.com/office/powerpoint/2010/main" val="77545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75D6C10-B5A7-4715-803E-0501C9C2C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2E0E811-2ECA-4138-9108-2A8BEC2ECE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871" y="1221241"/>
            <a:ext cx="4831080" cy="3853679"/>
          </a:xfrm>
          <a:prstGeom prst="rect">
            <a:avLst/>
          </a:prstGeom>
        </p:spPr>
      </p:pic>
      <p:sp>
        <p:nvSpPr>
          <p:cNvPr id="9" name="Sottotitolo 2">
            <a:extLst>
              <a:ext uri="{FF2B5EF4-FFF2-40B4-BE49-F238E27FC236}">
                <a16:creationId xmlns:a16="http://schemas.microsoft.com/office/drawing/2014/main" id="{C0A3E1E0-8845-41FF-BDE1-F5CE0B407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251" y="480589"/>
            <a:ext cx="7391229" cy="6271903"/>
          </a:xfrm>
        </p:spPr>
        <p:txBody>
          <a:bodyPr>
            <a:noAutofit/>
          </a:bodyPr>
          <a:lstStyle/>
          <a:p>
            <a:pPr algn="l"/>
            <a:r>
              <a:rPr lang="it-IT" sz="5400" b="1" dirty="0">
                <a:solidFill>
                  <a:schemeClr val="accent1">
                    <a:lumMod val="75000"/>
                  </a:schemeClr>
                </a:solidFill>
              </a:rPr>
              <a:t>Obbiettivi del seminario:</a:t>
            </a:r>
          </a:p>
          <a:p>
            <a:pPr marL="571500" indent="-5715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sz="3600" b="1" dirty="0">
                <a:solidFill>
                  <a:schemeClr val="accent1">
                    <a:lumMod val="75000"/>
                  </a:schemeClr>
                </a:solidFill>
              </a:rPr>
              <a:t>Applicare le conoscenze di teologia morale fondamentale ai casi singoli complessi.</a:t>
            </a:r>
          </a:p>
          <a:p>
            <a:pPr marL="571500" indent="-5715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sz="3600" b="1" dirty="0">
                <a:solidFill>
                  <a:schemeClr val="accent1">
                    <a:lumMod val="75000"/>
                  </a:schemeClr>
                </a:solidFill>
              </a:rPr>
              <a:t>Facilitare il giudizio morale nel lavoro pastorale.</a:t>
            </a:r>
          </a:p>
          <a:p>
            <a:pPr marL="571500" indent="-5715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sz="3600" b="1" dirty="0">
                <a:solidFill>
                  <a:schemeClr val="accent1">
                    <a:lumMod val="75000"/>
                  </a:schemeClr>
                </a:solidFill>
              </a:rPr>
              <a:t>Approfondire la conoscenza dei fattori subiettivi che rientrano nell’azione umana.</a:t>
            </a:r>
          </a:p>
          <a:p>
            <a:pPr marL="571500" indent="-5715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sz="3600" b="1" dirty="0">
                <a:solidFill>
                  <a:schemeClr val="accent1">
                    <a:lumMod val="75000"/>
                  </a:schemeClr>
                </a:solidFill>
              </a:rPr>
              <a:t>Sviluppare la capacità critica davanti alle pubblicazioni scientifiche.</a:t>
            </a:r>
          </a:p>
        </p:txBody>
      </p:sp>
    </p:spTree>
    <p:extLst>
      <p:ext uri="{BB962C8B-B14F-4D97-AF65-F5344CB8AC3E}">
        <p14:creationId xmlns:p14="http://schemas.microsoft.com/office/powerpoint/2010/main" val="381700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BE60CE74-C18D-4A62-B988-F7418926FC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251" y="384325"/>
            <a:ext cx="11162543" cy="5756141"/>
          </a:xfrm>
          <a:noFill/>
        </p:spPr>
        <p:txBody>
          <a:bodyPr>
            <a:noAutofit/>
          </a:bodyPr>
          <a:lstStyle/>
          <a:p>
            <a:pPr algn="l"/>
            <a:r>
              <a:rPr lang="it-IT" sz="5400" b="1" dirty="0">
                <a:solidFill>
                  <a:schemeClr val="accent2">
                    <a:lumMod val="75000"/>
                  </a:schemeClr>
                </a:solidFill>
              </a:rPr>
              <a:t>Metodologia: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4400" b="1" dirty="0">
                <a:solidFill>
                  <a:schemeClr val="accent2">
                    <a:lumMod val="75000"/>
                  </a:schemeClr>
                </a:solidFill>
              </a:rPr>
              <a:t>Metodo del caso: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D279B74-A988-4828-9820-9638D14C76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09630"/>
            <a:ext cx="12192000" cy="294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2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BE60CE74-C18D-4A62-B988-F7418926FC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251" y="488992"/>
            <a:ext cx="5455749" cy="6024350"/>
          </a:xfrm>
        </p:spPr>
        <p:txBody>
          <a:bodyPr>
            <a:noAutofit/>
          </a:bodyPr>
          <a:lstStyle/>
          <a:p>
            <a:r>
              <a:rPr lang="it-IT" sz="4800" b="1" dirty="0">
                <a:solidFill>
                  <a:schemeClr val="accent1">
                    <a:lumMod val="75000"/>
                  </a:schemeClr>
                </a:solidFill>
              </a:rPr>
              <a:t>Metodo tradizionale</a:t>
            </a:r>
          </a:p>
          <a:p>
            <a:pPr>
              <a:lnSpc>
                <a:spcPct val="80000"/>
              </a:lnSpc>
            </a:pPr>
            <a:r>
              <a:rPr lang="it-IT" sz="3200" b="1" dirty="0">
                <a:solidFill>
                  <a:schemeClr val="accent1">
                    <a:lumMod val="75000"/>
                  </a:schemeClr>
                </a:solidFill>
              </a:rPr>
              <a:t>Formazione basica</a:t>
            </a:r>
          </a:p>
          <a:p>
            <a:pPr>
              <a:lnSpc>
                <a:spcPct val="80000"/>
              </a:lnSpc>
            </a:pPr>
            <a:r>
              <a:rPr lang="it-IT" sz="3200" b="1" dirty="0">
                <a:solidFill>
                  <a:schemeClr val="accent1">
                    <a:lumMod val="75000"/>
                  </a:schemeClr>
                </a:solidFill>
              </a:rPr>
              <a:t>Trasmettere	</a:t>
            </a:r>
          </a:p>
          <a:p>
            <a:pPr>
              <a:lnSpc>
                <a:spcPct val="80000"/>
              </a:lnSpc>
            </a:pPr>
            <a:r>
              <a:rPr lang="it-IT" sz="3200" b="1" dirty="0">
                <a:solidFill>
                  <a:schemeClr val="accent1">
                    <a:lumMod val="75000"/>
                  </a:schemeClr>
                </a:solidFill>
              </a:rPr>
              <a:t>Deduttivo	</a:t>
            </a:r>
          </a:p>
          <a:p>
            <a:pPr>
              <a:lnSpc>
                <a:spcPct val="80000"/>
              </a:lnSpc>
            </a:pPr>
            <a:r>
              <a:rPr lang="it-IT" sz="3200" b="1" dirty="0">
                <a:solidFill>
                  <a:schemeClr val="accent1">
                    <a:lumMod val="75000"/>
                  </a:schemeClr>
                </a:solidFill>
              </a:rPr>
              <a:t>Informare</a:t>
            </a:r>
          </a:p>
          <a:p>
            <a:pPr>
              <a:lnSpc>
                <a:spcPct val="80000"/>
              </a:lnSpc>
            </a:pPr>
            <a:r>
              <a:rPr lang="it-IT" sz="3200" b="1" dirty="0">
                <a:solidFill>
                  <a:schemeClr val="accent1">
                    <a:lumMod val="75000"/>
                  </a:schemeClr>
                </a:solidFill>
              </a:rPr>
              <a:t>Memoria	</a:t>
            </a:r>
          </a:p>
          <a:p>
            <a:pPr>
              <a:lnSpc>
                <a:spcPct val="80000"/>
              </a:lnSpc>
            </a:pPr>
            <a:r>
              <a:rPr lang="it-IT" sz="3200" b="1" dirty="0">
                <a:solidFill>
                  <a:schemeClr val="accent1">
                    <a:lumMod val="75000"/>
                  </a:schemeClr>
                </a:solidFill>
              </a:rPr>
              <a:t>Sapere di più	</a:t>
            </a:r>
          </a:p>
          <a:p>
            <a:pPr>
              <a:lnSpc>
                <a:spcPct val="80000"/>
              </a:lnSpc>
            </a:pPr>
            <a:r>
              <a:rPr lang="it-IT" sz="3200" b="1" dirty="0">
                <a:solidFill>
                  <a:schemeClr val="accent1">
                    <a:lumMod val="75000"/>
                  </a:schemeClr>
                </a:solidFill>
              </a:rPr>
              <a:t>Non direttamente utile</a:t>
            </a:r>
          </a:p>
          <a:p>
            <a:pPr>
              <a:lnSpc>
                <a:spcPct val="80000"/>
              </a:lnSpc>
            </a:pPr>
            <a:r>
              <a:rPr lang="it-IT" sz="3200" b="1" dirty="0">
                <a:solidFill>
                  <a:schemeClr val="accent1">
                    <a:lumMod val="75000"/>
                  </a:schemeClr>
                </a:solidFill>
              </a:rPr>
              <a:t>Non lavoro precedente</a:t>
            </a:r>
            <a:endParaRPr lang="it-IT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it-IT" sz="3200" b="1" dirty="0">
                <a:solidFill>
                  <a:schemeClr val="accent1">
                    <a:lumMod val="75000"/>
                  </a:schemeClr>
                </a:solidFill>
              </a:rPr>
              <a:t>Ottimizza il tempo	</a:t>
            </a:r>
          </a:p>
          <a:p>
            <a:pPr>
              <a:lnSpc>
                <a:spcPct val="80000"/>
              </a:lnSpc>
            </a:pPr>
            <a:r>
              <a:rPr lang="it-IT" sz="3200" b="1" dirty="0">
                <a:solidFill>
                  <a:schemeClr val="accent1">
                    <a:lumMod val="75000"/>
                  </a:schemeClr>
                </a:solidFill>
              </a:rPr>
              <a:t>Studente passivo</a:t>
            </a: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C464CF02-75E3-4F04-9BFB-2467318C19A7}"/>
              </a:ext>
            </a:extLst>
          </p:cNvPr>
          <p:cNvSpPr txBox="1">
            <a:spLocks/>
          </p:cNvSpPr>
          <p:nvPr/>
        </p:nvSpPr>
        <p:spPr>
          <a:xfrm>
            <a:off x="6642467" y="488992"/>
            <a:ext cx="5338518" cy="5883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4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Metodo del caso</a:t>
            </a:r>
            <a:r>
              <a:rPr lang="it-IT" sz="3200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</a:p>
          <a:p>
            <a:pPr>
              <a:lnSpc>
                <a:spcPct val="80000"/>
              </a:lnSpc>
            </a:pPr>
            <a:r>
              <a:rPr lang="it-IT" sz="3200" b="1" dirty="0">
                <a:solidFill>
                  <a:schemeClr val="accent1">
                    <a:lumMod val="75000"/>
                  </a:schemeClr>
                </a:solidFill>
              </a:rPr>
              <a:t>Approfondimento</a:t>
            </a:r>
          </a:p>
          <a:p>
            <a:pPr>
              <a:lnSpc>
                <a:spcPct val="80000"/>
              </a:lnSpc>
            </a:pPr>
            <a:r>
              <a:rPr lang="it-IT" sz="3200" b="1" dirty="0">
                <a:solidFill>
                  <a:schemeClr val="accent1">
                    <a:lumMod val="75000"/>
                  </a:schemeClr>
                </a:solidFill>
              </a:rPr>
              <a:t>Far ragionare</a:t>
            </a:r>
          </a:p>
          <a:p>
            <a:pPr>
              <a:lnSpc>
                <a:spcPct val="80000"/>
              </a:lnSpc>
            </a:pPr>
            <a:r>
              <a:rPr lang="it-IT" sz="3200" b="1" dirty="0">
                <a:solidFill>
                  <a:schemeClr val="accent1">
                    <a:lumMod val="75000"/>
                  </a:schemeClr>
                </a:solidFill>
              </a:rPr>
              <a:t>Induttivo</a:t>
            </a:r>
          </a:p>
          <a:p>
            <a:pPr>
              <a:lnSpc>
                <a:spcPct val="80000"/>
              </a:lnSpc>
            </a:pPr>
            <a:r>
              <a:rPr lang="it-IT" sz="3200" b="1" dirty="0">
                <a:solidFill>
                  <a:schemeClr val="accent1">
                    <a:lumMod val="75000"/>
                  </a:schemeClr>
                </a:solidFill>
              </a:rPr>
              <a:t>Sviluppare capacità</a:t>
            </a:r>
          </a:p>
          <a:p>
            <a:pPr>
              <a:lnSpc>
                <a:spcPct val="80000"/>
              </a:lnSpc>
            </a:pPr>
            <a:r>
              <a:rPr lang="it-IT" sz="3200" b="1" dirty="0">
                <a:solidFill>
                  <a:schemeClr val="accent1">
                    <a:lumMod val="75000"/>
                  </a:schemeClr>
                </a:solidFill>
              </a:rPr>
              <a:t>Inventiva</a:t>
            </a:r>
          </a:p>
          <a:p>
            <a:pPr>
              <a:lnSpc>
                <a:spcPct val="80000"/>
              </a:lnSpc>
            </a:pPr>
            <a:r>
              <a:rPr lang="it-IT" sz="3200" b="1" dirty="0">
                <a:solidFill>
                  <a:schemeClr val="accent1">
                    <a:lumMod val="75000"/>
                  </a:schemeClr>
                </a:solidFill>
              </a:rPr>
              <a:t>Fare meglio</a:t>
            </a:r>
          </a:p>
          <a:p>
            <a:pPr>
              <a:lnSpc>
                <a:spcPct val="80000"/>
              </a:lnSpc>
            </a:pPr>
            <a:r>
              <a:rPr lang="it-IT" sz="3200" b="1" dirty="0">
                <a:solidFill>
                  <a:schemeClr val="accent1">
                    <a:lumMod val="75000"/>
                  </a:schemeClr>
                </a:solidFill>
              </a:rPr>
              <a:t>Più pragmatico</a:t>
            </a:r>
          </a:p>
          <a:p>
            <a:pPr>
              <a:lnSpc>
                <a:spcPct val="80000"/>
              </a:lnSpc>
            </a:pPr>
            <a:r>
              <a:rPr lang="it-IT" sz="3200" b="1" dirty="0">
                <a:solidFill>
                  <a:schemeClr val="accent1">
                    <a:lumMod val="75000"/>
                  </a:schemeClr>
                </a:solidFill>
              </a:rPr>
              <a:t>Lavoro precedente</a:t>
            </a:r>
          </a:p>
          <a:p>
            <a:pPr>
              <a:lnSpc>
                <a:spcPct val="80000"/>
              </a:lnSpc>
            </a:pPr>
            <a:r>
              <a:rPr lang="it-IT" sz="3200" b="1" dirty="0">
                <a:solidFill>
                  <a:schemeClr val="accent1">
                    <a:lumMod val="75000"/>
                  </a:schemeClr>
                </a:solidFill>
              </a:rPr>
              <a:t>Più tempo</a:t>
            </a:r>
          </a:p>
          <a:p>
            <a:pPr>
              <a:lnSpc>
                <a:spcPct val="80000"/>
              </a:lnSpc>
            </a:pPr>
            <a:r>
              <a:rPr lang="it-IT" sz="3200" b="1" dirty="0">
                <a:solidFill>
                  <a:schemeClr val="accent1">
                    <a:lumMod val="75000"/>
                  </a:schemeClr>
                </a:solidFill>
              </a:rPr>
              <a:t>Studente attivo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288BCDE-A393-4217-BC87-B81ABA41FB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7354" y="1737360"/>
            <a:ext cx="2837291" cy="256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21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BE60CE74-C18D-4A62-B988-F7418926FC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251" y="384325"/>
            <a:ext cx="11162543" cy="5756141"/>
          </a:xfrm>
          <a:noFill/>
        </p:spPr>
        <p:txBody>
          <a:bodyPr>
            <a:noAutofit/>
          </a:bodyPr>
          <a:lstStyle/>
          <a:p>
            <a:pPr algn="l"/>
            <a:r>
              <a:rPr lang="it-IT" sz="5400" b="1" dirty="0">
                <a:solidFill>
                  <a:schemeClr val="accent2">
                    <a:lumMod val="75000"/>
                  </a:schemeClr>
                </a:solidFill>
              </a:rPr>
              <a:t>Metodologia: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4400" b="1" dirty="0">
                <a:solidFill>
                  <a:schemeClr val="accent2">
                    <a:lumMod val="75000"/>
                  </a:schemeClr>
                </a:solidFill>
              </a:rPr>
              <a:t>Metodo del caso: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it-IT" sz="4000" b="1" dirty="0">
                <a:solidFill>
                  <a:schemeClr val="accent2">
                    <a:lumMod val="75000"/>
                  </a:schemeClr>
                </a:solidFill>
              </a:rPr>
              <a:t>Un caso per lezione.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it-IT" sz="4000" b="1" dirty="0">
                <a:solidFill>
                  <a:schemeClr val="accent2">
                    <a:lumMod val="75000"/>
                  </a:schemeClr>
                </a:solidFill>
              </a:rPr>
              <a:t>Bibliografia.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it-IT" sz="4000" b="1" dirty="0">
                <a:solidFill>
                  <a:schemeClr val="accent2">
                    <a:lumMod val="75000"/>
                  </a:schemeClr>
                </a:solidFill>
              </a:rPr>
              <a:t>Elaborato (da fare per tutti).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D279B74-A988-4828-9820-9638D14C76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09630"/>
            <a:ext cx="12192000" cy="294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30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D0D6D3E-D7F9-4591-9CA9-DDF4DB1F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84423490-B72B-4783-8CED-0E391C055A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  <p:sp>
        <p:nvSpPr>
          <p:cNvPr id="21" name="Sottotitolo 2">
            <a:extLst>
              <a:ext uri="{FF2B5EF4-FFF2-40B4-BE49-F238E27FC236}">
                <a16:creationId xmlns:a16="http://schemas.microsoft.com/office/drawing/2014/main" id="{D010A82D-1B99-4A71-9DFD-702CB71389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9069" y="433639"/>
            <a:ext cx="5944601" cy="6271961"/>
          </a:xfrm>
        </p:spPr>
        <p:txBody>
          <a:bodyPr>
            <a:noAutofit/>
          </a:bodyPr>
          <a:lstStyle/>
          <a:p>
            <a:pPr algn="l"/>
            <a:r>
              <a:rPr lang="it-IT" sz="5400" b="1" dirty="0">
                <a:solidFill>
                  <a:schemeClr val="accent1">
                    <a:lumMod val="75000"/>
                  </a:schemeClr>
                </a:solidFill>
              </a:rPr>
              <a:t>Elaborati: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3000" b="1" dirty="0">
                <a:solidFill>
                  <a:schemeClr val="accent1">
                    <a:lumMod val="75000"/>
                  </a:schemeClr>
                </a:solidFill>
              </a:rPr>
              <a:t>6-8 mila caratteri (2 fogli).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3000" b="1" dirty="0">
                <a:solidFill>
                  <a:schemeClr val="accent1">
                    <a:lumMod val="75000"/>
                  </a:schemeClr>
                </a:solidFill>
              </a:rPr>
              <a:t>Tutti fanno l’elaborato.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3000" b="1" dirty="0">
                <a:solidFill>
                  <a:schemeClr val="accent1">
                    <a:lumMod val="75000"/>
                  </a:schemeClr>
                </a:solidFill>
              </a:rPr>
              <a:t>Non fare riassunti.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3000" b="1" dirty="0">
                <a:solidFill>
                  <a:schemeClr val="accent1">
                    <a:lumMod val="75000"/>
                  </a:schemeClr>
                </a:solidFill>
              </a:rPr>
              <a:t>Comento critico, ragionamento, soluzioni.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3000" b="1" dirty="0">
                <a:solidFill>
                  <a:schemeClr val="accent1">
                    <a:lumMod val="75000"/>
                  </a:schemeClr>
                </a:solidFill>
              </a:rPr>
              <a:t>Rispondere alla domande.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3000" b="1" dirty="0">
                <a:solidFill>
                  <a:schemeClr val="accent1">
                    <a:lumMod val="75000"/>
                  </a:schemeClr>
                </a:solidFill>
              </a:rPr>
              <a:t>Non c’è una soluzione corretta.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3000" b="1" dirty="0">
                <a:solidFill>
                  <a:schemeClr val="accent1">
                    <a:lumMod val="75000"/>
                  </a:schemeClr>
                </a:solidFill>
              </a:rPr>
              <a:t>Da consegnare entro                                                    domenica alle ore 23:59.</a:t>
            </a:r>
          </a:p>
        </p:txBody>
      </p:sp>
    </p:spTree>
    <p:extLst>
      <p:ext uri="{BB962C8B-B14F-4D97-AF65-F5344CB8AC3E}">
        <p14:creationId xmlns:p14="http://schemas.microsoft.com/office/powerpoint/2010/main" val="5115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</TotalTime>
  <Words>481</Words>
  <Application>Microsoft Office PowerPoint</Application>
  <PresentationFormat>Panorámica</PresentationFormat>
  <Paragraphs>148</Paragraphs>
  <Slides>24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9" baseType="lpstr">
      <vt:lpstr>Arial</vt:lpstr>
      <vt:lpstr>Avenir Next LT Pro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Elementi  di teologia morale fondamentale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1.  What is Formation?</dc:title>
  <dc:creator>Francisco Insa</dc:creator>
  <cp:lastModifiedBy>Francisco Insa</cp:lastModifiedBy>
  <cp:revision>22</cp:revision>
  <dcterms:created xsi:type="dcterms:W3CDTF">2021-02-17T10:33:34Z</dcterms:created>
  <dcterms:modified xsi:type="dcterms:W3CDTF">2024-02-14T14:23:53Z</dcterms:modified>
</cp:coreProperties>
</file>