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363" r:id="rId3"/>
    <p:sldId id="290" r:id="rId4"/>
    <p:sldId id="301" r:id="rId5"/>
    <p:sldId id="369" r:id="rId6"/>
    <p:sldId id="371" r:id="rId7"/>
    <p:sldId id="370" r:id="rId8"/>
    <p:sldId id="372" r:id="rId9"/>
    <p:sldId id="373" r:id="rId10"/>
    <p:sldId id="377" r:id="rId11"/>
    <p:sldId id="374" r:id="rId12"/>
    <p:sldId id="375" r:id="rId13"/>
    <p:sldId id="376" r:id="rId14"/>
    <p:sldId id="300" r:id="rId15"/>
    <p:sldId id="307" r:id="rId16"/>
    <p:sldId id="310" r:id="rId17"/>
    <p:sldId id="309" r:id="rId18"/>
    <p:sldId id="312" r:id="rId19"/>
    <p:sldId id="308" r:id="rId20"/>
    <p:sldId id="316" r:id="rId21"/>
    <p:sldId id="315" r:id="rId22"/>
    <p:sldId id="283" r:id="rId23"/>
    <p:sldId id="384" r:id="rId24"/>
    <p:sldId id="278" r:id="rId25"/>
    <p:sldId id="295" r:id="rId26"/>
    <p:sldId id="381" r:id="rId27"/>
    <p:sldId id="385" r:id="rId28"/>
    <p:sldId id="378" r:id="rId29"/>
    <p:sldId id="281" r:id="rId30"/>
    <p:sldId id="318" r:id="rId31"/>
    <p:sldId id="389" r:id="rId32"/>
    <p:sldId id="387" r:id="rId33"/>
    <p:sldId id="285" r:id="rId34"/>
    <p:sldId id="286" r:id="rId35"/>
    <p:sldId id="322" r:id="rId36"/>
    <p:sldId id="287" r:id="rId37"/>
    <p:sldId id="288" r:id="rId38"/>
    <p:sldId id="304" r:id="rId39"/>
    <p:sldId id="305" r:id="rId40"/>
    <p:sldId id="306" r:id="rId41"/>
  </p:sldIdLst>
  <p:sldSz cx="9144000" cy="5143500" type="screen16x9"/>
  <p:notesSz cx="6858000" cy="9144000"/>
  <p:defaultTextStyle>
    <a:lvl1pPr marL="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9pPr>
  </p:defaultTextStyle>
  <p:extLst>
    <p:ext uri="{521415D9-36F7-43E2-AB2F-B90AF26B5E84}">
      <p14:sectionLst xmlns:p14="http://schemas.microsoft.com/office/powerpoint/2010/main">
        <p14:section name="Sezione predefinita" id="{AA9F5350-B0D8-6748-9289-3D92658981B7}">
          <p14:sldIdLst>
            <p14:sldId id="363"/>
            <p14:sldId id="290"/>
            <p14:sldId id="301"/>
            <p14:sldId id="369"/>
            <p14:sldId id="371"/>
            <p14:sldId id="370"/>
            <p14:sldId id="372"/>
            <p14:sldId id="373"/>
            <p14:sldId id="377"/>
            <p14:sldId id="374"/>
            <p14:sldId id="375"/>
            <p14:sldId id="376"/>
            <p14:sldId id="300"/>
            <p14:sldId id="307"/>
            <p14:sldId id="310"/>
            <p14:sldId id="309"/>
            <p14:sldId id="312"/>
            <p14:sldId id="308"/>
            <p14:sldId id="316"/>
            <p14:sldId id="315"/>
            <p14:sldId id="283"/>
            <p14:sldId id="384"/>
            <p14:sldId id="278"/>
            <p14:sldId id="295"/>
            <p14:sldId id="381"/>
            <p14:sldId id="385"/>
            <p14:sldId id="378"/>
            <p14:sldId id="281"/>
            <p14:sldId id="318"/>
            <p14:sldId id="389"/>
            <p14:sldId id="387"/>
          </p14:sldIdLst>
        </p14:section>
        <p14:section name="Sezione senza titolo" id="{5F5874C0-4866-DD41-945D-0571997A374C}">
          <p14:sldIdLst>
            <p14:sldId id="285"/>
            <p14:sldId id="286"/>
            <p14:sldId id="322"/>
            <p14:sldId id="287"/>
            <p14:sldId id="288"/>
            <p14:sldId id="304"/>
            <p14:sldId id="305"/>
            <p14:sldId id="3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showScrollbar="0"/>
    <p:sldAll/>
    <p:penClr>
      <a:srgbClr val="0000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smNativeData">
      <pr:smAppRevision xmlns="" xmlns:p14="http://schemas.microsoft.com/office/powerpoint/2010/main" xmlns:pr="smNativeData" dt="1606403949" val="982" revOS="4"/>
      <pr:smFileRevision xmlns="" xmlns:p14="http://schemas.microsoft.com/office/powerpoint/2010/main" xmlns:pr="smNativeData" dt="1606403949" val="101"/>
      <pr:guideOptions xmlns="" xmlns:p14="http://schemas.microsoft.com/office/powerpoint/2010/main" xmlns:pr="smNativeData" dt="1606403949" snapToGrid="1" snapToBorders="1" snapToGuides="1"/>
      <pr:pdfExportOpt xmlns="" xmlns:p14="http://schemas.microsoft.com/office/powerpoint/2010/main" xmlns:pr="smNativeData" dt="1606403949" pagesRangeIndex="1" pagesSelectionIndex="0" qualityIndex="0" embedFonts="2" useJpegs="1" useSubsetFonts="1" useAlpha="1" relativeLinks="0" taggedPdf="1" pane="0" zoom="0" zoomContents="100" layout="0" includeDoc="0" viewFlags="0" openViewer="0" jpegQuality="90" flags="252" layoutIndex="0" exportSlideNames="1" name="C:\Users\Gonzalo\Desktop\Origini Storiche della Cristologia\Slides\03 Prima Cristologiaù.pdf"/>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4" autoAdjust="0"/>
    <p:restoredTop sz="94660"/>
  </p:normalViewPr>
  <p:slideViewPr>
    <p:cSldViewPr snapToObjects="1" showGuides="1">
      <p:cViewPr varScale="1">
        <p:scale>
          <a:sx n="99" d="100"/>
          <a:sy n="99" d="100"/>
        </p:scale>
        <p:origin x="184" y="8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0"/>
    </p:cViewPr>
  </p:sorterViewPr>
  <p:notesViewPr>
    <p:cSldViewPr snapToObjects="1" showGuides="1">
      <p:cViewPr>
        <p:scale>
          <a:sx n="100" d="100"/>
          <a:sy n="100" d="100"/>
        </p:scale>
        <p:origin x="80" y="80"/>
      </p:cViewPr>
      <p:guideLst/>
    </p:cSldViewPr>
  </p:notesViewPr>
  <p:gridSpacing cx="71755" cy="7175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BAAA0wkAAAg0AACcEAAAEAAAACYAAAAIAAAAAQAAAAAAAAA="/>
              </a:ext>
            </a:extLst>
          </p:cNvSpPr>
          <p:nvPr>
            <p:ph type="ctrTitle"/>
          </p:nvPr>
        </p:nvSpPr>
        <p:spPr>
          <a:xfrm>
            <a:off x="685800" y="1597025"/>
            <a:ext cx="7772400" cy="1102995"/>
          </a:xfrm>
        </p:spPr>
        <p:txBody>
          <a:bodyPr/>
          <a:lstStyle/>
          <a:p>
            <a:r>
              <a:t>Fare clic per modificare lo stile dello schema del titolo</a:t>
            </a:r>
          </a:p>
        </p:txBody>
      </p:sp>
      <p:sp>
        <p:nvSpPr>
          <p:cNvPr id="3" name="Sottotitol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wCAAA7hEAANAvAAAEGgAAEAAAACYAAAAIAAAAAYAAAAAAAAA="/>
              </a:ext>
            </a:extLst>
          </p:cNvSpPr>
          <p:nvPr>
            <p:ph type="subTitle" idx="1"/>
          </p:nvPr>
        </p:nvSpPr>
        <p:spPr>
          <a:xfrm>
            <a:off x="1371600" y="2914650"/>
            <a:ext cx="6400800" cy="1314450"/>
          </a:xfrm>
        </p:spPr>
        <p:txBody>
          <a:bodyPr/>
          <a:lstStyle>
            <a:lvl1pPr marL="0" indent="0" algn="ctr">
              <a:buNone/>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t>Fare clic per modificare lo stile dello schema del sottotitolo</a:t>
            </a:r>
          </a:p>
        </p:txBody>
      </p:sp>
      <p:sp>
        <p:nvSpPr>
          <p:cNvPr id="4"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tFpus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20D0-9EDB-ACD6-9541-68836E0F633D}" type="datetime1">
              <a:t>12/5/24</a:t>
            </a:fld>
            <a:endParaRPr/>
          </a:p>
        </p:txBody>
      </p:sp>
      <p:sp>
        <p:nvSpPr>
          <p:cNvPr id="5"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6"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6EBF-F1DB-AC98-9541-07CD200F6352}"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Titolo verticale e testo">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C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IKAAARAEAAHA1AABEHAAAEAAAACYAAAAIAAAAgwAAAAAAAAA="/>
              </a:ext>
            </a:extLst>
          </p:cNvSpPr>
          <p:nvPr>
            <p:ph type="title"/>
          </p:nvPr>
        </p:nvSpPr>
        <p:spPr>
          <a:xfrm>
            <a:off x="6629400" y="205740"/>
            <a:ext cx="2057400" cy="4389120"/>
          </a:xfrm>
        </p:spPr>
        <p:txBody>
          <a:bodyPr vert="vert" wrap="square" numCol="1" spcCol="215900" anchor="b">
            <a:prstTxWarp prst="textNoShape">
              <a:avLst/>
            </a:prstTxWarp>
          </a:bodyPr>
          <a:lstStyle/>
          <a:p>
            <a:r>
              <a:t>Fare clic per modificare lo stile dello schema del titolo</a:t>
            </a:r>
          </a:p>
        </p:txBody>
      </p:sp>
      <p:sp>
        <p:nvSpPr>
          <p:cNvPr id="3" name="TestoDiapositiva1"/>
          <p:cNvSpPr>
            <a:spLocks noGrp="1" noChangeArrowheads="1"/>
            <a:extLst>
              <a:ext uri="smNativeData">
                <pr:smNativeData xmlns="" xmlns:p14="http://schemas.microsoft.com/office/powerpoint/2010/main" xmlns:pr="smNativeData" val="SMDATA_13_bce/XxMAAAAlAAAAZAAAAA8BAAAAkAAAAEgAAACQAAAASAAAAAAAAAAA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RAEAANgnAABEHAAAEAAAACYAAAAIAAAAAwAAAAAAAAA="/>
              </a:ext>
            </a:extLst>
          </p:cNvSpPr>
          <p:nvPr>
            <p:ph idx="1"/>
          </p:nvPr>
        </p:nvSpPr>
        <p:spPr>
          <a:xfrm>
            <a:off x="457200" y="205740"/>
            <a:ext cx="6019800" cy="4389120"/>
          </a:xfrm>
        </p:spPr>
        <p:txBody>
          <a:bodyPr vert="vert" wrap="square" numCol="1" spcCol="215900" anchor="t">
            <a:prstTxWarp prst="textNoShape">
              <a:avLst/>
            </a:prstTxWarp>
          </a:bodyPr>
          <a:lstStyle/>
          <a:p>
            <a:r>
              <a:t>Clicca per modificare gli stili di testo master</a:t>
            </a:r>
          </a:p>
          <a:p>
            <a:pPr lvl="1"/>
            <a:r>
              <a:t>Secondo livello</a:t>
            </a:r>
          </a:p>
          <a:p>
            <a:pPr lvl="2"/>
            <a:r>
              <a:t>Terzo livello</a:t>
            </a:r>
          </a:p>
          <a:p>
            <a:pPr lvl="3"/>
            <a:r>
              <a:t>Quarto livello</a:t>
            </a:r>
          </a:p>
          <a:p>
            <a:pPr lvl="4"/>
            <a:r>
              <a:t>Quinto livello</a:t>
            </a:r>
          </a:p>
        </p:txBody>
      </p:sp>
      <p:sp>
        <p:nvSpPr>
          <p:cNvPr id="4"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5CD4-9ADB-ACAA-9541-6CFF120F6339}" type="datetime1">
              <a:t>12/5/24</a:t>
            </a:fld>
            <a:endParaRPr/>
          </a:p>
        </p:txBody>
      </p:sp>
      <p:sp>
        <p:nvSpPr>
          <p:cNvPr id="5"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6"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39BF-F1DB-ACCF-9541-079A770F6352}" type="slidenum">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DCCED-8B83-3763-490E-6FE3B0C937AB}"/>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EF63B741-B673-1367-E1F3-9ABD21025BF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681F5C9E-AFB7-1D85-D32D-696CB2740F30}"/>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5" name="Segnaposto piè di pagina 4">
            <a:extLst>
              <a:ext uri="{FF2B5EF4-FFF2-40B4-BE49-F238E27FC236}">
                <a16:creationId xmlns:a16="http://schemas.microsoft.com/office/drawing/2014/main" id="{BA03DE0D-AA04-7306-974B-55A239EACAB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BC329BA-D8BE-D111-5758-2EBA0E4BA183}"/>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3836430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9BF65-9FCB-3399-C492-3FEE9E00127F}"/>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23388B95-A92E-DFEC-904B-2978DCA7B9B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AB96681-5993-2E6E-5A33-99A89B9DBC43}"/>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5" name="Segnaposto piè di pagina 4">
            <a:extLst>
              <a:ext uri="{FF2B5EF4-FFF2-40B4-BE49-F238E27FC236}">
                <a16:creationId xmlns:a16="http://schemas.microsoft.com/office/drawing/2014/main" id="{DC13F00E-CBA0-E423-B286-9EBDA9BC4EC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93E55FEB-300A-E828-6393-4F85B60A3FB2}"/>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7945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85AED5-CBE6-19FA-A568-60B40298B6FA}"/>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D9C377CF-CB47-D499-4AFA-E1472D18D75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8854BBD-5646-C577-E741-FFCA88A886FC}"/>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5" name="Segnaposto piè di pagina 4">
            <a:extLst>
              <a:ext uri="{FF2B5EF4-FFF2-40B4-BE49-F238E27FC236}">
                <a16:creationId xmlns:a16="http://schemas.microsoft.com/office/drawing/2014/main" id="{893EDD69-B01E-B697-FB5F-116B3282DAC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D0334CB-0480-602D-4379-4E7FDCF94762}"/>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3544617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704FC6-7F73-696B-7D40-6BB3DBA03B5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802C8FC-DF6A-D028-4BB4-A885A23A5408}"/>
              </a:ext>
            </a:extLst>
          </p:cNvPr>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3CBF67C6-70C9-AF8A-507D-370563A75153}"/>
              </a:ext>
            </a:extLst>
          </p:cNvPr>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21686048-11BD-820D-4254-91571D680E7F}"/>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6" name="Segnaposto piè di pagina 5">
            <a:extLst>
              <a:ext uri="{FF2B5EF4-FFF2-40B4-BE49-F238E27FC236}">
                <a16:creationId xmlns:a16="http://schemas.microsoft.com/office/drawing/2014/main" id="{D4C1EC55-9030-BDE1-6FEF-1B095BD9EE91}"/>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9C80628C-ADF7-4A3B-3BB4-D421E9ADEE72}"/>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1092077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C2852-C560-3852-7762-B564E160AAE8}"/>
              </a:ext>
            </a:extLst>
          </p:cNvPr>
          <p:cNvSpPr>
            <a:spLocks noGrp="1"/>
          </p:cNvSpPr>
          <p:nvPr>
            <p:ph type="title"/>
          </p:nvPr>
        </p:nvSpPr>
        <p:spPr>
          <a:xfrm>
            <a:off x="629841" y="273844"/>
            <a:ext cx="7886700" cy="994172"/>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ED3F20B4-EBD2-A3F3-BBE9-17E021B7D1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A50BF59-74E5-E0AF-F146-22047B173487}"/>
              </a:ext>
            </a:extLst>
          </p:cNvPr>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14EE0B6D-3544-2267-9DBE-EA322FE9645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F81D8D6-025D-6E9C-706E-34D215980600}"/>
              </a:ext>
            </a:extLst>
          </p:cNvPr>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EC3EA113-6B0F-8456-0CBD-78501FE2615D}"/>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8" name="Segnaposto piè di pagina 7">
            <a:extLst>
              <a:ext uri="{FF2B5EF4-FFF2-40B4-BE49-F238E27FC236}">
                <a16:creationId xmlns:a16="http://schemas.microsoft.com/office/drawing/2014/main" id="{38AC1374-A908-4B7B-CEAD-1029C74AF1A7}"/>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22D18692-ABAB-B234-5F53-9222BD8C206D}"/>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2646721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D3AC8B-1CEA-DFB0-39A1-0014B068D6AE}"/>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1C744D78-6ADC-303D-D161-E3E7D5CE4A54}"/>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4" name="Segnaposto piè di pagina 3">
            <a:extLst>
              <a:ext uri="{FF2B5EF4-FFF2-40B4-BE49-F238E27FC236}">
                <a16:creationId xmlns:a16="http://schemas.microsoft.com/office/drawing/2014/main" id="{46CE3002-BD9B-2067-DF7C-E8AFB9707A0D}"/>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B8757D51-9DE6-DF9A-3A00-142A8637F682}"/>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2047433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A87FD36-2AFB-C18F-458A-F6B0D2519E4C}"/>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3" name="Segnaposto piè di pagina 2">
            <a:extLst>
              <a:ext uri="{FF2B5EF4-FFF2-40B4-BE49-F238E27FC236}">
                <a16:creationId xmlns:a16="http://schemas.microsoft.com/office/drawing/2014/main" id="{83495C08-6208-0EF1-651E-BFD1CA802637}"/>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4307A247-D679-A2FA-FB16-FD160BC9ABE4}"/>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205862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E3EA34-B60A-77B4-796E-D2D4A5E1C012}"/>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35601E8B-51D4-C736-43DE-64DDD888BA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960D4E34-5957-F9DE-8CAC-3C3460EED2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5772746-D66D-89C5-D93B-FA5DECF0F141}"/>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6" name="Segnaposto piè di pagina 5">
            <a:extLst>
              <a:ext uri="{FF2B5EF4-FFF2-40B4-BE49-F238E27FC236}">
                <a16:creationId xmlns:a16="http://schemas.microsoft.com/office/drawing/2014/main" id="{B559F9BB-C5B5-14CD-A7A5-0BE92CC61AF7}"/>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04C74596-83EA-4BE9-5994-DE8E801A2FAB}"/>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4276144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B574E6-28E0-69B7-9A8C-EF39F32CD212}"/>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6D9F2BB1-9A6E-ABEA-B406-4CA22052C09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Segnaposto testo 3">
            <a:extLst>
              <a:ext uri="{FF2B5EF4-FFF2-40B4-BE49-F238E27FC236}">
                <a16:creationId xmlns:a16="http://schemas.microsoft.com/office/drawing/2014/main" id="{31CE866E-29C8-141C-6BA9-8921148619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118C73F-F65B-2F9A-99DD-EC488F2482A6}"/>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6" name="Segnaposto piè di pagina 5">
            <a:extLst>
              <a:ext uri="{FF2B5EF4-FFF2-40B4-BE49-F238E27FC236}">
                <a16:creationId xmlns:a16="http://schemas.microsoft.com/office/drawing/2014/main" id="{5964592A-C3AA-59D9-1EDC-F3FB64B46386}"/>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5D05FF2B-4630-E5DA-43E7-AB65C0C7E5D2}"/>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383310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RAEAAHA1AACKBgAAEAAAACYAAAAIAAAAAAAAAAAAAAA="/>
              </a:ext>
            </a:extLst>
          </p:cNvSpPr>
          <p:nvPr>
            <p:ph type="title"/>
          </p:nvPr>
        </p:nvSpPr>
        <p:spPr/>
        <p:txBody>
          <a:bodyPr/>
          <a:lstStyle/>
          <a:p>
            <a:r>
              <a:t>Fare clic per modificare lo stile dello schema del titolo</a:t>
            </a:r>
          </a:p>
        </p:txBody>
      </p:sp>
      <p:sp>
        <p:nvSpPr>
          <p:cNvPr id="3" name="Test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YgcAAHA1AABEHAAAEAAAACYAAAAIAAAAAAAAAAAAAAA="/>
              </a:ext>
            </a:extLst>
          </p:cNvSpPr>
          <p:nvPr>
            <p:ph idx="1"/>
          </p:nvPr>
        </p:nvSpPr>
        <p:spPr/>
        <p:txBody>
          <a:bodyPr/>
          <a:lstStyle/>
          <a:p>
            <a:r>
              <a:t>Clicca per modificare gli stili di testo master</a:t>
            </a:r>
          </a:p>
          <a:p>
            <a:pPr lvl="1"/>
            <a:r>
              <a:t>Secondo livello</a:t>
            </a:r>
          </a:p>
          <a:p>
            <a:pPr lvl="2"/>
            <a:r>
              <a:t>Terzo livello</a:t>
            </a:r>
          </a:p>
          <a:p>
            <a:pPr lvl="3"/>
            <a:r>
              <a:t>Quarto livello</a:t>
            </a:r>
          </a:p>
          <a:p>
            <a:pPr lvl="4"/>
            <a:r>
              <a:t>Quinto livello</a:t>
            </a:r>
          </a:p>
        </p:txBody>
      </p:sp>
      <p:sp>
        <p:nvSpPr>
          <p:cNvPr id="4"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1CE8-A6DB-ACEA-9541-50BF520F6305}" type="datetime1">
              <a:t>12/5/24</a:t>
            </a:fld>
            <a:endParaRPr/>
          </a:p>
        </p:txBody>
      </p:sp>
      <p:sp>
        <p:nvSpPr>
          <p:cNvPr id="5"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6"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600C-42DB-AC96-9541-B4C32E0F63E1}" type="slidenum">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61E6D6-C80A-D70F-FE32-2DEE21081E5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90B8234A-420E-810B-5109-9F97275F204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D3C7CB7-FE43-8C2B-8E2C-96E53636AFE4}"/>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5" name="Segnaposto piè di pagina 4">
            <a:extLst>
              <a:ext uri="{FF2B5EF4-FFF2-40B4-BE49-F238E27FC236}">
                <a16:creationId xmlns:a16="http://schemas.microsoft.com/office/drawing/2014/main" id="{D14B54E0-0376-F801-B230-856C551FEDF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5208441-54E5-082A-9B09-1A0B852FB8D9}"/>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1227008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97E964B-5E82-B77A-1A4D-E331B55D0309}"/>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E15EF217-D068-A88B-FD0F-3489CAC36652}"/>
              </a:ext>
            </a:extLst>
          </p:cNvPr>
          <p:cNvSpPr>
            <a:spLocks noGrp="1"/>
          </p:cNvSpPr>
          <p:nvPr>
            <p:ph type="body" orient="vert" idx="1"/>
          </p:nvPr>
        </p:nvSpPr>
        <p:spPr>
          <a:xfrm>
            <a:off x="628650" y="273844"/>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8468CF2-710F-A455-28D9-7FE174DC814E}"/>
              </a:ext>
            </a:extLst>
          </p:cNvPr>
          <p:cNvSpPr>
            <a:spLocks noGrp="1"/>
          </p:cNvSpPr>
          <p:nvPr>
            <p:ph type="dt" sz="half" idx="10"/>
          </p:nvPr>
        </p:nvSpPr>
        <p:spPr/>
        <p:txBody>
          <a:bodyPr/>
          <a:lstStyle/>
          <a:p>
            <a:fld id="{E3E1143C-4456-7B43-A4B7-F912DD4AE326}" type="datetimeFigureOut">
              <a:rPr lang="en-US" smtClean="0"/>
              <a:t>12/5/24</a:t>
            </a:fld>
            <a:endParaRPr lang="en-US"/>
          </a:p>
        </p:txBody>
      </p:sp>
      <p:sp>
        <p:nvSpPr>
          <p:cNvPr id="5" name="Segnaposto piè di pagina 4">
            <a:extLst>
              <a:ext uri="{FF2B5EF4-FFF2-40B4-BE49-F238E27FC236}">
                <a16:creationId xmlns:a16="http://schemas.microsoft.com/office/drawing/2014/main" id="{D98565B4-4C8C-1FBB-7FC5-C6239BB8387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4052ACB-DCA2-6F69-11FF-6DBA15771699}"/>
              </a:ext>
            </a:extLst>
          </p:cNvPr>
          <p:cNvSpPr>
            <a:spLocks noGrp="1"/>
          </p:cNvSpPr>
          <p:nvPr>
            <p:ph type="sldNum" sz="quarter" idx="12"/>
          </p:nvPr>
        </p:nvSpPr>
        <p:spPr/>
        <p:txBody>
          <a:bodyPr/>
          <a:lstStyle/>
          <a:p>
            <a:fld id="{37BF7A1C-13F8-C640-BA2C-4948D35BBEE2}" type="slidenum">
              <a:rPr lang="en-US" smtClean="0"/>
              <a:t>‹N›</a:t>
            </a:fld>
            <a:endParaRPr lang="en-US"/>
          </a:p>
        </p:txBody>
      </p:sp>
    </p:spTree>
    <p:extLst>
      <p:ext uri="{BB962C8B-B14F-4D97-AF65-F5344CB8AC3E}">
        <p14:creationId xmlns:p14="http://schemas.microsoft.com/office/powerpoint/2010/main" val="54733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yBAAAVRQAAEI0AACdGgAAEAAAACYAAAAIAAAAgYAAAAAAAAA="/>
              </a:ext>
            </a:extLst>
          </p:cNvSpPr>
          <p:nvPr>
            <p:ph type="title"/>
          </p:nvPr>
        </p:nvSpPr>
        <p:spPr>
          <a:xfrm>
            <a:off x="722630" y="3305175"/>
            <a:ext cx="7772400" cy="1021080"/>
          </a:xfrm>
        </p:spPr>
        <p:txBody>
          <a:bodyPr vert="horz" wrap="square" numCol="1" spcCol="215900" anchor="t">
            <a:prstTxWarp prst="textNoShape">
              <a:avLst/>
            </a:prstTxWarp>
          </a:bodyPr>
          <a:lstStyle>
            <a:lvl1pPr algn="l">
              <a:defRPr sz="4000" b="1" cap="all"/>
            </a:lvl1pPr>
          </a:lstStyle>
          <a:p>
            <a:pPr>
              <a:defRPr cap="all"/>
            </a:pPr>
            <a:r>
              <a:t>Fare clic per modificare lo stile dello schema del titolo</a:t>
            </a:r>
          </a:p>
        </p:txBody>
      </p:sp>
      <p:sp>
        <p:nvSpPr>
          <p:cNvPr id="3" name="TestoDiapositiva1"/>
          <p:cNvSpPr>
            <a:spLocks noGrp="1" noChangeArrowheads="1"/>
            <a:extLst>
              <a:ext uri="smNativeData">
                <pr:smNativeData xmlns="" xmlns:p14="http://schemas.microsoft.com/office/powerpoint/2010/main" xmlns:pr="smNativeData" val="SMDATA_13_bce/Xx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yBAAAaA0AAEI0AABVFAAAEAAAACYAAAAIAAAAgYAAAAAAAAA="/>
              </a:ext>
            </a:extLst>
          </p:cNvSpPr>
          <p:nvPr>
            <p:ph idx="1"/>
          </p:nvPr>
        </p:nvSpPr>
        <p:spPr>
          <a:xfrm>
            <a:off x="722630" y="2179320"/>
            <a:ext cx="7772400" cy="1125855"/>
          </a:xfrm>
        </p:spPr>
        <p:txBody>
          <a:bodyPr vert="horz" wrap="square" numCol="1" spcCol="215900" anchor="b">
            <a:prstTxWarp prst="textNoShape">
              <a:avLst/>
            </a:prstTxWarp>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t>Clicca per modificare gli stili di testo master</a:t>
            </a:r>
          </a:p>
        </p:txBody>
      </p:sp>
      <p:sp>
        <p:nvSpPr>
          <p:cNvPr id="4"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jmfQ4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2586-C8DB-ACD3-9541-3E866B0F636B}" type="datetime1">
              <a:t>12/5/24</a:t>
            </a:fld>
            <a:endParaRPr/>
          </a:p>
        </p:txBody>
      </p:sp>
      <p:sp>
        <p:nvSpPr>
          <p:cNvPr id="5"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6"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7A5B-15DB-AC8C-9541-E3D9340F63B6}"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olo e due contenuti">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RAEAAHA1AACKBgAAEAAAACYAAAAIAAAAAAAAAAAAAAA="/>
              </a:ext>
            </a:extLst>
          </p:cNvSpPr>
          <p:nvPr>
            <p:ph type="title"/>
          </p:nvPr>
        </p:nvSpPr>
        <p:spPr/>
        <p:txBody>
          <a:bodyPr/>
          <a:lstStyle/>
          <a:p>
            <a:r>
              <a:t>Fare clic per modificare lo stile dello schema del titolo</a:t>
            </a:r>
          </a:p>
        </p:txBody>
      </p:sp>
      <p:sp>
        <p:nvSpPr>
          <p:cNvPr id="3" name="TestoDiapositiva2"/>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YgcAAKgbAABEHAAAEAAAACYAAAAIAAAAAYAAAAAAAAA="/>
              </a:ext>
            </a:extLst>
          </p:cNvSpPr>
          <p:nvPr>
            <p:ph idx="1"/>
          </p:nvPr>
        </p:nvSpPr>
        <p:spPr>
          <a:xfrm>
            <a:off x="457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t>Clicca per modificare gli stili di testo master</a:t>
            </a:r>
          </a:p>
          <a:p>
            <a:pPr lvl="1"/>
            <a:r>
              <a:t>Secondo livello</a:t>
            </a:r>
          </a:p>
          <a:p>
            <a:pPr lvl="2"/>
            <a:r>
              <a:t>Terzo livello</a:t>
            </a:r>
          </a:p>
          <a:p>
            <a:pPr lvl="3"/>
            <a:r>
              <a:t>Quarto livello</a:t>
            </a:r>
          </a:p>
          <a:p>
            <a:pPr lvl="4"/>
            <a:r>
              <a:t>Quinto livello</a:t>
            </a:r>
          </a:p>
        </p:txBody>
      </p:sp>
      <p:sp>
        <p:nvSpPr>
          <p:cNvPr id="4" name="Test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YHAAAYgcAAHA1AABEHAAAEAAAACYAAAAIAAAAAYAAAAAAAAA="/>
              </a:ext>
            </a:extLst>
          </p:cNvSpPr>
          <p:nvPr>
            <p:ph idx="2"/>
          </p:nvPr>
        </p:nvSpPr>
        <p:spPr>
          <a:xfrm>
            <a:off x="4648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t>Clicca per modificare gli stili di testo master</a:t>
            </a:r>
          </a:p>
          <a:p>
            <a:pPr lvl="1"/>
            <a:r>
              <a:t>Secondo livello</a:t>
            </a:r>
          </a:p>
          <a:p>
            <a:pPr lvl="2"/>
            <a:r>
              <a:t>Terzo livello</a:t>
            </a:r>
          </a:p>
          <a:p>
            <a:pPr lvl="3"/>
            <a:r>
              <a:t>Quarto livello</a:t>
            </a:r>
          </a:p>
          <a:p>
            <a:pPr lvl="4"/>
            <a:r>
              <a:t>Quinto livello</a:t>
            </a:r>
          </a:p>
        </p:txBody>
      </p:sp>
      <p:sp>
        <p:nvSpPr>
          <p:cNvPr id="5"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33B2-FCDB-ACC5-9541-0A907D0F635F}" type="datetime1">
              <a:t>12/5/24</a:t>
            </a:fld>
            <a:endParaRPr/>
          </a:p>
        </p:txBody>
      </p:sp>
      <p:sp>
        <p:nvSpPr>
          <p:cNvPr id="6"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7"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05A4-EADB-ACF3-9541-1CA64B0F6349}"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RAEAAHA1AACKBgAAEAAAACYAAAAIAAAAAAAAAAAAAAA="/>
              </a:ext>
            </a:extLst>
          </p:cNvSpPr>
          <p:nvPr>
            <p:ph type="title"/>
          </p:nvPr>
        </p:nvSpPr>
        <p:spPr/>
        <p:txBody>
          <a:bodyPr/>
          <a:lstStyle/>
          <a:p>
            <a:r>
              <a:t>Fare clic per modificare lo stile dello schema del titolo</a:t>
            </a:r>
          </a:p>
        </p:txBody>
      </p:sp>
      <p:sp>
        <p:nvSpPr>
          <p:cNvPr id="3" name="TestoDiapositiva3"/>
          <p:cNvSpPr>
            <a:spLocks noGrp="1" noChangeArrowheads="1"/>
            <a:extLst>
              <a:ext uri="smNativeData">
                <pr:smNativeData xmlns="" xmlns:p14="http://schemas.microsoft.com/office/powerpoint/2010/main" xmlns:pr="smNativeData" val="SMDATA_13_bce/Xx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MAZ0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FAcAAKobAAAICgAAEAAAACYAAAAIAAAAgYAAAAAAAAA="/>
              </a:ext>
            </a:extLst>
          </p:cNvSpPr>
          <p:nvPr>
            <p:ph idx="1"/>
          </p:nvPr>
        </p:nvSpPr>
        <p:spPr>
          <a:xfrm>
            <a:off x="457200" y="1150620"/>
            <a:ext cx="4039870" cy="480060"/>
          </a:xfrm>
        </p:spPr>
        <p:txBody>
          <a:bodyPr vert="horz" wrap="square" numCol="1" spcCol="215900" anchor="b">
            <a:prstTxWarp prst="textNoShape">
              <a:avLst/>
            </a:prstTxWarp>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t>Clicca per modificare gli stili di testo master</a:t>
            </a:r>
          </a:p>
        </p:txBody>
      </p:sp>
      <p:sp>
        <p:nvSpPr>
          <p:cNvPr id="4" name="Test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IZRpM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CAoAAKobAABEHAAAEAAAACYAAAAIAAAAAYAAAAAAAAA="/>
              </a:ext>
            </a:extLst>
          </p:cNvSpPr>
          <p:nvPr>
            <p:ph idx="2"/>
          </p:nvPr>
        </p:nvSpPr>
        <p:spPr>
          <a:xfrm>
            <a:off x="457200" y="1630680"/>
            <a:ext cx="4039870" cy="29641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t>Clicca per modificare gli stili di testo master</a:t>
            </a:r>
          </a:p>
          <a:p>
            <a:pPr lvl="1"/>
            <a:r>
              <a:t>Secondo livello</a:t>
            </a:r>
          </a:p>
          <a:p>
            <a:pPr lvl="2"/>
            <a:r>
              <a:t>Terzo livello</a:t>
            </a:r>
          </a:p>
          <a:p>
            <a:pPr lvl="3"/>
            <a:r>
              <a:t>Quarto livello</a:t>
            </a:r>
          </a:p>
          <a:p>
            <a:pPr lvl="4"/>
            <a:r>
              <a:t>Quinto livello</a:t>
            </a:r>
          </a:p>
        </p:txBody>
      </p:sp>
      <p:sp>
        <p:nvSpPr>
          <p:cNvPr id="5" name="TestoDiapositiva2"/>
          <p:cNvSpPr>
            <a:spLocks noGrp="1" noChangeArrowheads="1"/>
            <a:extLst>
              <a:ext uri="smNativeData">
                <pr:smNativeData xmlns="" xmlns:p14="http://schemas.microsoft.com/office/powerpoint/2010/main" xmlns:pr="smNativeData" val="SMDATA_13_bce/Xx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6QB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WHAAAFAcAAHA1AAAICgAAEAAAACYAAAAIAAAAgYAAAAAAAAA="/>
              </a:ext>
            </a:extLst>
          </p:cNvSpPr>
          <p:nvPr>
            <p:ph idx="3"/>
          </p:nvPr>
        </p:nvSpPr>
        <p:spPr>
          <a:xfrm>
            <a:off x="4646930" y="1150620"/>
            <a:ext cx="4039870" cy="480060"/>
          </a:xfrm>
        </p:spPr>
        <p:txBody>
          <a:bodyPr vert="horz" wrap="square" numCol="1" spcCol="215900" anchor="b">
            <a:prstTxWarp prst="textNoShape">
              <a:avLst/>
            </a:prstTxWarp>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t>Clicca per modificare gli stili di testo master</a:t>
            </a:r>
          </a:p>
        </p:txBody>
      </p:sp>
      <p:sp>
        <p:nvSpPr>
          <p:cNvPr id="6" name="TestoDiapositiva4"/>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MAkE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WHAAACAoAAHA1AABEHAAAEAAAACYAAAAIAAAAAYAAAAAAAAA="/>
              </a:ext>
            </a:extLst>
          </p:cNvSpPr>
          <p:nvPr>
            <p:ph idx="4"/>
          </p:nvPr>
        </p:nvSpPr>
        <p:spPr>
          <a:xfrm>
            <a:off x="4646930" y="1630680"/>
            <a:ext cx="4039870" cy="29641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t>Clicca per modificare gli stili di testo master</a:t>
            </a:r>
          </a:p>
          <a:p>
            <a:pPr lvl="1"/>
            <a:r>
              <a:t>Secondo livello</a:t>
            </a:r>
          </a:p>
          <a:p>
            <a:pPr lvl="2"/>
            <a:r>
              <a:t>Terzo livello</a:t>
            </a:r>
          </a:p>
          <a:p>
            <a:pPr lvl="3"/>
            <a:r>
              <a:t>Quarto livello</a:t>
            </a:r>
          </a:p>
          <a:p>
            <a:pPr lvl="4"/>
            <a:r>
              <a:t>Quinto livello</a:t>
            </a:r>
          </a:p>
        </p:txBody>
      </p:sp>
      <p:sp>
        <p:nvSpPr>
          <p:cNvPr id="7"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v/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6427-69DB-AC92-9541-9FC72A0F63CA}" type="datetime1">
              <a:t>12/5/24</a:t>
            </a:fld>
            <a:endParaRPr/>
          </a:p>
        </p:txBody>
      </p:sp>
      <p:sp>
        <p:nvSpPr>
          <p:cNvPr id="8"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hG7Q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9"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h3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17C6-88DB-ACE1-9541-7EB4590F63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lLE6g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RAEAAHA1AACKBgAAEAAAACYAAAAIAAAAAAAAAAAAAAA="/>
              </a:ext>
            </a:extLst>
          </p:cNvSpPr>
          <p:nvPr>
            <p:ph type="title"/>
          </p:nvPr>
        </p:nvSpPr>
        <p:spPr/>
        <p:txBody>
          <a:bodyPr/>
          <a:lstStyle/>
          <a:p>
            <a:r>
              <a:t>Fare clic per modificare lo stile dello schema del titolo</a:t>
            </a:r>
          </a:p>
        </p:txBody>
      </p:sp>
      <p:sp>
        <p:nvSpPr>
          <p:cNvPr id="3"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QAXUo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321B-55DB-ACC4-9541-A3917C0F63F6}" type="datetime1">
              <a:t>12/5/24</a:t>
            </a:fld>
            <a:endParaRPr/>
          </a:p>
        </p:txBody>
      </p:sp>
      <p:sp>
        <p:nvSpPr>
          <p:cNvPr id="4"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m0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5"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QA7mg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028C-C2DB-ACF4-9541-34A14C0F6361}" type="slidenum">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Lc1B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QgEAAFIVAACfBgAAEAAAACYAAAAIAAAAgYAAAAAAAAA="/>
              </a:ext>
            </a:extLst>
          </p:cNvSpPr>
          <p:nvPr>
            <p:ph type="title"/>
          </p:nvPr>
        </p:nvSpPr>
        <p:spPr>
          <a:xfrm>
            <a:off x="457200" y="204470"/>
            <a:ext cx="3008630" cy="871855"/>
          </a:xfrm>
        </p:spPr>
        <p:txBody>
          <a:bodyPr vert="horz" wrap="square" numCol="1" spcCol="215900" anchor="b">
            <a:prstTxWarp prst="textNoShape">
              <a:avLst/>
            </a:prstTxWarp>
          </a:bodyPr>
          <a:lstStyle>
            <a:lvl1pPr algn="l">
              <a:defRPr sz="2000" b="1"/>
            </a:lvl1pPr>
          </a:lstStyle>
          <a:p>
            <a:r>
              <a:t>Fare clic per modificare lo stile dello schema del titolo</a:t>
            </a:r>
          </a:p>
        </p:txBody>
      </p:sp>
      <p:sp>
        <p:nvSpPr>
          <p:cNvPr id="3" name="TestoDiapositiva2"/>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ne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FQAAQgEAAHA1AABEHAAAEAAAACYAAAAIAAAAAYAAAAAAAAA="/>
              </a:ext>
            </a:extLst>
          </p:cNvSpPr>
          <p:nvPr>
            <p:ph idx="1"/>
          </p:nvPr>
        </p:nvSpPr>
        <p:spPr>
          <a:xfrm>
            <a:off x="3575050" y="204470"/>
            <a:ext cx="5111750" cy="43903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t>Clicca per modificare gli stili di testo master</a:t>
            </a:r>
          </a:p>
          <a:p>
            <a:pPr lvl="1"/>
            <a:r>
              <a:t>Secondo livello</a:t>
            </a:r>
          </a:p>
          <a:p>
            <a:pPr lvl="2"/>
            <a:r>
              <a:t>Terzo livello</a:t>
            </a:r>
          </a:p>
          <a:p>
            <a:pPr lvl="3"/>
            <a:r>
              <a:t>Quarto livello</a:t>
            </a:r>
          </a:p>
          <a:p>
            <a:pPr lvl="4"/>
            <a:r>
              <a:t>Quinto livello</a:t>
            </a:r>
          </a:p>
        </p:txBody>
      </p:sp>
      <p:sp>
        <p:nvSpPr>
          <p:cNvPr id="4" name="Test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dKgk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nwYAAFIVAABEHAAAEAAAACYAAAAIAAAAAYAAAAAAAAA="/>
              </a:ext>
            </a:extLst>
          </p:cNvSpPr>
          <p:nvPr>
            <p:ph idx="2"/>
          </p:nvPr>
        </p:nvSpPr>
        <p:spPr>
          <a:xfrm>
            <a:off x="457200" y="1076325"/>
            <a:ext cx="3008630" cy="35185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t>Clicca per modificare gli stili di testo master</a:t>
            </a:r>
          </a:p>
        </p:txBody>
      </p:sp>
      <p:sp>
        <p:nvSpPr>
          <p:cNvPr id="5"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LFCju0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3973-3DDB-ACCF-9541-CB9A770F639E}" type="datetime1">
              <a:t>12/5/24</a:t>
            </a:fld>
            <a:endParaRPr/>
          </a:p>
        </p:txBody>
      </p:sp>
      <p:sp>
        <p:nvSpPr>
          <p:cNvPr id="6"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7"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dTVkM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7E95-DBDB-AC88-9541-2DDD300F6378}" type="slidenum">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Immagine con didascalia">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GCwAAJhYAAMYsAADDGAAAEAAAACYAAAAIAAAAgYAAAAAAAAA="/>
              </a:ext>
            </a:extLst>
          </p:cNvSpPr>
          <p:nvPr>
            <p:ph type="title"/>
          </p:nvPr>
        </p:nvSpPr>
        <p:spPr>
          <a:xfrm>
            <a:off x="1791970" y="3600450"/>
            <a:ext cx="5486400" cy="424815"/>
          </a:xfrm>
        </p:spPr>
        <p:txBody>
          <a:bodyPr vert="horz" wrap="square" numCol="1" spcCol="215900" anchor="b">
            <a:prstTxWarp prst="textNoShape">
              <a:avLst/>
            </a:prstTxWarp>
          </a:bodyPr>
          <a:lstStyle>
            <a:lvl1pPr algn="l">
              <a:defRPr sz="2000" b="1"/>
            </a:lvl1pPr>
          </a:lstStyle>
          <a:p>
            <a:r>
              <a:t>Fare clic per modificare lo stile dello schema del titolo</a:t>
            </a:r>
          </a:p>
        </p:txBody>
      </p:sp>
      <p:sp>
        <p:nvSpPr>
          <p:cNvPr id="3" name="TestoDiapositiva2"/>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GCwAA1AIAAMYsAADQFQAAEAAAACYAAAAIAAAAAYAAAAAAAAA="/>
              </a:ext>
            </a:extLst>
          </p:cNvSpPr>
          <p:nvPr>
            <p:ph idx="1"/>
          </p:nvPr>
        </p:nvSpPr>
        <p:spPr>
          <a:xfrm>
            <a:off x="1791970" y="45974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Clicca per modificare gli stili di testo master</a:t>
            </a:r>
          </a:p>
        </p:txBody>
      </p:sp>
      <p:sp>
        <p:nvSpPr>
          <p:cNvPr id="4" name="Test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GCwAAwxgAAMYsAAB6HAAAEAAAACYAAAAIAAAAAYAAAAAAAAA="/>
              </a:ext>
            </a:extLst>
          </p:cNvSpPr>
          <p:nvPr>
            <p:ph idx="2"/>
          </p:nvPr>
        </p:nvSpPr>
        <p:spPr>
          <a:xfrm>
            <a:off x="1791970" y="4025265"/>
            <a:ext cx="5486400" cy="6038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t>Clicca per modificare gli stili di testo master</a:t>
            </a:r>
          </a:p>
        </p:txBody>
      </p:sp>
      <p:sp>
        <p:nvSpPr>
          <p:cNvPr id="5"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5A57-19DB-ACAC-9541-EFF9140F63BA}" type="datetime1">
              <a:t>12/5/24</a:t>
            </a:fld>
            <a:endParaRPr/>
          </a:p>
        </p:txBody>
      </p:sp>
      <p:sp>
        <p:nvSpPr>
          <p:cNvPr id="6"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7"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40CB-85DB-ACB6-9541-73E30E0F6326}" type="slidenum">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olo e testo verticale">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RAEAAHA1AACKBgAAEAAAACYAAAAIAAAAAAAAAAAAAAA="/>
              </a:ext>
            </a:extLst>
          </p:cNvSpPr>
          <p:nvPr>
            <p:ph type="title"/>
          </p:nvPr>
        </p:nvSpPr>
        <p:spPr/>
        <p:txBody>
          <a:bodyPr/>
          <a:lstStyle/>
          <a:p>
            <a:r>
              <a:t>Fare clic per modificare lo stile dello schema del titolo</a:t>
            </a:r>
          </a:p>
        </p:txBody>
      </p:sp>
      <p:sp>
        <p:nvSpPr>
          <p:cNvPr id="3" name="TestoDiapositiva1"/>
          <p:cNvSpPr>
            <a:spLocks noGrp="1" noChangeArrowheads="1"/>
            <a:extLst>
              <a:ext uri="smNativeData">
                <pr:smNativeData xmlns="" xmlns:p14="http://schemas.microsoft.com/office/powerpoint/2010/main" xmlns:pr="smNativeData" val="SMDATA_13_bce/XxMAAAAlAAAAZAAAAA8BAAAAkAAAAEgAAACQAAAASAAAAAAAAAAA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YgcAAHA1AABEHAAAEAAAACYAAAAIAAAAAgAAAAAAAAA="/>
              </a:ext>
            </a:extLst>
          </p:cNvSpPr>
          <p:nvPr>
            <p:ph idx="1"/>
          </p:nvPr>
        </p:nvSpPr>
        <p:spPr/>
        <p:txBody>
          <a:bodyPr vert="vert" wrap="square" numCol="1" spcCol="215900" anchor="t">
            <a:prstTxWarp prst="textNoShape">
              <a:avLst/>
            </a:prstTxWarp>
          </a:bodyPr>
          <a:lstStyle/>
          <a:p>
            <a:r>
              <a:t>Clicca per modificare gli stili di testo master</a:t>
            </a:r>
          </a:p>
          <a:p>
            <a:pPr lvl="1"/>
            <a:r>
              <a:t>Secondo livello</a:t>
            </a:r>
          </a:p>
          <a:p>
            <a:pPr lvl="2"/>
            <a:r>
              <a:t>Terzo livello</a:t>
            </a:r>
          </a:p>
          <a:p>
            <a:pPr lvl="3"/>
            <a:r>
              <a:t>Quarto livello</a:t>
            </a:r>
          </a:p>
          <a:p>
            <a:pPr lvl="4"/>
            <a:r>
              <a:t>Quinto livello</a:t>
            </a:r>
          </a:p>
        </p:txBody>
      </p:sp>
      <p:sp>
        <p:nvSpPr>
          <p:cNvPr id="4"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AAAAAAAAAAA="/>
              </a:ext>
            </a:extLst>
          </p:cNvSpPr>
          <p:nvPr>
            <p:ph type="dt" sz="quarter" idx="10"/>
          </p:nvPr>
        </p:nvSpPr>
        <p:spPr/>
        <p:txBody>
          <a:bodyPr/>
          <a:lstStyle/>
          <a:p>
            <a:fld id="{36F90321-6FDB-ACF5-9541-99A04D0F63CC}" type="datetime1">
              <a:t>12/5/24</a:t>
            </a:fld>
            <a:endParaRPr/>
          </a:p>
        </p:txBody>
      </p:sp>
      <p:sp>
        <p:nvSpPr>
          <p:cNvPr id="5"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AAAAAAAAAAA="/>
              </a:ext>
            </a:extLst>
          </p:cNvSpPr>
          <p:nvPr>
            <p:ph type="ftr" sz="quarter" idx="11"/>
          </p:nvPr>
        </p:nvSpPr>
        <p:spPr/>
        <p:txBody>
          <a:bodyPr/>
          <a:lstStyle/>
          <a:p>
            <a:endParaRPr/>
          </a:p>
        </p:txBody>
      </p:sp>
      <p:sp>
        <p:nvSpPr>
          <p:cNvPr id="6"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AAAAAAAAAAA="/>
              </a:ext>
            </a:extLst>
          </p:cNvSpPr>
          <p:nvPr>
            <p:ph type="sldNum" sz="quarter" idx="12"/>
          </p:nvPr>
        </p:nvSpPr>
        <p:spPr/>
        <p:txBody>
          <a:bodyPr/>
          <a:lstStyle/>
          <a:p>
            <a:fld id="{36F97DD6-98DB-AC8B-9541-6EDE330F633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rogetto predefinito">
    <p:bg>
      <p:bgPr>
        <a:solidFill>
          <a:schemeClr val="bg1"/>
        </a:solidFill>
        <a:effectLst/>
      </p:bgPr>
    </p:bg>
    <p:spTree>
      <p:nvGrpSpPr>
        <p:cNvPr id="1" name=""/>
        <p:cNvGrpSpPr/>
        <p:nvPr/>
      </p:nvGrpSpPr>
      <p:grpSpPr>
        <a:xfrm>
          <a:off x="0" y="0"/>
          <a:ext cx="0" cy="0"/>
          <a:chOff x="0" y="0"/>
          <a:chExt cx="0" cy="0"/>
        </a:xfrm>
      </p:grpSpPr>
      <p:sp>
        <p:nvSpPr>
          <p:cNvPr id="2" name="Titol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RAEAAHA1AACKBgAAEAAAACYAAAAIAAAA//////////8="/>
              </a:ext>
            </a:extLst>
          </p:cNvSpPr>
          <p:nvPr>
            <p:ph type="title"/>
          </p:nvPr>
        </p:nvSpPr>
        <p:spPr>
          <a:xfrm>
            <a:off x="457200" y="205740"/>
            <a:ext cx="8229600" cy="857250"/>
          </a:xfrm>
          <a:prstGeom prst="rect">
            <a:avLst/>
          </a:prstGeom>
          <a:noFill/>
          <a:ln>
            <a:noFill/>
          </a:ln>
          <a:effectLst/>
        </p:spPr>
        <p:txBody>
          <a:bodyPr vert="horz" wrap="square" numCol="1" spcCol="215900" anchor="ctr">
            <a:prstTxWarp prst="textNoShape">
              <a:avLst/>
            </a:prstTxWarp>
          </a:bodyPr>
          <a:lstStyle/>
          <a:p>
            <a:r>
              <a:t>Fare clic per modificare lo stile dello schema del titolo</a:t>
            </a:r>
          </a:p>
        </p:txBody>
      </p:sp>
      <p:sp>
        <p:nvSpPr>
          <p:cNvPr id="3" name="TestoDiapositiva1"/>
          <p:cNvSpPr>
            <a:spLocks noGrp="1" noChangeArrowheads="1"/>
            <a:extLst>
              <a:ext uri="smNativeData">
                <pr:smNativeData xmlns="" xmlns:p14="http://schemas.microsoft.com/office/powerpoint/2010/main" xmlns:pr="smNativeData" val="SMDATA_13_bce/Xx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dHYu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YgcAAHA1AABEHAAAEAAAACYAAAAIAAAA//////////8="/>
              </a:ext>
            </a:extLst>
          </p:cNvSpPr>
          <p:nvPr>
            <p:ph type="body" idx="1"/>
          </p:nvPr>
        </p:nvSpPr>
        <p:spPr>
          <a:xfrm>
            <a:off x="457200" y="1200150"/>
            <a:ext cx="8229600" cy="3394710"/>
          </a:xfrm>
          <a:prstGeom prst="rect">
            <a:avLst/>
          </a:prstGeom>
          <a:noFill/>
          <a:ln>
            <a:noFill/>
          </a:ln>
          <a:effectLst/>
        </p:spPr>
        <p:txBody>
          <a:bodyPr vert="horz" wrap="square" numCol="1" spcCol="215900" anchor="t">
            <a:prstTxWarp prst="textNoShape">
              <a:avLst/>
            </a:prstTxWarp>
          </a:bodyPr>
          <a:lstStyle/>
          <a:p>
            <a:r>
              <a:t>Clicca per modificare gli stili di testo master</a:t>
            </a:r>
          </a:p>
          <a:p>
            <a:pPr lvl="1"/>
            <a:r>
              <a:t>Secondo livello</a:t>
            </a:r>
          </a:p>
          <a:p>
            <a:pPr lvl="2"/>
            <a:r>
              <a:t>Terzo livello</a:t>
            </a:r>
          </a:p>
          <a:p>
            <a:pPr lvl="3"/>
            <a:r>
              <a:t>Quarto livello</a:t>
            </a:r>
          </a:p>
          <a:p>
            <a:pPr lvl="4"/>
            <a:r>
              <a:t>Quinto livello</a:t>
            </a:r>
          </a:p>
        </p:txBody>
      </p:sp>
      <p:sp>
        <p:nvSpPr>
          <p:cNvPr id="4" name="AreaDataOr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QAgAAVB0AAPAPAAACHwAAEAAAACYAAAAIAAAA//////////8="/>
              </a:ext>
            </a:extLst>
          </p:cNvSpPr>
          <p:nvPr>
            <p:ph type="dt" sz="quarter" idx="2"/>
          </p:nvPr>
        </p:nvSpPr>
        <p:spPr>
          <a:xfrm>
            <a:off x="457200" y="4767580"/>
            <a:ext cx="2133600" cy="273050"/>
          </a:xfrm>
          <a:prstGeom prst="rect">
            <a:avLst/>
          </a:prstGeom>
          <a:noFill/>
          <a:ln>
            <a:noFill/>
          </a:ln>
          <a:effectLst/>
        </p:spPr>
        <p:txBody>
          <a:bodyPr vert="horz" wrap="square" numCol="1" spcCol="215900" anchor="ctr">
            <a:prstTxWarp prst="textNoShape">
              <a:avLst/>
            </a:prstTxWarp>
          </a:bodyPr>
          <a:lstStyle>
            <a:lvl1pPr algn="l">
              <a:defRPr sz="1200"/>
            </a:lvl1pPr>
          </a:lstStyle>
          <a:p>
            <a:fld id="{36F96607-49DB-AC90-9541-BFC5280F63EA}" type="datetime1">
              <a:t>12/5/24</a:t>
            </a:fld>
            <a:endParaRPr/>
          </a:p>
        </p:txBody>
      </p:sp>
      <p:sp>
        <p:nvSpPr>
          <p:cNvPr id="5" name="AreaPiede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4EwAAVB0AAAglAAACHwAAEAAAACYAAAAIAAAA//////////8="/>
              </a:ext>
            </a:extLst>
          </p:cNvSpPr>
          <p:nvPr>
            <p:ph type="ftr" sz="quarter" idx="3"/>
          </p:nvPr>
        </p:nvSpPr>
        <p:spPr>
          <a:xfrm>
            <a:off x="3124200" y="4767580"/>
            <a:ext cx="2895600" cy="273050"/>
          </a:xfrm>
          <a:prstGeom prst="rect">
            <a:avLst/>
          </a:prstGeom>
          <a:noFill/>
          <a:ln>
            <a:noFill/>
          </a:ln>
          <a:effectLst/>
        </p:spPr>
        <p:txBody>
          <a:bodyPr vert="horz" wrap="square" numCol="1" spcCol="215900" anchor="ctr">
            <a:prstTxWarp prst="textNoShape">
              <a:avLst/>
            </a:prstTxWarp>
          </a:bodyPr>
          <a:lstStyle>
            <a:lvl1pPr algn="ctr">
              <a:defRPr sz="1200"/>
            </a:lvl1pPr>
          </a:lstStyle>
          <a:p>
            <a:endParaRPr/>
          </a:p>
        </p:txBody>
      </p:sp>
      <p:sp>
        <p:nvSpPr>
          <p:cNvPr id="6" name="AreaNumeroDiapositiva1"/>
          <p:cNvSpPr>
            <a:spLocks noGrp="1" noChangeArrowheads="1"/>
            <a:extLst>
              <a:ext uri="smNativeData">
                <pr:smNativeData xmlns="" xmlns:p14="http://schemas.microsoft.com/office/powerpoint/2010/main" xmlns:pr="smNativeData" val="SMDATA_13_bce/Xx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QKAAAVB0AAHA1AAACHwAAEAAAACYAAAAIAAAA//////////8="/>
              </a:ext>
            </a:extLst>
          </p:cNvSpPr>
          <p:nvPr>
            <p:ph type="sldNum" sz="quarter" idx="4"/>
          </p:nvPr>
        </p:nvSpPr>
        <p:spPr>
          <a:xfrm>
            <a:off x="6553200" y="4767580"/>
            <a:ext cx="2133600" cy="273050"/>
          </a:xfrm>
          <a:prstGeom prst="rect">
            <a:avLst/>
          </a:prstGeom>
          <a:noFill/>
          <a:ln>
            <a:noFill/>
          </a:ln>
          <a:effectLst/>
        </p:spPr>
        <p:txBody>
          <a:bodyPr vert="horz" wrap="square" numCol="1" spcCol="215900" anchor="ctr">
            <a:prstTxWarp prst="textNoShape">
              <a:avLst/>
            </a:prstTxWarp>
          </a:bodyPr>
          <a:lstStyle>
            <a:lvl1pPr algn="r">
              <a:defRPr sz="1200"/>
            </a:lvl1pPr>
          </a:lstStyle>
          <a:p>
            <a:fld id="{36F928FF-B1DB-ACDE-9541-478B660F6312}"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lvl1pPr marL="0" marR="0" indent="0" algn="ctr" defTabSz="449580">
        <a:lnSpc>
          <a:spcPct val="100000"/>
        </a:lnSpc>
        <a:spcBef>
          <a:spcPts val="0"/>
        </a:spcBef>
        <a:spcAft>
          <a:spcPts val="0"/>
        </a:spcAft>
        <a:buNone/>
        <a:tabLst/>
        <a:defRPr sz="4400" b="0" i="0" u="none" strike="noStrike" kern="1" spc="0" baseline="0">
          <a:solidFill>
            <a:schemeClr val="tx2"/>
          </a:solidFill>
          <a:effectLst/>
          <a:latin typeface="Bahnschrift" pitchFamily="2" charset="0"/>
          <a:ea typeface="SimSun"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9pPr>
    </p:titleStyle>
    <p:bodyStyle>
      <a:lvl1pPr marL="342900" marR="0" indent="-342900" algn="l" defTabSz="449580">
        <a:lnSpc>
          <a:spcPct val="100000"/>
        </a:lnSpc>
        <a:spcBef>
          <a:spcPts val="0"/>
        </a:spcBef>
        <a:spcAft>
          <a:spcPts val="0"/>
        </a:spcAft>
        <a:buClrTx/>
        <a:buSzTx/>
        <a:buFontTx/>
        <a:buChar char="•"/>
        <a:tabLst/>
        <a:defRPr sz="3200" b="0" i="0" u="none" strike="noStrike" kern="1" spc="0" baseline="0">
          <a:solidFill>
            <a:schemeClr val="tx1"/>
          </a:solidFill>
          <a:effectLst/>
          <a:latin typeface="Bahnschrift" pitchFamily="2" charset="0"/>
          <a:ea typeface="SimSun" charset="0"/>
          <a:cs typeface="Times New Roman" pitchFamily="1" charset="0"/>
        </a:defRPr>
      </a:lvl1pPr>
      <a:lvl2pPr marL="742950" marR="0" indent="-285750" algn="l" defTabSz="449580">
        <a:lnSpc>
          <a:spcPct val="100000"/>
        </a:lnSpc>
        <a:spcBef>
          <a:spcPts val="0"/>
        </a:spcBef>
        <a:spcAft>
          <a:spcPts val="0"/>
        </a:spcAft>
        <a:buClrTx/>
        <a:buSzTx/>
        <a:buFontTx/>
        <a:buChar char="–"/>
        <a:tabLst/>
        <a:defRPr sz="2800" b="0" i="0" u="none" strike="noStrike" kern="1" spc="0" baseline="0">
          <a:solidFill>
            <a:schemeClr val="tx1"/>
          </a:solidFill>
          <a:effectLst/>
          <a:latin typeface="Bahnschrift" pitchFamily="2" charset="0"/>
          <a:ea typeface="SimSun" charset="0"/>
          <a:cs typeface="Times New Roman" pitchFamily="1" charset="0"/>
        </a:defRPr>
      </a:lvl2pPr>
      <a:lvl3pPr marL="1143000" marR="0" indent="-228600" algn="l" defTabSz="449580">
        <a:lnSpc>
          <a:spcPct val="100000"/>
        </a:lnSpc>
        <a:spcBef>
          <a:spcPts val="0"/>
        </a:spcBef>
        <a:spcAft>
          <a:spcPts val="0"/>
        </a:spcAft>
        <a:buClrTx/>
        <a:buSzTx/>
        <a:buFontTx/>
        <a:buChar char="•"/>
        <a:tabLst/>
        <a:defRPr sz="2400" b="0" i="0" u="none" strike="noStrike" kern="1" spc="0" baseline="0">
          <a:solidFill>
            <a:schemeClr val="tx1"/>
          </a:solidFill>
          <a:effectLst/>
          <a:latin typeface="Bahnschrift" pitchFamily="2" charset="0"/>
          <a:ea typeface="SimSun" charset="0"/>
          <a:cs typeface="Times New Roman" pitchFamily="1" charset="0"/>
        </a:defRPr>
      </a:lvl3pPr>
      <a:lvl4pPr marL="16002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Bahnschrift" pitchFamily="2" charset="0"/>
          <a:ea typeface="SimSun" charset="0"/>
          <a:cs typeface="Times New Roman" pitchFamily="1" charset="0"/>
        </a:defRPr>
      </a:lvl4pPr>
      <a:lvl5pPr marL="20574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Bahnschrift" pitchFamily="2" charset="0"/>
          <a:ea typeface="SimSun" charset="0"/>
          <a:cs typeface="Times New Roman" pitchFamily="1" charset="0"/>
        </a:defRPr>
      </a:lvl5pPr>
      <a:lvl6pPr marL="25146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Bahnschrift" pitchFamily="2" charset="0"/>
          <a:ea typeface="SimSun" charset="0"/>
          <a:cs typeface="Times New Roman" pitchFamily="1" charset="0"/>
        </a:defRPr>
      </a:lvl6pPr>
      <a:lvl7pPr marL="29718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Bahnschrift" pitchFamily="2" charset="0"/>
          <a:ea typeface="SimSun" charset="0"/>
          <a:cs typeface="Times New Roman" pitchFamily="1" charset="0"/>
        </a:defRPr>
      </a:lvl7pPr>
      <a:lvl8pPr marL="34290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Bahnschrift" pitchFamily="2" charset="0"/>
          <a:ea typeface="SimSun" charset="0"/>
          <a:cs typeface="Times New Roman" pitchFamily="1" charset="0"/>
        </a:defRPr>
      </a:lvl8pPr>
      <a:lvl9pPr marL="38862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Bahnschrift" pitchFamily="2" charset="0"/>
          <a:ea typeface="SimSun" charset="0"/>
          <a:cs typeface="Times New Roman" pitchFamily="1" charset="0"/>
        </a:defRPr>
      </a:lvl9pPr>
    </p:bodyStyle>
    <p:otherStyle>
      <a:lvl1pPr marL="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D95AD47-45AA-5F64-F0E7-57432049CF3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18B3A9D7-9861-446C-CC59-6223DD0DF56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D493F368-0572-25DD-C4AD-06C35A2A277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E1143C-4456-7B43-A4B7-F912DD4AE326}" type="datetimeFigureOut">
              <a:rPr lang="en-US" smtClean="0"/>
              <a:t>12/5/24</a:t>
            </a:fld>
            <a:endParaRPr lang="en-US"/>
          </a:p>
        </p:txBody>
      </p:sp>
      <p:sp>
        <p:nvSpPr>
          <p:cNvPr id="5" name="Segnaposto piè di pagina 4">
            <a:extLst>
              <a:ext uri="{FF2B5EF4-FFF2-40B4-BE49-F238E27FC236}">
                <a16:creationId xmlns:a16="http://schemas.microsoft.com/office/drawing/2014/main" id="{D6F1FFF6-DFAA-6CEF-FC50-5460F17AD32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E888D551-0B93-B87D-11FD-C34C1C282D0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BF7A1C-13F8-C640-BA2C-4948D35BBEE2}" type="slidenum">
              <a:rPr lang="en-US" smtClean="0"/>
              <a:t>‹N›</a:t>
            </a:fld>
            <a:endParaRPr lang="en-US"/>
          </a:p>
        </p:txBody>
      </p:sp>
    </p:spTree>
    <p:extLst>
      <p:ext uri="{BB962C8B-B14F-4D97-AF65-F5344CB8AC3E}">
        <p14:creationId xmlns:p14="http://schemas.microsoft.com/office/powerpoint/2010/main" val="1635185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p:cNvSpPr txBox="1"/>
          <p:nvPr/>
        </p:nvSpPr>
        <p:spPr>
          <a:xfrm>
            <a:off x="297180" y="132080"/>
            <a:ext cx="8006080" cy="523220"/>
          </a:xfrm>
          <a:prstGeom prst="rect">
            <a:avLst/>
          </a:prstGeom>
          <a:noFill/>
        </p:spPr>
        <p:txBody>
          <a:bodyPr wrap="square" rtlCol="0">
            <a:spAutoFit/>
          </a:bodyPr>
          <a:lstStyle/>
          <a:p>
            <a:r>
              <a:rPr lang="it-IT" sz="2800" dirty="0">
                <a:solidFill>
                  <a:schemeClr val="bg1"/>
                </a:solidFill>
                <a:latin typeface="Barlow ExtraBold" panose="00000900000000000000" pitchFamily="2" charset="0"/>
              </a:rPr>
              <a:t>Radice giudaica della cristologia</a:t>
            </a:r>
          </a:p>
        </p:txBody>
      </p:sp>
      <p:sp>
        <p:nvSpPr>
          <p:cNvPr id="5" name="CasellaDiTesto 4"/>
          <p:cNvSpPr txBox="1"/>
          <p:nvPr/>
        </p:nvSpPr>
        <p:spPr>
          <a:xfrm>
            <a:off x="297180" y="777875"/>
            <a:ext cx="8825865" cy="4031873"/>
          </a:xfrm>
          <a:prstGeom prst="rect">
            <a:avLst/>
          </a:prstGeom>
          <a:noFill/>
        </p:spPr>
        <p:txBody>
          <a:bodyPr wrap="square" rtlCol="0">
            <a:spAutoFit/>
          </a:bodyPr>
          <a:lstStyle/>
          <a:p>
            <a:r>
              <a:rPr lang="it-IT" sz="3200" dirty="0">
                <a:solidFill>
                  <a:schemeClr val="bg1"/>
                </a:solidFill>
              </a:rPr>
              <a:t>Mediatore divino? (dal basso)</a:t>
            </a:r>
          </a:p>
          <a:p>
            <a:r>
              <a:rPr lang="it-IT" sz="3200" dirty="0">
                <a:solidFill>
                  <a:schemeClr val="bg1"/>
                </a:solidFill>
              </a:rPr>
              <a:t>	</a:t>
            </a:r>
            <a:r>
              <a:rPr lang="it-IT" sz="3200" dirty="0">
                <a:solidFill>
                  <a:schemeClr val="bg2"/>
                </a:solidFill>
              </a:rPr>
              <a:t>Angeli</a:t>
            </a:r>
          </a:p>
          <a:p>
            <a:r>
              <a:rPr lang="it-IT" sz="3200" dirty="0"/>
              <a:t>	</a:t>
            </a:r>
            <a:r>
              <a:rPr lang="it-IT" sz="3200" dirty="0">
                <a:solidFill>
                  <a:schemeClr val="bg2">
                    <a:lumMod val="20000"/>
                    <a:lumOff val="80000"/>
                  </a:schemeClr>
                </a:solidFill>
              </a:rPr>
              <a:t>Messia Re, figlio di Davide</a:t>
            </a:r>
          </a:p>
          <a:p>
            <a:r>
              <a:rPr lang="it-IT" sz="3200" dirty="0"/>
              <a:t>	</a:t>
            </a:r>
            <a:r>
              <a:rPr lang="it-IT" sz="3200" dirty="0">
                <a:solidFill>
                  <a:schemeClr val="bg2">
                    <a:lumMod val="20000"/>
                    <a:lumOff val="80000"/>
                  </a:schemeClr>
                </a:solidFill>
              </a:rPr>
              <a:t>Messia apocalittico: figlio dell’uomo</a:t>
            </a:r>
          </a:p>
          <a:p>
            <a:r>
              <a:rPr lang="it-IT" sz="3200" dirty="0">
                <a:solidFill>
                  <a:schemeClr val="bg1"/>
                </a:solidFill>
              </a:rPr>
              <a:t>Personificazione di potenze divine? (dall’alto)</a:t>
            </a:r>
          </a:p>
          <a:p>
            <a:r>
              <a:rPr lang="it-IT" sz="3200" dirty="0"/>
              <a:t>	</a:t>
            </a:r>
            <a:r>
              <a:rPr lang="it-IT" sz="3200" dirty="0">
                <a:solidFill>
                  <a:schemeClr val="bg2"/>
                </a:solidFill>
              </a:rPr>
              <a:t>Spirito</a:t>
            </a:r>
          </a:p>
          <a:p>
            <a:r>
              <a:rPr lang="it-IT" sz="3200" dirty="0"/>
              <a:t>	</a:t>
            </a:r>
            <a:r>
              <a:rPr lang="it-IT" sz="3200" dirty="0">
                <a:solidFill>
                  <a:schemeClr val="bg1">
                    <a:lumMod val="85000"/>
                  </a:schemeClr>
                </a:solidFill>
              </a:rPr>
              <a:t>Sapienza</a:t>
            </a:r>
          </a:p>
          <a:p>
            <a:r>
              <a:rPr lang="it-IT" sz="3200" dirty="0">
                <a:solidFill>
                  <a:schemeClr val="bg1">
                    <a:lumMod val="85000"/>
                  </a:schemeClr>
                </a:solidFill>
              </a:rPr>
              <a:t>	Parola-Logos-	</a:t>
            </a:r>
            <a:r>
              <a:rPr lang="it-IT" sz="3200" dirty="0" err="1">
                <a:solidFill>
                  <a:schemeClr val="bg1">
                    <a:lumMod val="85000"/>
                  </a:schemeClr>
                </a:solidFill>
              </a:rPr>
              <a:t>Memra</a:t>
            </a:r>
            <a:endParaRPr lang="it-IT" sz="3200" dirty="0">
              <a:solidFill>
                <a:schemeClr val="bg1">
                  <a:lumMod val="85000"/>
                </a:schemeClr>
              </a:solidFill>
            </a:endParaRPr>
          </a:p>
        </p:txBody>
      </p:sp>
    </p:spTree>
    <p:extLst>
      <p:ext uri="{BB962C8B-B14F-4D97-AF65-F5344CB8AC3E}">
        <p14:creationId xmlns:p14="http://schemas.microsoft.com/office/powerpoint/2010/main" val="1971474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0" y="-298450"/>
            <a:ext cx="2726690" cy="1710689"/>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sp>
        <p:nvSpPr>
          <p:cNvPr id="9" name="Rettangolo 8"/>
          <p:cNvSpPr/>
          <p:nvPr/>
        </p:nvSpPr>
        <p:spPr>
          <a:xfrm>
            <a:off x="309400" y="993140"/>
            <a:ext cx="8538845" cy="3970318"/>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Il Signore </a:t>
            </a:r>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mi ha creato come inizio della sua attività</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prima di ogni sua opera, all’origine. </a:t>
            </a:r>
          </a:p>
          <a:p>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Dall’eternità sono stata formata, fin dal principio, dagli inizi della terra</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Quando non esistevano gli abissi, io fui generata, quando ancora non vi erano le sorgenti cariche d’acqua; prima che fossero fissate le basi dei monti, prima delle colline, io fui generata, quando ancora non aveva fatto la terra e i campi né le prime zolle del mondo. Quando egli fissava i cieli, io ero là; quando tracciava un cerchio sull’abisso, quando condensava le nubi in alto, quando fissava le sorgenti dell’abisso, quando stabiliva al mare i suoi limiti, così che le acque non ne oltrepassassero i confini, quando disponeva le fondamenta della terra, </a:t>
            </a:r>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io ero con lui come artefice ed ero la sua delizia ogni giorno</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giocavo davanti a lui in ogni istante, giocavo sul globo terrestre, ponendo le mie delizie tra i figli dell’uomo. </a:t>
            </a:r>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Ora, figli, ascoltatemi: beati quelli che seguono le mie vie! Ascoltate l’esortazione e siate saggi, non trascuratela</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(Pr 8,22-33). </a:t>
            </a:r>
          </a:p>
        </p:txBody>
      </p:sp>
    </p:spTree>
    <p:extLst>
      <p:ext uri="{BB962C8B-B14F-4D97-AF65-F5344CB8AC3E}">
        <p14:creationId xmlns:p14="http://schemas.microsoft.com/office/powerpoint/2010/main" val="147992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0" y="-298450"/>
            <a:ext cx="2726690" cy="1710689"/>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sp>
        <p:nvSpPr>
          <p:cNvPr id="9" name="Rettangolo 8"/>
          <p:cNvSpPr/>
          <p:nvPr/>
        </p:nvSpPr>
        <p:spPr>
          <a:xfrm>
            <a:off x="309400" y="993139"/>
            <a:ext cx="8639655" cy="3416320"/>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La sapienza fa il proprio elogio, in mezzo al suo popolo proclama la sua gloria. Nell’assemblea dell’Altissimo apre la bocca, dinanzi alle sue schiere proclama la sua gloria</a:t>
            </a:r>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 Io sono uscita dalla bocca dell’Altissimo e come nube ho ricoperto la terra</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Io ho posto la mia dimora lassù, il mio trono era su una </a:t>
            </a:r>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colonna di nubi</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Ho percorso da sola il giro del cielo, ho passeggiato nelle profondità degli abissi. Sulle onde del mare e su tutta la terra, su ogni popolo e nazione ho preso dominio. Fra tutti questi ho cercato un luogo di riposo, qualcuno nel cui territorio potessi risiedere. </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Allora il creatore dell’universo mi diede un ordine, colui che mi ha creato mi fece piantare la tenda e mi disse: «</a:t>
            </a:r>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Fissa la tenda in Giacobbe e prendi eredità in Israele</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Prima dei secoli, fin dal principio, egli mi ha creato, per tutta l’eternità non verrò meno. Nella tenda santa davanti a lui ho officiato e così mi sono stabilita in Sion </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(Sir 24,1-10 CEI). </a:t>
            </a:r>
          </a:p>
        </p:txBody>
      </p:sp>
    </p:spTree>
    <p:extLst>
      <p:ext uri="{BB962C8B-B14F-4D97-AF65-F5344CB8AC3E}">
        <p14:creationId xmlns:p14="http://schemas.microsoft.com/office/powerpoint/2010/main" val="297841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0" y="-298450"/>
            <a:ext cx="2726690" cy="1710689"/>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sp>
        <p:nvSpPr>
          <p:cNvPr id="9" name="Rettangolo 8"/>
          <p:cNvSpPr/>
          <p:nvPr/>
        </p:nvSpPr>
        <p:spPr>
          <a:xfrm>
            <a:off x="309400" y="993139"/>
            <a:ext cx="8639655" cy="2862322"/>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Mi ha istruito la sapienza, artefice di tutte le cose. [...] È effluvio della potenza di Dio, emanazione genuina della gloria dell’Onnipotente; per questo nulla di contaminato penetra in essa. È riflesso della luce perenne, uno specchio senza macchia dell’attività di Dio e immagine della sua bontà. Sebbene unica, può tutto; pur rimanendo in se stessa, tutto rinnova e attraverso i secoli, passando nelle anime sante, prepara amici di Dio e profeti. Dio infatti non ama se non chi vive con la sapienza. [...] La sapienza si estende vigorosa da un’estremità all’altra e governa a meraviglia l’universo. È lei che ho amato e corteggiato fin dalla mia giovinezza, ho bramato di farla mia sposa, mi sono innamorato della sua bellezza. Ella manifesta la sua nobile origine vivendo in comunione con Dio, poiché il Signore dell’universo l’ha amata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Sap</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7,21-8,3).</a:t>
            </a:r>
          </a:p>
        </p:txBody>
      </p:sp>
    </p:spTree>
    <p:extLst>
      <p:ext uri="{BB962C8B-B14F-4D97-AF65-F5344CB8AC3E}">
        <p14:creationId xmlns:p14="http://schemas.microsoft.com/office/powerpoint/2010/main" val="204735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agQAAIc0AABaCAAAECAAACYAAAAIAAAA//////////8="/>
              </a:ext>
            </a:extLst>
          </p:cNvSpPr>
          <p:nvPr/>
        </p:nvSpPr>
        <p:spPr>
          <a:xfrm>
            <a:off x="1219835" y="717550"/>
            <a:ext cx="7319010" cy="640080"/>
          </a:xfrm>
          <a:prstGeom prst="rect">
            <a:avLst/>
          </a:prstGeom>
          <a:noFill/>
          <a:ln>
            <a:noFill/>
          </a:ln>
          <a:effectLst/>
        </p:spPr>
        <p:txBody>
          <a:bodyPr vert="horz" wrap="square" numCol="1" spcCol="215900" anchor="t"/>
          <a:lstStyle/>
          <a:p>
            <a:pPr algn="ctr">
              <a:defRPr sz="3600" b="1">
                <a:solidFill>
                  <a:srgbClr val="FFFF00"/>
                </a:solidFill>
              </a:defRPr>
            </a:pPr>
            <a:r>
              <a:t>SAPIENZA</a:t>
            </a:r>
          </a:p>
        </p:txBody>
      </p:sp>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HgAAECAAACYAAAAIAAAA//////////8="/>
              </a:ext>
            </a:extLst>
          </p:cNvSpPr>
          <p:nvPr/>
        </p:nvSpPr>
        <p:spPr>
          <a:xfrm>
            <a:off x="1219835" y="1499870"/>
            <a:ext cx="7319010" cy="3505200"/>
          </a:xfrm>
          <a:prstGeom prst="rect">
            <a:avLst/>
          </a:prstGeom>
          <a:noFill/>
          <a:ln>
            <a:noFill/>
          </a:ln>
          <a:effectLst/>
        </p:spPr>
        <p:txBody>
          <a:bodyPr vert="horz" wrap="square" numCol="1" spcCol="215900" anchor="t"/>
          <a:lstStyle/>
          <a:p>
            <a:pPr>
              <a:defRPr sz="2800">
                <a:solidFill>
                  <a:srgbClr val="FFFFFF"/>
                </a:solidFill>
              </a:defRPr>
            </a:pPr>
            <a:r>
              <a:rPr dirty="0" err="1"/>
              <a:t>Senso</a:t>
            </a:r>
            <a:r>
              <a:rPr dirty="0"/>
              <a:t> </a:t>
            </a:r>
            <a:r>
              <a:rPr dirty="0" err="1"/>
              <a:t>poetico-metaforico</a:t>
            </a:r>
            <a:endParaRPr dirty="0"/>
          </a:p>
          <a:p>
            <a:pPr>
              <a:defRPr sz="2800">
                <a:solidFill>
                  <a:srgbClr val="FFFFFF"/>
                </a:solidFill>
              </a:defRPr>
            </a:pPr>
            <a:r>
              <a:rPr dirty="0"/>
              <a:t>	Non è </a:t>
            </a:r>
            <a:r>
              <a:rPr dirty="0" err="1"/>
              <a:t>l’unica</a:t>
            </a:r>
            <a:r>
              <a:rPr dirty="0"/>
              <a:t> </a:t>
            </a:r>
            <a:r>
              <a:rPr dirty="0" err="1"/>
              <a:t>personificazione</a:t>
            </a:r>
            <a:endParaRPr dirty="0"/>
          </a:p>
          <a:p>
            <a:pPr>
              <a:defRPr sz="2800">
                <a:solidFill>
                  <a:srgbClr val="FFFFFF"/>
                </a:solidFill>
              </a:defRPr>
            </a:pPr>
            <a:r>
              <a:rPr dirty="0"/>
              <a:t>	Si </a:t>
            </a:r>
            <a:r>
              <a:rPr dirty="0" err="1"/>
              <a:t>loda</a:t>
            </a:r>
            <a:r>
              <a:rPr dirty="0"/>
              <a:t> </a:t>
            </a:r>
            <a:r>
              <a:rPr dirty="0" err="1"/>
              <a:t>Dio</a:t>
            </a:r>
            <a:r>
              <a:rPr dirty="0"/>
              <a:t> per la </a:t>
            </a:r>
            <a:r>
              <a:rPr dirty="0" err="1"/>
              <a:t>sua</a:t>
            </a:r>
            <a:r>
              <a:rPr dirty="0"/>
              <a:t> </a:t>
            </a:r>
            <a:r>
              <a:rPr dirty="0" err="1"/>
              <a:t>saggezza</a:t>
            </a:r>
            <a:endParaRPr dirty="0"/>
          </a:p>
          <a:p>
            <a:pPr>
              <a:defRPr sz="2800">
                <a:solidFill>
                  <a:srgbClr val="FFFFFF"/>
                </a:solidFill>
              </a:defRPr>
            </a:pPr>
            <a:r>
              <a:rPr dirty="0" err="1"/>
              <a:t>Senso</a:t>
            </a:r>
            <a:r>
              <a:rPr dirty="0"/>
              <a:t> </a:t>
            </a:r>
            <a:r>
              <a:rPr dirty="0" err="1"/>
              <a:t>proprio</a:t>
            </a:r>
            <a:r>
              <a:rPr dirty="0"/>
              <a:t>:</a:t>
            </a:r>
            <a:r>
              <a:rPr lang="it-IT" dirty="0"/>
              <a:t>?</a:t>
            </a:r>
            <a:r>
              <a:rPr dirty="0" err="1"/>
              <a:t>essere</a:t>
            </a:r>
            <a:r>
              <a:rPr dirty="0"/>
              <a:t> semi-</a:t>
            </a:r>
            <a:r>
              <a:rPr dirty="0" err="1"/>
              <a:t>indipendente</a:t>
            </a:r>
            <a:endParaRPr dirty="0"/>
          </a:p>
          <a:p>
            <a:pPr>
              <a:defRPr sz="2800">
                <a:solidFill>
                  <a:srgbClr val="FFFFFF"/>
                </a:solidFill>
              </a:defRPr>
            </a:pPr>
            <a:r>
              <a:rPr dirty="0"/>
              <a:t>	</a:t>
            </a:r>
            <a:r>
              <a:rPr dirty="0" err="1"/>
              <a:t>Metafore</a:t>
            </a:r>
            <a:r>
              <a:rPr dirty="0"/>
              <a:t> </a:t>
            </a:r>
            <a:r>
              <a:rPr dirty="0" err="1"/>
              <a:t>troppo</a:t>
            </a:r>
            <a:r>
              <a:rPr dirty="0"/>
              <a:t> </a:t>
            </a:r>
            <a:r>
              <a:rPr dirty="0" err="1"/>
              <a:t>spinte</a:t>
            </a:r>
            <a:r>
              <a:rPr dirty="0"/>
              <a:t>.</a:t>
            </a:r>
          </a:p>
          <a:p>
            <a:pPr>
              <a:defRPr sz="2800">
                <a:solidFill>
                  <a:srgbClr val="FFFFFF"/>
                </a:solidFill>
              </a:defRPr>
            </a:pPr>
            <a:r>
              <a:rPr dirty="0"/>
              <a:t>	Co-</a:t>
            </a:r>
            <a:r>
              <a:rPr dirty="0" err="1"/>
              <a:t>presenza</a:t>
            </a:r>
            <a:r>
              <a:rPr dirty="0"/>
              <a:t>. </a:t>
            </a:r>
            <a:r>
              <a:rPr dirty="0" err="1"/>
              <a:t>Invio</a:t>
            </a:r>
            <a:r>
              <a:rPr dirty="0"/>
              <a:t>. </a:t>
            </a:r>
            <a:r>
              <a:rPr dirty="0" err="1"/>
              <a:t>Legge</a:t>
            </a:r>
            <a:r>
              <a:rPr dirty="0"/>
              <a:t>.</a:t>
            </a:r>
          </a:p>
          <a:p>
            <a:pPr>
              <a:defRPr sz="2800">
                <a:solidFill>
                  <a:srgbClr val="FFFFFF"/>
                </a:solidFill>
              </a:defRPr>
            </a:pPr>
            <a:r>
              <a:rPr dirty="0">
                <a:solidFill>
                  <a:srgbClr val="FF0000"/>
                </a:solidFill>
              </a:rPr>
              <a:t>	Non </a:t>
            </a:r>
            <a:r>
              <a:rPr dirty="0" err="1">
                <a:solidFill>
                  <a:srgbClr val="FF0000"/>
                </a:solidFill>
              </a:rPr>
              <a:t>c’è</a:t>
            </a:r>
            <a:r>
              <a:rPr dirty="0">
                <a:solidFill>
                  <a:srgbClr val="FF0000"/>
                </a:solidFill>
              </a:rPr>
              <a:t> un </a:t>
            </a:r>
            <a:r>
              <a:rPr dirty="0" err="1">
                <a:solidFill>
                  <a:srgbClr val="FF0000"/>
                </a:solidFill>
              </a:rPr>
              <a:t>culto</a:t>
            </a:r>
            <a:r>
              <a:rPr dirty="0">
                <a:solidFill>
                  <a:srgbClr val="FF0000"/>
                </a:solidFill>
              </a:rPr>
              <a:t> </a:t>
            </a:r>
            <a:r>
              <a:rPr dirty="0" err="1">
                <a:solidFill>
                  <a:srgbClr val="FF0000"/>
                </a:solidFill>
              </a:rPr>
              <a:t>alla</a:t>
            </a:r>
            <a:r>
              <a:rPr dirty="0">
                <a:solidFill>
                  <a:srgbClr val="FF0000"/>
                </a:solidFill>
              </a:rPr>
              <a:t> </a:t>
            </a:r>
            <a:r>
              <a:rPr dirty="0" err="1">
                <a:solidFill>
                  <a:srgbClr val="FF0000"/>
                </a:solidFill>
              </a:rPr>
              <a:t>sapienz</a:t>
            </a:r>
            <a:r>
              <a:rPr lang="it-IT" dirty="0">
                <a:solidFill>
                  <a:srgbClr val="FF0000"/>
                </a:solidFill>
              </a:rPr>
              <a:t>a</a:t>
            </a:r>
          </a:p>
          <a:p>
            <a:pPr>
              <a:defRPr sz="2800">
                <a:solidFill>
                  <a:srgbClr val="FFFFFF"/>
                </a:solidFill>
              </a:defRPr>
            </a:pPr>
            <a:r>
              <a:rPr lang="it-IT" dirty="0"/>
              <a:t>Contesto poetico esortativo; ambiguo</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SktM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ygAAAJUsAAC6BAAAECAAACYAAAAIAAAA//////////8="/>
              </a:ext>
            </a:extLst>
          </p:cNvSpPr>
          <p:nvPr/>
        </p:nvSpPr>
        <p:spPr>
          <a:xfrm>
            <a:off x="2080895" y="128270"/>
            <a:ext cx="5166360" cy="640080"/>
          </a:xfrm>
          <a:prstGeom prst="rect">
            <a:avLst/>
          </a:prstGeom>
          <a:noFill/>
          <a:ln>
            <a:noFill/>
          </a:ln>
          <a:effectLst/>
        </p:spPr>
        <p:txBody>
          <a:bodyPr vert="horz" wrap="square" numCol="1" spcCol="215900" anchor="t"/>
          <a:lstStyle/>
          <a:p>
            <a:pPr algn="ctr">
              <a:defRPr sz="3600" b="1">
                <a:solidFill>
                  <a:srgbClr val="FFFF00"/>
                </a:solidFill>
              </a:defRPr>
            </a:pPr>
            <a:r>
              <a:t>PAROLA DEL SIGNORE</a:t>
            </a:r>
          </a:p>
        </p:txBody>
      </p:sp>
      <p:sp>
        <p:nvSpPr>
          <p:cNvPr id="6"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uBgAAfQYAADQzAADtGgAAECAAACYAAAAIAAAA//////////8="/>
              </a:ext>
            </a:extLst>
          </p:cNvSpPr>
          <p:nvPr/>
        </p:nvSpPr>
        <p:spPr>
          <a:xfrm>
            <a:off x="2275840" y="1064895"/>
            <a:ext cx="7319010" cy="3322320"/>
          </a:xfrm>
          <a:prstGeom prst="rect">
            <a:avLst/>
          </a:prstGeom>
          <a:noFill/>
          <a:ln>
            <a:noFill/>
          </a:ln>
          <a:effectLst/>
        </p:spPr>
        <p:txBody>
          <a:bodyPr vert="horz" wrap="square" numCol="1" spcCol="215900" anchor="t"/>
          <a:lstStyle/>
          <a:p>
            <a:pPr marL="0" marR="0" indent="0" algn="ctr" defTabSz="914400">
              <a:lnSpc>
                <a:spcPct val="100000"/>
              </a:lnSpc>
              <a:spcBef>
                <a:spcPts val="0"/>
              </a:spcBef>
              <a:spcAft>
                <a:spcPts val="0"/>
              </a:spcAft>
              <a:buNone/>
              <a:tabLst/>
              <a:defRPr sz="7200">
                <a:solidFill>
                  <a:srgbClr val="FFFFFF"/>
                </a:solidFill>
                <a:latin typeface="Palatino Linotype" pitchFamily="1" charset="0"/>
                <a:ea typeface="Palatino Linotype" pitchFamily="1" charset="0"/>
                <a:cs typeface="Palatino Linotype" pitchFamily="1" charset="0"/>
              </a:defRPr>
            </a:pPr>
            <a:r>
              <a:rPr sz="12000" dirty="0">
                <a:latin typeface="SBL Hebrew" charset="0"/>
                <a:ea typeface="SBL Hebrew" charset="0"/>
                <a:cs typeface="SBL Hebrew" charset="0"/>
              </a:rPr>
              <a:t>  </a:t>
            </a:r>
            <a:endParaRPr dirty="0">
              <a:latin typeface="SBL Hebrew" charset="0"/>
              <a:ea typeface="SBL Hebrew" charset="0"/>
              <a:cs typeface="SBL Hebrew" charset="0"/>
            </a:endParaRPr>
          </a:p>
          <a:p>
            <a:pPr algn="ctr">
              <a:defRPr sz="8000">
                <a:solidFill>
                  <a:srgbClr val="FFFFFF"/>
                </a:solidFill>
                <a:latin typeface="Cardo" pitchFamily="1" charset="0"/>
                <a:ea typeface="Cardo" pitchFamily="1" charset="0"/>
                <a:cs typeface="Cardo" pitchFamily="1" charset="0"/>
              </a:defRPr>
            </a:pPr>
            <a:r>
              <a:rPr sz="4800" dirty="0" err="1"/>
              <a:t>λόγος</a:t>
            </a:r>
            <a:r>
              <a:rPr sz="4800" dirty="0"/>
              <a:t>  ( </a:t>
            </a:r>
            <a:r>
              <a:rPr sz="4800" dirty="0" err="1"/>
              <a:t>ῥῆμ</a:t>
            </a:r>
            <a:r>
              <a:rPr sz="4800" dirty="0"/>
              <a:t>α)</a:t>
            </a:r>
          </a:p>
        </p:txBody>
      </p:sp>
      <p:sp>
        <p:nvSpPr>
          <p:cNvPr id="7" name="Rettangolo 6"/>
          <p:cNvSpPr/>
          <p:nvPr/>
        </p:nvSpPr>
        <p:spPr>
          <a:xfrm>
            <a:off x="4572000" y="1699052"/>
            <a:ext cx="3345788" cy="1323439"/>
          </a:xfrm>
          <a:prstGeom prst="rect">
            <a:avLst/>
          </a:prstGeom>
        </p:spPr>
        <p:txBody>
          <a:bodyPr wrap="none">
            <a:spAutoFit/>
          </a:bodyPr>
          <a:lstStyle/>
          <a:p>
            <a:r>
              <a:rPr lang="he-IL" sz="8000" dirty="0">
                <a:solidFill>
                  <a:schemeClr val="bg1"/>
                </a:solidFill>
                <a:latin typeface="Book Antiqua" panose="02040602050305030304" pitchFamily="18" charset="0"/>
                <a:ea typeface="MS Mincho"/>
                <a:cs typeface="+mj-cs"/>
              </a:rPr>
              <a:t>דבר יהוה</a:t>
            </a:r>
            <a:endParaRPr lang="it-IT" sz="8000" dirty="0">
              <a:solidFill>
                <a:schemeClr val="bg1"/>
              </a:solidFill>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45DA98C-A049-D9D6-CBAD-C2CCCCBB9A81}"/>
              </a:ext>
            </a:extLst>
          </p:cNvPr>
          <p:cNvPicPr>
            <a:picLocks noChangeAspect="1"/>
          </p:cNvPicPr>
          <p:nvPr/>
        </p:nvPicPr>
        <p:blipFill>
          <a:blip r:embed="rId2"/>
          <a:stretch>
            <a:fillRect/>
          </a:stretch>
        </p:blipFill>
        <p:spPr>
          <a:xfrm>
            <a:off x="-3302" y="0"/>
            <a:ext cx="9147302" cy="5145357"/>
          </a:xfrm>
          <a:prstGeom prst="rect">
            <a:avLst/>
          </a:prstGeom>
        </p:spPr>
      </p:pic>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3"/>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3"/>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7+//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ygAAAJUsAAC6BAAAECAAACYAAAAIAAAA//////////8="/>
              </a:ext>
            </a:extLst>
          </p:cNvSpPr>
          <p:nvPr/>
        </p:nvSpPr>
        <p:spPr>
          <a:xfrm>
            <a:off x="3854450" y="508635"/>
            <a:ext cx="5166360" cy="640080"/>
          </a:xfrm>
          <a:prstGeom prst="rect">
            <a:avLst/>
          </a:prstGeom>
          <a:solidFill>
            <a:schemeClr val="tx1"/>
          </a:solidFill>
          <a:ln>
            <a:noFill/>
          </a:ln>
          <a:effectLst>
            <a:softEdge rad="20694"/>
          </a:effectLst>
        </p:spPr>
        <p:txBody>
          <a:bodyPr vert="horz" wrap="square" numCol="1" spcCol="215900" anchor="t"/>
          <a:lstStyle/>
          <a:p>
            <a:pPr algn="ctr">
              <a:defRPr sz="3600" b="1">
                <a:solidFill>
                  <a:srgbClr val="FFFF00"/>
                </a:solidFill>
              </a:defRPr>
            </a:pPr>
            <a:r>
              <a:rPr dirty="0"/>
              <a:t>PAROLA DEL SIGNORE</a:t>
            </a:r>
          </a:p>
        </p:txBody>
      </p:sp>
      <p:sp>
        <p:nvSpPr>
          <p:cNvPr id="7"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7+//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MBQAASwYAAB8wAABrFgAAECAAACYAAAAIAAAA//////////8="/>
              </a:ext>
            </a:extLst>
          </p:cNvSpPr>
          <p:nvPr/>
        </p:nvSpPr>
        <p:spPr>
          <a:xfrm>
            <a:off x="1394873" y="1925955"/>
            <a:ext cx="6350952" cy="1595755"/>
          </a:xfrm>
          <a:prstGeom prst="rect">
            <a:avLst/>
          </a:prstGeom>
          <a:solidFill>
            <a:schemeClr val="tx1">
              <a:alpha val="61970"/>
            </a:schemeClr>
          </a:solidFill>
          <a:ln>
            <a:noFill/>
          </a:ln>
          <a:effectLst>
            <a:softEdge rad="71636"/>
          </a:effectLst>
        </p:spPr>
        <p:txBody>
          <a:bodyPr vert="horz" wrap="square" numCol="1" spcCol="215900" anchor="t"/>
          <a:lstStyle/>
          <a:p>
            <a:pPr algn="ctr">
              <a:defRPr sz="2000">
                <a:solidFill>
                  <a:srgbClr val="FFFFFF"/>
                </a:solidFill>
              </a:defRPr>
            </a:pPr>
            <a:r>
              <a:rPr sz="3000" dirty="0" err="1"/>
              <a:t>Istrumento</a:t>
            </a:r>
            <a:r>
              <a:rPr sz="3000" dirty="0"/>
              <a:t> di </a:t>
            </a:r>
            <a:r>
              <a:rPr sz="3000" dirty="0" err="1"/>
              <a:t>comunicazione</a:t>
            </a:r>
            <a:r>
              <a:rPr sz="3000" dirty="0"/>
              <a:t> di Dio</a:t>
            </a:r>
          </a:p>
          <a:p>
            <a:pPr algn="ctr">
              <a:defRPr sz="2800">
                <a:solidFill>
                  <a:srgbClr val="FFFFFF"/>
                </a:solidFill>
              </a:defRPr>
            </a:pPr>
            <a:r>
              <a:rPr sz="3000" dirty="0"/>
              <a:t>RIVELAZIONE: TORAH</a:t>
            </a:r>
          </a:p>
          <a:p>
            <a:pPr algn="ctr">
              <a:defRPr sz="3000">
                <a:solidFill>
                  <a:srgbClr val="FFFFFF"/>
                </a:solidFill>
              </a:defRPr>
            </a:pPr>
            <a:r>
              <a:rPr dirty="0"/>
              <a:t>PROFETISMO</a:t>
            </a:r>
            <a:r>
              <a:rPr lang="it-IT" dirty="0"/>
              <a:t> </a:t>
            </a:r>
            <a:r>
              <a:rPr dirty="0"/>
              <a:t>(+200 da 240)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7"/>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AAAAAAAAAAAAAAAAAAAAAAAAAAAAAAAABkAAAAZAAAAAAAAAAjAAAABAAAAGQAAAAXAAAAFAAAAAAAAAAAAAAA/38AAP9/AAAAAAAACQAAAAQAAAAAAAAADAAAABAAAACvJSaLE4nYPwMeL4844em/HgAAAGgAAAAAAAAAAAAAAAAAAAAAAAAAAAAAABAnAAAQJwAAAAAAAAAAAAAAAAAAAAAAAAAAAAAAAAAAAAAAAAAAAAAUAAAAAAAAAMDA/wAAAAAAZAAAADIAAAAAAAAAZAAAAAAAAAB/f38ACgAAAB8AAABUAAAAu+DjBf///wEAAAAAAAAAAAAAAAAAAAAAAAAAAAAAAAAAAAAAAAAAAAAAAAJ/f38AgICAA8zMzADAwP8Af39/AAAAAAAAAAAAAAAAAP///wAAAAAAIQAAABgAAAAUAAAAEQ0AAG4PAABlMgAASxwAABAAAAAmAAAACAAAAP//////////"/>
              </a:ext>
            </a:extLst>
          </p:cNvPicPr>
          <p:nvPr/>
        </p:nvPicPr>
        <p:blipFill>
          <a:blip r:embed="rId2">
            <a:clrChange>
              <a:clrFrom>
                <a:srgbClr val="000000"/>
              </a:clrFrom>
              <a:clrTo>
                <a:srgbClr val="000000">
                  <a:alpha val="0"/>
                </a:srgbClr>
              </a:clrTo>
            </a:clrChange>
          </a:blip>
          <a:stretch>
            <a:fillRect/>
          </a:stretch>
        </p:blipFill>
        <p:spPr>
          <a:xfrm rot="19827629">
            <a:off x="-469335" y="1612630"/>
            <a:ext cx="10582627" cy="3006175"/>
          </a:xfrm>
          <a:prstGeom prst="rect">
            <a:avLst/>
          </a:prstGeom>
          <a:noFill/>
          <a:ln>
            <a:noFill/>
          </a:ln>
          <a:effectLst/>
        </p:spPr>
      </p:pic>
      <p:pic>
        <p:nvPicPr>
          <p:cNvPr id="3"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3"/>
          <a:stretch>
            <a:fillRect/>
          </a:stretch>
        </p:blipFill>
        <p:spPr>
          <a:xfrm>
            <a:off x="21869400" y="5194300"/>
            <a:ext cx="1054735" cy="1332230"/>
          </a:xfrm>
          <a:prstGeom prst="rect">
            <a:avLst/>
          </a:prstGeom>
          <a:noFill/>
          <a:ln>
            <a:noFill/>
          </a:ln>
          <a:effectLst/>
        </p:spPr>
      </p:pic>
      <p:pic>
        <p:nvPicPr>
          <p:cNvPr id="4"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3"/>
          <a:stretch>
            <a:fillRect/>
          </a:stretch>
        </p:blipFill>
        <p:spPr>
          <a:xfrm>
            <a:off x="20654645" y="5254625"/>
            <a:ext cx="1054735" cy="1332230"/>
          </a:xfrm>
          <a:prstGeom prst="rect">
            <a:avLst/>
          </a:prstGeom>
          <a:noFill/>
          <a:ln>
            <a:noFill/>
          </a:ln>
          <a:effectLst/>
        </p:spPr>
      </p:pic>
      <p:sp>
        <p:nvSpPr>
          <p:cNvPr id="5"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ygAAAJUsAAC6BAAAECAAACYAAAAIAAAA//////////8="/>
              </a:ext>
            </a:extLst>
          </p:cNvSpPr>
          <p:nvPr/>
        </p:nvSpPr>
        <p:spPr>
          <a:xfrm>
            <a:off x="2080895" y="128270"/>
            <a:ext cx="5166360" cy="640080"/>
          </a:xfrm>
          <a:prstGeom prst="rect">
            <a:avLst/>
          </a:prstGeom>
          <a:noFill/>
          <a:ln>
            <a:noFill/>
          </a:ln>
          <a:effectLst/>
        </p:spPr>
        <p:txBody>
          <a:bodyPr vert="horz" wrap="square" numCol="1" spcCol="215900" anchor="t"/>
          <a:lstStyle/>
          <a:p>
            <a:pPr algn="ctr">
              <a:defRPr sz="3600" b="1">
                <a:solidFill>
                  <a:srgbClr val="FFFF00"/>
                </a:solidFill>
              </a:defRPr>
            </a:pPr>
            <a:r>
              <a:t>PAROLA DEL SIGNORE</a:t>
            </a:r>
          </a:p>
        </p:txBody>
      </p:sp>
      <p:sp>
        <p:nvSpPr>
          <p:cNvPr id="10" name="CasellaTesto2">
            <a:extLst>
              <a:ext uri="{FF2B5EF4-FFF2-40B4-BE49-F238E27FC236}">
                <a16:creationId xmlns:a16="http://schemas.microsoft.com/office/drawing/2014/main" id="{CB3E32A4-BC2D-83E3-5CC1-450F9AC0BF5D}"/>
              </a:ext>
            </a:extLst>
          </p:cNvPr>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7+//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MBQAASwYAAB8wAABrFgAAECAAACYAAAAIAAAA//////////8="/>
              </a:ext>
            </a:extLst>
          </p:cNvSpPr>
          <p:nvPr/>
        </p:nvSpPr>
        <p:spPr>
          <a:xfrm>
            <a:off x="1394873" y="1925955"/>
            <a:ext cx="6350952" cy="1865630"/>
          </a:xfrm>
          <a:prstGeom prst="rect">
            <a:avLst/>
          </a:prstGeom>
          <a:solidFill>
            <a:schemeClr val="tx1">
              <a:alpha val="61970"/>
            </a:schemeClr>
          </a:solidFill>
          <a:ln>
            <a:noFill/>
          </a:ln>
          <a:effectLst>
            <a:softEdge rad="71636"/>
          </a:effectLst>
        </p:spPr>
        <p:txBody>
          <a:bodyPr vert="horz" wrap="square" numCol="1" spcCol="215900" anchor="t"/>
          <a:lstStyle/>
          <a:p>
            <a:pPr algn="ctr">
              <a:defRPr sz="2000">
                <a:solidFill>
                  <a:srgbClr val="FFFFFF"/>
                </a:solidFill>
              </a:defRPr>
            </a:pPr>
            <a:r>
              <a:rPr sz="3000" dirty="0" err="1"/>
              <a:t>Istrumento</a:t>
            </a:r>
            <a:r>
              <a:rPr sz="3000" dirty="0"/>
              <a:t> di </a:t>
            </a:r>
            <a:r>
              <a:rPr sz="3000" dirty="0" err="1"/>
              <a:t>comunicazione</a:t>
            </a:r>
            <a:r>
              <a:rPr sz="3000" dirty="0"/>
              <a:t> di Dio</a:t>
            </a:r>
          </a:p>
          <a:p>
            <a:pPr algn="ctr">
              <a:defRPr sz="2800">
                <a:solidFill>
                  <a:srgbClr val="FFFFFF"/>
                </a:solidFill>
              </a:defRPr>
            </a:pPr>
            <a:r>
              <a:rPr lang="it-IT" sz="3000" dirty="0"/>
              <a:t>Rivelazione</a:t>
            </a:r>
          </a:p>
          <a:p>
            <a:pPr algn="ctr">
              <a:defRPr sz="2800">
                <a:solidFill>
                  <a:srgbClr val="FFFFFF"/>
                </a:solidFill>
              </a:defRPr>
            </a:pPr>
            <a:r>
              <a:rPr lang="it-IT" dirty="0"/>
              <a:t>Creazione</a:t>
            </a:r>
          </a:p>
          <a:p>
            <a:pPr algn="ctr">
              <a:defRPr sz="2800">
                <a:solidFill>
                  <a:srgbClr val="FFFFFF"/>
                </a:solidFill>
              </a:defRPr>
            </a:pPr>
            <a:r>
              <a:rPr lang="it-IT" dirty="0"/>
              <a:t>Salvezza</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sB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ygAAAJUsAAC6BAAAECAAACYAAAAIAAAA//////////8="/>
              </a:ext>
            </a:extLst>
          </p:cNvSpPr>
          <p:nvPr/>
        </p:nvSpPr>
        <p:spPr>
          <a:xfrm>
            <a:off x="2080895" y="128270"/>
            <a:ext cx="5166360" cy="640080"/>
          </a:xfrm>
          <a:prstGeom prst="rect">
            <a:avLst/>
          </a:prstGeom>
          <a:noFill/>
          <a:ln>
            <a:noFill/>
          </a:ln>
          <a:effectLst/>
        </p:spPr>
        <p:txBody>
          <a:bodyPr vert="horz" wrap="square" numCol="1" spcCol="215900" anchor="t"/>
          <a:lstStyle/>
          <a:p>
            <a:pPr algn="ctr">
              <a:defRPr sz="3600" b="1">
                <a:solidFill>
                  <a:srgbClr val="FFFF00"/>
                </a:solidFill>
              </a:defRPr>
            </a:pPr>
            <a:r>
              <a:t>PAROLA DEL SIGNORE</a:t>
            </a:r>
          </a:p>
        </p:txBody>
      </p:sp>
      <p:sp>
        <p:nvSpPr>
          <p:cNvPr id="8"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7+//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MBQAASwYAAB8wAAAbDAAAECAAACYAAAAIAAAA//////////8="/>
              </a:ext>
            </a:extLst>
          </p:cNvSpPr>
          <p:nvPr/>
        </p:nvSpPr>
        <p:spPr>
          <a:xfrm>
            <a:off x="861060" y="1022985"/>
            <a:ext cx="6961505" cy="944880"/>
          </a:xfrm>
          <a:prstGeom prst="rect">
            <a:avLst/>
          </a:prstGeom>
          <a:noFill/>
          <a:ln>
            <a:noFill/>
          </a:ln>
          <a:effectLst/>
        </p:spPr>
        <p:txBody>
          <a:bodyPr vert="horz" wrap="square" numCol="1" spcCol="215900" anchor="t"/>
          <a:lstStyle/>
          <a:p>
            <a:pPr algn="l">
              <a:defRPr sz="2800">
                <a:solidFill>
                  <a:srgbClr val="FFFFFF"/>
                </a:solidFill>
              </a:defRPr>
            </a:pPr>
            <a:r>
              <a:t>INVIO DELLA PAROLA AL MONDO:</a:t>
            </a:r>
          </a:p>
          <a:p>
            <a:pPr algn="l">
              <a:defRPr sz="2800">
                <a:solidFill>
                  <a:srgbClr val="FFFFFF"/>
                </a:solidFill>
              </a:defRPr>
            </a:pPr>
            <a:r>
              <a:t>IS 55, Sal 147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ghOC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mwDh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P////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ygAAAJUsAAC6BAAAECAAACYAAAAIAAAA//////////8="/>
              </a:ext>
            </a:extLst>
          </p:cNvSpPr>
          <p:nvPr/>
        </p:nvSpPr>
        <p:spPr>
          <a:xfrm>
            <a:off x="2080895" y="128270"/>
            <a:ext cx="5166360" cy="640080"/>
          </a:xfrm>
          <a:prstGeom prst="rect">
            <a:avLst/>
          </a:prstGeom>
          <a:noFill/>
          <a:ln>
            <a:noFill/>
          </a:ln>
          <a:effectLst/>
        </p:spPr>
        <p:txBody>
          <a:bodyPr vert="horz" wrap="square" numCol="1" spcCol="215900" anchor="t"/>
          <a:lstStyle/>
          <a:p>
            <a:pPr algn="ctr">
              <a:defRPr sz="3600" b="1">
                <a:solidFill>
                  <a:srgbClr val="FFFF00"/>
                </a:solidFill>
              </a:defRPr>
            </a:pPr>
            <a:r>
              <a:t>PAROLA DEL SIGNORE</a:t>
            </a:r>
          </a:p>
        </p:txBody>
      </p:sp>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LjCMhc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MBQAASwYAAEs2AADbGwAAECAAACYAAAAIAAAA//////////8="/>
              </a:ext>
            </a:extLst>
          </p:cNvSpPr>
          <p:nvPr/>
        </p:nvSpPr>
        <p:spPr>
          <a:xfrm>
            <a:off x="861060" y="1022985"/>
            <a:ext cx="7964805" cy="3505200"/>
          </a:xfrm>
          <a:prstGeom prst="rect">
            <a:avLst/>
          </a:prstGeom>
          <a:noFill/>
          <a:ln>
            <a:noFill/>
          </a:ln>
          <a:effectLst/>
        </p:spPr>
        <p:txBody>
          <a:bodyPr vert="horz" wrap="square" numCol="1" spcCol="215900" anchor="t"/>
          <a:lstStyle/>
          <a:p>
            <a:pPr algn="l">
              <a:defRPr sz="2800">
                <a:solidFill>
                  <a:srgbClr val="FFFFFF"/>
                </a:solidFill>
              </a:defRPr>
            </a:pPr>
            <a:r>
              <a:t>INVIO DELLA PAROLA AL MONDO:</a:t>
            </a:r>
          </a:p>
          <a:p>
            <a:pPr algn="l">
              <a:defRPr sz="2800">
                <a:solidFill>
                  <a:srgbClr val="FFFFFF"/>
                </a:solidFill>
              </a:defRPr>
            </a:pPr>
            <a:r>
              <a:t>IS 55, Sal 147</a:t>
            </a:r>
          </a:p>
          <a:p>
            <a:pPr algn="l">
              <a:defRPr sz="2800">
                <a:solidFill>
                  <a:srgbClr val="FFFFFF"/>
                </a:solidFill>
              </a:defRPr>
            </a:pPr>
            <a:r>
              <a:t>Lieve Personificazione. </a:t>
            </a:r>
          </a:p>
          <a:p>
            <a:pPr algn="l">
              <a:defRPr sz="2800">
                <a:solidFill>
                  <a:srgbClr val="FFFFFF"/>
                </a:solidFill>
              </a:defRPr>
            </a:pPr>
            <a:endParaRPr/>
          </a:p>
          <a:p>
            <a:pPr algn="l">
              <a:defRPr sz="2800">
                <a:solidFill>
                  <a:srgbClr val="FFFFFF"/>
                </a:solidFill>
              </a:defRPr>
            </a:pPr>
            <a:endParaRPr/>
          </a:p>
          <a:p>
            <a:pPr algn="l">
              <a:defRPr sz="2800" b="1">
                <a:solidFill>
                  <a:srgbClr val="FFFFFF"/>
                </a:solidFill>
              </a:defRPr>
            </a:pPr>
            <a:r>
              <a:t>Contatto con la cultura greca </a:t>
            </a:r>
          </a:p>
          <a:p>
            <a:pPr algn="l">
              <a:defRPr sz="2800">
                <a:solidFill>
                  <a:srgbClr val="FFFFFF"/>
                </a:solidFill>
              </a:defRPr>
            </a:pPr>
            <a:r>
              <a:t>(Filone Alessandrino sviluppa la teologia del logos).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4GAAA4gAAAEA4AAAyCAAAECAAACYAAAAIAAAA//////////8="/>
              </a:ext>
            </a:extLst>
          </p:cNvSpPr>
          <p:nvPr/>
        </p:nvSpPr>
        <p:spPr>
          <a:xfrm>
            <a:off x="3977640" y="143510"/>
            <a:ext cx="5166360" cy="1188720"/>
          </a:xfrm>
          <a:prstGeom prst="rect">
            <a:avLst/>
          </a:prstGeom>
          <a:noFill/>
          <a:ln>
            <a:noFill/>
          </a:ln>
          <a:effectLst/>
        </p:spPr>
        <p:txBody>
          <a:bodyPr vert="horz" wrap="square" numCol="1" spcCol="215900" anchor="t"/>
          <a:lstStyle/>
          <a:p>
            <a:pPr algn="ctr">
              <a:defRPr sz="3600">
                <a:solidFill>
                  <a:srgbClr val="FFFFFF"/>
                </a:solidFill>
                <a:latin typeface="Cardo" pitchFamily="1" charset="0"/>
                <a:ea typeface="Cardo" pitchFamily="1" charset="0"/>
                <a:cs typeface="Cardo" pitchFamily="1" charset="0"/>
              </a:defRPr>
            </a:pPr>
            <a:r>
              <a:rPr sz="7200"/>
              <a:t>λόγος</a:t>
            </a:r>
          </a:p>
        </p:txBody>
      </p:sp>
      <p:pic>
        <p:nvPicPr>
          <p:cNvPr id="5" name="Immagine3"/>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fQIAAAAAAABkAAAAZAAAAAAAAAAjAAAABAAAAGQAAAAXAAAAFAAAAAAAAAAAAAAA/38AAP9/AAAAAAAACQAAAAQAAAAkIiQl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AAAAAP////+0GQAApB8AABAAAAAmAAAACAAAAP//////////"/>
              </a:ext>
            </a:extLst>
          </p:cNvPicPr>
          <p:nvPr/>
        </p:nvPicPr>
        <p:blipFill>
          <a:blip r:embed="rId3"/>
          <a:srcRect b="6370"/>
          <a:stretch>
            <a:fillRect/>
          </a:stretch>
        </p:blipFill>
        <p:spPr>
          <a:xfrm>
            <a:off x="0" y="-635"/>
            <a:ext cx="4178300" cy="5144135"/>
          </a:xfrm>
          <a:prstGeom prst="rect">
            <a:avLst/>
          </a:prstGeom>
          <a:noFill/>
          <a:ln>
            <a:noFill/>
          </a:ln>
          <a:effectLst/>
        </p:spPr>
      </p:pic>
      <p:sp>
        <p:nvSpPr>
          <p:cNvPr id="6"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0GQAAMggAAJAiAAAiDAAAECAAACYAAAAIAAAA//////////8="/>
              </a:ext>
            </a:extLst>
          </p:cNvSpPr>
          <p:nvPr/>
        </p:nvSpPr>
        <p:spPr>
          <a:xfrm>
            <a:off x="4178300" y="1332230"/>
            <a:ext cx="1440180" cy="640080"/>
          </a:xfrm>
          <a:prstGeom prst="rect">
            <a:avLst/>
          </a:prstGeom>
          <a:noFill/>
          <a:ln>
            <a:noFill/>
          </a:ln>
          <a:effectLst/>
        </p:spPr>
        <p:txBody>
          <a:bodyPr vert="horz" wrap="square" numCol="1" spcCol="215900" anchor="t"/>
          <a:lstStyle/>
          <a:p>
            <a:pPr algn="ctr">
              <a:defRPr>
                <a:solidFill>
                  <a:srgbClr val="FFFFFF"/>
                </a:solidFill>
              </a:defRPr>
            </a:pPr>
            <a:r>
              <a:t>tradizione biblica</a:t>
            </a:r>
          </a:p>
        </p:txBody>
      </p:sp>
      <p:sp>
        <p:nvSpPr>
          <p:cNvPr id="7" name="CasellaTesto3"/>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LMX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kLwAAMggAAEA4AAAiDAAAECAAACYAAAAIAAAA//////////8="/>
              </a:ext>
            </a:extLst>
          </p:cNvSpPr>
          <p:nvPr/>
        </p:nvSpPr>
        <p:spPr>
          <a:xfrm>
            <a:off x="7703820" y="1332230"/>
            <a:ext cx="1440180" cy="640080"/>
          </a:xfrm>
          <a:prstGeom prst="rect">
            <a:avLst/>
          </a:prstGeom>
          <a:noFill/>
          <a:ln>
            <a:noFill/>
          </a:ln>
          <a:effectLst/>
        </p:spPr>
        <p:txBody>
          <a:bodyPr vert="horz" wrap="square" numCol="1" spcCol="215900" anchor="t"/>
          <a:lstStyle/>
          <a:p>
            <a:pPr algn="ctr">
              <a:defRPr>
                <a:solidFill>
                  <a:srgbClr val="FFFFFF"/>
                </a:solidFill>
              </a:defRPr>
            </a:pPr>
            <a:r>
              <a:t>platonismo stoicismo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D/AP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vQUAAJUsAACtCQAAECAAACYAAAAIAAAA//////////8="/>
              </a:ext>
            </a:extLst>
          </p:cNvSpPr>
          <p:nvPr/>
        </p:nvSpPr>
        <p:spPr>
          <a:xfrm>
            <a:off x="2080895" y="932815"/>
            <a:ext cx="5166360" cy="640080"/>
          </a:xfrm>
          <a:prstGeom prst="rect">
            <a:avLst/>
          </a:prstGeom>
          <a:noFill/>
          <a:ln>
            <a:noFill/>
          </a:ln>
          <a:effectLst/>
        </p:spPr>
        <p:txBody>
          <a:bodyPr vert="horz" wrap="square" numCol="1" spcCol="215900" anchor="t"/>
          <a:lstStyle/>
          <a:p>
            <a:pPr algn="ctr">
              <a:defRPr sz="3600" b="1">
                <a:solidFill>
                  <a:srgbClr val="FFFF00"/>
                </a:solidFill>
              </a:defRPr>
            </a:pPr>
            <a:r>
              <a:t>SPIRITO DEL SIGNORE</a:t>
            </a:r>
          </a:p>
        </p:txBody>
      </p:sp>
      <p:sp>
        <p:nvSpPr>
          <p:cNvPr id="5" name="CasellaTesto3"/>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JcAj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rQkAACQsAAB9FQAAECAAACYAAAAIAAAA//////////8="/>
              </a:ext>
            </a:extLst>
          </p:cNvSpPr>
          <p:nvPr/>
        </p:nvSpPr>
        <p:spPr>
          <a:xfrm>
            <a:off x="2080895" y="1572895"/>
            <a:ext cx="5094605" cy="1920240"/>
          </a:xfrm>
          <a:prstGeom prst="rect">
            <a:avLst/>
          </a:prstGeom>
          <a:noFill/>
          <a:ln>
            <a:noFill/>
          </a:ln>
          <a:effectLst/>
        </p:spPr>
        <p:txBody>
          <a:bodyPr vert="horz" wrap="square" numCol="1" spcCol="215900" anchor="t"/>
          <a:lstStyle/>
          <a:p>
            <a:pPr algn="ctr">
              <a:defRPr sz="3000">
                <a:solidFill>
                  <a:schemeClr val="bg1"/>
                </a:solidFill>
                <a:latin typeface="Bahnschrift SemiBold SemiConden" pitchFamily="2" charset="0"/>
                <a:ea typeface="Bahnschrift SemiBold SemiConden" pitchFamily="2" charset="0"/>
                <a:cs typeface="Bahnschrift SemiBold SemiConden" pitchFamily="2" charset="0"/>
              </a:defRPr>
            </a:pPr>
            <a:r>
              <a:t>Soggetto di azioni divine</a:t>
            </a:r>
          </a:p>
          <a:p>
            <a:pPr algn="ctr">
              <a:defRPr sz="3000">
                <a:solidFill>
                  <a:schemeClr val="bg1"/>
                </a:solidFill>
                <a:latin typeface="Bahnschrift SemiBold SemiConden" pitchFamily="2" charset="0"/>
                <a:ea typeface="Bahnschrift SemiBold SemiConden" pitchFamily="2" charset="0"/>
                <a:cs typeface="Bahnschrift SemiBold SemiConden" pitchFamily="2" charset="0"/>
              </a:defRPr>
            </a:pPr>
            <a:r>
              <a:t>Preesistente a Cristo</a:t>
            </a:r>
          </a:p>
          <a:p>
            <a:pPr algn="ctr">
              <a:defRPr sz="3000">
                <a:solidFill>
                  <a:schemeClr val="bg1"/>
                </a:solidFill>
                <a:latin typeface="Bahnschrift SemiBold SemiConden" pitchFamily="2" charset="0"/>
                <a:ea typeface="Bahnschrift SemiBold SemiConden" pitchFamily="2" charset="0"/>
                <a:cs typeface="Bahnschrift SemiBold SemiConden" pitchFamily="2" charset="0"/>
              </a:defRPr>
            </a:pPr>
            <a:r>
              <a:t>Rende Cristo presente</a:t>
            </a:r>
          </a:p>
          <a:p>
            <a:pPr algn="ctr">
              <a:defRPr sz="3000">
                <a:solidFill>
                  <a:schemeClr val="bg1"/>
                </a:solidFill>
                <a:latin typeface="Bahnschrift SemiBold SemiConden" pitchFamily="2" charset="0"/>
                <a:ea typeface="Bahnschrift SemiBold SemiConden" pitchFamily="2" charset="0"/>
                <a:cs typeface="Bahnschrift SemiBold SemiConden" pitchFamily="2" charset="0"/>
              </a:defRPr>
            </a:pPr>
            <a:r>
              <a:t>Spirito anche di Cristo</a:t>
            </a:r>
          </a:p>
        </p:txBody>
      </p:sp>
      <p:sp>
        <p:nvSpPr>
          <p:cNvPr id="6"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MAAlw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NDAAA4gAAACQsAABCBAAAECAAACYAAAAIAAAA//////////8="/>
              </a:ext>
            </a:extLst>
          </p:cNvSpPr>
          <p:nvPr/>
        </p:nvSpPr>
        <p:spPr>
          <a:xfrm>
            <a:off x="2080895" y="143510"/>
            <a:ext cx="5094605" cy="548640"/>
          </a:xfrm>
          <a:prstGeom prst="rect">
            <a:avLst/>
          </a:prstGeom>
          <a:noFill/>
          <a:ln>
            <a:noFill/>
          </a:ln>
          <a:effectLst/>
        </p:spPr>
        <p:txBody>
          <a:bodyPr vert="horz" wrap="square" numCol="1" spcCol="215900" anchor="t"/>
          <a:lstStyle/>
          <a:p>
            <a:pPr algn="ctr">
              <a:defRPr sz="3000">
                <a:solidFill>
                  <a:schemeClr val="bg1"/>
                </a:solidFill>
                <a:latin typeface="Bahnschrift SemiBold SemiConden" pitchFamily="2" charset="0"/>
                <a:ea typeface="Bahnschrift SemiBold SemiConden" pitchFamily="2" charset="0"/>
                <a:cs typeface="Bahnschrift SemiBold SemiConden" pitchFamily="2" charset="0"/>
              </a:defRPr>
            </a:pPr>
            <a:r>
              <a:t>Nel 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CY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4GAAA4gAAAEA4AAAyCAAAECAAACYAAAAIAAAA//////////8="/>
              </a:ext>
            </a:extLst>
          </p:cNvSpPr>
          <p:nvPr/>
        </p:nvSpPr>
        <p:spPr>
          <a:xfrm>
            <a:off x="3977640" y="60325"/>
            <a:ext cx="5166360" cy="1188720"/>
          </a:xfrm>
          <a:prstGeom prst="rect">
            <a:avLst/>
          </a:prstGeom>
          <a:noFill/>
          <a:ln>
            <a:noFill/>
          </a:ln>
          <a:effectLst/>
        </p:spPr>
        <p:txBody>
          <a:bodyPr vert="horz" wrap="square" numCol="1" spcCol="215900" anchor="t"/>
          <a:lstStyle/>
          <a:p>
            <a:pPr algn="r">
              <a:defRPr sz="3600">
                <a:solidFill>
                  <a:srgbClr val="FFFFFF"/>
                </a:solidFill>
                <a:latin typeface="Cardo" pitchFamily="1" charset="0"/>
                <a:ea typeface="Cardo" pitchFamily="1" charset="0"/>
                <a:cs typeface="Cardo" pitchFamily="1" charset="0"/>
              </a:defRPr>
            </a:pPr>
            <a:r>
              <a:rPr sz="7200" dirty="0" err="1"/>
              <a:t>λόγος</a:t>
            </a:r>
            <a:endParaRPr sz="7200" dirty="0"/>
          </a:p>
        </p:txBody>
      </p:sp>
      <p:pic>
        <p:nvPicPr>
          <p:cNvPr id="5" name="Immagine3"/>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fQIAAAAAAABkAAAAZAAAAAAAAAAjAAAABAAAAGQAAAAXAAAAFAAAAAAAAAAAAAAA/38AAP9/AAAAAAAACQAAAAQAAAAoOz8z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AAAAAP////+0GQAApB8AABAAAAAmAAAACAAAAP//////////"/>
              </a:ext>
            </a:extLst>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b="6370"/>
          <a:stretch>
            <a:fillRect/>
          </a:stretch>
        </p:blipFill>
        <p:spPr>
          <a:xfrm>
            <a:off x="0" y="-635"/>
            <a:ext cx="4178300" cy="5144135"/>
          </a:xfrm>
          <a:prstGeom prst="rect">
            <a:avLst/>
          </a:prstGeom>
          <a:noFill/>
          <a:ln>
            <a:noFill/>
          </a:ln>
          <a:effectLst/>
        </p:spPr>
      </p:pic>
      <p:sp>
        <p:nvSpPr>
          <p:cNvPr id="8" name="Rettangolo 7"/>
          <p:cNvSpPr/>
          <p:nvPr/>
        </p:nvSpPr>
        <p:spPr>
          <a:xfrm>
            <a:off x="252172" y="1857444"/>
            <a:ext cx="8639655" cy="2677656"/>
          </a:xfrm>
          <a:prstGeom prst="rect">
            <a:avLst/>
          </a:prstGeom>
          <a:solidFill>
            <a:schemeClr val="tx1">
              <a:alpha val="78000"/>
            </a:schemeClr>
          </a:solidFill>
        </p:spPr>
        <p:txBody>
          <a:bodyPr wrap="square">
            <a:spAutoFit/>
          </a:bodyPr>
          <a:lstStyle/>
          <a:p>
            <a:r>
              <a:rPr lang="it-IT" sz="2400" dirty="0">
                <a:solidFill>
                  <a:schemeClr val="bg1"/>
                </a:solidFill>
                <a:latin typeface="Cardo" panose="02020600000000000000" pitchFamily="18" charset="-79"/>
                <a:ea typeface="Cardo" panose="02020600000000000000" pitchFamily="18" charset="-79"/>
                <a:cs typeface="Cardo" panose="02020600000000000000" pitchFamily="18" charset="-79"/>
              </a:rPr>
              <a:t>Si può dire che il mondo intelligibile è null’altro che il Logos di Dio, già nell’atto di creare il mondo stesso, nello stesso modo in cui la città intelligibile non è altro che il calcolo dell’architetto, già quando egli progetta di fondare la città. [...] Se tutto questo mondo sensibile [...] è imitazione dell’immagine divina, è evidente che il sigillo archetipo, che diciamo essere il mondo intelligibile è il Logos di Dio .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00947-6B91-87AC-766E-018CB1AACFEA}"/>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E992EA8D-DB51-6F9A-3BE2-CE03F6A920B3}"/>
              </a:ext>
            </a:extLst>
          </p:cNvPr>
          <p:cNvSpPr>
            <a:spLocks noGrp="1"/>
          </p:cNvSpPr>
          <p:nvPr>
            <p:ph type="title"/>
          </p:nvPr>
        </p:nvSpPr>
        <p:spPr>
          <a:xfrm>
            <a:off x="852776" y="457200"/>
            <a:ext cx="4436774" cy="998130"/>
          </a:xfrm>
        </p:spPr>
        <p:txBody>
          <a:bodyPr>
            <a:normAutofit fontScale="90000"/>
          </a:bodyPr>
          <a:lstStyle/>
          <a:p>
            <a:r>
              <a:rPr lang="en-US" sz="3075" dirty="0" err="1"/>
              <a:t>Filone</a:t>
            </a:r>
            <a:r>
              <a:rPr lang="en-US" sz="3075" dirty="0"/>
              <a:t> di Alessandria</a:t>
            </a:r>
            <a:br>
              <a:rPr lang="en-US" sz="3075" dirty="0"/>
            </a:br>
            <a:r>
              <a:rPr lang="en-US" sz="3075" b="1" dirty="0"/>
              <a:t>Logos</a:t>
            </a:r>
          </a:p>
        </p:txBody>
      </p:sp>
      <p:sp>
        <p:nvSpPr>
          <p:cNvPr id="6" name="Segnaposto contenuto 5">
            <a:extLst>
              <a:ext uri="{FF2B5EF4-FFF2-40B4-BE49-F238E27FC236}">
                <a16:creationId xmlns:a16="http://schemas.microsoft.com/office/drawing/2014/main" id="{BA61CAD7-2198-0D52-D62F-8556EE75A464}"/>
              </a:ext>
            </a:extLst>
          </p:cNvPr>
          <p:cNvSpPr>
            <a:spLocks noGrp="1"/>
          </p:cNvSpPr>
          <p:nvPr>
            <p:ph idx="1"/>
          </p:nvPr>
        </p:nvSpPr>
        <p:spPr>
          <a:xfrm>
            <a:off x="852776" y="1645577"/>
            <a:ext cx="4723794" cy="2931439"/>
          </a:xfrm>
        </p:spPr>
        <p:txBody>
          <a:bodyPr>
            <a:normAutofit/>
          </a:bodyPr>
          <a:lstStyle/>
          <a:p>
            <a:r>
              <a:rPr lang="it-IT" sz="2400" i="1" kern="0" dirty="0">
                <a:ea typeface="Calibri" panose="020F0502020204030204" pitchFamily="34" charset="0"/>
              </a:rPr>
              <a:t>Mente di Dio, pensiero, progetto</a:t>
            </a:r>
          </a:p>
          <a:p>
            <a:endParaRPr lang="en-US" sz="2400" dirty="0"/>
          </a:p>
        </p:txBody>
      </p:sp>
      <p:pic>
        <p:nvPicPr>
          <p:cNvPr id="9" name="Immagine 8" descr="Immagine che contiene nero, oscurità&#10;&#10;Descrizione generata automaticamente">
            <a:extLst>
              <a:ext uri="{FF2B5EF4-FFF2-40B4-BE49-F238E27FC236}">
                <a16:creationId xmlns:a16="http://schemas.microsoft.com/office/drawing/2014/main" id="{0DAD263B-EC31-A373-9FC1-2B5B05DC6DBF}"/>
              </a:ext>
            </a:extLst>
          </p:cNvPr>
          <p:cNvPicPr>
            <a:picLocks noChangeAspect="1"/>
          </p:cNvPicPr>
          <p:nvPr/>
        </p:nvPicPr>
        <p:blipFill>
          <a:blip r:embed="rId2"/>
          <a:stretch>
            <a:fillRect/>
          </a:stretch>
        </p:blipFill>
        <p:spPr>
          <a:xfrm>
            <a:off x="2778125" y="965008"/>
            <a:ext cx="6898086" cy="4934662"/>
          </a:xfrm>
          <a:prstGeom prst="rect">
            <a:avLst/>
          </a:prstGeom>
        </p:spPr>
      </p:pic>
    </p:spTree>
    <p:extLst>
      <p:ext uri="{BB962C8B-B14F-4D97-AF65-F5344CB8AC3E}">
        <p14:creationId xmlns:p14="http://schemas.microsoft.com/office/powerpoint/2010/main" val="3305873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4BF15F-1C53-3E86-97B5-0DCA28301042}"/>
            </a:ext>
          </a:extLst>
        </p:cNvPr>
        <p:cNvGrpSpPr/>
        <p:nvPr/>
      </p:nvGrpSpPr>
      <p:grpSpPr>
        <a:xfrm>
          <a:off x="0" y="0"/>
          <a:ext cx="0" cy="0"/>
          <a:chOff x="0" y="0"/>
          <a:chExt cx="0" cy="0"/>
        </a:xfrm>
      </p:grpSpPr>
      <p:pic>
        <p:nvPicPr>
          <p:cNvPr id="2" name="Immagine1">
            <a:extLst>
              <a:ext uri="{FF2B5EF4-FFF2-40B4-BE49-F238E27FC236}">
                <a16:creationId xmlns:a16="http://schemas.microsoft.com/office/drawing/2014/main" id="{DCEC6521-F797-E20A-6996-A3A132F775B6}"/>
              </a:ext>
            </a:extLst>
          </p:cNvPr>
          <p:cNvPicPr>
            <a:picLocks noChangeAspect="1"/>
            <a:extLst>
              <a:ext uri="smNativeData">
                <pr:smNativeData xmlns:pr="smNativeData" xmlns:p14="http://schemas.microsoft.com/office/powerpoint/2010/main" xmlns=""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a:extLst>
              <a:ext uri="{FF2B5EF4-FFF2-40B4-BE49-F238E27FC236}">
                <a16:creationId xmlns:a16="http://schemas.microsoft.com/office/drawing/2014/main" id="{7C2BA891-7608-60DB-E434-AA9AE2B5477A}"/>
              </a:ext>
            </a:extLst>
          </p:cNvPr>
          <p:cNvPicPr>
            <a:picLocks noChangeAspect="1"/>
            <a:extLst>
              <a:ext uri="smNativeData">
                <pr:smNativeData xmlns:pr="smNativeData" xmlns:p14="http://schemas.microsoft.com/office/powerpoint/2010/main" xmlns=""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a:extLst>
              <a:ext uri="{FF2B5EF4-FFF2-40B4-BE49-F238E27FC236}">
                <a16:creationId xmlns:a16="http://schemas.microsoft.com/office/drawing/2014/main" id="{F817A2C3-44FD-2AF6-7E6F-D002C173A85D}"/>
              </a:ext>
            </a:extLst>
          </p:cNvPr>
          <p:cNvSpPr txBox="1">
            <a:extLst>
              <a:ext uri="smNativeData">
                <pr:smNativeData xmlns:pr="smNativeData" xmlns:p14="http://schemas.microsoft.com/office/powerpoint/2010/main" xmlns=""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CY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4GAAA4gAAAEA4AAAyCAAAECAAACYAAAAIAAAA//////////8="/>
              </a:ext>
            </a:extLst>
          </p:cNvSpPr>
          <p:nvPr/>
        </p:nvSpPr>
        <p:spPr>
          <a:xfrm>
            <a:off x="3977640" y="60325"/>
            <a:ext cx="5166360" cy="1188720"/>
          </a:xfrm>
          <a:prstGeom prst="rect">
            <a:avLst/>
          </a:prstGeom>
          <a:noFill/>
          <a:ln>
            <a:noFill/>
          </a:ln>
          <a:effectLst/>
        </p:spPr>
        <p:txBody>
          <a:bodyPr vert="horz" wrap="square" numCol="1" spcCol="215900" anchor="t"/>
          <a:lstStyle/>
          <a:p>
            <a:pPr algn="r">
              <a:defRPr sz="3600">
                <a:solidFill>
                  <a:srgbClr val="FFFFFF"/>
                </a:solidFill>
                <a:latin typeface="Cardo" pitchFamily="1" charset="0"/>
                <a:ea typeface="Cardo" pitchFamily="1" charset="0"/>
                <a:cs typeface="Cardo" pitchFamily="1" charset="0"/>
              </a:defRPr>
            </a:pPr>
            <a:r>
              <a:rPr sz="7200" dirty="0" err="1"/>
              <a:t>λόγος</a:t>
            </a:r>
            <a:endParaRPr sz="7200" dirty="0"/>
          </a:p>
        </p:txBody>
      </p:sp>
      <p:pic>
        <p:nvPicPr>
          <p:cNvPr id="5" name="Immagine3">
            <a:extLst>
              <a:ext uri="{FF2B5EF4-FFF2-40B4-BE49-F238E27FC236}">
                <a16:creationId xmlns:a16="http://schemas.microsoft.com/office/drawing/2014/main" id="{F5E57C75-87EA-3E84-A9CD-7B09295FDE77}"/>
              </a:ext>
            </a:extLst>
          </p:cNvPr>
          <p:cNvPicPr>
            <a:picLocks noChangeAspect="1"/>
            <a:extLst>
              <a:ext uri="smNativeData">
                <pr:smNativeData xmlns:pr="smNativeData" xmlns:p14="http://schemas.microsoft.com/office/powerpoint/2010/main" xmlns=""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fQIAAAAAAABkAAAAZAAAAAAAAAAjAAAABAAAAGQAAAAXAAAAFAAAAAAAAAAAAAAA/38AAP9/AAAAAAAACQAAAAQAAAAoOz8z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AAAAAP////+0GQAApB8AABAAAAAmAAAACAAAAP//////////"/>
              </a:ext>
            </a:extLst>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b="6370"/>
          <a:stretch>
            <a:fillRect/>
          </a:stretch>
        </p:blipFill>
        <p:spPr>
          <a:xfrm>
            <a:off x="0" y="-635"/>
            <a:ext cx="4178300" cy="5144135"/>
          </a:xfrm>
          <a:prstGeom prst="rect">
            <a:avLst/>
          </a:prstGeom>
          <a:noFill/>
          <a:ln>
            <a:noFill/>
          </a:ln>
          <a:effectLst/>
        </p:spPr>
      </p:pic>
      <p:sp>
        <p:nvSpPr>
          <p:cNvPr id="8" name="Rettangolo 7">
            <a:extLst>
              <a:ext uri="{FF2B5EF4-FFF2-40B4-BE49-F238E27FC236}">
                <a16:creationId xmlns:a16="http://schemas.microsoft.com/office/drawing/2014/main" id="{E737E977-62D6-26FD-E7A4-AC9449ABFDC5}"/>
              </a:ext>
            </a:extLst>
          </p:cNvPr>
          <p:cNvSpPr/>
          <p:nvPr/>
        </p:nvSpPr>
        <p:spPr>
          <a:xfrm>
            <a:off x="194945" y="1247013"/>
            <a:ext cx="8639655" cy="3785652"/>
          </a:xfrm>
          <a:prstGeom prst="rect">
            <a:avLst/>
          </a:prstGeom>
          <a:solidFill>
            <a:schemeClr val="tx1">
              <a:alpha val="78000"/>
            </a:schemeClr>
          </a:solidFill>
        </p:spPr>
        <p:txBody>
          <a:bodyPr wrap="square">
            <a:spAutoFit/>
          </a:bodyPr>
          <a:lstStyle/>
          <a:p>
            <a:r>
              <a:rPr lang="it-IT" sz="2400" dirty="0">
                <a:solidFill>
                  <a:schemeClr val="bg1"/>
                </a:solidFill>
                <a:latin typeface="Cardo" panose="02020600000000000000" pitchFamily="18" charset="-79"/>
                <a:ea typeface="Cardo" panose="02020600000000000000" pitchFamily="18" charset="-79"/>
                <a:cs typeface="Cardo" panose="02020600000000000000" pitchFamily="18" charset="-79"/>
              </a:rPr>
              <a:t>Il Padre Creatore di tutta la realtà concesse all’Arcangelo, al Logos sopra ogni altra cosa venerabile, il dono straordinario</a:t>
            </a:r>
            <a:r>
              <a:rPr lang="it-IT" sz="2400" dirty="0">
                <a:solidFill>
                  <a:srgbClr val="FFFF00"/>
                </a:solidFill>
                <a:latin typeface="Cardo" panose="02020600000000000000" pitchFamily="18" charset="-79"/>
                <a:ea typeface="Cardo" panose="02020600000000000000" pitchFamily="18" charset="-79"/>
                <a:cs typeface="Cardo" panose="02020600000000000000" pitchFamily="18" charset="-79"/>
              </a:rPr>
              <a:t> </a:t>
            </a:r>
            <a:r>
              <a:rPr lang="it-IT" sz="2400" b="1" dirty="0">
                <a:solidFill>
                  <a:srgbClr val="FFFF00"/>
                </a:solidFill>
                <a:latin typeface="Cardo" panose="02020600000000000000" pitchFamily="18" charset="-79"/>
                <a:ea typeface="Cardo" panose="02020600000000000000" pitchFamily="18" charset="-79"/>
                <a:cs typeface="Cardo" panose="02020600000000000000" pitchFamily="18" charset="-79"/>
              </a:rPr>
              <a:t>di separare, ponendosi in mezzo, il creato dal Creatore.</a:t>
            </a:r>
            <a:r>
              <a:rPr lang="it-IT" sz="2400" dirty="0">
                <a:solidFill>
                  <a:srgbClr val="FFFF00"/>
                </a:solidFill>
                <a:latin typeface="Cardo" panose="02020600000000000000" pitchFamily="18" charset="-79"/>
                <a:ea typeface="Cardo" panose="02020600000000000000" pitchFamily="18" charset="-79"/>
                <a:cs typeface="Cardo" panose="02020600000000000000" pitchFamily="18" charset="-79"/>
              </a:rPr>
              <a:t> </a:t>
            </a:r>
            <a:r>
              <a:rPr lang="it-IT" sz="2400" dirty="0">
                <a:solidFill>
                  <a:schemeClr val="bg1"/>
                </a:solidFill>
                <a:latin typeface="Cardo" panose="02020600000000000000" pitchFamily="18" charset="-79"/>
                <a:ea typeface="Cardo" panose="02020600000000000000" pitchFamily="18" charset="-79"/>
                <a:cs typeface="Cardo" panose="02020600000000000000" pitchFamily="18" charset="-79"/>
              </a:rPr>
              <a:t>Egli è colui che intercede in nome del mortale perennemente infelice al cospetto dell’Incorruttibile e, nello stesso tempo, è l’ambasciatore del comandante presso i suoi sudditi. Egli esulta per questo dono, e, magnificandolo dice: «</a:t>
            </a:r>
            <a:r>
              <a:rPr lang="it-IT" sz="2400" dirty="0">
                <a:solidFill>
                  <a:srgbClr val="FFFF00"/>
                </a:solidFill>
                <a:latin typeface="Cardo" panose="02020600000000000000" pitchFamily="18" charset="-79"/>
                <a:ea typeface="Cardo" panose="02020600000000000000" pitchFamily="18" charset="-79"/>
                <a:cs typeface="Cardo" panose="02020600000000000000" pitchFamily="18" charset="-79"/>
              </a:rPr>
              <a:t>Ed io rimasi in mezzo tra il Signore e voi</a:t>
            </a:r>
            <a:r>
              <a:rPr lang="it-IT" sz="2400"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sz="2400" dirty="0" err="1">
                <a:solidFill>
                  <a:schemeClr val="bg1"/>
                </a:solidFill>
                <a:latin typeface="Cardo" panose="02020600000000000000" pitchFamily="18" charset="-79"/>
                <a:ea typeface="Cardo" panose="02020600000000000000" pitchFamily="18" charset="-79"/>
                <a:cs typeface="Cardo" panose="02020600000000000000" pitchFamily="18" charset="-79"/>
              </a:rPr>
              <a:t>Dt</a:t>
            </a:r>
            <a:r>
              <a:rPr lang="it-IT" sz="2400" dirty="0">
                <a:solidFill>
                  <a:schemeClr val="bg1"/>
                </a:solidFill>
                <a:latin typeface="Cardo" panose="02020600000000000000" pitchFamily="18" charset="-79"/>
                <a:ea typeface="Cardo" panose="02020600000000000000" pitchFamily="18" charset="-79"/>
                <a:cs typeface="Cardo" panose="02020600000000000000" pitchFamily="18" charset="-79"/>
              </a:rPr>
              <a:t> 5,5), io che </a:t>
            </a:r>
            <a:r>
              <a:rPr lang="it-IT" sz="2400" b="1" dirty="0">
                <a:solidFill>
                  <a:srgbClr val="FFFF00"/>
                </a:solidFill>
                <a:latin typeface="Cardo" panose="02020600000000000000" pitchFamily="18" charset="-79"/>
                <a:ea typeface="Cardo" panose="02020600000000000000" pitchFamily="18" charset="-79"/>
                <a:cs typeface="Cardo" panose="02020600000000000000" pitchFamily="18" charset="-79"/>
              </a:rPr>
              <a:t>non sono né ingenerato come Dio né generato come voi, ma che sto in mezzo a questi estremi e sono garante presso tutti e due</a:t>
            </a:r>
          </a:p>
        </p:txBody>
      </p:sp>
    </p:spTree>
    <p:extLst>
      <p:ext uri="{BB962C8B-B14F-4D97-AF65-F5344CB8AC3E}">
        <p14:creationId xmlns:p14="http://schemas.microsoft.com/office/powerpoint/2010/main" val="177657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6D49F-F00E-CC5D-04E3-853F504C376C}"/>
            </a:ext>
          </a:extLst>
        </p:cNvPr>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E3718B14-745B-83C8-A909-34B43F037BD0}"/>
              </a:ext>
            </a:extLst>
          </p:cNvPr>
          <p:cNvSpPr>
            <a:spLocks noGrp="1"/>
          </p:cNvSpPr>
          <p:nvPr>
            <p:ph idx="1"/>
          </p:nvPr>
        </p:nvSpPr>
        <p:spPr>
          <a:xfrm>
            <a:off x="852776" y="1645577"/>
            <a:ext cx="4337973" cy="2931439"/>
          </a:xfrm>
        </p:spPr>
        <p:txBody>
          <a:bodyPr>
            <a:normAutofit/>
          </a:bodyPr>
          <a:lstStyle/>
          <a:p>
            <a:r>
              <a:rPr lang="en-US" sz="2400" i="1" kern="0" dirty="0">
                <a:ea typeface="Calibri" panose="020F0502020204030204" pitchFamily="34" charset="0"/>
              </a:rPr>
              <a:t>Mente di Dio, </a:t>
            </a:r>
            <a:r>
              <a:rPr lang="en-US" sz="2400" i="1" kern="0" dirty="0" err="1">
                <a:ea typeface="Calibri" panose="020F0502020204030204" pitchFamily="34" charset="0"/>
              </a:rPr>
              <a:t>pensiero</a:t>
            </a:r>
            <a:r>
              <a:rPr lang="en-US" sz="2400" i="1" kern="0" dirty="0">
                <a:ea typeface="Calibri" panose="020F0502020204030204" pitchFamily="34" charset="0"/>
              </a:rPr>
              <a:t>, </a:t>
            </a:r>
            <a:r>
              <a:rPr lang="en-US" sz="2400" i="1" kern="0" dirty="0" err="1">
                <a:ea typeface="Calibri" panose="020F0502020204030204" pitchFamily="34" charset="0"/>
              </a:rPr>
              <a:t>progetto</a:t>
            </a:r>
            <a:endParaRPr lang="en-US" sz="2400" i="1" kern="0" dirty="0">
              <a:ea typeface="Calibri" panose="020F0502020204030204" pitchFamily="34" charset="0"/>
            </a:endParaRPr>
          </a:p>
          <a:p>
            <a:r>
              <a:rPr lang="en-US" sz="2400" i="1" kern="0" dirty="0" err="1">
                <a:ea typeface="Calibri" panose="020F0502020204030204" pitchFamily="34" charset="0"/>
              </a:rPr>
              <a:t>Mediatore</a:t>
            </a:r>
            <a:r>
              <a:rPr lang="en-US" sz="2400" i="1" kern="0" dirty="0">
                <a:ea typeface="Calibri" panose="020F0502020204030204" pitchFamily="34" charset="0"/>
              </a:rPr>
              <a:t>: </a:t>
            </a:r>
            <a:r>
              <a:rPr lang="en-US" sz="2400" i="1" kern="0" dirty="0" err="1">
                <a:ea typeface="Calibri" panose="020F0502020204030204" pitchFamily="34" charset="0"/>
              </a:rPr>
              <a:t>separa</a:t>
            </a:r>
            <a:r>
              <a:rPr lang="en-US" sz="2400" i="1" kern="0" dirty="0">
                <a:ea typeface="Calibri" panose="020F0502020204030204" pitchFamily="34" charset="0"/>
              </a:rPr>
              <a:t> e </a:t>
            </a:r>
            <a:r>
              <a:rPr lang="en-US" sz="2400" i="1" kern="0" dirty="0" err="1">
                <a:ea typeface="Calibri" panose="020F0502020204030204" pitchFamily="34" charset="0"/>
              </a:rPr>
              <a:t>unisce</a:t>
            </a:r>
            <a:r>
              <a:rPr lang="en-US" sz="2400" i="1" kern="0" dirty="0">
                <a:ea typeface="Calibri" panose="020F0502020204030204" pitchFamily="34" charset="0"/>
              </a:rPr>
              <a:t> </a:t>
            </a:r>
            <a:r>
              <a:rPr lang="en-US" sz="2400" i="1" kern="0" dirty="0" err="1">
                <a:ea typeface="Calibri" panose="020F0502020204030204" pitchFamily="34" charset="0"/>
              </a:rPr>
              <a:t>Creatore</a:t>
            </a:r>
            <a:r>
              <a:rPr lang="en-US" sz="2400" i="1" kern="0" dirty="0">
                <a:ea typeface="Calibri" panose="020F0502020204030204" pitchFamily="34" charset="0"/>
              </a:rPr>
              <a:t>- creature</a:t>
            </a:r>
          </a:p>
          <a:p>
            <a:endParaRPr lang="en-US" sz="2400" dirty="0"/>
          </a:p>
        </p:txBody>
      </p:sp>
      <p:pic>
        <p:nvPicPr>
          <p:cNvPr id="3" name="Immagine 2">
            <a:extLst>
              <a:ext uri="{FF2B5EF4-FFF2-40B4-BE49-F238E27FC236}">
                <a16:creationId xmlns:a16="http://schemas.microsoft.com/office/drawing/2014/main" id="{FDAE0ADD-5FA8-65F7-894F-B7BC1E5D11B6}"/>
              </a:ext>
            </a:extLst>
          </p:cNvPr>
          <p:cNvPicPr>
            <a:picLocks noChangeAspect="1"/>
          </p:cNvPicPr>
          <p:nvPr/>
        </p:nvPicPr>
        <p:blipFill rotWithShape="1">
          <a:blip r:embed="rId2"/>
          <a:srcRect b="65552"/>
          <a:stretch/>
        </p:blipFill>
        <p:spPr>
          <a:xfrm>
            <a:off x="5190749" y="1227895"/>
            <a:ext cx="3295994" cy="1135409"/>
          </a:xfrm>
          <a:prstGeom prst="rect">
            <a:avLst/>
          </a:prstGeom>
        </p:spPr>
      </p:pic>
      <p:pic>
        <p:nvPicPr>
          <p:cNvPr id="4" name="Immagine 3">
            <a:extLst>
              <a:ext uri="{FF2B5EF4-FFF2-40B4-BE49-F238E27FC236}">
                <a16:creationId xmlns:a16="http://schemas.microsoft.com/office/drawing/2014/main" id="{F2F63598-B6A1-7A4D-6100-FA2E36C82BF7}"/>
              </a:ext>
            </a:extLst>
          </p:cNvPr>
          <p:cNvPicPr>
            <a:picLocks noChangeAspect="1"/>
          </p:cNvPicPr>
          <p:nvPr/>
        </p:nvPicPr>
        <p:blipFill rotWithShape="1">
          <a:blip r:embed="rId2"/>
          <a:srcRect t="62912"/>
          <a:stretch/>
        </p:blipFill>
        <p:spPr>
          <a:xfrm>
            <a:off x="5294147" y="2688989"/>
            <a:ext cx="3295994" cy="1222436"/>
          </a:xfrm>
          <a:prstGeom prst="rect">
            <a:avLst/>
          </a:prstGeom>
        </p:spPr>
      </p:pic>
      <p:sp>
        <p:nvSpPr>
          <p:cNvPr id="8" name="Titolo 4">
            <a:extLst>
              <a:ext uri="{FF2B5EF4-FFF2-40B4-BE49-F238E27FC236}">
                <a16:creationId xmlns:a16="http://schemas.microsoft.com/office/drawing/2014/main" id="{12051D60-90B4-7114-03EA-94B367B1115E}"/>
              </a:ext>
            </a:extLst>
          </p:cNvPr>
          <p:cNvSpPr txBox="1">
            <a:spLocks/>
          </p:cNvSpPr>
          <p:nvPr/>
        </p:nvSpPr>
        <p:spPr>
          <a:xfrm>
            <a:off x="852776" y="457200"/>
            <a:ext cx="4436774" cy="998130"/>
          </a:xfrm>
          <a:prstGeom prst="rect">
            <a:avLst/>
          </a:prstGeom>
          <a:noFill/>
          <a:ln>
            <a:noFill/>
          </a:ln>
          <a:effectLst/>
        </p:spPr>
        <p:txBody>
          <a:bodyPr vert="horz" wrap="square" numCol="1" spcCol="215900" anchor="ctr">
            <a:prstTxWarp prst="textNoShape">
              <a:avLst/>
            </a:prstTxWarp>
            <a:normAutofit fontScale="97500" lnSpcReduction="10000"/>
          </a:bodyPr>
          <a:lstStyle>
            <a:lvl1pPr marL="0" marR="0" indent="0" algn="ctr" defTabSz="449580">
              <a:lnSpc>
                <a:spcPct val="100000"/>
              </a:lnSpc>
              <a:spcBef>
                <a:spcPts val="0"/>
              </a:spcBef>
              <a:spcAft>
                <a:spcPts val="0"/>
              </a:spcAft>
              <a:buNone/>
              <a:tabLst/>
              <a:defRPr sz="4400" b="0" i="0" u="none" strike="noStrike" kern="1" spc="0" baseline="0">
                <a:solidFill>
                  <a:schemeClr val="tx2"/>
                </a:solidFill>
                <a:effectLst/>
                <a:latin typeface="Bahnschrift" pitchFamily="2" charset="0"/>
                <a:ea typeface="SimSun"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9pPr>
          </a:lstStyle>
          <a:p>
            <a:r>
              <a:rPr lang="en-US" sz="3075"/>
              <a:t>Filone di Alessandria</a:t>
            </a:r>
            <a:br>
              <a:rPr lang="en-US" sz="3075"/>
            </a:br>
            <a:r>
              <a:rPr lang="en-US" sz="3075" b="1"/>
              <a:t>Logos</a:t>
            </a:r>
            <a:endParaRPr lang="en-US" sz="3075" b="1" dirty="0"/>
          </a:p>
        </p:txBody>
      </p:sp>
    </p:spTree>
    <p:extLst>
      <p:ext uri="{BB962C8B-B14F-4D97-AF65-F5344CB8AC3E}">
        <p14:creationId xmlns:p14="http://schemas.microsoft.com/office/powerpoint/2010/main" val="2348030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FAD33-5CCC-5205-EB44-F3E9E30F582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D3ACEDC-209C-AC7D-4EA5-36DC40B95050}"/>
              </a:ext>
            </a:extLst>
          </p:cNvPr>
          <p:cNvPicPr>
            <a:picLocks noChangeAspect="1"/>
          </p:cNvPicPr>
          <p:nvPr/>
        </p:nvPicPr>
        <p:blipFill rotWithShape="1">
          <a:blip r:embed="rId2"/>
          <a:srcRect b="65552"/>
          <a:stretch/>
        </p:blipFill>
        <p:spPr>
          <a:xfrm>
            <a:off x="5222896" y="730603"/>
            <a:ext cx="3295994" cy="1135409"/>
          </a:xfrm>
          <a:prstGeom prst="rect">
            <a:avLst/>
          </a:prstGeom>
        </p:spPr>
      </p:pic>
      <p:pic>
        <p:nvPicPr>
          <p:cNvPr id="2" name="Immagine 1">
            <a:extLst>
              <a:ext uri="{FF2B5EF4-FFF2-40B4-BE49-F238E27FC236}">
                <a16:creationId xmlns:a16="http://schemas.microsoft.com/office/drawing/2014/main" id="{21DCEC4C-2097-A5E6-AB01-34AABA5E0D5E}"/>
              </a:ext>
            </a:extLst>
          </p:cNvPr>
          <p:cNvPicPr>
            <a:picLocks noChangeAspect="1"/>
          </p:cNvPicPr>
          <p:nvPr/>
        </p:nvPicPr>
        <p:blipFill rotWithShape="1">
          <a:blip r:embed="rId2"/>
          <a:srcRect t="33953" b="36863"/>
          <a:stretch/>
        </p:blipFill>
        <p:spPr>
          <a:xfrm>
            <a:off x="5222896" y="1873754"/>
            <a:ext cx="3295994" cy="961903"/>
          </a:xfrm>
          <a:prstGeom prst="rect">
            <a:avLst/>
          </a:prstGeom>
          <a:ln>
            <a:noFill/>
            <a:extLst>
              <a:ext uri="{C807C97D-BFC1-408E-A445-0C87EB9F89A2}">
                <ask:lineSketchStyleProps xmlns:ask="http://schemas.microsoft.com/office/drawing/2018/sketchyshapes">
                  <ask:type>
                    <ask:lineSketchNone/>
                  </ask:type>
                </ask:lineSketchStyleProps>
              </a:ext>
            </a:extLst>
          </a:ln>
          <a:effectLst>
            <a:glow rad="535660">
              <a:schemeClr val="accent1">
                <a:alpha val="40000"/>
              </a:schemeClr>
            </a:glow>
            <a:softEdge rad="0"/>
          </a:effectLst>
        </p:spPr>
      </p:pic>
      <p:pic>
        <p:nvPicPr>
          <p:cNvPr id="4" name="Immagine 3">
            <a:extLst>
              <a:ext uri="{FF2B5EF4-FFF2-40B4-BE49-F238E27FC236}">
                <a16:creationId xmlns:a16="http://schemas.microsoft.com/office/drawing/2014/main" id="{8C541FE7-4371-AFA9-2D6B-1E892537FA12}"/>
              </a:ext>
            </a:extLst>
          </p:cNvPr>
          <p:cNvPicPr>
            <a:picLocks noChangeAspect="1"/>
          </p:cNvPicPr>
          <p:nvPr/>
        </p:nvPicPr>
        <p:blipFill rotWithShape="1">
          <a:blip r:embed="rId2"/>
          <a:srcRect t="62912"/>
          <a:stretch/>
        </p:blipFill>
        <p:spPr>
          <a:xfrm>
            <a:off x="5294147" y="2776600"/>
            <a:ext cx="3295994" cy="1222436"/>
          </a:xfrm>
          <a:prstGeom prst="rect">
            <a:avLst/>
          </a:prstGeom>
        </p:spPr>
      </p:pic>
      <p:sp>
        <p:nvSpPr>
          <p:cNvPr id="11" name="Segnaposto contenuto 5">
            <a:extLst>
              <a:ext uri="{FF2B5EF4-FFF2-40B4-BE49-F238E27FC236}">
                <a16:creationId xmlns:a16="http://schemas.microsoft.com/office/drawing/2014/main" id="{1460F865-ED1B-82A3-E85A-D1D92C850402}"/>
              </a:ext>
            </a:extLst>
          </p:cNvPr>
          <p:cNvSpPr>
            <a:spLocks noGrp="1"/>
          </p:cNvSpPr>
          <p:nvPr>
            <p:ph idx="1"/>
          </p:nvPr>
        </p:nvSpPr>
        <p:spPr>
          <a:xfrm>
            <a:off x="852776" y="1645577"/>
            <a:ext cx="4337973" cy="2931439"/>
          </a:xfrm>
        </p:spPr>
        <p:txBody>
          <a:bodyPr>
            <a:normAutofit/>
          </a:bodyPr>
          <a:lstStyle/>
          <a:p>
            <a:r>
              <a:rPr lang="en-US" sz="2400" i="1" kern="0" dirty="0">
                <a:ea typeface="Calibri" panose="020F0502020204030204" pitchFamily="34" charset="0"/>
              </a:rPr>
              <a:t>Mente di Dio, </a:t>
            </a:r>
            <a:r>
              <a:rPr lang="en-US" sz="2400" i="1" kern="0" dirty="0" err="1">
                <a:ea typeface="Calibri" panose="020F0502020204030204" pitchFamily="34" charset="0"/>
              </a:rPr>
              <a:t>pensiero</a:t>
            </a:r>
            <a:r>
              <a:rPr lang="en-US" sz="2400" i="1" kern="0" dirty="0">
                <a:ea typeface="Calibri" panose="020F0502020204030204" pitchFamily="34" charset="0"/>
              </a:rPr>
              <a:t>, </a:t>
            </a:r>
            <a:r>
              <a:rPr lang="en-US" sz="2400" i="1" kern="0" dirty="0" err="1">
                <a:ea typeface="Calibri" panose="020F0502020204030204" pitchFamily="34" charset="0"/>
              </a:rPr>
              <a:t>progetto</a:t>
            </a:r>
            <a:endParaRPr lang="en-US" sz="2400" i="1" kern="0" dirty="0">
              <a:ea typeface="Calibri" panose="020F0502020204030204" pitchFamily="34" charset="0"/>
            </a:endParaRPr>
          </a:p>
          <a:p>
            <a:r>
              <a:rPr lang="en-US" sz="2400" i="1" kern="0" dirty="0" err="1">
                <a:ea typeface="Calibri" panose="020F0502020204030204" pitchFamily="34" charset="0"/>
              </a:rPr>
              <a:t>Mediatore</a:t>
            </a:r>
            <a:r>
              <a:rPr lang="en-US" sz="2400" i="1" kern="0" dirty="0">
                <a:ea typeface="Calibri" panose="020F0502020204030204" pitchFamily="34" charset="0"/>
              </a:rPr>
              <a:t>: </a:t>
            </a:r>
            <a:r>
              <a:rPr lang="en-US" sz="2400" i="1" kern="0" dirty="0" err="1">
                <a:ea typeface="Calibri" panose="020F0502020204030204" pitchFamily="34" charset="0"/>
              </a:rPr>
              <a:t>separa</a:t>
            </a:r>
            <a:r>
              <a:rPr lang="en-US" sz="2400" i="1" kern="0" dirty="0">
                <a:ea typeface="Calibri" panose="020F0502020204030204" pitchFamily="34" charset="0"/>
              </a:rPr>
              <a:t> e </a:t>
            </a:r>
            <a:r>
              <a:rPr lang="en-US" sz="2400" i="1" kern="0" dirty="0" err="1">
                <a:ea typeface="Calibri" panose="020F0502020204030204" pitchFamily="34" charset="0"/>
              </a:rPr>
              <a:t>unisce</a:t>
            </a:r>
            <a:r>
              <a:rPr lang="en-US" sz="2400" i="1" kern="0" dirty="0">
                <a:ea typeface="Calibri" panose="020F0502020204030204" pitchFamily="34" charset="0"/>
              </a:rPr>
              <a:t> </a:t>
            </a:r>
            <a:r>
              <a:rPr lang="en-US" sz="2400" i="1" kern="0" dirty="0" err="1">
                <a:ea typeface="Calibri" panose="020F0502020204030204" pitchFamily="34" charset="0"/>
              </a:rPr>
              <a:t>Creatore</a:t>
            </a:r>
            <a:r>
              <a:rPr lang="en-US" sz="2400" i="1" kern="0" dirty="0">
                <a:ea typeface="Calibri" panose="020F0502020204030204" pitchFamily="34" charset="0"/>
              </a:rPr>
              <a:t>- creature</a:t>
            </a:r>
          </a:p>
          <a:p>
            <a:endParaRPr lang="en-US" sz="2400" dirty="0"/>
          </a:p>
        </p:txBody>
      </p:sp>
      <p:sp>
        <p:nvSpPr>
          <p:cNvPr id="12" name="Titolo 4">
            <a:extLst>
              <a:ext uri="{FF2B5EF4-FFF2-40B4-BE49-F238E27FC236}">
                <a16:creationId xmlns:a16="http://schemas.microsoft.com/office/drawing/2014/main" id="{4DB20A07-1D5C-1E4D-55B1-02268B3D7DB2}"/>
              </a:ext>
            </a:extLst>
          </p:cNvPr>
          <p:cNvSpPr txBox="1">
            <a:spLocks/>
          </p:cNvSpPr>
          <p:nvPr/>
        </p:nvSpPr>
        <p:spPr>
          <a:xfrm>
            <a:off x="852776" y="457200"/>
            <a:ext cx="4436774" cy="998130"/>
          </a:xfrm>
          <a:prstGeom prst="rect">
            <a:avLst/>
          </a:prstGeom>
          <a:noFill/>
          <a:ln>
            <a:noFill/>
          </a:ln>
          <a:effectLst/>
        </p:spPr>
        <p:txBody>
          <a:bodyPr vert="horz" wrap="square" numCol="1" spcCol="215900" anchor="ctr">
            <a:prstTxWarp prst="textNoShape">
              <a:avLst/>
            </a:prstTxWarp>
            <a:normAutofit fontScale="97500" lnSpcReduction="10000"/>
          </a:bodyPr>
          <a:lstStyle>
            <a:lvl1pPr marL="0" marR="0" indent="0" algn="ctr" defTabSz="449580">
              <a:lnSpc>
                <a:spcPct val="100000"/>
              </a:lnSpc>
              <a:spcBef>
                <a:spcPts val="0"/>
              </a:spcBef>
              <a:spcAft>
                <a:spcPts val="0"/>
              </a:spcAft>
              <a:buNone/>
              <a:tabLst/>
              <a:defRPr sz="4400" b="0" i="0" u="none" strike="noStrike" kern="1" spc="0" baseline="0">
                <a:solidFill>
                  <a:schemeClr val="tx2"/>
                </a:solidFill>
                <a:effectLst/>
                <a:latin typeface="Bahnschrift" pitchFamily="2" charset="0"/>
                <a:ea typeface="SimSun"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9pPr>
          </a:lstStyle>
          <a:p>
            <a:r>
              <a:rPr lang="en-US" sz="3075"/>
              <a:t>Filone di Alessandria</a:t>
            </a:r>
            <a:br>
              <a:rPr lang="en-US" sz="3075"/>
            </a:br>
            <a:r>
              <a:rPr lang="en-US" sz="3075" b="1"/>
              <a:t>Logos</a:t>
            </a:r>
            <a:endParaRPr lang="en-US" sz="3075" b="1" dirty="0"/>
          </a:p>
        </p:txBody>
      </p:sp>
    </p:spTree>
    <p:extLst>
      <p:ext uri="{BB962C8B-B14F-4D97-AF65-F5344CB8AC3E}">
        <p14:creationId xmlns:p14="http://schemas.microsoft.com/office/powerpoint/2010/main" val="73601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CY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4GAAA4gAAAEA4AAAyCAAAECAAACYAAAAIAAAA//////////8="/>
              </a:ext>
            </a:extLst>
          </p:cNvSpPr>
          <p:nvPr/>
        </p:nvSpPr>
        <p:spPr>
          <a:xfrm>
            <a:off x="3977640" y="60325"/>
            <a:ext cx="5166360" cy="1188720"/>
          </a:xfrm>
          <a:prstGeom prst="rect">
            <a:avLst/>
          </a:prstGeom>
          <a:noFill/>
          <a:ln>
            <a:noFill/>
          </a:ln>
          <a:effectLst/>
        </p:spPr>
        <p:txBody>
          <a:bodyPr vert="horz" wrap="square" numCol="1" spcCol="215900" anchor="t"/>
          <a:lstStyle/>
          <a:p>
            <a:pPr algn="r">
              <a:defRPr sz="3600">
                <a:solidFill>
                  <a:srgbClr val="FFFFFF"/>
                </a:solidFill>
                <a:latin typeface="Cardo" pitchFamily="1" charset="0"/>
                <a:ea typeface="Cardo" pitchFamily="1" charset="0"/>
                <a:cs typeface="Cardo" pitchFamily="1" charset="0"/>
              </a:defRPr>
            </a:pPr>
            <a:r>
              <a:rPr sz="7200" dirty="0" err="1"/>
              <a:t>λόγος</a:t>
            </a:r>
            <a:endParaRPr sz="7200" dirty="0"/>
          </a:p>
        </p:txBody>
      </p:sp>
      <p:pic>
        <p:nvPicPr>
          <p:cNvPr id="5" name="Immagine3"/>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fQIAAAAAAABkAAAAZAAAAAAAAAAjAAAABAAAAGQAAAAXAAAAFAAAAAAAAAAAAAAA/38AAP9/AAAAAAAACQAAAAQAAAAoOz8z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AAAAAP////+0GQAApB8AABAAAAAmAAAACAAAAP//////////"/>
              </a:ext>
            </a:extLst>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b="6370"/>
          <a:stretch>
            <a:fillRect/>
          </a:stretch>
        </p:blipFill>
        <p:spPr>
          <a:xfrm>
            <a:off x="0" y="-635"/>
            <a:ext cx="4178300" cy="5144135"/>
          </a:xfrm>
          <a:prstGeom prst="rect">
            <a:avLst/>
          </a:prstGeom>
          <a:noFill/>
          <a:ln>
            <a:noFill/>
          </a:ln>
          <a:effectLst/>
        </p:spPr>
      </p:pic>
      <p:sp>
        <p:nvSpPr>
          <p:cNvPr id="8" name="Rettangolo 7"/>
          <p:cNvSpPr/>
          <p:nvPr/>
        </p:nvSpPr>
        <p:spPr>
          <a:xfrm>
            <a:off x="338455" y="2428240"/>
            <a:ext cx="8249161" cy="923330"/>
          </a:xfrm>
          <a:prstGeom prst="rect">
            <a:avLst/>
          </a:prstGeom>
          <a:solidFill>
            <a:schemeClr val="tx1">
              <a:alpha val="78000"/>
            </a:schemeClr>
          </a:solidFill>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«il più venerabile degli angeli, potremmo dire l’Arcangelo. A questo Logos gli si attribuiscono molti nomi, secondo che sia chiamato principio, nome di Dio, Logos, uomo a immagine, oppure il Veggente, ossia Israele»</a:t>
            </a:r>
          </a:p>
        </p:txBody>
      </p:sp>
    </p:spTree>
    <p:extLst>
      <p:ext uri="{BB962C8B-B14F-4D97-AF65-F5344CB8AC3E}">
        <p14:creationId xmlns:p14="http://schemas.microsoft.com/office/powerpoint/2010/main" val="590957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51C1-FBBE-22EA-3933-1E9281DF5A47}"/>
            </a:ext>
          </a:extLst>
        </p:cNvPr>
        <p:cNvGrpSpPr/>
        <p:nvPr/>
      </p:nvGrpSpPr>
      <p:grpSpPr>
        <a:xfrm>
          <a:off x="0" y="0"/>
          <a:ext cx="0" cy="0"/>
          <a:chOff x="0" y="0"/>
          <a:chExt cx="0" cy="0"/>
        </a:xfrm>
      </p:grpSpPr>
      <p:pic>
        <p:nvPicPr>
          <p:cNvPr id="5" name="Picture 2" descr="Scroll PNG Images &amp; PSDs for Download | PixelSquid - S111196205">
            <a:extLst>
              <a:ext uri="{FF2B5EF4-FFF2-40B4-BE49-F238E27FC236}">
                <a16:creationId xmlns:a16="http://schemas.microsoft.com/office/drawing/2014/main" id="{2012FCA7-C2BF-9DF7-17C0-EC84F918D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41" b="13075"/>
          <a:stretch/>
        </p:blipFill>
        <p:spPr bwMode="auto">
          <a:xfrm>
            <a:off x="3710940" y="1631379"/>
            <a:ext cx="6185182" cy="3512121"/>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contenuto 5">
            <a:extLst>
              <a:ext uri="{FF2B5EF4-FFF2-40B4-BE49-F238E27FC236}">
                <a16:creationId xmlns:a16="http://schemas.microsoft.com/office/drawing/2014/main" id="{87E48B41-507B-2E3F-EF0A-0167C5A10D36}"/>
              </a:ext>
            </a:extLst>
          </p:cNvPr>
          <p:cNvSpPr>
            <a:spLocks noGrp="1"/>
          </p:cNvSpPr>
          <p:nvPr>
            <p:ph idx="1"/>
          </p:nvPr>
        </p:nvSpPr>
        <p:spPr>
          <a:xfrm>
            <a:off x="852776" y="1645577"/>
            <a:ext cx="4337973" cy="2931439"/>
          </a:xfrm>
        </p:spPr>
        <p:txBody>
          <a:bodyPr>
            <a:normAutofit/>
          </a:bodyPr>
          <a:lstStyle/>
          <a:p>
            <a:r>
              <a:rPr lang="en-US" sz="2400" i="1" kern="0" dirty="0">
                <a:ea typeface="Calibri" panose="020F0502020204030204" pitchFamily="34" charset="0"/>
              </a:rPr>
              <a:t>Mente di Dio, </a:t>
            </a:r>
            <a:r>
              <a:rPr lang="en-US" sz="2400" i="1" kern="0" dirty="0" err="1">
                <a:ea typeface="Calibri" panose="020F0502020204030204" pitchFamily="34" charset="0"/>
              </a:rPr>
              <a:t>pensiero</a:t>
            </a:r>
            <a:r>
              <a:rPr lang="en-US" sz="2400" i="1" kern="0" dirty="0">
                <a:ea typeface="Calibri" panose="020F0502020204030204" pitchFamily="34" charset="0"/>
              </a:rPr>
              <a:t>, </a:t>
            </a:r>
            <a:r>
              <a:rPr lang="en-US" sz="2400" i="1" kern="0" dirty="0" err="1">
                <a:ea typeface="Calibri" panose="020F0502020204030204" pitchFamily="34" charset="0"/>
              </a:rPr>
              <a:t>progetto</a:t>
            </a:r>
            <a:endParaRPr lang="en-US" sz="2400" i="1" kern="0" dirty="0">
              <a:ea typeface="Calibri" panose="020F0502020204030204" pitchFamily="34" charset="0"/>
            </a:endParaRPr>
          </a:p>
          <a:p>
            <a:r>
              <a:rPr lang="en-US" sz="2400" i="1" kern="0" dirty="0" err="1">
                <a:ea typeface="Calibri" panose="020F0502020204030204" pitchFamily="34" charset="0"/>
              </a:rPr>
              <a:t>Mediatore</a:t>
            </a:r>
            <a:r>
              <a:rPr lang="en-US" sz="2400" i="1" kern="0" dirty="0">
                <a:ea typeface="Calibri" panose="020F0502020204030204" pitchFamily="34" charset="0"/>
              </a:rPr>
              <a:t>: </a:t>
            </a:r>
            <a:r>
              <a:rPr lang="en-US" sz="2400" i="1" kern="0" dirty="0" err="1">
                <a:ea typeface="Calibri" panose="020F0502020204030204" pitchFamily="34" charset="0"/>
              </a:rPr>
              <a:t>separa</a:t>
            </a:r>
            <a:r>
              <a:rPr lang="en-US" sz="2400" i="1" kern="0" dirty="0">
                <a:ea typeface="Calibri" panose="020F0502020204030204" pitchFamily="34" charset="0"/>
              </a:rPr>
              <a:t> e </a:t>
            </a:r>
            <a:r>
              <a:rPr lang="en-US" sz="2400" i="1" kern="0" dirty="0" err="1">
                <a:ea typeface="Calibri" panose="020F0502020204030204" pitchFamily="34" charset="0"/>
              </a:rPr>
              <a:t>unisce</a:t>
            </a:r>
            <a:r>
              <a:rPr lang="en-US" sz="2400" i="1" kern="0" dirty="0">
                <a:ea typeface="Calibri" panose="020F0502020204030204" pitchFamily="34" charset="0"/>
              </a:rPr>
              <a:t> </a:t>
            </a:r>
            <a:r>
              <a:rPr lang="en-US" sz="2400" i="1" kern="0" dirty="0" err="1">
                <a:ea typeface="Calibri" panose="020F0502020204030204" pitchFamily="34" charset="0"/>
              </a:rPr>
              <a:t>Creatore</a:t>
            </a:r>
            <a:r>
              <a:rPr lang="en-US" sz="2400" i="1" kern="0" dirty="0">
                <a:ea typeface="Calibri" panose="020F0502020204030204" pitchFamily="34" charset="0"/>
              </a:rPr>
              <a:t>- creature</a:t>
            </a:r>
          </a:p>
          <a:p>
            <a:r>
              <a:rPr lang="en-US" sz="2400" i="1" kern="0" dirty="0" err="1">
                <a:ea typeface="Calibri" panose="020F0502020204030204" pitchFamily="34" charset="0"/>
              </a:rPr>
              <a:t>Mediatore</a:t>
            </a:r>
            <a:r>
              <a:rPr lang="en-US" sz="2400" i="1" kern="0" dirty="0">
                <a:ea typeface="Calibri" panose="020F0502020204030204" pitchFamily="34" charset="0"/>
              </a:rPr>
              <a:t> </a:t>
            </a:r>
            <a:r>
              <a:rPr lang="en-US" sz="2400" i="1" kern="0" dirty="0" err="1">
                <a:ea typeface="Calibri" panose="020F0502020204030204" pitchFamily="34" charset="0"/>
              </a:rPr>
              <a:t>delle</a:t>
            </a:r>
            <a:r>
              <a:rPr lang="en-US" sz="2400" i="1" kern="0" dirty="0">
                <a:ea typeface="Calibri" panose="020F0502020204030204" pitchFamily="34" charset="0"/>
              </a:rPr>
              <a:t> </a:t>
            </a:r>
            <a:r>
              <a:rPr lang="en-US" sz="2400" i="1" kern="0" dirty="0" err="1">
                <a:ea typeface="Calibri" panose="020F0502020204030204" pitchFamily="34" charset="0"/>
              </a:rPr>
              <a:t>scritture</a:t>
            </a:r>
            <a:endParaRPr lang="en-US" sz="2400" i="1" kern="0" dirty="0">
              <a:ea typeface="Calibri" panose="020F0502020204030204" pitchFamily="34" charset="0"/>
            </a:endParaRPr>
          </a:p>
          <a:p>
            <a:endParaRPr lang="en-US" sz="2400" dirty="0"/>
          </a:p>
        </p:txBody>
      </p:sp>
      <p:sp>
        <p:nvSpPr>
          <p:cNvPr id="12" name="Titolo 4">
            <a:extLst>
              <a:ext uri="{FF2B5EF4-FFF2-40B4-BE49-F238E27FC236}">
                <a16:creationId xmlns:a16="http://schemas.microsoft.com/office/drawing/2014/main" id="{AB9F8DD2-E8EC-9759-F9E6-A2100ED6B555}"/>
              </a:ext>
            </a:extLst>
          </p:cNvPr>
          <p:cNvSpPr txBox="1">
            <a:spLocks/>
          </p:cNvSpPr>
          <p:nvPr/>
        </p:nvSpPr>
        <p:spPr>
          <a:xfrm>
            <a:off x="852776" y="457200"/>
            <a:ext cx="4436774" cy="998130"/>
          </a:xfrm>
          <a:prstGeom prst="rect">
            <a:avLst/>
          </a:prstGeom>
          <a:noFill/>
          <a:ln>
            <a:noFill/>
          </a:ln>
          <a:effectLst/>
        </p:spPr>
        <p:txBody>
          <a:bodyPr vert="horz" wrap="square" numCol="1" spcCol="215900" anchor="ctr">
            <a:prstTxWarp prst="textNoShape">
              <a:avLst/>
            </a:prstTxWarp>
            <a:normAutofit fontScale="97500" lnSpcReduction="10000"/>
          </a:bodyPr>
          <a:lstStyle>
            <a:lvl1pPr marL="0" marR="0" indent="0" algn="ctr" defTabSz="449580">
              <a:lnSpc>
                <a:spcPct val="100000"/>
              </a:lnSpc>
              <a:spcBef>
                <a:spcPts val="0"/>
              </a:spcBef>
              <a:spcAft>
                <a:spcPts val="0"/>
              </a:spcAft>
              <a:buNone/>
              <a:tabLst/>
              <a:defRPr sz="4400" b="0" i="0" u="none" strike="noStrike" kern="1" spc="0" baseline="0">
                <a:solidFill>
                  <a:schemeClr val="tx2"/>
                </a:solidFill>
                <a:effectLst/>
                <a:latin typeface="Bahnschrift" pitchFamily="2" charset="0"/>
                <a:ea typeface="SimSun"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Bahnschrift" pitchFamily="2" charset="0"/>
                <a:ea typeface="SimSun" charset="0"/>
                <a:cs typeface="Times New Roman" pitchFamily="1" charset="0"/>
              </a:defRPr>
            </a:lvl9pPr>
          </a:lstStyle>
          <a:p>
            <a:r>
              <a:rPr lang="en-US" sz="3075"/>
              <a:t>Filone di Alessandria</a:t>
            </a:r>
            <a:br>
              <a:rPr lang="en-US" sz="3075"/>
            </a:br>
            <a:r>
              <a:rPr lang="en-US" sz="3075" b="1"/>
              <a:t>Logos</a:t>
            </a:r>
            <a:endParaRPr lang="en-US" sz="3075" b="1" dirty="0"/>
          </a:p>
        </p:txBody>
      </p:sp>
    </p:spTree>
    <p:extLst>
      <p:ext uri="{BB962C8B-B14F-4D97-AF65-F5344CB8AC3E}">
        <p14:creationId xmlns:p14="http://schemas.microsoft.com/office/powerpoint/2010/main" val="441399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CY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4GAAA4gAAAEA4AAAyCAAAECAAACYAAAAIAAAA//////////8="/>
              </a:ext>
            </a:extLst>
          </p:cNvSpPr>
          <p:nvPr/>
        </p:nvSpPr>
        <p:spPr>
          <a:xfrm>
            <a:off x="3977640" y="60325"/>
            <a:ext cx="5166360" cy="1188720"/>
          </a:xfrm>
          <a:prstGeom prst="rect">
            <a:avLst/>
          </a:prstGeom>
          <a:noFill/>
          <a:ln>
            <a:noFill/>
          </a:ln>
          <a:effectLst/>
        </p:spPr>
        <p:txBody>
          <a:bodyPr vert="horz" wrap="square" numCol="1" spcCol="215900" anchor="t"/>
          <a:lstStyle/>
          <a:p>
            <a:pPr algn="r">
              <a:defRPr sz="3600">
                <a:solidFill>
                  <a:srgbClr val="FFFFFF"/>
                </a:solidFill>
                <a:latin typeface="Cardo" pitchFamily="1" charset="0"/>
                <a:ea typeface="Cardo" pitchFamily="1" charset="0"/>
                <a:cs typeface="Cardo" pitchFamily="1" charset="0"/>
              </a:defRPr>
            </a:pPr>
            <a:r>
              <a:rPr sz="7200" dirty="0" err="1"/>
              <a:t>λόγος</a:t>
            </a:r>
            <a:endParaRPr sz="7200" dirty="0"/>
          </a:p>
        </p:txBody>
      </p:sp>
      <p:pic>
        <p:nvPicPr>
          <p:cNvPr id="5" name="Immagine3"/>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fQIAAAAAAABkAAAAZAAAAAAAAAAjAAAABAAAAGQAAAAXAAAAFAAAAAAAAAAAAAAA/38AAP9/AAAAAAAACQAAAAQAAAAoOz8z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AAAAAP////+0GQAApB8AABAAAAAmAAAACAAAAP//////////"/>
              </a:ext>
            </a:extLst>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b="6370"/>
          <a:stretch>
            <a:fillRect/>
          </a:stretch>
        </p:blipFill>
        <p:spPr>
          <a:xfrm>
            <a:off x="0" y="-635"/>
            <a:ext cx="4178300" cy="5144135"/>
          </a:xfrm>
          <a:prstGeom prst="rect">
            <a:avLst/>
          </a:prstGeom>
          <a:noFill/>
          <a:ln>
            <a:noFill/>
          </a:ln>
          <a:effectLst/>
        </p:spPr>
      </p:pic>
      <p:sp>
        <p:nvSpPr>
          <p:cNvPr id="8" name="Rettangolo 7"/>
          <p:cNvSpPr/>
          <p:nvPr/>
        </p:nvSpPr>
        <p:spPr>
          <a:xfrm>
            <a:off x="269364" y="1710690"/>
            <a:ext cx="8639655" cy="3139321"/>
          </a:xfrm>
          <a:prstGeom prst="rect">
            <a:avLst/>
          </a:prstGeom>
          <a:solidFill>
            <a:schemeClr val="tx1">
              <a:alpha val="78000"/>
            </a:schemeClr>
          </a:solidFill>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Infatti, manna significa «qualcosa», e questo è il genere supremo degli esseri. E la Parola di Dio è al di sopra di tutto l’universo, è il primogenito e il supremo genere di tutte le cose create .</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Il Logos divino [...] non ha assunto forma visibile, perché non è simile a nessuna cosa percepibile, ma è di per se immagine di Dio e in assoluto il più alto di tutti gli intelligibili, ed ha la sua dimora vicinissima al solo Essere che veramente è, senza che si frapponga alcuno spazio intermedio .</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Perché la scrittura dice, come parlando di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un’altro</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Dio, «fece l’uomo ad immagine di Dio» anziché «alla sua propria immagine»? [...] Nessun essere mortale può essere fatto a somiglianza dell’Unico e Altissimo Padre dell’universo ma solo a quella del secondo Dio, che è il suo Logos (π</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ρὸς</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τὸν</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δεύτερον</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θεόν</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ὅς</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ἐστιν</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ἐκείνου</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λόγος</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a:t>
            </a:r>
          </a:p>
        </p:txBody>
      </p:sp>
    </p:spTree>
    <p:extLst>
      <p:ext uri="{BB962C8B-B14F-4D97-AF65-F5344CB8AC3E}">
        <p14:creationId xmlns:p14="http://schemas.microsoft.com/office/powerpoint/2010/main" val="3381412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901F3-4902-6225-4858-9BDEB40803B9}"/>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F00B2EAC-1845-6A6B-2652-76C59F762200}"/>
              </a:ext>
            </a:extLst>
          </p:cNvPr>
          <p:cNvSpPr>
            <a:spLocks noGrp="1"/>
          </p:cNvSpPr>
          <p:nvPr>
            <p:ph type="title"/>
          </p:nvPr>
        </p:nvSpPr>
        <p:spPr>
          <a:xfrm>
            <a:off x="628650" y="628650"/>
            <a:ext cx="3143250" cy="4004072"/>
          </a:xfrm>
        </p:spPr>
        <p:txBody>
          <a:bodyPr>
            <a:normAutofit/>
          </a:bodyPr>
          <a:lstStyle/>
          <a:p>
            <a:r>
              <a:rPr lang="en-US" dirty="0">
                <a:latin typeface="Century Schoolbook" panose="02040604050505020304" pitchFamily="18" charset="0"/>
              </a:rPr>
              <a:t>Logos: </a:t>
            </a:r>
            <a:br>
              <a:rPr lang="en-US" dirty="0">
                <a:latin typeface="Century Schoolbook" panose="02040604050505020304" pitchFamily="18" charset="0"/>
              </a:rPr>
            </a:br>
            <a:r>
              <a:rPr lang="en-US" sz="4000" b="1" dirty="0">
                <a:latin typeface="Century Schoolbook" panose="02040604050505020304" pitchFamily="18" charset="0"/>
              </a:rPr>
              <a:t>un </a:t>
            </a:r>
            <a:r>
              <a:rPr lang="en-US" sz="4000" b="1" dirty="0" err="1">
                <a:latin typeface="Century Schoolbook" panose="02040604050505020304" pitchFamily="18" charset="0"/>
              </a:rPr>
              <a:t>termine</a:t>
            </a:r>
            <a:r>
              <a:rPr lang="en-US" sz="4000" b="1" dirty="0">
                <a:latin typeface="Century Schoolbook" panose="02040604050505020304" pitchFamily="18" charset="0"/>
              </a:rPr>
              <a:t> </a:t>
            </a:r>
            <a:r>
              <a:rPr lang="en-US" sz="4000" b="1" dirty="0" err="1">
                <a:latin typeface="Century Schoolbook" panose="02040604050505020304" pitchFamily="18" charset="0"/>
              </a:rPr>
              <a:t>polisemico</a:t>
            </a:r>
            <a:endParaRPr lang="en-US" b="1" dirty="0">
              <a:latin typeface="Century Schoolbook" panose="02040604050505020304" pitchFamily="18" charset="0"/>
            </a:endParaRPr>
          </a:p>
        </p:txBody>
      </p:sp>
      <p:sp>
        <p:nvSpPr>
          <p:cNvPr id="43" name="Segnaposto contenuto 5">
            <a:extLst>
              <a:ext uri="{FF2B5EF4-FFF2-40B4-BE49-F238E27FC236}">
                <a16:creationId xmlns:a16="http://schemas.microsoft.com/office/drawing/2014/main" id="{00917651-E9B3-13D4-27F7-FD1B05168948}"/>
              </a:ext>
            </a:extLst>
          </p:cNvPr>
          <p:cNvSpPr>
            <a:spLocks noGrp="1"/>
          </p:cNvSpPr>
          <p:nvPr>
            <p:ph idx="1"/>
          </p:nvPr>
        </p:nvSpPr>
        <p:spPr>
          <a:xfrm>
            <a:off x="3976749" y="628650"/>
            <a:ext cx="4538601" cy="4004072"/>
          </a:xfrm>
        </p:spPr>
        <p:txBody>
          <a:bodyPr anchor="ctr">
            <a:normAutofit/>
          </a:bodyPr>
          <a:lstStyle/>
          <a:p>
            <a:r>
              <a:rPr lang="en-US" sz="3600" i="1" kern="0" dirty="0">
                <a:latin typeface="Century Schoolbook" panose="02040604050505020304" pitchFamily="18" charset="0"/>
                <a:ea typeface="Calibri" panose="020F0502020204030204" pitchFamily="34" charset="0"/>
              </a:rPr>
              <a:t>In Dio</a:t>
            </a:r>
          </a:p>
          <a:p>
            <a:r>
              <a:rPr lang="en-US" sz="3600" i="1" kern="0" dirty="0">
                <a:latin typeface="Century Schoolbook" panose="02040604050505020304" pitchFamily="18" charset="0"/>
                <a:ea typeface="Calibri" panose="020F0502020204030204" pitchFamily="34" charset="0"/>
              </a:rPr>
              <a:t>In </a:t>
            </a:r>
            <a:r>
              <a:rPr lang="en-US" sz="3600" i="1" kern="0" dirty="0" err="1">
                <a:latin typeface="Century Schoolbook" panose="02040604050505020304" pitchFamily="18" charset="0"/>
                <a:ea typeface="Calibri" panose="020F0502020204030204" pitchFamily="34" charset="0"/>
              </a:rPr>
              <a:t>sé</a:t>
            </a:r>
            <a:endParaRPr lang="en-US" sz="3600" i="1" kern="0" dirty="0">
              <a:latin typeface="Century Schoolbook" panose="02040604050505020304" pitchFamily="18" charset="0"/>
              <a:ea typeface="Calibri" panose="020F0502020204030204" pitchFamily="34" charset="0"/>
            </a:endParaRPr>
          </a:p>
          <a:p>
            <a:r>
              <a:rPr lang="en-US" sz="3600" i="1" kern="0" dirty="0">
                <a:latin typeface="Century Schoolbook" panose="02040604050505020304" pitchFamily="18" charset="0"/>
                <a:ea typeface="Calibri" panose="020F0502020204030204" pitchFamily="34" charset="0"/>
              </a:rPr>
              <a:t>Nel mondo</a:t>
            </a:r>
          </a:p>
          <a:p>
            <a:r>
              <a:rPr lang="en-US" sz="3600" i="1" kern="0" dirty="0" err="1">
                <a:latin typeface="Century Schoolbook" panose="02040604050505020304" pitchFamily="18" charset="0"/>
                <a:ea typeface="Calibri" panose="020F0502020204030204" pitchFamily="34" charset="0"/>
              </a:rPr>
              <a:t>Nell’uomo</a:t>
            </a:r>
            <a:endParaRPr lang="en-US" sz="3600" i="1" kern="0" dirty="0">
              <a:latin typeface="Century Schoolbook" panose="02040604050505020304" pitchFamily="18" charset="0"/>
              <a:ea typeface="Calibri" panose="020F0502020204030204" pitchFamily="34" charset="0"/>
            </a:endParaRPr>
          </a:p>
        </p:txBody>
      </p:sp>
      <p:sp>
        <p:nvSpPr>
          <p:cNvPr id="3" name="CasellaDiTesto 2">
            <a:extLst>
              <a:ext uri="{FF2B5EF4-FFF2-40B4-BE49-F238E27FC236}">
                <a16:creationId xmlns:a16="http://schemas.microsoft.com/office/drawing/2014/main" id="{8DD973EF-D395-8985-F47A-06EE87653770}"/>
              </a:ext>
            </a:extLst>
          </p:cNvPr>
          <p:cNvSpPr txBox="1"/>
          <p:nvPr/>
        </p:nvSpPr>
        <p:spPr>
          <a:xfrm>
            <a:off x="4154738" y="4545822"/>
            <a:ext cx="4571006" cy="461665"/>
          </a:xfrm>
          <a:prstGeom prst="rect">
            <a:avLst/>
          </a:prstGeom>
          <a:noFill/>
        </p:spPr>
        <p:txBody>
          <a:bodyPr wrap="square">
            <a:spAutoFit/>
          </a:bodyPr>
          <a:lstStyle/>
          <a:p>
            <a:pPr algn="r"/>
            <a:r>
              <a:rPr lang="en-US" sz="2400" b="1" i="1" kern="1200" dirty="0">
                <a:latin typeface="+mj-lt"/>
                <a:ea typeface="+mj-ea"/>
                <a:cs typeface="+mj-cs"/>
              </a:rPr>
              <a:t>(</a:t>
            </a:r>
            <a:r>
              <a:rPr lang="en-US" sz="2400" b="1" i="1" kern="1200" dirty="0" err="1">
                <a:latin typeface="+mj-lt"/>
                <a:ea typeface="+mj-ea"/>
                <a:cs typeface="+mj-cs"/>
              </a:rPr>
              <a:t>Radice</a:t>
            </a:r>
            <a:r>
              <a:rPr lang="en-US" sz="2400" b="1" i="1" dirty="0"/>
              <a:t>, </a:t>
            </a:r>
            <a:r>
              <a:rPr lang="en-US" sz="2400" b="1" i="1" dirty="0" err="1"/>
              <a:t>Reale</a:t>
            </a:r>
            <a:r>
              <a:rPr lang="en-US" sz="2400" b="1" i="1" dirty="0"/>
              <a:t>, Diaz-</a:t>
            </a:r>
            <a:r>
              <a:rPr lang="en-US" sz="2400" b="1" i="1" dirty="0" err="1"/>
              <a:t>Lisboa</a:t>
            </a:r>
            <a:r>
              <a:rPr lang="en-US" sz="2400" b="1" i="1" dirty="0"/>
              <a:t>) </a:t>
            </a:r>
            <a:endParaRPr lang="en-US" sz="2400" b="1" dirty="0"/>
          </a:p>
        </p:txBody>
      </p:sp>
    </p:spTree>
    <p:extLst>
      <p:ext uri="{BB962C8B-B14F-4D97-AF65-F5344CB8AC3E}">
        <p14:creationId xmlns:p14="http://schemas.microsoft.com/office/powerpoint/2010/main" val="222676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3wMTb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iAAAA4gAAAEA4AAAyCAAAECAAACYAAAAIAAAA//////////8="/>
              </a:ext>
            </a:extLst>
          </p:cNvSpPr>
          <p:nvPr/>
        </p:nvSpPr>
        <p:spPr>
          <a:xfrm>
            <a:off x="71755" y="952134"/>
            <a:ext cx="9000490" cy="1188720"/>
          </a:xfrm>
          <a:prstGeom prst="rect">
            <a:avLst/>
          </a:prstGeom>
          <a:noFill/>
          <a:ln>
            <a:noFill/>
          </a:ln>
          <a:effectLst/>
        </p:spPr>
        <p:txBody>
          <a:bodyPr vert="horz" wrap="square" numCol="1" spcCol="215900" anchor="t"/>
          <a:lstStyle/>
          <a:p>
            <a:pPr algn="ctr">
              <a:defRPr sz="3600">
                <a:solidFill>
                  <a:srgbClr val="FFFFFF"/>
                </a:solidFill>
                <a:latin typeface="Cardo" pitchFamily="1" charset="0"/>
                <a:ea typeface="Cardo" pitchFamily="1" charset="0"/>
                <a:cs typeface="Cardo" pitchFamily="1" charset="0"/>
              </a:defRPr>
            </a:pPr>
            <a:r>
              <a:rPr sz="7200" dirty="0" err="1"/>
              <a:t>λόγος</a:t>
            </a:r>
            <a:endParaRPr sz="7200" dirty="0"/>
          </a:p>
        </p:txBody>
      </p:sp>
      <p:sp>
        <p:nvSpPr>
          <p:cNvPr id="5" name="CasellaTesto4"/>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TAQAAJwoAAJ43AADHGAAAECAAACYAAAAIAAAA//////////8="/>
              </a:ext>
            </a:extLst>
          </p:cNvSpPr>
          <p:nvPr/>
        </p:nvSpPr>
        <p:spPr>
          <a:xfrm>
            <a:off x="159067" y="3002647"/>
            <a:ext cx="8825865" cy="1025525"/>
          </a:xfrm>
          <a:prstGeom prst="rect">
            <a:avLst/>
          </a:prstGeom>
          <a:noFill/>
          <a:ln>
            <a:noFill/>
          </a:ln>
          <a:effectLst/>
        </p:spPr>
        <p:txBody>
          <a:bodyPr vert="horz" wrap="square" numCol="1" spcCol="215900" anchor="t"/>
          <a:lstStyle/>
          <a:p>
            <a:pPr algn="ctr">
              <a:defRPr sz="3000" b="1">
                <a:solidFill>
                  <a:srgbClr val="FFFFFF"/>
                </a:solidFill>
                <a:latin typeface="Cardo" pitchFamily="1" charset="0"/>
                <a:ea typeface="Cardo" pitchFamily="1" charset="0"/>
                <a:cs typeface="Cardo" pitchFamily="1" charset="0"/>
              </a:defRPr>
            </a:pPr>
            <a:r>
              <a:rPr lang="it-IT" sz="4800" dirty="0">
                <a:latin typeface="Century Schoolbook" panose="02040604050505020304" pitchFamily="18" charset="0"/>
              </a:rPr>
              <a:t>Mediatore</a:t>
            </a:r>
          </a:p>
          <a:p>
            <a:pPr algn="ctr">
              <a:defRPr sz="3000" b="1">
                <a:solidFill>
                  <a:srgbClr val="FFFFFF"/>
                </a:solidFill>
                <a:latin typeface="Cardo" pitchFamily="1" charset="0"/>
                <a:ea typeface="Cardo" pitchFamily="1" charset="0"/>
                <a:cs typeface="Cardo" pitchFamily="1" charset="0"/>
              </a:defRPr>
            </a:pPr>
            <a:r>
              <a:rPr lang="it-IT" sz="3600" i="1" dirty="0">
                <a:latin typeface="Century Schoolbook" panose="02040604050505020304" pitchFamily="18" charset="0"/>
              </a:rPr>
              <a:t>Tocco platonico: separare Dio dal contatto con il mondo sensibile</a:t>
            </a:r>
            <a:endParaRPr sz="4800" i="1" dirty="0">
              <a:latin typeface="Century Schoolbook" panose="020406040505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agQAAIc0AABaCAAAECAAACYAAAAIAAAA//////////8="/>
              </a:ext>
            </a:extLst>
          </p:cNvSpPr>
          <p:nvPr/>
        </p:nvSpPr>
        <p:spPr>
          <a:xfrm>
            <a:off x="1219835" y="717550"/>
            <a:ext cx="7319010" cy="640080"/>
          </a:xfrm>
          <a:prstGeom prst="rect">
            <a:avLst/>
          </a:prstGeom>
          <a:noFill/>
          <a:ln>
            <a:noFill/>
          </a:ln>
          <a:effectLst/>
        </p:spPr>
        <p:txBody>
          <a:bodyPr vert="horz" wrap="square" numCol="1" spcCol="215900" anchor="t"/>
          <a:lstStyle/>
          <a:p>
            <a:pPr algn="ctr">
              <a:defRPr sz="3600" b="1">
                <a:solidFill>
                  <a:srgbClr val="FFFF00"/>
                </a:solidFill>
              </a:defRPr>
            </a:pPr>
            <a:r>
              <a:t>SAPIENZA</a:t>
            </a:r>
          </a:p>
        </p:txBody>
      </p:sp>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1219835" y="1499870"/>
            <a:ext cx="7319010" cy="3017520"/>
          </a:xfrm>
          <a:prstGeom prst="rect">
            <a:avLst/>
          </a:prstGeom>
          <a:noFill/>
          <a:ln>
            <a:noFill/>
          </a:ln>
          <a:effectLst/>
        </p:spPr>
        <p:txBody>
          <a:bodyPr vert="horz" wrap="square" numCol="1" spcCol="215900" anchor="t"/>
          <a:lstStyle/>
          <a:p>
            <a:pPr algn="ctr">
              <a:defRPr sz="2800">
                <a:solidFill>
                  <a:srgbClr val="FFFFFF"/>
                </a:solidFill>
              </a:defRPr>
            </a:pPr>
            <a:r>
              <a:rPr sz="11200"/>
              <a:t> חָכְמָה </a:t>
            </a:r>
          </a:p>
          <a:p>
            <a:pPr algn="ctr">
              <a:defRPr sz="2800">
                <a:solidFill>
                  <a:srgbClr val="FFFFFF"/>
                </a:solidFill>
              </a:defRPr>
            </a:pPr>
            <a:r>
              <a:rPr sz="8000">
                <a:latin typeface="Cardo" pitchFamily="1" charset="0"/>
                <a:ea typeface="Cardo" pitchFamily="1" charset="0"/>
                <a:cs typeface="Cardo" pitchFamily="1" charset="0"/>
              </a:rPr>
              <a:t>σοφία</a:t>
            </a:r>
            <a:endParaRPr>
              <a:latin typeface="Cardo" pitchFamily="1" charset="0"/>
              <a:ea typeface="Cardo" pitchFamily="1" charset="0"/>
              <a:cs typeface="Cardo" pitchFamily="1"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17A9AB-F2CB-4F54-FE04-B927D43FBE3F}"/>
            </a:ext>
          </a:extLst>
        </p:cNvPr>
        <p:cNvGrpSpPr/>
        <p:nvPr/>
      </p:nvGrpSpPr>
      <p:grpSpPr>
        <a:xfrm>
          <a:off x="0" y="0"/>
          <a:ext cx="0" cy="0"/>
          <a:chOff x="0" y="0"/>
          <a:chExt cx="0" cy="0"/>
        </a:xfrm>
      </p:grpSpPr>
      <p:pic>
        <p:nvPicPr>
          <p:cNvPr id="2" name="Immagine1">
            <a:extLst>
              <a:ext uri="{FF2B5EF4-FFF2-40B4-BE49-F238E27FC236}">
                <a16:creationId xmlns:a16="http://schemas.microsoft.com/office/drawing/2014/main" id="{F9F2DC06-D27B-CE17-E4D5-242E474CC1BC}"/>
              </a:ext>
            </a:extLst>
          </p:cNvPr>
          <p:cNvPicPr>
            <a:picLocks noChangeAspect="1"/>
            <a:extLst>
              <a:ext uri="smNativeData">
                <pr:smNativeData xmlns:pr="smNativeData" xmlns:p14="http://schemas.microsoft.com/office/powerpoint/2010/main" xmlns=""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a:extLst>
              <a:ext uri="{FF2B5EF4-FFF2-40B4-BE49-F238E27FC236}">
                <a16:creationId xmlns:a16="http://schemas.microsoft.com/office/drawing/2014/main" id="{E21C6918-66D9-FA2E-E12D-E18AB2075142}"/>
              </a:ext>
            </a:extLst>
          </p:cNvPr>
          <p:cNvPicPr>
            <a:picLocks noChangeAspect="1"/>
            <a:extLst>
              <a:ext uri="smNativeData">
                <pr:smNativeData xmlns:pr="smNativeData" xmlns:p14="http://schemas.microsoft.com/office/powerpoint/2010/main" xmlns=""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3wMTb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a:extLst>
              <a:ext uri="{FF2B5EF4-FFF2-40B4-BE49-F238E27FC236}">
                <a16:creationId xmlns:a16="http://schemas.microsoft.com/office/drawing/2014/main" id="{36B6730C-4680-3B52-9791-8EDD57257EB7}"/>
              </a:ext>
            </a:extLst>
          </p:cNvPr>
          <p:cNvSpPr txBox="1">
            <a:extLst>
              <a:ext uri="smNativeData">
                <pr:smNativeData xmlns:pr="smNativeData" xmlns:p14="http://schemas.microsoft.com/office/powerpoint/2010/main" xmlns=""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iAAAA4gAAAEA4AAAyCAAAECAAACYAAAAIAAAA//////////8="/>
              </a:ext>
            </a:extLst>
          </p:cNvSpPr>
          <p:nvPr/>
        </p:nvSpPr>
        <p:spPr>
          <a:xfrm>
            <a:off x="71755" y="952134"/>
            <a:ext cx="9000490" cy="1188720"/>
          </a:xfrm>
          <a:prstGeom prst="rect">
            <a:avLst/>
          </a:prstGeom>
          <a:noFill/>
          <a:ln>
            <a:noFill/>
          </a:ln>
          <a:effectLst/>
        </p:spPr>
        <p:txBody>
          <a:bodyPr vert="horz" wrap="square" numCol="1" spcCol="215900" anchor="t"/>
          <a:lstStyle/>
          <a:p>
            <a:pPr algn="ctr">
              <a:defRPr sz="3600">
                <a:solidFill>
                  <a:srgbClr val="FFFFFF"/>
                </a:solidFill>
                <a:latin typeface="Cardo" pitchFamily="1" charset="0"/>
                <a:ea typeface="Cardo" pitchFamily="1" charset="0"/>
                <a:cs typeface="Cardo" pitchFamily="1" charset="0"/>
              </a:defRPr>
            </a:pPr>
            <a:r>
              <a:rPr sz="7200" dirty="0" err="1"/>
              <a:t>λόγος</a:t>
            </a:r>
            <a:endParaRPr sz="7200" dirty="0"/>
          </a:p>
        </p:txBody>
      </p:sp>
      <p:sp>
        <p:nvSpPr>
          <p:cNvPr id="5" name="CasellaTesto4">
            <a:extLst>
              <a:ext uri="{FF2B5EF4-FFF2-40B4-BE49-F238E27FC236}">
                <a16:creationId xmlns:a16="http://schemas.microsoft.com/office/drawing/2014/main" id="{C9220C1B-97BF-D226-3321-B32C117751E9}"/>
              </a:ext>
            </a:extLst>
          </p:cNvPr>
          <p:cNvSpPr txBox="1">
            <a:extLst>
              <a:ext uri="smNativeData">
                <pr:smNativeData xmlns:pr="smNativeData" xmlns:p14="http://schemas.microsoft.com/office/powerpoint/2010/main" xmlns=""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TAQAAJwoAAJ43AADHGAAAECAAACYAAAAIAAAA//////////8="/>
              </a:ext>
            </a:extLst>
          </p:cNvSpPr>
          <p:nvPr/>
        </p:nvSpPr>
        <p:spPr>
          <a:xfrm>
            <a:off x="159067" y="3002647"/>
            <a:ext cx="8825865" cy="1025525"/>
          </a:xfrm>
          <a:prstGeom prst="rect">
            <a:avLst/>
          </a:prstGeom>
          <a:noFill/>
          <a:ln>
            <a:noFill/>
          </a:ln>
          <a:effectLst/>
        </p:spPr>
        <p:txBody>
          <a:bodyPr vert="horz" wrap="square" numCol="1" spcCol="215900" anchor="t"/>
          <a:lstStyle/>
          <a:p>
            <a:pPr algn="ctr">
              <a:defRPr sz="3000" b="1">
                <a:solidFill>
                  <a:srgbClr val="FFFFFF"/>
                </a:solidFill>
                <a:latin typeface="Cardo" pitchFamily="1" charset="0"/>
                <a:ea typeface="Cardo" pitchFamily="1" charset="0"/>
                <a:cs typeface="Cardo" pitchFamily="1" charset="0"/>
              </a:defRPr>
            </a:pPr>
            <a:r>
              <a:rPr lang="it-IT" sz="4800" dirty="0">
                <a:latin typeface="Century Schoolbook" panose="02040604050505020304" pitchFamily="18" charset="0"/>
              </a:rPr>
              <a:t>Ambiguità</a:t>
            </a:r>
          </a:p>
          <a:p>
            <a:pPr algn="ctr">
              <a:defRPr sz="3000" b="1">
                <a:solidFill>
                  <a:srgbClr val="FFFFFF"/>
                </a:solidFill>
                <a:latin typeface="Cardo" pitchFamily="1" charset="0"/>
                <a:ea typeface="Cardo" pitchFamily="1" charset="0"/>
                <a:cs typeface="Cardo" pitchFamily="1" charset="0"/>
              </a:defRPr>
            </a:pPr>
            <a:r>
              <a:rPr lang="it-IT" sz="3200" i="1" dirty="0">
                <a:latin typeface="Century Schoolbook" panose="02040604050505020304" pitchFamily="18" charset="0"/>
              </a:rPr>
              <a:t>Statuto ontologico confuso: divino? Parte di Dio? Essere intermedio?</a:t>
            </a:r>
            <a:endParaRPr lang="it-IT" sz="4400" i="1" dirty="0">
              <a:latin typeface="Century Schoolbook" panose="02040604050505020304" pitchFamily="18" charset="0"/>
            </a:endParaRPr>
          </a:p>
          <a:p>
            <a:pPr algn="ctr">
              <a:defRPr sz="3000" b="1">
                <a:solidFill>
                  <a:srgbClr val="FFFFFF"/>
                </a:solidFill>
                <a:latin typeface="Cardo" pitchFamily="1" charset="0"/>
                <a:ea typeface="Cardo" pitchFamily="1" charset="0"/>
                <a:cs typeface="Cardo" pitchFamily="1" charset="0"/>
              </a:defRPr>
            </a:pPr>
            <a:endParaRPr sz="4800" dirty="0">
              <a:latin typeface="Century Schoolbook" panose="02040604050505020304" pitchFamily="18" charset="0"/>
            </a:endParaRPr>
          </a:p>
        </p:txBody>
      </p:sp>
    </p:spTree>
    <p:extLst>
      <p:ext uri="{BB962C8B-B14F-4D97-AF65-F5344CB8AC3E}">
        <p14:creationId xmlns:p14="http://schemas.microsoft.com/office/powerpoint/2010/main" val="2606743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546FA3-364D-FB52-B8F7-F907C7DD560C}"/>
            </a:ext>
          </a:extLst>
        </p:cNvPr>
        <p:cNvGrpSpPr/>
        <p:nvPr/>
      </p:nvGrpSpPr>
      <p:grpSpPr>
        <a:xfrm>
          <a:off x="0" y="0"/>
          <a:ext cx="0" cy="0"/>
          <a:chOff x="0" y="0"/>
          <a:chExt cx="0" cy="0"/>
        </a:xfrm>
      </p:grpSpPr>
      <p:pic>
        <p:nvPicPr>
          <p:cNvPr id="2" name="Immagine1">
            <a:extLst>
              <a:ext uri="{FF2B5EF4-FFF2-40B4-BE49-F238E27FC236}">
                <a16:creationId xmlns:a16="http://schemas.microsoft.com/office/drawing/2014/main" id="{0727B640-DCB5-AA2F-D6BA-BC7D62974EED}"/>
              </a:ext>
            </a:extLst>
          </p:cNvPr>
          <p:cNvPicPr>
            <a:picLocks noChangeAspect="1"/>
            <a:extLst>
              <a:ext uri="smNativeData">
                <pr:smNativeData xmlns:pr="smNativeData" xmlns:p14="http://schemas.microsoft.com/office/powerpoint/2010/main" xmlns=""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a:extLst>
              <a:ext uri="{FF2B5EF4-FFF2-40B4-BE49-F238E27FC236}">
                <a16:creationId xmlns:a16="http://schemas.microsoft.com/office/drawing/2014/main" id="{A0E447D7-7B82-76D3-9BDF-30CFBE1F660A}"/>
              </a:ext>
            </a:extLst>
          </p:cNvPr>
          <p:cNvPicPr>
            <a:picLocks noChangeAspect="1"/>
            <a:extLst>
              <a:ext uri="smNativeData">
                <pr:smNativeData xmlns:pr="smNativeData" xmlns:p14="http://schemas.microsoft.com/office/powerpoint/2010/main" xmlns=""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C3wMTb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a:extLst>
              <a:ext uri="{FF2B5EF4-FFF2-40B4-BE49-F238E27FC236}">
                <a16:creationId xmlns:a16="http://schemas.microsoft.com/office/drawing/2014/main" id="{8F508F55-7C9F-330D-5AD4-AA35B84DBDD8}"/>
              </a:ext>
            </a:extLst>
          </p:cNvPr>
          <p:cNvSpPr txBox="1">
            <a:extLst>
              <a:ext uri="smNativeData">
                <pr:smNativeData xmlns:pr="smNativeData" xmlns:p14="http://schemas.microsoft.com/office/powerpoint/2010/main" xmlns=""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iAAAA4gAAAEA4AAAyCAAAECAAACYAAAAIAAAA//////////8="/>
              </a:ext>
            </a:extLst>
          </p:cNvSpPr>
          <p:nvPr/>
        </p:nvSpPr>
        <p:spPr>
          <a:xfrm>
            <a:off x="71755" y="952134"/>
            <a:ext cx="9000490" cy="1188720"/>
          </a:xfrm>
          <a:prstGeom prst="rect">
            <a:avLst/>
          </a:prstGeom>
          <a:noFill/>
          <a:ln>
            <a:noFill/>
          </a:ln>
          <a:effectLst/>
        </p:spPr>
        <p:txBody>
          <a:bodyPr vert="horz" wrap="square" numCol="1" spcCol="215900" anchor="t"/>
          <a:lstStyle/>
          <a:p>
            <a:pPr algn="ctr">
              <a:defRPr sz="3600">
                <a:solidFill>
                  <a:srgbClr val="FFFFFF"/>
                </a:solidFill>
                <a:latin typeface="Cardo" pitchFamily="1" charset="0"/>
                <a:ea typeface="Cardo" pitchFamily="1" charset="0"/>
                <a:cs typeface="Cardo" pitchFamily="1" charset="0"/>
              </a:defRPr>
            </a:pPr>
            <a:r>
              <a:rPr sz="7200" dirty="0" err="1"/>
              <a:t>λόγος</a:t>
            </a:r>
            <a:endParaRPr sz="7200" dirty="0"/>
          </a:p>
        </p:txBody>
      </p:sp>
      <p:sp>
        <p:nvSpPr>
          <p:cNvPr id="5" name="CasellaTesto4">
            <a:extLst>
              <a:ext uri="{FF2B5EF4-FFF2-40B4-BE49-F238E27FC236}">
                <a16:creationId xmlns:a16="http://schemas.microsoft.com/office/drawing/2014/main" id="{A3627AB0-2573-A5A6-5494-02281B14E751}"/>
              </a:ext>
            </a:extLst>
          </p:cNvPr>
          <p:cNvSpPr txBox="1">
            <a:extLst>
              <a:ext uri="smNativeData">
                <pr:smNativeData xmlns:pr="smNativeData" xmlns:p14="http://schemas.microsoft.com/office/powerpoint/2010/main" xmlns=""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TAQAAJwoAAJ43AADHGAAAECAAACYAAAAIAAAA//////////8="/>
              </a:ext>
            </a:extLst>
          </p:cNvSpPr>
          <p:nvPr/>
        </p:nvSpPr>
        <p:spPr>
          <a:xfrm>
            <a:off x="159067" y="3002647"/>
            <a:ext cx="8825865" cy="2251978"/>
          </a:xfrm>
          <a:prstGeom prst="rect">
            <a:avLst/>
          </a:prstGeom>
          <a:noFill/>
          <a:ln>
            <a:noFill/>
          </a:ln>
          <a:effectLst/>
        </p:spPr>
        <p:txBody>
          <a:bodyPr vert="horz" wrap="square" numCol="1" spcCol="215900" anchor="t"/>
          <a:lstStyle/>
          <a:p>
            <a:pPr algn="ctr">
              <a:defRPr sz="3000" b="1">
                <a:solidFill>
                  <a:srgbClr val="FFFFFF"/>
                </a:solidFill>
                <a:latin typeface="Cardo" pitchFamily="1" charset="0"/>
                <a:ea typeface="Cardo" pitchFamily="1" charset="0"/>
                <a:cs typeface="Cardo" pitchFamily="1" charset="0"/>
              </a:defRPr>
            </a:pPr>
            <a:r>
              <a:rPr lang="it-IT" sz="4800" dirty="0">
                <a:latin typeface="Century Schoolbook" panose="02040604050505020304" pitchFamily="18" charset="0"/>
              </a:rPr>
              <a:t>Ambiguità</a:t>
            </a:r>
          </a:p>
          <a:p>
            <a:pPr algn="ctr">
              <a:defRPr sz="3000" b="1">
                <a:solidFill>
                  <a:srgbClr val="FFFFFF"/>
                </a:solidFill>
                <a:latin typeface="Cardo" pitchFamily="1" charset="0"/>
                <a:ea typeface="Cardo" pitchFamily="1" charset="0"/>
                <a:cs typeface="Cardo" pitchFamily="1" charset="0"/>
              </a:defRPr>
            </a:pPr>
            <a:r>
              <a:rPr lang="it-IT" sz="3200" dirty="0"/>
              <a:t>Non c’è alcun “gruppo di adoratori del logos"</a:t>
            </a:r>
          </a:p>
        </p:txBody>
      </p:sp>
    </p:spTree>
    <p:extLst>
      <p:ext uri="{BB962C8B-B14F-4D97-AF65-F5344CB8AC3E}">
        <p14:creationId xmlns:p14="http://schemas.microsoft.com/office/powerpoint/2010/main" val="3761374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8E2CF1E-0FDF-11FA-996D-BB658940709D}"/>
              </a:ext>
            </a:extLst>
          </p:cNvPr>
          <p:cNvSpPr>
            <a:spLocks noGrp="1"/>
          </p:cNvSpPr>
          <p:nvPr>
            <p:ph type="body" idx="1"/>
          </p:nvPr>
        </p:nvSpPr>
        <p:spPr>
          <a:xfrm>
            <a:off x="1635921" y="1953816"/>
            <a:ext cx="6636542" cy="617934"/>
          </a:xfrm>
        </p:spPr>
        <p:txBody>
          <a:bodyPr>
            <a:normAutofit/>
          </a:bodyPr>
          <a:lstStyle/>
          <a:p>
            <a:r>
              <a:rPr lang="en-US" sz="3300" dirty="0"/>
              <a:t>Il </a:t>
            </a:r>
            <a:r>
              <a:rPr lang="en-US" sz="3300" i="1" dirty="0"/>
              <a:t>Memra</a:t>
            </a:r>
            <a:r>
              <a:rPr lang="en-US" sz="3300" dirty="0"/>
              <a:t> </a:t>
            </a:r>
            <a:r>
              <a:rPr lang="en-US" sz="3300" dirty="0" err="1"/>
              <a:t>nei</a:t>
            </a:r>
            <a:r>
              <a:rPr lang="en-US" sz="3300" dirty="0"/>
              <a:t> Targumim</a:t>
            </a:r>
          </a:p>
        </p:txBody>
      </p:sp>
    </p:spTree>
    <p:extLst>
      <p:ext uri="{BB962C8B-B14F-4D97-AF65-F5344CB8AC3E}">
        <p14:creationId xmlns:p14="http://schemas.microsoft.com/office/powerpoint/2010/main" val="1625065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0E10-D248-4AAB-4D36-78B0D4D96898}"/>
            </a:ext>
          </a:extLst>
        </p:cNvPr>
        <p:cNvGrpSpPr/>
        <p:nvPr/>
      </p:nvGrpSpPr>
      <p:grpSpPr>
        <a:xfrm>
          <a:off x="0" y="0"/>
          <a:ext cx="0" cy="0"/>
          <a:chOff x="0" y="0"/>
          <a:chExt cx="0" cy="0"/>
        </a:xfrm>
      </p:grpSpPr>
      <p:sp>
        <p:nvSpPr>
          <p:cNvPr id="4" name="Segnaposto testo 3">
            <a:extLst>
              <a:ext uri="{FF2B5EF4-FFF2-40B4-BE49-F238E27FC236}">
                <a16:creationId xmlns:a16="http://schemas.microsoft.com/office/drawing/2014/main" id="{66C10865-6DDD-010F-36F6-2DEFC53182BF}"/>
              </a:ext>
            </a:extLst>
          </p:cNvPr>
          <p:cNvSpPr>
            <a:spLocks noGrp="1"/>
          </p:cNvSpPr>
          <p:nvPr>
            <p:ph type="body" idx="1"/>
          </p:nvPr>
        </p:nvSpPr>
        <p:spPr>
          <a:xfrm>
            <a:off x="645223" y="650486"/>
            <a:ext cx="3868340" cy="985943"/>
          </a:xfrm>
        </p:spPr>
        <p:txBody>
          <a:bodyPr>
            <a:normAutofit/>
          </a:bodyPr>
          <a:lstStyle/>
          <a:p>
            <a:r>
              <a:rPr lang="en-US" sz="2100" dirty="0" err="1"/>
              <a:t>Scritture</a:t>
            </a:r>
            <a:r>
              <a:rPr lang="en-US" sz="2100" dirty="0"/>
              <a:t> </a:t>
            </a:r>
          </a:p>
          <a:p>
            <a:r>
              <a:rPr lang="en-US" sz="2900" dirty="0" err="1"/>
              <a:t>Ebraiche</a:t>
            </a:r>
            <a:endParaRPr lang="en-US" sz="2100" dirty="0"/>
          </a:p>
        </p:txBody>
      </p:sp>
      <p:sp>
        <p:nvSpPr>
          <p:cNvPr id="5" name="Segnaposto testo 4">
            <a:extLst>
              <a:ext uri="{FF2B5EF4-FFF2-40B4-BE49-F238E27FC236}">
                <a16:creationId xmlns:a16="http://schemas.microsoft.com/office/drawing/2014/main" id="{B664E913-6696-DEFD-B578-5BA7750CD019}"/>
              </a:ext>
            </a:extLst>
          </p:cNvPr>
          <p:cNvSpPr>
            <a:spLocks noGrp="1"/>
          </p:cNvSpPr>
          <p:nvPr>
            <p:ph type="body" sz="quarter" idx="3"/>
          </p:nvPr>
        </p:nvSpPr>
        <p:spPr>
          <a:xfrm>
            <a:off x="5217795" y="567602"/>
            <a:ext cx="2812868" cy="1068827"/>
          </a:xfrm>
        </p:spPr>
        <p:txBody>
          <a:bodyPr>
            <a:normAutofit/>
          </a:bodyPr>
          <a:lstStyle/>
          <a:p>
            <a:r>
              <a:rPr lang="en-US" dirty="0"/>
              <a:t>Targumim</a:t>
            </a:r>
          </a:p>
          <a:p>
            <a:r>
              <a:rPr lang="en-US" sz="2800" dirty="0" err="1"/>
              <a:t>Aramaici</a:t>
            </a:r>
            <a:endParaRPr lang="en-US" sz="2100" dirty="0"/>
          </a:p>
        </p:txBody>
      </p:sp>
      <p:sp>
        <p:nvSpPr>
          <p:cNvPr id="2" name="Freccia destra 1">
            <a:extLst>
              <a:ext uri="{FF2B5EF4-FFF2-40B4-BE49-F238E27FC236}">
                <a16:creationId xmlns:a16="http://schemas.microsoft.com/office/drawing/2014/main" id="{904D4A32-FD94-B5AA-F664-566EF6E1280F}"/>
              </a:ext>
            </a:extLst>
          </p:cNvPr>
          <p:cNvSpPr/>
          <p:nvPr/>
        </p:nvSpPr>
        <p:spPr>
          <a:xfrm>
            <a:off x="2983045" y="1102016"/>
            <a:ext cx="2061974" cy="206134"/>
          </a:xfrm>
          <a:prstGeom prst="rightArrow">
            <a:avLst>
              <a:gd name="adj1" fmla="val 50000"/>
              <a:gd name="adj2" fmla="val 153519"/>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2100" kern="1200" dirty="0">
              <a:solidFill>
                <a:prstClr val="white"/>
              </a:solidFill>
              <a:latin typeface="Century Schoolbook" panose="02040604050505020304"/>
            </a:endParaRPr>
          </a:p>
        </p:txBody>
      </p:sp>
      <p:sp>
        <p:nvSpPr>
          <p:cNvPr id="8" name="Segnaposto contenuto 2">
            <a:extLst>
              <a:ext uri="{FF2B5EF4-FFF2-40B4-BE49-F238E27FC236}">
                <a16:creationId xmlns:a16="http://schemas.microsoft.com/office/drawing/2014/main" id="{A00B4C73-E07B-C6B2-D7E1-6C902FCD6106}"/>
              </a:ext>
            </a:extLst>
          </p:cNvPr>
          <p:cNvSpPr txBox="1">
            <a:spLocks/>
          </p:cNvSpPr>
          <p:nvPr/>
        </p:nvSpPr>
        <p:spPr>
          <a:xfrm>
            <a:off x="641529" y="2549328"/>
            <a:ext cx="8362237" cy="617934"/>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None/>
            </a:pPr>
            <a:r>
              <a:rPr lang="en-US" sz="2100" dirty="0">
                <a:solidFill>
                  <a:prstClr val="black"/>
                </a:solidFill>
                <a:latin typeface="Century Schoolbook" panose="02040604050505020304"/>
              </a:rPr>
              <a:t>“YHWH” o “ELOHIM”  </a:t>
            </a:r>
            <a:r>
              <a:rPr lang="en-US" sz="2100" i="1" dirty="0" err="1">
                <a:solidFill>
                  <a:prstClr val="black"/>
                </a:solidFill>
                <a:latin typeface="Century Schoolbook" panose="02040604050505020304"/>
              </a:rPr>
              <a:t>interpretato</a:t>
            </a:r>
            <a:r>
              <a:rPr lang="en-US" sz="2100" dirty="0">
                <a:solidFill>
                  <a:prstClr val="black"/>
                </a:solidFill>
                <a:latin typeface="Century Schoolbook" panose="02040604050505020304"/>
              </a:rPr>
              <a:t> come “Il Memra” (</a:t>
            </a:r>
            <a:r>
              <a:rPr lang="en-US" sz="2100" dirty="0" err="1">
                <a:solidFill>
                  <a:prstClr val="black"/>
                </a:solidFill>
                <a:latin typeface="Century Schoolbook" panose="02040604050505020304"/>
              </a:rPr>
              <a:t>parola</a:t>
            </a:r>
            <a:r>
              <a:rPr lang="en-US" sz="2100" dirty="0">
                <a:solidFill>
                  <a:prstClr val="black"/>
                </a:solidFill>
                <a:latin typeface="Century Schoolbook" panose="02040604050505020304"/>
              </a:rPr>
              <a:t>) di Dio</a:t>
            </a:r>
          </a:p>
        </p:txBody>
      </p:sp>
    </p:spTree>
    <p:extLst>
      <p:ext uri="{BB962C8B-B14F-4D97-AF65-F5344CB8AC3E}">
        <p14:creationId xmlns:p14="http://schemas.microsoft.com/office/powerpoint/2010/main" val="4028160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0E10-D248-4AAB-4D36-78B0D4D96898}"/>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BFAB650-E7D0-88A7-5357-3D291D17C931}"/>
              </a:ext>
            </a:extLst>
          </p:cNvPr>
          <p:cNvSpPr>
            <a:spLocks noGrp="1"/>
          </p:cNvSpPr>
          <p:nvPr>
            <p:ph sz="half" idx="2"/>
          </p:nvPr>
        </p:nvSpPr>
        <p:spPr>
          <a:xfrm>
            <a:off x="442804" y="1478015"/>
            <a:ext cx="4129195" cy="2927236"/>
          </a:xfrm>
        </p:spPr>
        <p:txBody>
          <a:bodyPr>
            <a:normAutofit fontScale="85000" lnSpcReduction="20000"/>
          </a:bodyPr>
          <a:lstStyle/>
          <a:p>
            <a:pPr>
              <a:lnSpc>
                <a:spcPct val="150000"/>
              </a:lnSpc>
            </a:pPr>
            <a:r>
              <a:rPr lang="en-US" dirty="0"/>
              <a:t>YHWH </a:t>
            </a:r>
            <a:r>
              <a:rPr lang="en-US" dirty="0" err="1"/>
              <a:t>si</a:t>
            </a:r>
            <a:r>
              <a:rPr lang="en-US" dirty="0"/>
              <a:t> </a:t>
            </a:r>
            <a:r>
              <a:rPr lang="en-US" dirty="0" err="1"/>
              <a:t>pente</a:t>
            </a:r>
            <a:r>
              <a:rPr lang="en-US" dirty="0"/>
              <a:t> </a:t>
            </a:r>
            <a:r>
              <a:rPr lang="en-US" sz="1950" dirty="0">
                <a:solidFill>
                  <a:schemeClr val="tx1">
                    <a:lumMod val="50000"/>
                    <a:lumOff val="50000"/>
                  </a:schemeClr>
                </a:solidFill>
              </a:rPr>
              <a:t>(Gen 6:6)</a:t>
            </a:r>
          </a:p>
          <a:p>
            <a:pPr>
              <a:lnSpc>
                <a:spcPct val="150000"/>
              </a:lnSpc>
            </a:pPr>
            <a:r>
              <a:rPr lang="en-US" dirty="0"/>
              <a:t>[</a:t>
            </a:r>
            <a:r>
              <a:rPr lang="en-US" dirty="0" err="1"/>
              <a:t>nella</a:t>
            </a:r>
            <a:r>
              <a:rPr lang="en-US" dirty="0"/>
              <a:t> shekinah] io </a:t>
            </a:r>
            <a:r>
              <a:rPr lang="en-US" dirty="0" err="1"/>
              <a:t>sarò</a:t>
            </a:r>
            <a:r>
              <a:rPr lang="en-US" dirty="0"/>
              <a:t> </a:t>
            </a:r>
            <a:r>
              <a:rPr lang="en-US" dirty="0" err="1"/>
              <a:t>presente</a:t>
            </a:r>
            <a:r>
              <a:rPr lang="en-US" dirty="0"/>
              <a:t> </a:t>
            </a:r>
            <a:r>
              <a:rPr lang="en-US" sz="1950" dirty="0">
                <a:solidFill>
                  <a:schemeClr val="tx1">
                    <a:lumMod val="50000"/>
                    <a:lumOff val="50000"/>
                  </a:schemeClr>
                </a:solidFill>
              </a:rPr>
              <a:t>(Ex 25:22)</a:t>
            </a:r>
          </a:p>
          <a:p>
            <a:pPr>
              <a:lnSpc>
                <a:spcPct val="150000"/>
              </a:lnSpc>
            </a:pPr>
            <a:r>
              <a:rPr lang="en-US" dirty="0"/>
              <a:t>YHWH </a:t>
            </a:r>
            <a:r>
              <a:rPr lang="en-US" dirty="0" err="1"/>
              <a:t>suo</a:t>
            </a:r>
            <a:r>
              <a:rPr lang="en-US" dirty="0"/>
              <a:t> Dio </a:t>
            </a:r>
            <a:r>
              <a:rPr lang="en-US" dirty="0" err="1"/>
              <a:t>è</a:t>
            </a:r>
            <a:r>
              <a:rPr lang="en-US" dirty="0"/>
              <a:t> con </a:t>
            </a:r>
            <a:r>
              <a:rPr lang="en-US" dirty="0" err="1"/>
              <a:t>lui</a:t>
            </a:r>
            <a:r>
              <a:rPr lang="en-US" dirty="0"/>
              <a:t> </a:t>
            </a:r>
            <a:r>
              <a:rPr lang="en-US" sz="1950" dirty="0">
                <a:solidFill>
                  <a:schemeClr val="tx1">
                    <a:lumMod val="50000"/>
                    <a:lumOff val="50000"/>
                  </a:schemeClr>
                </a:solidFill>
              </a:rPr>
              <a:t>(Num 25:22)</a:t>
            </a:r>
          </a:p>
          <a:p>
            <a:pPr>
              <a:lnSpc>
                <a:spcPct val="150000"/>
              </a:lnSpc>
            </a:pPr>
            <a:r>
              <a:rPr lang="en-US" dirty="0"/>
              <a:t>Hai </a:t>
            </a:r>
            <a:r>
              <a:rPr lang="en-US" dirty="0" err="1"/>
              <a:t>murmurato</a:t>
            </a:r>
            <a:r>
              <a:rPr lang="en-US" dirty="0"/>
              <a:t> </a:t>
            </a:r>
            <a:r>
              <a:rPr lang="en-US" dirty="0" err="1"/>
              <a:t>contro</a:t>
            </a:r>
            <a:r>
              <a:rPr lang="en-US" dirty="0"/>
              <a:t> YHWH </a:t>
            </a:r>
            <a:r>
              <a:rPr lang="en-US" sz="1950" dirty="0">
                <a:solidFill>
                  <a:schemeClr val="tx1">
                    <a:lumMod val="50000"/>
                    <a:lumOff val="50000"/>
                  </a:schemeClr>
                </a:solidFill>
              </a:rPr>
              <a:t>(Ex 16:8)</a:t>
            </a:r>
          </a:p>
        </p:txBody>
      </p:sp>
      <p:sp>
        <p:nvSpPr>
          <p:cNvPr id="9" name="Segnaposto contenuto 2">
            <a:extLst>
              <a:ext uri="{FF2B5EF4-FFF2-40B4-BE49-F238E27FC236}">
                <a16:creationId xmlns:a16="http://schemas.microsoft.com/office/drawing/2014/main" id="{C4A0EBE9-1074-A498-0CC4-712CAF93797A}"/>
              </a:ext>
            </a:extLst>
          </p:cNvPr>
          <p:cNvSpPr txBox="1">
            <a:spLocks/>
          </p:cNvSpPr>
          <p:nvPr/>
        </p:nvSpPr>
        <p:spPr>
          <a:xfrm>
            <a:off x="5069388" y="1478015"/>
            <a:ext cx="3868340" cy="2763441"/>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50000"/>
              </a:lnSpc>
              <a:spcBef>
                <a:spcPts val="750"/>
              </a:spcBef>
            </a:pPr>
            <a:r>
              <a:rPr lang="en-US" sz="2100" dirty="0">
                <a:solidFill>
                  <a:prstClr val="black"/>
                </a:solidFill>
                <a:latin typeface="Century Schoolbook" panose="02040604050505020304"/>
              </a:rPr>
              <a:t>Il </a:t>
            </a:r>
            <a:r>
              <a:rPr lang="en-US" sz="2100" i="1" dirty="0">
                <a:solidFill>
                  <a:prstClr val="black"/>
                </a:solidFill>
                <a:latin typeface="Century Schoolbook" panose="02040604050505020304"/>
              </a:rPr>
              <a:t>Memra</a:t>
            </a:r>
            <a:r>
              <a:rPr lang="en-US" sz="2100" dirty="0">
                <a:solidFill>
                  <a:prstClr val="black"/>
                </a:solidFill>
                <a:latin typeface="Century Schoolbook" panose="02040604050505020304"/>
              </a:rPr>
              <a:t> di Dio </a:t>
            </a:r>
            <a:r>
              <a:rPr lang="en-US" sz="2100" dirty="0" err="1">
                <a:solidFill>
                  <a:prstClr val="black"/>
                </a:solidFill>
                <a:latin typeface="Century Schoolbook" panose="02040604050505020304"/>
              </a:rPr>
              <a:t>si</a:t>
            </a:r>
            <a:r>
              <a:rPr lang="en-US" sz="2100" dirty="0">
                <a:solidFill>
                  <a:prstClr val="black"/>
                </a:solidFill>
                <a:latin typeface="Century Schoolbook" panose="02040604050505020304"/>
              </a:rPr>
              <a:t> </a:t>
            </a:r>
            <a:r>
              <a:rPr lang="en-US" sz="2100" dirty="0" err="1">
                <a:solidFill>
                  <a:prstClr val="black"/>
                </a:solidFill>
                <a:latin typeface="Century Schoolbook" panose="02040604050505020304"/>
              </a:rPr>
              <a:t>pente</a:t>
            </a:r>
            <a:endParaRPr lang="en-US" sz="2100" dirty="0">
              <a:solidFill>
                <a:prstClr val="black"/>
              </a:solidFill>
              <a:latin typeface="Century Schoolbook" panose="02040604050505020304"/>
            </a:endParaRPr>
          </a:p>
          <a:p>
            <a:pPr marL="171450" indent="-171450" defTabSz="685800">
              <a:lnSpc>
                <a:spcPct val="150000"/>
              </a:lnSpc>
              <a:spcBef>
                <a:spcPts val="750"/>
              </a:spcBef>
            </a:pPr>
            <a:r>
              <a:rPr lang="en-US" sz="2100" dirty="0" err="1">
                <a:solidFill>
                  <a:prstClr val="black"/>
                </a:solidFill>
                <a:latin typeface="Century Schoolbook" panose="02040604050505020304"/>
              </a:rPr>
              <a:t>Ordinerò</a:t>
            </a:r>
            <a:r>
              <a:rPr lang="en-US" sz="2100" dirty="0">
                <a:solidFill>
                  <a:prstClr val="black"/>
                </a:solidFill>
                <a:latin typeface="Century Schoolbook" panose="02040604050505020304"/>
              </a:rPr>
              <a:t> </a:t>
            </a:r>
            <a:r>
              <a:rPr lang="en-US" sz="2100" dirty="0" err="1">
                <a:solidFill>
                  <a:prstClr val="black"/>
                </a:solidFill>
                <a:latin typeface="Century Schoolbook" panose="02040604050505020304"/>
              </a:rPr>
              <a:t>che</a:t>
            </a:r>
            <a:r>
              <a:rPr lang="en-US" sz="2100" dirty="0">
                <a:solidFill>
                  <a:prstClr val="black"/>
                </a:solidFill>
                <a:latin typeface="Century Schoolbook" panose="02040604050505020304"/>
              </a:rPr>
              <a:t> il </a:t>
            </a:r>
            <a:r>
              <a:rPr lang="en-US" sz="2100" dirty="0" err="1">
                <a:solidFill>
                  <a:prstClr val="black"/>
                </a:solidFill>
                <a:latin typeface="Century Schoolbook" panose="02040604050505020304"/>
              </a:rPr>
              <a:t>mio</a:t>
            </a:r>
            <a:r>
              <a:rPr lang="en-US" sz="2100" dirty="0">
                <a:solidFill>
                  <a:prstClr val="black"/>
                </a:solidFill>
                <a:latin typeface="Century Schoolbook" panose="02040604050505020304"/>
              </a:rPr>
              <a:t> </a:t>
            </a:r>
            <a:r>
              <a:rPr lang="en-US" sz="2100" i="1" dirty="0">
                <a:solidFill>
                  <a:prstClr val="black"/>
                </a:solidFill>
                <a:latin typeface="Century Schoolbook" panose="02040604050505020304"/>
              </a:rPr>
              <a:t>Memra</a:t>
            </a:r>
            <a:r>
              <a:rPr lang="en-US" sz="2100" dirty="0">
                <a:solidFill>
                  <a:prstClr val="black"/>
                </a:solidFill>
                <a:latin typeface="Century Schoolbook" panose="02040604050505020304"/>
              </a:rPr>
              <a:t> </a:t>
            </a:r>
            <a:r>
              <a:rPr lang="en-US" sz="2100" dirty="0" err="1">
                <a:solidFill>
                  <a:prstClr val="black"/>
                </a:solidFill>
                <a:latin typeface="Century Schoolbook" panose="02040604050505020304"/>
              </a:rPr>
              <a:t>sia</a:t>
            </a:r>
            <a:r>
              <a:rPr lang="en-US" sz="2100" dirty="0">
                <a:solidFill>
                  <a:prstClr val="black"/>
                </a:solidFill>
                <a:latin typeface="Century Schoolbook" panose="02040604050505020304"/>
              </a:rPr>
              <a:t> </a:t>
            </a:r>
            <a:r>
              <a:rPr lang="en-US" sz="2100" dirty="0" err="1">
                <a:solidFill>
                  <a:prstClr val="black"/>
                </a:solidFill>
                <a:latin typeface="Century Schoolbook" panose="02040604050505020304"/>
              </a:rPr>
              <a:t>presente</a:t>
            </a:r>
            <a:endParaRPr lang="en-US" sz="2100" dirty="0">
              <a:solidFill>
                <a:prstClr val="black"/>
              </a:solidFill>
              <a:latin typeface="Century Schoolbook" panose="02040604050505020304"/>
            </a:endParaRPr>
          </a:p>
          <a:p>
            <a:pPr marL="171450" indent="-171450" defTabSz="685800">
              <a:lnSpc>
                <a:spcPct val="150000"/>
              </a:lnSpc>
              <a:spcBef>
                <a:spcPts val="750"/>
              </a:spcBef>
            </a:pPr>
            <a:r>
              <a:rPr lang="en-US" sz="2100" dirty="0">
                <a:solidFill>
                  <a:prstClr val="black"/>
                </a:solidFill>
                <a:latin typeface="Century Schoolbook" panose="02040604050505020304"/>
              </a:rPr>
              <a:t>Il </a:t>
            </a:r>
            <a:r>
              <a:rPr lang="en-US" sz="2100" i="1" dirty="0">
                <a:solidFill>
                  <a:prstClr val="black"/>
                </a:solidFill>
                <a:latin typeface="Century Schoolbook" panose="02040604050505020304"/>
              </a:rPr>
              <a:t>Memra</a:t>
            </a:r>
            <a:r>
              <a:rPr lang="en-US" sz="2100" dirty="0">
                <a:solidFill>
                  <a:prstClr val="black"/>
                </a:solidFill>
                <a:latin typeface="Century Schoolbook" panose="02040604050505020304"/>
              </a:rPr>
              <a:t> di Dio </a:t>
            </a:r>
            <a:r>
              <a:rPr lang="en-US" sz="2100" dirty="0" err="1">
                <a:solidFill>
                  <a:prstClr val="black"/>
                </a:solidFill>
                <a:latin typeface="Century Schoolbook" panose="02040604050505020304"/>
              </a:rPr>
              <a:t>è</a:t>
            </a:r>
            <a:r>
              <a:rPr lang="en-US" sz="2100" dirty="0">
                <a:solidFill>
                  <a:prstClr val="black"/>
                </a:solidFill>
                <a:latin typeface="Century Schoolbook" panose="02040604050505020304"/>
              </a:rPr>
              <a:t> con </a:t>
            </a:r>
            <a:r>
              <a:rPr lang="en-US" sz="2100" dirty="0" err="1">
                <a:solidFill>
                  <a:prstClr val="black"/>
                </a:solidFill>
                <a:latin typeface="Century Schoolbook" panose="02040604050505020304"/>
              </a:rPr>
              <a:t>lui</a:t>
            </a:r>
            <a:r>
              <a:rPr lang="en-US" sz="2100" dirty="0">
                <a:solidFill>
                  <a:prstClr val="black"/>
                </a:solidFill>
                <a:latin typeface="Century Schoolbook" panose="02040604050505020304"/>
              </a:rPr>
              <a:t> </a:t>
            </a:r>
          </a:p>
          <a:p>
            <a:pPr marL="171450" indent="-171450" defTabSz="685800">
              <a:lnSpc>
                <a:spcPct val="150000"/>
              </a:lnSpc>
              <a:spcBef>
                <a:spcPts val="750"/>
              </a:spcBef>
            </a:pPr>
            <a:r>
              <a:rPr lang="en-US" sz="2100" dirty="0">
                <a:solidFill>
                  <a:prstClr val="black"/>
                </a:solidFill>
                <a:latin typeface="Century Schoolbook" panose="02040604050505020304"/>
              </a:rPr>
              <a:t>Hai </a:t>
            </a:r>
            <a:r>
              <a:rPr lang="en-US" sz="2100" dirty="0" err="1">
                <a:solidFill>
                  <a:prstClr val="black"/>
                </a:solidFill>
                <a:latin typeface="Century Schoolbook" panose="02040604050505020304"/>
              </a:rPr>
              <a:t>murmurato</a:t>
            </a:r>
            <a:r>
              <a:rPr lang="en-US" sz="2100" dirty="0">
                <a:solidFill>
                  <a:prstClr val="black"/>
                </a:solidFill>
                <a:latin typeface="Century Schoolbook" panose="02040604050505020304"/>
              </a:rPr>
              <a:t> </a:t>
            </a:r>
            <a:r>
              <a:rPr lang="en-US" sz="2100" dirty="0" err="1">
                <a:solidFill>
                  <a:prstClr val="black"/>
                </a:solidFill>
                <a:latin typeface="Century Schoolbook" panose="02040604050505020304"/>
              </a:rPr>
              <a:t>contro</a:t>
            </a:r>
            <a:r>
              <a:rPr lang="en-US" sz="2100" dirty="0">
                <a:solidFill>
                  <a:prstClr val="black"/>
                </a:solidFill>
                <a:latin typeface="Century Schoolbook" panose="02040604050505020304"/>
              </a:rPr>
              <a:t> il </a:t>
            </a:r>
            <a:r>
              <a:rPr lang="en-US" sz="2100" i="1" dirty="0">
                <a:solidFill>
                  <a:prstClr val="black"/>
                </a:solidFill>
                <a:latin typeface="Century Schoolbook" panose="02040604050505020304"/>
              </a:rPr>
              <a:t>Memra</a:t>
            </a:r>
            <a:r>
              <a:rPr lang="en-US" sz="2100" dirty="0">
                <a:solidFill>
                  <a:prstClr val="black"/>
                </a:solidFill>
                <a:latin typeface="Century Schoolbook" panose="02040604050505020304"/>
              </a:rPr>
              <a:t> di YHWH</a:t>
            </a:r>
          </a:p>
        </p:txBody>
      </p:sp>
      <p:sp>
        <p:nvSpPr>
          <p:cNvPr id="11" name="Segnaposto testo 3">
            <a:extLst>
              <a:ext uri="{FF2B5EF4-FFF2-40B4-BE49-F238E27FC236}">
                <a16:creationId xmlns:a16="http://schemas.microsoft.com/office/drawing/2014/main" id="{81521FED-383A-F515-4E2F-D416E38AFE05}"/>
              </a:ext>
            </a:extLst>
          </p:cNvPr>
          <p:cNvSpPr>
            <a:spLocks noGrp="1"/>
          </p:cNvSpPr>
          <p:nvPr>
            <p:ph type="body" idx="1"/>
          </p:nvPr>
        </p:nvSpPr>
        <p:spPr>
          <a:xfrm>
            <a:off x="645223" y="286719"/>
            <a:ext cx="3868340" cy="985943"/>
          </a:xfrm>
        </p:spPr>
        <p:txBody>
          <a:bodyPr>
            <a:normAutofit/>
          </a:bodyPr>
          <a:lstStyle/>
          <a:p>
            <a:r>
              <a:rPr lang="en-US" sz="2100" dirty="0" err="1"/>
              <a:t>Scritture</a:t>
            </a:r>
            <a:r>
              <a:rPr lang="en-US" sz="2100" dirty="0"/>
              <a:t> </a:t>
            </a:r>
          </a:p>
          <a:p>
            <a:r>
              <a:rPr lang="en-US" sz="2900" dirty="0" err="1"/>
              <a:t>Ebraiche</a:t>
            </a:r>
            <a:endParaRPr lang="en-US" sz="2100" dirty="0"/>
          </a:p>
        </p:txBody>
      </p:sp>
      <p:sp>
        <p:nvSpPr>
          <p:cNvPr id="12" name="Segnaposto testo 4">
            <a:extLst>
              <a:ext uri="{FF2B5EF4-FFF2-40B4-BE49-F238E27FC236}">
                <a16:creationId xmlns:a16="http://schemas.microsoft.com/office/drawing/2014/main" id="{C245DFB8-296F-E3C0-B290-2AE5DC01874E}"/>
              </a:ext>
            </a:extLst>
          </p:cNvPr>
          <p:cNvSpPr>
            <a:spLocks noGrp="1"/>
          </p:cNvSpPr>
          <p:nvPr>
            <p:ph type="body" sz="quarter" idx="3"/>
          </p:nvPr>
        </p:nvSpPr>
        <p:spPr>
          <a:xfrm>
            <a:off x="5217795" y="203835"/>
            <a:ext cx="2812868" cy="1068827"/>
          </a:xfrm>
        </p:spPr>
        <p:txBody>
          <a:bodyPr>
            <a:normAutofit/>
          </a:bodyPr>
          <a:lstStyle/>
          <a:p>
            <a:r>
              <a:rPr lang="en-US" dirty="0"/>
              <a:t>Targumim</a:t>
            </a:r>
          </a:p>
          <a:p>
            <a:r>
              <a:rPr lang="en-US" sz="2800" dirty="0" err="1"/>
              <a:t>Aramaici</a:t>
            </a:r>
            <a:endParaRPr lang="en-US" sz="2100" dirty="0"/>
          </a:p>
        </p:txBody>
      </p:sp>
      <p:sp>
        <p:nvSpPr>
          <p:cNvPr id="13" name="Freccia destra 12">
            <a:extLst>
              <a:ext uri="{FF2B5EF4-FFF2-40B4-BE49-F238E27FC236}">
                <a16:creationId xmlns:a16="http://schemas.microsoft.com/office/drawing/2014/main" id="{FBB66755-673F-1D7D-5F03-FBFC032E29A3}"/>
              </a:ext>
            </a:extLst>
          </p:cNvPr>
          <p:cNvSpPr/>
          <p:nvPr/>
        </p:nvSpPr>
        <p:spPr>
          <a:xfrm>
            <a:off x="2983045" y="738249"/>
            <a:ext cx="2061974" cy="206134"/>
          </a:xfrm>
          <a:prstGeom prst="rightArrow">
            <a:avLst>
              <a:gd name="adj1" fmla="val 50000"/>
              <a:gd name="adj2" fmla="val 153519"/>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2100" kern="1200" dirty="0">
              <a:solidFill>
                <a:prstClr val="white"/>
              </a:solidFill>
              <a:latin typeface="Century Schoolbook" panose="02040604050505020304"/>
            </a:endParaRPr>
          </a:p>
        </p:txBody>
      </p:sp>
    </p:spTree>
    <p:extLst>
      <p:ext uri="{BB962C8B-B14F-4D97-AF65-F5344CB8AC3E}">
        <p14:creationId xmlns:p14="http://schemas.microsoft.com/office/powerpoint/2010/main" val="2269940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7801A-B7E8-A33C-B129-C948C0BF48AB}"/>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7D9F627-D89B-013A-48C3-C9B37AC5969F}"/>
              </a:ext>
            </a:extLst>
          </p:cNvPr>
          <p:cNvSpPr>
            <a:spLocks noGrp="1"/>
          </p:cNvSpPr>
          <p:nvPr>
            <p:ph sz="half" idx="2"/>
          </p:nvPr>
        </p:nvSpPr>
        <p:spPr>
          <a:xfrm>
            <a:off x="1602056" y="520345"/>
            <a:ext cx="1117998" cy="617934"/>
          </a:xfrm>
        </p:spPr>
        <p:txBody>
          <a:bodyPr>
            <a:normAutofit/>
          </a:bodyPr>
          <a:lstStyle/>
          <a:p>
            <a:pPr marL="0" indent="0">
              <a:lnSpc>
                <a:spcPct val="150000"/>
              </a:lnSpc>
              <a:buNone/>
            </a:pPr>
            <a:r>
              <a:rPr lang="en-US" dirty="0"/>
              <a:t>DIO</a:t>
            </a:r>
          </a:p>
        </p:txBody>
      </p:sp>
      <p:sp>
        <p:nvSpPr>
          <p:cNvPr id="9" name="Segnaposto contenuto 2">
            <a:extLst>
              <a:ext uri="{FF2B5EF4-FFF2-40B4-BE49-F238E27FC236}">
                <a16:creationId xmlns:a16="http://schemas.microsoft.com/office/drawing/2014/main" id="{4EC178F7-A145-F1C1-C2E5-329B5187B556}"/>
              </a:ext>
            </a:extLst>
          </p:cNvPr>
          <p:cNvSpPr txBox="1">
            <a:spLocks/>
          </p:cNvSpPr>
          <p:nvPr/>
        </p:nvSpPr>
        <p:spPr>
          <a:xfrm>
            <a:off x="6281061" y="520345"/>
            <a:ext cx="1985963" cy="61793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None/>
            </a:pPr>
            <a:r>
              <a:rPr lang="en-US" sz="2100" dirty="0">
                <a:solidFill>
                  <a:prstClr val="black"/>
                </a:solidFill>
                <a:latin typeface="Century Schoolbook" panose="02040604050505020304"/>
              </a:rPr>
              <a:t>IL </a:t>
            </a:r>
            <a:r>
              <a:rPr lang="en-US" sz="2100" i="1" dirty="0">
                <a:solidFill>
                  <a:prstClr val="black"/>
                </a:solidFill>
                <a:latin typeface="Century Schoolbook" panose="02040604050505020304"/>
              </a:rPr>
              <a:t>MEMRA</a:t>
            </a:r>
          </a:p>
        </p:txBody>
      </p:sp>
      <p:sp>
        <p:nvSpPr>
          <p:cNvPr id="2" name="Freccia destra 1">
            <a:extLst>
              <a:ext uri="{FF2B5EF4-FFF2-40B4-BE49-F238E27FC236}">
                <a16:creationId xmlns:a16="http://schemas.microsoft.com/office/drawing/2014/main" id="{A29037CF-73D8-D71A-E050-260EAE3E38F5}"/>
              </a:ext>
            </a:extLst>
          </p:cNvPr>
          <p:cNvSpPr/>
          <p:nvPr/>
        </p:nvSpPr>
        <p:spPr>
          <a:xfrm>
            <a:off x="2997889" y="550447"/>
            <a:ext cx="2914650" cy="557732"/>
          </a:xfrm>
          <a:prstGeom prst="rightArrow">
            <a:avLst>
              <a:gd name="adj1" fmla="val 50000"/>
              <a:gd name="adj2" fmla="val 153519"/>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2100" kern="1200" dirty="0">
              <a:solidFill>
                <a:prstClr val="white"/>
              </a:solidFill>
              <a:latin typeface="Century Schoolbook" panose="02040604050505020304"/>
            </a:endParaRPr>
          </a:p>
        </p:txBody>
      </p:sp>
      <p:sp>
        <p:nvSpPr>
          <p:cNvPr id="14" name="CasellaDiTesto 13">
            <a:extLst>
              <a:ext uri="{FF2B5EF4-FFF2-40B4-BE49-F238E27FC236}">
                <a16:creationId xmlns:a16="http://schemas.microsoft.com/office/drawing/2014/main" id="{1C31F513-5DF7-AD2A-E651-F40F5843B79C}"/>
              </a:ext>
            </a:extLst>
          </p:cNvPr>
          <p:cNvSpPr txBox="1"/>
          <p:nvPr/>
        </p:nvSpPr>
        <p:spPr>
          <a:xfrm>
            <a:off x="1271270" y="2599010"/>
            <a:ext cx="7287572" cy="523220"/>
          </a:xfrm>
          <a:prstGeom prst="rect">
            <a:avLst/>
          </a:prstGeom>
          <a:noFill/>
        </p:spPr>
        <p:txBody>
          <a:bodyPr wrap="none" rtlCol="0">
            <a:spAutoFit/>
          </a:bodyPr>
          <a:lstStyle/>
          <a:p>
            <a:pPr defTabSz="685800" rtl="0"/>
            <a:r>
              <a:rPr lang="en-US" sz="2800" i="1" kern="1200" dirty="0" err="1">
                <a:solidFill>
                  <a:prstClr val="black"/>
                </a:solidFill>
                <a:latin typeface="Century Schoolbook" panose="02040604050505020304"/>
                <a:ea typeface="+mn-ea"/>
                <a:cs typeface="+mn-cs"/>
              </a:rPr>
              <a:t>Evitare</a:t>
            </a:r>
            <a:r>
              <a:rPr lang="en-US" sz="2800" i="1" kern="1200" dirty="0">
                <a:solidFill>
                  <a:prstClr val="black"/>
                </a:solidFill>
                <a:latin typeface="Century Schoolbook" panose="02040604050505020304"/>
                <a:ea typeface="+mn-ea"/>
                <a:cs typeface="+mn-cs"/>
              </a:rPr>
              <a:t> </a:t>
            </a:r>
            <a:r>
              <a:rPr lang="en-US" sz="2800" i="1" kern="1200" dirty="0" err="1">
                <a:solidFill>
                  <a:prstClr val="black"/>
                </a:solidFill>
                <a:latin typeface="Century Schoolbook" panose="02040604050505020304"/>
                <a:ea typeface="+mn-ea"/>
                <a:cs typeface="+mn-cs"/>
              </a:rPr>
              <a:t>antropomorfismi</a:t>
            </a:r>
            <a:r>
              <a:rPr lang="en-US" sz="2800" i="1" kern="1200" dirty="0">
                <a:solidFill>
                  <a:prstClr val="black"/>
                </a:solidFill>
                <a:latin typeface="Century Schoolbook" panose="02040604050505020304"/>
                <a:ea typeface="+mn-ea"/>
                <a:cs typeface="+mn-cs"/>
              </a:rPr>
              <a:t> e </a:t>
            </a:r>
            <a:r>
              <a:rPr lang="en-US" sz="2800" i="1" kern="1200" dirty="0" err="1">
                <a:solidFill>
                  <a:prstClr val="black"/>
                </a:solidFill>
                <a:latin typeface="Century Schoolbook" panose="02040604050505020304"/>
                <a:ea typeface="+mn-ea"/>
                <a:cs typeface="+mn-cs"/>
              </a:rPr>
              <a:t>antropo-patismi</a:t>
            </a:r>
            <a:endParaRPr lang="en-US" sz="2800" i="1" kern="1200" dirty="0">
              <a:solidFill>
                <a:prstClr val="black"/>
              </a:solidFill>
              <a:latin typeface="Century Schoolbook" panose="02040604050505020304"/>
              <a:ea typeface="+mn-ea"/>
              <a:cs typeface="+mn-cs"/>
            </a:endParaRPr>
          </a:p>
        </p:txBody>
      </p:sp>
      <p:pic>
        <p:nvPicPr>
          <p:cNvPr id="15" name="Immagine2">
            <a:extLst>
              <a:ext uri="{FF2B5EF4-FFF2-40B4-BE49-F238E27FC236}">
                <a16:creationId xmlns:a16="http://schemas.microsoft.com/office/drawing/2014/main" id="{5AAE4A45-2C2A-9DB2-BC43-781671673EDA}"/>
              </a:ext>
            </a:extLst>
          </p:cNvPr>
          <p:cNvPicPr>
            <a:picLocks noChangeAspect="1"/>
            <a:extLst>
              <a:ext uri="smNativeData">
                <pr:smNativeData xmlns="" xmlns:p14="http://schemas.microsoft.com/office/powerpoint/2010/main" xmlns:pr="smNativeData" val="SMDATA_15_ELl2YB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BEwAALBUAAAAAAABkAAAAZAAAAAAAAAAjAAAABAAAAGQAAAAXAAAAFAAAAAAAAAAAAAAA/38AAP9/AAAAAAAACQAAAAQAAAAEBQAADAAAABAAAAA7GpaFQzvKvw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MQgAAAAAAADlIAAAiA4AABAAAAAmAAAACAAAAP//////////"/>
              </a:ext>
            </a:extLst>
          </p:cNvPicPr>
          <p:nvPr/>
        </p:nvPicPr>
        <p:blipFill>
          <a:blip r:embed="rId2"/>
          <a:srcRect r="48650" b="54200"/>
          <a:stretch>
            <a:fillRect/>
          </a:stretch>
        </p:blipFill>
        <p:spPr>
          <a:xfrm>
            <a:off x="-5010" y="1075706"/>
            <a:ext cx="3011805" cy="1771650"/>
          </a:xfrm>
          <a:prstGeom prst="rect">
            <a:avLst/>
          </a:prstGeom>
          <a:noFill/>
          <a:ln>
            <a:noFill/>
          </a:ln>
          <a:effectLst/>
        </p:spPr>
      </p:pic>
    </p:spTree>
    <p:extLst>
      <p:ext uri="{BB962C8B-B14F-4D97-AF65-F5344CB8AC3E}">
        <p14:creationId xmlns:p14="http://schemas.microsoft.com/office/powerpoint/2010/main" val="4184919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2ED57-50AC-9B0E-C799-8B52D860EF95}"/>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67FF6BC-A6D0-2EC1-7280-A1D1759E0C4A}"/>
              </a:ext>
            </a:extLst>
          </p:cNvPr>
          <p:cNvSpPr>
            <a:spLocks noGrp="1"/>
          </p:cNvSpPr>
          <p:nvPr>
            <p:ph sz="half" idx="2"/>
          </p:nvPr>
        </p:nvSpPr>
        <p:spPr>
          <a:xfrm>
            <a:off x="1602056" y="520345"/>
            <a:ext cx="1117998" cy="617934"/>
          </a:xfrm>
        </p:spPr>
        <p:txBody>
          <a:bodyPr>
            <a:normAutofit/>
          </a:bodyPr>
          <a:lstStyle/>
          <a:p>
            <a:pPr marL="0" indent="0">
              <a:lnSpc>
                <a:spcPct val="150000"/>
              </a:lnSpc>
              <a:buNone/>
            </a:pPr>
            <a:r>
              <a:rPr lang="en-US" dirty="0"/>
              <a:t>DIO</a:t>
            </a:r>
          </a:p>
        </p:txBody>
      </p:sp>
      <p:sp>
        <p:nvSpPr>
          <p:cNvPr id="9" name="Segnaposto contenuto 2">
            <a:extLst>
              <a:ext uri="{FF2B5EF4-FFF2-40B4-BE49-F238E27FC236}">
                <a16:creationId xmlns:a16="http://schemas.microsoft.com/office/drawing/2014/main" id="{3DE4EB17-09E9-012B-320B-FA6F65037F03}"/>
              </a:ext>
            </a:extLst>
          </p:cNvPr>
          <p:cNvSpPr txBox="1">
            <a:spLocks/>
          </p:cNvSpPr>
          <p:nvPr/>
        </p:nvSpPr>
        <p:spPr>
          <a:xfrm>
            <a:off x="6281061" y="520345"/>
            <a:ext cx="1985963" cy="61793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None/>
            </a:pPr>
            <a:r>
              <a:rPr lang="en-US" sz="2100" dirty="0">
                <a:solidFill>
                  <a:prstClr val="black"/>
                </a:solidFill>
                <a:latin typeface="Century Schoolbook" panose="02040604050505020304"/>
              </a:rPr>
              <a:t>IL </a:t>
            </a:r>
            <a:r>
              <a:rPr lang="en-US" sz="2100" i="1" dirty="0">
                <a:solidFill>
                  <a:prstClr val="black"/>
                </a:solidFill>
                <a:latin typeface="Century Schoolbook" panose="02040604050505020304"/>
              </a:rPr>
              <a:t>MEMRA</a:t>
            </a:r>
          </a:p>
        </p:txBody>
      </p:sp>
      <p:sp>
        <p:nvSpPr>
          <p:cNvPr id="2" name="Freccia destra 1">
            <a:extLst>
              <a:ext uri="{FF2B5EF4-FFF2-40B4-BE49-F238E27FC236}">
                <a16:creationId xmlns:a16="http://schemas.microsoft.com/office/drawing/2014/main" id="{3D70381A-CE3F-0265-9064-58B7BB60AF22}"/>
              </a:ext>
            </a:extLst>
          </p:cNvPr>
          <p:cNvSpPr/>
          <p:nvPr/>
        </p:nvSpPr>
        <p:spPr>
          <a:xfrm>
            <a:off x="2997889" y="550447"/>
            <a:ext cx="2914650" cy="557732"/>
          </a:xfrm>
          <a:prstGeom prst="rightArrow">
            <a:avLst>
              <a:gd name="adj1" fmla="val 50000"/>
              <a:gd name="adj2" fmla="val 153519"/>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2100" kern="1200" dirty="0">
              <a:solidFill>
                <a:prstClr val="white"/>
              </a:solidFill>
              <a:latin typeface="Century Schoolbook" panose="02040604050505020304"/>
            </a:endParaRPr>
          </a:p>
        </p:txBody>
      </p:sp>
      <p:pic>
        <p:nvPicPr>
          <p:cNvPr id="15" name="Immagine2">
            <a:extLst>
              <a:ext uri="{FF2B5EF4-FFF2-40B4-BE49-F238E27FC236}">
                <a16:creationId xmlns:a16="http://schemas.microsoft.com/office/drawing/2014/main" id="{E058DB6D-3A43-E2D9-8DAD-A1C5EDE508F7}"/>
              </a:ext>
            </a:extLst>
          </p:cNvPr>
          <p:cNvPicPr>
            <a:picLocks noChangeAspect="1"/>
            <a:extLst>
              <a:ext uri="smNativeData">
                <pr:smNativeData xmlns:pr="smNativeData" xmlns:p14="http://schemas.microsoft.com/office/powerpoint/2010/main" xmlns="" val="SMDATA_15_ELl2YB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BEwAALBUAAAAAAABkAAAAZAAAAAAAAAAjAAAABAAAAGQAAAAXAAAAFAAAAAAAAAAAAAAA/38AAP9/AAAAAAAACQAAAAQAAAAEBQAADAAAABAAAAA7GpaFQzvKvw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MQgAAAAAAADlIAAAiA4AABAAAAAmAAAACAAAAP//////////"/>
              </a:ext>
            </a:extLst>
          </p:cNvPicPr>
          <p:nvPr/>
        </p:nvPicPr>
        <p:blipFill>
          <a:blip r:embed="rId2">
            <a:extLst>
              <a:ext uri="{BEBA8EAE-BF5A-486C-A8C5-ECC9F3942E4B}">
                <a14:imgProps xmlns:a14="http://schemas.microsoft.com/office/drawing/2010/main">
                  <a14:imgLayer r:embed="rId3">
                    <a14:imgEffect>
                      <a14:artisticBlur/>
                    </a14:imgEffect>
                  </a14:imgLayer>
                </a14:imgProps>
              </a:ext>
            </a:extLst>
          </a:blip>
          <a:srcRect r="48650" b="54200"/>
          <a:stretch>
            <a:fillRect/>
          </a:stretch>
        </p:blipFill>
        <p:spPr>
          <a:xfrm>
            <a:off x="-5010" y="1075706"/>
            <a:ext cx="3011805" cy="1771650"/>
          </a:xfrm>
          <a:prstGeom prst="rect">
            <a:avLst/>
          </a:prstGeom>
          <a:noFill/>
          <a:ln>
            <a:noFill/>
          </a:ln>
          <a:effectLst/>
        </p:spPr>
      </p:pic>
      <p:sp>
        <p:nvSpPr>
          <p:cNvPr id="4" name="CasellaDiTesto 3">
            <a:extLst>
              <a:ext uri="{FF2B5EF4-FFF2-40B4-BE49-F238E27FC236}">
                <a16:creationId xmlns:a16="http://schemas.microsoft.com/office/drawing/2014/main" id="{D3B82D45-BB15-22EB-410C-6FA278DBAF1F}"/>
              </a:ext>
            </a:extLst>
          </p:cNvPr>
          <p:cNvSpPr txBox="1"/>
          <p:nvPr/>
        </p:nvSpPr>
        <p:spPr>
          <a:xfrm>
            <a:off x="1303128" y="3114538"/>
            <a:ext cx="1335622" cy="415498"/>
          </a:xfrm>
          <a:prstGeom prst="rect">
            <a:avLst/>
          </a:prstGeom>
          <a:noFill/>
        </p:spPr>
        <p:txBody>
          <a:bodyPr wrap="none" rtlCol="0">
            <a:spAutoFit/>
          </a:bodyPr>
          <a:lstStyle/>
          <a:p>
            <a:pPr defTabSz="685800" rtl="0"/>
            <a:r>
              <a:rPr lang="en-US" sz="2100" b="1" kern="1200" dirty="0">
                <a:solidFill>
                  <a:prstClr val="black"/>
                </a:solidFill>
                <a:latin typeface="Century Schoolbook" panose="02040604050505020304"/>
                <a:ea typeface="+mn-ea"/>
                <a:cs typeface="+mn-cs"/>
              </a:rPr>
              <a:t>ANCHE:</a:t>
            </a:r>
          </a:p>
        </p:txBody>
      </p:sp>
      <p:sp>
        <p:nvSpPr>
          <p:cNvPr id="7" name="Segnaposto contenuto 5">
            <a:extLst>
              <a:ext uri="{FF2B5EF4-FFF2-40B4-BE49-F238E27FC236}">
                <a16:creationId xmlns:a16="http://schemas.microsoft.com/office/drawing/2014/main" id="{60849EA5-7428-836E-2C4F-88124FA2171D}"/>
              </a:ext>
            </a:extLst>
          </p:cNvPr>
          <p:cNvSpPr txBox="1">
            <a:spLocks/>
          </p:cNvSpPr>
          <p:nvPr/>
        </p:nvSpPr>
        <p:spPr>
          <a:xfrm>
            <a:off x="2386755" y="3367910"/>
            <a:ext cx="5056601" cy="1389953"/>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57175" indent="-257175" defTabSz="685800">
              <a:spcBef>
                <a:spcPts val="750"/>
              </a:spcBef>
              <a:buFont typeface="Arial" panose="020B0604020202020204" pitchFamily="34" charset="0"/>
              <a:buChar char="•"/>
            </a:pPr>
            <a:r>
              <a:rPr lang="en-US" sz="1800" b="0" kern="0" dirty="0">
                <a:solidFill>
                  <a:prstClr val="black"/>
                </a:solidFill>
                <a:latin typeface="Century Schoolbook" panose="02040604050505020304"/>
                <a:ea typeface="Calibri" panose="020F0502020204030204" pitchFamily="34" charset="0"/>
              </a:rPr>
              <a:t>Potenza o </a:t>
            </a:r>
            <a:r>
              <a:rPr lang="en-US" sz="1800" b="0" kern="0" dirty="0" err="1">
                <a:solidFill>
                  <a:prstClr val="black"/>
                </a:solidFill>
                <a:latin typeface="Century Schoolbook" panose="02040604050505020304"/>
                <a:ea typeface="Calibri" panose="020F0502020204030204" pitchFamily="34" charset="0"/>
              </a:rPr>
              <a:t>presenza</a:t>
            </a:r>
            <a:r>
              <a:rPr lang="en-US" sz="1800" b="0" kern="0" dirty="0">
                <a:solidFill>
                  <a:prstClr val="black"/>
                </a:solidFill>
                <a:latin typeface="Century Schoolbook" panose="02040604050505020304"/>
                <a:ea typeface="Calibri" panose="020F0502020204030204" pitchFamily="34" charset="0"/>
              </a:rPr>
              <a:t> di Dio </a:t>
            </a:r>
            <a:r>
              <a:rPr lang="en-US" sz="1800" b="0" kern="0" dirty="0" err="1">
                <a:solidFill>
                  <a:prstClr val="black"/>
                </a:solidFill>
                <a:latin typeface="Century Schoolbook" panose="02040604050505020304"/>
                <a:ea typeface="Calibri" panose="020F0502020204030204" pitchFamily="34" charset="0"/>
              </a:rPr>
              <a:t>nel</a:t>
            </a:r>
            <a:r>
              <a:rPr lang="en-US" sz="1800" b="0" kern="0" dirty="0">
                <a:solidFill>
                  <a:prstClr val="black"/>
                </a:solidFill>
                <a:latin typeface="Century Schoolbook" panose="02040604050505020304"/>
                <a:ea typeface="Calibri" panose="020F0502020204030204" pitchFamily="34" charset="0"/>
              </a:rPr>
              <a:t> mondo</a:t>
            </a:r>
          </a:p>
          <a:p>
            <a:pPr marL="257175" indent="-257175" defTabSz="685800">
              <a:spcBef>
                <a:spcPts val="750"/>
              </a:spcBef>
              <a:buFont typeface="Arial" panose="020B0604020202020204" pitchFamily="34" charset="0"/>
              <a:buChar char="•"/>
            </a:pPr>
            <a:r>
              <a:rPr lang="en-US" sz="1800" b="0" kern="0" dirty="0" err="1">
                <a:solidFill>
                  <a:prstClr val="black"/>
                </a:solidFill>
                <a:latin typeface="Century Schoolbook" panose="02040604050505020304"/>
                <a:ea typeface="Calibri" panose="020F0502020204030204" pitchFamily="34" charset="0"/>
              </a:rPr>
              <a:t>Essere</a:t>
            </a:r>
            <a:r>
              <a:rPr lang="en-US" sz="1800" b="0" kern="0" dirty="0">
                <a:solidFill>
                  <a:prstClr val="black"/>
                </a:solidFill>
                <a:latin typeface="Century Schoolbook" panose="02040604050505020304"/>
                <a:ea typeface="Calibri" panose="020F0502020204030204" pitchFamily="34" charset="0"/>
              </a:rPr>
              <a:t> </a:t>
            </a:r>
            <a:r>
              <a:rPr lang="en-US" sz="1800" b="0" kern="0" dirty="0" err="1">
                <a:solidFill>
                  <a:prstClr val="black"/>
                </a:solidFill>
                <a:latin typeface="Century Schoolbook" panose="02040604050505020304"/>
                <a:ea typeface="Calibri" panose="020F0502020204030204" pitchFamily="34" charset="0"/>
              </a:rPr>
              <a:t>separato</a:t>
            </a:r>
            <a:r>
              <a:rPr lang="en-US" sz="1800" b="0" kern="0" dirty="0">
                <a:solidFill>
                  <a:prstClr val="black"/>
                </a:solidFill>
                <a:latin typeface="Century Schoolbook" panose="02040604050505020304"/>
                <a:ea typeface="Calibri" panose="020F0502020204030204" pitchFamily="34" charset="0"/>
              </a:rPr>
              <a:t>, </a:t>
            </a:r>
            <a:r>
              <a:rPr lang="en-US" sz="1800" b="0" kern="0" dirty="0" err="1">
                <a:solidFill>
                  <a:prstClr val="black"/>
                </a:solidFill>
                <a:latin typeface="Century Schoolbook" panose="02040604050505020304"/>
                <a:ea typeface="Calibri" panose="020F0502020204030204" pitchFamily="34" charset="0"/>
              </a:rPr>
              <a:t>diverso</a:t>
            </a:r>
            <a:r>
              <a:rPr lang="en-US" sz="1800" b="0" kern="0" dirty="0">
                <a:solidFill>
                  <a:prstClr val="black"/>
                </a:solidFill>
                <a:latin typeface="Century Schoolbook" panose="02040604050505020304"/>
                <a:ea typeface="Calibri" panose="020F0502020204030204" pitchFamily="34" charset="0"/>
              </a:rPr>
              <a:t> da Dio</a:t>
            </a:r>
          </a:p>
          <a:p>
            <a:pPr marL="257175" indent="-257175" defTabSz="685800">
              <a:spcBef>
                <a:spcPts val="750"/>
              </a:spcBef>
              <a:buFont typeface="Arial" panose="020B0604020202020204" pitchFamily="34" charset="0"/>
              <a:buChar char="•"/>
            </a:pPr>
            <a:r>
              <a:rPr lang="en-US" sz="1800" b="0" kern="0" dirty="0" err="1">
                <a:solidFill>
                  <a:prstClr val="black"/>
                </a:solidFill>
                <a:latin typeface="Century Schoolbook" panose="02040604050505020304"/>
                <a:ea typeface="Calibri" panose="020F0502020204030204" pitchFamily="34" charset="0"/>
              </a:rPr>
              <a:t>Equivalente</a:t>
            </a:r>
            <a:r>
              <a:rPr lang="en-US" sz="1800" b="0" kern="0" dirty="0">
                <a:solidFill>
                  <a:prstClr val="black"/>
                </a:solidFill>
                <a:latin typeface="Century Schoolbook" panose="02040604050505020304"/>
                <a:ea typeface="Calibri" panose="020F0502020204030204" pitchFamily="34" charset="0"/>
              </a:rPr>
              <a:t> ad </a:t>
            </a:r>
            <a:r>
              <a:rPr lang="en-US" sz="1800" b="0" kern="0" dirty="0" err="1">
                <a:solidFill>
                  <a:prstClr val="black"/>
                </a:solidFill>
                <a:latin typeface="Century Schoolbook" panose="02040604050505020304"/>
                <a:ea typeface="Calibri" panose="020F0502020204030204" pitchFamily="34" charset="0"/>
              </a:rPr>
              <a:t>altre</a:t>
            </a:r>
            <a:r>
              <a:rPr lang="en-US" sz="1800" b="0" kern="0" dirty="0">
                <a:solidFill>
                  <a:prstClr val="black"/>
                </a:solidFill>
                <a:latin typeface="Century Schoolbook" panose="02040604050505020304"/>
                <a:ea typeface="Calibri" panose="020F0502020204030204" pitchFamily="34" charset="0"/>
              </a:rPr>
              <a:t> figure di </a:t>
            </a:r>
            <a:r>
              <a:rPr lang="en-US" sz="1800" b="0" kern="0" dirty="0" err="1">
                <a:solidFill>
                  <a:prstClr val="black"/>
                </a:solidFill>
                <a:latin typeface="Century Schoolbook" panose="02040604050505020304"/>
                <a:ea typeface="Calibri" panose="020F0502020204030204" pitchFamily="34" charset="0"/>
              </a:rPr>
              <a:t>mediazione</a:t>
            </a:r>
            <a:endParaRPr lang="en-US" dirty="0">
              <a:solidFill>
                <a:prstClr val="black"/>
              </a:solidFill>
              <a:latin typeface="Century Schoolbook" panose="02040604050505020304"/>
            </a:endParaRPr>
          </a:p>
        </p:txBody>
      </p:sp>
      <p:sp>
        <p:nvSpPr>
          <p:cNvPr id="5" name="CasellaDiTesto 4">
            <a:extLst>
              <a:ext uri="{FF2B5EF4-FFF2-40B4-BE49-F238E27FC236}">
                <a16:creationId xmlns:a16="http://schemas.microsoft.com/office/drawing/2014/main" id="{EA8453B9-59B7-499C-67A2-405FE01283BC}"/>
              </a:ext>
            </a:extLst>
          </p:cNvPr>
          <p:cNvSpPr txBox="1"/>
          <p:nvPr/>
        </p:nvSpPr>
        <p:spPr>
          <a:xfrm>
            <a:off x="1271270" y="2599010"/>
            <a:ext cx="7287572" cy="523220"/>
          </a:xfrm>
          <a:prstGeom prst="rect">
            <a:avLst/>
          </a:prstGeom>
          <a:noFill/>
        </p:spPr>
        <p:txBody>
          <a:bodyPr wrap="none" rtlCol="0">
            <a:spAutoFit/>
          </a:bodyPr>
          <a:lstStyle/>
          <a:p>
            <a:pPr defTabSz="685800" rtl="0"/>
            <a:r>
              <a:rPr lang="en-US" sz="2800" i="1" kern="1200" dirty="0" err="1">
                <a:solidFill>
                  <a:prstClr val="black"/>
                </a:solidFill>
                <a:latin typeface="Century Schoolbook" panose="02040604050505020304"/>
                <a:ea typeface="+mn-ea"/>
                <a:cs typeface="+mn-cs"/>
              </a:rPr>
              <a:t>Evitare</a:t>
            </a:r>
            <a:r>
              <a:rPr lang="en-US" sz="2800" i="1" kern="1200" dirty="0">
                <a:solidFill>
                  <a:prstClr val="black"/>
                </a:solidFill>
                <a:latin typeface="Century Schoolbook" panose="02040604050505020304"/>
                <a:ea typeface="+mn-ea"/>
                <a:cs typeface="+mn-cs"/>
              </a:rPr>
              <a:t> </a:t>
            </a:r>
            <a:r>
              <a:rPr lang="en-US" sz="2800" i="1" kern="1200" dirty="0" err="1">
                <a:solidFill>
                  <a:prstClr val="black"/>
                </a:solidFill>
                <a:latin typeface="Century Schoolbook" panose="02040604050505020304"/>
                <a:ea typeface="+mn-ea"/>
                <a:cs typeface="+mn-cs"/>
              </a:rPr>
              <a:t>antropomorfismi</a:t>
            </a:r>
            <a:r>
              <a:rPr lang="en-US" sz="2800" i="1" kern="1200" dirty="0">
                <a:solidFill>
                  <a:prstClr val="black"/>
                </a:solidFill>
                <a:latin typeface="Century Schoolbook" panose="02040604050505020304"/>
                <a:ea typeface="+mn-ea"/>
                <a:cs typeface="+mn-cs"/>
              </a:rPr>
              <a:t> e </a:t>
            </a:r>
            <a:r>
              <a:rPr lang="en-US" sz="2800" i="1" kern="1200" dirty="0" err="1">
                <a:solidFill>
                  <a:prstClr val="black"/>
                </a:solidFill>
                <a:latin typeface="Century Schoolbook" panose="02040604050505020304"/>
                <a:ea typeface="+mn-ea"/>
                <a:cs typeface="+mn-cs"/>
              </a:rPr>
              <a:t>antropo-patismi</a:t>
            </a:r>
            <a:endParaRPr lang="en-US" sz="2800" i="1" kern="1200" dirty="0">
              <a:solidFill>
                <a:prstClr val="black"/>
              </a:solidFill>
              <a:latin typeface="Century Schoolbook" panose="02040604050505020304"/>
              <a:ea typeface="+mn-ea"/>
              <a:cs typeface="+mn-cs"/>
            </a:endParaRPr>
          </a:p>
        </p:txBody>
      </p:sp>
    </p:spTree>
    <p:extLst>
      <p:ext uri="{BB962C8B-B14F-4D97-AF65-F5344CB8AC3E}">
        <p14:creationId xmlns:p14="http://schemas.microsoft.com/office/powerpoint/2010/main" val="2375157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F60C84-7F5F-5C35-B87A-53E01FF35253}"/>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35C65A8E-6A09-69E9-A4D4-38C930DA3869}"/>
              </a:ext>
            </a:extLst>
          </p:cNvPr>
          <p:cNvSpPr txBox="1"/>
          <p:nvPr/>
        </p:nvSpPr>
        <p:spPr>
          <a:xfrm>
            <a:off x="5309604" y="4091748"/>
            <a:ext cx="3138931" cy="573128"/>
          </a:xfrm>
          <a:prstGeom prst="rect">
            <a:avLst/>
          </a:prstGeom>
        </p:spPr>
        <p:txBody>
          <a:bodyPr vert="horz" lIns="68580" tIns="34290" rIns="68580" bIns="34290" rtlCol="0" anchor="t">
            <a:normAutofit/>
          </a:bodyPr>
          <a:lstStyle/>
          <a:p>
            <a:pPr defTabSz="685800" rtl="0">
              <a:lnSpc>
                <a:spcPct val="90000"/>
              </a:lnSpc>
              <a:spcBef>
                <a:spcPts val="750"/>
              </a:spcBef>
            </a:pPr>
            <a:r>
              <a:rPr lang="en-US" sz="1350" i="1" kern="1200" dirty="0">
                <a:solidFill>
                  <a:prstClr val="black"/>
                </a:solidFill>
                <a:latin typeface="Century Schoolbook" panose="02040604050505020304"/>
                <a:ea typeface="+mn-ea"/>
                <a:cs typeface="+mn-cs"/>
              </a:rPr>
              <a:t>Peter De Vries</a:t>
            </a:r>
            <a:endParaRPr lang="en-US" sz="1350" kern="1200" dirty="0">
              <a:solidFill>
                <a:prstClr val="black"/>
              </a:solidFill>
              <a:latin typeface="Century Schoolbook" panose="02040604050505020304"/>
              <a:ea typeface="+mn-ea"/>
              <a:cs typeface="+mn-cs"/>
            </a:endParaRPr>
          </a:p>
        </p:txBody>
      </p:sp>
      <p:cxnSp>
        <p:nvCxnSpPr>
          <p:cNvPr id="47" name="Straight Connector 46">
            <a:extLst>
              <a:ext uri="{FF2B5EF4-FFF2-40B4-BE49-F238E27FC236}">
                <a16:creationId xmlns:a16="http://schemas.microsoft.com/office/drawing/2014/main" id="{1933FD05-7FA3-CBBF-984C-E352B42A1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89816" y="388641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2A788CD0-8967-5639-A60F-EA34E2A430DA}"/>
              </a:ext>
            </a:extLst>
          </p:cNvPr>
          <p:cNvSpPr txBox="1"/>
          <p:nvPr/>
        </p:nvSpPr>
        <p:spPr>
          <a:xfrm>
            <a:off x="1449126" y="2075792"/>
            <a:ext cx="6404776" cy="1754326"/>
          </a:xfrm>
          <a:prstGeom prst="rect">
            <a:avLst/>
          </a:prstGeom>
          <a:noFill/>
        </p:spPr>
        <p:txBody>
          <a:bodyPr wrap="square" rtlCol="0">
            <a:spAutoFit/>
          </a:bodyPr>
          <a:lstStyle/>
          <a:p>
            <a:pPr defTabSz="685800" rtl="0">
              <a:spcAft>
                <a:spcPts val="450"/>
              </a:spcAft>
            </a:pPr>
            <a:r>
              <a:rPr lang="en-US" sz="2700" kern="1200" dirty="0">
                <a:solidFill>
                  <a:prstClr val="black"/>
                </a:solidFill>
                <a:latin typeface="Century Schoolbook" panose="02040604050505020304"/>
                <a:ea typeface="+mn-ea"/>
                <a:cs typeface="+mn-cs"/>
              </a:rPr>
              <a:t>“</a:t>
            </a:r>
            <a:r>
              <a:rPr lang="en-US" sz="2700" kern="0" dirty="0">
                <a:solidFill>
                  <a:prstClr val="black"/>
                </a:solidFill>
                <a:latin typeface="Century Schoolbook" panose="02040604050505020304"/>
                <a:ea typeface="Calibri" panose="020F0502020204030204" pitchFamily="34" charset="0"/>
                <a:cs typeface="+mn-cs"/>
              </a:rPr>
              <a:t>Just as the logos of Philo has a semi-independent status and stands between God himself and creation the same is true of the Memra</a:t>
            </a:r>
            <a:r>
              <a:rPr lang="en-US" sz="2700" kern="1200" dirty="0">
                <a:solidFill>
                  <a:prstClr val="black"/>
                </a:solidFill>
                <a:latin typeface="Century Schoolbook" panose="02040604050505020304"/>
                <a:ea typeface="+mn-ea"/>
                <a:cs typeface="+mn-cs"/>
              </a:rPr>
              <a:t>”</a:t>
            </a:r>
          </a:p>
        </p:txBody>
      </p:sp>
    </p:spTree>
    <p:extLst>
      <p:ext uri="{BB962C8B-B14F-4D97-AF65-F5344CB8AC3E}">
        <p14:creationId xmlns:p14="http://schemas.microsoft.com/office/powerpoint/2010/main" val="4020834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EC09D6-0F0D-0397-50BA-E2A39B748F70}"/>
            </a:ext>
          </a:extLst>
        </p:cNvPr>
        <p:cNvGrpSpPr/>
        <p:nvPr/>
      </p:nvGrpSpPr>
      <p:grpSpPr>
        <a:xfrm>
          <a:off x="0" y="0"/>
          <a:ext cx="0" cy="0"/>
          <a:chOff x="0" y="0"/>
          <a:chExt cx="0" cy="0"/>
        </a:xfrm>
      </p:grpSpPr>
      <p:sp useBgFill="1">
        <p:nvSpPr>
          <p:cNvPr id="57" name="Rectangle 50">
            <a:extLst>
              <a:ext uri="{FF2B5EF4-FFF2-40B4-BE49-F238E27FC236}">
                <a16:creationId xmlns:a16="http://schemas.microsoft.com/office/drawing/2014/main" id="{74564D51-75B7-34CB-26CB-4784395DC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entury Schoolbook" panose="02040604050505020304"/>
            </a:endParaRPr>
          </a:p>
        </p:txBody>
      </p:sp>
      <p:sp>
        <p:nvSpPr>
          <p:cNvPr id="58" name="Freeform: Shape 52">
            <a:extLst>
              <a:ext uri="{FF2B5EF4-FFF2-40B4-BE49-F238E27FC236}">
                <a16:creationId xmlns:a16="http://schemas.microsoft.com/office/drawing/2014/main" id="{6EAAF791-4A21-FBCD-3844-8DA905AC2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422" y="1"/>
            <a:ext cx="8461807" cy="2197586"/>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chemeClr val="bg2">
              <a:alpha val="50000"/>
            </a:schemeClr>
          </a:solidFill>
          <a:ln w="32707" cap="flat">
            <a:noFill/>
            <a:prstDash val="solid"/>
            <a:miter/>
          </a:ln>
        </p:spPr>
        <p:txBody>
          <a:bodyPr rtlCol="0" anchor="ctr"/>
          <a:lstStyle/>
          <a:p>
            <a:pPr defTabSz="685800" rtl="0"/>
            <a:endParaRPr lang="en-US" sz="1350" kern="1200">
              <a:solidFill>
                <a:prstClr val="black"/>
              </a:solidFill>
              <a:latin typeface="Century Schoolbook" panose="02040604050505020304"/>
              <a:ea typeface="+mn-ea"/>
              <a:cs typeface="+mn-cs"/>
            </a:endParaRPr>
          </a:p>
        </p:txBody>
      </p:sp>
      <p:sp>
        <p:nvSpPr>
          <p:cNvPr id="5" name="Titolo 4">
            <a:extLst>
              <a:ext uri="{FF2B5EF4-FFF2-40B4-BE49-F238E27FC236}">
                <a16:creationId xmlns:a16="http://schemas.microsoft.com/office/drawing/2014/main" id="{4E6E1F33-95FD-52F4-FA76-CF7750C07C4B}"/>
              </a:ext>
            </a:extLst>
          </p:cNvPr>
          <p:cNvSpPr>
            <a:spLocks noGrp="1"/>
          </p:cNvSpPr>
          <p:nvPr>
            <p:ph type="title"/>
          </p:nvPr>
        </p:nvSpPr>
        <p:spPr>
          <a:xfrm>
            <a:off x="1141857" y="639583"/>
            <a:ext cx="6858000" cy="3864334"/>
          </a:xfrm>
        </p:spPr>
        <p:txBody>
          <a:bodyPr vert="horz" lIns="68580" tIns="34290" rIns="68580" bIns="34290" rtlCol="0" anchor="b">
            <a:normAutofit/>
          </a:bodyPr>
          <a:lstStyle/>
          <a:p>
            <a:pPr algn="ctr"/>
            <a:r>
              <a:rPr lang="en-US" sz="3900" dirty="0"/>
              <a:t>Targumim: </a:t>
            </a:r>
            <a:r>
              <a:rPr lang="en-US" sz="3900" b="1" dirty="0"/>
              <a:t>Memra</a:t>
            </a:r>
            <a:br>
              <a:rPr lang="en-US" sz="3900" b="1" dirty="0"/>
            </a:br>
            <a:br>
              <a:rPr lang="en-US" sz="3900" b="1" dirty="0"/>
            </a:br>
            <a:r>
              <a:rPr lang="en-US" sz="2700" dirty="0" err="1"/>
              <a:t>Ambiguità</a:t>
            </a:r>
            <a:r>
              <a:rPr lang="en-US" sz="2700" dirty="0"/>
              <a:t> rispetto </a:t>
            </a:r>
            <a:r>
              <a:rPr lang="en-US" sz="2700" dirty="0" err="1"/>
              <a:t>allo</a:t>
            </a:r>
            <a:r>
              <a:rPr lang="en-US" sz="2700" dirty="0"/>
              <a:t> </a:t>
            </a:r>
            <a:r>
              <a:rPr lang="en-US" sz="2700" dirty="0" err="1"/>
              <a:t>statuto</a:t>
            </a:r>
            <a:r>
              <a:rPr lang="en-US" sz="2700" dirty="0"/>
              <a:t> </a:t>
            </a:r>
            <a:r>
              <a:rPr lang="en-US" sz="2700" dirty="0" err="1"/>
              <a:t>ontologico</a:t>
            </a:r>
            <a:br>
              <a:rPr lang="en-US" kern="1200" dirty="0">
                <a:solidFill>
                  <a:schemeClr val="tx1"/>
                </a:solidFill>
                <a:latin typeface="+mj-lt"/>
                <a:ea typeface="+mj-ea"/>
                <a:cs typeface="+mj-cs"/>
              </a:rPr>
            </a:br>
            <a:r>
              <a:rPr lang="en-US" sz="1500" i="1" dirty="0">
                <a:solidFill>
                  <a:schemeClr val="bg1">
                    <a:lumMod val="75000"/>
                  </a:schemeClr>
                </a:solidFill>
              </a:rPr>
              <a:t>(</a:t>
            </a:r>
            <a:r>
              <a:rPr lang="en-US" sz="1500" i="1" dirty="0" err="1">
                <a:solidFill>
                  <a:schemeClr val="bg1">
                    <a:lumMod val="75000"/>
                  </a:schemeClr>
                </a:solidFill>
              </a:rPr>
              <a:t>Boyarin</a:t>
            </a:r>
            <a:r>
              <a:rPr lang="en-US" sz="1500" i="1" dirty="0">
                <a:solidFill>
                  <a:schemeClr val="bg1">
                    <a:lumMod val="75000"/>
                  </a:schemeClr>
                </a:solidFill>
              </a:rPr>
              <a:t>, De Vries</a:t>
            </a:r>
            <a:r>
              <a:rPr lang="en-US" sz="1650" dirty="0">
                <a:solidFill>
                  <a:schemeClr val="bg1">
                    <a:lumMod val="75000"/>
                  </a:schemeClr>
                </a:solidFill>
              </a:rPr>
              <a:t>)</a:t>
            </a:r>
            <a:br>
              <a:rPr lang="en-US" sz="1650" dirty="0">
                <a:solidFill>
                  <a:schemeClr val="bg1">
                    <a:lumMod val="75000"/>
                  </a:schemeClr>
                </a:solidFill>
              </a:rPr>
            </a:br>
            <a:br>
              <a:rPr lang="en-US" sz="1650" dirty="0"/>
            </a:br>
            <a:r>
              <a:rPr lang="en-US" i="1" dirty="0" err="1">
                <a:solidFill>
                  <a:schemeClr val="bg1">
                    <a:lumMod val="50000"/>
                  </a:schemeClr>
                </a:solidFill>
              </a:rPr>
              <a:t>è</a:t>
            </a:r>
            <a:r>
              <a:rPr lang="en-US" i="1" dirty="0">
                <a:solidFill>
                  <a:schemeClr val="bg1">
                    <a:lumMod val="50000"/>
                  </a:schemeClr>
                </a:solidFill>
              </a:rPr>
              <a:t> </a:t>
            </a:r>
            <a:r>
              <a:rPr lang="en-US" i="1" dirty="0" err="1">
                <a:solidFill>
                  <a:schemeClr val="bg1">
                    <a:lumMod val="50000"/>
                  </a:schemeClr>
                </a:solidFill>
              </a:rPr>
              <a:t>divino</a:t>
            </a:r>
            <a:r>
              <a:rPr lang="en-US" i="1" dirty="0">
                <a:solidFill>
                  <a:schemeClr val="bg1">
                    <a:lumMod val="50000"/>
                  </a:schemeClr>
                </a:solidFill>
              </a:rPr>
              <a:t>? </a:t>
            </a:r>
            <a:br>
              <a:rPr lang="en-US" i="1" dirty="0"/>
            </a:br>
            <a:r>
              <a:rPr lang="en-US" kern="1200" dirty="0">
                <a:solidFill>
                  <a:schemeClr val="tx1"/>
                </a:solidFill>
                <a:latin typeface="+mj-lt"/>
                <a:ea typeface="+mj-ea"/>
                <a:cs typeface="+mj-cs"/>
              </a:rPr>
              <a:t>No, </a:t>
            </a:r>
            <a:r>
              <a:rPr lang="en-US" kern="1200" dirty="0" err="1">
                <a:solidFill>
                  <a:schemeClr val="tx1"/>
                </a:solidFill>
                <a:latin typeface="+mj-lt"/>
                <a:ea typeface="+mj-ea"/>
                <a:cs typeface="+mj-cs"/>
              </a:rPr>
              <a:t>almeno</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nelle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conseguenze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pratiche</a:t>
            </a:r>
            <a:br>
              <a:rPr lang="en-US" kern="1200" dirty="0">
                <a:solidFill>
                  <a:schemeClr val="tx1"/>
                </a:solidFill>
                <a:latin typeface="+mj-lt"/>
                <a:ea typeface="+mj-ea"/>
                <a:cs typeface="+mj-cs"/>
              </a:rPr>
            </a:br>
            <a:r>
              <a:rPr lang="en-US" sz="1500" i="1" dirty="0">
                <a:solidFill>
                  <a:schemeClr val="bg1">
                    <a:lumMod val="75000"/>
                  </a:schemeClr>
                </a:solidFill>
              </a:rPr>
              <a:t>(Hurtado)</a:t>
            </a:r>
            <a:br>
              <a:rPr lang="en-US" sz="1500" i="1" dirty="0">
                <a:solidFill>
                  <a:schemeClr val="bg1">
                    <a:lumMod val="75000"/>
                  </a:schemeClr>
                </a:solidFill>
              </a:rPr>
            </a:br>
            <a:endParaRPr lang="en-US" sz="1500" i="1" dirty="0">
              <a:solidFill>
                <a:schemeClr val="bg1">
                  <a:lumMod val="75000"/>
                </a:schemeClr>
              </a:solidFill>
            </a:endParaRPr>
          </a:p>
        </p:txBody>
      </p:sp>
    </p:spTree>
    <p:extLst>
      <p:ext uri="{BB962C8B-B14F-4D97-AF65-F5344CB8AC3E}">
        <p14:creationId xmlns:p14="http://schemas.microsoft.com/office/powerpoint/2010/main" val="1771357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0FE42F-6446-366D-E079-EC54153A1C5B}"/>
            </a:ext>
          </a:extLst>
        </p:cNvPr>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entury Schoolbook" panose="02040604050505020304"/>
            </a:endParaRPr>
          </a:p>
        </p:txBody>
      </p:sp>
      <p:sp>
        <p:nvSpPr>
          <p:cNvPr id="5" name="Titolo 4">
            <a:extLst>
              <a:ext uri="{FF2B5EF4-FFF2-40B4-BE49-F238E27FC236}">
                <a16:creationId xmlns:a16="http://schemas.microsoft.com/office/drawing/2014/main" id="{2541BAA3-471D-C8D6-6C00-9A874E279888}"/>
              </a:ext>
            </a:extLst>
          </p:cNvPr>
          <p:cNvSpPr>
            <a:spLocks noGrp="1"/>
          </p:cNvSpPr>
          <p:nvPr>
            <p:ph type="title"/>
          </p:nvPr>
        </p:nvSpPr>
        <p:spPr>
          <a:xfrm>
            <a:off x="553720" y="1046797"/>
            <a:ext cx="7884414" cy="3049905"/>
          </a:xfrm>
        </p:spPr>
        <p:txBody>
          <a:bodyPr vert="horz" lIns="68580" tIns="34290" rIns="68580" bIns="34290" rtlCol="0" anchor="b">
            <a:normAutofit/>
          </a:bodyPr>
          <a:lstStyle/>
          <a:p>
            <a:r>
              <a:rPr lang="en-US" sz="4950" dirty="0"/>
              <a:t>Pensiero </a:t>
            </a:r>
            <a:r>
              <a:rPr lang="en-US" sz="4950" dirty="0" err="1"/>
              <a:t>giudaico</a:t>
            </a:r>
            <a:r>
              <a:rPr lang="en-US" sz="4950" dirty="0"/>
              <a:t> </a:t>
            </a:r>
            <a:r>
              <a:rPr lang="en-US" sz="4950" dirty="0" err="1"/>
              <a:t>condiviso</a:t>
            </a:r>
            <a:r>
              <a:rPr lang="en-US" sz="4950" dirty="0"/>
              <a:t> </a:t>
            </a:r>
            <a:r>
              <a:rPr lang="en-US" sz="4950" dirty="0" err="1"/>
              <a:t>riguardo</a:t>
            </a:r>
            <a:r>
              <a:rPr lang="en-US" sz="4950" dirty="0"/>
              <a:t> </a:t>
            </a:r>
            <a:r>
              <a:rPr lang="en-US" sz="4950" dirty="0" err="1"/>
              <a:t>alla</a:t>
            </a:r>
            <a:r>
              <a:rPr lang="en-US" sz="4950" dirty="0"/>
              <a:t> Parola di Dio</a:t>
            </a:r>
            <a:br>
              <a:rPr lang="en-US" sz="4950" i="1" dirty="0"/>
            </a:br>
            <a:endParaRPr lang="en-US" sz="4950" i="1" dirty="0"/>
          </a:p>
        </p:txBody>
      </p:sp>
      <p:sp>
        <p:nvSpPr>
          <p:cNvPr id="8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3538946"/>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entury Schoolbook" panose="02040604050505020304"/>
            </a:endParaRPr>
          </a:p>
        </p:txBody>
      </p:sp>
    </p:spTree>
    <p:extLst>
      <p:ext uri="{BB962C8B-B14F-4D97-AF65-F5344CB8AC3E}">
        <p14:creationId xmlns:p14="http://schemas.microsoft.com/office/powerpoint/2010/main" val="318526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4" name="CasellaTesto1"/>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agQAAIc0AABaCAAAECAAACYAAAAIAAAA//////////8="/>
              </a:ext>
            </a:extLst>
          </p:cNvSpPr>
          <p:nvPr/>
        </p:nvSpPr>
        <p:spPr>
          <a:xfrm>
            <a:off x="1202380" y="132080"/>
            <a:ext cx="7319010" cy="640080"/>
          </a:xfrm>
          <a:prstGeom prst="rect">
            <a:avLst/>
          </a:prstGeom>
          <a:noFill/>
          <a:ln>
            <a:noFill/>
          </a:ln>
          <a:effectLst/>
        </p:spPr>
        <p:txBody>
          <a:bodyPr vert="horz" wrap="square" numCol="1" spcCol="215900" anchor="t"/>
          <a:lstStyle/>
          <a:p>
            <a:pPr algn="ctr">
              <a:defRPr sz="3600" b="1">
                <a:solidFill>
                  <a:srgbClr val="FFFF00"/>
                </a:solidFill>
              </a:defRPr>
            </a:pPr>
            <a:r>
              <a:t>SAPIENZA</a:t>
            </a:r>
          </a:p>
        </p:txBody>
      </p:sp>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1219835" y="347345"/>
            <a:ext cx="7319010" cy="3017520"/>
          </a:xfrm>
          <a:prstGeom prst="rect">
            <a:avLst/>
          </a:prstGeom>
          <a:noFill/>
          <a:ln>
            <a:noFill/>
          </a:ln>
          <a:effectLst/>
        </p:spPr>
        <p:txBody>
          <a:bodyPr vert="horz" wrap="square" numCol="1" spcCol="215900" anchor="t"/>
          <a:lstStyle/>
          <a:p>
            <a:pPr algn="ctr">
              <a:defRPr sz="2800">
                <a:solidFill>
                  <a:srgbClr val="FFFFFF"/>
                </a:solidFill>
              </a:defRPr>
            </a:pPr>
            <a:r>
              <a:rPr sz="11200" dirty="0"/>
              <a:t> </a:t>
            </a:r>
            <a:r>
              <a:rPr sz="11200" dirty="0" err="1"/>
              <a:t>חָכְמָה</a:t>
            </a:r>
            <a:r>
              <a:rPr sz="11200" dirty="0"/>
              <a:t> </a:t>
            </a:r>
          </a:p>
          <a:p>
            <a:pPr algn="ctr">
              <a:defRPr sz="2800">
                <a:solidFill>
                  <a:srgbClr val="FFFFFF"/>
                </a:solidFill>
              </a:defRPr>
            </a:pPr>
            <a:r>
              <a:rPr sz="8000" dirty="0" err="1">
                <a:latin typeface="Cardo" pitchFamily="1" charset="0"/>
                <a:ea typeface="Cardo" pitchFamily="1" charset="0"/>
                <a:cs typeface="Cardo" pitchFamily="1" charset="0"/>
              </a:rPr>
              <a:t>σοφί</a:t>
            </a:r>
            <a:r>
              <a:rPr sz="8000" dirty="0">
                <a:latin typeface="Cardo" pitchFamily="1" charset="0"/>
                <a:ea typeface="Cardo" pitchFamily="1" charset="0"/>
                <a:cs typeface="Cardo" pitchFamily="1" charset="0"/>
              </a:rPr>
              <a:t>α</a:t>
            </a:r>
            <a:endParaRPr dirty="0">
              <a:latin typeface="Cardo" pitchFamily="1" charset="0"/>
              <a:ea typeface="Cardo" pitchFamily="1" charset="0"/>
              <a:cs typeface="Cardo" pitchFamily="1" charset="0"/>
            </a:endParaRPr>
          </a:p>
        </p:txBody>
      </p:sp>
      <p:sp>
        <p:nvSpPr>
          <p:cNvPr id="6" name="Rettangolo 5"/>
          <p:cNvSpPr/>
          <p:nvPr/>
        </p:nvSpPr>
        <p:spPr>
          <a:xfrm>
            <a:off x="1708312" y="3580130"/>
            <a:ext cx="6307145" cy="923330"/>
          </a:xfrm>
          <a:prstGeom prst="rect">
            <a:avLst/>
          </a:prstGeom>
        </p:spPr>
        <p:txBody>
          <a:bodyPr wrap="square">
            <a:spAutoFit/>
          </a:bodyPr>
          <a:lstStyle/>
          <a:p>
            <a:r>
              <a:rPr lang="it-IT" dirty="0">
                <a:solidFill>
                  <a:schemeClr val="bg1"/>
                </a:solidFill>
                <a:latin typeface="Book Antiqua" panose="02040602050305030304" pitchFamily="18" charset="0"/>
                <a:ea typeface="MS Mincho"/>
                <a:cs typeface="Guttman Adii-Light"/>
              </a:rPr>
              <a:t>«intelligenza, talento, perspicacia, penetrazione, acutezza, ingegno, sapere, sapienza, cultura, erudizione; buon senso, assennatezza, giudizio, criterio, ragione...»</a:t>
            </a:r>
            <a:endParaRPr lang="it-IT" dirty="0">
              <a:solidFill>
                <a:schemeClr val="bg1"/>
              </a:solidFill>
            </a:endParaRPr>
          </a:p>
        </p:txBody>
      </p:sp>
    </p:spTree>
    <p:extLst>
      <p:ext uri="{BB962C8B-B14F-4D97-AF65-F5344CB8AC3E}">
        <p14:creationId xmlns:p14="http://schemas.microsoft.com/office/powerpoint/2010/main" val="102179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123190" y="203835"/>
            <a:ext cx="2654935" cy="1650365"/>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5143500"/>
          </a:xfrm>
          <a:prstGeom prst="rect">
            <a:avLst/>
          </a:prstGeom>
        </p:spPr>
      </p:pic>
      <p:sp>
        <p:nvSpPr>
          <p:cNvPr id="8" name="Rettangolo 7"/>
          <p:cNvSpPr/>
          <p:nvPr/>
        </p:nvSpPr>
        <p:spPr>
          <a:xfrm>
            <a:off x="123190" y="1854200"/>
            <a:ext cx="3587750" cy="923330"/>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Ondeggiavano e barcollavano come ubriachi: tutta la loro </a:t>
            </a:r>
            <a:r>
              <a:rPr lang="it-IT" b="1" dirty="0">
                <a:solidFill>
                  <a:schemeClr val="bg1"/>
                </a:solidFill>
                <a:latin typeface="Cardo" panose="02020600000000000000" pitchFamily="18" charset="-79"/>
                <a:ea typeface="Cardo" panose="02020600000000000000" pitchFamily="18" charset="-79"/>
                <a:cs typeface="Cardo" panose="02020600000000000000" pitchFamily="18" charset="-79"/>
              </a:rPr>
              <a:t>abilità</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era svanita. (</a:t>
            </a:r>
            <a:r>
              <a:rPr lang="it-IT" dirty="0" err="1">
                <a:solidFill>
                  <a:schemeClr val="bg1"/>
                </a:solidFill>
                <a:latin typeface="Cardo" panose="02020600000000000000" pitchFamily="18" charset="-79"/>
                <a:ea typeface="Cardo" panose="02020600000000000000" pitchFamily="18" charset="-79"/>
                <a:cs typeface="Cardo" panose="02020600000000000000" pitchFamily="18" charset="-79"/>
              </a:rPr>
              <a:t>Sal</a:t>
            </a:r>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 107:27 CEI)</a:t>
            </a:r>
          </a:p>
        </p:txBody>
      </p:sp>
    </p:spTree>
    <p:extLst>
      <p:ext uri="{BB962C8B-B14F-4D97-AF65-F5344CB8AC3E}">
        <p14:creationId xmlns:p14="http://schemas.microsoft.com/office/powerpoint/2010/main" val="81885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123190" y="203835"/>
            <a:ext cx="2654935" cy="1650365"/>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5143500"/>
          </a:xfrm>
          <a:prstGeom prst="rect">
            <a:avLst/>
          </a:prstGeom>
        </p:spPr>
      </p:pic>
      <p:sp>
        <p:nvSpPr>
          <p:cNvPr id="9" name="Rettangolo 8"/>
          <p:cNvSpPr/>
          <p:nvPr/>
        </p:nvSpPr>
        <p:spPr>
          <a:xfrm>
            <a:off x="145833" y="2929930"/>
            <a:ext cx="3587750" cy="1477328"/>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CONOSCENZE PRATICHE</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(sapienza nelle cose)</a:t>
            </a:r>
          </a:p>
          <a:p>
            <a:endParaRPr lang="it-IT" dirty="0">
              <a:solidFill>
                <a:schemeClr val="bg1"/>
              </a:solidFill>
              <a:latin typeface="Cardo" panose="02020600000000000000" pitchFamily="18" charset="-79"/>
              <a:ea typeface="Cardo" panose="02020600000000000000" pitchFamily="18" charset="-79"/>
              <a:cs typeface="Cardo" panose="02020600000000000000" pitchFamily="18" charset="-79"/>
            </a:endParaRP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ATTRIBUTO DEL SAGGIO</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(sapienza nell’uomo)</a:t>
            </a:r>
          </a:p>
        </p:txBody>
      </p:sp>
    </p:spTree>
    <p:extLst>
      <p:ext uri="{BB962C8B-B14F-4D97-AF65-F5344CB8AC3E}">
        <p14:creationId xmlns:p14="http://schemas.microsoft.com/office/powerpoint/2010/main" val="2018206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123190" y="203835"/>
            <a:ext cx="2654935" cy="1650365"/>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sp>
        <p:nvSpPr>
          <p:cNvPr id="9" name="Rettangolo 8"/>
          <p:cNvSpPr/>
          <p:nvPr/>
        </p:nvSpPr>
        <p:spPr>
          <a:xfrm>
            <a:off x="266700" y="2428240"/>
            <a:ext cx="3946525" cy="2031325"/>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ATTRIBUTO DIVINO</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(Dio è sapiente)</a:t>
            </a:r>
          </a:p>
          <a:p>
            <a:endParaRPr lang="it-IT" dirty="0">
              <a:solidFill>
                <a:schemeClr val="bg1"/>
              </a:solidFill>
              <a:latin typeface="Cardo" panose="02020600000000000000" pitchFamily="18" charset="-79"/>
              <a:ea typeface="Cardo" panose="02020600000000000000" pitchFamily="18" charset="-79"/>
              <a:cs typeface="Cardo" panose="02020600000000000000" pitchFamily="18" charset="-79"/>
            </a:endParaRP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PLASMATO NELLE SUE OPERE</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(Dio fa con sapienza)</a:t>
            </a:r>
          </a:p>
          <a:p>
            <a:endParaRPr lang="it-IT" dirty="0">
              <a:solidFill>
                <a:schemeClr val="bg1"/>
              </a:solidFill>
              <a:latin typeface="Cardo" panose="02020600000000000000" pitchFamily="18" charset="-79"/>
              <a:ea typeface="Cardo" panose="02020600000000000000" pitchFamily="18" charset="-79"/>
              <a:cs typeface="Cardo" panose="02020600000000000000" pitchFamily="18" charset="-79"/>
            </a:endParaRP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Sapienza creata: ordine e bellezza</a:t>
            </a:r>
          </a:p>
        </p:txBody>
      </p:sp>
    </p:spTree>
    <p:extLst>
      <p:ext uri="{BB962C8B-B14F-4D97-AF65-F5344CB8AC3E}">
        <p14:creationId xmlns:p14="http://schemas.microsoft.com/office/powerpoint/2010/main" val="2242016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123190" y="203835"/>
            <a:ext cx="2654935" cy="1650365"/>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sp>
        <p:nvSpPr>
          <p:cNvPr id="9" name="Rettangolo 8"/>
          <p:cNvSpPr/>
          <p:nvPr/>
        </p:nvSpPr>
        <p:spPr>
          <a:xfrm>
            <a:off x="266700" y="2428240"/>
            <a:ext cx="3946525" cy="2585323"/>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ATTRIBUTO DIVINO</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(Dio è sapiente)</a:t>
            </a:r>
          </a:p>
          <a:p>
            <a:endParaRPr lang="it-IT" dirty="0">
              <a:solidFill>
                <a:schemeClr val="bg1"/>
              </a:solidFill>
              <a:latin typeface="Cardo" panose="02020600000000000000" pitchFamily="18" charset="-79"/>
              <a:ea typeface="Cardo" panose="02020600000000000000" pitchFamily="18" charset="-79"/>
              <a:cs typeface="Cardo" panose="02020600000000000000" pitchFamily="18" charset="-79"/>
            </a:endParaRP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PLASMATO NELLE SUE OPERE</a:t>
            </a: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(Dio fa con sapienza)</a:t>
            </a:r>
          </a:p>
          <a:p>
            <a:endParaRPr lang="it-IT" dirty="0">
              <a:solidFill>
                <a:schemeClr val="bg1"/>
              </a:solidFill>
              <a:latin typeface="Cardo" panose="02020600000000000000" pitchFamily="18" charset="-79"/>
              <a:ea typeface="Cardo" panose="02020600000000000000" pitchFamily="18" charset="-79"/>
              <a:cs typeface="Cardo" panose="02020600000000000000" pitchFamily="18" charset="-79"/>
            </a:endParaRP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Sapienza creata: ordine e bellezza</a:t>
            </a:r>
          </a:p>
          <a:p>
            <a:endParaRPr lang="it-IT" dirty="0">
              <a:solidFill>
                <a:schemeClr val="bg1"/>
              </a:solidFill>
              <a:latin typeface="Cardo" panose="02020600000000000000" pitchFamily="18" charset="-79"/>
              <a:ea typeface="Cardo" panose="02020600000000000000" pitchFamily="18" charset="-79"/>
              <a:cs typeface="Cardo" panose="02020600000000000000" pitchFamily="18" charset="-79"/>
            </a:endParaRPr>
          </a:p>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DONO DI DIO ALL’UOMO</a:t>
            </a:r>
          </a:p>
        </p:txBody>
      </p:sp>
      <p:pic>
        <p:nvPicPr>
          <p:cNvPr id="4" name="Immagine 3"/>
          <p:cNvPicPr>
            <a:picLocks noChangeAspect="1"/>
          </p:cNvPicPr>
          <p:nvPr/>
        </p:nvPicPr>
        <p:blipFill>
          <a:blip r:embed="rId3"/>
          <a:stretch>
            <a:fillRect/>
          </a:stretch>
        </p:blipFill>
        <p:spPr>
          <a:xfrm>
            <a:off x="4356735" y="335255"/>
            <a:ext cx="4678308" cy="4678308"/>
          </a:xfrm>
          <a:prstGeom prst="rect">
            <a:avLst/>
          </a:prstGeom>
        </p:spPr>
      </p:pic>
    </p:spTree>
    <p:extLst>
      <p:ext uri="{BB962C8B-B14F-4D97-AF65-F5344CB8AC3E}">
        <p14:creationId xmlns:p14="http://schemas.microsoft.com/office/powerpoint/2010/main" val="24453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1"/>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vYTps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iIYAAPQfAAAFjQAAJigAABAAAAAmAAAACAAAAP//////////"/>
              </a:ext>
            </a:extLst>
          </p:cNvPicPr>
          <p:nvPr/>
        </p:nvPicPr>
        <p:blipFill>
          <a:blip r:embed="rId2"/>
          <a:stretch>
            <a:fillRect/>
          </a:stretch>
        </p:blipFill>
        <p:spPr>
          <a:xfrm>
            <a:off x="21869400" y="5194300"/>
            <a:ext cx="1054735" cy="1332230"/>
          </a:xfrm>
          <a:prstGeom prst="rect">
            <a:avLst/>
          </a:prstGeom>
          <a:noFill/>
          <a:ln>
            <a:noFill/>
          </a:ln>
          <a:effectLst/>
        </p:spPr>
      </p:pic>
      <p:pic>
        <p:nvPicPr>
          <p:cNvPr id="3" name="Immagine2"/>
          <p:cNvPicPr>
            <a:picLocks noChangeAspect="1"/>
            <a:extLst>
              <a:ext uri="smNativeData">
                <pr:smNativeData xmlns="" xmlns:p14="http://schemas.microsoft.com/office/powerpoint/2010/main" xmlns:pr="smNativeData" val="SMDATA_15_bce/Xx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u+DjBf///wEAAAAAAAAAAAAAAAAAAAAAAAAAAAAAAAAAAAAAAAAAAAAAAAJ/f38AgICAA8zMzADAwP8Af39/AAAAAAAAAAAAAAAAAP///wAAAAAAIQAAABgAAAAUAAAAD38AAFMgAACMhQAAhSgAABAAAAAmAAAACAAAAP//////////"/>
              </a:ext>
            </a:extLst>
          </p:cNvPicPr>
          <p:nvPr/>
        </p:nvPicPr>
        <p:blipFill>
          <a:blip r:embed="rId2"/>
          <a:stretch>
            <a:fillRect/>
          </a:stretch>
        </p:blipFill>
        <p:spPr>
          <a:xfrm>
            <a:off x="20654645" y="5254625"/>
            <a:ext cx="1054735" cy="1332230"/>
          </a:xfrm>
          <a:prstGeom prst="rect">
            <a:avLst/>
          </a:prstGeom>
          <a:noFill/>
          <a:ln>
            <a:noFill/>
          </a:ln>
          <a:effectLst/>
        </p:spPr>
      </p:pic>
      <p:sp>
        <p:nvSpPr>
          <p:cNvPr id="5" name="CasellaTesto2"/>
          <p:cNvSpPr txBox="1">
            <a:extLst>
              <a:ext uri="smNativeData">
                <pr:smNativeData xmlns="" xmlns:p14="http://schemas.microsoft.com/office/powerpoint/2010/main" xmlns:pr="smNativeData" val="SMDATA_13_bce/Xx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BBwAAOgkAAIc0AADKGwAAECAAACYAAAAIAAAA//////////8="/>
              </a:ext>
            </a:extLst>
          </p:cNvSpPr>
          <p:nvPr/>
        </p:nvSpPr>
        <p:spPr>
          <a:xfrm>
            <a:off x="123190" y="203835"/>
            <a:ext cx="2654935" cy="1650365"/>
          </a:xfrm>
          <a:prstGeom prst="rect">
            <a:avLst/>
          </a:prstGeom>
          <a:noFill/>
          <a:ln>
            <a:noFill/>
          </a:ln>
          <a:effectLst/>
        </p:spPr>
        <p:txBody>
          <a:bodyPr vert="horz" wrap="square" numCol="1" spcCol="215900" anchor="t"/>
          <a:lstStyle/>
          <a:p>
            <a:pPr algn="ctr">
              <a:defRPr sz="2800">
                <a:solidFill>
                  <a:srgbClr val="FFFFFF"/>
                </a:solidFill>
              </a:defRPr>
            </a:pPr>
            <a:r>
              <a:rPr sz="8000" dirty="0"/>
              <a:t> </a:t>
            </a:r>
            <a:r>
              <a:rPr sz="8000" dirty="0" err="1"/>
              <a:t>חָכְמָה</a:t>
            </a:r>
            <a:r>
              <a:rPr sz="8000" dirty="0"/>
              <a:t> </a:t>
            </a:r>
          </a:p>
        </p:txBody>
      </p:sp>
      <p:sp>
        <p:nvSpPr>
          <p:cNvPr id="9" name="Rettangolo 8"/>
          <p:cNvSpPr/>
          <p:nvPr/>
        </p:nvSpPr>
        <p:spPr>
          <a:xfrm>
            <a:off x="2778125" y="634365"/>
            <a:ext cx="5094605" cy="2123658"/>
          </a:xfrm>
          <a:prstGeom prst="rect">
            <a:avLst/>
          </a:prstGeom>
        </p:spPr>
        <p:txBody>
          <a:bodyPr wrap="square">
            <a:spAutoFit/>
          </a:bodyPr>
          <a:lstStyle/>
          <a:p>
            <a:r>
              <a:rPr lang="it-IT" dirty="0">
                <a:solidFill>
                  <a:schemeClr val="bg1"/>
                </a:solidFill>
                <a:latin typeface="Cardo" panose="02020600000000000000" pitchFamily="18" charset="-79"/>
                <a:ea typeface="Cardo" panose="02020600000000000000" pitchFamily="18" charset="-79"/>
                <a:cs typeface="Cardo" panose="02020600000000000000" pitchFamily="18" charset="-79"/>
              </a:rPr>
              <a:t>Tre testi; le tre personificazioni più vive</a:t>
            </a:r>
          </a:p>
          <a:p>
            <a:endParaRPr lang="it-IT" dirty="0">
              <a:solidFill>
                <a:schemeClr val="bg1"/>
              </a:solidFill>
              <a:latin typeface="Cardo" panose="02020600000000000000" pitchFamily="18" charset="-79"/>
              <a:ea typeface="Cardo" panose="02020600000000000000" pitchFamily="18" charset="-79"/>
              <a:cs typeface="Cardo" panose="02020600000000000000" pitchFamily="18" charset="-79"/>
            </a:endParaRPr>
          </a:p>
          <a:p>
            <a:pPr marL="342900" indent="-342900">
              <a:buAutoNum type="arabicPeriod"/>
            </a:pPr>
            <a:r>
              <a:rPr lang="it-IT" sz="2400" b="1" dirty="0">
                <a:solidFill>
                  <a:schemeClr val="bg1"/>
                </a:solidFill>
                <a:latin typeface="Cardo" panose="02020600000000000000" pitchFamily="18" charset="-79"/>
                <a:ea typeface="Cardo" panose="02020600000000000000" pitchFamily="18" charset="-79"/>
                <a:cs typeface="Cardo" panose="02020600000000000000" pitchFamily="18" charset="-79"/>
              </a:rPr>
              <a:t>Creatura, Dio, Intermedio?</a:t>
            </a:r>
          </a:p>
          <a:p>
            <a:pPr marL="342900" indent="-342900">
              <a:buAutoNum type="arabicPeriod"/>
            </a:pPr>
            <a:r>
              <a:rPr lang="it-IT" sz="2400" b="1" dirty="0">
                <a:solidFill>
                  <a:schemeClr val="bg1"/>
                </a:solidFill>
                <a:latin typeface="Cardo" panose="02020600000000000000" pitchFamily="18" charset="-79"/>
                <a:ea typeface="Cardo" panose="02020600000000000000" pitchFamily="18" charset="-79"/>
                <a:cs typeface="Cardo" panose="02020600000000000000" pitchFamily="18" charset="-79"/>
              </a:rPr>
              <a:t>Autonoma</a:t>
            </a:r>
          </a:p>
          <a:p>
            <a:pPr marL="342900" indent="-342900">
              <a:buAutoNum type="arabicPeriod"/>
            </a:pPr>
            <a:endParaRPr lang="it-IT" sz="2400" b="1" dirty="0">
              <a:solidFill>
                <a:schemeClr val="bg1"/>
              </a:solidFill>
              <a:latin typeface="Cardo" panose="02020600000000000000" pitchFamily="18" charset="-79"/>
              <a:ea typeface="Cardo" panose="02020600000000000000" pitchFamily="18" charset="-79"/>
              <a:cs typeface="Cardo" panose="02020600000000000000" pitchFamily="18" charset="-79"/>
            </a:endParaRPr>
          </a:p>
          <a:p>
            <a:pPr marL="342900" indent="-342900">
              <a:buAutoNum type="arabicPeriod"/>
            </a:pPr>
            <a:r>
              <a:rPr lang="it-IT" sz="2400" b="1" dirty="0">
                <a:solidFill>
                  <a:schemeClr val="bg1"/>
                </a:solidFill>
                <a:latin typeface="Cardo" panose="02020600000000000000" pitchFamily="18" charset="-79"/>
                <a:ea typeface="Cardo" panose="02020600000000000000" pitchFamily="18" charset="-79"/>
                <a:cs typeface="Cardo" panose="02020600000000000000" pitchFamily="18" charset="-79"/>
              </a:rPr>
              <a:t>Rapporto con il NT</a:t>
            </a:r>
          </a:p>
        </p:txBody>
      </p:sp>
    </p:spTree>
    <p:extLst>
      <p:ext uri="{BB962C8B-B14F-4D97-AF65-F5344CB8AC3E}">
        <p14:creationId xmlns:p14="http://schemas.microsoft.com/office/powerpoint/2010/main" val="641823711"/>
      </p:ext>
    </p:extLst>
  </p:cSld>
  <p:clrMapOvr>
    <a:masterClrMapping/>
  </p:clrMapOvr>
</p:sld>
</file>

<file path=ppt/theme/theme1.xml><?xml version="1.0" encoding="utf-8"?>
<a:theme xmlns:a="http://schemas.openxmlformats.org/drawingml/2006/main"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Bahnschrift"/>
        <a:ea typeface="SimSun"/>
        <a:cs typeface="Times New Roman"/>
      </a:majorFont>
      <a:minorFont>
        <a:latin typeface="Bahnschrift"/>
        <a:ea typeface="SimSu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969696"/>
        </a:lt2>
        <a:accent1>
          <a:srgbClr val="FBDF53"/>
        </a:accent1>
        <a:accent2>
          <a:srgbClr val="FF9966"/>
        </a:accent2>
        <a:accent3>
          <a:srgbClr val="DF7986"/>
        </a:accent3>
        <a:accent4>
          <a:srgbClr val="BF59A6"/>
        </a:accent4>
        <a:accent5>
          <a:srgbClr val="9F39C6"/>
        </a:accent5>
        <a:accent6>
          <a:srgbClr val="7F19E6"/>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808080"/>
        </a:lt2>
        <a:accent1>
          <a:srgbClr val="99CCFF"/>
        </a:accent1>
        <a:accent2>
          <a:srgbClr val="CCCCFF"/>
        </a:accent2>
        <a:accent3>
          <a:srgbClr val="ACACDF"/>
        </a:accent3>
        <a:accent4>
          <a:srgbClr val="9C9CBF"/>
        </a:accent4>
        <a:accent5>
          <a:srgbClr val="7C7C9F"/>
        </a:accent5>
        <a:accent6>
          <a:srgbClr val="5C5C7F"/>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DEF6F1"/>
        </a:lt1>
        <a:dk2>
          <a:srgbClr val="000000"/>
        </a:dk2>
        <a:lt2>
          <a:srgbClr val="969696"/>
        </a:lt2>
        <a:accent1>
          <a:srgbClr val="FFFFFF"/>
        </a:accent1>
        <a:accent2>
          <a:srgbClr val="8DC6FF"/>
        </a:accent2>
        <a:accent3>
          <a:srgbClr val="6DA6DF"/>
        </a:accent3>
        <a:accent4>
          <a:srgbClr val="4D86BF"/>
        </a:accent4>
        <a:accent5>
          <a:srgbClr val="2D669F"/>
        </a:accent5>
        <a:accent6>
          <a:srgbClr val="0D467F"/>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D9"/>
        </a:lt1>
        <a:dk2>
          <a:srgbClr val="000000"/>
        </a:dk2>
        <a:lt2>
          <a:srgbClr val="777777"/>
        </a:lt2>
        <a:accent1>
          <a:srgbClr val="FFFFF7"/>
        </a:accent1>
        <a:accent2>
          <a:srgbClr val="33CCCC"/>
        </a:accent2>
        <a:accent3>
          <a:srgbClr val="53ACAC"/>
        </a:accent3>
        <a:accent4>
          <a:srgbClr val="738C8C"/>
        </a:accent4>
        <a:accent5>
          <a:srgbClr val="936C6C"/>
        </a:accent5>
        <a:accent6>
          <a:srgbClr val="B34C4C"/>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6">
        <a:dk1>
          <a:srgbClr val="FFFFFF"/>
        </a:dk1>
        <a:lt1>
          <a:srgbClr val="008080"/>
        </a:lt1>
        <a:dk2>
          <a:srgbClr val="FFFF99"/>
        </a:dk2>
        <a:lt2>
          <a:srgbClr val="005A58"/>
        </a:lt2>
        <a:accent1>
          <a:srgbClr val="006462"/>
        </a:accent1>
        <a:accent2>
          <a:srgbClr val="6D6FC7"/>
        </a:accent2>
        <a:accent3>
          <a:srgbClr val="6D8FA7"/>
        </a:accent3>
        <a:accent4>
          <a:srgbClr val="8DAF87"/>
        </a:accent4>
        <a:accent5>
          <a:srgbClr val="ADCF67"/>
        </a:accent5>
        <a:accent6>
          <a:srgbClr val="CDEF47"/>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Presentation 7">
        <a:dk1>
          <a:srgbClr val="FFFFFF"/>
        </a:dk1>
        <a:lt1>
          <a:srgbClr val="800000"/>
        </a:lt1>
        <a:dk2>
          <a:srgbClr val="DFD293"/>
        </a:dk2>
        <a:lt2>
          <a:srgbClr val="5C1F00"/>
        </a:lt2>
        <a:accent1>
          <a:srgbClr val="CC3300"/>
        </a:accent1>
        <a:accent2>
          <a:srgbClr val="BE7960"/>
        </a:accent2>
        <a:accent3>
          <a:srgbClr val="9E9980"/>
        </a:accent3>
        <a:accent4>
          <a:srgbClr val="7EB9A0"/>
        </a:accent4>
        <a:accent5>
          <a:srgbClr val="5EC9C0"/>
        </a:accent5>
        <a:accent6>
          <a:srgbClr val="3EE9E0"/>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Presentation 8">
        <a:dk1>
          <a:srgbClr val="FFFFFF"/>
        </a:dk1>
        <a:lt1>
          <a:srgbClr val="000099"/>
        </a:lt1>
        <a:dk2>
          <a:srgbClr val="CCFFFF"/>
        </a:dk2>
        <a:lt2>
          <a:srgbClr val="003366"/>
        </a:lt2>
        <a:accent1>
          <a:srgbClr val="3366CC"/>
        </a:accent1>
        <a:accent2>
          <a:srgbClr val="00B000"/>
        </a:accent2>
        <a:accent3>
          <a:srgbClr val="209020"/>
        </a:accent3>
        <a:accent4>
          <a:srgbClr val="407040"/>
        </a:accent4>
        <a:accent5>
          <a:srgbClr val="605060"/>
        </a:accent5>
        <a:accent6>
          <a:srgbClr val="80308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Presentation 9">
        <a:dk1>
          <a:srgbClr val="FFFFFF"/>
        </a:dk1>
        <a:lt1>
          <a:srgbClr val="000000"/>
        </a:lt1>
        <a:dk2>
          <a:srgbClr val="E3EBF1"/>
        </a:dk2>
        <a:lt2>
          <a:srgbClr val="336699"/>
        </a:lt2>
        <a:accent1>
          <a:srgbClr val="003399"/>
        </a:accent1>
        <a:accent2>
          <a:srgbClr val="468A4B"/>
        </a:accent2>
        <a:accent3>
          <a:srgbClr val="666A6B"/>
        </a:accent3>
        <a:accent4>
          <a:srgbClr val="864A8B"/>
        </a:accent4>
        <a:accent5>
          <a:srgbClr val="A62AAB"/>
        </a:accent5>
        <a:accent6>
          <a:srgbClr val="C60ACB"/>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Presentation 10">
        <a:dk1>
          <a:srgbClr val="FFFFFF"/>
        </a:dk1>
        <a:lt1>
          <a:srgbClr val="686B5D"/>
        </a:lt1>
        <a:dk2>
          <a:srgbClr val="D1D1CB"/>
        </a:dk2>
        <a:lt2>
          <a:srgbClr val="777777"/>
        </a:lt2>
        <a:accent1>
          <a:srgbClr val="909082"/>
        </a:accent1>
        <a:accent2>
          <a:srgbClr val="809EA8"/>
        </a:accent2>
        <a:accent3>
          <a:srgbClr val="A07E88"/>
        </a:accent3>
        <a:accent4>
          <a:srgbClr val="C05E68"/>
        </a:accent4>
        <a:accent5>
          <a:srgbClr val="E03E48"/>
        </a:accent5>
        <a:accent6>
          <a:srgbClr val="FF1E2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Presentation 11">
        <a:dk1>
          <a:srgbClr val="FFFFFF"/>
        </a:dk1>
        <a:lt1>
          <a:srgbClr val="666699"/>
        </a:lt1>
        <a:dk2>
          <a:srgbClr val="FFFFFF"/>
        </a:dk2>
        <a:lt2>
          <a:srgbClr val="3E3E5C"/>
        </a:lt2>
        <a:accent1>
          <a:srgbClr val="60597B"/>
        </a:accent1>
        <a:accent2>
          <a:srgbClr val="6666FF"/>
        </a:accent2>
        <a:accent3>
          <a:srgbClr val="8686DF"/>
        </a:accent3>
        <a:accent4>
          <a:srgbClr val="A6A6BF"/>
        </a:accent4>
        <a:accent5>
          <a:srgbClr val="C6C69F"/>
        </a:accent5>
        <a:accent6>
          <a:srgbClr val="E6E67F"/>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Presentation 12">
        <a:dk1>
          <a:srgbClr val="FFFFFF"/>
        </a:dk1>
        <a:lt1>
          <a:srgbClr val="523E26"/>
        </a:lt1>
        <a:dk2>
          <a:srgbClr val="DFC08D"/>
        </a:dk2>
        <a:lt2>
          <a:srgbClr val="2D2015"/>
        </a:lt2>
        <a:accent1>
          <a:srgbClr val="8C7B70"/>
        </a:accent1>
        <a:accent2>
          <a:srgbClr val="8F5F2F"/>
        </a:accent2>
        <a:accent3>
          <a:srgbClr val="8F7F4F"/>
        </a:accent3>
        <a:accent4>
          <a:srgbClr val="6F9F6F"/>
        </a:accent4>
        <a:accent5>
          <a:srgbClr val="4FBF8F"/>
        </a:accent5>
        <a:accent6>
          <a:srgbClr val="2FDFAF"/>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Presentation 13">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4">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5">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6">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7">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8">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9">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0">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2">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3">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4">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5">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6">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7">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8">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9">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30">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3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32">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33">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34">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1649</Words>
  <Application>Microsoft Macintosh PowerPoint</Application>
  <PresentationFormat>Presentazione su schermo (16:9)</PresentationFormat>
  <Paragraphs>172</Paragraphs>
  <Slides>39</Slides>
  <Notes>0</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39</vt:i4>
      </vt:variant>
    </vt:vector>
  </HeadingPairs>
  <TitlesOfParts>
    <vt:vector size="49" baseType="lpstr">
      <vt:lpstr>Arial</vt:lpstr>
      <vt:lpstr>Bahnschrift</vt:lpstr>
      <vt:lpstr>Barlow ExtraBold</vt:lpstr>
      <vt:lpstr>Book Antiqua</vt:lpstr>
      <vt:lpstr>Calibri</vt:lpstr>
      <vt:lpstr>Cardo</vt:lpstr>
      <vt:lpstr>Century Schoolbook</vt:lpstr>
      <vt:lpstr>SBL Hebrew</vt:lpstr>
      <vt:lpstr>Presentation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Filone di Alessandria Logos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Logos:  un termine polisemico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Targumim: Memra  Ambiguità rispetto allo statuto ontologico (Boyarin, De Vries)  è divino?  No, almeno nelle conseguenze pratiche (Hurtado) </vt:lpstr>
      <vt:lpstr>Pensiero giudaico condiviso riguardo alla Parola di Dio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Gonzalo de la Morena</dc:creator>
  <cp:keywords/>
  <dc:description/>
  <cp:lastModifiedBy>Gonzalo de la Morena</cp:lastModifiedBy>
  <cp:revision>14</cp:revision>
  <dcterms:created xsi:type="dcterms:W3CDTF">2020-10-08T14:10:05Z</dcterms:created>
  <dcterms:modified xsi:type="dcterms:W3CDTF">2024-12-05T16:22:30Z</dcterms:modified>
</cp:coreProperties>
</file>