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12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D57B0-DAEA-444A-E362-FB0D682A5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771" y="2386744"/>
            <a:ext cx="9655629" cy="1645920"/>
          </a:xfrm>
        </p:spPr>
        <p:txBody>
          <a:bodyPr/>
          <a:lstStyle/>
          <a:p>
            <a:r>
              <a:rPr lang="it-IT" dirty="0"/>
              <a:t>Metodologia storica pratica 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5C0636-D5C1-20CF-BF53-0369D2A716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Lezione 5 – 19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9721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83FBD-C929-FF03-1E09-B191CC75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Stile Accademico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1A3B7-59A2-E2D0-B7AD-982BF763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833366"/>
          </a:xfrm>
        </p:spPr>
        <p:txBody>
          <a:bodyPr/>
          <a:lstStyle/>
          <a:p>
            <a:pPr marL="0" indent="0" algn="ctr">
              <a:buNone/>
            </a:pPr>
            <a:r>
              <a:rPr lang="it-IT" sz="2400" b="1" dirty="0"/>
              <a:t>Non sei poeta! </a:t>
            </a:r>
          </a:p>
          <a:p>
            <a:pPr marL="0" indent="0" algn="ctr">
              <a:buNone/>
            </a:pPr>
            <a:r>
              <a:rPr lang="it-IT" sz="2400" b="1" dirty="0" err="1"/>
              <a:t>You</a:t>
            </a:r>
            <a:r>
              <a:rPr lang="it-IT" sz="2400" b="1" dirty="0"/>
              <a:t> are </a:t>
            </a:r>
            <a:r>
              <a:rPr lang="it-IT" sz="2400" b="1" dirty="0" err="1"/>
              <a:t>not</a:t>
            </a:r>
            <a:r>
              <a:rPr lang="it-IT" sz="2400" b="1" dirty="0"/>
              <a:t> a </a:t>
            </a:r>
            <a:r>
              <a:rPr lang="it-IT" sz="2400" b="1" dirty="0" err="1"/>
              <a:t>poet</a:t>
            </a:r>
            <a:r>
              <a:rPr lang="it-IT" sz="2400" b="1" dirty="0"/>
              <a:t>!</a:t>
            </a:r>
          </a:p>
          <a:p>
            <a:pPr marL="0" indent="0">
              <a:buNone/>
            </a:pPr>
            <a:r>
              <a:rPr lang="it-IT" sz="2400" dirty="0"/>
              <a:t>- le frasi non possono essere troppo lunghe;</a:t>
            </a:r>
          </a:p>
          <a:p>
            <a:pPr marL="0" indent="0">
              <a:buNone/>
            </a:pPr>
            <a:r>
              <a:rPr lang="it-IT" sz="2400" dirty="0"/>
              <a:t>- di solito non usiamo figure retoriche, metafore, punti esclamativi, espressioni poetiche. </a:t>
            </a:r>
          </a:p>
        </p:txBody>
      </p:sp>
    </p:spTree>
    <p:extLst>
      <p:ext uri="{BB962C8B-B14F-4D97-AF65-F5344CB8AC3E}">
        <p14:creationId xmlns:p14="http://schemas.microsoft.com/office/powerpoint/2010/main" val="360205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83FBD-C929-FF03-1E09-B191CC75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Stile Accademico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1A3B7-59A2-E2D0-B7AD-982BF763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833366"/>
          </a:xfrm>
        </p:spPr>
        <p:txBody>
          <a:bodyPr/>
          <a:lstStyle/>
          <a:p>
            <a:pPr marL="0" indent="0" algn="ctr">
              <a:buNone/>
            </a:pPr>
            <a:r>
              <a:rPr lang="it-IT" sz="2400" b="1" dirty="0"/>
              <a:t>Non sei </a:t>
            </a:r>
            <a:r>
              <a:rPr lang="it-IT" sz="2400" b="1" dirty="0" err="1"/>
              <a:t>prediactore</a:t>
            </a:r>
            <a:r>
              <a:rPr lang="it-IT" sz="2400" b="1" dirty="0"/>
              <a:t>! </a:t>
            </a:r>
          </a:p>
          <a:p>
            <a:pPr marL="0" indent="0" algn="ctr">
              <a:buNone/>
            </a:pPr>
            <a:r>
              <a:rPr lang="it-IT" sz="2400" b="1" dirty="0" err="1"/>
              <a:t>You</a:t>
            </a:r>
            <a:r>
              <a:rPr lang="it-IT" sz="2400" b="1" dirty="0"/>
              <a:t> are </a:t>
            </a:r>
            <a:r>
              <a:rPr lang="it-IT" sz="2400" b="1" dirty="0" err="1"/>
              <a:t>not</a:t>
            </a:r>
            <a:r>
              <a:rPr lang="it-IT" sz="2400" b="1" dirty="0"/>
              <a:t> a </a:t>
            </a:r>
            <a:r>
              <a:rPr lang="it-IT" sz="2400" b="1" dirty="0" err="1"/>
              <a:t>preacher</a:t>
            </a:r>
            <a:r>
              <a:rPr lang="it-IT" sz="2400" b="1" dirty="0"/>
              <a:t>!</a:t>
            </a:r>
          </a:p>
          <a:p>
            <a:pPr marL="0" indent="0">
              <a:buNone/>
            </a:pPr>
            <a:r>
              <a:rPr lang="it-IT" sz="2400" dirty="0"/>
              <a:t>- evitiamo di manifestare le proprie convinzioni, anche quelle religiose e politiche;</a:t>
            </a:r>
          </a:p>
          <a:p>
            <a:pPr marL="0" indent="0">
              <a:buNone/>
            </a:pPr>
            <a:r>
              <a:rPr lang="it-IT" sz="2400" dirty="0"/>
              <a:t>- non giudichiamo i personaggi e le loro decisioni.</a:t>
            </a:r>
          </a:p>
        </p:txBody>
      </p:sp>
    </p:spTree>
    <p:extLst>
      <p:ext uri="{BB962C8B-B14F-4D97-AF65-F5344CB8AC3E}">
        <p14:creationId xmlns:p14="http://schemas.microsoft.com/office/powerpoint/2010/main" val="226548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83FBD-C929-FF03-1E09-B191CC75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Stile Accademico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1A3B7-59A2-E2D0-B7AD-982BF763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2833366"/>
          </a:xfrm>
        </p:spPr>
        <p:txBody>
          <a:bodyPr/>
          <a:lstStyle/>
          <a:p>
            <a:pPr marL="0" indent="0" algn="ctr">
              <a:buNone/>
            </a:pPr>
            <a:r>
              <a:rPr lang="it-IT" sz="2400" b="1" dirty="0"/>
              <a:t>Non sei compilatore! </a:t>
            </a:r>
          </a:p>
          <a:p>
            <a:pPr marL="0" indent="0" algn="ctr">
              <a:buNone/>
            </a:pPr>
            <a:r>
              <a:rPr lang="it-IT" sz="2400" b="1" dirty="0" err="1"/>
              <a:t>You</a:t>
            </a:r>
            <a:r>
              <a:rPr lang="it-IT" sz="2400" b="1" dirty="0"/>
              <a:t> are </a:t>
            </a:r>
            <a:r>
              <a:rPr lang="it-IT" sz="2400" b="1" dirty="0" err="1"/>
              <a:t>not</a:t>
            </a:r>
            <a:r>
              <a:rPr lang="it-IT" sz="2400" b="1" dirty="0"/>
              <a:t> a </a:t>
            </a:r>
            <a:r>
              <a:rPr lang="it-IT" sz="2400" b="1" dirty="0" err="1"/>
              <a:t>compiler</a:t>
            </a:r>
            <a:r>
              <a:rPr lang="it-IT" sz="2400" b="1" dirty="0"/>
              <a:t>!</a:t>
            </a:r>
          </a:p>
          <a:p>
            <a:pPr marL="0" indent="0">
              <a:buNone/>
            </a:pPr>
            <a:r>
              <a:rPr lang="it-IT" sz="2400" dirty="0"/>
              <a:t>- evitiamo citazioni troppo lunghe delle fonti secondarie; cerchiamo piuttosto di parafrasarle; </a:t>
            </a:r>
          </a:p>
        </p:txBody>
      </p:sp>
    </p:spTree>
    <p:extLst>
      <p:ext uri="{BB962C8B-B14F-4D97-AF65-F5344CB8AC3E}">
        <p14:creationId xmlns:p14="http://schemas.microsoft.com/office/powerpoint/2010/main" val="117012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83FBD-C929-FF03-1E09-B191CC75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I1. NOTE A Piè DI PAGINA – </a:t>
            </a:r>
            <a:br>
              <a:rPr lang="it-IT" dirty="0"/>
            </a:br>
            <a:r>
              <a:rPr lang="it-IT" dirty="0"/>
              <a:t>A Cosa servono?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11A3B7-59A2-E2D0-B7AD-982BF763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22786"/>
            <a:ext cx="7729728" cy="4435365"/>
          </a:xfrm>
        </p:spPr>
        <p:txBody>
          <a:bodyPr>
            <a:normAutofit lnSpcReduction="10000"/>
          </a:bodyPr>
          <a:lstStyle/>
          <a:p>
            <a:pPr marL="457200" indent="-457200" algn="ctr">
              <a:buAutoNum type="alphaLcPeriod"/>
            </a:pPr>
            <a:r>
              <a:rPr lang="it-IT" sz="2400" dirty="0"/>
              <a:t>Le note servono a indicare la fonte delle citazioni;</a:t>
            </a:r>
          </a:p>
          <a:p>
            <a:pPr marL="457200" indent="-457200" algn="ctr">
              <a:buAutoNum type="alphaLcPeriod"/>
            </a:pPr>
            <a:r>
              <a:rPr lang="it-IT" sz="2400" dirty="0"/>
              <a:t>Le note servono a indicare gli studi in cui abbiamo trovato le informazioni e affermazioni che cito </a:t>
            </a:r>
          </a:p>
          <a:p>
            <a:pPr marL="0" indent="0" algn="ctr">
              <a:buNone/>
            </a:pPr>
            <a:r>
              <a:rPr lang="it-IT" sz="2400" dirty="0"/>
              <a:t>[italiano: Cfr.; Vedi; inglese: Cf.; See]</a:t>
            </a:r>
          </a:p>
          <a:p>
            <a:pPr marL="457200" indent="-457200" algn="ctr">
              <a:buAutoNum type="alphaLcPeriod"/>
            </a:pPr>
            <a:r>
              <a:rPr lang="it-IT" sz="2400" dirty="0"/>
              <a:t>Le note servono ad aggiungere su un argomento discusso nel testo altre indicazioni bibliografiche </a:t>
            </a:r>
          </a:p>
          <a:p>
            <a:pPr marL="0" indent="0" algn="ctr">
              <a:buNone/>
            </a:pPr>
            <a:r>
              <a:rPr lang="it-IT" sz="2400" dirty="0"/>
              <a:t>[italiano: Su questo argomento vedi anche; </a:t>
            </a:r>
          </a:p>
          <a:p>
            <a:pPr marL="0" indent="0" algn="ctr">
              <a:buNone/>
            </a:pPr>
            <a:r>
              <a:rPr lang="it-IT" sz="2400" dirty="0"/>
              <a:t>inglese: On </a:t>
            </a:r>
            <a:r>
              <a:rPr lang="it-IT" sz="2400" dirty="0" err="1"/>
              <a:t>this</a:t>
            </a:r>
            <a:r>
              <a:rPr lang="it-IT" sz="2400" dirty="0"/>
              <a:t> </a:t>
            </a:r>
            <a:r>
              <a:rPr lang="it-IT" sz="2400" dirty="0" err="1"/>
              <a:t>topic</a:t>
            </a:r>
            <a:r>
              <a:rPr lang="it-IT" sz="2400" dirty="0"/>
              <a:t> </a:t>
            </a:r>
            <a:r>
              <a:rPr lang="it-IT" sz="2400" dirty="0" err="1"/>
              <a:t>see</a:t>
            </a:r>
            <a:r>
              <a:rPr lang="it-IT" sz="2400" dirty="0"/>
              <a:t>]</a:t>
            </a:r>
          </a:p>
          <a:p>
            <a:pPr marL="457200" indent="-457200" algn="ctr">
              <a:buAutoNum type="alphaLcPeriod"/>
            </a:pPr>
            <a:r>
              <a:rPr lang="it-IT" sz="2400" dirty="0"/>
              <a:t>Le note servono a fornire la traduzione della fonte primaria (o la versione originale di controllo)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61012888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55</TotalTime>
  <Words>216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Pacco</vt:lpstr>
      <vt:lpstr>Metodologia storica pratica II</vt:lpstr>
      <vt:lpstr>1. Stile Accademico </vt:lpstr>
      <vt:lpstr>1. Stile Accademico </vt:lpstr>
      <vt:lpstr>1. Stile Accademico </vt:lpstr>
      <vt:lpstr>I1. NOTE A Piè DI PAGINA –  A Cosa servono?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storica pratica II</dc:title>
  <dc:creator>Microsoft Office User</dc:creator>
  <cp:lastModifiedBy>Microsoft Office User</cp:lastModifiedBy>
  <cp:revision>5</cp:revision>
  <dcterms:created xsi:type="dcterms:W3CDTF">2023-10-31T07:33:41Z</dcterms:created>
  <dcterms:modified xsi:type="dcterms:W3CDTF">2024-09-18T09:20:10Z</dcterms:modified>
</cp:coreProperties>
</file>