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 id="264" r:id="rId6"/>
    <p:sldId id="260" r:id="rId7"/>
    <p:sldId id="262" r:id="rId8"/>
    <p:sldId id="263" r:id="rId9"/>
    <p:sldId id="266" r:id="rId10"/>
    <p:sldId id="267" r:id="rId11"/>
    <p:sldId id="265"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77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CF03A4E-4198-3F06-AE6C-8523AF3B27B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AE847640-7B1F-2A56-37FA-8BC4A0107B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79197CBC-4FC1-2871-1E45-BA6D9ABACF11}"/>
              </a:ext>
            </a:extLst>
          </p:cNvPr>
          <p:cNvSpPr>
            <a:spLocks noGrp="1"/>
          </p:cNvSpPr>
          <p:nvPr>
            <p:ph type="dt" sz="half" idx="10"/>
          </p:nvPr>
        </p:nvSpPr>
        <p:spPr/>
        <p:txBody>
          <a:bodyPr/>
          <a:lstStyle/>
          <a:p>
            <a:fld id="{2A7B75BF-CE93-4525-83B0-00D107A6BCE1}" type="datetimeFigureOut">
              <a:rPr lang="it-IT" smtClean="0"/>
              <a:pPr/>
              <a:t>17/01/2024</a:t>
            </a:fld>
            <a:endParaRPr lang="it-IT"/>
          </a:p>
        </p:txBody>
      </p:sp>
      <p:sp>
        <p:nvSpPr>
          <p:cNvPr id="5" name="Segnaposto piè di pagina 4">
            <a:extLst>
              <a:ext uri="{FF2B5EF4-FFF2-40B4-BE49-F238E27FC236}">
                <a16:creationId xmlns:a16="http://schemas.microsoft.com/office/drawing/2014/main" xmlns="" id="{CB8C1721-E169-5451-A64F-ECC4DE2E052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27097943-8189-2DB6-6135-2FDA565EC510}"/>
              </a:ext>
            </a:extLst>
          </p:cNvPr>
          <p:cNvSpPr>
            <a:spLocks noGrp="1"/>
          </p:cNvSpPr>
          <p:nvPr>
            <p:ph type="sldNum" sz="quarter" idx="12"/>
          </p:nvPr>
        </p:nvSpPr>
        <p:spPr/>
        <p:txBody>
          <a:body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271431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16BB6DF-2D5B-D492-B92F-9C7DD9F58BF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FB0C21B1-B4A5-5721-EE6B-D8F5F36E162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9599FFEF-F306-C14F-7C92-4346C33AFD68}"/>
              </a:ext>
            </a:extLst>
          </p:cNvPr>
          <p:cNvSpPr>
            <a:spLocks noGrp="1"/>
          </p:cNvSpPr>
          <p:nvPr>
            <p:ph type="dt" sz="half" idx="10"/>
          </p:nvPr>
        </p:nvSpPr>
        <p:spPr/>
        <p:txBody>
          <a:bodyPr/>
          <a:lstStyle/>
          <a:p>
            <a:fld id="{2A7B75BF-CE93-4525-83B0-00D107A6BCE1}" type="datetimeFigureOut">
              <a:rPr lang="it-IT" smtClean="0"/>
              <a:pPr/>
              <a:t>17/01/2024</a:t>
            </a:fld>
            <a:endParaRPr lang="it-IT"/>
          </a:p>
        </p:txBody>
      </p:sp>
      <p:sp>
        <p:nvSpPr>
          <p:cNvPr id="5" name="Segnaposto piè di pagina 4">
            <a:extLst>
              <a:ext uri="{FF2B5EF4-FFF2-40B4-BE49-F238E27FC236}">
                <a16:creationId xmlns:a16="http://schemas.microsoft.com/office/drawing/2014/main" xmlns="" id="{9B120B35-AC55-C10B-648A-29C1ED179A0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2DD48C80-5EB6-3C99-5D9F-B72133CCB8D1}"/>
              </a:ext>
            </a:extLst>
          </p:cNvPr>
          <p:cNvSpPr>
            <a:spLocks noGrp="1"/>
          </p:cNvSpPr>
          <p:nvPr>
            <p:ph type="sldNum" sz="quarter" idx="12"/>
          </p:nvPr>
        </p:nvSpPr>
        <p:spPr/>
        <p:txBody>
          <a:body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254945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C78AA4BE-ABDA-0BB4-0E9C-4561E2F8D9E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60D179B2-C448-D5C7-B49D-A6B48975729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EA7B1AAD-44CC-4964-535D-FF72C86DEDE6}"/>
              </a:ext>
            </a:extLst>
          </p:cNvPr>
          <p:cNvSpPr>
            <a:spLocks noGrp="1"/>
          </p:cNvSpPr>
          <p:nvPr>
            <p:ph type="dt" sz="half" idx="10"/>
          </p:nvPr>
        </p:nvSpPr>
        <p:spPr/>
        <p:txBody>
          <a:bodyPr/>
          <a:lstStyle/>
          <a:p>
            <a:fld id="{2A7B75BF-CE93-4525-83B0-00D107A6BCE1}" type="datetimeFigureOut">
              <a:rPr lang="it-IT" smtClean="0"/>
              <a:pPr/>
              <a:t>17/01/2024</a:t>
            </a:fld>
            <a:endParaRPr lang="it-IT"/>
          </a:p>
        </p:txBody>
      </p:sp>
      <p:sp>
        <p:nvSpPr>
          <p:cNvPr id="5" name="Segnaposto piè di pagina 4">
            <a:extLst>
              <a:ext uri="{FF2B5EF4-FFF2-40B4-BE49-F238E27FC236}">
                <a16:creationId xmlns:a16="http://schemas.microsoft.com/office/drawing/2014/main" xmlns="" id="{CF740075-40B1-2731-96DA-623B1D86DD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5A5C45E2-91D3-58BF-46DE-ACE0AE0D8284}"/>
              </a:ext>
            </a:extLst>
          </p:cNvPr>
          <p:cNvSpPr>
            <a:spLocks noGrp="1"/>
          </p:cNvSpPr>
          <p:nvPr>
            <p:ph type="sldNum" sz="quarter" idx="12"/>
          </p:nvPr>
        </p:nvSpPr>
        <p:spPr/>
        <p:txBody>
          <a:body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607880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0809FE7-0F16-6F1D-CFE0-D1E0D8D5FF2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A435AF76-36DA-4BA1-E145-6671B54E39F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5B442C1A-75F6-3BBD-0F5B-A6823166A57E}"/>
              </a:ext>
            </a:extLst>
          </p:cNvPr>
          <p:cNvSpPr>
            <a:spLocks noGrp="1"/>
          </p:cNvSpPr>
          <p:nvPr>
            <p:ph type="dt" sz="half" idx="10"/>
          </p:nvPr>
        </p:nvSpPr>
        <p:spPr/>
        <p:txBody>
          <a:bodyPr/>
          <a:lstStyle/>
          <a:p>
            <a:fld id="{2A7B75BF-CE93-4525-83B0-00D107A6BCE1}" type="datetimeFigureOut">
              <a:rPr lang="it-IT" smtClean="0"/>
              <a:pPr/>
              <a:t>17/01/2024</a:t>
            </a:fld>
            <a:endParaRPr lang="it-IT"/>
          </a:p>
        </p:txBody>
      </p:sp>
      <p:sp>
        <p:nvSpPr>
          <p:cNvPr id="5" name="Segnaposto piè di pagina 4">
            <a:extLst>
              <a:ext uri="{FF2B5EF4-FFF2-40B4-BE49-F238E27FC236}">
                <a16:creationId xmlns:a16="http://schemas.microsoft.com/office/drawing/2014/main" xmlns="" id="{BF14FE0A-E4AF-D5FD-FAF2-8EA5D19855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B066AA55-E86B-EDAD-1291-5C59E8B110C3}"/>
              </a:ext>
            </a:extLst>
          </p:cNvPr>
          <p:cNvSpPr>
            <a:spLocks noGrp="1"/>
          </p:cNvSpPr>
          <p:nvPr>
            <p:ph type="sldNum" sz="quarter" idx="12"/>
          </p:nvPr>
        </p:nvSpPr>
        <p:spPr/>
        <p:txBody>
          <a:body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1163584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2436942-AC5B-EA76-8018-3BEAB2924AA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A96F3779-E210-1EE4-C430-4C1F6BAF89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C676D4CE-ED3D-8124-922D-15F1F936D2BB}"/>
              </a:ext>
            </a:extLst>
          </p:cNvPr>
          <p:cNvSpPr>
            <a:spLocks noGrp="1"/>
          </p:cNvSpPr>
          <p:nvPr>
            <p:ph type="dt" sz="half" idx="10"/>
          </p:nvPr>
        </p:nvSpPr>
        <p:spPr/>
        <p:txBody>
          <a:bodyPr/>
          <a:lstStyle/>
          <a:p>
            <a:fld id="{2A7B75BF-CE93-4525-83B0-00D107A6BCE1}" type="datetimeFigureOut">
              <a:rPr lang="it-IT" smtClean="0"/>
              <a:pPr/>
              <a:t>17/01/2024</a:t>
            </a:fld>
            <a:endParaRPr lang="it-IT"/>
          </a:p>
        </p:txBody>
      </p:sp>
      <p:sp>
        <p:nvSpPr>
          <p:cNvPr id="5" name="Segnaposto piè di pagina 4">
            <a:extLst>
              <a:ext uri="{FF2B5EF4-FFF2-40B4-BE49-F238E27FC236}">
                <a16:creationId xmlns:a16="http://schemas.microsoft.com/office/drawing/2014/main" xmlns="" id="{422E4C85-2720-E5D2-DCFA-60C22877134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30EE98FE-FC23-2DCF-CF98-27B76C346FC6}"/>
              </a:ext>
            </a:extLst>
          </p:cNvPr>
          <p:cNvSpPr>
            <a:spLocks noGrp="1"/>
          </p:cNvSpPr>
          <p:nvPr>
            <p:ph type="sldNum" sz="quarter" idx="12"/>
          </p:nvPr>
        </p:nvSpPr>
        <p:spPr/>
        <p:txBody>
          <a:body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321193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FA9638B-75D6-89C8-634C-A36F1EB047E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21FAF05F-C0E1-150F-23C6-1FFD010E315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86A96301-4A44-4F46-B1C6-640ECE67D9F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DA139387-F3DB-C7FC-4A33-8E4D5DEB1B08}"/>
              </a:ext>
            </a:extLst>
          </p:cNvPr>
          <p:cNvSpPr>
            <a:spLocks noGrp="1"/>
          </p:cNvSpPr>
          <p:nvPr>
            <p:ph type="dt" sz="half" idx="10"/>
          </p:nvPr>
        </p:nvSpPr>
        <p:spPr/>
        <p:txBody>
          <a:bodyPr/>
          <a:lstStyle/>
          <a:p>
            <a:fld id="{2A7B75BF-CE93-4525-83B0-00D107A6BCE1}" type="datetimeFigureOut">
              <a:rPr lang="it-IT" smtClean="0"/>
              <a:pPr/>
              <a:t>17/01/2024</a:t>
            </a:fld>
            <a:endParaRPr lang="it-IT"/>
          </a:p>
        </p:txBody>
      </p:sp>
      <p:sp>
        <p:nvSpPr>
          <p:cNvPr id="6" name="Segnaposto piè di pagina 5">
            <a:extLst>
              <a:ext uri="{FF2B5EF4-FFF2-40B4-BE49-F238E27FC236}">
                <a16:creationId xmlns:a16="http://schemas.microsoft.com/office/drawing/2014/main" xmlns="" id="{44CC1F3E-7FBB-1238-7A5C-14D166BE760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6DBCFA3F-EF88-9668-DFF7-4A4AA424B24D}"/>
              </a:ext>
            </a:extLst>
          </p:cNvPr>
          <p:cNvSpPr>
            <a:spLocks noGrp="1"/>
          </p:cNvSpPr>
          <p:nvPr>
            <p:ph type="sldNum" sz="quarter" idx="12"/>
          </p:nvPr>
        </p:nvSpPr>
        <p:spPr/>
        <p:txBody>
          <a:body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186672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1D7BB30-2870-6D7C-CFB1-FD84D611B57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86E1D6B8-B424-44ED-0292-F842F5343B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49FCFBC9-C4CB-0881-A63A-E828C632E07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700B5081-6832-6F17-6979-98C8F4FA5D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E9F35FCA-A7F6-1693-46B2-85EC3977242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1F2202B0-10AF-E375-B9B3-C12A851E137F}"/>
              </a:ext>
            </a:extLst>
          </p:cNvPr>
          <p:cNvSpPr>
            <a:spLocks noGrp="1"/>
          </p:cNvSpPr>
          <p:nvPr>
            <p:ph type="dt" sz="half" idx="10"/>
          </p:nvPr>
        </p:nvSpPr>
        <p:spPr/>
        <p:txBody>
          <a:bodyPr/>
          <a:lstStyle/>
          <a:p>
            <a:fld id="{2A7B75BF-CE93-4525-83B0-00D107A6BCE1}" type="datetimeFigureOut">
              <a:rPr lang="it-IT" smtClean="0"/>
              <a:pPr/>
              <a:t>17/01/2024</a:t>
            </a:fld>
            <a:endParaRPr lang="it-IT"/>
          </a:p>
        </p:txBody>
      </p:sp>
      <p:sp>
        <p:nvSpPr>
          <p:cNvPr id="8" name="Segnaposto piè di pagina 7">
            <a:extLst>
              <a:ext uri="{FF2B5EF4-FFF2-40B4-BE49-F238E27FC236}">
                <a16:creationId xmlns:a16="http://schemas.microsoft.com/office/drawing/2014/main" xmlns="" id="{AEE4FF52-91D9-E8C6-AC27-A783E8121E0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xmlns="" id="{DF83E3D2-C3B0-E27F-2ED2-338BD54B01FE}"/>
              </a:ext>
            </a:extLst>
          </p:cNvPr>
          <p:cNvSpPr>
            <a:spLocks noGrp="1"/>
          </p:cNvSpPr>
          <p:nvPr>
            <p:ph type="sldNum" sz="quarter" idx="12"/>
          </p:nvPr>
        </p:nvSpPr>
        <p:spPr/>
        <p:txBody>
          <a:body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3718670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C029C18-22D1-EB30-06C6-DD8CE8AC56C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75D132E7-F99C-053F-29C6-133D2D9F1398}"/>
              </a:ext>
            </a:extLst>
          </p:cNvPr>
          <p:cNvSpPr>
            <a:spLocks noGrp="1"/>
          </p:cNvSpPr>
          <p:nvPr>
            <p:ph type="dt" sz="half" idx="10"/>
          </p:nvPr>
        </p:nvSpPr>
        <p:spPr/>
        <p:txBody>
          <a:bodyPr/>
          <a:lstStyle/>
          <a:p>
            <a:fld id="{2A7B75BF-CE93-4525-83B0-00D107A6BCE1}" type="datetimeFigureOut">
              <a:rPr lang="it-IT" smtClean="0"/>
              <a:pPr/>
              <a:t>17/01/2024</a:t>
            </a:fld>
            <a:endParaRPr lang="it-IT"/>
          </a:p>
        </p:txBody>
      </p:sp>
      <p:sp>
        <p:nvSpPr>
          <p:cNvPr id="4" name="Segnaposto piè di pagina 3">
            <a:extLst>
              <a:ext uri="{FF2B5EF4-FFF2-40B4-BE49-F238E27FC236}">
                <a16:creationId xmlns:a16="http://schemas.microsoft.com/office/drawing/2014/main" xmlns="" id="{0E2B69C4-13DE-99C0-EFDE-4F4EF54F033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xmlns="" id="{7B2B91AC-11D6-3B7E-3A96-AA0DCC33F1E8}"/>
              </a:ext>
            </a:extLst>
          </p:cNvPr>
          <p:cNvSpPr>
            <a:spLocks noGrp="1"/>
          </p:cNvSpPr>
          <p:nvPr>
            <p:ph type="sldNum" sz="quarter" idx="12"/>
          </p:nvPr>
        </p:nvSpPr>
        <p:spPr/>
        <p:txBody>
          <a:body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8211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E3BFF86F-CCF9-61D5-6C6E-D8DCFF3B1376}"/>
              </a:ext>
            </a:extLst>
          </p:cNvPr>
          <p:cNvSpPr>
            <a:spLocks noGrp="1"/>
          </p:cNvSpPr>
          <p:nvPr>
            <p:ph type="dt" sz="half" idx="10"/>
          </p:nvPr>
        </p:nvSpPr>
        <p:spPr/>
        <p:txBody>
          <a:bodyPr/>
          <a:lstStyle/>
          <a:p>
            <a:fld id="{2A7B75BF-CE93-4525-83B0-00D107A6BCE1}" type="datetimeFigureOut">
              <a:rPr lang="it-IT" smtClean="0"/>
              <a:pPr/>
              <a:t>17/01/2024</a:t>
            </a:fld>
            <a:endParaRPr lang="it-IT"/>
          </a:p>
        </p:txBody>
      </p:sp>
      <p:sp>
        <p:nvSpPr>
          <p:cNvPr id="3" name="Segnaposto piè di pagina 2">
            <a:extLst>
              <a:ext uri="{FF2B5EF4-FFF2-40B4-BE49-F238E27FC236}">
                <a16:creationId xmlns:a16="http://schemas.microsoft.com/office/drawing/2014/main" xmlns="" id="{72A5A6D3-F5C4-E344-7D6E-1D96E2EB80A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xmlns="" id="{E1E23DE1-CDAC-25FB-B82F-95919008F858}"/>
              </a:ext>
            </a:extLst>
          </p:cNvPr>
          <p:cNvSpPr>
            <a:spLocks noGrp="1"/>
          </p:cNvSpPr>
          <p:nvPr>
            <p:ph type="sldNum" sz="quarter" idx="12"/>
          </p:nvPr>
        </p:nvSpPr>
        <p:spPr/>
        <p:txBody>
          <a:body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116977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CA2501B-7296-CB4A-3CAB-358E30F3AA4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939DFB7C-6344-5E79-93B5-08DAD21872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E3CE652D-7895-0342-2B35-0255169E4A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C1A72C71-7FC5-06EE-4524-DA821BD4AE5E}"/>
              </a:ext>
            </a:extLst>
          </p:cNvPr>
          <p:cNvSpPr>
            <a:spLocks noGrp="1"/>
          </p:cNvSpPr>
          <p:nvPr>
            <p:ph type="dt" sz="half" idx="10"/>
          </p:nvPr>
        </p:nvSpPr>
        <p:spPr/>
        <p:txBody>
          <a:bodyPr/>
          <a:lstStyle/>
          <a:p>
            <a:fld id="{2A7B75BF-CE93-4525-83B0-00D107A6BCE1}" type="datetimeFigureOut">
              <a:rPr lang="it-IT" smtClean="0"/>
              <a:pPr/>
              <a:t>17/01/2024</a:t>
            </a:fld>
            <a:endParaRPr lang="it-IT"/>
          </a:p>
        </p:txBody>
      </p:sp>
      <p:sp>
        <p:nvSpPr>
          <p:cNvPr id="6" name="Segnaposto piè di pagina 5">
            <a:extLst>
              <a:ext uri="{FF2B5EF4-FFF2-40B4-BE49-F238E27FC236}">
                <a16:creationId xmlns:a16="http://schemas.microsoft.com/office/drawing/2014/main" xmlns="" id="{868C28CD-3085-19A9-6DE8-57792419FFD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3D96CA8E-31DB-9CB7-8920-CE2AD2C88838}"/>
              </a:ext>
            </a:extLst>
          </p:cNvPr>
          <p:cNvSpPr>
            <a:spLocks noGrp="1"/>
          </p:cNvSpPr>
          <p:nvPr>
            <p:ph type="sldNum" sz="quarter" idx="12"/>
          </p:nvPr>
        </p:nvSpPr>
        <p:spPr/>
        <p:txBody>
          <a:body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1540702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16B9735-6A8E-8B71-5433-F5099380D04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E088664C-0C34-5375-FDB6-F05F14447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FB6DE096-3736-C805-B19B-E6916AD73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118988AD-D7A2-F448-758C-8C4F8C7516BC}"/>
              </a:ext>
            </a:extLst>
          </p:cNvPr>
          <p:cNvSpPr>
            <a:spLocks noGrp="1"/>
          </p:cNvSpPr>
          <p:nvPr>
            <p:ph type="dt" sz="half" idx="10"/>
          </p:nvPr>
        </p:nvSpPr>
        <p:spPr/>
        <p:txBody>
          <a:bodyPr/>
          <a:lstStyle/>
          <a:p>
            <a:fld id="{2A7B75BF-CE93-4525-83B0-00D107A6BCE1}" type="datetimeFigureOut">
              <a:rPr lang="it-IT" smtClean="0"/>
              <a:pPr/>
              <a:t>17/01/2024</a:t>
            </a:fld>
            <a:endParaRPr lang="it-IT"/>
          </a:p>
        </p:txBody>
      </p:sp>
      <p:sp>
        <p:nvSpPr>
          <p:cNvPr id="6" name="Segnaposto piè di pagina 5">
            <a:extLst>
              <a:ext uri="{FF2B5EF4-FFF2-40B4-BE49-F238E27FC236}">
                <a16:creationId xmlns:a16="http://schemas.microsoft.com/office/drawing/2014/main" xmlns="" id="{342950AC-FE81-6DF2-37EB-4D64AEE0E6D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F41D2CDD-CF82-9D77-EEE6-7465F990883E}"/>
              </a:ext>
            </a:extLst>
          </p:cNvPr>
          <p:cNvSpPr>
            <a:spLocks noGrp="1"/>
          </p:cNvSpPr>
          <p:nvPr>
            <p:ph type="sldNum" sz="quarter" idx="12"/>
          </p:nvPr>
        </p:nvSpPr>
        <p:spPr/>
        <p:txBody>
          <a:body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3502559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0A3A9397-14FF-E65D-FA27-0A1895EAED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2ED70DBF-5111-3620-F28E-7616485A12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171128CB-885D-13B2-7E6E-0F8133C53B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B75BF-CE93-4525-83B0-00D107A6BCE1}" type="datetimeFigureOut">
              <a:rPr lang="it-IT" smtClean="0"/>
              <a:pPr/>
              <a:t>17/01/2024</a:t>
            </a:fld>
            <a:endParaRPr lang="it-IT"/>
          </a:p>
        </p:txBody>
      </p:sp>
      <p:sp>
        <p:nvSpPr>
          <p:cNvPr id="5" name="Segnaposto piè di pagina 4">
            <a:extLst>
              <a:ext uri="{FF2B5EF4-FFF2-40B4-BE49-F238E27FC236}">
                <a16:creationId xmlns:a16="http://schemas.microsoft.com/office/drawing/2014/main" xmlns="" id="{E8031141-E0D1-916E-2869-5DEC50654B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xmlns="" id="{8025434B-A86C-D21F-E677-2C98FD36CE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40631-AE82-4B96-95F6-3CBB7A0ABEDB}" type="slidenum">
              <a:rPr lang="it-IT" smtClean="0"/>
              <a:pPr/>
              <a:t>‹N›</a:t>
            </a:fld>
            <a:endParaRPr lang="it-IT"/>
          </a:p>
        </p:txBody>
      </p:sp>
    </p:spTree>
    <p:extLst>
      <p:ext uri="{BB962C8B-B14F-4D97-AF65-F5344CB8AC3E}">
        <p14:creationId xmlns:p14="http://schemas.microsoft.com/office/powerpoint/2010/main" xmlns="" val="3924072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6F60C49-5368-80F0-84F2-C1BBC0E99479}"/>
              </a:ext>
            </a:extLst>
          </p:cNvPr>
          <p:cNvSpPr>
            <a:spLocks noGrp="1"/>
          </p:cNvSpPr>
          <p:nvPr>
            <p:ph type="title"/>
          </p:nvPr>
        </p:nvSpPr>
        <p:spPr>
          <a:xfrm>
            <a:off x="838200" y="365125"/>
            <a:ext cx="5257800" cy="5676901"/>
          </a:xfrm>
        </p:spPr>
        <p:txBody>
          <a:bodyPr anchor="ctr"/>
          <a:lstStyle/>
          <a:p>
            <a:pPr algn="ctr"/>
            <a:r>
              <a:rPr lang="it-IT" dirty="0">
                <a:latin typeface="Comic Sans MS" panose="030F0702030302020204" pitchFamily="66" charset="0"/>
              </a:rPr>
              <a:t>Guardare a Maria nel XX e XXI secolo</a:t>
            </a:r>
          </a:p>
        </p:txBody>
      </p:sp>
      <p:pic>
        <p:nvPicPr>
          <p:cNvPr id="7" name="Segnaposto contenuto 6">
            <a:extLst>
              <a:ext uri="{FF2B5EF4-FFF2-40B4-BE49-F238E27FC236}">
                <a16:creationId xmlns:a16="http://schemas.microsoft.com/office/drawing/2014/main" xmlns="" id="{98131A53-7E9D-F5A3-C61A-6796DFDF48DF}"/>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6954133" y="540327"/>
            <a:ext cx="4497628" cy="6012873"/>
          </a:xfrm>
        </p:spPr>
      </p:pic>
    </p:spTree>
    <p:extLst>
      <p:ext uri="{BB962C8B-B14F-4D97-AF65-F5344CB8AC3E}">
        <p14:creationId xmlns:p14="http://schemas.microsoft.com/office/powerpoint/2010/main" xmlns="" val="1181601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612A621-FF98-6C82-E74D-43F982F68DD5}"/>
              </a:ext>
            </a:extLst>
          </p:cNvPr>
          <p:cNvSpPr>
            <a:spLocks noGrp="1"/>
          </p:cNvSpPr>
          <p:nvPr>
            <p:ph type="title"/>
          </p:nvPr>
        </p:nvSpPr>
        <p:spPr/>
        <p:txBody>
          <a:bodyPr/>
          <a:lstStyle/>
          <a:p>
            <a:r>
              <a:rPr lang="it-IT" dirty="0"/>
              <a:t>Imitare Maria nel XX secolo</a:t>
            </a:r>
            <a:br>
              <a:rPr lang="it-IT" dirty="0"/>
            </a:br>
            <a:r>
              <a:rPr lang="it-IT" dirty="0"/>
              <a:t>la liberazione della donna</a:t>
            </a:r>
          </a:p>
        </p:txBody>
      </p:sp>
      <p:sp>
        <p:nvSpPr>
          <p:cNvPr id="3" name="Segnaposto contenuto 2">
            <a:extLst>
              <a:ext uri="{FF2B5EF4-FFF2-40B4-BE49-F238E27FC236}">
                <a16:creationId xmlns:a16="http://schemas.microsoft.com/office/drawing/2014/main" xmlns="" id="{26A645A8-0F64-05D7-5F84-C11EA5A257F2}"/>
              </a:ext>
            </a:extLst>
          </p:cNvPr>
          <p:cNvSpPr>
            <a:spLocks noGrp="1"/>
          </p:cNvSpPr>
          <p:nvPr>
            <p:ph idx="1"/>
          </p:nvPr>
        </p:nvSpPr>
        <p:spPr>
          <a:xfrm>
            <a:off x="823452" y="2049132"/>
            <a:ext cx="10515600" cy="4558145"/>
          </a:xfrm>
        </p:spPr>
        <p:txBody>
          <a:bodyPr>
            <a:normAutofit fontScale="85000" lnSpcReduction="20000"/>
          </a:bodyPr>
          <a:lstStyle/>
          <a:p>
            <a:pPr marL="0" indent="0" algn="l">
              <a:buNone/>
            </a:pPr>
            <a:r>
              <a:rPr lang="it-IT" b="0" dirty="0">
                <a:solidFill>
                  <a:srgbClr val="000000"/>
                </a:solidFill>
                <a:effectLst/>
              </a:rPr>
              <a:t>San GIOVANNI PAOLO II, </a:t>
            </a:r>
            <a:r>
              <a:rPr lang="it-IT" b="0" i="1" dirty="0">
                <a:solidFill>
                  <a:srgbClr val="000000"/>
                </a:solidFill>
                <a:effectLst/>
              </a:rPr>
              <a:t>Lettera alle donne </a:t>
            </a:r>
            <a:r>
              <a:rPr lang="it-IT" b="0" dirty="0">
                <a:solidFill>
                  <a:srgbClr val="000000"/>
                </a:solidFill>
                <a:effectLst/>
              </a:rPr>
              <a:t>n. 10:</a:t>
            </a:r>
          </a:p>
          <a:p>
            <a:pPr marL="0" indent="0" algn="just">
              <a:lnSpc>
                <a:spcPct val="120000"/>
              </a:lnSpc>
              <a:buNone/>
            </a:pPr>
            <a:r>
              <a:rPr lang="it-IT" b="0" i="1" dirty="0">
                <a:solidFill>
                  <a:srgbClr val="000000"/>
                </a:solidFill>
                <a:effectLst/>
              </a:rPr>
              <a:t>«La Chiesa vede in Maria la massima espressione del </a:t>
            </a:r>
            <a:r>
              <a:rPr lang="it-IT" b="0" i="1" dirty="0" smtClean="0">
                <a:solidFill>
                  <a:srgbClr val="000000"/>
                </a:solidFill>
                <a:effectLst/>
              </a:rPr>
              <a:t>“genio femminile”</a:t>
            </a:r>
            <a:r>
              <a:rPr lang="it-IT" b="0" i="1" dirty="0">
                <a:solidFill>
                  <a:srgbClr val="000000"/>
                </a:solidFill>
                <a:effectLst/>
              </a:rPr>
              <a:t> </a:t>
            </a:r>
            <a:r>
              <a:rPr lang="it-IT" b="0" i="1" dirty="0" smtClean="0">
                <a:solidFill>
                  <a:srgbClr val="000000"/>
                </a:solidFill>
                <a:effectLst/>
              </a:rPr>
              <a:t> </a:t>
            </a:r>
            <a:r>
              <a:rPr lang="it-IT" b="0" dirty="0" smtClean="0">
                <a:solidFill>
                  <a:srgbClr val="000000"/>
                </a:solidFill>
                <a:effectLst/>
              </a:rPr>
              <a:t>e</a:t>
            </a:r>
            <a:r>
              <a:rPr lang="it-IT" b="0" i="0" dirty="0" smtClean="0">
                <a:solidFill>
                  <a:srgbClr val="000000"/>
                </a:solidFill>
                <a:effectLst/>
              </a:rPr>
              <a:t> </a:t>
            </a:r>
            <a:r>
              <a:rPr lang="it-IT" b="0" i="0" dirty="0">
                <a:solidFill>
                  <a:srgbClr val="000000"/>
                </a:solidFill>
                <a:effectLst/>
              </a:rPr>
              <a:t>trova in Lei una fonte di incessante ispirazione. Maria si è definita </a:t>
            </a:r>
            <a:r>
              <a:rPr lang="it-IT" b="0" i="0" dirty="0" smtClean="0">
                <a:solidFill>
                  <a:srgbClr val="000000"/>
                </a:solidFill>
                <a:effectLst/>
              </a:rPr>
              <a:t>“</a:t>
            </a:r>
            <a:r>
              <a:rPr lang="it-IT" dirty="0" smtClean="0">
                <a:solidFill>
                  <a:srgbClr val="000000"/>
                </a:solidFill>
                <a:latin typeface="Tahoma" panose="020B0604030504040204" pitchFamily="34" charset="0"/>
              </a:rPr>
              <a:t>s</a:t>
            </a:r>
            <a:r>
              <a:rPr lang="it-IT" b="0" i="0" dirty="0" smtClean="0">
                <a:solidFill>
                  <a:srgbClr val="000000"/>
                </a:solidFill>
                <a:effectLst/>
              </a:rPr>
              <a:t>erva </a:t>
            </a:r>
            <a:r>
              <a:rPr lang="it-IT" b="0" i="0" dirty="0">
                <a:solidFill>
                  <a:srgbClr val="000000"/>
                </a:solidFill>
                <a:effectLst/>
              </a:rPr>
              <a:t>del </a:t>
            </a:r>
            <a:r>
              <a:rPr lang="it-IT" b="0" i="0" dirty="0" smtClean="0">
                <a:solidFill>
                  <a:srgbClr val="000000"/>
                </a:solidFill>
                <a:effectLst/>
              </a:rPr>
              <a:t>Signore”</a:t>
            </a:r>
            <a:r>
              <a:rPr lang="it-IT" i="1" dirty="0" smtClean="0">
                <a:solidFill>
                  <a:srgbClr val="000000"/>
                </a:solidFill>
                <a:latin typeface="Tahoma" panose="020B0604030504040204" pitchFamily="34" charset="0"/>
              </a:rPr>
              <a:t> </a:t>
            </a:r>
            <a:r>
              <a:rPr lang="it-IT" b="0" i="0" dirty="0" smtClean="0">
                <a:solidFill>
                  <a:srgbClr val="000000"/>
                </a:solidFill>
                <a:effectLst/>
              </a:rPr>
              <a:t>(</a:t>
            </a:r>
            <a:r>
              <a:rPr lang="it-IT" b="0" i="1" dirty="0" err="1" smtClean="0">
                <a:solidFill>
                  <a:srgbClr val="000000"/>
                </a:solidFill>
                <a:effectLst/>
              </a:rPr>
              <a:t>Lc</a:t>
            </a:r>
            <a:r>
              <a:rPr lang="it-IT" b="0" i="1" dirty="0">
                <a:solidFill>
                  <a:srgbClr val="000000"/>
                </a:solidFill>
                <a:effectLst/>
              </a:rPr>
              <a:t> </a:t>
            </a:r>
            <a:r>
              <a:rPr lang="it-IT" b="0" i="0" dirty="0">
                <a:solidFill>
                  <a:srgbClr val="000000"/>
                </a:solidFill>
                <a:effectLst/>
              </a:rPr>
              <a:t>1, 38). È per obbedienza alla Parola di Dio che Ella ha accolto la sua vocazione privilegiata, ma tutt'altro che facile, di </a:t>
            </a:r>
            <a:r>
              <a:rPr lang="it-IT" b="1" i="0" dirty="0">
                <a:solidFill>
                  <a:srgbClr val="000000"/>
                </a:solidFill>
                <a:effectLst/>
              </a:rPr>
              <a:t>sposa e di madre della famiglia </a:t>
            </a:r>
            <a:r>
              <a:rPr lang="it-IT" b="0" i="0" dirty="0">
                <a:solidFill>
                  <a:srgbClr val="000000"/>
                </a:solidFill>
                <a:effectLst/>
              </a:rPr>
              <a:t>di Nazaret. Mettendosi a servizio di Dio, Ella si è posta anche </a:t>
            </a:r>
            <a:r>
              <a:rPr lang="it-IT" b="1" i="0" dirty="0">
                <a:solidFill>
                  <a:srgbClr val="000000"/>
                </a:solidFill>
                <a:effectLst/>
              </a:rPr>
              <a:t>a servizio degli uomini</a:t>
            </a:r>
            <a:r>
              <a:rPr lang="it-IT" b="0" i="0" dirty="0">
                <a:solidFill>
                  <a:srgbClr val="000000"/>
                </a:solidFill>
                <a:effectLst/>
              </a:rPr>
              <a:t>: un </a:t>
            </a:r>
            <a:r>
              <a:rPr lang="it-IT" b="0" i="1" dirty="0">
                <a:solidFill>
                  <a:srgbClr val="000000"/>
                </a:solidFill>
                <a:effectLst/>
              </a:rPr>
              <a:t>servizio di amore. </a:t>
            </a:r>
            <a:r>
              <a:rPr lang="it-IT" b="0" i="0" dirty="0">
                <a:solidFill>
                  <a:srgbClr val="000000"/>
                </a:solidFill>
                <a:effectLst/>
              </a:rPr>
              <a:t>Proprio questo servizio le ha permesso di realizzare nella sua vita l'esperienza di un misterioso, ma autentico </a:t>
            </a:r>
            <a:r>
              <a:rPr lang="it-IT" b="0" i="0" dirty="0" smtClean="0">
                <a:solidFill>
                  <a:srgbClr val="000000"/>
                </a:solidFill>
                <a:effectLst/>
              </a:rPr>
              <a:t>“regnare”. </a:t>
            </a:r>
            <a:r>
              <a:rPr lang="it-IT" b="0" i="0" dirty="0">
                <a:solidFill>
                  <a:srgbClr val="000000"/>
                </a:solidFill>
                <a:effectLst/>
              </a:rPr>
              <a:t>Non a caso è invocata come </a:t>
            </a:r>
            <a:r>
              <a:rPr lang="it-IT" b="0" i="0" dirty="0" smtClean="0">
                <a:solidFill>
                  <a:srgbClr val="000000"/>
                </a:solidFill>
                <a:effectLst/>
              </a:rPr>
              <a:t>“Regina </a:t>
            </a:r>
            <a:r>
              <a:rPr lang="it-IT" b="0" i="0" dirty="0">
                <a:solidFill>
                  <a:srgbClr val="000000"/>
                </a:solidFill>
                <a:effectLst/>
              </a:rPr>
              <a:t>del cielo e della </a:t>
            </a:r>
            <a:r>
              <a:rPr lang="it-IT" b="0" i="0" dirty="0" smtClean="0">
                <a:solidFill>
                  <a:srgbClr val="000000"/>
                </a:solidFill>
                <a:effectLst/>
              </a:rPr>
              <a:t>terra”. </a:t>
            </a:r>
            <a:r>
              <a:rPr lang="it-IT" b="0" i="0" dirty="0">
                <a:solidFill>
                  <a:srgbClr val="000000"/>
                </a:solidFill>
                <a:effectLst/>
              </a:rPr>
              <a:t>La invoca così l'intera comunità dei credenti, l'invocano </a:t>
            </a:r>
            <a:r>
              <a:rPr lang="it-IT" b="0" i="0" dirty="0" smtClean="0">
                <a:solidFill>
                  <a:srgbClr val="000000"/>
                </a:solidFill>
                <a:effectLst/>
              </a:rPr>
              <a:t>“Regina” </a:t>
            </a:r>
            <a:r>
              <a:rPr lang="it-IT" b="0" i="0" dirty="0">
                <a:solidFill>
                  <a:srgbClr val="000000"/>
                </a:solidFill>
                <a:effectLst/>
              </a:rPr>
              <a:t>molte nazioni e popoli. </a:t>
            </a:r>
            <a:r>
              <a:rPr lang="it-IT" b="0" i="1" dirty="0">
                <a:solidFill>
                  <a:srgbClr val="000000"/>
                </a:solidFill>
                <a:effectLst/>
              </a:rPr>
              <a:t>Il suo </a:t>
            </a:r>
            <a:r>
              <a:rPr lang="it-IT" i="1" dirty="0" smtClean="0">
                <a:solidFill>
                  <a:srgbClr val="000000"/>
                </a:solidFill>
                <a:latin typeface="Tahoma" panose="020B0604030504040204" pitchFamily="34" charset="0"/>
              </a:rPr>
              <a:t>“</a:t>
            </a:r>
            <a:r>
              <a:rPr lang="it-IT" b="0" i="1" dirty="0" smtClean="0">
                <a:solidFill>
                  <a:srgbClr val="000000"/>
                </a:solidFill>
                <a:effectLst/>
              </a:rPr>
              <a:t>regnare” </a:t>
            </a:r>
            <a:r>
              <a:rPr lang="it-IT" b="0" i="1" dirty="0">
                <a:solidFill>
                  <a:srgbClr val="000000"/>
                </a:solidFill>
                <a:effectLst/>
              </a:rPr>
              <a:t>è servire! Il suo servire è </a:t>
            </a:r>
            <a:r>
              <a:rPr lang="it-IT" i="1" dirty="0" smtClean="0">
                <a:solidFill>
                  <a:srgbClr val="000000"/>
                </a:solidFill>
              </a:rPr>
              <a:t>“</a:t>
            </a:r>
            <a:r>
              <a:rPr lang="it-IT" i="1" dirty="0" smtClean="0">
                <a:solidFill>
                  <a:srgbClr val="000000"/>
                </a:solidFill>
              </a:rPr>
              <a:t>regnare”!»</a:t>
            </a:r>
            <a:endParaRPr lang="it-IT" b="0" i="0" dirty="0">
              <a:solidFill>
                <a:srgbClr val="000000"/>
              </a:solidFill>
              <a:effectLst/>
            </a:endParaRPr>
          </a:p>
        </p:txBody>
      </p:sp>
    </p:spTree>
    <p:extLst>
      <p:ext uri="{BB962C8B-B14F-4D97-AF65-F5344CB8AC3E}">
        <p14:creationId xmlns:p14="http://schemas.microsoft.com/office/powerpoint/2010/main" xmlns="" val="3513850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xmlns="" id="{24E490A1-B146-5E95-B4E9-3597636AFC13}"/>
              </a:ext>
            </a:extLst>
          </p:cNvPr>
          <p:cNvSpPr>
            <a:spLocks noGrp="1"/>
          </p:cNvSpPr>
          <p:nvPr>
            <p:ph type="title"/>
          </p:nvPr>
        </p:nvSpPr>
        <p:spPr>
          <a:xfrm>
            <a:off x="838200" y="681038"/>
            <a:ext cx="10515600" cy="1325563"/>
          </a:xfrm>
        </p:spPr>
        <p:txBody>
          <a:bodyPr/>
          <a:lstStyle/>
          <a:p>
            <a:pPr algn="ctr"/>
            <a:r>
              <a:rPr lang="it-IT" dirty="0" smtClean="0"/>
              <a:t>Bibliografia </a:t>
            </a:r>
            <a:endParaRPr lang="it-IT" dirty="0"/>
          </a:p>
        </p:txBody>
      </p:sp>
      <p:sp>
        <p:nvSpPr>
          <p:cNvPr id="6" name="Segnaposto contenuto 5">
            <a:extLst>
              <a:ext uri="{FF2B5EF4-FFF2-40B4-BE49-F238E27FC236}">
                <a16:creationId xmlns:a16="http://schemas.microsoft.com/office/drawing/2014/main" xmlns="" id="{088DEEC5-41E9-9D3C-AAFA-2A549423744B}"/>
              </a:ext>
            </a:extLst>
          </p:cNvPr>
          <p:cNvSpPr>
            <a:spLocks noGrp="1"/>
          </p:cNvSpPr>
          <p:nvPr>
            <p:ph idx="1"/>
          </p:nvPr>
        </p:nvSpPr>
        <p:spPr>
          <a:xfrm>
            <a:off x="838200" y="2344995"/>
            <a:ext cx="10515600" cy="3831968"/>
          </a:xfrm>
        </p:spPr>
        <p:txBody>
          <a:bodyPr>
            <a:normAutofit fontScale="92500" lnSpcReduction="20000"/>
          </a:bodyPr>
          <a:lstStyle/>
          <a:p>
            <a:endParaRPr lang="en-GB" sz="1800" dirty="0">
              <a:latin typeface="Times New Roman" panose="02020603050405020304" pitchFamily="18" charset="0"/>
              <a:ea typeface="Times New Roman" panose="02020603050405020304" pitchFamily="18" charset="0"/>
            </a:endParaRPr>
          </a:p>
          <a:p>
            <a:r>
              <a:rPr lang="it-IT" dirty="0" smtClean="0"/>
              <a:t>San PAOLO </a:t>
            </a:r>
            <a:r>
              <a:rPr lang="it-IT" dirty="0" err="1" smtClean="0"/>
              <a:t>VI</a:t>
            </a:r>
            <a:r>
              <a:rPr lang="it-IT" dirty="0" smtClean="0"/>
              <a:t>, es. </a:t>
            </a:r>
            <a:r>
              <a:rPr lang="it-IT" dirty="0" err="1" smtClean="0"/>
              <a:t>ap</a:t>
            </a:r>
            <a:r>
              <a:rPr lang="it-IT" dirty="0" smtClean="0"/>
              <a:t>. </a:t>
            </a:r>
            <a:r>
              <a:rPr lang="it-IT" i="1" dirty="0" err="1" smtClean="0"/>
              <a:t>Marialis</a:t>
            </a:r>
            <a:r>
              <a:rPr lang="it-IT" i="1" dirty="0" smtClean="0"/>
              <a:t> </a:t>
            </a:r>
            <a:r>
              <a:rPr lang="it-IT" i="1" dirty="0" err="1" smtClean="0"/>
              <a:t>cultus</a:t>
            </a:r>
            <a:r>
              <a:rPr lang="it-IT" dirty="0" smtClean="0"/>
              <a:t>, 1974.</a:t>
            </a:r>
          </a:p>
          <a:p>
            <a:r>
              <a:rPr lang="it-IT" dirty="0" smtClean="0"/>
              <a:t>San GIOVANNI PAOLO II, lett. </a:t>
            </a:r>
            <a:r>
              <a:rPr lang="it-IT" dirty="0" err="1" smtClean="0"/>
              <a:t>ap</a:t>
            </a:r>
            <a:r>
              <a:rPr lang="it-IT" dirty="0" smtClean="0"/>
              <a:t>. </a:t>
            </a:r>
            <a:r>
              <a:rPr lang="it-IT" i="1" dirty="0" err="1" smtClean="0"/>
              <a:t>Mulieris</a:t>
            </a:r>
            <a:r>
              <a:rPr lang="it-IT" i="1" dirty="0" smtClean="0"/>
              <a:t> </a:t>
            </a:r>
            <a:r>
              <a:rPr lang="it-IT" i="1" dirty="0" err="1" smtClean="0"/>
              <a:t>dignitatem</a:t>
            </a:r>
            <a:r>
              <a:rPr lang="it-IT" dirty="0" smtClean="0"/>
              <a:t>, 1988.</a:t>
            </a:r>
          </a:p>
          <a:p>
            <a:r>
              <a:rPr lang="it-IT" dirty="0" smtClean="0"/>
              <a:t>San GIOVANNI PAOLO II, </a:t>
            </a:r>
            <a:r>
              <a:rPr lang="it-IT" i="1" dirty="0" smtClean="0"/>
              <a:t>L</a:t>
            </a:r>
            <a:r>
              <a:rPr lang="it-IT" i="1" dirty="0" smtClean="0"/>
              <a:t>ettera alle donne</a:t>
            </a:r>
            <a:r>
              <a:rPr lang="it-IT" dirty="0" smtClean="0"/>
              <a:t>, 1995.</a:t>
            </a:r>
          </a:p>
          <a:p>
            <a:r>
              <a:rPr lang="it-IT" dirty="0" smtClean="0"/>
              <a:t>CONGREGAZIONE PER LA DOTTRINA DELLA FEDE, Istruzione </a:t>
            </a:r>
            <a:r>
              <a:rPr lang="it-IT" i="1" dirty="0" err="1" smtClean="0"/>
              <a:t>Libertatis</a:t>
            </a:r>
            <a:r>
              <a:rPr lang="it-IT" i="1" dirty="0" smtClean="0"/>
              <a:t> </a:t>
            </a:r>
            <a:r>
              <a:rPr lang="it-IT" i="1" dirty="0" err="1" smtClean="0"/>
              <a:t>nuntius</a:t>
            </a:r>
            <a:r>
              <a:rPr lang="it-IT" dirty="0" smtClean="0"/>
              <a:t>, 1984.</a:t>
            </a:r>
          </a:p>
          <a:p>
            <a:pPr>
              <a:buNone/>
            </a:pPr>
            <a:endParaRPr lang="it-IT" dirty="0" smtClean="0"/>
          </a:p>
          <a:p>
            <a:r>
              <a:rPr lang="it-IT" dirty="0" err="1" smtClean="0"/>
              <a:t>Clodovis</a:t>
            </a:r>
            <a:r>
              <a:rPr lang="it-IT" dirty="0" smtClean="0"/>
              <a:t> BOFF, </a:t>
            </a:r>
            <a:r>
              <a:rPr lang="it-IT" i="1" dirty="0" smtClean="0"/>
              <a:t>Mariologia sociale</a:t>
            </a:r>
            <a:r>
              <a:rPr lang="it-IT" dirty="0" smtClean="0"/>
              <a:t>, </a:t>
            </a:r>
            <a:r>
              <a:rPr lang="it-IT" dirty="0" err="1" smtClean="0"/>
              <a:t>Queriniana</a:t>
            </a:r>
            <a:r>
              <a:rPr lang="it-IT" dirty="0" smtClean="0"/>
              <a:t>, Brescia 2007.</a:t>
            </a:r>
          </a:p>
          <a:p>
            <a:r>
              <a:rPr lang="it-IT" dirty="0" smtClean="0"/>
              <a:t>Elizabeth JOHNSON, </a:t>
            </a:r>
            <a:r>
              <a:rPr lang="it-IT" i="1" dirty="0" smtClean="0"/>
              <a:t>Vera nostra sorella</a:t>
            </a:r>
            <a:r>
              <a:rPr lang="it-IT" dirty="0" smtClean="0"/>
              <a:t>, </a:t>
            </a:r>
            <a:r>
              <a:rPr lang="it-IT" dirty="0" err="1" smtClean="0"/>
              <a:t>Queriniana</a:t>
            </a:r>
            <a:r>
              <a:rPr lang="it-IT" dirty="0" smtClean="0"/>
              <a:t>, Brescia 2005.</a:t>
            </a:r>
          </a:p>
          <a:p>
            <a:pPr>
              <a:buNone/>
            </a:pPr>
            <a:endParaRPr lang="it-IT" dirty="0"/>
          </a:p>
        </p:txBody>
      </p:sp>
    </p:spTree>
    <p:extLst>
      <p:ext uri="{BB962C8B-B14F-4D97-AF65-F5344CB8AC3E}">
        <p14:creationId xmlns:p14="http://schemas.microsoft.com/office/powerpoint/2010/main" xmlns="" val="2165621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pPr algn="ctr"/>
            <a:r>
              <a:rPr lang="it-IT" dirty="0"/>
              <a:t>Il Magnificat</a:t>
            </a:r>
          </a:p>
        </p:txBody>
      </p:sp>
      <p:sp>
        <p:nvSpPr>
          <p:cNvPr id="5" name="Segnaposto contenuto 4"/>
          <p:cNvSpPr>
            <a:spLocks noGrp="1"/>
          </p:cNvSpPr>
          <p:nvPr>
            <p:ph sz="half" idx="1"/>
          </p:nvPr>
        </p:nvSpPr>
        <p:spPr>
          <a:xfrm>
            <a:off x="265471" y="1973109"/>
            <a:ext cx="5754329" cy="4351338"/>
          </a:xfrm>
        </p:spPr>
        <p:txBody>
          <a:bodyPr>
            <a:noAutofit/>
          </a:bodyPr>
          <a:lstStyle/>
          <a:p>
            <a:pPr>
              <a:lnSpc>
                <a:spcPct val="120000"/>
              </a:lnSpc>
            </a:pPr>
            <a:r>
              <a:rPr lang="it-IT" sz="1400" dirty="0"/>
              <a:t>46</a:t>
            </a:r>
            <a:r>
              <a:rPr lang="it-IT" sz="2000" dirty="0"/>
              <a:t>Allora Maria disse:</a:t>
            </a:r>
            <a:br>
              <a:rPr lang="it-IT" sz="2000" dirty="0"/>
            </a:br>
            <a:r>
              <a:rPr lang="it-IT" sz="2000" dirty="0"/>
              <a:t>"L'anima mia </a:t>
            </a:r>
            <a:r>
              <a:rPr lang="it-IT" sz="2000" dirty="0">
                <a:solidFill>
                  <a:srgbClr val="FFC000"/>
                </a:solidFill>
              </a:rPr>
              <a:t>magnifica</a:t>
            </a:r>
            <a:r>
              <a:rPr lang="it-IT" sz="2000" dirty="0"/>
              <a:t> il Signore</a:t>
            </a:r>
            <a:br>
              <a:rPr lang="it-IT" sz="2000" dirty="0"/>
            </a:br>
            <a:r>
              <a:rPr lang="it-IT" sz="2000" baseline="30000" dirty="0"/>
              <a:t>47</a:t>
            </a:r>
            <a:r>
              <a:rPr lang="it-IT" sz="2000" dirty="0"/>
              <a:t>e il mio spirito esulta in Dio, mio salvatore,</a:t>
            </a:r>
            <a:br>
              <a:rPr lang="it-IT" sz="2000" dirty="0"/>
            </a:br>
            <a:r>
              <a:rPr lang="it-IT" sz="2000" baseline="30000" dirty="0"/>
              <a:t>48</a:t>
            </a:r>
            <a:r>
              <a:rPr lang="it-IT" sz="2000" dirty="0"/>
              <a:t>perché ha guardato </a:t>
            </a:r>
            <a:r>
              <a:rPr lang="it-IT" sz="2000" dirty="0">
                <a:solidFill>
                  <a:schemeClr val="accent3"/>
                </a:solidFill>
              </a:rPr>
              <a:t>l'umiltà</a:t>
            </a:r>
            <a:r>
              <a:rPr lang="it-IT" sz="2000" dirty="0"/>
              <a:t> della sua </a:t>
            </a:r>
            <a:r>
              <a:rPr lang="it-IT" sz="2000" dirty="0">
                <a:solidFill>
                  <a:srgbClr val="FF0000"/>
                </a:solidFill>
              </a:rPr>
              <a:t>serva</a:t>
            </a:r>
            <a:r>
              <a:rPr lang="it-IT" sz="2000" dirty="0"/>
              <a:t>.</a:t>
            </a:r>
            <a:br>
              <a:rPr lang="it-IT" sz="2000" dirty="0"/>
            </a:br>
            <a:r>
              <a:rPr lang="it-IT" sz="2000" dirty="0"/>
              <a:t>D'ora in poi tutte le generazioni mi chiameranno beata.</a:t>
            </a:r>
            <a:br>
              <a:rPr lang="it-IT" sz="2000" dirty="0"/>
            </a:br>
            <a:r>
              <a:rPr lang="it-IT" sz="2000" baseline="30000" dirty="0"/>
              <a:t>49</a:t>
            </a:r>
            <a:r>
              <a:rPr lang="it-IT" sz="2000" dirty="0">
                <a:solidFill>
                  <a:srgbClr val="FFC000"/>
                </a:solidFill>
              </a:rPr>
              <a:t>Grandi cose </a:t>
            </a:r>
            <a:r>
              <a:rPr lang="it-IT" sz="2000" dirty="0"/>
              <a:t>ha fatto per me </a:t>
            </a:r>
            <a:r>
              <a:rPr lang="it-IT" sz="2000" dirty="0">
                <a:solidFill>
                  <a:srgbClr val="7030A0"/>
                </a:solidFill>
              </a:rPr>
              <a:t>l'Onnipotente</a:t>
            </a:r>
            <a:r>
              <a:rPr lang="it-IT" sz="2000" dirty="0"/>
              <a:t/>
            </a:r>
            <a:br>
              <a:rPr lang="it-IT" sz="2000" dirty="0"/>
            </a:br>
            <a:r>
              <a:rPr lang="it-IT" sz="2000" dirty="0"/>
              <a:t>e Santo è il suo nome;</a:t>
            </a:r>
            <a:br>
              <a:rPr lang="it-IT" sz="2000" dirty="0"/>
            </a:br>
            <a:r>
              <a:rPr lang="it-IT" sz="2000" baseline="30000" dirty="0"/>
              <a:t> 50</a:t>
            </a:r>
            <a:r>
              <a:rPr lang="it-IT" sz="2000" dirty="0"/>
              <a:t>di generazione in generazione la sua </a:t>
            </a:r>
            <a:r>
              <a:rPr lang="it-IT" sz="2000" dirty="0">
                <a:solidFill>
                  <a:srgbClr val="00B050"/>
                </a:solidFill>
              </a:rPr>
              <a:t>misericordia</a:t>
            </a:r>
            <a:r>
              <a:rPr lang="it-IT" sz="2000" dirty="0"/>
              <a:t/>
            </a:r>
            <a:br>
              <a:rPr lang="it-IT" sz="2000" dirty="0"/>
            </a:br>
            <a:r>
              <a:rPr lang="it-IT" sz="2000" dirty="0"/>
              <a:t>per quelli che lo temono.</a:t>
            </a:r>
          </a:p>
        </p:txBody>
      </p:sp>
      <p:sp>
        <p:nvSpPr>
          <p:cNvPr id="6" name="Segnaposto contenuto 5"/>
          <p:cNvSpPr>
            <a:spLocks noGrp="1"/>
          </p:cNvSpPr>
          <p:nvPr>
            <p:ph sz="half" idx="2"/>
          </p:nvPr>
        </p:nvSpPr>
        <p:spPr>
          <a:xfrm>
            <a:off x="6157451" y="1958361"/>
            <a:ext cx="5656006" cy="4351338"/>
          </a:xfrm>
        </p:spPr>
        <p:txBody>
          <a:bodyPr>
            <a:noAutofit/>
          </a:bodyPr>
          <a:lstStyle/>
          <a:p>
            <a:pPr algn="r">
              <a:lnSpc>
                <a:spcPct val="120000"/>
              </a:lnSpc>
              <a:buNone/>
            </a:pPr>
            <a:r>
              <a:rPr lang="it-IT" sz="2000" baseline="30000" dirty="0"/>
              <a:t>51</a:t>
            </a:r>
            <a:r>
              <a:rPr lang="it-IT" sz="2000" dirty="0"/>
              <a:t>Ha spiegato la potenza del suo braccio,</a:t>
            </a:r>
            <a:br>
              <a:rPr lang="it-IT" sz="2000" dirty="0"/>
            </a:br>
            <a:r>
              <a:rPr lang="it-IT" sz="2000" dirty="0"/>
              <a:t>ha disperso i superbi nei pensieri del loro cuore;</a:t>
            </a:r>
            <a:br>
              <a:rPr lang="it-IT" sz="2000" dirty="0"/>
            </a:br>
            <a:r>
              <a:rPr lang="it-IT" sz="2000" baseline="30000" dirty="0"/>
              <a:t>52</a:t>
            </a:r>
            <a:r>
              <a:rPr lang="it-IT" sz="2000" dirty="0"/>
              <a:t>ha rovesciato i </a:t>
            </a:r>
            <a:r>
              <a:rPr lang="it-IT" sz="2000" dirty="0">
                <a:solidFill>
                  <a:srgbClr val="7030A0"/>
                </a:solidFill>
              </a:rPr>
              <a:t>potenti</a:t>
            </a:r>
            <a:r>
              <a:rPr lang="it-IT" sz="2000" dirty="0"/>
              <a:t> dai troni,</a:t>
            </a:r>
            <a:br>
              <a:rPr lang="it-IT" sz="2000" dirty="0"/>
            </a:br>
            <a:r>
              <a:rPr lang="it-IT" sz="2000" dirty="0"/>
              <a:t>ha innalzato gli </a:t>
            </a:r>
            <a:r>
              <a:rPr lang="it-IT" sz="2000" dirty="0">
                <a:solidFill>
                  <a:schemeClr val="accent3"/>
                </a:solidFill>
              </a:rPr>
              <a:t>umili</a:t>
            </a:r>
            <a:r>
              <a:rPr lang="it-IT" sz="2000" dirty="0"/>
              <a:t>;</a:t>
            </a:r>
            <a:br>
              <a:rPr lang="it-IT" sz="2000" dirty="0"/>
            </a:br>
            <a:r>
              <a:rPr lang="it-IT" sz="2000" baseline="30000" dirty="0"/>
              <a:t>53</a:t>
            </a:r>
            <a:r>
              <a:rPr lang="it-IT" sz="2000" dirty="0"/>
              <a:t>ha ricolmato di beni gli affamati,</a:t>
            </a:r>
            <a:br>
              <a:rPr lang="it-IT" sz="2000" dirty="0"/>
            </a:br>
            <a:r>
              <a:rPr lang="it-IT" sz="2000" dirty="0"/>
              <a:t>ha rimandato i ricchi a mani vuote.</a:t>
            </a:r>
            <a:br>
              <a:rPr lang="it-IT" sz="2000" dirty="0"/>
            </a:br>
            <a:r>
              <a:rPr lang="it-IT" sz="2000" baseline="30000" dirty="0"/>
              <a:t>54</a:t>
            </a:r>
            <a:r>
              <a:rPr lang="it-IT" sz="2000" dirty="0"/>
              <a:t>Ha soccorso Israele, suo </a:t>
            </a:r>
            <a:r>
              <a:rPr lang="it-IT" sz="2000" dirty="0">
                <a:solidFill>
                  <a:srgbClr val="FF0000"/>
                </a:solidFill>
              </a:rPr>
              <a:t>servo</a:t>
            </a:r>
            <a:r>
              <a:rPr lang="it-IT" sz="2000" dirty="0"/>
              <a:t>,</a:t>
            </a:r>
            <a:br>
              <a:rPr lang="it-IT" sz="2000" dirty="0"/>
            </a:br>
            <a:r>
              <a:rPr lang="it-IT" sz="2000" dirty="0"/>
              <a:t>ricordandosi della sua </a:t>
            </a:r>
            <a:r>
              <a:rPr lang="it-IT" sz="2000" dirty="0">
                <a:solidFill>
                  <a:srgbClr val="00B050"/>
                </a:solidFill>
              </a:rPr>
              <a:t>misericordia</a:t>
            </a:r>
            <a:r>
              <a:rPr lang="it-IT" sz="2000" dirty="0"/>
              <a:t>,</a:t>
            </a:r>
            <a:br>
              <a:rPr lang="it-IT" sz="2000" dirty="0"/>
            </a:br>
            <a:r>
              <a:rPr lang="it-IT" sz="2000" baseline="30000" dirty="0"/>
              <a:t>55</a:t>
            </a:r>
            <a:r>
              <a:rPr lang="it-IT" sz="2000" dirty="0"/>
              <a:t>come aveva detto ai nostri padri,</a:t>
            </a:r>
            <a:br>
              <a:rPr lang="it-IT" sz="2000" dirty="0"/>
            </a:br>
            <a:r>
              <a:rPr lang="it-IT" sz="2000" dirty="0"/>
              <a:t>per Abramo e la sua discendenza, per sempre".</a:t>
            </a:r>
          </a:p>
        </p:txBody>
      </p:sp>
      <p:sp>
        <p:nvSpPr>
          <p:cNvPr id="7" name="Stella a 5 punte 6"/>
          <p:cNvSpPr/>
          <p:nvPr/>
        </p:nvSpPr>
        <p:spPr>
          <a:xfrm>
            <a:off x="9586452" y="560439"/>
            <a:ext cx="781663" cy="76691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tella a 5 punte 7"/>
          <p:cNvSpPr/>
          <p:nvPr/>
        </p:nvSpPr>
        <p:spPr>
          <a:xfrm>
            <a:off x="1823885" y="560439"/>
            <a:ext cx="781664" cy="75216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2551984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9F97FA0-8E3C-4C10-24B6-45719411E1EC}"/>
              </a:ext>
            </a:extLst>
          </p:cNvPr>
          <p:cNvSpPr>
            <a:spLocks noGrp="1"/>
          </p:cNvSpPr>
          <p:nvPr>
            <p:ph type="title"/>
          </p:nvPr>
        </p:nvSpPr>
        <p:spPr/>
        <p:txBody>
          <a:bodyPr/>
          <a:lstStyle/>
          <a:p>
            <a:pPr algn="ctr"/>
            <a:r>
              <a:rPr lang="it-IT" dirty="0"/>
              <a:t>Il Magnificat</a:t>
            </a:r>
          </a:p>
        </p:txBody>
      </p:sp>
      <p:sp>
        <p:nvSpPr>
          <p:cNvPr id="3" name="Segnaposto contenuto 2">
            <a:extLst>
              <a:ext uri="{FF2B5EF4-FFF2-40B4-BE49-F238E27FC236}">
                <a16:creationId xmlns:a16="http://schemas.microsoft.com/office/drawing/2014/main" xmlns="" id="{84976EEE-D620-EB52-C2DC-20E209E47292}"/>
              </a:ext>
            </a:extLst>
          </p:cNvPr>
          <p:cNvSpPr>
            <a:spLocks noGrp="1"/>
          </p:cNvSpPr>
          <p:nvPr>
            <p:ph idx="1"/>
          </p:nvPr>
        </p:nvSpPr>
        <p:spPr/>
        <p:txBody>
          <a:bodyPr>
            <a:normAutofit lnSpcReduction="10000"/>
          </a:bodyPr>
          <a:lstStyle/>
          <a:p>
            <a:pPr marL="0" indent="0" algn="just">
              <a:buNone/>
            </a:pPr>
            <a:r>
              <a:rPr lang="it-IT" dirty="0"/>
              <a:t>CONGREGAZIONE DELLA DOTTRINA DELLA FEDE, Istruzione </a:t>
            </a:r>
            <a:r>
              <a:rPr lang="it-IT" i="1" dirty="0" err="1"/>
              <a:t>Libertatis</a:t>
            </a:r>
            <a:r>
              <a:rPr lang="it-IT" i="1" dirty="0"/>
              <a:t> </a:t>
            </a:r>
            <a:r>
              <a:rPr lang="it-IT" i="1" dirty="0" err="1"/>
              <a:t>nuntius</a:t>
            </a:r>
            <a:r>
              <a:rPr lang="it-IT" i="1" dirty="0"/>
              <a:t> </a:t>
            </a:r>
            <a:r>
              <a:rPr lang="it-IT" dirty="0"/>
              <a:t>su alcuni aspetti della teologia della liberazione (1984), X.5:</a:t>
            </a:r>
          </a:p>
          <a:p>
            <a:pPr marL="0" indent="0" algn="just">
              <a:buNone/>
            </a:pPr>
            <a:r>
              <a:rPr lang="it-IT" dirty="0">
                <a:solidFill>
                  <a:srgbClr val="000000"/>
                </a:solidFill>
              </a:rPr>
              <a:t>«</a:t>
            </a:r>
            <a:r>
              <a:rPr lang="it-IT" b="0" i="0" dirty="0">
                <a:solidFill>
                  <a:srgbClr val="000000"/>
                </a:solidFill>
                <a:effectLst/>
              </a:rPr>
              <a:t>La nuova </a:t>
            </a:r>
            <a:r>
              <a:rPr lang="it-IT" b="0" i="1" dirty="0">
                <a:solidFill>
                  <a:srgbClr val="000000"/>
                </a:solidFill>
                <a:effectLst/>
              </a:rPr>
              <a:t>ermeneutica</a:t>
            </a:r>
            <a:r>
              <a:rPr lang="it-IT" b="0" i="0" dirty="0">
                <a:solidFill>
                  <a:srgbClr val="000000"/>
                </a:solidFill>
                <a:effectLst/>
              </a:rPr>
              <a:t>, caratteristica delle “teologie della liberazione”, conduce ad una rilettura essenzialmente politica della Scrittura. Per questo viene accordata un'importanza particolare all'evento dell'</a:t>
            </a:r>
            <a:r>
              <a:rPr lang="it-IT" b="1" i="1" dirty="0">
                <a:solidFill>
                  <a:srgbClr val="000000"/>
                </a:solidFill>
                <a:effectLst/>
              </a:rPr>
              <a:t>Esodo</a:t>
            </a:r>
            <a:r>
              <a:rPr lang="it-IT" b="0" i="0" dirty="0">
                <a:solidFill>
                  <a:srgbClr val="000000"/>
                </a:solidFill>
                <a:effectLst/>
              </a:rPr>
              <a:t>, in quanto esso è liberazione dalla schiavitù politica. Si propone inoltre </a:t>
            </a:r>
            <a:r>
              <a:rPr lang="it-IT" b="1" i="0" dirty="0">
                <a:solidFill>
                  <a:srgbClr val="000000"/>
                </a:solidFill>
                <a:effectLst/>
              </a:rPr>
              <a:t>una lettura politica del </a:t>
            </a:r>
            <a:r>
              <a:rPr lang="it-IT" b="1" i="1" dirty="0">
                <a:solidFill>
                  <a:srgbClr val="000000"/>
                </a:solidFill>
                <a:effectLst/>
              </a:rPr>
              <a:t>Magnificat</a:t>
            </a:r>
            <a:r>
              <a:rPr lang="it-IT" b="0" i="0" dirty="0">
                <a:solidFill>
                  <a:srgbClr val="000000"/>
                </a:solidFill>
                <a:effectLst/>
              </a:rPr>
              <a:t>. Lo sbaglio non sta nel prestare attenzione ad una </a:t>
            </a:r>
            <a:r>
              <a:rPr lang="it-IT" b="1" i="0" dirty="0">
                <a:solidFill>
                  <a:srgbClr val="000000"/>
                </a:solidFill>
                <a:effectLst/>
              </a:rPr>
              <a:t>dimensione politica </a:t>
            </a:r>
            <a:r>
              <a:rPr lang="it-IT" b="0" i="0" dirty="0">
                <a:solidFill>
                  <a:srgbClr val="000000"/>
                </a:solidFill>
                <a:effectLst/>
              </a:rPr>
              <a:t>dei racconti biblici; sta nel fare di questa dimensione la dimensione </a:t>
            </a:r>
            <a:r>
              <a:rPr lang="it-IT" b="1" i="0" dirty="0">
                <a:solidFill>
                  <a:srgbClr val="000000"/>
                </a:solidFill>
                <a:effectLst/>
              </a:rPr>
              <a:t>principale ed esclusiva</a:t>
            </a:r>
            <a:r>
              <a:rPr lang="it-IT" b="0" i="0" dirty="0">
                <a:solidFill>
                  <a:srgbClr val="000000"/>
                </a:solidFill>
                <a:effectLst/>
              </a:rPr>
              <a:t>, che conduce ad una </a:t>
            </a:r>
            <a:r>
              <a:rPr lang="it-IT" b="1" i="0" dirty="0">
                <a:solidFill>
                  <a:srgbClr val="000000"/>
                </a:solidFill>
                <a:effectLst/>
              </a:rPr>
              <a:t>lettura riduttiva </a:t>
            </a:r>
            <a:r>
              <a:rPr lang="it-IT" b="0" i="0" dirty="0">
                <a:solidFill>
                  <a:srgbClr val="000000"/>
                </a:solidFill>
                <a:effectLst/>
              </a:rPr>
              <a:t>della Scrittura».</a:t>
            </a:r>
            <a:endParaRPr lang="it-IT" dirty="0"/>
          </a:p>
          <a:p>
            <a:pPr>
              <a:buNone/>
            </a:pPr>
            <a:endParaRPr lang="it-IT" dirty="0"/>
          </a:p>
        </p:txBody>
      </p:sp>
    </p:spTree>
    <p:extLst>
      <p:ext uri="{BB962C8B-B14F-4D97-AF65-F5344CB8AC3E}">
        <p14:creationId xmlns:p14="http://schemas.microsoft.com/office/powerpoint/2010/main" xmlns="" val="391770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C4525186-0258-B4AB-17C8-5F41FC38C74B}"/>
              </a:ext>
            </a:extLst>
          </p:cNvPr>
          <p:cNvSpPr>
            <a:spLocks noGrp="1"/>
          </p:cNvSpPr>
          <p:nvPr>
            <p:ph type="title"/>
          </p:nvPr>
        </p:nvSpPr>
        <p:spPr>
          <a:xfrm>
            <a:off x="838200" y="572943"/>
            <a:ext cx="10515600" cy="1325563"/>
          </a:xfrm>
        </p:spPr>
        <p:txBody>
          <a:bodyPr anchor="ctr"/>
          <a:lstStyle/>
          <a:p>
            <a:pPr algn="ctr"/>
            <a:r>
              <a:rPr lang="it-IT" dirty="0"/>
              <a:t>Imitare Maria nel XX secolo</a:t>
            </a:r>
            <a:br>
              <a:rPr lang="it-IT" dirty="0"/>
            </a:br>
            <a:r>
              <a:rPr lang="it-IT" dirty="0"/>
              <a:t>La liberazione dei poveri</a:t>
            </a:r>
          </a:p>
        </p:txBody>
      </p:sp>
      <p:sp>
        <p:nvSpPr>
          <p:cNvPr id="6" name="Segnaposto testo 5">
            <a:extLst>
              <a:ext uri="{FF2B5EF4-FFF2-40B4-BE49-F238E27FC236}">
                <a16:creationId xmlns:a16="http://schemas.microsoft.com/office/drawing/2014/main" xmlns="" id="{E1D1C794-2F0A-9E9A-F5A7-7276632A1436}"/>
              </a:ext>
            </a:extLst>
          </p:cNvPr>
          <p:cNvSpPr>
            <a:spLocks noGrp="1"/>
          </p:cNvSpPr>
          <p:nvPr>
            <p:ph idx="1"/>
          </p:nvPr>
        </p:nvSpPr>
        <p:spPr>
          <a:xfrm>
            <a:off x="838200" y="2281095"/>
            <a:ext cx="10515600" cy="4211780"/>
          </a:xfrm>
        </p:spPr>
        <p:txBody>
          <a:bodyPr>
            <a:normAutofit/>
          </a:bodyPr>
          <a:lstStyle/>
          <a:p>
            <a:pPr algn="just"/>
            <a:r>
              <a:rPr lang="it-IT" b="0" i="0" dirty="0">
                <a:solidFill>
                  <a:srgbClr val="000000"/>
                </a:solidFill>
                <a:effectLst/>
              </a:rPr>
              <a:t>San Giovanni Paolo II, </a:t>
            </a:r>
            <a:r>
              <a:rPr lang="it-IT" b="0" i="0" dirty="0" err="1">
                <a:solidFill>
                  <a:srgbClr val="000000"/>
                </a:solidFill>
                <a:effectLst/>
              </a:rPr>
              <a:t>enc</a:t>
            </a:r>
            <a:r>
              <a:rPr lang="it-IT" b="0" i="0" dirty="0">
                <a:solidFill>
                  <a:srgbClr val="000000"/>
                </a:solidFill>
                <a:effectLst/>
              </a:rPr>
              <a:t>. </a:t>
            </a:r>
            <a:r>
              <a:rPr lang="it-IT" b="0" i="1" dirty="0" err="1">
                <a:solidFill>
                  <a:srgbClr val="000000"/>
                </a:solidFill>
                <a:effectLst/>
              </a:rPr>
              <a:t>Sollecitudo</a:t>
            </a:r>
            <a:r>
              <a:rPr lang="it-IT" b="0" i="1" dirty="0">
                <a:solidFill>
                  <a:srgbClr val="000000"/>
                </a:solidFill>
                <a:effectLst/>
              </a:rPr>
              <a:t> rei </a:t>
            </a:r>
            <a:r>
              <a:rPr lang="it-IT" b="0" i="1" dirty="0" err="1">
                <a:solidFill>
                  <a:srgbClr val="000000"/>
                </a:solidFill>
                <a:effectLst/>
              </a:rPr>
              <a:t>socialis</a:t>
            </a:r>
            <a:r>
              <a:rPr lang="it-IT" b="0" i="0" dirty="0">
                <a:solidFill>
                  <a:srgbClr val="000000"/>
                </a:solidFill>
                <a:effectLst/>
              </a:rPr>
              <a:t> (1987), n. 49: </a:t>
            </a:r>
          </a:p>
          <a:p>
            <a:pPr marL="0" indent="0" algn="just">
              <a:buNone/>
            </a:pPr>
            <a:r>
              <a:rPr lang="it-IT" b="0" i="0" dirty="0">
                <a:solidFill>
                  <a:srgbClr val="000000"/>
                </a:solidFill>
                <a:effectLst/>
              </a:rPr>
              <a:t>«Madre Santissima nostra Madre e Regina, è colei che volgendosi a suo Figlio, dice: "Non hanno più vino" (</a:t>
            </a:r>
            <a:r>
              <a:rPr lang="it-IT" b="0" i="1" dirty="0" err="1">
                <a:solidFill>
                  <a:srgbClr val="000000"/>
                </a:solidFill>
                <a:effectLst/>
              </a:rPr>
              <a:t>Gv</a:t>
            </a:r>
            <a:r>
              <a:rPr lang="it-IT" b="0" i="1" dirty="0">
                <a:solidFill>
                  <a:srgbClr val="000000"/>
                </a:solidFill>
                <a:effectLst/>
              </a:rPr>
              <a:t> </a:t>
            </a:r>
            <a:r>
              <a:rPr lang="it-IT" b="0" i="0" dirty="0">
                <a:solidFill>
                  <a:srgbClr val="000000"/>
                </a:solidFill>
                <a:effectLst/>
              </a:rPr>
              <a:t>2,3), ed è anche colei che loda Dio Padre, perché: "Ha rovesciato i potenti dai troni, ha innalzato gli umili. ha ricolmato di beni gli affamati, ha rimandato i ricchi a mani vuote" (</a:t>
            </a:r>
            <a:r>
              <a:rPr lang="it-IT" b="0" i="1" dirty="0">
                <a:solidFill>
                  <a:srgbClr val="000000"/>
                </a:solidFill>
                <a:effectLst/>
              </a:rPr>
              <a:t>Lc </a:t>
            </a:r>
            <a:r>
              <a:rPr lang="it-IT" b="0" i="0" dirty="0">
                <a:solidFill>
                  <a:srgbClr val="000000"/>
                </a:solidFill>
                <a:effectLst/>
              </a:rPr>
              <a:t>1,52). La sua </a:t>
            </a:r>
            <a:r>
              <a:rPr lang="it-IT" b="1" i="0" dirty="0">
                <a:solidFill>
                  <a:srgbClr val="000000"/>
                </a:solidFill>
                <a:effectLst/>
              </a:rPr>
              <a:t>materna sollecitudine </a:t>
            </a:r>
            <a:r>
              <a:rPr lang="it-IT" b="0" i="0" dirty="0">
                <a:solidFill>
                  <a:srgbClr val="000000"/>
                </a:solidFill>
                <a:effectLst/>
              </a:rPr>
              <a:t>si interessa degli </a:t>
            </a:r>
            <a:r>
              <a:rPr lang="it-IT" b="1" i="0" dirty="0">
                <a:solidFill>
                  <a:srgbClr val="000000"/>
                </a:solidFill>
                <a:effectLst/>
              </a:rPr>
              <a:t>aspetti personali e sociali della vita </a:t>
            </a:r>
            <a:r>
              <a:rPr lang="it-IT" b="0" i="0" dirty="0">
                <a:solidFill>
                  <a:srgbClr val="000000"/>
                </a:solidFill>
                <a:effectLst/>
              </a:rPr>
              <a:t>degli uomini sulla terra». </a:t>
            </a:r>
            <a:endParaRPr lang="it-IT" dirty="0"/>
          </a:p>
          <a:p>
            <a:endParaRPr lang="it-IT" dirty="0"/>
          </a:p>
        </p:txBody>
      </p:sp>
    </p:spTree>
    <p:extLst>
      <p:ext uri="{BB962C8B-B14F-4D97-AF65-F5344CB8AC3E}">
        <p14:creationId xmlns:p14="http://schemas.microsoft.com/office/powerpoint/2010/main" xmlns="" val="3960619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A8450AA-F2F3-4B52-0738-CAF8F272B47B}"/>
              </a:ext>
            </a:extLst>
          </p:cNvPr>
          <p:cNvSpPr>
            <a:spLocks noGrp="1"/>
          </p:cNvSpPr>
          <p:nvPr>
            <p:ph type="title"/>
          </p:nvPr>
        </p:nvSpPr>
        <p:spPr/>
        <p:txBody>
          <a:bodyPr/>
          <a:lstStyle/>
          <a:p>
            <a:pPr algn="ctr"/>
            <a:r>
              <a:rPr lang="it-IT" dirty="0"/>
              <a:t>Imitare Maria nel XX secolo</a:t>
            </a:r>
            <a:br>
              <a:rPr lang="it-IT" dirty="0"/>
            </a:br>
            <a:r>
              <a:rPr lang="it-IT" dirty="0"/>
              <a:t>La liberazione della donna </a:t>
            </a:r>
          </a:p>
        </p:txBody>
      </p:sp>
      <p:sp>
        <p:nvSpPr>
          <p:cNvPr id="3" name="Segnaposto contenuto 2">
            <a:extLst>
              <a:ext uri="{FF2B5EF4-FFF2-40B4-BE49-F238E27FC236}">
                <a16:creationId xmlns:a16="http://schemas.microsoft.com/office/drawing/2014/main" xmlns="" id="{660682D2-A46D-1986-C967-4859D85483EA}"/>
              </a:ext>
            </a:extLst>
          </p:cNvPr>
          <p:cNvSpPr>
            <a:spLocks noGrp="1"/>
          </p:cNvSpPr>
          <p:nvPr>
            <p:ph idx="1"/>
          </p:nvPr>
        </p:nvSpPr>
        <p:spPr>
          <a:xfrm>
            <a:off x="838200" y="1825625"/>
            <a:ext cx="10515600" cy="4667250"/>
          </a:xfrm>
        </p:spPr>
        <p:txBody>
          <a:bodyPr>
            <a:normAutofit lnSpcReduction="10000"/>
          </a:bodyPr>
          <a:lstStyle/>
          <a:p>
            <a:pPr marL="0" indent="0" algn="just">
              <a:buNone/>
            </a:pPr>
            <a:r>
              <a:rPr lang="it-IT" b="0" i="0" dirty="0">
                <a:solidFill>
                  <a:srgbClr val="000000"/>
                </a:solidFill>
                <a:effectLst/>
              </a:rPr>
              <a:t>San GIOVANNI PAOLO II, lett. </a:t>
            </a:r>
            <a:r>
              <a:rPr lang="it-IT" dirty="0">
                <a:solidFill>
                  <a:srgbClr val="000000"/>
                </a:solidFill>
              </a:rPr>
              <a:t>a</a:t>
            </a:r>
            <a:r>
              <a:rPr lang="it-IT" b="0" i="0" dirty="0">
                <a:solidFill>
                  <a:srgbClr val="000000"/>
                </a:solidFill>
                <a:effectLst/>
              </a:rPr>
              <a:t>p. </a:t>
            </a:r>
            <a:r>
              <a:rPr lang="it-IT" b="0" i="1" dirty="0" err="1">
                <a:solidFill>
                  <a:srgbClr val="000000"/>
                </a:solidFill>
                <a:effectLst/>
              </a:rPr>
              <a:t>Mulieris</a:t>
            </a:r>
            <a:r>
              <a:rPr lang="it-IT" b="0" i="1" dirty="0">
                <a:solidFill>
                  <a:srgbClr val="000000"/>
                </a:solidFill>
                <a:effectLst/>
              </a:rPr>
              <a:t> </a:t>
            </a:r>
            <a:r>
              <a:rPr lang="it-IT" b="0" i="1" dirty="0" err="1">
                <a:solidFill>
                  <a:srgbClr val="000000"/>
                </a:solidFill>
                <a:effectLst/>
              </a:rPr>
              <a:t>dignitatem</a:t>
            </a:r>
            <a:r>
              <a:rPr lang="it-IT" b="0" i="1" dirty="0">
                <a:solidFill>
                  <a:srgbClr val="000000"/>
                </a:solidFill>
                <a:effectLst/>
              </a:rPr>
              <a:t> </a:t>
            </a:r>
            <a:r>
              <a:rPr lang="it-IT" b="0" i="0" dirty="0">
                <a:solidFill>
                  <a:srgbClr val="000000"/>
                </a:solidFill>
                <a:effectLst/>
              </a:rPr>
              <a:t>(1988), n. 24</a:t>
            </a:r>
            <a:r>
              <a:rPr lang="it-IT" dirty="0">
                <a:solidFill>
                  <a:srgbClr val="000000"/>
                </a:solidFill>
              </a:rPr>
              <a:t>: </a:t>
            </a:r>
          </a:p>
          <a:p>
            <a:pPr marL="0" indent="0" algn="just">
              <a:buNone/>
            </a:pPr>
            <a:r>
              <a:rPr lang="it-IT" dirty="0">
                <a:solidFill>
                  <a:srgbClr val="000000"/>
                </a:solidFill>
              </a:rPr>
              <a:t>«La </a:t>
            </a:r>
            <a:r>
              <a:rPr lang="it-IT" b="0" i="0" dirty="0">
                <a:solidFill>
                  <a:srgbClr val="000000"/>
                </a:solidFill>
                <a:effectLst/>
              </a:rPr>
              <a:t>consapevolezza che nel matrimonio c'è la reciproca "sottomissione dei coniugi nel timore di Cristo", e non soltanto quella della moglie al marito, deve farsi strada nei cuori, nelle coscienze, nel comportamento, nei costumi. E' questo un appello che non cessa di urgere, da allora, le generazioni che si succedono, un appello che gli uomini devono accogliere sempre di nuovo. (…) </a:t>
            </a:r>
            <a:r>
              <a:rPr lang="it-IT" b="0" i="1" dirty="0">
                <a:solidFill>
                  <a:srgbClr val="000000"/>
                </a:solidFill>
                <a:effectLst/>
              </a:rPr>
              <a:t>La sfida, però, dell'</a:t>
            </a:r>
            <a:r>
              <a:rPr lang="it-IT" b="0" i="0" dirty="0">
                <a:solidFill>
                  <a:srgbClr val="000000"/>
                </a:solidFill>
                <a:effectLst/>
              </a:rPr>
              <a:t> "</a:t>
            </a:r>
            <a:r>
              <a:rPr lang="it-IT" b="0" i="1" dirty="0">
                <a:solidFill>
                  <a:srgbClr val="000000"/>
                </a:solidFill>
                <a:effectLst/>
              </a:rPr>
              <a:t>ethos</a:t>
            </a:r>
            <a:r>
              <a:rPr lang="it-IT" b="0" i="0" dirty="0">
                <a:solidFill>
                  <a:srgbClr val="000000"/>
                </a:solidFill>
                <a:effectLst/>
              </a:rPr>
              <a:t>"</a:t>
            </a:r>
            <a:r>
              <a:rPr lang="it-IT" b="0" i="1" dirty="0">
                <a:solidFill>
                  <a:srgbClr val="000000"/>
                </a:solidFill>
                <a:effectLst/>
              </a:rPr>
              <a:t> della redenzione </a:t>
            </a:r>
            <a:r>
              <a:rPr lang="it-IT" b="0" i="0" dirty="0">
                <a:solidFill>
                  <a:srgbClr val="000000"/>
                </a:solidFill>
                <a:effectLst/>
              </a:rPr>
              <a:t>è chiara e definitiva. Tutte le ragioni in favore della </a:t>
            </a:r>
            <a:r>
              <a:rPr lang="it-IT" b="1" i="0" dirty="0">
                <a:solidFill>
                  <a:srgbClr val="000000"/>
                </a:solidFill>
                <a:effectLst/>
              </a:rPr>
              <a:t>"sottomissione" della donna all'uomo</a:t>
            </a:r>
            <a:r>
              <a:rPr lang="it-IT" b="0" i="0" dirty="0">
                <a:solidFill>
                  <a:srgbClr val="000000"/>
                </a:solidFill>
                <a:effectLst/>
              </a:rPr>
              <a:t> nel matrimonio debbono essere interpretate nel senso di una </a:t>
            </a:r>
            <a:r>
              <a:rPr lang="it-IT" b="1" i="0" dirty="0">
                <a:solidFill>
                  <a:srgbClr val="000000"/>
                </a:solidFill>
                <a:effectLst/>
              </a:rPr>
              <a:t>"reciproca sottomissione" di ambedue </a:t>
            </a:r>
            <a:r>
              <a:rPr lang="it-IT" i="0" dirty="0">
                <a:solidFill>
                  <a:srgbClr val="000000"/>
                </a:solidFill>
                <a:effectLst/>
              </a:rPr>
              <a:t>"</a:t>
            </a:r>
            <a:r>
              <a:rPr lang="it-IT" b="0" i="0" dirty="0">
                <a:solidFill>
                  <a:srgbClr val="000000"/>
                </a:solidFill>
                <a:effectLst/>
              </a:rPr>
              <a:t>nel timore di Cristo"».</a:t>
            </a:r>
            <a:endParaRPr lang="it-IT" dirty="0"/>
          </a:p>
        </p:txBody>
      </p:sp>
    </p:spTree>
    <p:extLst>
      <p:ext uri="{BB962C8B-B14F-4D97-AF65-F5344CB8AC3E}">
        <p14:creationId xmlns:p14="http://schemas.microsoft.com/office/powerpoint/2010/main" xmlns="" val="3403263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E47C63D-19F6-CCD8-5A04-948AF8C677C8}"/>
              </a:ext>
            </a:extLst>
          </p:cNvPr>
          <p:cNvSpPr>
            <a:spLocks noGrp="1"/>
          </p:cNvSpPr>
          <p:nvPr>
            <p:ph type="title"/>
          </p:nvPr>
        </p:nvSpPr>
        <p:spPr/>
        <p:txBody>
          <a:bodyPr/>
          <a:lstStyle/>
          <a:p>
            <a:r>
              <a:rPr lang="it-IT" dirty="0"/>
              <a:t>Imitare Maria nel XX secolo</a:t>
            </a:r>
          </a:p>
        </p:txBody>
      </p:sp>
      <p:sp>
        <p:nvSpPr>
          <p:cNvPr id="3" name="Segnaposto contenuto 2">
            <a:extLst>
              <a:ext uri="{FF2B5EF4-FFF2-40B4-BE49-F238E27FC236}">
                <a16:creationId xmlns:a16="http://schemas.microsoft.com/office/drawing/2014/main" xmlns="" id="{76B05484-FD30-4954-9F74-7DF9A99DF440}"/>
              </a:ext>
            </a:extLst>
          </p:cNvPr>
          <p:cNvSpPr>
            <a:spLocks noGrp="1"/>
          </p:cNvSpPr>
          <p:nvPr>
            <p:ph idx="1"/>
          </p:nvPr>
        </p:nvSpPr>
        <p:spPr>
          <a:xfrm>
            <a:off x="5180012" y="1174461"/>
            <a:ext cx="6172200" cy="5385666"/>
          </a:xfrm>
        </p:spPr>
        <p:txBody>
          <a:bodyPr>
            <a:normAutofit lnSpcReduction="10000"/>
          </a:bodyPr>
          <a:lstStyle/>
          <a:p>
            <a:pPr marL="0" indent="0" algn="just">
              <a:buNone/>
            </a:pPr>
            <a:r>
              <a:rPr lang="it-IT" sz="2400" dirty="0">
                <a:effectLst/>
                <a:ea typeface="Calibri" panose="020F0502020204030204" pitchFamily="34" charset="0"/>
                <a:cs typeface="Times New Roman" panose="02020603050405020304" pitchFamily="18" charset="0"/>
              </a:rPr>
              <a:t>EDITH STEIN, </a:t>
            </a:r>
            <a:r>
              <a:rPr lang="it-IT" sz="2400" i="1" dirty="0">
                <a:effectLst/>
                <a:ea typeface="Calibri" panose="020F0502020204030204" pitchFamily="34" charset="0"/>
                <a:cs typeface="Times New Roman" panose="02020603050405020304" pitchFamily="18" charset="0"/>
              </a:rPr>
              <a:t>Problemi dell’educazione della donna</a:t>
            </a:r>
            <a:r>
              <a:rPr lang="it-IT" sz="2400" dirty="0">
                <a:effectLst/>
                <a:ea typeface="Calibri" panose="020F0502020204030204" pitchFamily="34" charset="0"/>
                <a:cs typeface="Times New Roman" panose="02020603050405020304" pitchFamily="18" charset="0"/>
              </a:rPr>
              <a:t>, in TMSM 7, pp. 214-215: </a:t>
            </a:r>
          </a:p>
          <a:p>
            <a:pPr marL="0" indent="0" algn="just">
              <a:buNone/>
            </a:pPr>
            <a:r>
              <a:rPr lang="it-IT" sz="2800" dirty="0">
                <a:solidFill>
                  <a:srgbClr val="000000"/>
                </a:solidFill>
                <a:effectLst/>
                <a:ea typeface="Calibri" panose="020F0502020204030204" pitchFamily="34" charset="0"/>
              </a:rPr>
              <a:t>«Dobbiamo vedere in Maria </a:t>
            </a:r>
            <a:r>
              <a:rPr lang="it-IT" sz="2800" b="1" dirty="0">
                <a:solidFill>
                  <a:srgbClr val="000000"/>
                </a:solidFill>
                <a:effectLst/>
                <a:ea typeface="Calibri" panose="020F0502020204030204" pitchFamily="34" charset="0"/>
              </a:rPr>
              <a:t>il fine dell’educazione femminile</a:t>
            </a:r>
            <a:r>
              <a:rPr lang="it-IT" sz="2800" dirty="0">
                <a:solidFill>
                  <a:srgbClr val="000000"/>
                </a:solidFill>
                <a:effectLst/>
                <a:ea typeface="Calibri" panose="020F0502020204030204" pitchFamily="34" charset="0"/>
              </a:rPr>
              <a:t>. Il fatto che alle soglie dell’Antico e del Nuovo Testamento </a:t>
            </a:r>
            <a:r>
              <a:rPr lang="it-IT" sz="2800" b="1" dirty="0">
                <a:solidFill>
                  <a:srgbClr val="000000"/>
                </a:solidFill>
                <a:effectLst/>
                <a:ea typeface="Calibri" panose="020F0502020204030204" pitchFamily="34" charset="0"/>
              </a:rPr>
              <a:t>la nuova Eva </a:t>
            </a:r>
            <a:r>
              <a:rPr lang="it-IT" sz="2800" dirty="0">
                <a:solidFill>
                  <a:srgbClr val="000000"/>
                </a:solidFill>
                <a:effectLst/>
                <a:ea typeface="Calibri" panose="020F0502020204030204" pitchFamily="34" charset="0"/>
              </a:rPr>
              <a:t>sia accanto al nuovo Adamo, è la dimostrazione più chiara del significato eterno e del </a:t>
            </a:r>
            <a:r>
              <a:rPr lang="it-IT" sz="2800" b="1" dirty="0">
                <a:solidFill>
                  <a:srgbClr val="000000"/>
                </a:solidFill>
                <a:effectLst/>
                <a:ea typeface="Calibri" panose="020F0502020204030204" pitchFamily="34" charset="0"/>
              </a:rPr>
              <a:t>valore eterno della divisione dei sessi</a:t>
            </a:r>
            <a:r>
              <a:rPr lang="it-IT" sz="2800" dirty="0">
                <a:solidFill>
                  <a:srgbClr val="000000"/>
                </a:solidFill>
                <a:effectLst/>
                <a:ea typeface="Calibri" panose="020F0502020204030204" pitchFamily="34" charset="0"/>
              </a:rPr>
              <a:t>. Per incarnarsi Dio ha scelto di nascere da una madre umana, e in essa ci ha posto davanti agli occhi il quadro perfetto della madre…</a:t>
            </a:r>
          </a:p>
        </p:txBody>
      </p:sp>
      <p:sp>
        <p:nvSpPr>
          <p:cNvPr id="4" name="Segnaposto testo 3">
            <a:extLst>
              <a:ext uri="{FF2B5EF4-FFF2-40B4-BE49-F238E27FC236}">
                <a16:creationId xmlns:a16="http://schemas.microsoft.com/office/drawing/2014/main" xmlns="" id="{F75AAA67-AD46-6B82-E137-ED3842365D17}"/>
              </a:ext>
            </a:extLst>
          </p:cNvPr>
          <p:cNvSpPr>
            <a:spLocks noGrp="1"/>
          </p:cNvSpPr>
          <p:nvPr>
            <p:ph type="body" sz="half" idx="2"/>
          </p:nvPr>
        </p:nvSpPr>
        <p:spPr>
          <a:xfrm>
            <a:off x="839788" y="2452254"/>
            <a:ext cx="3932237" cy="3416733"/>
          </a:xfrm>
        </p:spPr>
        <p:txBody>
          <a:bodyPr anchor="ctr">
            <a:normAutofit/>
          </a:bodyPr>
          <a:lstStyle/>
          <a:p>
            <a:r>
              <a:rPr lang="it-IT" sz="3600" dirty="0"/>
              <a:t>La liberazione della donna</a:t>
            </a:r>
          </a:p>
          <a:p>
            <a:endParaRPr lang="it-IT" sz="3600" dirty="0"/>
          </a:p>
          <a:p>
            <a:r>
              <a:rPr lang="it-IT" sz="3600" dirty="0"/>
              <a:t>La nuova Eva</a:t>
            </a:r>
          </a:p>
        </p:txBody>
      </p:sp>
    </p:spTree>
    <p:extLst>
      <p:ext uri="{BB962C8B-B14F-4D97-AF65-F5344CB8AC3E}">
        <p14:creationId xmlns:p14="http://schemas.microsoft.com/office/powerpoint/2010/main" xmlns="" val="2897513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94601173-21AE-40D2-33A5-97F6C3CCDDF8}"/>
              </a:ext>
            </a:extLst>
          </p:cNvPr>
          <p:cNvSpPr>
            <a:spLocks noGrp="1"/>
          </p:cNvSpPr>
          <p:nvPr>
            <p:ph type="title"/>
          </p:nvPr>
        </p:nvSpPr>
        <p:spPr/>
        <p:txBody>
          <a:bodyPr/>
          <a:lstStyle/>
          <a:p>
            <a:r>
              <a:rPr lang="it-IT" dirty="0"/>
              <a:t>Imitare Maria nel XX secolo</a:t>
            </a:r>
          </a:p>
        </p:txBody>
      </p:sp>
      <p:sp>
        <p:nvSpPr>
          <p:cNvPr id="8" name="Segnaposto contenuto 7">
            <a:extLst>
              <a:ext uri="{FF2B5EF4-FFF2-40B4-BE49-F238E27FC236}">
                <a16:creationId xmlns:a16="http://schemas.microsoft.com/office/drawing/2014/main" xmlns="" id="{88E6A170-5982-1F12-0EB6-9462BCE4A14D}"/>
              </a:ext>
            </a:extLst>
          </p:cNvPr>
          <p:cNvSpPr>
            <a:spLocks noGrp="1"/>
          </p:cNvSpPr>
          <p:nvPr>
            <p:ph idx="1"/>
          </p:nvPr>
        </p:nvSpPr>
        <p:spPr>
          <a:xfrm>
            <a:off x="5183187" y="900545"/>
            <a:ext cx="6413067" cy="5583382"/>
          </a:xfrm>
        </p:spPr>
        <p:txBody>
          <a:bodyPr>
            <a:normAutofit fontScale="85000" lnSpcReduction="20000"/>
          </a:bodyPr>
          <a:lstStyle/>
          <a:p>
            <a:pPr marL="0" indent="0" algn="just">
              <a:buNone/>
            </a:pPr>
            <a:r>
              <a:rPr lang="it-IT" sz="3100" baseline="30000" dirty="0">
                <a:effectLst/>
                <a:ea typeface="Calibri" panose="020F0502020204030204" pitchFamily="34" charset="0"/>
                <a:cs typeface="Times New Roman" panose="02020603050405020304" pitchFamily="18" charset="0"/>
              </a:rPr>
              <a:t>IDEM, </a:t>
            </a:r>
            <a:r>
              <a:rPr lang="it-IT" sz="3100" i="1" baseline="30000" dirty="0">
                <a:effectLst/>
                <a:ea typeface="Calibri" panose="020F0502020204030204" pitchFamily="34" charset="0"/>
                <a:cs typeface="Times New Roman" panose="02020603050405020304" pitchFamily="18" charset="0"/>
              </a:rPr>
              <a:t>Problemi dell’educazione della donna</a:t>
            </a:r>
            <a:r>
              <a:rPr lang="it-IT" sz="3100" baseline="30000" dirty="0">
                <a:effectLst/>
                <a:ea typeface="Calibri" panose="020F0502020204030204" pitchFamily="34" charset="0"/>
                <a:cs typeface="Times New Roman" panose="02020603050405020304" pitchFamily="18" charset="0"/>
              </a:rPr>
              <a:t>, in TMSM 7, p. 215.: «</a:t>
            </a:r>
            <a:r>
              <a:rPr lang="it-IT" sz="3100" dirty="0">
                <a:solidFill>
                  <a:srgbClr val="000000"/>
                </a:solidFill>
                <a:effectLst/>
                <a:ea typeface="Calibri" panose="020F0502020204030204" pitchFamily="34" charset="0"/>
              </a:rPr>
              <a:t>In questo tipo di femminilità, che è amore servizievole, non vi è forse qualche elemento che ne fa una imitazione della divinità? (…) Infatti proprio nello Spirito Santo, effuso su tutte le creature, potremmo vedere </a:t>
            </a:r>
            <a:r>
              <a:rPr lang="it-IT" sz="3100" b="1" dirty="0">
                <a:solidFill>
                  <a:srgbClr val="000000"/>
                </a:solidFill>
                <a:effectLst/>
                <a:ea typeface="Calibri" panose="020F0502020204030204" pitchFamily="34" charset="0"/>
              </a:rPr>
              <a:t>il prototipo dell’essere femminile</a:t>
            </a:r>
            <a:r>
              <a:rPr lang="it-IT" sz="3100" dirty="0">
                <a:solidFill>
                  <a:srgbClr val="000000"/>
                </a:solidFill>
                <a:effectLst/>
                <a:ea typeface="Calibri" panose="020F0502020204030204" pitchFamily="34" charset="0"/>
              </a:rPr>
              <a:t>. Questo trova la sua raffigurazione perfetta nella Vergine purissima, sposa di Dio e Madre di tutti gli uomini … Ma se Maria è prototipo della genuina femminilità, </a:t>
            </a:r>
            <a:r>
              <a:rPr lang="it-IT" sz="3100" b="1" dirty="0">
                <a:solidFill>
                  <a:srgbClr val="000000"/>
                </a:solidFill>
                <a:effectLst/>
                <a:ea typeface="Calibri" panose="020F0502020204030204" pitchFamily="34" charset="0"/>
              </a:rPr>
              <a:t>l’imitazione di lei deve essere lo scopo dell’educazione delle ragazze</a:t>
            </a:r>
            <a:r>
              <a:rPr lang="it-IT" sz="3100" dirty="0">
                <a:solidFill>
                  <a:srgbClr val="000000"/>
                </a:solidFill>
                <a:effectLst/>
                <a:ea typeface="Calibri" panose="020F0502020204030204" pitchFamily="34" charset="0"/>
              </a:rPr>
              <a:t> … La sequela di Maria include anche quella di Cristo, perché Maria è la prima seguace di Cristo e la sua immagine più perfetta. Perciò </a:t>
            </a:r>
            <a:r>
              <a:rPr lang="it-IT" sz="3100" b="1" dirty="0">
                <a:solidFill>
                  <a:srgbClr val="000000"/>
                </a:solidFill>
                <a:effectLst/>
                <a:ea typeface="Calibri" panose="020F0502020204030204" pitchFamily="34" charset="0"/>
              </a:rPr>
              <a:t>la sequela di Maria è doverosa non solo per le donne, ma per tutti </a:t>
            </a:r>
            <a:r>
              <a:rPr lang="it-IT" sz="3100" b="1" dirty="0">
                <a:solidFill>
                  <a:srgbClr val="000000"/>
                </a:solidFill>
                <a:ea typeface="Calibri" panose="020F0502020204030204" pitchFamily="34" charset="0"/>
              </a:rPr>
              <a:t>i cristiani</a:t>
            </a:r>
            <a:r>
              <a:rPr lang="it-IT" sz="3100" dirty="0">
                <a:solidFill>
                  <a:srgbClr val="000000"/>
                </a:solidFill>
                <a:ea typeface="Calibri" panose="020F0502020204030204" pitchFamily="34" charset="0"/>
              </a:rPr>
              <a:t>». </a:t>
            </a:r>
            <a:endParaRPr lang="it-IT" sz="3100" dirty="0"/>
          </a:p>
          <a:p>
            <a:endParaRPr lang="it-IT" dirty="0"/>
          </a:p>
        </p:txBody>
      </p:sp>
      <p:sp>
        <p:nvSpPr>
          <p:cNvPr id="3" name="Segnaposto contenuto 2">
            <a:extLst>
              <a:ext uri="{FF2B5EF4-FFF2-40B4-BE49-F238E27FC236}">
                <a16:creationId xmlns:a16="http://schemas.microsoft.com/office/drawing/2014/main" xmlns="" id="{3ED51A72-983E-AB2D-E0AF-BC23B1BD31A1}"/>
              </a:ext>
            </a:extLst>
          </p:cNvPr>
          <p:cNvSpPr>
            <a:spLocks noGrp="1"/>
          </p:cNvSpPr>
          <p:nvPr>
            <p:ph type="body" sz="half" idx="2"/>
          </p:nvPr>
        </p:nvSpPr>
        <p:spPr>
          <a:xfrm>
            <a:off x="839788" y="3034145"/>
            <a:ext cx="3932237" cy="2923310"/>
          </a:xfrm>
        </p:spPr>
        <p:txBody>
          <a:bodyPr>
            <a:normAutofit/>
          </a:bodyPr>
          <a:lstStyle/>
          <a:p>
            <a:r>
              <a:rPr lang="it-IT" sz="3200" dirty="0"/>
              <a:t>La liberazione della donna</a:t>
            </a:r>
          </a:p>
          <a:p>
            <a:endParaRPr lang="it-IT" sz="3200" dirty="0"/>
          </a:p>
          <a:p>
            <a:r>
              <a:rPr lang="it-IT" sz="3200" dirty="0"/>
              <a:t>Maria madre vergine sposa</a:t>
            </a:r>
          </a:p>
        </p:txBody>
      </p:sp>
    </p:spTree>
    <p:extLst>
      <p:ext uri="{BB962C8B-B14F-4D97-AF65-F5344CB8AC3E}">
        <p14:creationId xmlns:p14="http://schemas.microsoft.com/office/powerpoint/2010/main" xmlns="" val="2695837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a:extLst>
              <a:ext uri="{FF2B5EF4-FFF2-40B4-BE49-F238E27FC236}">
                <a16:creationId xmlns:a16="http://schemas.microsoft.com/office/drawing/2014/main" xmlns="" id="{9B60DABC-F507-2C08-F0C5-2C21E698A608}"/>
              </a:ext>
            </a:extLst>
          </p:cNvPr>
          <p:cNvSpPr>
            <a:spLocks noGrp="1"/>
          </p:cNvSpPr>
          <p:nvPr>
            <p:ph type="title"/>
          </p:nvPr>
        </p:nvSpPr>
        <p:spPr/>
        <p:txBody>
          <a:bodyPr/>
          <a:lstStyle/>
          <a:p>
            <a:r>
              <a:rPr lang="it-IT" dirty="0"/>
              <a:t>Imitare Maria nel XX secolo</a:t>
            </a:r>
          </a:p>
        </p:txBody>
      </p:sp>
      <p:sp>
        <p:nvSpPr>
          <p:cNvPr id="11" name="Segnaposto contenuto 10">
            <a:extLst>
              <a:ext uri="{FF2B5EF4-FFF2-40B4-BE49-F238E27FC236}">
                <a16:creationId xmlns:a16="http://schemas.microsoft.com/office/drawing/2014/main" xmlns="" id="{284CF23C-55DC-68B2-45A6-D71DCA38F80D}"/>
              </a:ext>
            </a:extLst>
          </p:cNvPr>
          <p:cNvSpPr>
            <a:spLocks noGrp="1"/>
          </p:cNvSpPr>
          <p:nvPr>
            <p:ph idx="1"/>
          </p:nvPr>
        </p:nvSpPr>
        <p:spPr>
          <a:xfrm>
            <a:off x="5474134" y="992187"/>
            <a:ext cx="6172200" cy="5699558"/>
          </a:xfrm>
        </p:spPr>
        <p:txBody>
          <a:bodyPr>
            <a:noAutofit/>
          </a:bodyPr>
          <a:lstStyle/>
          <a:p>
            <a:pPr marL="0" indent="0">
              <a:buNone/>
            </a:pPr>
            <a:r>
              <a:rPr lang="it-IT" sz="2400" dirty="0">
                <a:effectLst/>
                <a:ea typeface="Calibri" panose="020F0502020204030204" pitchFamily="34" charset="0"/>
                <a:cs typeface="Times New Roman" panose="02020603050405020304" pitchFamily="18" charset="0"/>
              </a:rPr>
              <a:t>EDITH STEIN, </a:t>
            </a:r>
            <a:r>
              <a:rPr lang="it-IT" sz="2400" i="1" dirty="0">
                <a:effectLst/>
                <a:ea typeface="Calibri" panose="020F0502020204030204" pitchFamily="34" charset="0"/>
                <a:cs typeface="Times New Roman" panose="02020603050405020304" pitchFamily="18" charset="0"/>
              </a:rPr>
              <a:t>La donna. Io suo compito secondo la natura e la grazia</a:t>
            </a:r>
            <a:r>
              <a:rPr lang="it-IT" sz="2400" dirty="0">
                <a:effectLst/>
                <a:ea typeface="Calibri" panose="020F0502020204030204" pitchFamily="34" charset="0"/>
                <a:cs typeface="Times New Roman" panose="02020603050405020304" pitchFamily="18" charset="0"/>
              </a:rPr>
              <a:t>, in TMSM 7, p. 213: </a:t>
            </a:r>
            <a:r>
              <a:rPr lang="it-IT" sz="2400" dirty="0">
                <a:solidFill>
                  <a:srgbClr val="000000"/>
                </a:solidFill>
                <a:effectLst/>
                <a:ea typeface="Calibri" panose="020F0502020204030204" pitchFamily="34" charset="0"/>
              </a:rPr>
              <a:t>« L’ingresso della </a:t>
            </a:r>
            <a:r>
              <a:rPr lang="it-IT" sz="2400" b="1" dirty="0">
                <a:solidFill>
                  <a:srgbClr val="000000"/>
                </a:solidFill>
                <a:effectLst/>
                <a:ea typeface="Calibri" panose="020F0502020204030204" pitchFamily="34" charset="0"/>
              </a:rPr>
              <a:t>donna</a:t>
            </a:r>
            <a:r>
              <a:rPr lang="it-IT" sz="2400" dirty="0">
                <a:solidFill>
                  <a:srgbClr val="000000"/>
                </a:solidFill>
                <a:effectLst/>
                <a:ea typeface="Calibri" panose="020F0502020204030204" pitchFamily="34" charset="0"/>
              </a:rPr>
              <a:t> in vari rami professionali può essere una vera </a:t>
            </a:r>
            <a:r>
              <a:rPr lang="it-IT" sz="2400" b="1" dirty="0">
                <a:solidFill>
                  <a:srgbClr val="000000"/>
                </a:solidFill>
                <a:effectLst/>
                <a:ea typeface="Calibri" panose="020F0502020204030204" pitchFamily="34" charset="0"/>
              </a:rPr>
              <a:t>benedizione per tutta la vita sociale </a:t>
            </a:r>
            <a:r>
              <a:rPr lang="it-IT" sz="2400" dirty="0">
                <a:solidFill>
                  <a:srgbClr val="000000"/>
                </a:solidFill>
                <a:effectLst/>
                <a:ea typeface="Calibri" panose="020F0502020204030204" pitchFamily="34" charset="0"/>
              </a:rPr>
              <a:t>sia privata che pubblica, purché ella custodisca lo specifico </a:t>
            </a:r>
            <a:r>
              <a:rPr lang="it-IT" sz="2400" i="1" dirty="0">
                <a:solidFill>
                  <a:srgbClr val="000000"/>
                </a:solidFill>
                <a:effectLst/>
                <a:ea typeface="Calibri" panose="020F0502020204030204" pitchFamily="34" charset="0"/>
              </a:rPr>
              <a:t>ethos</a:t>
            </a:r>
            <a:r>
              <a:rPr lang="it-IT" sz="2400" dirty="0">
                <a:solidFill>
                  <a:srgbClr val="000000"/>
                </a:solidFill>
                <a:effectLst/>
                <a:ea typeface="Calibri" panose="020F0502020204030204" pitchFamily="34" charset="0"/>
              </a:rPr>
              <a:t> femminile. E anche qui possiamo volgere lo sguardo alla Madre di Dio Maria alle nozze di Cana: il suo sguardo silenzioso e scrutatore osserva tutto e si accorge quando manca qualcosa … Ecco il modello della donna per la vita professionale. Dappertutto dove questa viene assunta, essa </a:t>
            </a:r>
            <a:r>
              <a:rPr lang="it-IT" sz="2400" b="1" dirty="0">
                <a:solidFill>
                  <a:srgbClr val="000000"/>
                </a:solidFill>
                <a:effectLst/>
                <a:ea typeface="Calibri" panose="020F0502020204030204" pitchFamily="34" charset="0"/>
              </a:rPr>
              <a:t>adempie nel silenzio e in obbedienza il suo servizio</a:t>
            </a:r>
            <a:r>
              <a:rPr lang="it-IT" sz="2400" dirty="0">
                <a:solidFill>
                  <a:srgbClr val="000000"/>
                </a:solidFill>
                <a:effectLst/>
                <a:ea typeface="Calibri" panose="020F0502020204030204" pitchFamily="34" charset="0"/>
              </a:rPr>
              <a:t>, senza pretendere per sé attenzioni o riconoscimenti».</a:t>
            </a:r>
            <a:endParaRPr lang="it-IT" sz="2400" dirty="0"/>
          </a:p>
        </p:txBody>
      </p:sp>
      <p:sp>
        <p:nvSpPr>
          <p:cNvPr id="12" name="Segnaposto testo 11">
            <a:extLst>
              <a:ext uri="{FF2B5EF4-FFF2-40B4-BE49-F238E27FC236}">
                <a16:creationId xmlns:a16="http://schemas.microsoft.com/office/drawing/2014/main" xmlns="" id="{983C37CD-DAD7-A549-9E21-C3117760A7D5}"/>
              </a:ext>
            </a:extLst>
          </p:cNvPr>
          <p:cNvSpPr>
            <a:spLocks noGrp="1"/>
          </p:cNvSpPr>
          <p:nvPr>
            <p:ph type="body" sz="half" idx="2"/>
          </p:nvPr>
        </p:nvSpPr>
        <p:spPr>
          <a:xfrm>
            <a:off x="839788" y="2535382"/>
            <a:ext cx="3932237" cy="3333606"/>
          </a:xfrm>
        </p:spPr>
        <p:txBody>
          <a:bodyPr>
            <a:normAutofit/>
          </a:bodyPr>
          <a:lstStyle/>
          <a:p>
            <a:r>
              <a:rPr lang="it-IT" sz="3200" dirty="0"/>
              <a:t>La liberazione della donna</a:t>
            </a:r>
          </a:p>
          <a:p>
            <a:endParaRPr lang="it-IT" sz="3200" dirty="0"/>
          </a:p>
          <a:p>
            <a:r>
              <a:rPr lang="it-IT" sz="3200" dirty="0"/>
              <a:t>Maria illumina il rapporto tra l’uomo e la donna.</a:t>
            </a:r>
          </a:p>
        </p:txBody>
      </p:sp>
    </p:spTree>
    <p:extLst>
      <p:ext uri="{BB962C8B-B14F-4D97-AF65-F5344CB8AC3E}">
        <p14:creationId xmlns:p14="http://schemas.microsoft.com/office/powerpoint/2010/main" xmlns="" val="1559590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xmlns="" id="{1A413936-5246-6CBB-67CC-E72047F54EAB}"/>
              </a:ext>
            </a:extLst>
          </p:cNvPr>
          <p:cNvSpPr>
            <a:spLocks noGrp="1"/>
          </p:cNvSpPr>
          <p:nvPr>
            <p:ph type="title"/>
          </p:nvPr>
        </p:nvSpPr>
        <p:spPr/>
        <p:txBody>
          <a:bodyPr/>
          <a:lstStyle/>
          <a:p>
            <a:r>
              <a:rPr lang="it-IT" dirty="0"/>
              <a:t>Imitare Maria nel XX secolo</a:t>
            </a:r>
            <a:br>
              <a:rPr lang="it-IT" dirty="0"/>
            </a:br>
            <a:r>
              <a:rPr lang="it-IT" dirty="0"/>
              <a:t>la liberazione della donna</a:t>
            </a:r>
          </a:p>
        </p:txBody>
      </p:sp>
      <p:sp>
        <p:nvSpPr>
          <p:cNvPr id="6" name="Segnaposto contenuto 5">
            <a:extLst>
              <a:ext uri="{FF2B5EF4-FFF2-40B4-BE49-F238E27FC236}">
                <a16:creationId xmlns:a16="http://schemas.microsoft.com/office/drawing/2014/main" xmlns="" id="{DD4A73C4-2404-16A9-7ECF-E23CECA97297}"/>
              </a:ext>
            </a:extLst>
          </p:cNvPr>
          <p:cNvSpPr>
            <a:spLocks noGrp="1"/>
          </p:cNvSpPr>
          <p:nvPr>
            <p:ph idx="1"/>
          </p:nvPr>
        </p:nvSpPr>
        <p:spPr>
          <a:xfrm>
            <a:off x="686917" y="1850591"/>
            <a:ext cx="11152909" cy="5007409"/>
          </a:xfrm>
        </p:spPr>
        <p:txBody>
          <a:bodyPr>
            <a:normAutofit fontScale="77500" lnSpcReduction="20000"/>
          </a:bodyPr>
          <a:lstStyle/>
          <a:p>
            <a:pPr marL="0" indent="0">
              <a:buNone/>
            </a:pPr>
            <a:r>
              <a:rPr lang="it-IT" b="0" i="0" dirty="0">
                <a:solidFill>
                  <a:srgbClr val="000000"/>
                </a:solidFill>
                <a:effectLst/>
              </a:rPr>
              <a:t>San GIOVANNI PAOLO II, </a:t>
            </a:r>
            <a:r>
              <a:rPr lang="it-IT" b="0" i="1" dirty="0">
                <a:solidFill>
                  <a:srgbClr val="000000"/>
                </a:solidFill>
                <a:effectLst/>
              </a:rPr>
              <a:t>Lettera alle donne </a:t>
            </a:r>
            <a:r>
              <a:rPr lang="it-IT" b="0" i="0" dirty="0">
                <a:solidFill>
                  <a:srgbClr val="000000"/>
                </a:solidFill>
                <a:effectLst/>
              </a:rPr>
              <a:t>(1995), 3:</a:t>
            </a:r>
          </a:p>
          <a:p>
            <a:pPr marL="0" indent="0" algn="just">
              <a:lnSpc>
                <a:spcPct val="120000"/>
              </a:lnSpc>
              <a:buNone/>
            </a:pPr>
            <a:r>
              <a:rPr lang="it-IT" dirty="0">
                <a:solidFill>
                  <a:srgbClr val="000000"/>
                </a:solidFill>
              </a:rPr>
              <a:t>«</a:t>
            </a:r>
            <a:r>
              <a:rPr lang="it-IT" b="0" i="0" dirty="0">
                <a:solidFill>
                  <a:srgbClr val="000000"/>
                </a:solidFill>
                <a:effectLst/>
              </a:rPr>
              <a:t>Siamo purtroppo eredi di una storia di enormi </a:t>
            </a:r>
            <a:r>
              <a:rPr lang="it-IT" b="0" i="1" dirty="0">
                <a:solidFill>
                  <a:srgbClr val="000000"/>
                </a:solidFill>
                <a:effectLst/>
              </a:rPr>
              <a:t>condizionamenti </a:t>
            </a:r>
            <a:r>
              <a:rPr lang="it-IT" b="0" i="0" dirty="0">
                <a:solidFill>
                  <a:srgbClr val="000000"/>
                </a:solidFill>
                <a:effectLst/>
              </a:rPr>
              <a:t>che, in tutti i tempi e in ogni latitudine, hanno reso difficile </a:t>
            </a:r>
            <a:r>
              <a:rPr lang="it-IT" b="1" i="0" dirty="0">
                <a:solidFill>
                  <a:srgbClr val="000000"/>
                </a:solidFill>
                <a:effectLst/>
              </a:rPr>
              <a:t>il cammino della donna</a:t>
            </a:r>
            <a:r>
              <a:rPr lang="it-IT" b="0" i="0" dirty="0">
                <a:solidFill>
                  <a:srgbClr val="000000"/>
                </a:solidFill>
                <a:effectLst/>
              </a:rPr>
              <a:t>, misconosciuta nella sua </a:t>
            </a:r>
            <a:r>
              <a:rPr lang="it-IT" b="1" i="0" dirty="0">
                <a:solidFill>
                  <a:srgbClr val="000000"/>
                </a:solidFill>
                <a:effectLst/>
              </a:rPr>
              <a:t>dignità</a:t>
            </a:r>
            <a:r>
              <a:rPr lang="it-IT" b="0" i="0" dirty="0">
                <a:solidFill>
                  <a:srgbClr val="000000"/>
                </a:solidFill>
                <a:effectLst/>
              </a:rPr>
              <a:t>, travisata nelle sue </a:t>
            </a:r>
            <a:r>
              <a:rPr lang="it-IT" b="1" i="0" dirty="0">
                <a:solidFill>
                  <a:srgbClr val="000000"/>
                </a:solidFill>
                <a:effectLst/>
              </a:rPr>
              <a:t>prerogative</a:t>
            </a:r>
            <a:r>
              <a:rPr lang="it-IT" b="0" i="0" dirty="0">
                <a:solidFill>
                  <a:srgbClr val="000000"/>
                </a:solidFill>
                <a:effectLst/>
              </a:rPr>
              <a:t>, non di rado emarginata e persino ridotta in servitù. Ciò le ha impedito di essere fino in fondo se stessa, e ha impoverito l'intera umanità di autentiche ricchezze spirituali. Non sarebbe certamente facile additare precise responsabilità, considerando la forza delle sedimentazioni culturali che, lungo i secoli, hanno plasmato mentalità e istituzioni. Ma se in questo non sono mancate, specie in determinati contesti storici, responsabilità oggettive anche in non pochi figli della Chiesa, me ne dispiaccio sinceramente. Tale rammarico si traduca per tutta la Chiesa in un impegno di rinnovata fedeltà all'ispirazione evangelica, che proprio sul tema della </a:t>
            </a:r>
            <a:r>
              <a:rPr lang="it-IT" b="1" i="0" dirty="0">
                <a:solidFill>
                  <a:srgbClr val="000000"/>
                </a:solidFill>
                <a:effectLst/>
              </a:rPr>
              <a:t>liberazione delle donne </a:t>
            </a:r>
            <a:r>
              <a:rPr lang="it-IT" b="0" i="0" dirty="0">
                <a:solidFill>
                  <a:srgbClr val="000000"/>
                </a:solidFill>
                <a:effectLst/>
              </a:rPr>
              <a:t>da ogni forma di sopruso e di dominio, ha un messaggio di perenne attualità, sgorgante dall'</a:t>
            </a:r>
            <a:r>
              <a:rPr lang="it-IT" b="1" i="1" dirty="0">
                <a:solidFill>
                  <a:srgbClr val="000000"/>
                </a:solidFill>
                <a:effectLst/>
              </a:rPr>
              <a:t>atteggiamento stesso di Cristo</a:t>
            </a:r>
            <a:r>
              <a:rPr lang="it-IT" b="0" i="1" dirty="0">
                <a:solidFill>
                  <a:srgbClr val="000000"/>
                </a:solidFill>
                <a:effectLst/>
              </a:rPr>
              <a:t>». </a:t>
            </a:r>
            <a:endParaRPr lang="it-IT" dirty="0"/>
          </a:p>
        </p:txBody>
      </p:sp>
    </p:spTree>
    <p:extLst>
      <p:ext uri="{BB962C8B-B14F-4D97-AF65-F5344CB8AC3E}">
        <p14:creationId xmlns:p14="http://schemas.microsoft.com/office/powerpoint/2010/main" xmlns="" val="78064139"/>
      </p:ext>
    </p:extLst>
  </p:cSld>
  <p:clrMapOvr>
    <a:masterClrMapping/>
  </p:clrMapOvr>
</p:sld>
</file>

<file path=ppt/theme/theme1.xml><?xml version="1.0" encoding="utf-8"?>
<a:theme xmlns:a="http://schemas.openxmlformats.org/drawingml/2006/main" name="Tema di Office">
  <a:themeElements>
    <a:clrScheme name="Blu cal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Personalizzato 1">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910</TotalTime>
  <Words>725</Words>
  <Application>Microsoft Office PowerPoint</Application>
  <PresentationFormat>Personalizzato</PresentationFormat>
  <Paragraphs>44</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Guardare a Maria nel XX e XXI secolo</vt:lpstr>
      <vt:lpstr>Il Magnificat</vt:lpstr>
      <vt:lpstr>Il Magnificat</vt:lpstr>
      <vt:lpstr>Imitare Maria nel XX secolo La liberazione dei poveri</vt:lpstr>
      <vt:lpstr>Imitare Maria nel XX secolo La liberazione della donna </vt:lpstr>
      <vt:lpstr>Imitare Maria nel XX secolo</vt:lpstr>
      <vt:lpstr>Imitare Maria nel XX secolo</vt:lpstr>
      <vt:lpstr>Imitare Maria nel XX secolo</vt:lpstr>
      <vt:lpstr>Imitare Maria nel XX secolo la liberazione della donna</vt:lpstr>
      <vt:lpstr>Imitare Maria nel XX secolo la liberazione della donna</vt:lpstr>
      <vt:lpstr>Bibliografia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Maria nella storia dei popoli</dc:title>
  <dc:creator>Carla Rossi Espagnet</dc:creator>
  <cp:lastModifiedBy>Carla</cp:lastModifiedBy>
  <cp:revision>23</cp:revision>
  <dcterms:created xsi:type="dcterms:W3CDTF">2024-01-15T12:18:25Z</dcterms:created>
  <dcterms:modified xsi:type="dcterms:W3CDTF">2024-01-17T15:59:20Z</dcterms:modified>
</cp:coreProperties>
</file>