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4"/>
  </p:notesMasterIdLst>
  <p:sldIdLst>
    <p:sldId id="256" r:id="rId2"/>
    <p:sldId id="279" r:id="rId3"/>
    <p:sldId id="280" r:id="rId4"/>
    <p:sldId id="281" r:id="rId5"/>
    <p:sldId id="283" r:id="rId6"/>
    <p:sldId id="282" r:id="rId7"/>
    <p:sldId id="284" r:id="rId8"/>
    <p:sldId id="285" r:id="rId9"/>
    <p:sldId id="286" r:id="rId10"/>
    <p:sldId id="258" r:id="rId11"/>
    <p:sldId id="259" r:id="rId12"/>
    <p:sldId id="260" r:id="rId13"/>
    <p:sldId id="261" r:id="rId14"/>
    <p:sldId id="262" r:id="rId15"/>
    <p:sldId id="289" r:id="rId16"/>
    <p:sldId id="263" r:id="rId17"/>
    <p:sldId id="264" r:id="rId18"/>
    <p:sldId id="265" r:id="rId19"/>
    <p:sldId id="288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4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5E6D3-7511-5F4E-9D3D-5EFE29F32B88}" type="datetimeFigureOut">
              <a:rPr lang="it-IT" smtClean="0"/>
              <a:t>06/10/22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31DF5-8239-AB4E-9F7D-4398917FBD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859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5684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5684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5684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1E6F-E4BB-5F45-ABD0-2F74EA3409D7}" type="datetimeFigureOut">
              <a:rPr lang="it-IT" smtClean="0"/>
              <a:t>06/10/22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F5153-4AA7-434C-963D-730D783DB5A7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1E6F-E4BB-5F45-ABD0-2F74EA3409D7}" type="datetimeFigureOut">
              <a:rPr lang="it-IT" smtClean="0"/>
              <a:t>06/10/22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F5153-4AA7-434C-963D-730D783DB5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1E6F-E4BB-5F45-ABD0-2F74EA3409D7}" type="datetimeFigureOut">
              <a:rPr lang="it-IT" smtClean="0"/>
              <a:t>06/10/22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F5153-4AA7-434C-963D-730D783DB5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hape 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001667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1E6F-E4BB-5F45-ABD0-2F74EA3409D7}" type="datetimeFigureOut">
              <a:rPr lang="it-IT" smtClean="0"/>
              <a:t>06/10/22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F5153-4AA7-434C-963D-730D783DB5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1E6F-E4BB-5F45-ABD0-2F74EA3409D7}" type="datetimeFigureOut">
              <a:rPr lang="it-IT" smtClean="0"/>
              <a:t>06/10/22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F5153-4AA7-434C-963D-730D783DB5A7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1E6F-E4BB-5F45-ABD0-2F74EA3409D7}" type="datetimeFigureOut">
              <a:rPr lang="it-IT" smtClean="0"/>
              <a:t>06/10/22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F5153-4AA7-434C-963D-730D783DB5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1E6F-E4BB-5F45-ABD0-2F74EA3409D7}" type="datetimeFigureOut">
              <a:rPr lang="it-IT" smtClean="0"/>
              <a:t>06/10/22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F5153-4AA7-434C-963D-730D783DB5A7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1E6F-E4BB-5F45-ABD0-2F74EA3409D7}" type="datetimeFigureOut">
              <a:rPr lang="it-IT" smtClean="0"/>
              <a:t>06/10/22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F5153-4AA7-434C-963D-730D783DB5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1E6F-E4BB-5F45-ABD0-2F74EA3409D7}" type="datetimeFigureOut">
              <a:rPr lang="it-IT" smtClean="0"/>
              <a:t>06/10/22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F5153-4AA7-434C-963D-730D783DB5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1E6F-E4BB-5F45-ABD0-2F74EA3409D7}" type="datetimeFigureOut">
              <a:rPr lang="it-IT" smtClean="0"/>
              <a:t>06/10/22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F5153-4AA7-434C-963D-730D783DB5A7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1E6F-E4BB-5F45-ABD0-2F74EA3409D7}" type="datetimeFigureOut">
              <a:rPr lang="it-IT" smtClean="0"/>
              <a:t>06/10/22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F5153-4AA7-434C-963D-730D783DB5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AF91E6F-E4BB-5F45-ABD0-2F74EA3409D7}" type="datetimeFigureOut">
              <a:rPr lang="it-IT" smtClean="0"/>
              <a:t>06/10/22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E70F5153-4AA7-434C-963D-730D783DB5A7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2000" y="3051666"/>
            <a:ext cx="7543800" cy="1672734"/>
          </a:xfrm>
        </p:spPr>
        <p:txBody>
          <a:bodyPr/>
          <a:lstStyle/>
          <a:p>
            <a:pPr>
              <a:defRPr sz="7400"/>
            </a:pPr>
            <a:r>
              <a:rPr lang="en-GB" sz="4800" dirty="0" err="1"/>
              <a:t>Teologia</a:t>
            </a:r>
            <a:r>
              <a:rPr lang="en-GB" sz="4800" dirty="0"/>
              <a:t> </a:t>
            </a:r>
            <a:r>
              <a:rPr lang="en-GB" sz="4800" dirty="0" err="1"/>
              <a:t>Naturale</a:t>
            </a:r>
            <a:endParaRPr lang="it-IT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62000" y="4899160"/>
            <a:ext cx="6858000" cy="1154685"/>
          </a:xfrm>
        </p:spPr>
        <p:txBody>
          <a:bodyPr>
            <a:normAutofit fontScale="47500" lnSpcReduction="20000"/>
          </a:bodyPr>
          <a:lstStyle/>
          <a:p>
            <a:r>
              <a:rPr lang="it-IT" sz="53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Una nuova introduzione</a:t>
            </a:r>
          </a:p>
          <a:p>
            <a:endParaRPr lang="it-IT" dirty="0"/>
          </a:p>
          <a:p>
            <a:pPr algn="r"/>
            <a:r>
              <a:rPr lang="it-IT" sz="3600" b="1" dirty="0"/>
              <a:t>Gennaro Luise,</a:t>
            </a:r>
          </a:p>
          <a:p>
            <a:pPr algn="r"/>
            <a:r>
              <a:rPr lang="it-IT" sz="3600" b="1" dirty="0"/>
              <a:t>Facoltà di Filosofia, PUSC</a:t>
            </a:r>
          </a:p>
        </p:txBody>
      </p:sp>
    </p:spTree>
    <p:extLst>
      <p:ext uri="{BB962C8B-B14F-4D97-AF65-F5344CB8AC3E}">
        <p14:creationId xmlns:p14="http://schemas.microsoft.com/office/powerpoint/2010/main" val="2240782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82376" y="1967174"/>
            <a:ext cx="7116777" cy="37145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 Neue Thin"/>
                <a:cs typeface="Helvetica Neue Thin"/>
              </a:rPr>
              <a:t>a. </a:t>
            </a:r>
            <a:r>
              <a:rPr lang="en-GB" sz="2500" dirty="0" err="1">
                <a:latin typeface="Helvetica Neue Thin"/>
                <a:cs typeface="Helvetica Neue Thin"/>
              </a:rPr>
              <a:t>Dimostrazione</a:t>
            </a:r>
            <a:r>
              <a:rPr lang="en-GB" sz="2500" dirty="0">
                <a:latin typeface="Helvetica Neue Thin"/>
                <a:cs typeface="Helvetica Neue Thin"/>
              </a:rPr>
              <a:t> </a:t>
            </a:r>
            <a:r>
              <a:rPr lang="en-GB" sz="2500" i="1" dirty="0">
                <a:latin typeface="Helvetica Neue Thin"/>
                <a:cs typeface="Helvetica Neue Thin"/>
              </a:rPr>
              <a:t>propter quid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 Neue Thin"/>
                <a:cs typeface="Helvetica Neue Thin"/>
              </a:rPr>
              <a:t>b. </a:t>
            </a:r>
            <a:r>
              <a:rPr lang="en-GB" sz="2500" dirty="0" err="1">
                <a:latin typeface="Helvetica Neue Thin"/>
                <a:cs typeface="Helvetica Neue Thin"/>
              </a:rPr>
              <a:t>Dimostrazione</a:t>
            </a:r>
            <a:r>
              <a:rPr lang="en-GB" sz="2500" dirty="0">
                <a:latin typeface="Helvetica Neue Thin"/>
                <a:cs typeface="Helvetica Neue Thin"/>
              </a:rPr>
              <a:t> </a:t>
            </a:r>
            <a:r>
              <a:rPr lang="en-GB" sz="2500" i="1" dirty="0" err="1">
                <a:latin typeface="Helvetica Neue Thin"/>
                <a:cs typeface="Helvetica Neue Thin"/>
              </a:rPr>
              <a:t>quia</a:t>
            </a:r>
            <a:r>
              <a:rPr lang="en-GB" sz="2500" dirty="0">
                <a:latin typeface="Helvetica Neue Thin"/>
                <a:cs typeface="Helvetica Neue Thin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1700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1700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 Neue Thin"/>
                <a:cs typeface="Helvetica Neue Thin"/>
              </a:rPr>
              <a:t>a. </a:t>
            </a:r>
            <a:r>
              <a:rPr lang="en-GB" sz="2500" dirty="0" err="1">
                <a:latin typeface="Helvetica Neue Thin"/>
                <a:cs typeface="Helvetica Neue Thin"/>
              </a:rPr>
              <a:t>Dimostrazione</a:t>
            </a:r>
            <a:r>
              <a:rPr lang="en-GB" sz="2500" dirty="0">
                <a:latin typeface="Helvetica Neue Thin"/>
                <a:cs typeface="Helvetica Neue Thin"/>
              </a:rPr>
              <a:t> </a:t>
            </a:r>
            <a:r>
              <a:rPr lang="en-GB" sz="2500" i="1" dirty="0">
                <a:latin typeface="Helvetica Neue Thin"/>
                <a:cs typeface="Helvetica Neue Thin"/>
              </a:rPr>
              <a:t>a priori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 Neue Thin"/>
                <a:cs typeface="Helvetica Neue Thin"/>
              </a:rPr>
              <a:t>b. </a:t>
            </a:r>
            <a:r>
              <a:rPr lang="en-GB" sz="2500" dirty="0" err="1">
                <a:latin typeface="Helvetica Neue Thin"/>
                <a:cs typeface="Helvetica Neue Thin"/>
              </a:rPr>
              <a:t>Dimostrazione</a:t>
            </a:r>
            <a:r>
              <a:rPr lang="en-GB" sz="2500" dirty="0">
                <a:latin typeface="Helvetica Neue Thin"/>
                <a:cs typeface="Helvetica Neue Thin"/>
              </a:rPr>
              <a:t> </a:t>
            </a:r>
            <a:r>
              <a:rPr lang="en-GB" sz="2500" i="1" dirty="0">
                <a:latin typeface="Helvetica Neue Thin"/>
                <a:cs typeface="Helvetica Neue Thin"/>
              </a:rPr>
              <a:t>a posteriori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17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0" y="841375"/>
            <a:ext cx="6069013" cy="83185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i="1" dirty="0"/>
              <a:t>       Dimostrazioni</a:t>
            </a:r>
            <a:endParaRPr sz="3800" dirty="0"/>
          </a:p>
        </p:txBody>
      </p:sp>
    </p:spTree>
    <p:extLst>
      <p:ext uri="{BB962C8B-B14F-4D97-AF65-F5344CB8AC3E}">
        <p14:creationId xmlns:p14="http://schemas.microsoft.com/office/powerpoint/2010/main" val="429255074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82376" y="1550576"/>
            <a:ext cx="7116777" cy="45378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100" dirty="0" err="1">
                <a:latin typeface="Helvetica Neue"/>
                <a:cs typeface="Helvetica Neue"/>
              </a:rPr>
              <a:t>Def</a:t>
            </a:r>
            <a:r>
              <a:rPr lang="en-GB" sz="2100" dirty="0">
                <a:latin typeface="Helvetica Neue"/>
                <a:cs typeface="Helvetica Neue"/>
              </a:rPr>
              <a:t>: </a:t>
            </a:r>
            <a:r>
              <a:rPr lang="en-GB" sz="2100" dirty="0" err="1">
                <a:latin typeface="Helvetica Neue"/>
                <a:cs typeface="Helvetica Neue"/>
              </a:rPr>
              <a:t>Sillogismo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che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procede</a:t>
            </a:r>
            <a:r>
              <a:rPr lang="en-GB" sz="2100" dirty="0">
                <a:latin typeface="Helvetica Neue"/>
                <a:cs typeface="Helvetica Neue"/>
              </a:rPr>
              <a:t> da </a:t>
            </a:r>
            <a:r>
              <a:rPr lang="en-GB" sz="2100" dirty="0" err="1">
                <a:latin typeface="Helvetica Neue"/>
                <a:cs typeface="Helvetica Neue"/>
              </a:rPr>
              <a:t>proposizioni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vere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universali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proprie</a:t>
            </a:r>
            <a:r>
              <a:rPr lang="en-GB" sz="2100" dirty="0">
                <a:latin typeface="Helvetica Neue"/>
                <a:cs typeface="Helvetica Neue"/>
              </a:rPr>
              <a:t> prime e immediate o </a:t>
            </a:r>
            <a:r>
              <a:rPr lang="en-GB" sz="2100" dirty="0" err="1">
                <a:latin typeface="Helvetica Neue"/>
                <a:cs typeface="Helvetica Neue"/>
              </a:rPr>
              <a:t>riconducibili</a:t>
            </a:r>
            <a:r>
              <a:rPr lang="en-GB" sz="2100" dirty="0">
                <a:latin typeface="Helvetica Neue"/>
                <a:cs typeface="Helvetica Neue"/>
              </a:rPr>
              <a:t> ad immediate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100" dirty="0">
              <a:latin typeface="Helvetica Neue"/>
              <a:cs typeface="Helvetica Neue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100" dirty="0" err="1">
                <a:latin typeface="Helvetica Neue"/>
                <a:cs typeface="Helvetica Neue"/>
              </a:rPr>
              <a:t>Dimostrazione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i="1" dirty="0">
                <a:latin typeface="Helvetica Neue"/>
                <a:cs typeface="Helvetica Neue"/>
              </a:rPr>
              <a:t>propter quid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100" dirty="0">
                <a:latin typeface="Helvetica Neue"/>
                <a:cs typeface="Helvetica Neue"/>
              </a:rPr>
              <a:t>Def. </a:t>
            </a:r>
            <a:r>
              <a:rPr lang="en-GB" sz="2100" dirty="0" err="1">
                <a:latin typeface="Helvetica Neue"/>
                <a:cs typeface="Helvetica Neue"/>
              </a:rPr>
              <a:t>Sillogismo</a:t>
            </a:r>
            <a:r>
              <a:rPr lang="en-GB" sz="2100" dirty="0">
                <a:latin typeface="Helvetica Neue"/>
                <a:cs typeface="Helvetica Neue"/>
              </a:rPr>
              <a:t> in </a:t>
            </a:r>
            <a:r>
              <a:rPr lang="en-GB" sz="2100" i="1" dirty="0">
                <a:latin typeface="Helvetica Neue"/>
                <a:cs typeface="Helvetica Neue"/>
              </a:rPr>
              <a:t>Barbara</a:t>
            </a:r>
            <a:r>
              <a:rPr lang="en-GB" sz="2100" dirty="0">
                <a:latin typeface="Helvetica Neue"/>
                <a:cs typeface="Helvetica Neue"/>
              </a:rPr>
              <a:t> in cui </a:t>
            </a:r>
            <a:r>
              <a:rPr lang="en-GB" sz="2100" dirty="0" err="1">
                <a:latin typeface="Helvetica Neue"/>
                <a:cs typeface="Helvetica Neue"/>
              </a:rPr>
              <a:t>il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predicato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è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una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passione</a:t>
            </a:r>
            <a:r>
              <a:rPr lang="en-GB" sz="2100" dirty="0">
                <a:latin typeface="Helvetica Neue"/>
                <a:cs typeface="Helvetica Neue"/>
              </a:rPr>
              <a:t> del </a:t>
            </a:r>
            <a:r>
              <a:rPr lang="en-GB" sz="2100" dirty="0" err="1">
                <a:latin typeface="Helvetica Neue"/>
                <a:cs typeface="Helvetica Neue"/>
              </a:rPr>
              <a:t>soggetto</a:t>
            </a:r>
            <a:r>
              <a:rPr lang="en-GB" sz="2100" dirty="0">
                <a:latin typeface="Helvetica Neue"/>
                <a:cs typeface="Helvetica Neue"/>
              </a:rPr>
              <a:t>, </a:t>
            </a:r>
            <a:r>
              <a:rPr lang="en-GB" sz="2100" dirty="0" err="1">
                <a:latin typeface="Helvetica Neue"/>
                <a:cs typeface="Helvetica Neue"/>
              </a:rPr>
              <a:t>il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medio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è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causa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immediata</a:t>
            </a:r>
            <a:r>
              <a:rPr lang="en-GB" sz="2100" dirty="0">
                <a:latin typeface="Helvetica Neue"/>
                <a:cs typeface="Helvetica Neue"/>
              </a:rPr>
              <a:t> del </a:t>
            </a:r>
            <a:r>
              <a:rPr lang="en-GB" sz="2100" dirty="0" err="1">
                <a:latin typeface="Helvetica Neue"/>
                <a:cs typeface="Helvetica Neue"/>
              </a:rPr>
              <a:t>predicato</a:t>
            </a:r>
            <a:r>
              <a:rPr lang="en-GB" sz="2100" dirty="0">
                <a:latin typeface="Helvetica Neue"/>
                <a:cs typeface="Helvetica Neue"/>
              </a:rPr>
              <a:t>, </a:t>
            </a:r>
            <a:r>
              <a:rPr lang="en-GB" sz="2100" dirty="0" err="1">
                <a:latin typeface="Helvetica Neue"/>
                <a:cs typeface="Helvetica Neue"/>
              </a:rPr>
              <a:t>il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medio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è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una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definizione</a:t>
            </a:r>
            <a:r>
              <a:rPr lang="en-GB" sz="2100" dirty="0">
                <a:latin typeface="Helvetica Neue"/>
                <a:cs typeface="Helvetica Neue"/>
              </a:rPr>
              <a:t> del </a:t>
            </a:r>
            <a:r>
              <a:rPr lang="en-GB" sz="2100" dirty="0" err="1">
                <a:latin typeface="Helvetica Neue"/>
                <a:cs typeface="Helvetica Neue"/>
              </a:rPr>
              <a:t>soggetto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100" dirty="0">
              <a:latin typeface="Helvetica Neue"/>
              <a:cs typeface="Helvetica Neue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100" dirty="0" err="1">
                <a:latin typeface="Helvetica Neue"/>
                <a:cs typeface="Helvetica Neue"/>
              </a:rPr>
              <a:t>Dimostrazione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i="1" dirty="0" err="1">
                <a:latin typeface="Helvetica Neue"/>
                <a:cs typeface="Helvetica Neue"/>
              </a:rPr>
              <a:t>quia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100" dirty="0" err="1">
                <a:latin typeface="Helvetica Neue"/>
                <a:cs typeface="Helvetica Neue"/>
              </a:rPr>
              <a:t>Def</a:t>
            </a:r>
            <a:r>
              <a:rPr lang="en-GB" sz="2100" dirty="0">
                <a:latin typeface="Helvetica Neue"/>
                <a:cs typeface="Helvetica Neue"/>
              </a:rPr>
              <a:t>: </a:t>
            </a:r>
            <a:r>
              <a:rPr lang="en-GB" sz="2100" dirty="0" err="1">
                <a:latin typeface="Helvetica Neue"/>
                <a:cs typeface="Helvetica Neue"/>
              </a:rPr>
              <a:t>termine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minore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è</a:t>
            </a:r>
            <a:r>
              <a:rPr lang="en-GB" sz="2100" dirty="0">
                <a:latin typeface="Helvetica Neue"/>
                <a:cs typeface="Helvetica Neue"/>
              </a:rPr>
              <a:t> un </a:t>
            </a:r>
            <a:r>
              <a:rPr lang="en-GB" sz="2100" dirty="0" err="1">
                <a:latin typeface="Helvetica Neue"/>
                <a:cs typeface="Helvetica Neue"/>
              </a:rPr>
              <a:t>soggetto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definito</a:t>
            </a:r>
            <a:r>
              <a:rPr lang="en-GB" sz="2100" dirty="0">
                <a:latin typeface="Helvetica Neue"/>
                <a:cs typeface="Helvetica Neue"/>
              </a:rPr>
              <a:t>, </a:t>
            </a:r>
            <a:r>
              <a:rPr lang="en-GB" sz="2100" dirty="0" err="1">
                <a:latin typeface="Helvetica Neue"/>
                <a:cs typeface="Helvetica Neue"/>
              </a:rPr>
              <a:t>il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medio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è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causa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mediata</a:t>
            </a:r>
            <a:r>
              <a:rPr lang="en-GB" sz="2100" dirty="0">
                <a:latin typeface="Helvetica Neue"/>
                <a:cs typeface="Helvetica Neue"/>
              </a:rPr>
              <a:t> del </a:t>
            </a:r>
            <a:r>
              <a:rPr lang="en-GB" sz="2100" dirty="0" err="1">
                <a:latin typeface="Helvetica Neue"/>
                <a:cs typeface="Helvetica Neue"/>
              </a:rPr>
              <a:t>predicato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oppure</a:t>
            </a:r>
            <a:r>
              <a:rPr lang="en-GB" sz="2100" dirty="0">
                <a:latin typeface="Helvetica Neue"/>
                <a:cs typeface="Helvetica Neue"/>
              </a:rPr>
              <a:t> un </a:t>
            </a:r>
            <a:r>
              <a:rPr lang="en-GB" sz="2100" dirty="0" err="1">
                <a:latin typeface="Helvetica Neue"/>
                <a:cs typeface="Helvetica Neue"/>
              </a:rPr>
              <a:t>suo</a:t>
            </a:r>
            <a:r>
              <a:rPr lang="en-GB" sz="2100" dirty="0">
                <a:latin typeface="Helvetica Neue"/>
                <a:cs typeface="Helvetica Neue"/>
              </a:rPr>
              <a:t> </a:t>
            </a:r>
            <a:r>
              <a:rPr lang="en-GB" sz="2100" dirty="0" err="1">
                <a:latin typeface="Helvetica Neue"/>
                <a:cs typeface="Helvetica Neue"/>
              </a:rPr>
              <a:t>effetto</a:t>
            </a:r>
            <a:endParaRPr lang="en-GB" sz="2100" dirty="0">
              <a:latin typeface="Helvetica Neue"/>
              <a:cs typeface="Helvetica Neue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0" y="841375"/>
            <a:ext cx="6069013" cy="4445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en-GB" sz="4000" dirty="0"/>
              <a:t>        </a:t>
            </a:r>
            <a:r>
              <a:rPr lang="en-GB" sz="4000" dirty="0" err="1"/>
              <a:t>Dimostrazione</a:t>
            </a:r>
            <a:endParaRPr sz="3800" dirty="0"/>
          </a:p>
        </p:txBody>
      </p:sp>
    </p:spTree>
    <p:extLst>
      <p:ext uri="{BB962C8B-B14F-4D97-AF65-F5344CB8AC3E}">
        <p14:creationId xmlns:p14="http://schemas.microsoft.com/office/powerpoint/2010/main" val="1912354651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82376" y="2246656"/>
            <a:ext cx="7116777" cy="34351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latin typeface="Helvetica Neue Thin"/>
                <a:cs typeface="Helvetica Neue Thin"/>
              </a:rPr>
              <a:t>a. God/Absolute exists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latin typeface="Helvetica Neue Thin"/>
                <a:cs typeface="Helvetica Neue Thin"/>
              </a:rPr>
              <a:t>b. God/Absolute Does not exist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17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latin typeface="Helvetica Neue Thin"/>
                <a:cs typeface="Helvetica Neue Thin"/>
              </a:rPr>
              <a:t>a</a:t>
            </a:r>
            <a:r>
              <a:rPr lang="en-GB" sz="2500" i="1" baseline="30000" dirty="0">
                <a:latin typeface="Helvetica Neue Thin"/>
                <a:cs typeface="Helvetica Neue Thin"/>
              </a:rPr>
              <a:t>1</a:t>
            </a:r>
            <a:r>
              <a:rPr lang="en-GB" sz="2500" i="1" dirty="0">
                <a:latin typeface="Helvetica Neue Thin"/>
                <a:cs typeface="Helvetica Neue Thin"/>
              </a:rPr>
              <a:t>. A Transcendent Absolute exists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latin typeface="Helvetica Neue Thin"/>
                <a:cs typeface="Helvetica Neue Thin"/>
              </a:rPr>
              <a:t>b</a:t>
            </a:r>
            <a:r>
              <a:rPr lang="en-GB" sz="2500" i="1" baseline="30000" dirty="0">
                <a:latin typeface="Helvetica Neue Thin"/>
                <a:cs typeface="Helvetica Neue Thin"/>
              </a:rPr>
              <a:t>1</a:t>
            </a:r>
            <a:r>
              <a:rPr lang="en-GB" sz="2500" i="1" dirty="0">
                <a:latin typeface="Helvetica Neue Thin"/>
                <a:cs typeface="Helvetica Neue Thin"/>
              </a:rPr>
              <a:t>. An Immanent Absolute exists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17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082376" y="841718"/>
            <a:ext cx="6069013" cy="1404938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algn="ctr"/>
            <a:br>
              <a:rPr lang="it-IT" sz="3800" i="1" dirty="0"/>
            </a:br>
            <a:r>
              <a:rPr lang="it-IT" sz="3800" dirty="0" err="1"/>
              <a:t>Metaphysics</a:t>
            </a:r>
            <a:r>
              <a:rPr lang="it-IT" sz="3800" dirty="0"/>
              <a:t> of the Absolute (1)</a:t>
            </a:r>
            <a:br>
              <a:rPr lang="it-IT" sz="3800" dirty="0"/>
            </a:br>
            <a:r>
              <a:rPr lang="it-IT" sz="2100" dirty="0" err="1"/>
              <a:t>See</a:t>
            </a:r>
            <a:r>
              <a:rPr lang="it-IT" sz="2100" dirty="0"/>
              <a:t> Dario Sacchi, </a:t>
            </a:r>
            <a:r>
              <a:rPr lang="it-IT" sz="2100" i="1" dirty="0"/>
              <a:t>Lineamenti di una metafisica di trascendenza</a:t>
            </a:r>
            <a:r>
              <a:rPr lang="it-IT" sz="2100" dirty="0"/>
              <a:t>, Roma 2007</a:t>
            </a:r>
            <a:br>
              <a:rPr lang="it-IT" sz="4000" dirty="0"/>
            </a:br>
            <a:endParaRPr sz="3800" dirty="0"/>
          </a:p>
        </p:txBody>
      </p:sp>
    </p:spTree>
    <p:extLst>
      <p:ext uri="{BB962C8B-B14F-4D97-AF65-F5344CB8AC3E}">
        <p14:creationId xmlns:p14="http://schemas.microsoft.com/office/powerpoint/2010/main" val="3457941364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70469" y="904876"/>
            <a:ext cx="7116777" cy="477688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latin typeface="Helvetica Neue Thin"/>
                <a:cs typeface="Helvetica Neue Thin"/>
              </a:rPr>
              <a:t>a</a:t>
            </a:r>
            <a:r>
              <a:rPr lang="en-GB" sz="2500" i="1" baseline="30000" dirty="0">
                <a:latin typeface="Helvetica Neue Thin"/>
                <a:cs typeface="Helvetica Neue Thin"/>
              </a:rPr>
              <a:t>2</a:t>
            </a:r>
            <a:r>
              <a:rPr lang="en-GB" sz="2500" i="1" dirty="0">
                <a:latin typeface="Helvetica Neue Thin"/>
                <a:cs typeface="Helvetica Neue Thin"/>
              </a:rPr>
              <a:t>. Not only Absolute-Being exists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latin typeface="Helvetica Neue Thin"/>
                <a:cs typeface="Helvetica Neue Thin"/>
              </a:rPr>
              <a:t>b</a:t>
            </a:r>
            <a:r>
              <a:rPr lang="en-GB" sz="2500" i="1" baseline="30000" dirty="0">
                <a:latin typeface="Helvetica Neue Thin"/>
                <a:cs typeface="Helvetica Neue Thin"/>
              </a:rPr>
              <a:t>2</a:t>
            </a:r>
            <a:r>
              <a:rPr lang="en-GB" sz="2500" i="1" dirty="0">
                <a:latin typeface="Helvetica Neue Thin"/>
                <a:cs typeface="Helvetica Neue Thin"/>
              </a:rPr>
              <a:t>. Only Absolute-Beings exists (and it’s part of the experience, or the unity of experience or even an appearance)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latin typeface="Helvetica Neue Thin"/>
                <a:cs typeface="Helvetica Neue Thin"/>
              </a:rPr>
              <a:t>a</a:t>
            </a:r>
            <a:r>
              <a:rPr lang="en-GB" sz="2500" i="1" baseline="30000" dirty="0">
                <a:latin typeface="Helvetica Neue Thin"/>
                <a:cs typeface="Helvetica Neue Thin"/>
              </a:rPr>
              <a:t>3</a:t>
            </a:r>
            <a:r>
              <a:rPr lang="en-GB" sz="2500" i="1" dirty="0">
                <a:latin typeface="Helvetica Neue Thin"/>
                <a:cs typeface="Helvetica Neue Thin"/>
              </a:rPr>
              <a:t>. Absolute is free and distinguish himself from the world that he creates (</a:t>
            </a:r>
            <a:r>
              <a:rPr lang="en-GB" sz="2500" i="1" dirty="0" err="1">
                <a:latin typeface="Helvetica Neue Thin"/>
                <a:cs typeface="Helvetica Neue Thin"/>
              </a:rPr>
              <a:t>analogia</a:t>
            </a:r>
            <a:r>
              <a:rPr lang="en-GB" sz="2500" i="1" dirty="0">
                <a:latin typeface="Helvetica Neue Thin"/>
                <a:cs typeface="Helvetica Neue Thin"/>
              </a:rPr>
              <a:t> </a:t>
            </a:r>
            <a:r>
              <a:rPr lang="en-GB" sz="2500" i="1" dirty="0" err="1">
                <a:latin typeface="Helvetica Neue Thin"/>
                <a:cs typeface="Helvetica Neue Thin"/>
              </a:rPr>
              <a:t>entis</a:t>
            </a:r>
            <a:r>
              <a:rPr lang="en-GB" sz="2500" i="1" dirty="0">
                <a:latin typeface="Helvetica Neue Thin"/>
                <a:cs typeface="Helvetica Neue Thin"/>
              </a:rPr>
              <a:t>, non-</a:t>
            </a:r>
            <a:r>
              <a:rPr lang="en-GB" sz="2500" i="1" dirty="0" err="1">
                <a:latin typeface="Helvetica Neue Thin"/>
                <a:cs typeface="Helvetica Neue Thin"/>
              </a:rPr>
              <a:t>univocist</a:t>
            </a:r>
            <a:r>
              <a:rPr lang="en-GB" sz="2500" i="1" dirty="0">
                <a:latin typeface="Helvetica Neue Thin"/>
                <a:cs typeface="Helvetica Neue Thin"/>
              </a:rPr>
              <a:t> monism)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latin typeface="Helvetica Neue Thin"/>
                <a:cs typeface="Helvetica Neue Thin"/>
              </a:rPr>
              <a:t>b</a:t>
            </a:r>
            <a:r>
              <a:rPr lang="en-GB" sz="2500" i="1" baseline="30000" dirty="0">
                <a:latin typeface="Helvetica Neue Thin"/>
                <a:cs typeface="Helvetica Neue Thin"/>
              </a:rPr>
              <a:t>3</a:t>
            </a:r>
            <a:r>
              <a:rPr lang="en-GB" sz="2500" i="1" dirty="0">
                <a:latin typeface="Helvetica Neue Thin"/>
                <a:cs typeface="Helvetica Neue Thin"/>
              </a:rPr>
              <a:t>. Absolute is not free (self contradictory)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1700" i="1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731896" y="500772"/>
            <a:ext cx="6069013" cy="4318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br>
              <a:rPr lang="it-IT" sz="3800" i="1" dirty="0"/>
            </a:br>
            <a:r>
              <a:rPr lang="it-IT" sz="3800" dirty="0" err="1"/>
              <a:t>Metaphysics</a:t>
            </a:r>
            <a:r>
              <a:rPr lang="it-IT" sz="3800" dirty="0"/>
              <a:t> of the Absolute (2) </a:t>
            </a:r>
            <a:endParaRPr sz="3800" dirty="0"/>
          </a:p>
        </p:txBody>
      </p:sp>
    </p:spTree>
    <p:extLst>
      <p:ext uri="{BB962C8B-B14F-4D97-AF65-F5344CB8AC3E}">
        <p14:creationId xmlns:p14="http://schemas.microsoft.com/office/powerpoint/2010/main" val="79561295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70469" y="2111423"/>
            <a:ext cx="7116777" cy="2936197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3344" indent="0">
              <a:buNone/>
            </a:pPr>
            <a:r>
              <a:rPr lang="it-IT" dirty="0"/>
              <a:t>1. Dio è l’IQMCN</a:t>
            </a:r>
          </a:p>
          <a:p>
            <a:pPr marL="133344" indent="0">
              <a:buNone/>
            </a:pPr>
            <a:r>
              <a:rPr lang="it-IT" dirty="0"/>
              <a:t>2. Un ente che è nella realtà e nell’intelletto è maggiore dello stesso ente che è nel solo intelletto</a:t>
            </a:r>
          </a:p>
          <a:p>
            <a:pPr marL="133344" indent="0">
              <a:buNone/>
            </a:pPr>
            <a:r>
              <a:rPr lang="it-IT" dirty="0"/>
              <a:t>3. Se Dio è nell’intelletto, Dio è anche nella realtà </a:t>
            </a:r>
          </a:p>
          <a:p>
            <a:pPr marL="133344" indent="0">
              <a:buNone/>
            </a:pPr>
            <a:r>
              <a:rPr lang="it-IT" dirty="0"/>
              <a:t>4. Dio è nell’intelletto</a:t>
            </a:r>
          </a:p>
          <a:p>
            <a:pPr marL="133344" indent="0">
              <a:buNone/>
            </a:pPr>
            <a:r>
              <a:rPr lang="it-IT" dirty="0"/>
              <a:t>5. Dio è nella realtà</a:t>
            </a:r>
            <a:endParaRPr lang="en-GB" i="1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0" y="725801"/>
            <a:ext cx="8065688" cy="82477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algn="ctr"/>
            <a:r>
              <a:rPr lang="en-GB" sz="3500" dirty="0" err="1">
                <a:latin typeface="Helvetica Neue"/>
                <a:cs typeface="Helvetica Neue"/>
              </a:rPr>
              <a:t>Anselmo</a:t>
            </a:r>
            <a:r>
              <a:rPr lang="en-GB" sz="3500" dirty="0">
                <a:latin typeface="Helvetica Neue"/>
                <a:cs typeface="Helvetica Neue"/>
              </a:rPr>
              <a:t>, </a:t>
            </a:r>
            <a:r>
              <a:rPr lang="it-IT" sz="3500" i="1" dirty="0" err="1">
                <a:latin typeface="Helvetica Neue"/>
                <a:cs typeface="Helvetica Neue"/>
              </a:rPr>
              <a:t>Proslogion</a:t>
            </a:r>
            <a:r>
              <a:rPr lang="it-IT" sz="3500" dirty="0">
                <a:latin typeface="Helvetica Neue"/>
                <a:cs typeface="Helvetica Neue"/>
              </a:rPr>
              <a:t> </a:t>
            </a:r>
            <a:r>
              <a:rPr lang="it-IT" sz="4000" dirty="0">
                <a:latin typeface="Helvetica Neue"/>
                <a:cs typeface="Helvetica Neue"/>
              </a:rPr>
              <a:t>II</a:t>
            </a:r>
          </a:p>
        </p:txBody>
      </p:sp>
    </p:spTree>
    <p:extLst>
      <p:ext uri="{BB962C8B-B14F-4D97-AF65-F5344CB8AC3E}">
        <p14:creationId xmlns:p14="http://schemas.microsoft.com/office/powerpoint/2010/main" val="1044461026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70469" y="2111423"/>
            <a:ext cx="7116777" cy="2936197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3344" indent="0">
              <a:buNone/>
            </a:pPr>
            <a:r>
              <a:rPr lang="it-IT" dirty="0"/>
              <a:t>1. Si può pensar che esista qualcosa che non può essere pensato non esistente. Dio è l’IQMCN</a:t>
            </a:r>
          </a:p>
          <a:p>
            <a:pPr marL="133344" indent="0">
              <a:buNone/>
            </a:pPr>
            <a:r>
              <a:rPr lang="it-IT" dirty="0"/>
              <a:t>2. Questo ente è maggiore di qualcosa che può essere pensato come non esistente</a:t>
            </a:r>
          </a:p>
          <a:p>
            <a:pPr marL="133344" indent="0">
              <a:buNone/>
            </a:pPr>
            <a:r>
              <a:rPr lang="it-IT" dirty="0"/>
              <a:t>3. Se IQMCN può essere pensato come non esistente, allora IQMCN non è IQMCN</a:t>
            </a:r>
          </a:p>
          <a:p>
            <a:pPr marL="133344" indent="0">
              <a:buNone/>
            </a:pPr>
            <a:r>
              <a:rPr lang="it-IT" dirty="0"/>
              <a:t>4. Quindi IQMCN non può essere pensato come non esistente</a:t>
            </a:r>
            <a:endParaRPr lang="en-GB" i="1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0" y="725801"/>
            <a:ext cx="8065688" cy="82477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algn="ctr"/>
            <a:r>
              <a:rPr lang="en-GB" sz="3500" dirty="0" err="1">
                <a:latin typeface="Helvetica Neue"/>
                <a:cs typeface="Helvetica Neue"/>
              </a:rPr>
              <a:t>Anselmo</a:t>
            </a:r>
            <a:r>
              <a:rPr lang="en-GB" sz="3500" dirty="0">
                <a:latin typeface="Helvetica Neue"/>
                <a:cs typeface="Helvetica Neue"/>
              </a:rPr>
              <a:t>, </a:t>
            </a:r>
            <a:r>
              <a:rPr lang="it-IT" sz="3500" i="1" dirty="0" err="1">
                <a:latin typeface="Helvetica Neue"/>
                <a:cs typeface="Helvetica Neue"/>
              </a:rPr>
              <a:t>Proslogion</a:t>
            </a:r>
            <a:r>
              <a:rPr lang="it-IT" sz="3500" dirty="0">
                <a:latin typeface="Helvetica Neue"/>
                <a:cs typeface="Helvetica Neue"/>
              </a:rPr>
              <a:t> </a:t>
            </a:r>
            <a:r>
              <a:rPr lang="it-IT" sz="4000" dirty="0">
                <a:latin typeface="Helvetica Neue"/>
                <a:cs typeface="Helvetica Neue"/>
              </a:rPr>
              <a:t>III</a:t>
            </a:r>
          </a:p>
        </p:txBody>
      </p:sp>
    </p:spTree>
    <p:extLst>
      <p:ext uri="{BB962C8B-B14F-4D97-AF65-F5344CB8AC3E}">
        <p14:creationId xmlns:p14="http://schemas.microsoft.com/office/powerpoint/2010/main" val="874950495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70469" y="1066470"/>
            <a:ext cx="7116777" cy="50546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3344" indent="0">
              <a:buNone/>
            </a:pPr>
            <a:r>
              <a:rPr lang="it-IT" sz="1900" dirty="0"/>
              <a:t>Se Dio può essere pensato esistente, è necessario che esista</a:t>
            </a:r>
          </a:p>
          <a:p>
            <a:pPr marL="133344" indent="0">
              <a:buNone/>
            </a:pPr>
            <a:endParaRPr lang="it-IT" sz="1900" dirty="0"/>
          </a:p>
          <a:p>
            <a:pPr marL="133344" indent="0">
              <a:buNone/>
            </a:pPr>
            <a:r>
              <a:rPr lang="it-IT" sz="1900" dirty="0"/>
              <a:t>1. Infatti, IQMCN non può essere pensato esistente se non «senza-un-inizio»</a:t>
            </a:r>
          </a:p>
          <a:p>
            <a:pPr marL="133344" indent="0">
              <a:buNone/>
            </a:pPr>
            <a:endParaRPr lang="it-IT" sz="1900" dirty="0"/>
          </a:p>
          <a:p>
            <a:pPr marL="133344" indent="0">
              <a:buNone/>
            </a:pPr>
            <a:r>
              <a:rPr lang="it-IT" sz="1900" dirty="0"/>
              <a:t>2. Di ciò che invece può essere pensato esistente e non esiste, si può pensare che abbia un inizio </a:t>
            </a:r>
          </a:p>
          <a:p>
            <a:pPr marL="133344" indent="0">
              <a:buNone/>
            </a:pPr>
            <a:endParaRPr lang="it-IT" sz="1900" dirty="0"/>
          </a:p>
          <a:p>
            <a:pPr marL="133344" indent="0">
              <a:buNone/>
            </a:pPr>
            <a:r>
              <a:rPr lang="it-IT" sz="1900" dirty="0"/>
              <a:t>3. Quindi IQMCN non può essere pensato esistente e non esistere </a:t>
            </a:r>
          </a:p>
          <a:p>
            <a:pPr marL="133344" indent="0">
              <a:buNone/>
            </a:pPr>
            <a:endParaRPr lang="it-IT" sz="1900" dirty="0"/>
          </a:p>
          <a:p>
            <a:pPr marL="133344" indent="0">
              <a:buNone/>
            </a:pPr>
            <a:r>
              <a:rPr lang="it-IT" sz="1900" dirty="0"/>
              <a:t>4. Se dunque si può pensare che esista, esiste necessariamente</a:t>
            </a:r>
          </a:p>
          <a:p>
            <a:pPr marL="133344" indent="0">
              <a:buNone/>
            </a:pPr>
            <a:endParaRPr lang="it-IT" sz="1900" dirty="0"/>
          </a:p>
          <a:p>
            <a:pPr marL="133344" indent="0">
              <a:buNone/>
            </a:pPr>
            <a:r>
              <a:rPr lang="it-IT" sz="1900" dirty="0"/>
              <a:t>5. Non potrebbe esistere mai (temporalmente), quindi la sua esistenza sarebbe (logicamente) impossibile, se non esistesse (necessariamente= impossibilità logica della non-esistenza) </a:t>
            </a:r>
            <a:endParaRPr lang="en-GB" sz="1900" i="1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814367" y="473075"/>
            <a:ext cx="6069013" cy="4318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en-GB" sz="4000" i="1" dirty="0">
                <a:latin typeface="Helvetica Neue"/>
                <a:cs typeface="Helvetica Neue"/>
              </a:rPr>
              <a:t> </a:t>
            </a:r>
            <a:r>
              <a:rPr lang="en-GB" sz="3300" dirty="0">
                <a:latin typeface="Helvetica Neue"/>
                <a:cs typeface="Helvetica Neue"/>
              </a:rPr>
              <a:t>Anselmo</a:t>
            </a:r>
            <a:r>
              <a:rPr lang="en-GB" sz="3300" i="1" dirty="0">
                <a:latin typeface="Helvetica Neue"/>
                <a:cs typeface="Helvetica Neue"/>
              </a:rPr>
              <a:t>, </a:t>
            </a:r>
            <a:r>
              <a:rPr lang="it-IT" sz="3300" i="1" dirty="0">
                <a:latin typeface="Helvetica Neue"/>
                <a:cs typeface="Helvetica Neue"/>
              </a:rPr>
              <a:t>Risposta a </a:t>
            </a:r>
            <a:r>
              <a:rPr lang="it-IT" sz="3300" i="1" dirty="0" err="1">
                <a:latin typeface="Helvetica Neue"/>
                <a:cs typeface="Helvetica Neue"/>
              </a:rPr>
              <a:t>Gaunilone</a:t>
            </a:r>
            <a:endParaRPr lang="it-IT" sz="33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3320748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470049" y="1041928"/>
            <a:ext cx="7968687" cy="535900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it-IT" sz="1700" dirty="0">
                <a:latin typeface="Helvetica Neue"/>
                <a:cs typeface="Helvetica Neue"/>
              </a:rPr>
              <a:t>La possibilità qui è misurata dalla perfezione in atto, mentre noi siamo portati a considerare che la possibilità preceda l’essere in atto.</a:t>
            </a:r>
          </a:p>
          <a:p>
            <a:pPr marL="0" indent="0">
              <a:buNone/>
            </a:pPr>
            <a:endParaRPr lang="it-IT" sz="1700" dirty="0">
              <a:latin typeface="Helvetica Neue"/>
              <a:cs typeface="Helvetica Neue"/>
            </a:endParaRPr>
          </a:p>
          <a:p>
            <a:r>
              <a:rPr lang="it-IT" sz="1700" dirty="0">
                <a:latin typeface="Helvetica Neue"/>
                <a:cs typeface="Helvetica Neue"/>
              </a:rPr>
              <a:t>Concezione temporale della modalità e non concezione logica:</a:t>
            </a:r>
          </a:p>
          <a:p>
            <a:pPr marL="0" indent="0">
              <a:buNone/>
            </a:pPr>
            <a:r>
              <a:rPr lang="it-IT" sz="1700" dirty="0">
                <a:latin typeface="Helvetica Neue"/>
                <a:cs typeface="Helvetica Neue"/>
              </a:rPr>
              <a:t>     - È contingente ciò che nasce è perisce</a:t>
            </a:r>
          </a:p>
          <a:p>
            <a:pPr marL="0" indent="0">
              <a:buNone/>
            </a:pPr>
            <a:r>
              <a:rPr lang="it-IT" sz="1700" dirty="0">
                <a:latin typeface="Helvetica Neue"/>
                <a:cs typeface="Helvetica Neue"/>
              </a:rPr>
              <a:t>	- È possibile ciò che almeno una volta si realizza</a:t>
            </a:r>
          </a:p>
          <a:p>
            <a:pPr marL="0" indent="0">
              <a:buNone/>
            </a:pPr>
            <a:r>
              <a:rPr lang="it-IT" sz="1700" dirty="0">
                <a:latin typeface="Helvetica Neue"/>
                <a:cs typeface="Helvetica Neue"/>
              </a:rPr>
              <a:t>    	 - È necessario ciò che esiste in ogni tempo</a:t>
            </a:r>
          </a:p>
          <a:p>
            <a:pPr marL="0" indent="0">
              <a:buNone/>
            </a:pPr>
            <a:r>
              <a:rPr lang="it-IT" sz="1700" dirty="0">
                <a:latin typeface="Helvetica Neue"/>
                <a:cs typeface="Helvetica Neue"/>
              </a:rPr>
              <a:t>    	 - È impossibile ciò che è allo stesso tempo, e allo stesso modo, 		essere e non-essere </a:t>
            </a:r>
          </a:p>
          <a:p>
            <a:pPr marL="0" indent="0">
              <a:buNone/>
            </a:pPr>
            <a:endParaRPr lang="it-IT" sz="1700" dirty="0">
              <a:latin typeface="Helvetica Neue"/>
              <a:cs typeface="Helvetica Neue"/>
            </a:endParaRPr>
          </a:p>
          <a:p>
            <a:r>
              <a:rPr lang="it-IT" sz="1700" dirty="0">
                <a:latin typeface="Helvetica Neue"/>
                <a:cs typeface="Helvetica Neue"/>
              </a:rPr>
              <a:t>Se in qualche tempo </a:t>
            </a:r>
            <a:r>
              <a:rPr lang="it-IT" sz="1700" u="sng" dirty="0">
                <a:latin typeface="Helvetica Neue"/>
                <a:cs typeface="Helvetica Neue"/>
              </a:rPr>
              <a:t>è vero</a:t>
            </a:r>
            <a:r>
              <a:rPr lang="it-IT" sz="1700" dirty="0">
                <a:latin typeface="Helvetica Neue"/>
                <a:cs typeface="Helvetica Neue"/>
              </a:rPr>
              <a:t> che un ente eterno esiste (se l’ente eterno è possibile), allora sarà eternamente vero che esso esiste (è necessario), perché altrimenti non potrebbe mai iniziare ad essere, ovvero sarebbe impossibile </a:t>
            </a:r>
            <a:r>
              <a:rPr lang="it-IT" sz="1700" b="1" dirty="0">
                <a:latin typeface="Helvetica Neue"/>
                <a:cs typeface="Helvetica Neue"/>
              </a:rPr>
              <a:t>(slittamento modale)</a:t>
            </a:r>
            <a:endParaRPr lang="it-IT" sz="2500" b="1" dirty="0"/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915988" y="866590"/>
            <a:ext cx="8228012" cy="4318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2500" dirty="0">
                <a:latin typeface="Helvetica Neue"/>
                <a:cs typeface="Helvetica Neue"/>
              </a:rPr>
              <a:t>Aristotele, </a:t>
            </a:r>
            <a:r>
              <a:rPr lang="it-IT" sz="2500" i="1" dirty="0">
                <a:latin typeface="Helvetica Neue"/>
                <a:cs typeface="Helvetica Neue"/>
              </a:rPr>
              <a:t>Fisica</a:t>
            </a:r>
            <a:r>
              <a:rPr lang="it-IT" sz="2500" dirty="0">
                <a:latin typeface="Helvetica Neue"/>
                <a:cs typeface="Helvetica Neue"/>
              </a:rPr>
              <a:t> III, 203b 30: «In </a:t>
            </a:r>
            <a:r>
              <a:rPr lang="it-IT" sz="2500" dirty="0" err="1">
                <a:latin typeface="Helvetica Neue"/>
                <a:cs typeface="Helvetica Neue"/>
              </a:rPr>
              <a:t>eternis</a:t>
            </a:r>
            <a:r>
              <a:rPr lang="it-IT" sz="2500" dirty="0">
                <a:latin typeface="Helvetica Neue"/>
                <a:cs typeface="Helvetica Neue"/>
              </a:rPr>
              <a:t> idem est esse et posse»</a:t>
            </a:r>
          </a:p>
        </p:txBody>
      </p:sp>
      <p:sp>
        <p:nvSpPr>
          <p:cNvPr id="393" name="Shape 393"/>
          <p:cNvSpPr/>
          <p:nvPr/>
        </p:nvSpPr>
        <p:spPr>
          <a:xfrm rot="10800000">
            <a:off x="17188" y="6615105"/>
            <a:ext cx="452862" cy="30614"/>
          </a:xfrm>
          <a:prstGeom prst="rect">
            <a:avLst/>
          </a:prstGeom>
          <a:gradFill flip="none" rotWithShape="1">
            <a:gsLst>
              <a:gs pos="0">
                <a:schemeClr val="accent1">
                  <a:satOff val="-3355"/>
                  <a:lumOff val="26614"/>
                </a:schemeClr>
              </a:gs>
              <a:gs pos="100000">
                <a:srgbClr val="116FCE"/>
              </a:gs>
            </a:gsLst>
            <a:lin ang="0" scaled="0"/>
          </a:gradFill>
          <a:ln w="25400" cap="flat">
            <a:noFill/>
            <a:miter lim="400000"/>
          </a:ln>
          <a:effectLst/>
        </p:spPr>
        <p:txBody>
          <a:bodyPr wrap="square" lIns="21336" tIns="21336" rIns="21336" bIns="21336" numCol="1" anchor="ctr">
            <a:noAutofit/>
          </a:bodyPr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6183160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470049" y="1699035"/>
            <a:ext cx="7968687" cy="425583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it-IT" sz="2500" dirty="0">
                <a:latin typeface="Helvetica Neue"/>
                <a:cs typeface="Helvetica Neue"/>
              </a:rPr>
              <a:t>Libro VII della </a:t>
            </a:r>
            <a:r>
              <a:rPr lang="it-IT" sz="2500" i="1" dirty="0">
                <a:latin typeface="Helvetica Neue"/>
                <a:cs typeface="Helvetica Neue"/>
              </a:rPr>
              <a:t>Fisica</a:t>
            </a:r>
            <a:r>
              <a:rPr lang="it-IT" sz="2500" dirty="0">
                <a:latin typeface="Helvetica Neue"/>
                <a:cs typeface="Helvetica Neue"/>
              </a:rPr>
              <a:t> Aristotele esclude che un ente possa muovere se stesso. Ma in </a:t>
            </a:r>
            <a:r>
              <a:rPr lang="it-IT" sz="2500" i="1" dirty="0" err="1">
                <a:latin typeface="Helvetica Neue"/>
                <a:cs typeface="Helvetica Neue"/>
              </a:rPr>
              <a:t>Metaph</a:t>
            </a:r>
            <a:r>
              <a:rPr lang="it-IT" sz="2500" dirty="0">
                <a:latin typeface="Helvetica Neue"/>
                <a:cs typeface="Helvetica Neue"/>
              </a:rPr>
              <a:t>, IX, 1050b30 </a:t>
            </a:r>
            <a:r>
              <a:rPr lang="it-IT" sz="2500" dirty="0" err="1">
                <a:latin typeface="Helvetica Neue"/>
                <a:cs typeface="Helvetica Neue"/>
              </a:rPr>
              <a:t>sgg</a:t>
            </a:r>
            <a:r>
              <a:rPr lang="it-IT" sz="2500" dirty="0">
                <a:latin typeface="Helvetica Neue"/>
                <a:cs typeface="Helvetica Neue"/>
              </a:rPr>
              <a:t> si parla di enti “mossi da se stessi” (nel senso del principio del loro movimento, anche se non in assoluto), che sono </a:t>
            </a:r>
            <a:r>
              <a:rPr lang="it-IT" sz="2500" i="1" dirty="0">
                <a:latin typeface="Helvetica Neue"/>
                <a:cs typeface="Helvetica Neue"/>
              </a:rPr>
              <a:t>incorruttibili</a:t>
            </a:r>
            <a:r>
              <a:rPr lang="it-IT" sz="2500" dirty="0">
                <a:latin typeface="Helvetica Neue"/>
                <a:cs typeface="Helvetica Neue"/>
              </a:rPr>
              <a:t> ma </a:t>
            </a:r>
            <a:r>
              <a:rPr lang="it-IT" sz="2500" i="1" dirty="0">
                <a:latin typeface="Helvetica Neue"/>
                <a:cs typeface="Helvetica Neue"/>
              </a:rPr>
              <a:t>sempre</a:t>
            </a:r>
            <a:r>
              <a:rPr lang="it-IT" sz="2500" dirty="0">
                <a:latin typeface="Helvetica Neue"/>
                <a:cs typeface="Helvetica Neue"/>
              </a:rPr>
              <a:t> in movimento; il loro movimento è in essi eterno (imitato dagli enti inferiori) e loro imitano ciò che invece non è mosso da altro. </a:t>
            </a:r>
          </a:p>
          <a:p>
            <a:pPr marL="0" indent="0">
              <a:buNone/>
            </a:pPr>
            <a:endParaRPr lang="it-IT" sz="2500" dirty="0">
              <a:latin typeface="Helvetica Neue"/>
              <a:cs typeface="Helvetica Neue"/>
            </a:endParaRPr>
          </a:p>
          <a:p>
            <a:r>
              <a:rPr lang="it-IT" sz="2500" dirty="0">
                <a:latin typeface="Helvetica Neue"/>
                <a:cs typeface="Helvetica Neue"/>
              </a:rPr>
              <a:t>Il movimento e il tempo per Aristotele sono eterni. </a:t>
            </a: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890689" y="517267"/>
            <a:ext cx="6069013" cy="846564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2900" dirty="0"/>
              <a:t>Aristotele, </a:t>
            </a:r>
            <a:r>
              <a:rPr lang="it-IT" sz="2900" i="1" dirty="0"/>
              <a:t>Fisica</a:t>
            </a:r>
            <a:r>
              <a:rPr lang="it-IT" sz="2900" dirty="0"/>
              <a:t>, VII</a:t>
            </a:r>
            <a:endParaRPr sz="2900" dirty="0"/>
          </a:p>
        </p:txBody>
      </p:sp>
    </p:spTree>
    <p:extLst>
      <p:ext uri="{BB962C8B-B14F-4D97-AF65-F5344CB8AC3E}">
        <p14:creationId xmlns:p14="http://schemas.microsoft.com/office/powerpoint/2010/main" val="2663021826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33344" indent="0">
              <a:buNone/>
            </a:pPr>
            <a:r>
              <a:rPr lang="it-IT" i="1" dirty="0">
                <a:latin typeface="Helvetica Neue Thin"/>
                <a:cs typeface="Helvetica Neue Thin"/>
              </a:rPr>
              <a:t>Argomento che vorrebbe confutare «il confutatore» e che ha due presupposti che non funzionano, secondo Tommaso:</a:t>
            </a:r>
          </a:p>
          <a:p>
            <a:pPr marL="133344" indent="0">
              <a:buNone/>
            </a:pPr>
            <a:endParaRPr lang="it-IT" i="1" dirty="0">
              <a:latin typeface="Helvetica Neue Thin"/>
              <a:cs typeface="Helvetica Neue Thin"/>
            </a:endParaRPr>
          </a:p>
          <a:p>
            <a:pPr marL="590544" indent="-457200">
              <a:buAutoNum type="arabicPeriod"/>
            </a:pPr>
            <a:r>
              <a:rPr lang="it-IT" i="1" dirty="0">
                <a:latin typeface="Helvetica Neue Thin"/>
                <a:cs typeface="Helvetica Neue Thin"/>
              </a:rPr>
              <a:t>la definizione nominale di Dio e la sua comprensione (il primo «numero primo» successivo a </a:t>
            </a:r>
            <a:r>
              <a:rPr lang="it-IT" dirty="0">
                <a:latin typeface="Helvetica Neue Thin"/>
                <a:cs typeface="Helvetica Neue Thin"/>
              </a:rPr>
              <a:t>X</a:t>
            </a:r>
            <a:r>
              <a:rPr lang="it-IT" i="1" dirty="0">
                <a:latin typeface="Helvetica Neue Thin"/>
                <a:cs typeface="Helvetica Neue Thin"/>
              </a:rPr>
              <a:t>)</a:t>
            </a:r>
          </a:p>
          <a:p>
            <a:pPr marL="590544" indent="-457200">
              <a:buAutoNum type="arabicPeriod"/>
            </a:pPr>
            <a:r>
              <a:rPr lang="it-IT" i="1" dirty="0">
                <a:latin typeface="Helvetica Neue Thin"/>
                <a:cs typeface="Helvetica Neue Thin"/>
              </a:rPr>
              <a:t>Ammettere che l’idea di Dio non possa essere creata dalla mente; ma chi nega la realtà di Dio, nega anche la realtà </a:t>
            </a:r>
            <a:r>
              <a:rPr lang="it-IT" i="1">
                <a:latin typeface="Helvetica Neue Thin"/>
                <a:cs typeface="Helvetica Neue Thin"/>
              </a:rPr>
              <a:t>(mentale) dell’idea </a:t>
            </a:r>
            <a:r>
              <a:rPr lang="it-IT" i="1" dirty="0">
                <a:latin typeface="Helvetica Neue Thin"/>
                <a:cs typeface="Helvetica Neue Thin"/>
              </a:rPr>
              <a:t>stessa</a:t>
            </a:r>
          </a:p>
        </p:txBody>
      </p:sp>
    </p:spTree>
    <p:extLst>
      <p:ext uri="{BB962C8B-B14F-4D97-AF65-F5344CB8AC3E}">
        <p14:creationId xmlns:p14="http://schemas.microsoft.com/office/powerpoint/2010/main" val="29003553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70469" y="2285999"/>
            <a:ext cx="7116777" cy="375420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a. </a:t>
            </a:r>
            <a:r>
              <a:rPr lang="en-GB" sz="2500" dirty="0" err="1">
                <a:latin typeface="Helvetica"/>
                <a:cs typeface="Helvetica"/>
              </a:rPr>
              <a:t>Concetto</a:t>
            </a:r>
            <a:r>
              <a:rPr lang="en-GB" sz="2500" dirty="0">
                <a:latin typeface="Helvetica"/>
                <a:cs typeface="Helvetica"/>
              </a:rPr>
              <a:t> di Mondo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	1. </a:t>
            </a:r>
            <a:r>
              <a:rPr lang="en-GB" sz="2500" dirty="0" err="1">
                <a:latin typeface="Helvetica"/>
                <a:cs typeface="Helvetica"/>
              </a:rPr>
              <a:t>essere</a:t>
            </a:r>
            <a:r>
              <a:rPr lang="en-GB" sz="2500" dirty="0">
                <a:latin typeface="Helvetica"/>
                <a:cs typeface="Helvetica"/>
              </a:rPr>
              <a:t> e </a:t>
            </a:r>
            <a:r>
              <a:rPr lang="en-GB" sz="2500" dirty="0" err="1">
                <a:latin typeface="Helvetica"/>
                <a:cs typeface="Helvetica"/>
              </a:rPr>
              <a:t>pensiero</a:t>
            </a:r>
            <a:r>
              <a:rPr lang="en-GB" sz="25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		1.1 </a:t>
            </a:r>
            <a:r>
              <a:rPr lang="en-GB" sz="2500" dirty="0" err="1">
                <a:latin typeface="Helvetica"/>
                <a:cs typeface="Helvetica"/>
              </a:rPr>
              <a:t>deduzione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storica</a:t>
            </a:r>
            <a:r>
              <a:rPr lang="en-GB" sz="2500" dirty="0">
                <a:latin typeface="Helvetica"/>
                <a:cs typeface="Helvetica"/>
              </a:rPr>
              <a:t> (</a:t>
            </a:r>
            <a:r>
              <a:rPr lang="en-GB" sz="2500" dirty="0" err="1">
                <a:latin typeface="Helvetica"/>
                <a:cs typeface="Helvetica"/>
              </a:rPr>
              <a:t>cfr</a:t>
            </a:r>
            <a:r>
              <a:rPr lang="en-GB" sz="2500" dirty="0">
                <a:latin typeface="Helvetica"/>
                <a:cs typeface="Helvetica"/>
              </a:rPr>
              <a:t>.)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	2. </a:t>
            </a:r>
            <a:r>
              <a:rPr lang="en-GB" sz="2500" dirty="0" err="1">
                <a:latin typeface="Helvetica"/>
                <a:cs typeface="Helvetica"/>
              </a:rPr>
              <a:t>ente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finito</a:t>
            </a:r>
            <a:r>
              <a:rPr lang="en-GB" sz="2500" dirty="0">
                <a:latin typeface="Helvetica"/>
                <a:cs typeface="Helvetica"/>
              </a:rPr>
              <a:t>, </a:t>
            </a:r>
            <a:r>
              <a:rPr lang="en-GB" sz="2500" dirty="0" err="1">
                <a:latin typeface="Helvetica"/>
                <a:cs typeface="Helvetica"/>
              </a:rPr>
              <a:t>limite</a:t>
            </a:r>
            <a:endParaRPr lang="en-GB" sz="25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		2.1 </a:t>
            </a:r>
            <a:r>
              <a:rPr lang="en-GB" sz="2500" dirty="0" err="1">
                <a:latin typeface="Helvetica"/>
                <a:cs typeface="Helvetica"/>
              </a:rPr>
              <a:t>deduzione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metafisica</a:t>
            </a:r>
            <a:endParaRPr lang="en-GB" sz="25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	3. </a:t>
            </a:r>
            <a:r>
              <a:rPr lang="en-GB" sz="2500" dirty="0" err="1">
                <a:latin typeface="Helvetica"/>
                <a:cs typeface="Helvetica"/>
              </a:rPr>
              <a:t>nozione</a:t>
            </a:r>
            <a:r>
              <a:rPr lang="en-GB" sz="2500" dirty="0">
                <a:latin typeface="Helvetica"/>
                <a:cs typeface="Helvetica"/>
              </a:rPr>
              <a:t> di </a:t>
            </a:r>
            <a:r>
              <a:rPr lang="en-GB" sz="2500" dirty="0" err="1">
                <a:latin typeface="Helvetica"/>
                <a:cs typeface="Helvetica"/>
              </a:rPr>
              <a:t>negazione</a:t>
            </a:r>
            <a:endParaRPr lang="en-GB" sz="25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b. Idea di </a:t>
            </a:r>
            <a:r>
              <a:rPr lang="en-GB" sz="2500" dirty="0" err="1">
                <a:latin typeface="Helvetica"/>
                <a:cs typeface="Helvetica"/>
              </a:rPr>
              <a:t>Totalità</a:t>
            </a:r>
            <a:endParaRPr lang="en-GB" sz="2500" dirty="0">
              <a:latin typeface="Helvetica"/>
              <a:cs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731896" y="627530"/>
            <a:ext cx="6069013" cy="1658469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b="1" i="1" dirty="0">
                <a:latin typeface="Helvetica"/>
                <a:cs typeface="Helvetica"/>
              </a:rPr>
              <a:t>Elementi necessari e sistematici per una teologia naturale (1)</a:t>
            </a:r>
            <a:endParaRPr sz="3800" b="1" dirty="0">
              <a:latin typeface="Helvetica"/>
              <a:cs typeface="Helvetica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1B55E03-FAB1-EEA9-50D8-DD9B59FBF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250" y="2997200"/>
            <a:ext cx="61595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827416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885827" y="428884"/>
            <a:ext cx="7358063" cy="5872394"/>
          </a:xfrm>
        </p:spPr>
        <p:txBody>
          <a:bodyPr>
            <a:normAutofit/>
          </a:bodyPr>
          <a:lstStyle/>
          <a:p>
            <a:r>
              <a:rPr lang="it-IT" sz="2300" b="1" u="sng" dirty="0">
                <a:latin typeface="Helvetica Neue Thin"/>
                <a:cs typeface="Helvetica Neue Thin"/>
              </a:rPr>
              <a:t>Duns Scoto</a:t>
            </a:r>
            <a:r>
              <a:rPr lang="it-IT" sz="2300" dirty="0">
                <a:latin typeface="Helvetica Neue Thin"/>
                <a:cs typeface="Helvetica Neue Thin"/>
              </a:rPr>
              <a:t>: all’interno di un argomento a posteriori c’è una prova a priori dell’impossibilità del regresso all’infinito, a priori nel senso che parte non </a:t>
            </a:r>
            <a:r>
              <a:rPr lang="it-IT" sz="2300" i="1" dirty="0">
                <a:latin typeface="Helvetica Neue Thin"/>
                <a:cs typeface="Helvetica Neue Thin"/>
              </a:rPr>
              <a:t>a </a:t>
            </a:r>
            <a:r>
              <a:rPr lang="it-IT" sz="2300" i="1" dirty="0" err="1">
                <a:latin typeface="Helvetica Neue Thin"/>
                <a:cs typeface="Helvetica Neue Thin"/>
              </a:rPr>
              <a:t>contingentibus</a:t>
            </a:r>
            <a:r>
              <a:rPr lang="it-IT" sz="2300" dirty="0">
                <a:latin typeface="Helvetica Neue Thin"/>
                <a:cs typeface="Helvetica Neue Thin"/>
              </a:rPr>
              <a:t> ma </a:t>
            </a:r>
            <a:r>
              <a:rPr lang="it-IT" sz="2300" i="1" dirty="0">
                <a:latin typeface="Helvetica Neue Thin"/>
                <a:cs typeface="Helvetica Neue Thin"/>
              </a:rPr>
              <a:t>ex </a:t>
            </a:r>
            <a:r>
              <a:rPr lang="it-IT" sz="2300" i="1" dirty="0" err="1">
                <a:latin typeface="Helvetica Neue Thin"/>
                <a:cs typeface="Helvetica Neue Thin"/>
              </a:rPr>
              <a:t>necessariis</a:t>
            </a:r>
            <a:r>
              <a:rPr lang="it-IT" sz="2300" dirty="0">
                <a:latin typeface="Helvetica Neue Thin"/>
                <a:cs typeface="Helvetica Neue Thin"/>
              </a:rPr>
              <a:t>. </a:t>
            </a:r>
          </a:p>
          <a:p>
            <a:r>
              <a:rPr lang="it-IT" sz="2300" dirty="0">
                <a:latin typeface="Helvetica Neue Thin"/>
                <a:cs typeface="Helvetica Neue Thin"/>
              </a:rPr>
              <a:t>L’ente </a:t>
            </a:r>
            <a:r>
              <a:rPr lang="it-IT" sz="2300" i="1" dirty="0">
                <a:latin typeface="Helvetica Neue Thin"/>
                <a:cs typeface="Helvetica Neue Thin"/>
              </a:rPr>
              <a:t>a se</a:t>
            </a:r>
            <a:r>
              <a:rPr lang="it-IT" sz="2300" dirty="0">
                <a:latin typeface="Helvetica Neue Thin"/>
                <a:cs typeface="Helvetica Neue Thin"/>
              </a:rPr>
              <a:t>, l’ente primo è </a:t>
            </a:r>
            <a:r>
              <a:rPr lang="it-IT" sz="2300" dirty="0" err="1">
                <a:latin typeface="Helvetica Neue Thin"/>
                <a:cs typeface="Helvetica Neue Thin"/>
              </a:rPr>
              <a:t>incausabile</a:t>
            </a:r>
            <a:r>
              <a:rPr lang="it-IT" sz="2300" dirty="0">
                <a:latin typeface="Helvetica Neue Thin"/>
                <a:cs typeface="Helvetica Neue Thin"/>
              </a:rPr>
              <a:t>. Se è </a:t>
            </a:r>
            <a:r>
              <a:rPr lang="it-IT" sz="2300" dirty="0" err="1">
                <a:latin typeface="Helvetica Neue Thin"/>
                <a:cs typeface="Helvetica Neue Thin"/>
              </a:rPr>
              <a:t>incausabile</a:t>
            </a:r>
            <a:r>
              <a:rPr lang="it-IT" sz="2300" dirty="0">
                <a:latin typeface="Helvetica Neue Thin"/>
                <a:cs typeface="Helvetica Neue Thin"/>
              </a:rPr>
              <a:t>, esiste, perché se è </a:t>
            </a:r>
            <a:r>
              <a:rPr lang="it-IT" sz="2300" dirty="0" err="1">
                <a:latin typeface="Helvetica Neue Thin"/>
                <a:cs typeface="Helvetica Neue Thin"/>
              </a:rPr>
              <a:t>incausabile</a:t>
            </a:r>
            <a:r>
              <a:rPr lang="it-IT" sz="2300" dirty="0">
                <a:latin typeface="Helvetica Neue Thin"/>
                <a:cs typeface="Helvetica Neue Thin"/>
              </a:rPr>
              <a:t> non può essere causato da altro, e quindi se non è, non può mai essere, ovvero sarebbe causalmente impossibile, ma se fosse causalmente impossibile  sarebbe totalmente impossibile, quindi anche logicamente impossibile. </a:t>
            </a:r>
          </a:p>
          <a:p>
            <a:r>
              <a:rPr lang="it-IT" sz="2300" dirty="0">
                <a:latin typeface="Helvetica Neue Thin"/>
                <a:cs typeface="Helvetica Neue Thin"/>
              </a:rPr>
              <a:t>Propriamente non attribuisce l’esistenza all’ente </a:t>
            </a:r>
            <a:r>
              <a:rPr lang="it-IT" sz="2300" dirty="0" err="1">
                <a:latin typeface="Helvetica Neue Thin"/>
                <a:cs typeface="Helvetica Neue Thin"/>
              </a:rPr>
              <a:t>incausato</a:t>
            </a:r>
            <a:r>
              <a:rPr lang="it-IT" sz="2300" dirty="0">
                <a:latin typeface="Helvetica Neue Thin"/>
                <a:cs typeface="Helvetica Neue Thin"/>
              </a:rPr>
              <a:t>, ma argomenta dalla sua definizione (negativa) e quindi dalla sua </a:t>
            </a:r>
            <a:r>
              <a:rPr lang="it-IT" sz="2300" dirty="0" err="1">
                <a:latin typeface="Helvetica Neue Thin"/>
                <a:cs typeface="Helvetica Neue Thin"/>
              </a:rPr>
              <a:t>incontraddittorietà</a:t>
            </a:r>
            <a:r>
              <a:rPr lang="it-IT" sz="2300" dirty="0">
                <a:latin typeface="Helvetica Neue Thin"/>
                <a:cs typeface="Helvetica Neue Thin"/>
              </a:rPr>
              <a:t> e dalla </a:t>
            </a:r>
            <a:r>
              <a:rPr lang="it-IT" sz="2300" dirty="0" err="1">
                <a:latin typeface="Helvetica Neue Thin"/>
                <a:cs typeface="Helvetica Neue Thin"/>
              </a:rPr>
              <a:t>impossiblità</a:t>
            </a:r>
            <a:r>
              <a:rPr lang="it-IT" sz="2300" dirty="0">
                <a:latin typeface="Helvetica Neue Thin"/>
                <a:cs typeface="Helvetica Neue Thin"/>
              </a:rPr>
              <a:t> dell’</a:t>
            </a:r>
            <a:r>
              <a:rPr lang="it-IT" sz="2300" dirty="0" err="1">
                <a:latin typeface="Helvetica Neue Thin"/>
                <a:cs typeface="Helvetica Neue Thin"/>
              </a:rPr>
              <a:t>autocausalità</a:t>
            </a:r>
            <a:endParaRPr lang="it-IT" sz="2300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2201027657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885827" y="564447"/>
            <a:ext cx="7358063" cy="5856111"/>
          </a:xfrm>
        </p:spPr>
        <p:txBody>
          <a:bodyPr>
            <a:normAutofit/>
          </a:bodyPr>
          <a:lstStyle/>
          <a:p>
            <a:pPr marL="133344" indent="0">
              <a:buNone/>
            </a:pPr>
            <a:r>
              <a:rPr lang="it-IT" i="1" dirty="0">
                <a:latin typeface="Helvetica Neue"/>
                <a:cs typeface="Helvetica Neue"/>
              </a:rPr>
              <a:t>Dialogo immaginario </a:t>
            </a:r>
            <a:r>
              <a:rPr lang="it-IT" i="1" dirty="0" err="1">
                <a:latin typeface="Helvetica Neue"/>
                <a:cs typeface="Helvetica Neue"/>
              </a:rPr>
              <a:t>Caterus</a:t>
            </a:r>
            <a:r>
              <a:rPr lang="it-IT" i="1" dirty="0">
                <a:latin typeface="Helvetica Neue"/>
                <a:cs typeface="Helvetica Neue"/>
              </a:rPr>
              <a:t> - Descartes</a:t>
            </a:r>
          </a:p>
          <a:p>
            <a:pPr marL="133344" indent="0">
              <a:buNone/>
            </a:pPr>
            <a:endParaRPr lang="it-IT" i="1" dirty="0">
              <a:latin typeface="Helvetica Neue Thin"/>
              <a:cs typeface="Helvetica Neue Thin"/>
            </a:endParaRP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- Descartes: Dio è l’ente perfettissimo. L’esistenza è una perfezione. Dio esiste (</a:t>
            </a:r>
            <a:r>
              <a:rPr lang="it-IT" i="1" dirty="0" err="1">
                <a:latin typeface="Helvetica Neue Thin"/>
                <a:cs typeface="Helvetica Neue Thin"/>
              </a:rPr>
              <a:t>Meditationes</a:t>
            </a:r>
            <a:r>
              <a:rPr lang="it-IT" dirty="0">
                <a:latin typeface="Helvetica Neue Thin"/>
                <a:cs typeface="Helvetica Neue Thin"/>
              </a:rPr>
              <a:t> V)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- </a:t>
            </a:r>
            <a:r>
              <a:rPr lang="it-IT" dirty="0" err="1">
                <a:latin typeface="Helvetica Neue Thin"/>
                <a:cs typeface="Helvetica Neue Thin"/>
              </a:rPr>
              <a:t>Caterus</a:t>
            </a:r>
            <a:r>
              <a:rPr lang="it-IT" dirty="0">
                <a:latin typeface="Helvetica Neue Thin"/>
                <a:cs typeface="Helvetica Neue Thin"/>
              </a:rPr>
              <a:t>: Che l’essere sovranamente perfetto, in forza del proprio nome, comporti l’esistenza, non comporta alcuna esistenza in atto. 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- Descartes: Ma non è un nome, è l’idea di una natura, di un’essenza. Dall’esame di tale natura dipende la prova</a:t>
            </a:r>
          </a:p>
          <a:p>
            <a:pPr marL="133344" indent="0">
              <a:buNone/>
            </a:pPr>
            <a:endParaRPr lang="it-IT" dirty="0">
              <a:latin typeface="Helvetica Neue Thin"/>
              <a:cs typeface="Helvetica Neue Thin"/>
            </a:endParaRP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Ciò perché tale idea non è </a:t>
            </a:r>
            <a:r>
              <a:rPr lang="it-IT" i="1" dirty="0">
                <a:latin typeface="Helvetica Neue Thin"/>
                <a:cs typeface="Helvetica Neue Thin"/>
              </a:rPr>
              <a:t>arbitraria</a:t>
            </a:r>
            <a:r>
              <a:rPr lang="it-IT" dirty="0">
                <a:latin typeface="Helvetica Neue Thin"/>
                <a:cs typeface="Helvetica Neue Thin"/>
              </a:rPr>
              <a:t> (ma innata)</a:t>
            </a:r>
          </a:p>
          <a:p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315760951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885827" y="564447"/>
            <a:ext cx="7358063" cy="5856111"/>
          </a:xfrm>
        </p:spPr>
        <p:txBody>
          <a:bodyPr/>
          <a:lstStyle/>
          <a:p>
            <a:pPr marL="133344" indent="0" algn="ctr">
              <a:buNone/>
            </a:pPr>
            <a:r>
              <a:rPr lang="it-IT" dirty="0">
                <a:latin typeface="Helvetica Neue Thin"/>
                <a:cs typeface="Helvetica Neue Thin"/>
              </a:rPr>
              <a:t>Altra versione dell’argomento.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Descartes, </a:t>
            </a:r>
            <a:r>
              <a:rPr lang="it-IT" i="1" dirty="0">
                <a:latin typeface="Helvetica Neue Thin"/>
                <a:cs typeface="Helvetica Neue Thin"/>
              </a:rPr>
              <a:t>Meditazioni</a:t>
            </a:r>
            <a:r>
              <a:rPr lang="it-IT" dirty="0">
                <a:latin typeface="Helvetica Neue Thin"/>
                <a:cs typeface="Helvetica Neue Thin"/>
              </a:rPr>
              <a:t>. </a:t>
            </a:r>
            <a:r>
              <a:rPr lang="it-IT" i="1" dirty="0">
                <a:latin typeface="Helvetica Neue Thin"/>
                <a:cs typeface="Helvetica Neue Thin"/>
              </a:rPr>
              <a:t>Risposte</a:t>
            </a:r>
            <a:r>
              <a:rPr lang="it-IT" dirty="0">
                <a:latin typeface="Helvetica Neue Thin"/>
                <a:cs typeface="Helvetica Neue Thin"/>
              </a:rPr>
              <a:t> </a:t>
            </a:r>
            <a:r>
              <a:rPr lang="it-IT" i="1" dirty="0">
                <a:latin typeface="Helvetica Neue Thin"/>
                <a:cs typeface="Helvetica Neue Thin"/>
              </a:rPr>
              <a:t>alle</a:t>
            </a:r>
            <a:r>
              <a:rPr lang="it-IT" dirty="0">
                <a:latin typeface="Helvetica Neue Thin"/>
                <a:cs typeface="Helvetica Neue Thin"/>
              </a:rPr>
              <a:t> </a:t>
            </a:r>
            <a:r>
              <a:rPr lang="it-IT" i="1" dirty="0">
                <a:latin typeface="Helvetica Neue Thin"/>
                <a:cs typeface="Helvetica Neue Thin"/>
              </a:rPr>
              <a:t>Prime Obiezioni</a:t>
            </a:r>
            <a:r>
              <a:rPr lang="it-IT" dirty="0">
                <a:latin typeface="Helvetica Neue Thin"/>
                <a:cs typeface="Helvetica Neue Thin"/>
              </a:rPr>
              <a:t>: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 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1. All’ente potentissimo compete l’esistenza possibile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2. L’ente potentissimo può esistere per forza propria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3. Ciò che può esistere per forza propria, esiste sempre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4. L’ente potentissimo esiste (sempre)</a:t>
            </a:r>
          </a:p>
          <a:p>
            <a:pPr marL="133344" indent="0">
              <a:buNone/>
            </a:pPr>
            <a:endParaRPr lang="it-IT" dirty="0">
              <a:latin typeface="Helvetica Neue Thin"/>
              <a:cs typeface="Helvetica Neue Thin"/>
            </a:endParaRPr>
          </a:p>
          <a:p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3842270489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885827" y="564447"/>
            <a:ext cx="7358063" cy="5856111"/>
          </a:xfrm>
        </p:spPr>
        <p:txBody>
          <a:bodyPr/>
          <a:lstStyle/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In sintesi, </a:t>
            </a:r>
          </a:p>
          <a:p>
            <a:pPr marL="133344" indent="0">
              <a:buNone/>
            </a:pPr>
            <a:endParaRPr lang="it-IT" dirty="0">
              <a:latin typeface="Helvetica Neue Thin"/>
              <a:cs typeface="Helvetica Neue Thin"/>
            </a:endParaRPr>
          </a:p>
          <a:p>
            <a:pPr marL="517376" indent="-384032">
              <a:buAutoNum type="alphaLcParenR"/>
            </a:pPr>
            <a:r>
              <a:rPr lang="it-IT" dirty="0">
                <a:latin typeface="Helvetica Neue Thin"/>
                <a:cs typeface="Helvetica Neue Thin"/>
              </a:rPr>
              <a:t>due accezioni del possibile:</a:t>
            </a:r>
          </a:p>
          <a:p>
            <a:pPr marL="133344" indent="0">
              <a:buNone/>
            </a:pPr>
            <a:endParaRPr lang="it-IT" dirty="0">
              <a:latin typeface="Helvetica Neue Thin"/>
              <a:cs typeface="Helvetica Neue Thin"/>
            </a:endParaRP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1. ciò che ha una causa che lo (può) portare ad esistenza (reale)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2. ciò che non implica contraddizione (logica)</a:t>
            </a:r>
          </a:p>
          <a:p>
            <a:pPr marL="133344" indent="0">
              <a:buNone/>
            </a:pPr>
            <a:endParaRPr lang="it-IT" dirty="0">
              <a:latin typeface="Helvetica Neue Thin"/>
              <a:cs typeface="Helvetica Neue Thin"/>
            </a:endParaRP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b) Inoltre, si presenta la nozione di </a:t>
            </a:r>
            <a:r>
              <a:rPr lang="it-IT" i="1" dirty="0">
                <a:latin typeface="Helvetica Neue Thin"/>
                <a:cs typeface="Helvetica Neue Thin"/>
              </a:rPr>
              <a:t>causa sui. </a:t>
            </a:r>
            <a:r>
              <a:rPr lang="it-IT" dirty="0">
                <a:latin typeface="Helvetica Neue Thin"/>
                <a:cs typeface="Helvetica Neue Thin"/>
              </a:rPr>
              <a:t>Ciò che esiste </a:t>
            </a:r>
            <a:r>
              <a:rPr lang="it-IT" i="1" dirty="0">
                <a:latin typeface="Helvetica Neue Thin"/>
                <a:cs typeface="Helvetica Neue Thin"/>
              </a:rPr>
              <a:t>per forza propria</a:t>
            </a:r>
            <a:r>
              <a:rPr lang="it-IT" dirty="0">
                <a:latin typeface="Helvetica Neue Thin"/>
                <a:cs typeface="Helvetica Neue Thin"/>
              </a:rPr>
              <a:t> deve esistere </a:t>
            </a:r>
            <a:r>
              <a:rPr lang="it-IT" i="1" dirty="0">
                <a:latin typeface="Helvetica Neue Thin"/>
                <a:cs typeface="Helvetica Neue Thin"/>
              </a:rPr>
              <a:t>necessariamente</a:t>
            </a:r>
            <a:r>
              <a:rPr lang="it-IT" dirty="0">
                <a:latin typeface="Helvetica Neue Thin"/>
                <a:cs typeface="Helvetica Neue Thin"/>
              </a:rPr>
              <a:t>.</a:t>
            </a:r>
          </a:p>
          <a:p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4329291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885827" y="564447"/>
            <a:ext cx="7358063" cy="5856111"/>
          </a:xfrm>
        </p:spPr>
        <p:txBody>
          <a:bodyPr/>
          <a:lstStyle/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Versione finale di Cartesio nelle </a:t>
            </a:r>
            <a:r>
              <a:rPr lang="it-IT" i="1" dirty="0">
                <a:latin typeface="Helvetica Neue Thin"/>
                <a:cs typeface="Helvetica Neue Thin"/>
              </a:rPr>
              <a:t>Risposte</a:t>
            </a:r>
            <a:r>
              <a:rPr lang="it-IT" dirty="0">
                <a:latin typeface="Helvetica Neue Thin"/>
                <a:cs typeface="Helvetica Neue Thin"/>
              </a:rPr>
              <a:t>: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1. Se Dio non esistesse, la sua esistenza sarebbe (causalmente) impossibile, perché nessuna causa sarebbe sufficiente a produrlo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2. Nel concetto di Dio vi è una causa sufficiente a produrlo (si presenta la nozione di </a:t>
            </a:r>
            <a:r>
              <a:rPr lang="it-IT" i="1" dirty="0">
                <a:latin typeface="Helvetica Neue Thin"/>
                <a:cs typeface="Helvetica Neue Thin"/>
              </a:rPr>
              <a:t>causa sui </a:t>
            </a:r>
            <a:r>
              <a:rPr lang="it-IT" dirty="0">
                <a:latin typeface="Helvetica Neue Thin"/>
                <a:cs typeface="Helvetica Neue Thin"/>
              </a:rPr>
              <a:t>)</a:t>
            </a:r>
            <a:r>
              <a:rPr lang="it-IT" i="1" dirty="0">
                <a:latin typeface="Helvetica Neue Thin"/>
                <a:cs typeface="Helvetica Neue Thin"/>
              </a:rPr>
              <a:t> 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3. Dunque Dio esiste</a:t>
            </a:r>
          </a:p>
          <a:p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367601182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885827" y="564447"/>
            <a:ext cx="7358063" cy="5856111"/>
          </a:xfrm>
        </p:spPr>
        <p:txBody>
          <a:bodyPr/>
          <a:lstStyle/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Le idee innate per Cartesio: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- Non sono arbitrarie quanto al contenuto, cioè devo vedere il loro contenuto chiaramente e distintamente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- Da esse discende una dimostrazione, ovvero trovo delle proprietà che prima non conoscevo</a:t>
            </a:r>
          </a:p>
          <a:p>
            <a:pPr marL="133344" indent="0">
              <a:buNone/>
            </a:pPr>
            <a:r>
              <a:rPr lang="it-IT" dirty="0">
                <a:latin typeface="Helvetica Neue Thin"/>
                <a:cs typeface="Helvetica Neue Thin"/>
              </a:rPr>
              <a:t>- Sono idee di qualcosa. In quanto </a:t>
            </a:r>
            <a:r>
              <a:rPr lang="it-IT" u="sng" dirty="0">
                <a:latin typeface="Helvetica Neue Thin"/>
                <a:cs typeface="Helvetica Neue Thin"/>
              </a:rPr>
              <a:t>vere</a:t>
            </a:r>
            <a:r>
              <a:rPr lang="it-IT" dirty="0">
                <a:latin typeface="Helvetica Neue Thin"/>
                <a:cs typeface="Helvetica Neue Thin"/>
              </a:rPr>
              <a:t> sono reali anche se in natura non c’è nulla che le esemplifichi.</a:t>
            </a:r>
          </a:p>
          <a:p>
            <a:pPr marL="133344" indent="0">
              <a:buNone/>
            </a:pPr>
            <a:endParaRPr lang="it-IT" dirty="0">
              <a:latin typeface="Helvetica Neue Thin"/>
              <a:cs typeface="Helvetica Neue Thin"/>
            </a:endParaRPr>
          </a:p>
          <a:p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1448326915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885827" y="1073395"/>
            <a:ext cx="7358063" cy="5004129"/>
          </a:xfrm>
        </p:spPr>
        <p:txBody>
          <a:bodyPr/>
          <a:lstStyle/>
          <a:p>
            <a:pPr marL="133344" indent="0">
              <a:buNone/>
            </a:pPr>
            <a:endParaRPr lang="it-IT" sz="1900" dirty="0">
              <a:latin typeface="Helvetica Neue Thin"/>
              <a:cs typeface="Helvetica Neue Thin"/>
            </a:endParaRPr>
          </a:p>
          <a:p>
            <a:pPr marL="133344" indent="0">
              <a:buNone/>
            </a:pPr>
            <a:r>
              <a:rPr lang="it-IT" sz="1700" dirty="0">
                <a:latin typeface="Helvetica Neue"/>
                <a:cs typeface="Helvetica Neue"/>
              </a:rPr>
              <a:t>Ma in Cartesio c’è una </a:t>
            </a:r>
            <a:r>
              <a:rPr lang="it-IT" sz="1700" i="1" dirty="0">
                <a:latin typeface="Helvetica Neue"/>
                <a:cs typeface="Helvetica Neue"/>
              </a:rPr>
              <a:t>definitiva</a:t>
            </a:r>
            <a:r>
              <a:rPr lang="it-IT" sz="1700" dirty="0">
                <a:latin typeface="Helvetica Neue"/>
                <a:cs typeface="Helvetica Neue"/>
              </a:rPr>
              <a:t> prova che mostra la realtà di ciò che è causa dell’idea di Dio. </a:t>
            </a:r>
          </a:p>
          <a:p>
            <a:pPr marL="133344" indent="0">
              <a:buNone/>
            </a:pPr>
            <a:endParaRPr lang="it-IT" sz="1700" dirty="0">
              <a:latin typeface="Helvetica Neue"/>
              <a:cs typeface="Helvetica Neue"/>
            </a:endParaRPr>
          </a:p>
          <a:p>
            <a:pPr marL="419094" indent="-285750">
              <a:buFontTx/>
              <a:buChar char="-"/>
            </a:pPr>
            <a:r>
              <a:rPr lang="it-IT" sz="1700" dirty="0">
                <a:latin typeface="Helvetica Neue"/>
                <a:cs typeface="Helvetica Neue"/>
              </a:rPr>
              <a:t>Tutte le idee hanno una causa.</a:t>
            </a:r>
          </a:p>
          <a:p>
            <a:pPr marL="419094" indent="-285750">
              <a:buFontTx/>
              <a:buChar char="-"/>
            </a:pPr>
            <a:r>
              <a:rPr lang="it-IT" sz="1700" dirty="0">
                <a:latin typeface="Helvetica Neue"/>
                <a:cs typeface="Helvetica Neue"/>
              </a:rPr>
              <a:t> Cioè possono essere considerate sia come </a:t>
            </a:r>
            <a:r>
              <a:rPr lang="it-IT" sz="1700" i="1" dirty="0">
                <a:latin typeface="Helvetica Neue"/>
                <a:cs typeface="Helvetica Neue"/>
              </a:rPr>
              <a:t>modi </a:t>
            </a:r>
            <a:r>
              <a:rPr lang="it-IT" sz="1700" i="1" dirty="0" err="1">
                <a:latin typeface="Helvetica Neue"/>
                <a:cs typeface="Helvetica Neue"/>
              </a:rPr>
              <a:t>cogitandi</a:t>
            </a:r>
            <a:r>
              <a:rPr lang="it-IT" sz="1700" i="1" dirty="0">
                <a:latin typeface="Helvetica Neue"/>
                <a:cs typeface="Helvetica Neue"/>
              </a:rPr>
              <a:t> (realtà formale) </a:t>
            </a:r>
            <a:r>
              <a:rPr lang="it-IT" sz="1700" dirty="0">
                <a:latin typeface="Helvetica Neue"/>
                <a:cs typeface="Helvetica Neue"/>
              </a:rPr>
              <a:t>sia nella loro</a:t>
            </a:r>
            <a:r>
              <a:rPr lang="it-IT" sz="1700" i="1" dirty="0">
                <a:latin typeface="Helvetica Neue"/>
                <a:cs typeface="Helvetica Neue"/>
              </a:rPr>
              <a:t> capacità di rappresentare un oggetto (realtà oggettiva)</a:t>
            </a:r>
            <a:r>
              <a:rPr lang="it-IT" sz="1700" dirty="0">
                <a:latin typeface="Helvetica Neue"/>
                <a:cs typeface="Helvetica Neue"/>
              </a:rPr>
              <a:t>. La realtà formale del rappresentato è causa della realtà oggettiva del </a:t>
            </a:r>
            <a:r>
              <a:rPr lang="it-IT" sz="1700" i="1" dirty="0" err="1">
                <a:latin typeface="Helvetica Neue"/>
                <a:cs typeface="Helvetica Neue"/>
              </a:rPr>
              <a:t>cogitatum</a:t>
            </a:r>
            <a:r>
              <a:rPr lang="it-IT" sz="1700" dirty="0">
                <a:latin typeface="Helvetica Neue"/>
                <a:cs typeface="Helvetica Neue"/>
              </a:rPr>
              <a:t> nell’idea</a:t>
            </a:r>
            <a:endParaRPr lang="it-IT" sz="1700" i="1" dirty="0">
              <a:latin typeface="Helvetica Neue"/>
              <a:cs typeface="Helvetica Neue"/>
            </a:endParaRPr>
          </a:p>
          <a:p>
            <a:pPr marL="419094" indent="-285750">
              <a:buFontTx/>
              <a:buChar char="-"/>
            </a:pPr>
            <a:r>
              <a:rPr lang="it-IT" sz="1700" dirty="0">
                <a:latin typeface="Helvetica Neue"/>
                <a:cs typeface="Helvetica Neue"/>
              </a:rPr>
              <a:t> La causa (dell’idea) deve contenere in sé almeno tanta realtà formale quanto è la realtà oggettiva dell’idea. Io che sono finito non posso essere la causa dell’idea di Dio (infinito). Quindi Dio è la causa della idea che noi abbiamo di Lui</a:t>
            </a:r>
          </a:p>
          <a:p>
            <a:pPr marL="133344" indent="0" algn="ctr">
              <a:buNone/>
            </a:pPr>
            <a:r>
              <a:rPr lang="it-IT" sz="1700" dirty="0">
                <a:latin typeface="Helvetica Neue"/>
                <a:cs typeface="Helvetica Neue"/>
              </a:rPr>
              <a:t>----------</a:t>
            </a:r>
          </a:p>
          <a:p>
            <a:pPr marL="133344" indent="0">
              <a:buNone/>
            </a:pPr>
            <a:r>
              <a:rPr lang="it-IT" sz="1700" dirty="0" err="1">
                <a:latin typeface="Helvetica Neue"/>
                <a:cs typeface="Helvetica Neue"/>
              </a:rPr>
              <a:t>Leibniz</a:t>
            </a:r>
            <a:r>
              <a:rPr lang="it-IT" sz="1700" dirty="0">
                <a:latin typeface="Helvetica Neue"/>
                <a:cs typeface="Helvetica Neue"/>
              </a:rPr>
              <a:t>. Dio è possibile, perché non c’è nessun ostacolo alla sua possibilità, nulla che lo possa contraddire. (Sempre se si accetta che il possibile è più esteso del reale)</a:t>
            </a:r>
          </a:p>
          <a:p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2557960665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885827" y="1073395"/>
            <a:ext cx="7358063" cy="5004129"/>
          </a:xfrm>
        </p:spPr>
        <p:txBody>
          <a:bodyPr/>
          <a:lstStyle/>
          <a:p>
            <a:pPr marL="0" indent="0">
              <a:buNone/>
            </a:pPr>
            <a:r>
              <a:rPr lang="it-IT" sz="2000" dirty="0"/>
              <a:t>La questione della prova ontologica si pone in maniera duplice in Kant:</a:t>
            </a:r>
          </a:p>
          <a:p>
            <a:pPr marL="0" indent="0">
              <a:buNone/>
            </a:pPr>
            <a:endParaRPr lang="it-IT" sz="2000" dirty="0"/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La questione della prova in sé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La questione del suo uso nella teologia naturale in generale </a:t>
            </a:r>
          </a:p>
          <a:p>
            <a:pPr marL="590544" indent="-457200">
              <a:buFont typeface="+mj-lt"/>
              <a:buAutoNum type="arabicPeriod"/>
            </a:pPr>
            <a:endParaRPr lang="it-IT" sz="1900" dirty="0">
              <a:latin typeface="Helvetica Neue Thin"/>
              <a:cs typeface="Helvetica Neue Thin"/>
            </a:endParaRPr>
          </a:p>
          <a:p>
            <a:pPr marL="0" indent="0">
              <a:buNone/>
            </a:pPr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52544637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Ovvero si sta ragionando con lo schema completo delle prove tomistiche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Qualcosa che esiste è G (Primo Motore)</a:t>
            </a:r>
          </a:p>
          <a:p>
            <a:pPr marL="0" indent="0">
              <a:buNone/>
            </a:pPr>
            <a:r>
              <a:rPr lang="it-IT" dirty="0"/>
              <a:t>Primo Motore (G) è Dio </a:t>
            </a:r>
          </a:p>
          <a:p>
            <a:pPr marL="0" indent="0">
              <a:buNone/>
            </a:pPr>
            <a:r>
              <a:rPr lang="it-IT" dirty="0"/>
              <a:t>____________</a:t>
            </a:r>
          </a:p>
          <a:p>
            <a:pPr marL="0" indent="0">
              <a:buNone/>
            </a:pPr>
            <a:r>
              <a:rPr lang="it-IT" dirty="0"/>
              <a:t>Qualcosa che esiste è Dio = Dio esiste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concetto comune di Dio è “G”, ovvero la sua definizione nominale </a:t>
            </a:r>
          </a:p>
          <a:p>
            <a:pPr marL="0" indent="0">
              <a:buNone/>
            </a:pPr>
            <a:r>
              <a:rPr lang="it-IT" dirty="0"/>
              <a:t>(Non ogni concetto nominale è un concetto comune) </a:t>
            </a:r>
          </a:p>
        </p:txBody>
      </p:sp>
    </p:spTree>
    <p:extLst>
      <p:ext uri="{BB962C8B-B14F-4D97-AF65-F5344CB8AC3E}">
        <p14:creationId xmlns:p14="http://schemas.microsoft.com/office/powerpoint/2010/main" val="3211001883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520309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dirty="0"/>
              <a:t>Tutto ciò che si muove, è mosso da altro. </a:t>
            </a:r>
          </a:p>
          <a:p>
            <a:pPr marL="0" indent="0">
              <a:buNone/>
            </a:pPr>
            <a:r>
              <a:rPr lang="it-IT" dirty="0"/>
              <a:t>Tutto ciò che è mosso da altro, è mosso (direttamente o indirettamente) dal Primo Motore Immobile</a:t>
            </a:r>
          </a:p>
          <a:p>
            <a:pPr marL="0" indent="0">
              <a:buNone/>
            </a:pPr>
            <a:r>
              <a:rPr lang="it-IT" dirty="0"/>
              <a:t>_____________</a:t>
            </a:r>
          </a:p>
          <a:p>
            <a:pPr marL="0" indent="0">
              <a:buNone/>
            </a:pPr>
            <a:r>
              <a:rPr lang="it-IT" dirty="0"/>
              <a:t>Tutto ciò che si muove, è mosso (direttamente o indirettamente) dal Primo Motore Immobile.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Qualcosa che muove, esiste</a:t>
            </a:r>
          </a:p>
          <a:p>
            <a:pPr marL="0" indent="0">
              <a:buNone/>
            </a:pPr>
            <a:r>
              <a:rPr lang="it-IT" dirty="0"/>
              <a:t>Il primo motore immobile, muove</a:t>
            </a:r>
          </a:p>
          <a:p>
            <a:pPr marL="0" indent="0">
              <a:buNone/>
            </a:pPr>
            <a:r>
              <a:rPr lang="it-IT" dirty="0"/>
              <a:t>_____________</a:t>
            </a:r>
          </a:p>
          <a:p>
            <a:pPr marL="0" indent="0">
              <a:buNone/>
            </a:pPr>
            <a:r>
              <a:rPr lang="it-IT" dirty="0"/>
              <a:t>Il primo motore immobile, esiste = qualcosa che esiste, è il primo motore immobile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- Qualcosa che esiste, è il Primo Motore Immobile = Qualcosa che esiste è G (diverso, remoto, perfetto)</a:t>
            </a:r>
          </a:p>
          <a:p>
            <a:pPr marL="0" indent="0">
              <a:buNone/>
            </a:pPr>
            <a:r>
              <a:rPr lang="it-IT" dirty="0"/>
              <a:t>- G è Dio </a:t>
            </a:r>
          </a:p>
          <a:p>
            <a:pPr marL="0" indent="0">
              <a:buNone/>
            </a:pPr>
            <a:r>
              <a:rPr lang="it-IT" dirty="0"/>
              <a:t>_____________</a:t>
            </a:r>
          </a:p>
          <a:p>
            <a:pPr marL="0" indent="0">
              <a:buNone/>
            </a:pPr>
            <a:r>
              <a:rPr lang="it-IT" dirty="0"/>
              <a:t>- Qualcosa che esiste è Dio = Dio esiste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774449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70469" y="2038017"/>
            <a:ext cx="7116777" cy="364374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c. </a:t>
            </a:r>
            <a:r>
              <a:rPr lang="en-GB" sz="2500" dirty="0" err="1">
                <a:latin typeface="Helvetica"/>
                <a:cs typeface="Helvetica"/>
              </a:rPr>
              <a:t>Immanenza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vs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Trascendenza</a:t>
            </a:r>
            <a:r>
              <a:rPr lang="en-GB" sz="25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200" dirty="0">
                <a:latin typeface="Helvetica"/>
                <a:cs typeface="Helvetica"/>
              </a:rPr>
              <a:t>(</a:t>
            </a:r>
            <a:r>
              <a:rPr lang="en-GB" sz="2200" dirty="0" err="1">
                <a:latin typeface="Helvetica"/>
                <a:cs typeface="Helvetica"/>
              </a:rPr>
              <a:t>totalità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immanente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vs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totalità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trascendente</a:t>
            </a:r>
            <a:r>
              <a:rPr lang="en-GB" sz="2200" dirty="0">
                <a:latin typeface="Helvetica"/>
                <a:cs typeface="Helvetica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	1. </a:t>
            </a:r>
            <a:r>
              <a:rPr lang="en-GB" sz="2500" dirty="0" err="1">
                <a:latin typeface="Helvetica"/>
                <a:cs typeface="Helvetica"/>
              </a:rPr>
              <a:t>ontologica</a:t>
            </a:r>
            <a:endParaRPr lang="en-GB" sz="25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	2. </a:t>
            </a:r>
            <a:r>
              <a:rPr lang="en-GB" sz="2500" dirty="0" err="1">
                <a:latin typeface="Helvetica"/>
                <a:cs typeface="Helvetica"/>
              </a:rPr>
              <a:t>gnoseologica</a:t>
            </a:r>
            <a:endParaRPr lang="en-GB" sz="25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		2.1. non-</a:t>
            </a:r>
            <a:r>
              <a:rPr lang="en-GB" sz="2500" dirty="0" err="1">
                <a:latin typeface="Helvetica"/>
                <a:cs typeface="Helvetica"/>
              </a:rPr>
              <a:t>onniscienza</a:t>
            </a:r>
            <a:r>
              <a:rPr lang="en-GB" sz="25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		2.2. </a:t>
            </a:r>
            <a:r>
              <a:rPr lang="en-GB" sz="2500" dirty="0" err="1">
                <a:latin typeface="Helvetica"/>
                <a:cs typeface="Helvetica"/>
              </a:rPr>
              <a:t>limite</a:t>
            </a:r>
            <a:r>
              <a:rPr lang="en-GB" sz="2500" dirty="0">
                <a:latin typeface="Helvetica"/>
                <a:cs typeface="Helvetica"/>
              </a:rPr>
              <a:t> del </a:t>
            </a:r>
            <a:r>
              <a:rPr lang="en-GB" sz="2500" dirty="0" err="1">
                <a:latin typeface="Helvetica"/>
                <a:cs typeface="Helvetica"/>
              </a:rPr>
              <a:t>soggetto-finito</a:t>
            </a:r>
            <a:r>
              <a:rPr lang="en-GB" sz="2500" dirty="0">
                <a:latin typeface="Helvetica"/>
                <a:cs typeface="Helvetica"/>
              </a:rPr>
              <a:t> e 			</a:t>
            </a:r>
            <a:r>
              <a:rPr lang="en-GB" sz="2500" dirty="0" err="1">
                <a:latin typeface="Helvetica"/>
                <a:cs typeface="Helvetica"/>
              </a:rPr>
              <a:t>dell’oggetto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finito</a:t>
            </a:r>
            <a:r>
              <a:rPr lang="en-GB" sz="2500" dirty="0">
                <a:latin typeface="Helvetica"/>
                <a:cs typeface="Helvetica"/>
              </a:rPr>
              <a:t>: </a:t>
            </a:r>
            <a:r>
              <a:rPr lang="en-GB" sz="2500" dirty="0" err="1">
                <a:latin typeface="Helvetica"/>
                <a:cs typeface="Helvetica"/>
              </a:rPr>
              <a:t>conoscenza</a:t>
            </a:r>
            <a:r>
              <a:rPr lang="en-GB" sz="2500" dirty="0">
                <a:latin typeface="Helvetica"/>
                <a:cs typeface="Helvetica"/>
              </a:rPr>
              <a:t> 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	3. </a:t>
            </a:r>
            <a:r>
              <a:rPr lang="en-GB" sz="2500" dirty="0" err="1">
                <a:latin typeface="Helvetica"/>
                <a:cs typeface="Helvetica"/>
              </a:rPr>
              <a:t>propriamente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metafisica</a:t>
            </a:r>
            <a:r>
              <a:rPr lang="en-GB" sz="2500" dirty="0">
                <a:latin typeface="Helvetica"/>
                <a:cs typeface="Helvetica"/>
              </a:rPr>
              <a:t>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		</a:t>
            </a:r>
            <a:r>
              <a:rPr lang="en-GB" sz="2500" dirty="0" err="1">
                <a:latin typeface="Helvetica"/>
                <a:cs typeface="Helvetica"/>
              </a:rPr>
              <a:t>assoluto</a:t>
            </a:r>
            <a:r>
              <a:rPr lang="en-GB" sz="2500" dirty="0">
                <a:latin typeface="Helvetica"/>
                <a:cs typeface="Helvetica"/>
              </a:rPr>
              <a:t> come principio </a:t>
            </a:r>
            <a:r>
              <a:rPr lang="en-GB" sz="2500" dirty="0" err="1">
                <a:latin typeface="Helvetica"/>
                <a:cs typeface="Helvetica"/>
              </a:rPr>
              <a:t>libero</a:t>
            </a:r>
            <a:r>
              <a:rPr lang="en-GB" sz="25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d. </a:t>
            </a:r>
            <a:r>
              <a:rPr lang="en-GB" sz="2500" dirty="0" err="1">
                <a:latin typeface="Helvetica"/>
                <a:cs typeface="Helvetica"/>
              </a:rPr>
              <a:t>Causalità</a:t>
            </a:r>
            <a:endParaRPr lang="en-GB" sz="2500" dirty="0">
              <a:latin typeface="Helvetica"/>
              <a:cs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731896" y="627531"/>
            <a:ext cx="6045883" cy="1072177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000" b="1" i="1" dirty="0">
                <a:latin typeface="Helvetica"/>
                <a:cs typeface="Helvetica"/>
              </a:rPr>
              <a:t>Elementi necessari e sistematici per una teologia naturale (2)</a:t>
            </a:r>
            <a:endParaRPr sz="3000" b="1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55097330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53185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Dall’uso reale all’uso trascendentale della ragione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Ciò che per sé è noto è per se è indimostrabile, per Tommaso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1. Passaggio. Dalla contingenza intesa in senso empirico ad una contingenza intesa in senso puramente razionale. Come categoria pura.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2. Solo che dalla contingenza empirica non si esce verso un ente fuori dal mondo. Perché la contingenza empirica non è una successione di opposti contraddittori, tale che se ne richieda uno esterno per renderne ragione, ma è una successione temporale di opposti contrari, di per sé non contraddittoria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3. Allora si sostituisce l’una all’altra, a favore però di una necessità logica, non altro </a:t>
            </a:r>
          </a:p>
        </p:txBody>
      </p:sp>
    </p:spTree>
    <p:extLst>
      <p:ext uri="{BB962C8B-B14F-4D97-AF65-F5344CB8AC3E}">
        <p14:creationId xmlns:p14="http://schemas.microsoft.com/office/powerpoint/2010/main" val="1746954676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800100" y="1600200"/>
            <a:ext cx="7543800" cy="3886200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La soluzione delle antinomie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La distinzione fra i predicati reali. Poiché il predicato reale fa riferimento ad una categoria che indica l’essere determinato (determinabile), l’essere un qualche cosa in generale. Solo che la tale predicazione non lo differenzia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Antinomia doppia: 1. la ragione è sottoposta a doppia legge (da condizionato a incondizionato e da condizione al suo essere condizionata); 2. la dimostrabilità di due proposizioni manifestamente in contraddizione fra di loro.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5691988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5343692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it-IT" dirty="0"/>
              <a:t>Classificazione degli argomenti ontologici </a:t>
            </a:r>
          </a:p>
          <a:p>
            <a:pPr marL="0" lvl="0" indent="0">
              <a:buNone/>
            </a:pPr>
            <a:endParaRPr lang="it-IT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 err="1"/>
              <a:t>definitional</a:t>
            </a:r>
            <a:r>
              <a:rPr lang="it-IT" dirty="0"/>
              <a:t> </a:t>
            </a:r>
            <a:r>
              <a:rPr lang="it-IT" dirty="0" err="1"/>
              <a:t>ontological</a:t>
            </a:r>
            <a:r>
              <a:rPr lang="it-IT" dirty="0"/>
              <a:t> </a:t>
            </a:r>
            <a:r>
              <a:rPr lang="it-IT" dirty="0" err="1"/>
              <a:t>arguments</a:t>
            </a:r>
            <a:r>
              <a:rPr lang="it-IT" dirty="0"/>
              <a:t>: Dio ha tutte le perfezioni, esistere è una perfezione</a:t>
            </a:r>
          </a:p>
          <a:p>
            <a:pPr marL="457200" lvl="0" indent="-457200">
              <a:buFont typeface="+mj-lt"/>
              <a:buAutoNum type="arabicPeriod"/>
            </a:pPr>
            <a:endParaRPr lang="it-IT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 err="1"/>
              <a:t>conceptual</a:t>
            </a:r>
            <a:r>
              <a:rPr lang="it-IT" dirty="0"/>
              <a:t> (or </a:t>
            </a:r>
            <a:r>
              <a:rPr lang="it-IT" dirty="0" err="1"/>
              <a:t>hyperintensional</a:t>
            </a:r>
            <a:r>
              <a:rPr lang="it-IT" dirty="0"/>
              <a:t>) </a:t>
            </a:r>
            <a:r>
              <a:rPr lang="it-IT" dirty="0" err="1"/>
              <a:t>ontological</a:t>
            </a:r>
            <a:r>
              <a:rPr lang="it-IT" dirty="0"/>
              <a:t> </a:t>
            </a:r>
            <a:r>
              <a:rPr lang="it-IT" dirty="0" err="1"/>
              <a:t>arguments</a:t>
            </a:r>
            <a:r>
              <a:rPr lang="it-IT" dirty="0"/>
              <a:t>: non posso concepire un essere più grande di un essere di cui non posso pensare uno maggiore</a:t>
            </a:r>
          </a:p>
          <a:p>
            <a:pPr marL="457200" lvl="0" indent="-457200">
              <a:buFont typeface="+mj-lt"/>
              <a:buAutoNum type="arabicPeriod"/>
            </a:pPr>
            <a:endParaRPr lang="it-IT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 err="1"/>
              <a:t>modal</a:t>
            </a:r>
            <a:r>
              <a:rPr lang="it-IT" dirty="0"/>
              <a:t> </a:t>
            </a:r>
            <a:r>
              <a:rPr lang="it-IT" dirty="0" err="1"/>
              <a:t>ontological</a:t>
            </a:r>
            <a:r>
              <a:rPr lang="it-IT" dirty="0"/>
              <a:t> </a:t>
            </a:r>
            <a:r>
              <a:rPr lang="it-IT" dirty="0" err="1"/>
              <a:t>arguments</a:t>
            </a:r>
            <a:r>
              <a:rPr lang="it-IT" dirty="0"/>
              <a:t>: E’ possibile che Dio esita. Dio non è contingente. O è impossibile o è necessario.</a:t>
            </a:r>
          </a:p>
          <a:p>
            <a:pPr marL="457200" lvl="0" indent="-457200">
              <a:buFont typeface="+mj-lt"/>
              <a:buAutoNum type="arabicPeriod"/>
            </a:pPr>
            <a:endParaRPr lang="it-IT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 err="1"/>
              <a:t>Meinongian</a:t>
            </a:r>
            <a:r>
              <a:rPr lang="it-IT" dirty="0"/>
              <a:t> </a:t>
            </a:r>
            <a:r>
              <a:rPr lang="it-IT" dirty="0" err="1"/>
              <a:t>ontological</a:t>
            </a:r>
            <a:r>
              <a:rPr lang="it-IT" dirty="0"/>
              <a:t> </a:t>
            </a:r>
            <a:r>
              <a:rPr lang="it-IT" dirty="0" err="1"/>
              <a:t>arguments</a:t>
            </a:r>
            <a:r>
              <a:rPr lang="it-IT" dirty="0"/>
              <a:t>: l’essere perfetto esistente è esistente</a:t>
            </a:r>
          </a:p>
          <a:p>
            <a:pPr marL="457200" lvl="0" indent="-457200">
              <a:buFont typeface="+mj-lt"/>
              <a:buAutoNum type="arabicPeriod"/>
            </a:pPr>
            <a:endParaRPr lang="it-IT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 err="1"/>
              <a:t>experiential</a:t>
            </a:r>
            <a:r>
              <a:rPr lang="it-IT" dirty="0"/>
              <a:t> </a:t>
            </a:r>
            <a:r>
              <a:rPr lang="it-IT" dirty="0" err="1"/>
              <a:t>ontological</a:t>
            </a:r>
            <a:r>
              <a:rPr lang="it-IT" dirty="0"/>
              <a:t> </a:t>
            </a:r>
            <a:r>
              <a:rPr lang="it-IT" dirty="0" err="1"/>
              <a:t>arguments</a:t>
            </a:r>
            <a:r>
              <a:rPr lang="it-IT" dirty="0"/>
              <a:t>: la parola Dio ha significato solo se Dio esiste, ma essa è rivelata nell’esperienza religiosa </a:t>
            </a:r>
          </a:p>
          <a:p>
            <a:pPr marL="457200" lvl="0" indent="-457200">
              <a:buFont typeface="+mj-lt"/>
              <a:buAutoNum type="arabicPeriod"/>
            </a:pPr>
            <a:endParaRPr lang="it-IT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 err="1"/>
              <a:t>mereological</a:t>
            </a:r>
            <a:r>
              <a:rPr lang="it-IT" dirty="0"/>
              <a:t> </a:t>
            </a:r>
            <a:r>
              <a:rPr lang="it-IT" dirty="0" err="1"/>
              <a:t>ontological</a:t>
            </a:r>
            <a:r>
              <a:rPr lang="it-IT" dirty="0"/>
              <a:t> </a:t>
            </a:r>
            <a:r>
              <a:rPr lang="it-IT" dirty="0" err="1"/>
              <a:t>arguments</a:t>
            </a:r>
            <a:r>
              <a:rPr lang="it-IT" dirty="0"/>
              <a:t>; Dio esiste come somma degli oggetti che esistono come io esisto. A partire dagli enti. La somma non è mai data</a:t>
            </a:r>
          </a:p>
          <a:p>
            <a:pPr marL="457200" lvl="0" indent="-457200">
              <a:buFont typeface="+mj-lt"/>
              <a:buAutoNum type="arabicPeriod"/>
            </a:pPr>
            <a:endParaRPr lang="it-IT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 err="1"/>
              <a:t>higher-order</a:t>
            </a:r>
            <a:r>
              <a:rPr lang="it-IT" dirty="0"/>
              <a:t> </a:t>
            </a:r>
            <a:r>
              <a:rPr lang="it-IT" dirty="0" err="1"/>
              <a:t>ontological</a:t>
            </a:r>
            <a:r>
              <a:rPr lang="it-IT" dirty="0"/>
              <a:t> </a:t>
            </a:r>
            <a:r>
              <a:rPr lang="it-IT" dirty="0" err="1"/>
              <a:t>arguments</a:t>
            </a:r>
            <a:r>
              <a:rPr lang="it-IT" dirty="0"/>
              <a:t>; ci sono proprietà che non sono proprietà divine e ogni proprietà implicata da una proprietà divina è divina. </a:t>
            </a:r>
          </a:p>
          <a:p>
            <a:pPr marL="457200" lvl="0" indent="-457200">
              <a:buFont typeface="+mj-lt"/>
              <a:buAutoNum type="arabicPeriod"/>
            </a:pPr>
            <a:endParaRPr lang="it-IT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/>
              <a:t>‘</a:t>
            </a:r>
            <a:r>
              <a:rPr lang="it-IT" dirty="0" err="1"/>
              <a:t>Hegelian</a:t>
            </a:r>
            <a:r>
              <a:rPr lang="it-IT" dirty="0"/>
              <a:t>’ </a:t>
            </a:r>
            <a:r>
              <a:rPr lang="it-IT" dirty="0" err="1"/>
              <a:t>ontological</a:t>
            </a:r>
            <a:r>
              <a:rPr lang="it-IT" dirty="0"/>
              <a:t> </a:t>
            </a:r>
            <a:r>
              <a:rPr lang="it-IT" dirty="0" err="1"/>
              <a:t>arguments</a:t>
            </a:r>
            <a:r>
              <a:rPr lang="it-IT" dirty="0"/>
              <a:t>: le premesse dell’idealismo assoluto</a:t>
            </a:r>
          </a:p>
        </p:txBody>
      </p:sp>
    </p:spTree>
    <p:extLst>
      <p:ext uri="{BB962C8B-B14F-4D97-AF65-F5344CB8AC3E}">
        <p14:creationId xmlns:p14="http://schemas.microsoft.com/office/powerpoint/2010/main" val="310100867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70469" y="1107618"/>
            <a:ext cx="7116777" cy="516888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a</a:t>
            </a:r>
            <a:r>
              <a:rPr lang="en-GB" sz="2200" dirty="0">
                <a:latin typeface="Helvetica"/>
                <a:cs typeface="Helvetica"/>
              </a:rPr>
              <a:t>. </a:t>
            </a:r>
            <a:r>
              <a:rPr lang="en-GB" sz="2200" dirty="0" err="1">
                <a:latin typeface="Helvetica"/>
                <a:cs typeface="Helvetica"/>
              </a:rPr>
              <a:t>Dio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si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può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conoscere</a:t>
            </a:r>
            <a:r>
              <a:rPr lang="en-GB" sz="2200" dirty="0">
                <a:latin typeface="Helvetica"/>
                <a:cs typeface="Helvetica"/>
              </a:rPr>
              <a:t> ?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200" dirty="0">
                <a:latin typeface="Helvetica"/>
                <a:cs typeface="Helvetica"/>
              </a:rPr>
              <a:t>	- </a:t>
            </a:r>
            <a:r>
              <a:rPr lang="en-GB" sz="2200" dirty="0" err="1">
                <a:latin typeface="Helvetica"/>
                <a:cs typeface="Helvetica"/>
              </a:rPr>
              <a:t>cfr</a:t>
            </a:r>
            <a:r>
              <a:rPr lang="en-GB" sz="2200" dirty="0">
                <a:latin typeface="Helvetica"/>
                <a:cs typeface="Helvetica"/>
              </a:rPr>
              <a:t>. S. </a:t>
            </a:r>
            <a:r>
              <a:rPr lang="en-GB" sz="2200" dirty="0" err="1">
                <a:latin typeface="Helvetica"/>
                <a:cs typeface="Helvetica"/>
              </a:rPr>
              <a:t>Tommaso</a:t>
            </a:r>
            <a:r>
              <a:rPr lang="en-GB" sz="2200" dirty="0">
                <a:latin typeface="Helvetica"/>
                <a:cs typeface="Helvetica"/>
              </a:rPr>
              <a:t>, </a:t>
            </a:r>
            <a:r>
              <a:rPr lang="en-GB" sz="2200" i="1" dirty="0" err="1">
                <a:latin typeface="Helvetica"/>
                <a:cs typeface="Helvetica"/>
              </a:rPr>
              <a:t>Commento</a:t>
            </a:r>
            <a:r>
              <a:rPr lang="en-GB" sz="2200" i="1" dirty="0">
                <a:latin typeface="Helvetica"/>
                <a:cs typeface="Helvetica"/>
              </a:rPr>
              <a:t> al </a:t>
            </a:r>
            <a:r>
              <a:rPr lang="en-GB" sz="2200" dirty="0">
                <a:latin typeface="Helvetica"/>
                <a:cs typeface="Helvetica"/>
              </a:rPr>
              <a:t>De </a:t>
            </a:r>
            <a:r>
              <a:rPr lang="en-GB" sz="2200" dirty="0" err="1">
                <a:latin typeface="Helvetica"/>
                <a:cs typeface="Helvetica"/>
              </a:rPr>
              <a:t>Trinitate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i="1" dirty="0">
                <a:latin typeface="Helvetica"/>
                <a:cs typeface="Helvetica"/>
              </a:rPr>
              <a:t>di 	</a:t>
            </a:r>
            <a:r>
              <a:rPr lang="en-GB" sz="2200" i="1" dirty="0" err="1">
                <a:latin typeface="Helvetica"/>
                <a:cs typeface="Helvetica"/>
              </a:rPr>
              <a:t>Boezio</a:t>
            </a:r>
            <a:r>
              <a:rPr lang="en-GB" sz="2200" dirty="0">
                <a:latin typeface="Helvetica"/>
                <a:cs typeface="Helvetica"/>
              </a:rPr>
              <a:t>, q.1, a.2, 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200" dirty="0">
                <a:latin typeface="Helvetica"/>
                <a:cs typeface="Helvetica"/>
              </a:rPr>
              <a:t>b. </a:t>
            </a:r>
            <a:r>
              <a:rPr lang="en-GB" sz="2200" dirty="0" err="1">
                <a:latin typeface="Helvetica"/>
                <a:cs typeface="Helvetica"/>
              </a:rPr>
              <a:t>Divisione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delle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scienze</a:t>
            </a:r>
            <a:r>
              <a:rPr lang="en-GB" sz="2200" dirty="0">
                <a:latin typeface="Helvetica"/>
                <a:cs typeface="Helvetica"/>
              </a:rPr>
              <a:t> speculative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200" dirty="0">
                <a:latin typeface="Helvetica"/>
                <a:cs typeface="Helvetica"/>
              </a:rPr>
              <a:t>	- </a:t>
            </a:r>
            <a:r>
              <a:rPr lang="en-GB" sz="2200" dirty="0" err="1">
                <a:latin typeface="Helvetica"/>
                <a:cs typeface="Helvetica"/>
              </a:rPr>
              <a:t>fisica</a:t>
            </a:r>
            <a:r>
              <a:rPr lang="en-GB" sz="2200" dirty="0">
                <a:latin typeface="Helvetica"/>
                <a:cs typeface="Helvetica"/>
              </a:rPr>
              <a:t> (</a:t>
            </a:r>
            <a:r>
              <a:rPr lang="en-GB" sz="2200" dirty="0" err="1">
                <a:latin typeface="Helvetica"/>
                <a:cs typeface="Helvetica"/>
              </a:rPr>
              <a:t>pluralità</a:t>
            </a:r>
            <a:r>
              <a:rPr lang="en-GB" sz="2200" dirty="0">
                <a:latin typeface="Helvetica"/>
                <a:cs typeface="Helvetica"/>
              </a:rPr>
              <a:t> per </a:t>
            </a:r>
            <a:r>
              <a:rPr lang="en-GB" sz="2200" dirty="0" err="1">
                <a:latin typeface="Helvetica"/>
                <a:cs typeface="Helvetica"/>
              </a:rPr>
              <a:t>divisione</a:t>
            </a:r>
            <a:r>
              <a:rPr lang="en-GB" sz="2200" dirty="0">
                <a:latin typeface="Helvetica"/>
                <a:cs typeface="Helvetica"/>
              </a:rPr>
              <a:t> e poi per 	</a:t>
            </a:r>
            <a:r>
              <a:rPr lang="en-GB" sz="2200" dirty="0" err="1">
                <a:latin typeface="Helvetica"/>
                <a:cs typeface="Helvetica"/>
              </a:rPr>
              <a:t>universale</a:t>
            </a:r>
            <a:r>
              <a:rPr lang="en-GB" sz="2200" dirty="0">
                <a:latin typeface="Helvetica"/>
                <a:cs typeface="Helvetica"/>
              </a:rPr>
              <a:t>: </a:t>
            </a:r>
            <a:r>
              <a:rPr lang="en-GB" sz="2200" dirty="0" err="1">
                <a:latin typeface="Helvetica"/>
                <a:cs typeface="Helvetica"/>
              </a:rPr>
              <a:t>genere</a:t>
            </a:r>
            <a:r>
              <a:rPr lang="en-GB" sz="2200" dirty="0">
                <a:latin typeface="Helvetica"/>
                <a:cs typeface="Helvetica"/>
              </a:rPr>
              <a:t> e </a:t>
            </a:r>
            <a:r>
              <a:rPr lang="en-GB" sz="2200" dirty="0" err="1">
                <a:latin typeface="Helvetica"/>
                <a:cs typeface="Helvetica"/>
              </a:rPr>
              <a:t>differenza</a:t>
            </a:r>
            <a:r>
              <a:rPr lang="en-GB" sz="2200" dirty="0">
                <a:latin typeface="Helvetica"/>
                <a:cs typeface="Helvetica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200" dirty="0">
                <a:latin typeface="Helvetica"/>
                <a:cs typeface="Helvetica"/>
              </a:rPr>
              <a:t>	- </a:t>
            </a:r>
            <a:r>
              <a:rPr lang="en-GB" sz="2200" dirty="0" err="1">
                <a:latin typeface="Helvetica"/>
                <a:cs typeface="Helvetica"/>
              </a:rPr>
              <a:t>matematica</a:t>
            </a:r>
            <a:r>
              <a:rPr lang="en-GB" sz="2200" dirty="0">
                <a:latin typeface="Helvetica"/>
                <a:cs typeface="Helvetica"/>
              </a:rPr>
              <a:t> (</a:t>
            </a:r>
            <a:r>
              <a:rPr lang="en-GB" sz="2200" dirty="0" err="1">
                <a:latin typeface="Helvetica"/>
                <a:cs typeface="Helvetica"/>
              </a:rPr>
              <a:t>astrazione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della</a:t>
            </a:r>
            <a:r>
              <a:rPr lang="en-GB" sz="2200" dirty="0">
                <a:latin typeface="Helvetica"/>
                <a:cs typeface="Helvetica"/>
              </a:rPr>
              <a:t> forma </a:t>
            </a:r>
            <a:r>
              <a:rPr lang="en-GB" sz="2200" dirty="0" err="1">
                <a:latin typeface="Helvetica"/>
                <a:cs typeface="Helvetica"/>
              </a:rPr>
              <a:t>dalla</a:t>
            </a:r>
            <a:r>
              <a:rPr lang="en-GB" sz="2200" dirty="0">
                <a:latin typeface="Helvetica"/>
                <a:cs typeface="Helvetica"/>
              </a:rPr>
              <a:t> 	</a:t>
            </a:r>
            <a:r>
              <a:rPr lang="en-GB" sz="2200" dirty="0" err="1">
                <a:latin typeface="Helvetica"/>
                <a:cs typeface="Helvetica"/>
              </a:rPr>
              <a:t>materia</a:t>
            </a:r>
            <a:r>
              <a:rPr lang="en-GB" sz="2200" dirty="0">
                <a:latin typeface="Helvetica"/>
                <a:cs typeface="Helvetica"/>
              </a:rPr>
              <a:t> in cui </a:t>
            </a:r>
            <a:r>
              <a:rPr lang="en-GB" sz="2200" dirty="0" err="1">
                <a:latin typeface="Helvetica"/>
                <a:cs typeface="Helvetica"/>
              </a:rPr>
              <a:t>però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è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sempre</a:t>
            </a:r>
            <a:r>
              <a:rPr lang="en-GB" sz="2200" dirty="0">
                <a:latin typeface="Helvetica"/>
                <a:cs typeface="Helvetica"/>
              </a:rPr>
              <a:t> data la forma)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200" dirty="0">
                <a:latin typeface="Helvetica"/>
                <a:cs typeface="Helvetica"/>
              </a:rPr>
              <a:t>	- </a:t>
            </a:r>
            <a:r>
              <a:rPr lang="en-GB" sz="2200" dirty="0" err="1">
                <a:latin typeface="Helvetica"/>
                <a:cs typeface="Helvetica"/>
              </a:rPr>
              <a:t>metafisica</a:t>
            </a:r>
            <a:r>
              <a:rPr lang="en-GB" sz="2200" dirty="0">
                <a:latin typeface="Helvetica"/>
                <a:cs typeface="Helvetica"/>
              </a:rPr>
              <a:t> (</a:t>
            </a:r>
            <a:r>
              <a:rPr lang="en-GB" sz="2200" dirty="0" err="1">
                <a:latin typeface="Helvetica"/>
                <a:cs typeface="Helvetica"/>
              </a:rPr>
              <a:t>separazione</a:t>
            </a:r>
            <a:r>
              <a:rPr lang="en-GB" sz="2200" dirty="0">
                <a:latin typeface="Helvetica"/>
                <a:cs typeface="Helvetica"/>
              </a:rPr>
              <a:t> di </a:t>
            </a:r>
            <a:r>
              <a:rPr lang="en-GB" sz="2200" dirty="0" err="1">
                <a:latin typeface="Helvetica"/>
                <a:cs typeface="Helvetica"/>
              </a:rPr>
              <a:t>ciò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che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è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separato</a:t>
            </a:r>
            <a:r>
              <a:rPr lang="en-GB" sz="2200" dirty="0">
                <a:latin typeface="Helvetica"/>
                <a:cs typeface="Helvetica"/>
              </a:rPr>
              <a:t> 	</a:t>
            </a:r>
            <a:r>
              <a:rPr lang="en-GB" sz="2200" dirty="0" err="1">
                <a:latin typeface="Helvetica"/>
                <a:cs typeface="Helvetica"/>
              </a:rPr>
              <a:t>nella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realtà</a:t>
            </a:r>
            <a:r>
              <a:rPr lang="en-GB" sz="2200" dirty="0">
                <a:latin typeface="Helvetica"/>
                <a:cs typeface="Helvetica"/>
              </a:rPr>
              <a:t>):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200" dirty="0">
                <a:latin typeface="Helvetica"/>
                <a:cs typeface="Helvetica"/>
              </a:rPr>
              <a:t>		- </a:t>
            </a:r>
            <a:r>
              <a:rPr lang="en-GB" sz="2200" dirty="0" err="1">
                <a:latin typeface="Helvetica"/>
                <a:cs typeface="Helvetica"/>
              </a:rPr>
              <a:t>ciò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che</a:t>
            </a:r>
            <a:r>
              <a:rPr lang="en-GB" sz="2200" dirty="0">
                <a:latin typeface="Helvetica"/>
                <a:cs typeface="Helvetica"/>
              </a:rPr>
              <a:t> non </a:t>
            </a:r>
            <a:r>
              <a:rPr lang="en-GB" sz="2200" dirty="0" err="1">
                <a:latin typeface="Helvetica"/>
                <a:cs typeface="Helvetica"/>
              </a:rPr>
              <a:t>può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essere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nella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materia</a:t>
            </a:r>
            <a:endParaRPr lang="en-GB" sz="22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200" dirty="0">
                <a:latin typeface="Helvetica"/>
                <a:cs typeface="Helvetica"/>
              </a:rPr>
              <a:t>		- </a:t>
            </a:r>
            <a:r>
              <a:rPr lang="en-GB" sz="2200" dirty="0" err="1">
                <a:latin typeface="Helvetica"/>
                <a:cs typeface="Helvetica"/>
              </a:rPr>
              <a:t>ciò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che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può</a:t>
            </a:r>
            <a:r>
              <a:rPr lang="en-GB" sz="2200" dirty="0">
                <a:latin typeface="Helvetica"/>
                <a:cs typeface="Helvetica"/>
              </a:rPr>
              <a:t> non </a:t>
            </a:r>
            <a:r>
              <a:rPr lang="en-GB" sz="2200" dirty="0" err="1">
                <a:latin typeface="Helvetica"/>
                <a:cs typeface="Helvetica"/>
              </a:rPr>
              <a:t>essere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nella</a:t>
            </a:r>
            <a:r>
              <a:rPr lang="en-GB" sz="2200" dirty="0">
                <a:latin typeface="Helvetica"/>
                <a:cs typeface="Helvetica"/>
              </a:rPr>
              <a:t> </a:t>
            </a:r>
            <a:r>
              <a:rPr lang="en-GB" sz="2200" dirty="0" err="1">
                <a:latin typeface="Helvetica"/>
                <a:cs typeface="Helvetica"/>
              </a:rPr>
              <a:t>materia</a:t>
            </a:r>
            <a:endParaRPr lang="en-GB" sz="22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200" dirty="0">
                <a:latin typeface="Helvetica"/>
                <a:cs typeface="Helvetica"/>
              </a:rPr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"/>
              <a:cs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731896" y="627530"/>
            <a:ext cx="6069013" cy="33240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b="1" i="1" dirty="0">
                <a:latin typeface="Helvetica"/>
                <a:cs typeface="Helvetica"/>
              </a:rPr>
              <a:t>Tommaso </a:t>
            </a:r>
            <a:endParaRPr sz="3800" b="1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56818174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70469" y="1934639"/>
            <a:ext cx="7116777" cy="43418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a. </a:t>
            </a:r>
            <a:r>
              <a:rPr lang="en-GB" sz="2500" dirty="0" err="1">
                <a:latin typeface="Helvetica"/>
                <a:cs typeface="Helvetica"/>
              </a:rPr>
              <a:t>Essere</a:t>
            </a:r>
            <a:r>
              <a:rPr lang="en-GB" sz="2500" dirty="0">
                <a:latin typeface="Helvetica"/>
                <a:cs typeface="Helvetica"/>
              </a:rPr>
              <a:t> e non-</a:t>
            </a:r>
            <a:r>
              <a:rPr lang="en-GB" sz="2500" dirty="0" err="1">
                <a:latin typeface="Helvetica"/>
                <a:cs typeface="Helvetica"/>
              </a:rPr>
              <a:t>essere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nell’esperienza</a:t>
            </a:r>
            <a:endParaRPr lang="en-GB" sz="25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b. Come </a:t>
            </a:r>
            <a:r>
              <a:rPr lang="en-GB" sz="2500" dirty="0" err="1">
                <a:latin typeface="Helvetica"/>
                <a:cs typeface="Helvetica"/>
              </a:rPr>
              <a:t>può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qualcosa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essere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reale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senza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essere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sempre</a:t>
            </a:r>
            <a:r>
              <a:rPr lang="en-GB" sz="2500" dirty="0">
                <a:latin typeface="Helvetica"/>
                <a:cs typeface="Helvetica"/>
              </a:rPr>
              <a:t>, </a:t>
            </a:r>
            <a:r>
              <a:rPr lang="en-GB" sz="2500" dirty="0" err="1">
                <a:latin typeface="Helvetica"/>
                <a:cs typeface="Helvetica"/>
              </a:rPr>
              <a:t>essere</a:t>
            </a:r>
            <a:r>
              <a:rPr lang="en-GB" sz="2500" dirty="0">
                <a:latin typeface="Helvetica"/>
                <a:cs typeface="Helvetica"/>
              </a:rPr>
              <a:t> in </a:t>
            </a:r>
            <a:r>
              <a:rPr lang="en-GB" sz="2500" dirty="0" err="1">
                <a:latin typeface="Helvetica"/>
                <a:cs typeface="Helvetica"/>
              </a:rPr>
              <a:t>qualche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modo</a:t>
            </a:r>
            <a:r>
              <a:rPr lang="en-GB" sz="2500" dirty="0">
                <a:latin typeface="Helvetica"/>
                <a:cs typeface="Helvetica"/>
              </a:rPr>
              <a:t> non-</a:t>
            </a:r>
            <a:r>
              <a:rPr lang="en-GB" sz="2500" dirty="0" err="1">
                <a:latin typeface="Helvetica"/>
                <a:cs typeface="Helvetica"/>
              </a:rPr>
              <a:t>esistendo</a:t>
            </a:r>
            <a:r>
              <a:rPr lang="en-GB" sz="2500" dirty="0">
                <a:latin typeface="Helvetica"/>
                <a:cs typeface="Helvetica"/>
              </a:rPr>
              <a:t> (principio di non-</a:t>
            </a:r>
            <a:r>
              <a:rPr lang="en-GB" sz="2500" dirty="0" err="1">
                <a:latin typeface="Helvetica"/>
                <a:cs typeface="Helvetica"/>
              </a:rPr>
              <a:t>contraddizione</a:t>
            </a:r>
            <a:r>
              <a:rPr lang="en-GB" sz="2500" dirty="0">
                <a:latin typeface="Helvetica"/>
                <a:cs typeface="Helvetica"/>
              </a:rPr>
              <a:t>!)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3. </a:t>
            </a:r>
            <a:r>
              <a:rPr lang="en-GB" sz="2500" dirty="0" err="1">
                <a:latin typeface="Helvetica"/>
                <a:cs typeface="Helvetica"/>
              </a:rPr>
              <a:t>Puro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positivo</a:t>
            </a:r>
            <a:r>
              <a:rPr lang="en-GB" sz="2500" dirty="0">
                <a:latin typeface="Helvetica"/>
                <a:cs typeface="Helvetica"/>
              </a:rPr>
              <a:t>, </a:t>
            </a:r>
            <a:r>
              <a:rPr lang="en-GB" sz="2500" dirty="0" err="1">
                <a:latin typeface="Helvetica"/>
                <a:cs typeface="Helvetica"/>
              </a:rPr>
              <a:t>chiaramente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pensato</a:t>
            </a:r>
            <a:r>
              <a:rPr lang="en-GB" sz="2500" dirty="0">
                <a:latin typeface="Helvetica"/>
                <a:cs typeface="Helvetica"/>
              </a:rPr>
              <a:t> e </a:t>
            </a:r>
            <a:r>
              <a:rPr lang="en-GB" sz="2500" dirty="0" err="1">
                <a:latin typeface="Helvetica"/>
                <a:cs typeface="Helvetica"/>
              </a:rPr>
              <a:t>mai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conosciuto</a:t>
            </a:r>
            <a:r>
              <a:rPr lang="en-GB" sz="25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4. </a:t>
            </a:r>
            <a:r>
              <a:rPr lang="en-GB" sz="2500" dirty="0" err="1">
                <a:latin typeface="Helvetica"/>
                <a:cs typeface="Helvetica"/>
              </a:rPr>
              <a:t>Visione</a:t>
            </a:r>
            <a:r>
              <a:rPr lang="en-GB" sz="2500" dirty="0">
                <a:latin typeface="Helvetica"/>
                <a:cs typeface="Helvetica"/>
              </a:rPr>
              <a:t> da un </a:t>
            </a:r>
            <a:r>
              <a:rPr lang="en-GB" sz="2500" dirty="0" err="1">
                <a:latin typeface="Helvetica"/>
                <a:cs typeface="Helvetica"/>
              </a:rPr>
              <a:t>punto</a:t>
            </a:r>
            <a:r>
              <a:rPr lang="en-GB" sz="2500" dirty="0">
                <a:latin typeface="Helvetica"/>
                <a:cs typeface="Helvetica"/>
              </a:rPr>
              <a:t> di vista </a:t>
            </a: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731896" y="1439783"/>
            <a:ext cx="6069013" cy="33240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marL="0" indent="0"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2500" b="1" dirty="0">
                <a:latin typeface="Helvetica"/>
                <a:cs typeface="Helvetica"/>
              </a:rPr>
              <a:t>2. </a:t>
            </a:r>
            <a:r>
              <a:rPr lang="en-GB" sz="2500" b="1" dirty="0" err="1">
                <a:latin typeface="Helvetica"/>
                <a:cs typeface="Helvetica"/>
              </a:rPr>
              <a:t>Ente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finito</a:t>
            </a:r>
            <a:r>
              <a:rPr lang="en-GB" sz="2500" b="1" dirty="0">
                <a:latin typeface="Helvetica"/>
                <a:cs typeface="Helvetica"/>
              </a:rPr>
              <a:t>, </a:t>
            </a:r>
            <a:r>
              <a:rPr lang="en-GB" sz="2500" b="1" dirty="0" err="1">
                <a:latin typeface="Helvetica"/>
                <a:cs typeface="Helvetica"/>
              </a:rPr>
              <a:t>limite</a:t>
            </a:r>
            <a:br>
              <a:rPr lang="en-GB" sz="2500" b="1" dirty="0">
                <a:latin typeface="Helvetica"/>
                <a:cs typeface="Helvetica"/>
              </a:rPr>
            </a:br>
            <a:r>
              <a:rPr lang="en-GB" sz="2500" b="1" dirty="0">
                <a:latin typeface="Helvetica"/>
                <a:cs typeface="Helvetica"/>
              </a:rPr>
              <a:t>		2.1 </a:t>
            </a:r>
            <a:r>
              <a:rPr lang="en-GB" sz="2500" b="1" dirty="0" err="1">
                <a:latin typeface="Helvetica"/>
                <a:cs typeface="Helvetica"/>
              </a:rPr>
              <a:t>deduzione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metafisica</a:t>
            </a:r>
            <a:endParaRPr lang="en-GB" sz="2500" b="1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3808796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70469" y="1491591"/>
            <a:ext cx="7116777" cy="391358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 err="1">
                <a:latin typeface="Helvetica"/>
                <a:cs typeface="Helvetica"/>
              </a:rPr>
              <a:t>Pensare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l’esperienza</a:t>
            </a:r>
            <a:r>
              <a:rPr lang="en-GB" sz="2500" dirty="0">
                <a:latin typeface="Helvetica"/>
                <a:cs typeface="Helvetica"/>
              </a:rPr>
              <a:t> come tale, come un </a:t>
            </a:r>
            <a:r>
              <a:rPr lang="en-GB" sz="2500" dirty="0" err="1">
                <a:latin typeface="Helvetica"/>
                <a:cs typeface="Helvetica"/>
              </a:rPr>
              <a:t>tutto</a:t>
            </a:r>
            <a:r>
              <a:rPr lang="en-GB" sz="2500" dirty="0">
                <a:latin typeface="Helvetica"/>
                <a:cs typeface="Helvetica"/>
              </a:rPr>
              <a:t>, la pone </a:t>
            </a:r>
            <a:r>
              <a:rPr lang="en-GB" sz="2500" dirty="0" err="1">
                <a:latin typeface="Helvetica"/>
                <a:cs typeface="Helvetica"/>
              </a:rPr>
              <a:t>immediatamente</a:t>
            </a:r>
            <a:r>
              <a:rPr lang="en-GB" sz="2500" dirty="0">
                <a:latin typeface="Helvetica"/>
                <a:cs typeface="Helvetica"/>
              </a:rPr>
              <a:t> in </a:t>
            </a:r>
            <a:r>
              <a:rPr lang="en-GB" sz="2500" dirty="0" err="1">
                <a:latin typeface="Helvetica"/>
                <a:cs typeface="Helvetica"/>
              </a:rPr>
              <a:t>relazione</a:t>
            </a:r>
            <a:r>
              <a:rPr lang="en-GB" sz="2500" dirty="0">
                <a:latin typeface="Helvetica"/>
                <a:cs typeface="Helvetica"/>
              </a:rPr>
              <a:t> a </a:t>
            </a:r>
            <a:r>
              <a:rPr lang="en-GB" sz="2500" dirty="0" err="1">
                <a:latin typeface="Helvetica"/>
                <a:cs typeface="Helvetica"/>
              </a:rPr>
              <a:t>ciò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che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è</a:t>
            </a:r>
            <a:r>
              <a:rPr lang="en-GB" sz="2500" dirty="0">
                <a:latin typeface="Helvetica"/>
                <a:cs typeface="Helvetica"/>
              </a:rPr>
              <a:t> “</a:t>
            </a:r>
            <a:r>
              <a:rPr lang="en-GB" sz="2500" dirty="0" err="1">
                <a:latin typeface="Helvetica"/>
                <a:cs typeface="Helvetica"/>
              </a:rPr>
              <a:t>fuori</a:t>
            </a:r>
            <a:r>
              <a:rPr lang="en-GB" sz="2500" dirty="0">
                <a:latin typeface="Helvetica"/>
                <a:cs typeface="Helvetica"/>
              </a:rPr>
              <a:t>” di </a:t>
            </a:r>
            <a:r>
              <a:rPr lang="en-GB" sz="2500" dirty="0" err="1">
                <a:latin typeface="Helvetica"/>
                <a:cs typeface="Helvetica"/>
              </a:rPr>
              <a:t>essa</a:t>
            </a:r>
            <a:r>
              <a:rPr lang="en-GB" sz="2500" dirty="0">
                <a:latin typeface="Helvetica"/>
                <a:cs typeface="Helvetica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 err="1">
                <a:latin typeface="Helvetica"/>
                <a:cs typeface="Helvetica"/>
              </a:rPr>
              <a:t>L’esperienza</a:t>
            </a:r>
            <a:r>
              <a:rPr lang="en-GB" sz="2500" dirty="0">
                <a:latin typeface="Helvetica"/>
                <a:cs typeface="Helvetica"/>
              </a:rPr>
              <a:t>, come un </a:t>
            </a:r>
            <a:r>
              <a:rPr lang="en-GB" sz="2500" dirty="0" err="1">
                <a:latin typeface="Helvetica"/>
                <a:cs typeface="Helvetica"/>
              </a:rPr>
              <a:t>tutto</a:t>
            </a:r>
            <a:r>
              <a:rPr lang="en-GB" sz="2500" dirty="0">
                <a:latin typeface="Helvetica"/>
                <a:cs typeface="Helvetica"/>
              </a:rPr>
              <a:t>, non </a:t>
            </a:r>
            <a:r>
              <a:rPr lang="en-GB" sz="2500" dirty="0" err="1">
                <a:latin typeface="Helvetica"/>
                <a:cs typeface="Helvetica"/>
              </a:rPr>
              <a:t>è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mai</a:t>
            </a:r>
            <a:r>
              <a:rPr lang="en-GB" sz="2500" dirty="0">
                <a:latin typeface="Helvetica"/>
                <a:cs typeface="Helvetica"/>
              </a:rPr>
              <a:t>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 err="1">
                <a:latin typeface="Helvetica"/>
                <a:cs typeface="Helvetica"/>
              </a:rPr>
              <a:t>Cfr</a:t>
            </a:r>
            <a:r>
              <a:rPr lang="en-GB" sz="2500" dirty="0">
                <a:latin typeface="Helvetica"/>
                <a:cs typeface="Helvetica"/>
              </a:rPr>
              <a:t>. </a:t>
            </a:r>
            <a:r>
              <a:rPr lang="en-GB" sz="2500" dirty="0" err="1">
                <a:latin typeface="Helvetica"/>
                <a:cs typeface="Helvetica"/>
              </a:rPr>
              <a:t>Contraddizione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dell’Assoluto</a:t>
            </a:r>
            <a:r>
              <a:rPr lang="en-GB" sz="2500" dirty="0">
                <a:latin typeface="Helvetica"/>
                <a:cs typeface="Helvetica"/>
              </a:rPr>
              <a:t> e </a:t>
            </a:r>
            <a:r>
              <a:rPr lang="en-GB" sz="2500" dirty="0" err="1">
                <a:latin typeface="Helvetica"/>
                <a:cs typeface="Helvetica"/>
              </a:rPr>
              <a:t>contraddizione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nell’Assoluto</a:t>
            </a:r>
            <a:endParaRPr lang="en-GB" sz="25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"/>
              <a:cs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731896" y="627530"/>
            <a:ext cx="6069013" cy="33240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marL="0" indent="0"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4000" b="1" dirty="0">
                <a:latin typeface="Helvetica"/>
                <a:cs typeface="Helvetica"/>
              </a:rPr>
              <a:t>Idea di </a:t>
            </a:r>
            <a:r>
              <a:rPr lang="en-GB" sz="4000" b="1" dirty="0" err="1">
                <a:latin typeface="Helvetica"/>
                <a:cs typeface="Helvetica"/>
              </a:rPr>
              <a:t>totalità</a:t>
            </a:r>
            <a:r>
              <a:rPr lang="en-GB" sz="4000" b="1" dirty="0">
                <a:latin typeface="Helvetica"/>
                <a:cs typeface="Helvetic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823959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70469" y="1609738"/>
            <a:ext cx="7116777" cy="43418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1. </a:t>
            </a:r>
            <a:r>
              <a:rPr lang="en-GB" sz="2500" dirty="0" err="1">
                <a:latin typeface="Helvetica"/>
                <a:cs typeface="Helvetica"/>
              </a:rPr>
              <a:t>Unità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dell’esperienza</a:t>
            </a:r>
            <a:endParaRPr lang="en-GB" sz="25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a. </a:t>
            </a:r>
            <a:r>
              <a:rPr lang="en-GB" sz="2300" dirty="0" err="1">
                <a:latin typeface="Helvetica"/>
                <a:cs typeface="Helvetica"/>
              </a:rPr>
              <a:t>Essere</a:t>
            </a:r>
            <a:r>
              <a:rPr lang="en-GB" sz="2300" dirty="0">
                <a:latin typeface="Helvetica"/>
                <a:cs typeface="Helvetica"/>
              </a:rPr>
              <a:t> e non-</a:t>
            </a:r>
            <a:r>
              <a:rPr lang="en-GB" sz="2300" dirty="0" err="1">
                <a:latin typeface="Helvetica"/>
                <a:cs typeface="Helvetica"/>
              </a:rPr>
              <a:t>essere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b. Uno/</a:t>
            </a:r>
            <a:r>
              <a:rPr lang="en-GB" sz="2300" dirty="0" err="1">
                <a:latin typeface="Helvetica"/>
                <a:cs typeface="Helvetica"/>
              </a:rPr>
              <a:t>Molti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3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2. </a:t>
            </a:r>
            <a:r>
              <a:rPr lang="en-GB" sz="2500" dirty="0" err="1">
                <a:latin typeface="Helvetica"/>
                <a:cs typeface="Helvetica"/>
              </a:rPr>
              <a:t>Totalità</a:t>
            </a:r>
            <a:r>
              <a:rPr lang="en-GB" sz="2500" dirty="0">
                <a:latin typeface="Helvetica"/>
                <a:cs typeface="Helvetica"/>
              </a:rPr>
              <a:t> non solo come </a:t>
            </a:r>
            <a:r>
              <a:rPr lang="en-GB" sz="2500" dirty="0" err="1">
                <a:latin typeface="Helvetica"/>
                <a:cs typeface="Helvetica"/>
              </a:rPr>
              <a:t>somma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aritmetica</a:t>
            </a:r>
            <a:r>
              <a:rPr lang="en-GB" sz="2500" dirty="0">
                <a:latin typeface="Helvetica"/>
                <a:cs typeface="Helvetica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	- </a:t>
            </a:r>
            <a:r>
              <a:rPr lang="en-GB" sz="2500" dirty="0" err="1">
                <a:latin typeface="Helvetica"/>
                <a:cs typeface="Helvetica"/>
              </a:rPr>
              <a:t>Ciò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che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è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assoluto</a:t>
            </a:r>
            <a:r>
              <a:rPr lang="en-GB" sz="2500" dirty="0">
                <a:latin typeface="Helvetica"/>
                <a:cs typeface="Helvetica"/>
              </a:rPr>
              <a:t>, non-</a:t>
            </a:r>
            <a:r>
              <a:rPr lang="en-GB" sz="2500" dirty="0" err="1">
                <a:latin typeface="Helvetica"/>
                <a:cs typeface="Helvetica"/>
              </a:rPr>
              <a:t>relativo</a:t>
            </a:r>
            <a:r>
              <a:rPr lang="en-GB" sz="2500" dirty="0">
                <a:latin typeface="Helvetica"/>
                <a:cs typeface="Helvetica"/>
              </a:rPr>
              <a:t>, ha in </a:t>
            </a:r>
            <a:r>
              <a:rPr lang="en-GB" sz="2500" dirty="0" err="1">
                <a:latin typeface="Helvetica"/>
                <a:cs typeface="Helvetica"/>
              </a:rPr>
              <a:t>sé</a:t>
            </a:r>
            <a:r>
              <a:rPr lang="en-GB" sz="2500" dirty="0">
                <a:latin typeface="Helvetica"/>
                <a:cs typeface="Helvetica"/>
              </a:rPr>
              <a:t> 	la </a:t>
            </a:r>
            <a:r>
              <a:rPr lang="en-GB" sz="2500" dirty="0" err="1">
                <a:latin typeface="Helvetica"/>
                <a:cs typeface="Helvetica"/>
              </a:rPr>
              <a:t>sua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ragion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d’essere</a:t>
            </a:r>
            <a:endParaRPr lang="en-GB" sz="25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	- </a:t>
            </a:r>
            <a:r>
              <a:rPr lang="en-GB" sz="2500" dirty="0" err="1">
                <a:latin typeface="Helvetica"/>
                <a:cs typeface="Helvetica"/>
              </a:rPr>
              <a:t>alternativa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fra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trascendimento</a:t>
            </a:r>
            <a:r>
              <a:rPr lang="en-GB" sz="2500" dirty="0">
                <a:latin typeface="Helvetica"/>
                <a:cs typeface="Helvetica"/>
              </a:rPr>
              <a:t> 	</a:t>
            </a:r>
            <a:r>
              <a:rPr lang="en-GB" sz="2500" dirty="0" err="1">
                <a:latin typeface="Helvetica"/>
                <a:cs typeface="Helvetica"/>
              </a:rPr>
              <a:t>gnoseologico</a:t>
            </a:r>
            <a:r>
              <a:rPr lang="en-GB" sz="2500" dirty="0">
                <a:latin typeface="Helvetica"/>
                <a:cs typeface="Helvetica"/>
              </a:rPr>
              <a:t> e </a:t>
            </a:r>
            <a:r>
              <a:rPr lang="en-GB" sz="2500" dirty="0" err="1">
                <a:latin typeface="Helvetica"/>
                <a:cs typeface="Helvetica"/>
              </a:rPr>
              <a:t>ontologico</a:t>
            </a:r>
            <a:endParaRPr lang="en-GB" sz="2500" dirty="0">
              <a:latin typeface="Helvetica"/>
              <a:cs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731896" y="886095"/>
            <a:ext cx="6069013" cy="48735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marL="0" indent="0"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2500" b="1" dirty="0" err="1">
                <a:latin typeface="Helvetica"/>
                <a:cs typeface="Helvetica"/>
              </a:rPr>
              <a:t>Immanenza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vs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trascendenza</a:t>
            </a:r>
            <a:endParaRPr lang="en-GB" sz="2500" b="1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1253264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70469" y="1107618"/>
            <a:ext cx="7116777" cy="48439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3.Se </a:t>
            </a:r>
            <a:r>
              <a:rPr lang="en-GB" sz="2500" dirty="0" err="1">
                <a:latin typeface="Helvetica"/>
                <a:cs typeface="Helvetica"/>
              </a:rPr>
              <a:t>c’è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il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finito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c’è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l’infinito</a:t>
            </a:r>
            <a:r>
              <a:rPr lang="en-GB" sz="2500" dirty="0">
                <a:latin typeface="Helvetica"/>
                <a:cs typeface="Helvetica"/>
              </a:rPr>
              <a:t>, ma la </a:t>
            </a:r>
            <a:r>
              <a:rPr lang="en-GB" sz="2500" dirty="0" err="1">
                <a:latin typeface="Helvetica"/>
                <a:cs typeface="Helvetica"/>
              </a:rPr>
              <a:t>totalità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dei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finiti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è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essa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stessa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finita</a:t>
            </a:r>
            <a:r>
              <a:rPr lang="en-GB" sz="2500" dirty="0">
                <a:latin typeface="Helvetica"/>
                <a:cs typeface="Helvetica"/>
              </a:rPr>
              <a:t> o </a:t>
            </a:r>
            <a:r>
              <a:rPr lang="en-GB" sz="2500" dirty="0" err="1">
                <a:latin typeface="Helvetica"/>
                <a:cs typeface="Helvetica"/>
              </a:rPr>
              <a:t>infinita</a:t>
            </a:r>
            <a:r>
              <a:rPr lang="en-GB" sz="2500" dirty="0">
                <a:latin typeface="Helvetica"/>
                <a:cs typeface="Helvetica"/>
              </a:rPr>
              <a:t>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3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3.1 </a:t>
            </a:r>
            <a:r>
              <a:rPr lang="en-GB" sz="2000" dirty="0" err="1">
                <a:latin typeface="Helvetica"/>
                <a:cs typeface="Helvetica"/>
              </a:rPr>
              <a:t>Risposta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Immanentista</a:t>
            </a:r>
            <a:r>
              <a:rPr lang="en-GB" sz="2000" dirty="0">
                <a:latin typeface="Helvetica"/>
                <a:cs typeface="Helvetica"/>
              </a:rPr>
              <a:t>: </a:t>
            </a:r>
            <a:r>
              <a:rPr lang="en-GB" sz="2000" dirty="0" err="1">
                <a:latin typeface="Helvetica"/>
                <a:cs typeface="Helvetica"/>
              </a:rPr>
              <a:t>apprensione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parziale</a:t>
            </a:r>
            <a:r>
              <a:rPr lang="en-GB" sz="2000" dirty="0">
                <a:latin typeface="Helvetica"/>
                <a:cs typeface="Helvetica"/>
              </a:rPr>
              <a:t>: </a:t>
            </a:r>
            <a:r>
              <a:rPr lang="en-GB" sz="2000" dirty="0" err="1">
                <a:latin typeface="Helvetica"/>
                <a:cs typeface="Helvetica"/>
              </a:rPr>
              <a:t>il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finito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realmente</a:t>
            </a:r>
            <a:r>
              <a:rPr lang="en-GB" sz="2000" dirty="0">
                <a:latin typeface="Helvetica"/>
                <a:cs typeface="Helvetica"/>
              </a:rPr>
              <a:t> tale,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realmente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isolato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dall’Assoluto</a:t>
            </a:r>
            <a:r>
              <a:rPr lang="en-GB" sz="2000" dirty="0">
                <a:latin typeface="Helvetica"/>
                <a:cs typeface="Helvetica"/>
              </a:rPr>
              <a:t>, ma </a:t>
            </a:r>
            <a:r>
              <a:rPr lang="en-GB" sz="2000" dirty="0" err="1">
                <a:latin typeface="Helvetica"/>
                <a:cs typeface="Helvetica"/>
              </a:rPr>
              <a:t>così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appare</a:t>
            </a:r>
            <a:r>
              <a:rPr lang="en-GB" sz="2000" dirty="0">
                <a:latin typeface="Helvetica"/>
                <a:cs typeface="Helvetica"/>
              </a:rPr>
              <a:t> (</a:t>
            </a:r>
            <a:r>
              <a:rPr lang="en-GB" sz="2000" dirty="0" err="1">
                <a:latin typeface="Helvetica"/>
                <a:cs typeface="Helvetica"/>
              </a:rPr>
              <a:t>quindi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il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mondo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c’è</a:t>
            </a:r>
            <a:r>
              <a:rPr lang="en-GB" sz="2000" dirty="0">
                <a:latin typeface="Helvetica"/>
                <a:cs typeface="Helvetica"/>
              </a:rPr>
              <a:t>)</a:t>
            </a: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3.2 “</a:t>
            </a:r>
            <a:r>
              <a:rPr lang="en-GB" sz="2000" dirty="0" err="1">
                <a:latin typeface="Helvetica"/>
                <a:cs typeface="Helvetica"/>
              </a:rPr>
              <a:t>Forza</a:t>
            </a:r>
            <a:r>
              <a:rPr lang="en-GB" sz="2000" dirty="0">
                <a:latin typeface="Helvetica"/>
                <a:cs typeface="Helvetica"/>
              </a:rPr>
              <a:t>” </a:t>
            </a:r>
            <a:r>
              <a:rPr lang="en-GB" sz="2000" dirty="0" err="1">
                <a:latin typeface="Helvetica"/>
                <a:cs typeface="Helvetica"/>
              </a:rPr>
              <a:t>dell’Immanenza</a:t>
            </a:r>
            <a:r>
              <a:rPr lang="en-GB" sz="2000" dirty="0">
                <a:latin typeface="Helvetica"/>
                <a:cs typeface="Helvetica"/>
              </a:rPr>
              <a:t>: </a:t>
            </a:r>
            <a:r>
              <a:rPr lang="en-GB" sz="2000" dirty="0" err="1">
                <a:latin typeface="Helvetica"/>
                <a:cs typeface="Helvetica"/>
              </a:rPr>
              <a:t>estensione</a:t>
            </a:r>
            <a:r>
              <a:rPr lang="en-GB" sz="2000" dirty="0">
                <a:latin typeface="Helvetica"/>
                <a:cs typeface="Helvetica"/>
              </a:rPr>
              <a:t> al </a:t>
            </a:r>
            <a:r>
              <a:rPr lang="en-GB" sz="2000" dirty="0" err="1">
                <a:latin typeface="Helvetica"/>
                <a:cs typeface="Helvetica"/>
              </a:rPr>
              <a:t>soggetto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dell’apparenza</a:t>
            </a:r>
            <a:r>
              <a:rPr lang="en-GB" sz="2000" dirty="0">
                <a:latin typeface="Helvetica"/>
                <a:cs typeface="Helvetica"/>
              </a:rPr>
              <a:t> di </a:t>
            </a:r>
            <a:r>
              <a:rPr lang="en-GB" sz="2000" dirty="0" err="1">
                <a:latin typeface="Helvetica"/>
                <a:cs typeface="Helvetica"/>
              </a:rPr>
              <a:t>separazione</a:t>
            </a:r>
            <a:r>
              <a:rPr lang="en-GB" sz="2000" dirty="0">
                <a:latin typeface="Helvetica"/>
                <a:cs typeface="Helvetica"/>
              </a:rPr>
              <a:t>. Se </a:t>
            </a:r>
            <a:r>
              <a:rPr lang="en-GB" sz="2000" dirty="0" err="1">
                <a:latin typeface="Helvetica"/>
                <a:cs typeface="Helvetica"/>
              </a:rPr>
              <a:t>il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soggetto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finito</a:t>
            </a:r>
            <a:r>
              <a:rPr lang="en-GB" sz="2000" dirty="0">
                <a:latin typeface="Helvetica"/>
                <a:cs typeface="Helvetica"/>
              </a:rPr>
              <a:t> solo </a:t>
            </a:r>
            <a:r>
              <a:rPr lang="en-GB" sz="2000" dirty="0" err="1">
                <a:latin typeface="Helvetica"/>
                <a:cs typeface="Helvetica"/>
              </a:rPr>
              <a:t>apparentemente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allora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organicamente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unito</a:t>
            </a:r>
            <a:r>
              <a:rPr lang="en-GB" sz="2000" dirty="0">
                <a:latin typeface="Helvetica"/>
                <a:cs typeface="Helvetica"/>
              </a:rPr>
              <a:t> al </a:t>
            </a:r>
            <a:r>
              <a:rPr lang="en-GB" sz="2000" dirty="0" err="1">
                <a:latin typeface="Helvetica"/>
                <a:cs typeface="Helvetica"/>
              </a:rPr>
              <a:t>tutto</a:t>
            </a:r>
            <a:r>
              <a:rPr lang="en-GB" sz="2000" dirty="0">
                <a:latin typeface="Helvetica"/>
                <a:cs typeface="Helvetica"/>
              </a:rPr>
              <a:t>, ma </a:t>
            </a:r>
            <a:r>
              <a:rPr lang="en-GB" sz="2000" dirty="0" err="1">
                <a:latin typeface="Helvetica"/>
                <a:cs typeface="Helvetica"/>
              </a:rPr>
              <a:t>ciò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implica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necessariamente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che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sia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onnisciente</a:t>
            </a:r>
            <a:endParaRPr lang="en-GB" sz="2000" dirty="0">
              <a:latin typeface="Helvetica"/>
              <a:cs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731896" y="443049"/>
            <a:ext cx="6069013" cy="48735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marL="0" indent="0"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2500" b="1" dirty="0" err="1">
                <a:latin typeface="Helvetica"/>
                <a:cs typeface="Helvetica"/>
              </a:rPr>
              <a:t>Immanenza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vs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trascendenza</a:t>
            </a:r>
            <a:r>
              <a:rPr lang="en-GB" sz="2500" b="1" dirty="0">
                <a:latin typeface="Helvetica"/>
                <a:cs typeface="Helvetica"/>
              </a:rPr>
              <a:t> (2)</a:t>
            </a:r>
          </a:p>
        </p:txBody>
      </p:sp>
    </p:spTree>
    <p:extLst>
      <p:ext uri="{BB962C8B-B14F-4D97-AF65-F5344CB8AC3E}">
        <p14:creationId xmlns:p14="http://schemas.microsoft.com/office/powerpoint/2010/main" val="2627416878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70469" y="1580200"/>
            <a:ext cx="7116777" cy="43713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3.3 </a:t>
            </a:r>
            <a:r>
              <a:rPr lang="en-GB" sz="2000" dirty="0" err="1">
                <a:latin typeface="Helvetica"/>
                <a:cs typeface="Helvetica"/>
              </a:rPr>
              <a:t>Obiezione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debole</a:t>
            </a:r>
            <a:r>
              <a:rPr lang="en-GB" sz="2000" dirty="0">
                <a:latin typeface="Helvetica"/>
                <a:cs typeface="Helvetica"/>
              </a:rPr>
              <a:t> (</a:t>
            </a:r>
            <a:r>
              <a:rPr lang="en-GB" sz="2000" dirty="0" err="1">
                <a:latin typeface="Helvetica"/>
                <a:cs typeface="Helvetica"/>
              </a:rPr>
              <a:t>quindi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decisiva</a:t>
            </a:r>
            <a:r>
              <a:rPr lang="en-GB" sz="2000" dirty="0">
                <a:latin typeface="Helvetica"/>
                <a:cs typeface="Helvetica"/>
              </a:rPr>
              <a:t> da parte </a:t>
            </a:r>
            <a:r>
              <a:rPr lang="en-GB" sz="2000" dirty="0" err="1">
                <a:latin typeface="Helvetica"/>
                <a:cs typeface="Helvetica"/>
              </a:rPr>
              <a:t>dell’alternativa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transcendente</a:t>
            </a:r>
            <a:r>
              <a:rPr lang="en-GB" sz="2000" dirty="0">
                <a:latin typeface="Helvetica"/>
                <a:cs typeface="Helvetica"/>
              </a:rPr>
              <a:t>): se il </a:t>
            </a:r>
            <a:r>
              <a:rPr lang="en-GB" sz="2000" dirty="0" err="1">
                <a:latin typeface="Helvetica"/>
                <a:cs typeface="Helvetica"/>
              </a:rPr>
              <a:t>soggetto-finito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preteso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onnisciente</a:t>
            </a:r>
            <a:r>
              <a:rPr lang="en-GB" sz="2000" dirty="0">
                <a:latin typeface="Helvetica"/>
                <a:cs typeface="Helvetica"/>
              </a:rPr>
              <a:t>, </a:t>
            </a:r>
            <a:r>
              <a:rPr lang="en-GB" sz="2000" dirty="0" err="1">
                <a:latin typeface="Helvetica"/>
                <a:cs typeface="Helvetica"/>
              </a:rPr>
              <a:t>allora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unito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all’assoluto</a:t>
            </a:r>
            <a:r>
              <a:rPr lang="en-GB" sz="2000" dirty="0">
                <a:latin typeface="Helvetica"/>
                <a:cs typeface="Helvetica"/>
              </a:rPr>
              <a:t> con un </a:t>
            </a:r>
            <a:r>
              <a:rPr lang="en-GB" sz="2000" dirty="0" err="1">
                <a:latin typeface="Helvetica"/>
                <a:cs typeface="Helvetica"/>
              </a:rPr>
              <a:t>vincolo</a:t>
            </a:r>
            <a:r>
              <a:rPr lang="en-GB" sz="2000" dirty="0">
                <a:latin typeface="Helvetica"/>
                <a:cs typeface="Helvetica"/>
              </a:rPr>
              <a:t> il cui </a:t>
            </a:r>
            <a:r>
              <a:rPr lang="en-GB" sz="2000" dirty="0" err="1">
                <a:latin typeface="Helvetica"/>
                <a:cs typeface="Helvetica"/>
              </a:rPr>
              <a:t>limite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fisico</a:t>
            </a:r>
            <a:r>
              <a:rPr lang="en-GB" sz="2000" dirty="0">
                <a:latin typeface="Helvetica"/>
                <a:cs typeface="Helvetica"/>
              </a:rPr>
              <a:t>, ma di </a:t>
            </a:r>
            <a:r>
              <a:rPr lang="en-GB" sz="2000" dirty="0" err="1">
                <a:latin typeface="Helvetica"/>
                <a:cs typeface="Helvetica"/>
              </a:rPr>
              <a:t>rappresentazione</a:t>
            </a:r>
            <a:r>
              <a:rPr lang="en-GB" sz="2000" dirty="0">
                <a:latin typeface="Helvetica"/>
                <a:cs typeface="Helvetica"/>
              </a:rPr>
              <a:t>. </a:t>
            </a: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Da </a:t>
            </a:r>
            <a:r>
              <a:rPr lang="en-GB" sz="2000" dirty="0" err="1">
                <a:latin typeface="Helvetica"/>
                <a:cs typeface="Helvetica"/>
              </a:rPr>
              <a:t>ciò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seguirebbe</a:t>
            </a:r>
            <a:r>
              <a:rPr lang="en-GB" sz="2000" dirty="0">
                <a:latin typeface="Helvetica"/>
                <a:cs typeface="Helvetica"/>
              </a:rPr>
              <a:t> in </a:t>
            </a:r>
            <a:r>
              <a:rPr lang="en-GB" sz="2000" dirty="0" err="1">
                <a:latin typeface="Helvetica"/>
                <a:cs typeface="Helvetica"/>
              </a:rPr>
              <a:t>effetti</a:t>
            </a:r>
            <a:r>
              <a:rPr lang="en-GB" sz="2000" dirty="0">
                <a:latin typeface="Helvetica"/>
                <a:cs typeface="Helvetica"/>
              </a:rPr>
              <a:t> la </a:t>
            </a:r>
            <a:r>
              <a:rPr lang="en-GB" sz="2000" dirty="0" err="1">
                <a:latin typeface="Helvetica"/>
                <a:cs typeface="Helvetica"/>
              </a:rPr>
              <a:t>possiblità</a:t>
            </a:r>
            <a:r>
              <a:rPr lang="en-GB" sz="2000" dirty="0">
                <a:latin typeface="Helvetica"/>
                <a:cs typeface="Helvetica"/>
              </a:rPr>
              <a:t> di </a:t>
            </a:r>
            <a:r>
              <a:rPr lang="en-GB" sz="2000" dirty="0" err="1">
                <a:latin typeface="Helvetica"/>
                <a:cs typeface="Helvetica"/>
              </a:rPr>
              <a:t>autotrascendimento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gnoseologico</a:t>
            </a:r>
            <a:r>
              <a:rPr lang="en-GB" sz="2000" dirty="0">
                <a:latin typeface="Helvetica"/>
                <a:cs typeface="Helvetica"/>
              </a:rPr>
              <a:t> da </a:t>
            </a:r>
            <a:r>
              <a:rPr lang="en-GB" sz="2000" dirty="0" err="1">
                <a:latin typeface="Helvetica"/>
                <a:cs typeface="Helvetica"/>
              </a:rPr>
              <a:t>parte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della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prospettiva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immanentista</a:t>
            </a:r>
            <a:r>
              <a:rPr lang="en-GB" sz="2000">
                <a:latin typeface="Helvetica"/>
                <a:cs typeface="Helvetica"/>
              </a:rPr>
              <a:t>  </a:t>
            </a:r>
            <a:endParaRPr lang="en-GB" sz="2000" dirty="0">
              <a:latin typeface="Helvetica"/>
              <a:cs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731896" y="443049"/>
            <a:ext cx="6069013" cy="48735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marL="0" indent="0"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2500" b="1" dirty="0" err="1">
                <a:latin typeface="Helvetica"/>
                <a:cs typeface="Helvetica"/>
              </a:rPr>
              <a:t>Immanenza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vs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trascendenza</a:t>
            </a:r>
            <a:r>
              <a:rPr lang="en-GB" sz="2500" b="1" dirty="0">
                <a:latin typeface="Helvetica"/>
                <a:cs typeface="Helvetica"/>
              </a:rPr>
              <a:t> (3)</a:t>
            </a:r>
          </a:p>
        </p:txBody>
      </p:sp>
    </p:spTree>
    <p:extLst>
      <p:ext uri="{BB962C8B-B14F-4D97-AF65-F5344CB8AC3E}">
        <p14:creationId xmlns:p14="http://schemas.microsoft.com/office/powerpoint/2010/main" val="649857810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Carta di giornale.thmx</Template>
  <TotalTime>2464</TotalTime>
  <Words>2427</Words>
  <Application>Microsoft Macintosh PowerPoint</Application>
  <PresentationFormat>Presentazione su schermo (4:3)</PresentationFormat>
  <Paragraphs>245</Paragraphs>
  <Slides>32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41" baseType="lpstr">
      <vt:lpstr>Arial</vt:lpstr>
      <vt:lpstr>Calibri</vt:lpstr>
      <vt:lpstr>Gill Sans</vt:lpstr>
      <vt:lpstr>Helvetica</vt:lpstr>
      <vt:lpstr>Helvetica Neue</vt:lpstr>
      <vt:lpstr>Helvetica Neue Thin</vt:lpstr>
      <vt:lpstr>Impact</vt:lpstr>
      <vt:lpstr>Times New Roman</vt:lpstr>
      <vt:lpstr>NewsPrint</vt:lpstr>
      <vt:lpstr>Teologia Naturale</vt:lpstr>
      <vt:lpstr>Elementi necessari e sistematici per una teologia naturale (1)</vt:lpstr>
      <vt:lpstr>Elementi necessari e sistematici per una teologia naturale (2)</vt:lpstr>
      <vt:lpstr>Tommaso </vt:lpstr>
      <vt:lpstr>2. Ente finito, limite   2.1 deduzione metafisica</vt:lpstr>
      <vt:lpstr>Idea di totalità </vt:lpstr>
      <vt:lpstr>Immanenza vs trascendenza</vt:lpstr>
      <vt:lpstr>Immanenza vs trascendenza (2)</vt:lpstr>
      <vt:lpstr>Immanenza vs trascendenza (3)</vt:lpstr>
      <vt:lpstr>       Dimostrazioni</vt:lpstr>
      <vt:lpstr>        Dimostrazione</vt:lpstr>
      <vt:lpstr> Metaphysics of the Absolute (1) See Dario Sacchi, Lineamenti di una metafisica di trascendenza, Roma 2007 </vt:lpstr>
      <vt:lpstr> Metaphysics of the Absolute (2) </vt:lpstr>
      <vt:lpstr>Anselmo, Proslogion II</vt:lpstr>
      <vt:lpstr>Anselmo, Proslogion III</vt:lpstr>
      <vt:lpstr> Anselmo, Risposta a Gaunilone</vt:lpstr>
      <vt:lpstr>Aristotele, Fisica III, 203b 30: «In eternis idem est esse et posse»</vt:lpstr>
      <vt:lpstr>Aristotele, Fisica, VII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Metafisica  ed esistenza di Dio </dc:title>
  <dc:creator>Gennaro Luise</dc:creator>
  <cp:lastModifiedBy>Gennaro Luise</cp:lastModifiedBy>
  <cp:revision>64</cp:revision>
  <dcterms:created xsi:type="dcterms:W3CDTF">2019-04-26T13:02:53Z</dcterms:created>
  <dcterms:modified xsi:type="dcterms:W3CDTF">2022-10-07T07:09:22Z</dcterms:modified>
</cp:coreProperties>
</file>