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352"/>
    <p:restoredTop sz="95982"/>
  </p:normalViewPr>
  <p:slideViewPr>
    <p:cSldViewPr snapToGrid="0">
      <p:cViewPr varScale="1">
        <p:scale>
          <a:sx n="117" d="100"/>
          <a:sy n="117" d="100"/>
        </p:scale>
        <p:origin x="26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10/18/23</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10/18/23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10/18/23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it-IT"/>
              <a:t>Fare clic per modificare lo stile del titolo dello schema</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10/18/23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10/18/23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it-IT"/>
              <a:t>Fare clic per modificare lo stile del titolo dello schema</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10/18/23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it-IT"/>
              <a:t>Fare clic per modificare lo stile del titolo dello schema</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10/18/23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10/18/23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10/18/23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10/18/23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10/18/23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10/18/23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10/18/23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10/18/23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it-IT"/>
              <a:t>Fare clic per modificare lo stile del titolo dello schema</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10/18/23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10/18/23</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EF5EB75-198A-652A-11F7-5BDFD1A637D2}"/>
              </a:ext>
            </a:extLst>
          </p:cNvPr>
          <p:cNvSpPr>
            <a:spLocks noGrp="1"/>
          </p:cNvSpPr>
          <p:nvPr>
            <p:ph type="ctrTitle"/>
          </p:nvPr>
        </p:nvSpPr>
        <p:spPr/>
        <p:txBody>
          <a:bodyPr/>
          <a:lstStyle/>
          <a:p>
            <a:r>
              <a:rPr lang="it-IT" dirty="0"/>
              <a:t>Metodologia storica pratica II</a:t>
            </a:r>
          </a:p>
        </p:txBody>
      </p:sp>
      <p:sp>
        <p:nvSpPr>
          <p:cNvPr id="3" name="Sottotitolo 2">
            <a:extLst>
              <a:ext uri="{FF2B5EF4-FFF2-40B4-BE49-F238E27FC236}">
                <a16:creationId xmlns:a16="http://schemas.microsoft.com/office/drawing/2014/main" id="{8FD4B8B1-55FE-D06A-B02D-72D13B3B29AD}"/>
              </a:ext>
            </a:extLst>
          </p:cNvPr>
          <p:cNvSpPr>
            <a:spLocks noGrp="1"/>
          </p:cNvSpPr>
          <p:nvPr>
            <p:ph type="subTitle" idx="1"/>
          </p:nvPr>
        </p:nvSpPr>
        <p:spPr/>
        <p:txBody>
          <a:bodyPr/>
          <a:lstStyle/>
          <a:p>
            <a:r>
              <a:rPr lang="it-IT" dirty="0"/>
              <a:t>Lezione – 17 ottobre 2023</a:t>
            </a:r>
          </a:p>
        </p:txBody>
      </p:sp>
    </p:spTree>
    <p:extLst>
      <p:ext uri="{BB962C8B-B14F-4D97-AF65-F5344CB8AC3E}">
        <p14:creationId xmlns:p14="http://schemas.microsoft.com/office/powerpoint/2010/main" val="2210736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D7747E8-EEA6-A4FF-8245-3A428B0CDE3E}"/>
              </a:ext>
            </a:extLst>
          </p:cNvPr>
          <p:cNvSpPr>
            <a:spLocks noGrp="1"/>
          </p:cNvSpPr>
          <p:nvPr>
            <p:ph type="title"/>
          </p:nvPr>
        </p:nvSpPr>
        <p:spPr>
          <a:xfrm>
            <a:off x="1216154" y="780332"/>
            <a:ext cx="9601196" cy="1629253"/>
          </a:xfrm>
        </p:spPr>
        <p:txBody>
          <a:bodyPr>
            <a:normAutofit/>
          </a:bodyPr>
          <a:lstStyle/>
          <a:p>
            <a:r>
              <a:rPr lang="it-IT" sz="2800" b="1" dirty="0">
                <a:latin typeface="Bookman Old Style" panose="02050604050505020204" pitchFamily="18" charset="0"/>
              </a:rPr>
              <a:t>Progetto di ricerca</a:t>
            </a:r>
            <a:br>
              <a:rPr lang="it-IT" sz="2800" dirty="0">
                <a:latin typeface="Bookman Old Style" panose="02050604050505020204" pitchFamily="18" charset="0"/>
              </a:rPr>
            </a:br>
            <a:r>
              <a:rPr lang="it-IT" sz="2800" kern="100" dirty="0">
                <a:effectLst/>
                <a:latin typeface="Bookman Old Style" panose="02050604050505020204" pitchFamily="18" charset="0"/>
                <a:ea typeface="Calibri" panose="020F0502020204030204" pitchFamily="34" charset="0"/>
                <a:cs typeface="Times New Roman" panose="02020603050405020304" pitchFamily="18" charset="0"/>
              </a:rPr>
              <a:t>Sintesi degli obiettivi e del contenuto della ricerca (</a:t>
            </a:r>
            <a:r>
              <a:rPr lang="it-IT" sz="2800" kern="100" dirty="0" err="1">
                <a:latin typeface="Bookman Old Style" panose="02050604050505020204" pitchFamily="18" charset="0"/>
                <a:ea typeface="Calibri" panose="020F0502020204030204" pitchFamily="34" charset="0"/>
                <a:cs typeface="Times New Roman" panose="02020603050405020304" pitchFamily="18" charset="0"/>
              </a:rPr>
              <a:t>S</a:t>
            </a:r>
            <a:r>
              <a:rPr lang="it-IT" sz="2800" i="0" u="none" strike="noStrike" dirty="0" err="1">
                <a:solidFill>
                  <a:srgbClr val="374151"/>
                </a:solidFill>
                <a:effectLst/>
                <a:latin typeface="Bookman Old Style" panose="02050604050505020204" pitchFamily="18" charset="0"/>
              </a:rPr>
              <a:t>ummary</a:t>
            </a:r>
            <a:r>
              <a:rPr lang="it-IT" sz="2800" i="0" u="none" strike="noStrike" dirty="0">
                <a:solidFill>
                  <a:srgbClr val="374151"/>
                </a:solidFill>
                <a:effectLst/>
                <a:latin typeface="Bookman Old Style" panose="02050604050505020204" pitchFamily="18" charset="0"/>
              </a:rPr>
              <a:t> of </a:t>
            </a:r>
            <a:r>
              <a:rPr lang="it-IT" sz="2800" dirty="0" err="1">
                <a:solidFill>
                  <a:srgbClr val="374151"/>
                </a:solidFill>
                <a:latin typeface="Bookman Old Style" panose="02050604050505020204" pitchFamily="18" charset="0"/>
              </a:rPr>
              <a:t>r</a:t>
            </a:r>
            <a:r>
              <a:rPr lang="it-IT" sz="2800" i="0" u="none" strike="noStrike" dirty="0" err="1">
                <a:solidFill>
                  <a:srgbClr val="374151"/>
                </a:solidFill>
                <a:effectLst/>
                <a:latin typeface="Bookman Old Style" panose="02050604050505020204" pitchFamily="18" charset="0"/>
              </a:rPr>
              <a:t>esearch</a:t>
            </a:r>
            <a:r>
              <a:rPr lang="it-IT" sz="2800" i="0" u="none" strike="noStrike" dirty="0">
                <a:solidFill>
                  <a:srgbClr val="374151"/>
                </a:solidFill>
                <a:effectLst/>
                <a:latin typeface="Bookman Old Style" panose="02050604050505020204" pitchFamily="18" charset="0"/>
              </a:rPr>
              <a:t> </a:t>
            </a:r>
            <a:r>
              <a:rPr lang="it-IT" sz="2800" dirty="0" err="1">
                <a:solidFill>
                  <a:srgbClr val="374151"/>
                </a:solidFill>
                <a:latin typeface="Bookman Old Style" panose="02050604050505020204" pitchFamily="18" charset="0"/>
              </a:rPr>
              <a:t>o</a:t>
            </a:r>
            <a:r>
              <a:rPr lang="it-IT" sz="2800" i="0" u="none" strike="noStrike" dirty="0" err="1">
                <a:solidFill>
                  <a:srgbClr val="374151"/>
                </a:solidFill>
                <a:effectLst/>
                <a:latin typeface="Bookman Old Style" panose="02050604050505020204" pitchFamily="18" charset="0"/>
              </a:rPr>
              <a:t>bjectives</a:t>
            </a:r>
            <a:r>
              <a:rPr lang="it-IT" sz="2800" i="0" u="none" strike="noStrike" dirty="0">
                <a:solidFill>
                  <a:srgbClr val="374151"/>
                </a:solidFill>
                <a:effectLst/>
                <a:latin typeface="Bookman Old Style" panose="02050604050505020204" pitchFamily="18" charset="0"/>
              </a:rPr>
              <a:t> and </a:t>
            </a:r>
            <a:r>
              <a:rPr lang="it-IT" sz="2800" i="0" u="none" strike="noStrike" dirty="0" err="1">
                <a:solidFill>
                  <a:srgbClr val="374151"/>
                </a:solidFill>
                <a:effectLst/>
                <a:latin typeface="Bookman Old Style" panose="02050604050505020204" pitchFamily="18" charset="0"/>
              </a:rPr>
              <a:t>content</a:t>
            </a:r>
            <a:r>
              <a:rPr lang="it-IT" sz="2800" dirty="0">
                <a:solidFill>
                  <a:srgbClr val="374151"/>
                </a:solidFill>
                <a:latin typeface="Bookman Old Style" panose="02050604050505020204" pitchFamily="18" charset="0"/>
              </a:rPr>
              <a:t>)</a:t>
            </a:r>
            <a:endParaRPr lang="it-IT" sz="2800" dirty="0">
              <a:latin typeface="Bookman Old Style" panose="02050604050505020204" pitchFamily="18" charset="0"/>
            </a:endParaRPr>
          </a:p>
        </p:txBody>
      </p:sp>
      <p:sp>
        <p:nvSpPr>
          <p:cNvPr id="4" name="Segnaposto contenuto 3">
            <a:extLst>
              <a:ext uri="{FF2B5EF4-FFF2-40B4-BE49-F238E27FC236}">
                <a16:creationId xmlns:a16="http://schemas.microsoft.com/office/drawing/2014/main" id="{7540C317-35D5-812E-096F-1269D395CEE5}"/>
              </a:ext>
            </a:extLst>
          </p:cNvPr>
          <p:cNvSpPr>
            <a:spLocks noGrp="1"/>
          </p:cNvSpPr>
          <p:nvPr>
            <p:ph sz="half" idx="1"/>
          </p:nvPr>
        </p:nvSpPr>
        <p:spPr>
          <a:xfrm>
            <a:off x="1298448" y="2427514"/>
            <a:ext cx="4718304" cy="1482334"/>
          </a:xfrm>
        </p:spPr>
        <p:txBody>
          <a:bodyPr>
            <a:normAutofit/>
          </a:bodyPr>
          <a:lstStyle/>
          <a:p>
            <a:pPr marL="0" indent="0" algn="just">
              <a:lnSpc>
                <a:spcPct val="150000"/>
              </a:lnSpc>
              <a:buNone/>
            </a:pPr>
            <a:r>
              <a:rPr lang="it-IT" sz="1800" kern="100" dirty="0">
                <a:effectLst/>
                <a:latin typeface="Bookman Old Style" panose="02050604050505020204" pitchFamily="18" charset="0"/>
                <a:ea typeface="Calibri" panose="020F0502020204030204" pitchFamily="34" charset="0"/>
                <a:cs typeface="Times New Roman" panose="02020603050405020304" pitchFamily="18" charset="0"/>
              </a:rPr>
              <a:t>Nel quarto paragrafo specifichiamo quale aspetto della fonte vogliamo studiare noi (obiettivo della tesi!).</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50000"/>
              </a:lnSpc>
              <a:buNone/>
            </a:pP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Segnaposto contenuto 4">
            <a:extLst>
              <a:ext uri="{FF2B5EF4-FFF2-40B4-BE49-F238E27FC236}">
                <a16:creationId xmlns:a16="http://schemas.microsoft.com/office/drawing/2014/main" id="{8A29C363-E727-8937-3F46-F183DD488924}"/>
              </a:ext>
            </a:extLst>
          </p:cNvPr>
          <p:cNvSpPr>
            <a:spLocks noGrp="1"/>
          </p:cNvSpPr>
          <p:nvPr>
            <p:ph sz="half" idx="2"/>
          </p:nvPr>
        </p:nvSpPr>
        <p:spPr>
          <a:xfrm>
            <a:off x="6181344" y="2427514"/>
            <a:ext cx="4718304" cy="1482334"/>
          </a:xfrm>
        </p:spPr>
        <p:txBody>
          <a:bodyPr>
            <a:normAutofit/>
          </a:bodyPr>
          <a:lstStyle/>
          <a:p>
            <a:pPr marL="0" indent="0" algn="just">
              <a:lnSpc>
                <a:spcPct val="150000"/>
              </a:lnSpc>
              <a:buNone/>
            </a:pPr>
            <a:r>
              <a:rPr lang="it-IT" sz="1700" b="0" i="0" u="none" strike="noStrike" dirty="0">
                <a:solidFill>
                  <a:schemeClr val="tx1"/>
                </a:solidFill>
                <a:effectLst/>
                <a:latin typeface="Bookman Old Style" panose="02050604050505020204" pitchFamily="18" charset="0"/>
              </a:rPr>
              <a:t>In the </a:t>
            </a:r>
            <a:r>
              <a:rPr lang="it-IT" sz="1700" b="0" i="0" u="none" strike="noStrike" dirty="0" err="1">
                <a:solidFill>
                  <a:schemeClr val="tx1"/>
                </a:solidFill>
                <a:effectLst/>
                <a:latin typeface="Bookman Old Style" panose="02050604050505020204" pitchFamily="18" charset="0"/>
              </a:rPr>
              <a:t>fourth</a:t>
            </a:r>
            <a:r>
              <a:rPr lang="it-IT" sz="1700" b="0" i="0" u="none" strike="noStrike" dirty="0">
                <a:solidFill>
                  <a:schemeClr val="tx1"/>
                </a:solidFill>
                <a:effectLst/>
                <a:latin typeface="Bookman Old Style" panose="02050604050505020204" pitchFamily="18" charset="0"/>
              </a:rPr>
              <a:t> </a:t>
            </a:r>
            <a:r>
              <a:rPr lang="it-IT" sz="1700" b="0" i="0" u="none" strike="noStrike" dirty="0" err="1">
                <a:solidFill>
                  <a:schemeClr val="tx1"/>
                </a:solidFill>
                <a:effectLst/>
                <a:latin typeface="Bookman Old Style" panose="02050604050505020204" pitchFamily="18" charset="0"/>
              </a:rPr>
              <a:t>paragraph</a:t>
            </a:r>
            <a:r>
              <a:rPr lang="it-IT" sz="1700" b="0" i="0" u="none" strike="noStrike" dirty="0">
                <a:solidFill>
                  <a:schemeClr val="tx1"/>
                </a:solidFill>
                <a:effectLst/>
                <a:latin typeface="Bookman Old Style" panose="02050604050505020204" pitchFamily="18" charset="0"/>
              </a:rPr>
              <a:t>, </a:t>
            </a:r>
            <a:r>
              <a:rPr lang="it-IT" sz="1700" b="0" i="0" u="none" strike="noStrike" dirty="0" err="1">
                <a:solidFill>
                  <a:schemeClr val="tx1"/>
                </a:solidFill>
                <a:effectLst/>
                <a:latin typeface="Bookman Old Style" panose="02050604050505020204" pitchFamily="18" charset="0"/>
              </a:rPr>
              <a:t>specify</a:t>
            </a:r>
            <a:r>
              <a:rPr lang="it-IT" sz="1700" b="0" i="0" u="none" strike="noStrike" dirty="0">
                <a:solidFill>
                  <a:schemeClr val="tx1"/>
                </a:solidFill>
                <a:effectLst/>
                <a:latin typeface="Bookman Old Style" panose="02050604050505020204" pitchFamily="18" charset="0"/>
              </a:rPr>
              <a:t> the </a:t>
            </a:r>
            <a:r>
              <a:rPr lang="it-IT" sz="1700" b="0" i="0" u="none" strike="noStrike" dirty="0" err="1">
                <a:solidFill>
                  <a:schemeClr val="tx1"/>
                </a:solidFill>
                <a:effectLst/>
                <a:latin typeface="Bookman Old Style" panose="02050604050505020204" pitchFamily="18" charset="0"/>
              </a:rPr>
              <a:t>aspect</a:t>
            </a:r>
            <a:r>
              <a:rPr lang="it-IT" sz="1700" b="0" i="0" u="none" strike="noStrike" dirty="0">
                <a:solidFill>
                  <a:schemeClr val="tx1"/>
                </a:solidFill>
                <a:effectLst/>
                <a:latin typeface="Bookman Old Style" panose="02050604050505020204" pitchFamily="18" charset="0"/>
              </a:rPr>
              <a:t> of the source </a:t>
            </a:r>
            <a:r>
              <a:rPr lang="it-IT" sz="1700" b="0" i="0" u="none" strike="noStrike" dirty="0" err="1">
                <a:solidFill>
                  <a:schemeClr val="tx1"/>
                </a:solidFill>
                <a:effectLst/>
                <a:latin typeface="Bookman Old Style" panose="02050604050505020204" pitchFamily="18" charset="0"/>
              </a:rPr>
              <a:t>that</a:t>
            </a:r>
            <a:r>
              <a:rPr lang="it-IT" sz="1700" b="0" i="0" u="none" strike="noStrike" dirty="0">
                <a:solidFill>
                  <a:schemeClr val="tx1"/>
                </a:solidFill>
                <a:effectLst/>
                <a:latin typeface="Bookman Old Style" panose="02050604050505020204" pitchFamily="18" charset="0"/>
              </a:rPr>
              <a:t> </a:t>
            </a:r>
            <a:r>
              <a:rPr lang="it-IT" sz="1700" b="0" i="0" u="none" strike="noStrike" dirty="0" err="1">
                <a:solidFill>
                  <a:schemeClr val="tx1"/>
                </a:solidFill>
                <a:effectLst/>
                <a:latin typeface="Bookman Old Style" panose="02050604050505020204" pitchFamily="18" charset="0"/>
              </a:rPr>
              <a:t>you</a:t>
            </a:r>
            <a:r>
              <a:rPr lang="it-IT" sz="1700" b="0" i="0" u="none" strike="noStrike" dirty="0">
                <a:solidFill>
                  <a:schemeClr val="tx1"/>
                </a:solidFill>
                <a:effectLst/>
                <a:latin typeface="Bookman Old Style" panose="02050604050505020204" pitchFamily="18" charset="0"/>
              </a:rPr>
              <a:t> </a:t>
            </a:r>
            <a:r>
              <a:rPr lang="it-IT" sz="1700" b="0" i="0" u="none" strike="noStrike" dirty="0" err="1">
                <a:solidFill>
                  <a:schemeClr val="tx1"/>
                </a:solidFill>
                <a:effectLst/>
                <a:latin typeface="Bookman Old Style" panose="02050604050505020204" pitchFamily="18" charset="0"/>
              </a:rPr>
              <a:t>intend</a:t>
            </a:r>
            <a:r>
              <a:rPr lang="it-IT" sz="1700" b="0" i="0" u="none" strike="noStrike" dirty="0">
                <a:solidFill>
                  <a:schemeClr val="tx1"/>
                </a:solidFill>
                <a:effectLst/>
                <a:latin typeface="Bookman Old Style" panose="02050604050505020204" pitchFamily="18" charset="0"/>
              </a:rPr>
              <a:t> to study (the </a:t>
            </a:r>
            <a:r>
              <a:rPr lang="it-IT" sz="1700" b="0" i="0" u="none" strike="noStrike" dirty="0" err="1">
                <a:solidFill>
                  <a:schemeClr val="tx1"/>
                </a:solidFill>
                <a:effectLst/>
                <a:latin typeface="Bookman Old Style" panose="02050604050505020204" pitchFamily="18" charset="0"/>
              </a:rPr>
              <a:t>thesis</a:t>
            </a:r>
            <a:r>
              <a:rPr lang="it-IT" sz="1700" b="0" i="0" u="none" strike="noStrike" dirty="0">
                <a:solidFill>
                  <a:schemeClr val="tx1"/>
                </a:solidFill>
                <a:effectLst/>
                <a:latin typeface="Bookman Old Style" panose="02050604050505020204" pitchFamily="18" charset="0"/>
              </a:rPr>
              <a:t> </a:t>
            </a:r>
            <a:r>
              <a:rPr lang="it-IT" sz="1700" b="0" i="0" u="none" strike="noStrike" dirty="0" err="1">
                <a:solidFill>
                  <a:schemeClr val="tx1"/>
                </a:solidFill>
                <a:effectLst/>
                <a:latin typeface="Bookman Old Style" panose="02050604050505020204" pitchFamily="18" charset="0"/>
              </a:rPr>
              <a:t>objective</a:t>
            </a:r>
            <a:r>
              <a:rPr lang="it-IT" sz="1700" b="0" i="0" u="none" strike="noStrike" dirty="0">
                <a:solidFill>
                  <a:schemeClr val="tx1"/>
                </a:solidFill>
                <a:effectLst/>
                <a:latin typeface="Bookman Old Style" panose="02050604050505020204" pitchFamily="18" charset="0"/>
              </a:rPr>
              <a:t>).</a:t>
            </a:r>
            <a:endParaRPr lang="it-IT" sz="1700" dirty="0">
              <a:solidFill>
                <a:schemeClr val="tx1"/>
              </a:solidFill>
              <a:latin typeface="Bookman Old Style" panose="02050604050505020204" pitchFamily="18" charset="0"/>
            </a:endParaRPr>
          </a:p>
        </p:txBody>
      </p:sp>
      <p:sp>
        <p:nvSpPr>
          <p:cNvPr id="9" name="CasellaDiTesto 8">
            <a:extLst>
              <a:ext uri="{FF2B5EF4-FFF2-40B4-BE49-F238E27FC236}">
                <a16:creationId xmlns:a16="http://schemas.microsoft.com/office/drawing/2014/main" id="{D7995CF0-21E0-E8ED-29A7-BDEAB82090AC}"/>
              </a:ext>
            </a:extLst>
          </p:cNvPr>
          <p:cNvSpPr txBox="1"/>
          <p:nvPr/>
        </p:nvSpPr>
        <p:spPr>
          <a:xfrm>
            <a:off x="1408386" y="4025462"/>
            <a:ext cx="9701048" cy="1477328"/>
          </a:xfrm>
          <a:prstGeom prst="rect">
            <a:avLst/>
          </a:prstGeom>
          <a:noFill/>
        </p:spPr>
        <p:txBody>
          <a:bodyPr wrap="square" rtlCol="0">
            <a:spAutoFit/>
          </a:bodyPr>
          <a:lstStyle/>
          <a:p>
            <a:pPr algn="ctr"/>
            <a:r>
              <a:rPr lang="it-IT" i="1" kern="100" dirty="0">
                <a:latin typeface="Bookman Old Style" panose="02050604050505020204" pitchFamily="18" charset="0"/>
                <a:ea typeface="Calibri" panose="020F0502020204030204" pitchFamily="34" charset="0"/>
                <a:cs typeface="Times New Roman" panose="02020603050405020304" pitchFamily="18" charset="0"/>
              </a:rPr>
              <a:t>La p</a:t>
            </a:r>
            <a:r>
              <a:rPr lang="it-IT" sz="1800" i="1" kern="100" dirty="0">
                <a:effectLst/>
                <a:latin typeface="Bookman Old Style" panose="02050604050505020204" pitchFamily="18" charset="0"/>
                <a:ea typeface="Calibri" panose="020F0502020204030204" pitchFamily="34" charset="0"/>
                <a:cs typeface="Times New Roman" panose="02020603050405020304" pitchFamily="18" charset="0"/>
              </a:rPr>
              <a:t>olemica contro metodologia positivista nell’Apologia della storia di March Bloch</a:t>
            </a:r>
          </a:p>
          <a:p>
            <a:pPr algn="ctr"/>
            <a:endParaRPr lang="it-IT" sz="1800" i="1" kern="100" dirty="0">
              <a:effectLst/>
              <a:latin typeface="Bookman Old Style" panose="02050604050505020204" pitchFamily="18" charset="0"/>
              <a:ea typeface="Calibri" panose="020F0502020204030204" pitchFamily="34" charset="0"/>
              <a:cs typeface="Times New Roman" panose="02020603050405020304" pitchFamily="18" charset="0"/>
            </a:endParaRPr>
          </a:p>
          <a:p>
            <a:pPr algn="just"/>
            <a:r>
              <a:rPr lang="it-IT" kern="100" dirty="0">
                <a:ea typeface="Calibri" panose="020F0502020204030204" pitchFamily="34" charset="0"/>
                <a:cs typeface="Times New Roman" panose="02020603050405020304" pitchFamily="18" charset="0"/>
              </a:rPr>
              <a:t>Cercheremo di comprendere quali aspetti della storiografia positivista Bloch disapprova, quali alternative propone e quali elementi di tale metodo intende valorizzare.</a:t>
            </a:r>
            <a:r>
              <a:rPr lang="it-IT" sz="1800" i="1" kern="100" dirty="0">
                <a:effectLst/>
                <a:ea typeface="Calibri" panose="020F0502020204030204" pitchFamily="34" charset="0"/>
                <a:cs typeface="Times New Roman" panose="02020603050405020304" pitchFamily="18" charset="0"/>
              </a:rPr>
              <a:t> </a:t>
            </a:r>
          </a:p>
          <a:p>
            <a:endParaRPr lang="it-IT" dirty="0"/>
          </a:p>
        </p:txBody>
      </p:sp>
    </p:spTree>
    <p:extLst>
      <p:ext uri="{BB962C8B-B14F-4D97-AF65-F5344CB8AC3E}">
        <p14:creationId xmlns:p14="http://schemas.microsoft.com/office/powerpoint/2010/main" val="3046868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D7747E8-EEA6-A4FF-8245-3A428B0CDE3E}"/>
              </a:ext>
            </a:extLst>
          </p:cNvPr>
          <p:cNvSpPr>
            <a:spLocks noGrp="1"/>
          </p:cNvSpPr>
          <p:nvPr>
            <p:ph type="title"/>
          </p:nvPr>
        </p:nvSpPr>
        <p:spPr>
          <a:xfrm>
            <a:off x="1216154" y="780332"/>
            <a:ext cx="9601196" cy="1629253"/>
          </a:xfrm>
        </p:spPr>
        <p:txBody>
          <a:bodyPr>
            <a:normAutofit/>
          </a:bodyPr>
          <a:lstStyle/>
          <a:p>
            <a:r>
              <a:rPr lang="it-IT" sz="2800" b="1" dirty="0">
                <a:latin typeface="Bookman Old Style" panose="02050604050505020204" pitchFamily="18" charset="0"/>
              </a:rPr>
              <a:t>Progetto di ricerca</a:t>
            </a:r>
            <a:br>
              <a:rPr lang="it-IT" sz="2800" dirty="0">
                <a:latin typeface="Bookman Old Style" panose="02050604050505020204" pitchFamily="18" charset="0"/>
              </a:rPr>
            </a:br>
            <a:r>
              <a:rPr lang="it-IT" sz="2800" kern="100" dirty="0">
                <a:effectLst/>
                <a:latin typeface="Bookman Old Style" panose="02050604050505020204" pitchFamily="18" charset="0"/>
                <a:ea typeface="Calibri" panose="020F0502020204030204" pitchFamily="34" charset="0"/>
                <a:cs typeface="Times New Roman" panose="02020603050405020304" pitchFamily="18" charset="0"/>
              </a:rPr>
              <a:t>Sintesi degli obiettivi e del contenuto della ricerca (</a:t>
            </a:r>
            <a:r>
              <a:rPr lang="it-IT" sz="2800" kern="100" dirty="0" err="1">
                <a:latin typeface="Bookman Old Style" panose="02050604050505020204" pitchFamily="18" charset="0"/>
                <a:ea typeface="Calibri" panose="020F0502020204030204" pitchFamily="34" charset="0"/>
                <a:cs typeface="Times New Roman" panose="02020603050405020304" pitchFamily="18" charset="0"/>
              </a:rPr>
              <a:t>S</a:t>
            </a:r>
            <a:r>
              <a:rPr lang="it-IT" sz="2800" i="0" u="none" strike="noStrike" dirty="0" err="1">
                <a:solidFill>
                  <a:srgbClr val="374151"/>
                </a:solidFill>
                <a:effectLst/>
                <a:latin typeface="Bookman Old Style" panose="02050604050505020204" pitchFamily="18" charset="0"/>
              </a:rPr>
              <a:t>ummary</a:t>
            </a:r>
            <a:r>
              <a:rPr lang="it-IT" sz="2800" i="0" u="none" strike="noStrike" dirty="0">
                <a:solidFill>
                  <a:srgbClr val="374151"/>
                </a:solidFill>
                <a:effectLst/>
                <a:latin typeface="Bookman Old Style" panose="02050604050505020204" pitchFamily="18" charset="0"/>
              </a:rPr>
              <a:t> of </a:t>
            </a:r>
            <a:r>
              <a:rPr lang="it-IT" sz="2800" dirty="0" err="1">
                <a:solidFill>
                  <a:srgbClr val="374151"/>
                </a:solidFill>
                <a:latin typeface="Bookman Old Style" panose="02050604050505020204" pitchFamily="18" charset="0"/>
              </a:rPr>
              <a:t>r</a:t>
            </a:r>
            <a:r>
              <a:rPr lang="it-IT" sz="2800" i="0" u="none" strike="noStrike" dirty="0" err="1">
                <a:solidFill>
                  <a:srgbClr val="374151"/>
                </a:solidFill>
                <a:effectLst/>
                <a:latin typeface="Bookman Old Style" panose="02050604050505020204" pitchFamily="18" charset="0"/>
              </a:rPr>
              <a:t>esearch</a:t>
            </a:r>
            <a:r>
              <a:rPr lang="it-IT" sz="2800" i="0" u="none" strike="noStrike" dirty="0">
                <a:solidFill>
                  <a:srgbClr val="374151"/>
                </a:solidFill>
                <a:effectLst/>
                <a:latin typeface="Bookman Old Style" panose="02050604050505020204" pitchFamily="18" charset="0"/>
              </a:rPr>
              <a:t> </a:t>
            </a:r>
            <a:r>
              <a:rPr lang="it-IT" sz="2800" dirty="0" err="1">
                <a:solidFill>
                  <a:srgbClr val="374151"/>
                </a:solidFill>
                <a:latin typeface="Bookman Old Style" panose="02050604050505020204" pitchFamily="18" charset="0"/>
              </a:rPr>
              <a:t>o</a:t>
            </a:r>
            <a:r>
              <a:rPr lang="it-IT" sz="2800" i="0" u="none" strike="noStrike" dirty="0" err="1">
                <a:solidFill>
                  <a:srgbClr val="374151"/>
                </a:solidFill>
                <a:effectLst/>
                <a:latin typeface="Bookman Old Style" panose="02050604050505020204" pitchFamily="18" charset="0"/>
              </a:rPr>
              <a:t>bjectives</a:t>
            </a:r>
            <a:r>
              <a:rPr lang="it-IT" sz="2800" i="0" u="none" strike="noStrike" dirty="0">
                <a:solidFill>
                  <a:srgbClr val="374151"/>
                </a:solidFill>
                <a:effectLst/>
                <a:latin typeface="Bookman Old Style" panose="02050604050505020204" pitchFamily="18" charset="0"/>
              </a:rPr>
              <a:t> and </a:t>
            </a:r>
            <a:r>
              <a:rPr lang="it-IT" sz="2800" i="0" u="none" strike="noStrike" dirty="0" err="1">
                <a:solidFill>
                  <a:srgbClr val="374151"/>
                </a:solidFill>
                <a:effectLst/>
                <a:latin typeface="Bookman Old Style" panose="02050604050505020204" pitchFamily="18" charset="0"/>
              </a:rPr>
              <a:t>content</a:t>
            </a:r>
            <a:r>
              <a:rPr lang="it-IT" sz="2800" dirty="0">
                <a:solidFill>
                  <a:srgbClr val="374151"/>
                </a:solidFill>
                <a:latin typeface="Bookman Old Style" panose="02050604050505020204" pitchFamily="18" charset="0"/>
              </a:rPr>
              <a:t>)</a:t>
            </a:r>
            <a:endParaRPr lang="it-IT" sz="2800" dirty="0">
              <a:latin typeface="Bookman Old Style" panose="02050604050505020204" pitchFamily="18" charset="0"/>
            </a:endParaRPr>
          </a:p>
        </p:txBody>
      </p:sp>
      <p:sp>
        <p:nvSpPr>
          <p:cNvPr id="4" name="Segnaposto contenuto 3">
            <a:extLst>
              <a:ext uri="{FF2B5EF4-FFF2-40B4-BE49-F238E27FC236}">
                <a16:creationId xmlns:a16="http://schemas.microsoft.com/office/drawing/2014/main" id="{7540C317-35D5-812E-096F-1269D395CEE5}"/>
              </a:ext>
            </a:extLst>
          </p:cNvPr>
          <p:cNvSpPr>
            <a:spLocks noGrp="1"/>
          </p:cNvSpPr>
          <p:nvPr>
            <p:ph sz="half" idx="1"/>
          </p:nvPr>
        </p:nvSpPr>
        <p:spPr>
          <a:xfrm>
            <a:off x="1298448" y="2427514"/>
            <a:ext cx="4718304" cy="1482334"/>
          </a:xfrm>
        </p:spPr>
        <p:txBody>
          <a:bodyPr>
            <a:normAutofit/>
          </a:bodyPr>
          <a:lstStyle/>
          <a:p>
            <a:pPr marL="0" indent="0" algn="just">
              <a:lnSpc>
                <a:spcPct val="150000"/>
              </a:lnSpc>
              <a:buNone/>
            </a:pPr>
            <a:r>
              <a:rPr lang="it-IT" sz="1800" kern="100" dirty="0">
                <a:effectLst/>
                <a:latin typeface="Bookman Old Style" panose="02050604050505020204" pitchFamily="18" charset="0"/>
                <a:ea typeface="Calibri" panose="020F0502020204030204" pitchFamily="34" charset="0"/>
                <a:cs typeface="Times New Roman" panose="02020603050405020304" pitchFamily="18" charset="0"/>
              </a:rPr>
              <a:t>Nel quinto paragrafo presentiamo il contenuto di singolo capitolo.</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50000"/>
              </a:lnSpc>
              <a:buNone/>
            </a:pP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Segnaposto contenuto 4">
            <a:extLst>
              <a:ext uri="{FF2B5EF4-FFF2-40B4-BE49-F238E27FC236}">
                <a16:creationId xmlns:a16="http://schemas.microsoft.com/office/drawing/2014/main" id="{8A29C363-E727-8937-3F46-F183DD488924}"/>
              </a:ext>
            </a:extLst>
          </p:cNvPr>
          <p:cNvSpPr>
            <a:spLocks noGrp="1"/>
          </p:cNvSpPr>
          <p:nvPr>
            <p:ph sz="half" idx="2"/>
          </p:nvPr>
        </p:nvSpPr>
        <p:spPr>
          <a:xfrm>
            <a:off x="6181344" y="2427514"/>
            <a:ext cx="4718304" cy="1482334"/>
          </a:xfrm>
        </p:spPr>
        <p:txBody>
          <a:bodyPr>
            <a:normAutofit/>
          </a:bodyPr>
          <a:lstStyle/>
          <a:p>
            <a:pPr marL="0" indent="0" algn="just">
              <a:lnSpc>
                <a:spcPct val="150000"/>
              </a:lnSpc>
              <a:buNone/>
            </a:pPr>
            <a:r>
              <a:rPr lang="it-IT" sz="1700" b="0" i="0" u="none" strike="noStrike" dirty="0">
                <a:solidFill>
                  <a:schemeClr val="tx1"/>
                </a:solidFill>
                <a:effectLst/>
                <a:latin typeface="Bookman Old Style" panose="02050604050505020204" pitchFamily="18" charset="0"/>
              </a:rPr>
              <a:t>In the </a:t>
            </a:r>
            <a:r>
              <a:rPr lang="it-IT" sz="1700" b="0" i="0" u="none" strike="noStrike" dirty="0" err="1">
                <a:solidFill>
                  <a:schemeClr val="tx1"/>
                </a:solidFill>
                <a:effectLst/>
                <a:latin typeface="Bookman Old Style" panose="02050604050505020204" pitchFamily="18" charset="0"/>
              </a:rPr>
              <a:t>fifth</a:t>
            </a:r>
            <a:r>
              <a:rPr lang="it-IT" sz="1700" b="0" i="0" u="none" strike="noStrike" dirty="0">
                <a:solidFill>
                  <a:schemeClr val="tx1"/>
                </a:solidFill>
                <a:effectLst/>
                <a:latin typeface="Bookman Old Style" panose="02050604050505020204" pitchFamily="18" charset="0"/>
              </a:rPr>
              <a:t> </a:t>
            </a:r>
            <a:r>
              <a:rPr lang="it-IT" sz="1700" b="0" i="0" u="none" strike="noStrike" dirty="0" err="1">
                <a:solidFill>
                  <a:schemeClr val="tx1"/>
                </a:solidFill>
                <a:effectLst/>
                <a:latin typeface="Bookman Old Style" panose="02050604050505020204" pitchFamily="18" charset="0"/>
              </a:rPr>
              <a:t>paragraph</a:t>
            </a:r>
            <a:r>
              <a:rPr lang="it-IT" sz="1700" b="0" i="0" u="none" strike="noStrike" dirty="0">
                <a:solidFill>
                  <a:schemeClr val="tx1"/>
                </a:solidFill>
                <a:effectLst/>
                <a:latin typeface="Bookman Old Style" panose="02050604050505020204" pitchFamily="18" charset="0"/>
              </a:rPr>
              <a:t>, </a:t>
            </a:r>
            <a:r>
              <a:rPr lang="it-IT" sz="1700" b="0" i="0" u="none" strike="noStrike" dirty="0" err="1">
                <a:solidFill>
                  <a:schemeClr val="tx1"/>
                </a:solidFill>
                <a:effectLst/>
                <a:latin typeface="Bookman Old Style" panose="02050604050505020204" pitchFamily="18" charset="0"/>
              </a:rPr>
              <a:t>you</a:t>
            </a:r>
            <a:r>
              <a:rPr lang="it-IT" sz="1700" b="0" i="0" u="none" strike="noStrike" dirty="0">
                <a:solidFill>
                  <a:schemeClr val="tx1"/>
                </a:solidFill>
                <a:effectLst/>
                <a:latin typeface="Bookman Old Style" panose="02050604050505020204" pitchFamily="18" charset="0"/>
              </a:rPr>
              <a:t> </a:t>
            </a:r>
            <a:r>
              <a:rPr lang="it-IT" sz="1700" b="0" i="0" u="none" strike="noStrike" dirty="0" err="1">
                <a:solidFill>
                  <a:schemeClr val="tx1"/>
                </a:solidFill>
                <a:effectLst/>
                <a:latin typeface="Bookman Old Style" panose="02050604050505020204" pitchFamily="18" charset="0"/>
              </a:rPr>
              <a:t>present</a:t>
            </a:r>
            <a:r>
              <a:rPr lang="it-IT" sz="1700" b="0" i="0" u="none" strike="noStrike" dirty="0">
                <a:solidFill>
                  <a:schemeClr val="tx1"/>
                </a:solidFill>
                <a:effectLst/>
                <a:latin typeface="Bookman Old Style" panose="02050604050505020204" pitchFamily="18" charset="0"/>
              </a:rPr>
              <a:t> the </a:t>
            </a:r>
            <a:r>
              <a:rPr lang="it-IT" sz="1700" b="0" i="0" u="none" strike="noStrike" dirty="0" err="1">
                <a:solidFill>
                  <a:schemeClr val="tx1"/>
                </a:solidFill>
                <a:effectLst/>
                <a:latin typeface="Bookman Old Style" panose="02050604050505020204" pitchFamily="18" charset="0"/>
              </a:rPr>
              <a:t>content</a:t>
            </a:r>
            <a:r>
              <a:rPr lang="it-IT" sz="1700" b="0" i="0" u="none" strike="noStrike" dirty="0">
                <a:solidFill>
                  <a:schemeClr val="tx1"/>
                </a:solidFill>
                <a:effectLst/>
                <a:latin typeface="Bookman Old Style" panose="02050604050505020204" pitchFamily="18" charset="0"/>
              </a:rPr>
              <a:t> of </a:t>
            </a:r>
            <a:r>
              <a:rPr lang="it-IT" sz="1700" b="0" i="0" u="none" strike="noStrike" dirty="0" err="1">
                <a:solidFill>
                  <a:schemeClr val="tx1"/>
                </a:solidFill>
                <a:effectLst/>
                <a:latin typeface="Bookman Old Style" panose="02050604050505020204" pitchFamily="18" charset="0"/>
              </a:rPr>
              <a:t>each</a:t>
            </a:r>
            <a:r>
              <a:rPr lang="it-IT" sz="1700" b="0" i="0" u="none" strike="noStrike" dirty="0">
                <a:solidFill>
                  <a:schemeClr val="tx1"/>
                </a:solidFill>
                <a:effectLst/>
                <a:latin typeface="Bookman Old Style" panose="02050604050505020204" pitchFamily="18" charset="0"/>
              </a:rPr>
              <a:t> </a:t>
            </a:r>
            <a:r>
              <a:rPr lang="it-IT" sz="1700" b="0" i="0" u="none" strike="noStrike" dirty="0" err="1">
                <a:solidFill>
                  <a:schemeClr val="tx1"/>
                </a:solidFill>
                <a:effectLst/>
                <a:latin typeface="Bookman Old Style" panose="02050604050505020204" pitchFamily="18" charset="0"/>
              </a:rPr>
              <a:t>individual</a:t>
            </a:r>
            <a:r>
              <a:rPr lang="it-IT" sz="1700" b="0" i="0" u="none" strike="noStrike" dirty="0">
                <a:solidFill>
                  <a:schemeClr val="tx1"/>
                </a:solidFill>
                <a:effectLst/>
                <a:latin typeface="Bookman Old Style" panose="02050604050505020204" pitchFamily="18" charset="0"/>
              </a:rPr>
              <a:t> </a:t>
            </a:r>
            <a:r>
              <a:rPr lang="it-IT" sz="1700" b="0" i="0" u="none" strike="noStrike" dirty="0" err="1">
                <a:solidFill>
                  <a:schemeClr val="tx1"/>
                </a:solidFill>
                <a:effectLst/>
                <a:latin typeface="Bookman Old Style" panose="02050604050505020204" pitchFamily="18" charset="0"/>
              </a:rPr>
              <a:t>chapter</a:t>
            </a:r>
            <a:r>
              <a:rPr lang="it-IT" sz="1700" b="0" i="0" u="none" strike="noStrike" dirty="0">
                <a:solidFill>
                  <a:schemeClr val="tx1"/>
                </a:solidFill>
                <a:effectLst/>
                <a:latin typeface="Bookman Old Style" panose="02050604050505020204" pitchFamily="18" charset="0"/>
              </a:rPr>
              <a:t>.</a:t>
            </a:r>
            <a:endParaRPr lang="it-IT" sz="1700" dirty="0">
              <a:solidFill>
                <a:schemeClr val="tx1"/>
              </a:solidFill>
              <a:latin typeface="Bookman Old Style" panose="02050604050505020204" pitchFamily="18" charset="0"/>
            </a:endParaRPr>
          </a:p>
        </p:txBody>
      </p:sp>
      <p:sp>
        <p:nvSpPr>
          <p:cNvPr id="9" name="CasellaDiTesto 8">
            <a:extLst>
              <a:ext uri="{FF2B5EF4-FFF2-40B4-BE49-F238E27FC236}">
                <a16:creationId xmlns:a16="http://schemas.microsoft.com/office/drawing/2014/main" id="{D7995CF0-21E0-E8ED-29A7-BDEAB82090AC}"/>
              </a:ext>
            </a:extLst>
          </p:cNvPr>
          <p:cNvSpPr txBox="1"/>
          <p:nvPr/>
        </p:nvSpPr>
        <p:spPr>
          <a:xfrm>
            <a:off x="1408386" y="4025462"/>
            <a:ext cx="9701048" cy="646331"/>
          </a:xfrm>
          <a:prstGeom prst="rect">
            <a:avLst/>
          </a:prstGeom>
          <a:noFill/>
        </p:spPr>
        <p:txBody>
          <a:bodyPr wrap="square" rtlCol="0">
            <a:spAutoFit/>
          </a:bodyPr>
          <a:lstStyle/>
          <a:p>
            <a:pPr algn="ctr"/>
            <a:r>
              <a:rPr lang="it-IT" i="1" kern="100" dirty="0">
                <a:latin typeface="Bookman Old Style" panose="02050604050505020204" pitchFamily="18" charset="0"/>
                <a:ea typeface="Calibri" panose="020F0502020204030204" pitchFamily="34" charset="0"/>
                <a:cs typeface="Times New Roman" panose="02020603050405020304" pitchFamily="18" charset="0"/>
              </a:rPr>
              <a:t>La p</a:t>
            </a:r>
            <a:r>
              <a:rPr lang="it-IT" sz="1800" i="1" kern="100" dirty="0">
                <a:effectLst/>
                <a:latin typeface="Bookman Old Style" panose="02050604050505020204" pitchFamily="18" charset="0"/>
                <a:ea typeface="Calibri" panose="020F0502020204030204" pitchFamily="34" charset="0"/>
                <a:cs typeface="Times New Roman" panose="02020603050405020304" pitchFamily="18" charset="0"/>
              </a:rPr>
              <a:t>olemica contro metodologia positivista nell’Apologia della storia di March Bloch </a:t>
            </a:r>
            <a:endParaRPr lang="it-IT" sz="1800" i="1"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Tree>
    <p:extLst>
      <p:ext uri="{BB962C8B-B14F-4D97-AF65-F5344CB8AC3E}">
        <p14:creationId xmlns:p14="http://schemas.microsoft.com/office/powerpoint/2010/main" val="452748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D7747E8-EEA6-A4FF-8245-3A428B0CDE3E}"/>
              </a:ext>
            </a:extLst>
          </p:cNvPr>
          <p:cNvSpPr>
            <a:spLocks noGrp="1"/>
          </p:cNvSpPr>
          <p:nvPr>
            <p:ph type="title"/>
          </p:nvPr>
        </p:nvSpPr>
        <p:spPr>
          <a:xfrm>
            <a:off x="1216154" y="780332"/>
            <a:ext cx="9601196" cy="1629253"/>
          </a:xfrm>
        </p:spPr>
        <p:txBody>
          <a:bodyPr>
            <a:normAutofit/>
          </a:bodyPr>
          <a:lstStyle/>
          <a:p>
            <a:r>
              <a:rPr lang="it-IT" sz="2800" b="1" dirty="0">
                <a:latin typeface="Bookman Old Style" panose="02050604050505020204" pitchFamily="18" charset="0"/>
              </a:rPr>
              <a:t>Progetto di ricerca</a:t>
            </a:r>
            <a:br>
              <a:rPr lang="it-IT" sz="2800" dirty="0">
                <a:latin typeface="Bookman Old Style" panose="02050604050505020204" pitchFamily="18" charset="0"/>
              </a:rPr>
            </a:br>
            <a:r>
              <a:rPr lang="it-IT" sz="2800" kern="100" dirty="0">
                <a:effectLst/>
                <a:latin typeface="Bookman Old Style" panose="02050604050505020204" pitchFamily="18" charset="0"/>
                <a:ea typeface="Calibri" panose="020F0502020204030204" pitchFamily="34" charset="0"/>
                <a:cs typeface="Times New Roman" panose="02020603050405020304" pitchFamily="18" charset="0"/>
              </a:rPr>
              <a:t>Sintesi degli obiettivi e del contenuto della ricerca (</a:t>
            </a:r>
            <a:r>
              <a:rPr lang="it-IT" sz="2800" kern="100" dirty="0" err="1">
                <a:latin typeface="Bookman Old Style" panose="02050604050505020204" pitchFamily="18" charset="0"/>
                <a:ea typeface="Calibri" panose="020F0502020204030204" pitchFamily="34" charset="0"/>
                <a:cs typeface="Times New Roman" panose="02020603050405020304" pitchFamily="18" charset="0"/>
              </a:rPr>
              <a:t>S</a:t>
            </a:r>
            <a:r>
              <a:rPr lang="it-IT" sz="2800" i="0" u="none" strike="noStrike" dirty="0" err="1">
                <a:solidFill>
                  <a:srgbClr val="374151"/>
                </a:solidFill>
                <a:effectLst/>
                <a:latin typeface="Bookman Old Style" panose="02050604050505020204" pitchFamily="18" charset="0"/>
              </a:rPr>
              <a:t>ummary</a:t>
            </a:r>
            <a:r>
              <a:rPr lang="it-IT" sz="2800" i="0" u="none" strike="noStrike" dirty="0">
                <a:solidFill>
                  <a:srgbClr val="374151"/>
                </a:solidFill>
                <a:effectLst/>
                <a:latin typeface="Bookman Old Style" panose="02050604050505020204" pitchFamily="18" charset="0"/>
              </a:rPr>
              <a:t> of </a:t>
            </a:r>
            <a:r>
              <a:rPr lang="it-IT" sz="2800" dirty="0" err="1">
                <a:solidFill>
                  <a:srgbClr val="374151"/>
                </a:solidFill>
                <a:latin typeface="Bookman Old Style" panose="02050604050505020204" pitchFamily="18" charset="0"/>
              </a:rPr>
              <a:t>r</a:t>
            </a:r>
            <a:r>
              <a:rPr lang="it-IT" sz="2800" i="0" u="none" strike="noStrike" dirty="0" err="1">
                <a:solidFill>
                  <a:srgbClr val="374151"/>
                </a:solidFill>
                <a:effectLst/>
                <a:latin typeface="Bookman Old Style" panose="02050604050505020204" pitchFamily="18" charset="0"/>
              </a:rPr>
              <a:t>esearch</a:t>
            </a:r>
            <a:r>
              <a:rPr lang="it-IT" sz="2800" i="0" u="none" strike="noStrike" dirty="0">
                <a:solidFill>
                  <a:srgbClr val="374151"/>
                </a:solidFill>
                <a:effectLst/>
                <a:latin typeface="Bookman Old Style" panose="02050604050505020204" pitchFamily="18" charset="0"/>
              </a:rPr>
              <a:t> </a:t>
            </a:r>
            <a:r>
              <a:rPr lang="it-IT" sz="2800" dirty="0" err="1">
                <a:solidFill>
                  <a:srgbClr val="374151"/>
                </a:solidFill>
                <a:latin typeface="Bookman Old Style" panose="02050604050505020204" pitchFamily="18" charset="0"/>
              </a:rPr>
              <a:t>o</a:t>
            </a:r>
            <a:r>
              <a:rPr lang="it-IT" sz="2800" i="0" u="none" strike="noStrike" dirty="0" err="1">
                <a:solidFill>
                  <a:srgbClr val="374151"/>
                </a:solidFill>
                <a:effectLst/>
                <a:latin typeface="Bookman Old Style" panose="02050604050505020204" pitchFamily="18" charset="0"/>
              </a:rPr>
              <a:t>bjectives</a:t>
            </a:r>
            <a:r>
              <a:rPr lang="it-IT" sz="2800" i="0" u="none" strike="noStrike" dirty="0">
                <a:solidFill>
                  <a:srgbClr val="374151"/>
                </a:solidFill>
                <a:effectLst/>
                <a:latin typeface="Bookman Old Style" panose="02050604050505020204" pitchFamily="18" charset="0"/>
              </a:rPr>
              <a:t> and </a:t>
            </a:r>
            <a:r>
              <a:rPr lang="it-IT" sz="2800" i="0" u="none" strike="noStrike" dirty="0" err="1">
                <a:solidFill>
                  <a:srgbClr val="374151"/>
                </a:solidFill>
                <a:effectLst/>
                <a:latin typeface="Bookman Old Style" panose="02050604050505020204" pitchFamily="18" charset="0"/>
              </a:rPr>
              <a:t>content</a:t>
            </a:r>
            <a:r>
              <a:rPr lang="it-IT" sz="2800" dirty="0">
                <a:solidFill>
                  <a:srgbClr val="374151"/>
                </a:solidFill>
                <a:latin typeface="Bookman Old Style" panose="02050604050505020204" pitchFamily="18" charset="0"/>
              </a:rPr>
              <a:t>)</a:t>
            </a:r>
            <a:endParaRPr lang="it-IT" sz="2800" dirty="0">
              <a:latin typeface="Bookman Old Style" panose="02050604050505020204" pitchFamily="18" charset="0"/>
            </a:endParaRPr>
          </a:p>
        </p:txBody>
      </p:sp>
      <p:sp>
        <p:nvSpPr>
          <p:cNvPr id="4" name="Segnaposto contenuto 3">
            <a:extLst>
              <a:ext uri="{FF2B5EF4-FFF2-40B4-BE49-F238E27FC236}">
                <a16:creationId xmlns:a16="http://schemas.microsoft.com/office/drawing/2014/main" id="{7540C317-35D5-812E-096F-1269D395CEE5}"/>
              </a:ext>
            </a:extLst>
          </p:cNvPr>
          <p:cNvSpPr>
            <a:spLocks noGrp="1"/>
          </p:cNvSpPr>
          <p:nvPr>
            <p:ph sz="half" idx="1"/>
          </p:nvPr>
        </p:nvSpPr>
        <p:spPr>
          <a:xfrm>
            <a:off x="1292353" y="2485321"/>
            <a:ext cx="4718304" cy="1482334"/>
          </a:xfrm>
        </p:spPr>
        <p:txBody>
          <a:bodyPr>
            <a:normAutofit fontScale="85000" lnSpcReduction="10000"/>
          </a:bodyPr>
          <a:lstStyle/>
          <a:p>
            <a:pPr marL="0" indent="0" algn="just">
              <a:lnSpc>
                <a:spcPct val="150000"/>
              </a:lnSpc>
              <a:buNone/>
            </a:pPr>
            <a:r>
              <a:rPr lang="it-IT" sz="1800" kern="100" dirty="0">
                <a:effectLst/>
                <a:latin typeface="Bookman Old Style" panose="02050604050505020204" pitchFamily="18" charset="0"/>
                <a:ea typeface="Calibri" panose="020F0502020204030204" pitchFamily="34" charset="0"/>
                <a:cs typeface="Times New Roman" panose="02020603050405020304" pitchFamily="18" charset="0"/>
              </a:rPr>
              <a:t>Nel sesto paragrafo spieghiamo brevemente il metodo. In questa parte si può anche fare un elenco di domande che vogliamo fare alla nostra fonte.	</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50000"/>
              </a:lnSpc>
              <a:buNone/>
            </a:pP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Segnaposto contenuto 4">
            <a:extLst>
              <a:ext uri="{FF2B5EF4-FFF2-40B4-BE49-F238E27FC236}">
                <a16:creationId xmlns:a16="http://schemas.microsoft.com/office/drawing/2014/main" id="{8A29C363-E727-8937-3F46-F183DD488924}"/>
              </a:ext>
            </a:extLst>
          </p:cNvPr>
          <p:cNvSpPr>
            <a:spLocks noGrp="1"/>
          </p:cNvSpPr>
          <p:nvPr>
            <p:ph sz="half" idx="2"/>
          </p:nvPr>
        </p:nvSpPr>
        <p:spPr>
          <a:xfrm>
            <a:off x="6181344" y="2427514"/>
            <a:ext cx="4718304" cy="1482334"/>
          </a:xfrm>
        </p:spPr>
        <p:txBody>
          <a:bodyPr>
            <a:normAutofit fontScale="85000" lnSpcReduction="10000"/>
          </a:bodyPr>
          <a:lstStyle/>
          <a:p>
            <a:pPr marL="0" indent="0" algn="just">
              <a:lnSpc>
                <a:spcPct val="160000"/>
              </a:lnSpc>
              <a:buNone/>
            </a:pPr>
            <a:r>
              <a:rPr lang="it-IT" sz="1500" b="0" i="0" u="none" strike="noStrike" dirty="0">
                <a:solidFill>
                  <a:schemeClr val="tx1"/>
                </a:solidFill>
                <a:effectLst/>
                <a:latin typeface="Bookman Old Style" panose="02050604050505020204" pitchFamily="18" charset="0"/>
              </a:rPr>
              <a:t>In the </a:t>
            </a:r>
            <a:r>
              <a:rPr lang="it-IT" sz="1500" b="0" i="0" u="none" strike="noStrike" dirty="0" err="1">
                <a:solidFill>
                  <a:schemeClr val="tx1"/>
                </a:solidFill>
                <a:effectLst/>
                <a:latin typeface="Bookman Old Style" panose="02050604050505020204" pitchFamily="18" charset="0"/>
              </a:rPr>
              <a:t>sixth</a:t>
            </a:r>
            <a:r>
              <a:rPr lang="it-IT" sz="1500" b="0" i="0" u="none" strike="noStrike" dirty="0">
                <a:solidFill>
                  <a:schemeClr val="tx1"/>
                </a:solidFill>
                <a:effectLst/>
                <a:latin typeface="Bookman Old Style" panose="02050604050505020204" pitchFamily="18" charset="0"/>
              </a:rPr>
              <a:t> </a:t>
            </a:r>
            <a:r>
              <a:rPr lang="it-IT" sz="1500" b="0" i="0" u="none" strike="noStrike" dirty="0" err="1">
                <a:solidFill>
                  <a:schemeClr val="tx1"/>
                </a:solidFill>
                <a:effectLst/>
                <a:latin typeface="Bookman Old Style" panose="02050604050505020204" pitchFamily="18" charset="0"/>
              </a:rPr>
              <a:t>paragraph</a:t>
            </a:r>
            <a:r>
              <a:rPr lang="it-IT" sz="1500" b="0" i="0" u="none" strike="noStrike" dirty="0">
                <a:solidFill>
                  <a:schemeClr val="tx1"/>
                </a:solidFill>
                <a:effectLst/>
                <a:latin typeface="Bookman Old Style" panose="02050604050505020204" pitchFamily="18" charset="0"/>
              </a:rPr>
              <a:t>, </a:t>
            </a:r>
            <a:r>
              <a:rPr lang="it-IT" sz="1500" b="0" i="0" u="none" strike="noStrike" dirty="0" err="1">
                <a:solidFill>
                  <a:schemeClr val="tx1"/>
                </a:solidFill>
                <a:effectLst/>
                <a:latin typeface="Bookman Old Style" panose="02050604050505020204" pitchFamily="18" charset="0"/>
              </a:rPr>
              <a:t>briefly</a:t>
            </a:r>
            <a:r>
              <a:rPr lang="it-IT" sz="1500" b="0" i="0" u="none" strike="noStrike" dirty="0">
                <a:solidFill>
                  <a:schemeClr val="tx1"/>
                </a:solidFill>
                <a:effectLst/>
                <a:latin typeface="Bookman Old Style" panose="02050604050505020204" pitchFamily="18" charset="0"/>
              </a:rPr>
              <a:t> </a:t>
            </a:r>
            <a:r>
              <a:rPr lang="it-IT" sz="1500" b="0" i="0" u="none" strike="noStrike" dirty="0" err="1">
                <a:solidFill>
                  <a:schemeClr val="tx1"/>
                </a:solidFill>
                <a:effectLst/>
                <a:latin typeface="Bookman Old Style" panose="02050604050505020204" pitchFamily="18" charset="0"/>
              </a:rPr>
              <a:t>explain</a:t>
            </a:r>
            <a:r>
              <a:rPr lang="it-IT" sz="1500" b="0" i="0" u="none" strike="noStrike" dirty="0">
                <a:solidFill>
                  <a:schemeClr val="tx1"/>
                </a:solidFill>
                <a:effectLst/>
                <a:latin typeface="Bookman Old Style" panose="02050604050505020204" pitchFamily="18" charset="0"/>
              </a:rPr>
              <a:t> the </a:t>
            </a:r>
            <a:r>
              <a:rPr lang="it-IT" sz="1500" b="0" i="0" u="none" strike="noStrike" dirty="0" err="1">
                <a:solidFill>
                  <a:schemeClr val="tx1"/>
                </a:solidFill>
                <a:effectLst/>
                <a:latin typeface="Bookman Old Style" panose="02050604050505020204" pitchFamily="18" charset="0"/>
              </a:rPr>
              <a:t>methodology</a:t>
            </a:r>
            <a:r>
              <a:rPr lang="it-IT" sz="1500" b="0" i="0" u="none" strike="noStrike" dirty="0">
                <a:solidFill>
                  <a:schemeClr val="tx1"/>
                </a:solidFill>
                <a:effectLst/>
                <a:latin typeface="Bookman Old Style" panose="02050604050505020204" pitchFamily="18" charset="0"/>
              </a:rPr>
              <a:t>. In </a:t>
            </a:r>
            <a:r>
              <a:rPr lang="it-IT" sz="1500" b="0" i="0" u="none" strike="noStrike" dirty="0" err="1">
                <a:solidFill>
                  <a:schemeClr val="tx1"/>
                </a:solidFill>
                <a:effectLst/>
                <a:latin typeface="Bookman Old Style" panose="02050604050505020204" pitchFamily="18" charset="0"/>
              </a:rPr>
              <a:t>this</a:t>
            </a:r>
            <a:r>
              <a:rPr lang="it-IT" sz="1500" b="0" i="0" u="none" strike="noStrike" dirty="0">
                <a:solidFill>
                  <a:schemeClr val="tx1"/>
                </a:solidFill>
                <a:effectLst/>
                <a:latin typeface="Bookman Old Style" panose="02050604050505020204" pitchFamily="18" charset="0"/>
              </a:rPr>
              <a:t> </a:t>
            </a:r>
            <a:r>
              <a:rPr lang="it-IT" sz="1500" b="0" i="0" u="none" strike="noStrike" dirty="0" err="1">
                <a:solidFill>
                  <a:schemeClr val="tx1"/>
                </a:solidFill>
                <a:effectLst/>
                <a:latin typeface="Bookman Old Style" panose="02050604050505020204" pitchFamily="18" charset="0"/>
              </a:rPr>
              <a:t>section</a:t>
            </a:r>
            <a:r>
              <a:rPr lang="it-IT" sz="1500" b="0" i="0" u="none" strike="noStrike" dirty="0">
                <a:solidFill>
                  <a:schemeClr val="tx1"/>
                </a:solidFill>
                <a:effectLst/>
                <a:latin typeface="Bookman Old Style" panose="02050604050505020204" pitchFamily="18" charset="0"/>
              </a:rPr>
              <a:t>, </a:t>
            </a:r>
            <a:r>
              <a:rPr lang="it-IT" sz="1500" b="0" i="0" u="none" strike="noStrike" dirty="0" err="1">
                <a:solidFill>
                  <a:schemeClr val="tx1"/>
                </a:solidFill>
                <a:effectLst/>
                <a:latin typeface="Bookman Old Style" panose="02050604050505020204" pitchFamily="18" charset="0"/>
              </a:rPr>
              <a:t>you</a:t>
            </a:r>
            <a:r>
              <a:rPr lang="it-IT" sz="1500" b="0" i="0" u="none" strike="noStrike" dirty="0">
                <a:solidFill>
                  <a:schemeClr val="tx1"/>
                </a:solidFill>
                <a:effectLst/>
                <a:latin typeface="Bookman Old Style" panose="02050604050505020204" pitchFamily="18" charset="0"/>
              </a:rPr>
              <a:t> can </a:t>
            </a:r>
            <a:r>
              <a:rPr lang="it-IT" sz="1500" b="0" i="0" u="none" strike="noStrike" dirty="0" err="1">
                <a:solidFill>
                  <a:schemeClr val="tx1"/>
                </a:solidFill>
                <a:effectLst/>
                <a:latin typeface="Bookman Old Style" panose="02050604050505020204" pitchFamily="18" charset="0"/>
              </a:rPr>
              <a:t>also</a:t>
            </a:r>
            <a:r>
              <a:rPr lang="it-IT" sz="1500" b="0" i="0" u="none" strike="noStrike" dirty="0">
                <a:solidFill>
                  <a:schemeClr val="tx1"/>
                </a:solidFill>
                <a:effectLst/>
                <a:latin typeface="Bookman Old Style" panose="02050604050505020204" pitchFamily="18" charset="0"/>
              </a:rPr>
              <a:t> list the </a:t>
            </a:r>
            <a:r>
              <a:rPr lang="it-IT" sz="1500" b="0" i="0" u="none" strike="noStrike" dirty="0" err="1">
                <a:solidFill>
                  <a:schemeClr val="tx1"/>
                </a:solidFill>
                <a:effectLst/>
                <a:latin typeface="Bookman Old Style" panose="02050604050505020204" pitchFamily="18" charset="0"/>
              </a:rPr>
              <a:t>questions</a:t>
            </a:r>
            <a:r>
              <a:rPr lang="it-IT" sz="1500" b="0" i="0" u="none" strike="noStrike" dirty="0">
                <a:solidFill>
                  <a:schemeClr val="tx1"/>
                </a:solidFill>
                <a:effectLst/>
                <a:latin typeface="Bookman Old Style" panose="02050604050505020204" pitchFamily="18" charset="0"/>
              </a:rPr>
              <a:t> </a:t>
            </a:r>
            <a:r>
              <a:rPr lang="it-IT" sz="1500" b="0" i="0" u="none" strike="noStrike" dirty="0" err="1">
                <a:solidFill>
                  <a:schemeClr val="tx1"/>
                </a:solidFill>
                <a:effectLst/>
                <a:latin typeface="Bookman Old Style" panose="02050604050505020204" pitchFamily="18" charset="0"/>
              </a:rPr>
              <a:t>you</a:t>
            </a:r>
            <a:r>
              <a:rPr lang="it-IT" sz="1500" b="0" i="0" u="none" strike="noStrike" dirty="0">
                <a:solidFill>
                  <a:schemeClr val="tx1"/>
                </a:solidFill>
                <a:effectLst/>
                <a:latin typeface="Bookman Old Style" panose="02050604050505020204" pitchFamily="18" charset="0"/>
              </a:rPr>
              <a:t> </a:t>
            </a:r>
            <a:r>
              <a:rPr lang="it-IT" sz="1500" b="0" i="0" u="none" strike="noStrike" dirty="0" err="1">
                <a:solidFill>
                  <a:schemeClr val="tx1"/>
                </a:solidFill>
                <a:effectLst/>
                <a:latin typeface="Bookman Old Style" panose="02050604050505020204" pitchFamily="18" charset="0"/>
              </a:rPr>
              <a:t>intend</a:t>
            </a:r>
            <a:r>
              <a:rPr lang="it-IT" sz="1500" b="0" i="0" u="none" strike="noStrike" dirty="0">
                <a:solidFill>
                  <a:schemeClr val="tx1"/>
                </a:solidFill>
                <a:effectLst/>
                <a:latin typeface="Bookman Old Style" panose="02050604050505020204" pitchFamily="18" charset="0"/>
              </a:rPr>
              <a:t> to </a:t>
            </a:r>
            <a:r>
              <a:rPr lang="it-IT" sz="1500" b="0" i="0" u="none" strike="noStrike" dirty="0" err="1">
                <a:solidFill>
                  <a:schemeClr val="tx1"/>
                </a:solidFill>
                <a:effectLst/>
                <a:latin typeface="Bookman Old Style" panose="02050604050505020204" pitchFamily="18" charset="0"/>
              </a:rPr>
              <a:t>ask</a:t>
            </a:r>
            <a:r>
              <a:rPr lang="it-IT" sz="1500" b="0" i="0" u="none" strike="noStrike" dirty="0">
                <a:solidFill>
                  <a:schemeClr val="tx1"/>
                </a:solidFill>
                <a:effectLst/>
                <a:latin typeface="Bookman Old Style" panose="02050604050505020204" pitchFamily="18" charset="0"/>
              </a:rPr>
              <a:t> </a:t>
            </a:r>
            <a:r>
              <a:rPr lang="it-IT" sz="1500" b="0" i="0" u="none" strike="noStrike" dirty="0" err="1">
                <a:solidFill>
                  <a:schemeClr val="tx1"/>
                </a:solidFill>
                <a:effectLst/>
                <a:latin typeface="Bookman Old Style" panose="02050604050505020204" pitchFamily="18" charset="0"/>
              </a:rPr>
              <a:t>your</a:t>
            </a:r>
            <a:r>
              <a:rPr lang="it-IT" sz="1500" b="0" i="0" u="none" strike="noStrike" dirty="0">
                <a:solidFill>
                  <a:schemeClr val="tx1"/>
                </a:solidFill>
                <a:effectLst/>
                <a:latin typeface="Bookman Old Style" panose="02050604050505020204" pitchFamily="18" charset="0"/>
              </a:rPr>
              <a:t> </a:t>
            </a:r>
            <a:r>
              <a:rPr lang="it-IT" sz="1500" b="0" i="0" u="none" strike="noStrike" dirty="0" err="1">
                <a:solidFill>
                  <a:schemeClr val="tx1"/>
                </a:solidFill>
                <a:effectLst/>
                <a:latin typeface="Bookman Old Style" panose="02050604050505020204" pitchFamily="18" charset="0"/>
              </a:rPr>
              <a:t>primary</a:t>
            </a:r>
            <a:r>
              <a:rPr lang="it-IT" sz="1500" b="0" i="0" u="none" strike="noStrike" dirty="0">
                <a:solidFill>
                  <a:schemeClr val="tx1"/>
                </a:solidFill>
                <a:effectLst/>
                <a:latin typeface="Bookman Old Style" panose="02050604050505020204" pitchFamily="18" charset="0"/>
              </a:rPr>
              <a:t> source.</a:t>
            </a:r>
            <a:endParaRPr lang="it-IT" sz="1500" dirty="0">
              <a:solidFill>
                <a:schemeClr val="tx1"/>
              </a:solidFill>
              <a:latin typeface="Bookman Old Style" panose="02050604050505020204" pitchFamily="18" charset="0"/>
            </a:endParaRPr>
          </a:p>
        </p:txBody>
      </p:sp>
      <p:sp>
        <p:nvSpPr>
          <p:cNvPr id="9" name="CasellaDiTesto 8">
            <a:extLst>
              <a:ext uri="{FF2B5EF4-FFF2-40B4-BE49-F238E27FC236}">
                <a16:creationId xmlns:a16="http://schemas.microsoft.com/office/drawing/2014/main" id="{D7995CF0-21E0-E8ED-29A7-BDEAB82090AC}"/>
              </a:ext>
            </a:extLst>
          </p:cNvPr>
          <p:cNvSpPr txBox="1"/>
          <p:nvPr/>
        </p:nvSpPr>
        <p:spPr>
          <a:xfrm>
            <a:off x="1408386" y="4025462"/>
            <a:ext cx="9701048" cy="646331"/>
          </a:xfrm>
          <a:prstGeom prst="rect">
            <a:avLst/>
          </a:prstGeom>
          <a:noFill/>
        </p:spPr>
        <p:txBody>
          <a:bodyPr wrap="square" rtlCol="0">
            <a:spAutoFit/>
          </a:bodyPr>
          <a:lstStyle/>
          <a:p>
            <a:pPr algn="ctr"/>
            <a:r>
              <a:rPr lang="it-IT" i="1" kern="100" dirty="0">
                <a:latin typeface="Bookman Old Style" panose="02050604050505020204" pitchFamily="18" charset="0"/>
                <a:ea typeface="Calibri" panose="020F0502020204030204" pitchFamily="34" charset="0"/>
                <a:cs typeface="Times New Roman" panose="02020603050405020304" pitchFamily="18" charset="0"/>
              </a:rPr>
              <a:t>La p</a:t>
            </a:r>
            <a:r>
              <a:rPr lang="it-IT" sz="1800" i="1" kern="100" dirty="0">
                <a:effectLst/>
                <a:latin typeface="Bookman Old Style" panose="02050604050505020204" pitchFamily="18" charset="0"/>
                <a:ea typeface="Calibri" panose="020F0502020204030204" pitchFamily="34" charset="0"/>
                <a:cs typeface="Times New Roman" panose="02020603050405020304" pitchFamily="18" charset="0"/>
              </a:rPr>
              <a:t>olemica contro metodologia positivista nell’Apologia della storia di March Bloch </a:t>
            </a:r>
            <a:endParaRPr lang="it-IT" sz="1800" i="1"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Tree>
    <p:extLst>
      <p:ext uri="{BB962C8B-B14F-4D97-AF65-F5344CB8AC3E}">
        <p14:creationId xmlns:p14="http://schemas.microsoft.com/office/powerpoint/2010/main" val="1079601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D7747E8-EEA6-A4FF-8245-3A428B0CDE3E}"/>
              </a:ext>
            </a:extLst>
          </p:cNvPr>
          <p:cNvSpPr>
            <a:spLocks noGrp="1"/>
          </p:cNvSpPr>
          <p:nvPr>
            <p:ph type="title"/>
          </p:nvPr>
        </p:nvSpPr>
        <p:spPr>
          <a:xfrm>
            <a:off x="1295402" y="645860"/>
            <a:ext cx="9601196" cy="1629253"/>
          </a:xfrm>
        </p:spPr>
        <p:txBody>
          <a:bodyPr>
            <a:normAutofit/>
          </a:bodyPr>
          <a:lstStyle/>
          <a:p>
            <a:r>
              <a:rPr lang="it-IT" dirty="0"/>
              <a:t>Programma del corso</a:t>
            </a:r>
          </a:p>
        </p:txBody>
      </p:sp>
      <p:sp>
        <p:nvSpPr>
          <p:cNvPr id="4" name="Segnaposto contenuto 3">
            <a:extLst>
              <a:ext uri="{FF2B5EF4-FFF2-40B4-BE49-F238E27FC236}">
                <a16:creationId xmlns:a16="http://schemas.microsoft.com/office/drawing/2014/main" id="{7540C317-35D5-812E-096F-1269D395CEE5}"/>
              </a:ext>
            </a:extLst>
          </p:cNvPr>
          <p:cNvSpPr>
            <a:spLocks noGrp="1"/>
          </p:cNvSpPr>
          <p:nvPr>
            <p:ph sz="half" idx="1"/>
          </p:nvPr>
        </p:nvSpPr>
        <p:spPr>
          <a:xfrm>
            <a:off x="1298448" y="2427514"/>
            <a:ext cx="4718304" cy="3820886"/>
          </a:xfrm>
        </p:spPr>
        <p:txBody>
          <a:bodyPr>
            <a:normAutofit fontScale="70000" lnSpcReduction="20000"/>
          </a:bodyPr>
          <a:lstStyle/>
          <a:p>
            <a:r>
              <a:rPr lang="it-IT" sz="2900" kern="0" dirty="0">
                <a:solidFill>
                  <a:schemeClr val="tx1"/>
                </a:solidFill>
                <a:effectLst/>
                <a:latin typeface="Bookman Old Style" panose="02050604050505020204" pitchFamily="18" charset="0"/>
                <a:ea typeface="Times New Roman" panose="02020603050405020304" pitchFamily="18" charset="0"/>
                <a:cs typeface="Times New Roman" panose="02020603050405020304" pitchFamily="18" charset="0"/>
              </a:rPr>
              <a:t>Come scrivere un progetto di ricerca? – 17 ottobre</a:t>
            </a:r>
            <a:endParaRPr lang="it-IT" sz="2900" kern="10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p>
            <a:r>
              <a:rPr lang="it-IT" sz="2900" kern="0" dirty="0">
                <a:solidFill>
                  <a:schemeClr val="tx1"/>
                </a:solidFill>
                <a:effectLst/>
                <a:latin typeface="Bookman Old Style" panose="02050604050505020204" pitchFamily="18" charset="0"/>
                <a:ea typeface="Times New Roman" panose="02020603050405020304" pitchFamily="18" charset="0"/>
                <a:cs typeface="Times New Roman" panose="02020603050405020304" pitchFamily="18" charset="0"/>
              </a:rPr>
              <a:t>Edizioni critiche delle fonti, riviste di storia della Chiesa – 24 ottobre</a:t>
            </a:r>
            <a:endParaRPr lang="it-IT" sz="2900" kern="10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p>
            <a:r>
              <a:rPr lang="it-IT" sz="2900" kern="0" dirty="0">
                <a:solidFill>
                  <a:schemeClr val="tx1"/>
                </a:solidFill>
                <a:effectLst/>
                <a:latin typeface="Bookman Old Style" panose="02050604050505020204" pitchFamily="18" charset="0"/>
                <a:ea typeface="Times New Roman" panose="02020603050405020304" pitchFamily="18" charset="0"/>
                <a:cs typeface="Times New Roman" panose="02020603050405020304" pitchFamily="18" charset="0"/>
              </a:rPr>
              <a:t>Citazioni - 31 ottobre</a:t>
            </a:r>
            <a:endParaRPr lang="it-IT" sz="2900" kern="10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p>
            <a:r>
              <a:rPr lang="it-IT" sz="2900" kern="0" dirty="0">
                <a:solidFill>
                  <a:schemeClr val="tx1"/>
                </a:solidFill>
                <a:effectLst/>
                <a:latin typeface="Bookman Old Style" panose="02050604050505020204" pitchFamily="18" charset="0"/>
                <a:ea typeface="Times New Roman" panose="02020603050405020304" pitchFamily="18" charset="0"/>
                <a:cs typeface="Times New Roman" panose="02020603050405020304" pitchFamily="18" charset="0"/>
              </a:rPr>
              <a:t>Citazioni - 14 novembre</a:t>
            </a:r>
            <a:endParaRPr lang="it-IT" sz="2900" kern="10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p>
            <a:r>
              <a:rPr lang="it-IT" sz="2900" kern="0" dirty="0" err="1">
                <a:solidFill>
                  <a:schemeClr val="tx1"/>
                </a:solidFill>
                <a:effectLst/>
                <a:latin typeface="Bookman Old Style" panose="02050604050505020204" pitchFamily="18" charset="0"/>
                <a:ea typeface="Times New Roman" panose="02020603050405020304" pitchFamily="18" charset="0"/>
                <a:cs typeface="Times New Roman" panose="02020603050405020304" pitchFamily="18" charset="0"/>
              </a:rPr>
              <a:t>Oral</a:t>
            </a:r>
            <a:r>
              <a:rPr lang="it-IT" sz="2900" kern="0" dirty="0">
                <a:solidFill>
                  <a:schemeClr val="tx1"/>
                </a:solidFill>
                <a:effectLst/>
                <a:latin typeface="Bookman Old Style" panose="02050604050505020204" pitchFamily="18" charset="0"/>
                <a:ea typeface="Times New Roman" panose="02020603050405020304" pitchFamily="18" charset="0"/>
                <a:cs typeface="Times New Roman" panose="02020603050405020304" pitchFamily="18" charset="0"/>
              </a:rPr>
              <a:t> history – 21 novembre</a:t>
            </a:r>
            <a:endParaRPr lang="it-IT" sz="2900" kern="10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p>
            <a:r>
              <a:rPr lang="it-IT" sz="2900" kern="0" dirty="0" err="1">
                <a:solidFill>
                  <a:schemeClr val="tx1"/>
                </a:solidFill>
                <a:effectLst/>
                <a:latin typeface="Bookman Old Style" panose="02050604050505020204" pitchFamily="18" charset="0"/>
                <a:ea typeface="Times New Roman" panose="02020603050405020304" pitchFamily="18" charset="0"/>
                <a:cs typeface="Times New Roman" panose="02020603050405020304" pitchFamily="18" charset="0"/>
              </a:rPr>
              <a:t>Oral</a:t>
            </a:r>
            <a:r>
              <a:rPr lang="it-IT" sz="2900" kern="0" dirty="0">
                <a:solidFill>
                  <a:schemeClr val="tx1"/>
                </a:solidFill>
                <a:effectLst/>
                <a:latin typeface="Bookman Old Style" panose="02050604050505020204" pitchFamily="18" charset="0"/>
                <a:ea typeface="Times New Roman" panose="02020603050405020304" pitchFamily="18" charset="0"/>
                <a:cs typeface="Times New Roman" panose="02020603050405020304" pitchFamily="18" charset="0"/>
              </a:rPr>
              <a:t> history – presentazione delle interviste - 28 novembre</a:t>
            </a:r>
            <a:endParaRPr lang="it-IT" sz="2900" kern="10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p>
            <a:r>
              <a:rPr lang="it-IT" sz="2900" kern="0" dirty="0">
                <a:solidFill>
                  <a:schemeClr val="tx1"/>
                </a:solidFill>
                <a:effectLst/>
                <a:latin typeface="Bookman Old Style" panose="02050604050505020204" pitchFamily="18" charset="0"/>
                <a:ea typeface="Times New Roman" panose="02020603050405020304" pitchFamily="18" charset="0"/>
                <a:cs typeface="Times New Roman" panose="02020603050405020304" pitchFamily="18" charset="0"/>
              </a:rPr>
              <a:t>Test finale – 5 dicembre</a:t>
            </a:r>
            <a:endParaRPr lang="it-IT" sz="2900" kern="10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p>
            <a:endParaRPr lang="it-IT" dirty="0"/>
          </a:p>
        </p:txBody>
      </p:sp>
      <p:sp>
        <p:nvSpPr>
          <p:cNvPr id="5" name="Segnaposto contenuto 4">
            <a:extLst>
              <a:ext uri="{FF2B5EF4-FFF2-40B4-BE49-F238E27FC236}">
                <a16:creationId xmlns:a16="http://schemas.microsoft.com/office/drawing/2014/main" id="{8A29C363-E727-8937-3F46-F183DD488924}"/>
              </a:ext>
            </a:extLst>
          </p:cNvPr>
          <p:cNvSpPr>
            <a:spLocks noGrp="1"/>
          </p:cNvSpPr>
          <p:nvPr>
            <p:ph sz="half" idx="2"/>
          </p:nvPr>
        </p:nvSpPr>
        <p:spPr>
          <a:xfrm>
            <a:off x="6181344" y="2427514"/>
            <a:ext cx="4718304" cy="3820886"/>
          </a:xfrm>
        </p:spPr>
        <p:txBody>
          <a:bodyPr>
            <a:normAutofit fontScale="70000" lnSpcReduction="20000"/>
          </a:bodyPr>
          <a:lstStyle/>
          <a:p>
            <a:pPr algn="l">
              <a:buFont typeface="Arial" panose="020B0604020202020204" pitchFamily="34" charset="0"/>
              <a:buChar char="•"/>
            </a:pPr>
            <a:r>
              <a:rPr lang="it-IT" sz="2900" b="0" i="0" u="none" strike="noStrike" dirty="0">
                <a:solidFill>
                  <a:schemeClr val="tx1"/>
                </a:solidFill>
                <a:effectLst/>
                <a:latin typeface="Bookman Old Style" panose="02050604050505020204" pitchFamily="18" charset="0"/>
              </a:rPr>
              <a:t>How to </a:t>
            </a:r>
            <a:r>
              <a:rPr lang="it-IT" sz="2900" b="0" i="0" u="none" strike="noStrike" dirty="0" err="1">
                <a:solidFill>
                  <a:schemeClr val="tx1"/>
                </a:solidFill>
                <a:effectLst/>
                <a:latin typeface="Bookman Old Style" panose="02050604050505020204" pitchFamily="18" charset="0"/>
              </a:rPr>
              <a:t>write</a:t>
            </a:r>
            <a:r>
              <a:rPr lang="it-IT" sz="2900" b="0" i="0" u="none" strike="noStrike" dirty="0">
                <a:solidFill>
                  <a:schemeClr val="tx1"/>
                </a:solidFill>
                <a:effectLst/>
                <a:latin typeface="Bookman Old Style" panose="02050604050505020204" pitchFamily="18" charset="0"/>
              </a:rPr>
              <a:t> a </a:t>
            </a:r>
            <a:r>
              <a:rPr lang="it-IT" sz="2900" dirty="0" err="1">
                <a:solidFill>
                  <a:schemeClr val="tx1"/>
                </a:solidFill>
                <a:latin typeface="Bookman Old Style" panose="02050604050505020204" pitchFamily="18" charset="0"/>
              </a:rPr>
              <a:t>r</a:t>
            </a:r>
            <a:r>
              <a:rPr lang="it-IT" sz="2900" b="0" i="0" u="none" strike="noStrike" dirty="0" err="1">
                <a:solidFill>
                  <a:schemeClr val="tx1"/>
                </a:solidFill>
                <a:effectLst/>
                <a:latin typeface="Bookman Old Style" panose="02050604050505020204" pitchFamily="18" charset="0"/>
              </a:rPr>
              <a:t>esearch</a:t>
            </a:r>
            <a:r>
              <a:rPr lang="it-IT" sz="2900" b="0" i="0" u="none" strike="noStrike" dirty="0">
                <a:solidFill>
                  <a:schemeClr val="tx1"/>
                </a:solidFill>
                <a:effectLst/>
                <a:latin typeface="Bookman Old Style" panose="02050604050505020204" pitchFamily="18" charset="0"/>
              </a:rPr>
              <a:t> project - </a:t>
            </a:r>
            <a:r>
              <a:rPr lang="it-IT" sz="2900" b="0" i="0" u="none" strike="noStrike" dirty="0" err="1">
                <a:solidFill>
                  <a:schemeClr val="tx1"/>
                </a:solidFill>
                <a:effectLst/>
                <a:latin typeface="Bookman Old Style" panose="02050604050505020204" pitchFamily="18" charset="0"/>
              </a:rPr>
              <a:t>October</a:t>
            </a:r>
            <a:r>
              <a:rPr lang="it-IT" sz="2900" b="0" i="0" u="none" strike="noStrike" dirty="0">
                <a:solidFill>
                  <a:schemeClr val="tx1"/>
                </a:solidFill>
                <a:effectLst/>
                <a:latin typeface="Bookman Old Style" panose="02050604050505020204" pitchFamily="18" charset="0"/>
              </a:rPr>
              <a:t> 17</a:t>
            </a:r>
          </a:p>
          <a:p>
            <a:pPr algn="l">
              <a:buFont typeface="Arial" panose="020B0604020202020204" pitchFamily="34" charset="0"/>
              <a:buChar char="•"/>
            </a:pPr>
            <a:r>
              <a:rPr lang="it-IT" sz="2900" b="0" i="0" u="none" strike="noStrike" dirty="0">
                <a:solidFill>
                  <a:schemeClr val="tx1"/>
                </a:solidFill>
                <a:effectLst/>
                <a:latin typeface="Bookman Old Style" panose="02050604050505020204" pitchFamily="18" charset="0"/>
              </a:rPr>
              <a:t>Critical </a:t>
            </a:r>
            <a:r>
              <a:rPr lang="it-IT" sz="2900" dirty="0" err="1">
                <a:solidFill>
                  <a:schemeClr val="tx1"/>
                </a:solidFill>
                <a:latin typeface="Bookman Old Style" panose="02050604050505020204" pitchFamily="18" charset="0"/>
              </a:rPr>
              <a:t>e</a:t>
            </a:r>
            <a:r>
              <a:rPr lang="it-IT" sz="2900" b="0" i="0" u="none" strike="noStrike" dirty="0" err="1">
                <a:solidFill>
                  <a:schemeClr val="tx1"/>
                </a:solidFill>
                <a:effectLst/>
                <a:latin typeface="Bookman Old Style" panose="02050604050505020204" pitchFamily="18" charset="0"/>
              </a:rPr>
              <a:t>ditions</a:t>
            </a:r>
            <a:r>
              <a:rPr lang="it-IT" sz="2900" b="0" i="0" u="none" strike="noStrike" dirty="0">
                <a:solidFill>
                  <a:schemeClr val="tx1"/>
                </a:solidFill>
                <a:effectLst/>
                <a:latin typeface="Bookman Old Style" panose="02050604050505020204" pitchFamily="18" charset="0"/>
              </a:rPr>
              <a:t> of sources, Church History journals - </a:t>
            </a:r>
            <a:r>
              <a:rPr lang="it-IT" sz="2900" b="0" i="0" u="none" strike="noStrike" dirty="0" err="1">
                <a:solidFill>
                  <a:schemeClr val="tx1"/>
                </a:solidFill>
                <a:effectLst/>
                <a:latin typeface="Bookman Old Style" panose="02050604050505020204" pitchFamily="18" charset="0"/>
              </a:rPr>
              <a:t>October</a:t>
            </a:r>
            <a:r>
              <a:rPr lang="it-IT" sz="2900" b="0" i="0" u="none" strike="noStrike" dirty="0">
                <a:solidFill>
                  <a:schemeClr val="tx1"/>
                </a:solidFill>
                <a:effectLst/>
                <a:latin typeface="Bookman Old Style" panose="02050604050505020204" pitchFamily="18" charset="0"/>
              </a:rPr>
              <a:t> 24</a:t>
            </a:r>
          </a:p>
          <a:p>
            <a:pPr algn="l">
              <a:buFont typeface="Arial" panose="020B0604020202020204" pitchFamily="34" charset="0"/>
              <a:buChar char="•"/>
            </a:pPr>
            <a:r>
              <a:rPr lang="it-IT" sz="2900" b="0" i="0" u="none" strike="noStrike" dirty="0" err="1">
                <a:solidFill>
                  <a:schemeClr val="tx1"/>
                </a:solidFill>
                <a:effectLst/>
                <a:latin typeface="Bookman Old Style" panose="02050604050505020204" pitchFamily="18" charset="0"/>
              </a:rPr>
              <a:t>Citations</a:t>
            </a:r>
            <a:r>
              <a:rPr lang="it-IT" sz="2900" b="0" i="0" u="none" strike="noStrike" dirty="0">
                <a:solidFill>
                  <a:schemeClr val="tx1"/>
                </a:solidFill>
                <a:effectLst/>
                <a:latin typeface="Bookman Old Style" panose="02050604050505020204" pitchFamily="18" charset="0"/>
              </a:rPr>
              <a:t> - </a:t>
            </a:r>
            <a:r>
              <a:rPr lang="it-IT" sz="2900" b="0" i="0" u="none" strike="noStrike" dirty="0" err="1">
                <a:solidFill>
                  <a:schemeClr val="tx1"/>
                </a:solidFill>
                <a:effectLst/>
                <a:latin typeface="Bookman Old Style" panose="02050604050505020204" pitchFamily="18" charset="0"/>
              </a:rPr>
              <a:t>October</a:t>
            </a:r>
            <a:r>
              <a:rPr lang="it-IT" sz="2900" b="0" i="0" u="none" strike="noStrike" dirty="0">
                <a:solidFill>
                  <a:schemeClr val="tx1"/>
                </a:solidFill>
                <a:effectLst/>
                <a:latin typeface="Bookman Old Style" panose="02050604050505020204" pitchFamily="18" charset="0"/>
              </a:rPr>
              <a:t> 31</a:t>
            </a:r>
          </a:p>
          <a:p>
            <a:pPr algn="l">
              <a:buFont typeface="Arial" panose="020B0604020202020204" pitchFamily="34" charset="0"/>
              <a:buChar char="•"/>
            </a:pPr>
            <a:r>
              <a:rPr lang="it-IT" sz="2900" b="0" i="0" u="none" strike="noStrike" dirty="0" err="1">
                <a:solidFill>
                  <a:schemeClr val="tx1"/>
                </a:solidFill>
                <a:effectLst/>
                <a:latin typeface="Bookman Old Style" panose="02050604050505020204" pitchFamily="18" charset="0"/>
              </a:rPr>
              <a:t>Citations</a:t>
            </a:r>
            <a:r>
              <a:rPr lang="it-IT" sz="2900" b="0" i="0" u="none" strike="noStrike" dirty="0">
                <a:solidFill>
                  <a:schemeClr val="tx1"/>
                </a:solidFill>
                <a:effectLst/>
                <a:latin typeface="Bookman Old Style" panose="02050604050505020204" pitchFamily="18" charset="0"/>
              </a:rPr>
              <a:t> - November 14</a:t>
            </a:r>
          </a:p>
          <a:p>
            <a:pPr algn="l">
              <a:buFont typeface="Arial" panose="020B0604020202020204" pitchFamily="34" charset="0"/>
              <a:buChar char="•"/>
            </a:pPr>
            <a:r>
              <a:rPr lang="it-IT" sz="2900" b="0" i="0" u="none" strike="noStrike" dirty="0" err="1">
                <a:solidFill>
                  <a:schemeClr val="tx1"/>
                </a:solidFill>
                <a:effectLst/>
                <a:latin typeface="Bookman Old Style" panose="02050604050505020204" pitchFamily="18" charset="0"/>
              </a:rPr>
              <a:t>Oral</a:t>
            </a:r>
            <a:r>
              <a:rPr lang="it-IT" sz="2900" b="0" i="0" u="none" strike="noStrike" dirty="0">
                <a:solidFill>
                  <a:schemeClr val="tx1"/>
                </a:solidFill>
                <a:effectLst/>
                <a:latin typeface="Bookman Old Style" panose="02050604050505020204" pitchFamily="18" charset="0"/>
              </a:rPr>
              <a:t> History - November 21</a:t>
            </a:r>
          </a:p>
          <a:p>
            <a:pPr algn="l">
              <a:buFont typeface="Arial" panose="020B0604020202020204" pitchFamily="34" charset="0"/>
              <a:buChar char="•"/>
            </a:pPr>
            <a:r>
              <a:rPr lang="it-IT" sz="2900" b="0" i="0" u="none" strike="noStrike" dirty="0" err="1">
                <a:solidFill>
                  <a:schemeClr val="tx1"/>
                </a:solidFill>
                <a:effectLst/>
                <a:latin typeface="Bookman Old Style" panose="02050604050505020204" pitchFamily="18" charset="0"/>
              </a:rPr>
              <a:t>Oral</a:t>
            </a:r>
            <a:r>
              <a:rPr lang="it-IT" sz="2900" b="0" i="0" u="none" strike="noStrike" dirty="0">
                <a:solidFill>
                  <a:schemeClr val="tx1"/>
                </a:solidFill>
                <a:effectLst/>
                <a:latin typeface="Bookman Old Style" panose="02050604050505020204" pitchFamily="18" charset="0"/>
              </a:rPr>
              <a:t> History - </a:t>
            </a:r>
            <a:r>
              <a:rPr lang="it-IT" sz="2900" b="0" i="0" u="none" strike="noStrike" dirty="0" err="1">
                <a:solidFill>
                  <a:schemeClr val="tx1"/>
                </a:solidFill>
                <a:effectLst/>
                <a:latin typeface="Bookman Old Style" panose="02050604050505020204" pitchFamily="18" charset="0"/>
              </a:rPr>
              <a:t>presentation</a:t>
            </a:r>
            <a:r>
              <a:rPr lang="it-IT" sz="2900" b="0" i="0" u="none" strike="noStrike" dirty="0">
                <a:solidFill>
                  <a:schemeClr val="tx1"/>
                </a:solidFill>
                <a:effectLst/>
                <a:latin typeface="Bookman Old Style" panose="02050604050505020204" pitchFamily="18" charset="0"/>
              </a:rPr>
              <a:t> of interviews - November 28</a:t>
            </a:r>
          </a:p>
          <a:p>
            <a:pPr algn="l">
              <a:buFont typeface="Arial" panose="020B0604020202020204" pitchFamily="34" charset="0"/>
              <a:buChar char="•"/>
            </a:pPr>
            <a:r>
              <a:rPr lang="it-IT" sz="2900" b="0" i="0" u="none" strike="noStrike" dirty="0" err="1">
                <a:solidFill>
                  <a:schemeClr val="tx1"/>
                </a:solidFill>
                <a:effectLst/>
                <a:latin typeface="Bookman Old Style" panose="02050604050505020204" pitchFamily="18" charset="0"/>
              </a:rPr>
              <a:t>Final</a:t>
            </a:r>
            <a:r>
              <a:rPr lang="it-IT" sz="2900" b="0" i="0" u="none" strike="noStrike" dirty="0">
                <a:solidFill>
                  <a:schemeClr val="tx1"/>
                </a:solidFill>
                <a:effectLst/>
                <a:latin typeface="Bookman Old Style" panose="02050604050505020204" pitchFamily="18" charset="0"/>
              </a:rPr>
              <a:t> </a:t>
            </a:r>
            <a:r>
              <a:rPr lang="it-IT" sz="2900" b="0" i="0" u="none" strike="noStrike" dirty="0" err="1">
                <a:solidFill>
                  <a:schemeClr val="tx1"/>
                </a:solidFill>
                <a:effectLst/>
                <a:latin typeface="Bookman Old Style" panose="02050604050505020204" pitchFamily="18" charset="0"/>
              </a:rPr>
              <a:t>Exam</a:t>
            </a:r>
            <a:r>
              <a:rPr lang="it-IT" sz="2900" b="0" i="0" u="none" strike="noStrike" dirty="0">
                <a:solidFill>
                  <a:schemeClr val="tx1"/>
                </a:solidFill>
                <a:effectLst/>
                <a:latin typeface="Bookman Old Style" panose="02050604050505020204" pitchFamily="18" charset="0"/>
              </a:rPr>
              <a:t> - </a:t>
            </a:r>
            <a:r>
              <a:rPr lang="it-IT" sz="2900" b="0" i="0" u="none" strike="noStrike" dirty="0" err="1">
                <a:solidFill>
                  <a:schemeClr val="tx1"/>
                </a:solidFill>
                <a:effectLst/>
                <a:latin typeface="Bookman Old Style" panose="02050604050505020204" pitchFamily="18" charset="0"/>
              </a:rPr>
              <a:t>December</a:t>
            </a:r>
            <a:r>
              <a:rPr lang="it-IT" sz="2900" b="0" i="0" u="none" strike="noStrike" dirty="0">
                <a:solidFill>
                  <a:schemeClr val="tx1"/>
                </a:solidFill>
                <a:effectLst/>
                <a:latin typeface="Bookman Old Style" panose="02050604050505020204" pitchFamily="18" charset="0"/>
              </a:rPr>
              <a:t> 5</a:t>
            </a:r>
          </a:p>
          <a:p>
            <a:pPr marL="0" indent="0">
              <a:buNone/>
            </a:pPr>
            <a:endParaRPr lang="it-IT" dirty="0"/>
          </a:p>
        </p:txBody>
      </p:sp>
    </p:spTree>
    <p:extLst>
      <p:ext uri="{BB962C8B-B14F-4D97-AF65-F5344CB8AC3E}">
        <p14:creationId xmlns:p14="http://schemas.microsoft.com/office/powerpoint/2010/main" val="1605532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D7747E8-EEA6-A4FF-8245-3A428B0CDE3E}"/>
              </a:ext>
            </a:extLst>
          </p:cNvPr>
          <p:cNvSpPr>
            <a:spLocks noGrp="1"/>
          </p:cNvSpPr>
          <p:nvPr>
            <p:ph type="title"/>
          </p:nvPr>
        </p:nvSpPr>
        <p:spPr>
          <a:xfrm>
            <a:off x="1295402" y="645860"/>
            <a:ext cx="9601196" cy="1629253"/>
          </a:xfrm>
        </p:spPr>
        <p:txBody>
          <a:bodyPr>
            <a:normAutofit/>
          </a:bodyPr>
          <a:lstStyle/>
          <a:p>
            <a:r>
              <a:rPr lang="it-IT" dirty="0"/>
              <a:t>Valutazione del corso</a:t>
            </a:r>
          </a:p>
        </p:txBody>
      </p:sp>
      <p:sp>
        <p:nvSpPr>
          <p:cNvPr id="4" name="Segnaposto contenuto 3">
            <a:extLst>
              <a:ext uri="{FF2B5EF4-FFF2-40B4-BE49-F238E27FC236}">
                <a16:creationId xmlns:a16="http://schemas.microsoft.com/office/drawing/2014/main" id="{7540C317-35D5-812E-096F-1269D395CEE5}"/>
              </a:ext>
            </a:extLst>
          </p:cNvPr>
          <p:cNvSpPr>
            <a:spLocks noGrp="1"/>
          </p:cNvSpPr>
          <p:nvPr>
            <p:ph sz="half" idx="1"/>
          </p:nvPr>
        </p:nvSpPr>
        <p:spPr>
          <a:xfrm>
            <a:off x="1298448" y="2427514"/>
            <a:ext cx="4718304" cy="3820886"/>
          </a:xfrm>
        </p:spPr>
        <p:txBody>
          <a:bodyPr>
            <a:normAutofit fontScale="92500" lnSpcReduction="10000"/>
          </a:bodyPr>
          <a:lstStyle/>
          <a:p>
            <a:r>
              <a:rPr lang="it-IT" kern="100" dirty="0">
                <a:effectLst/>
                <a:latin typeface="Bookman Old Style" panose="02050604050505020204" pitchFamily="18" charset="0"/>
                <a:ea typeface="Calibri" panose="020F0502020204030204" pitchFamily="34" charset="0"/>
                <a:cs typeface="Times New Roman" panose="02020603050405020304" pitchFamily="18" charset="0"/>
              </a:rPr>
              <a:t>50% - esercitazioni pratiche (ad esempio, presentare una </a:t>
            </a:r>
            <a:r>
              <a:rPr lang="it-IT" kern="100" dirty="0">
                <a:latin typeface="Bookman Old Style" panose="02050604050505020204" pitchFamily="18" charset="0"/>
                <a:ea typeface="Calibri" panose="020F0502020204030204" pitchFamily="34" charset="0"/>
                <a:cs typeface="Times New Roman" panose="02020603050405020304" pitchFamily="18" charset="0"/>
              </a:rPr>
              <a:t>progetto di ricerca</a:t>
            </a:r>
            <a:r>
              <a:rPr lang="it-IT" kern="100" dirty="0">
                <a:effectLst/>
                <a:latin typeface="Bookman Old Style" panose="02050604050505020204" pitchFamily="18" charset="0"/>
                <a:ea typeface="Calibri" panose="020F0502020204030204" pitchFamily="34" charset="0"/>
                <a:cs typeface="Times New Roman" panose="02020603050405020304" pitchFamily="18" charset="0"/>
              </a:rPr>
              <a:t>, fare un’intervista secondo le regole della </a:t>
            </a:r>
            <a:r>
              <a:rPr lang="it-IT" i="1" kern="100" dirty="0" err="1">
                <a:effectLst/>
                <a:latin typeface="Bookman Old Style" panose="02050604050505020204" pitchFamily="18" charset="0"/>
                <a:ea typeface="Calibri" panose="020F0502020204030204" pitchFamily="34" charset="0"/>
                <a:cs typeface="Times New Roman" panose="02020603050405020304" pitchFamily="18" charset="0"/>
              </a:rPr>
              <a:t>Oral</a:t>
            </a:r>
            <a:r>
              <a:rPr lang="it-IT" i="1" kern="100" dirty="0">
                <a:effectLst/>
                <a:latin typeface="Bookman Old Style" panose="02050604050505020204" pitchFamily="18" charset="0"/>
                <a:ea typeface="Calibri" panose="020F0502020204030204" pitchFamily="34" charset="0"/>
                <a:cs typeface="Times New Roman" panose="02020603050405020304" pitchFamily="18" charset="0"/>
              </a:rPr>
              <a:t> History</a:t>
            </a:r>
            <a:r>
              <a:rPr lang="it-IT" i="1" kern="100" dirty="0">
                <a:latin typeface="Bookman Old Style" panose="02050604050505020204" pitchFamily="18" charset="0"/>
                <a:ea typeface="Calibri" panose="020F0502020204030204" pitchFamily="34" charset="0"/>
                <a:cs typeface="Times New Roman" panose="02020603050405020304" pitchFamily="18" charset="0"/>
              </a:rPr>
              <a:t> </a:t>
            </a:r>
            <a:r>
              <a:rPr lang="it-IT" kern="100" dirty="0">
                <a:effectLst/>
                <a:latin typeface="Bookman Old Style" panose="02050604050505020204" pitchFamily="18" charset="0"/>
                <a:ea typeface="Calibri" panose="020F0502020204030204" pitchFamily="34" charset="0"/>
                <a:cs typeface="Times New Roman" panose="02020603050405020304" pitchFamily="18" charset="0"/>
              </a:rPr>
              <a:t>ecc.) che gli studenti dovranno fare durante le lezioni;</a:t>
            </a:r>
          </a:p>
          <a:p>
            <a:r>
              <a:rPr lang="it-IT" kern="100" dirty="0">
                <a:effectLst/>
                <a:latin typeface="Bookman Old Style" panose="02050604050505020204" pitchFamily="18" charset="0"/>
                <a:ea typeface="Calibri" panose="020F0502020204030204" pitchFamily="34" charset="0"/>
                <a:cs typeface="Times New Roman" panose="02020603050405020304" pitchFamily="18" charset="0"/>
              </a:rPr>
              <a:t>50% - test finale (che si svolgerà durante l’ultima lezione – 5 dicembre) </a:t>
            </a:r>
          </a:p>
          <a:p>
            <a:pPr marL="0" indent="0">
              <a:buNone/>
            </a:pPr>
            <a:endParaRPr lang="it-IT" dirty="0"/>
          </a:p>
        </p:txBody>
      </p:sp>
      <p:sp>
        <p:nvSpPr>
          <p:cNvPr id="5" name="Segnaposto contenuto 4">
            <a:extLst>
              <a:ext uri="{FF2B5EF4-FFF2-40B4-BE49-F238E27FC236}">
                <a16:creationId xmlns:a16="http://schemas.microsoft.com/office/drawing/2014/main" id="{8A29C363-E727-8937-3F46-F183DD488924}"/>
              </a:ext>
            </a:extLst>
          </p:cNvPr>
          <p:cNvSpPr>
            <a:spLocks noGrp="1"/>
          </p:cNvSpPr>
          <p:nvPr>
            <p:ph sz="half" idx="2"/>
          </p:nvPr>
        </p:nvSpPr>
        <p:spPr>
          <a:xfrm>
            <a:off x="6181344" y="2427514"/>
            <a:ext cx="4718304" cy="3820886"/>
          </a:xfrm>
        </p:spPr>
        <p:txBody>
          <a:bodyPr>
            <a:normAutofit fontScale="92500" lnSpcReduction="10000"/>
          </a:bodyPr>
          <a:lstStyle/>
          <a:p>
            <a:r>
              <a:rPr lang="it-IT" b="0" i="0" u="none" strike="noStrike" dirty="0">
                <a:effectLst/>
                <a:latin typeface="Bookman Old Style" panose="02050604050505020204" pitchFamily="18" charset="0"/>
              </a:rPr>
              <a:t>50% - </a:t>
            </a:r>
            <a:r>
              <a:rPr lang="it-IT" dirty="0" err="1">
                <a:latin typeface="Bookman Old Style" panose="02050604050505020204" pitchFamily="18" charset="0"/>
              </a:rPr>
              <a:t>p</a:t>
            </a:r>
            <a:r>
              <a:rPr lang="it-IT" b="0" i="0" u="none" strike="noStrike" dirty="0" err="1">
                <a:effectLst/>
                <a:latin typeface="Bookman Old Style" panose="02050604050505020204" pitchFamily="18" charset="0"/>
              </a:rPr>
              <a:t>ractical</a:t>
            </a:r>
            <a:r>
              <a:rPr lang="it-IT" b="0" i="0" u="none" strike="noStrike" dirty="0">
                <a:effectLst/>
                <a:latin typeface="Bookman Old Style" panose="02050604050505020204" pitchFamily="18" charset="0"/>
              </a:rPr>
              <a:t> </a:t>
            </a:r>
            <a:r>
              <a:rPr lang="it-IT" dirty="0" err="1">
                <a:latin typeface="Bookman Old Style" panose="02050604050505020204" pitchFamily="18" charset="0"/>
              </a:rPr>
              <a:t>e</a:t>
            </a:r>
            <a:r>
              <a:rPr lang="it-IT" b="0" i="0" u="none" strike="noStrike" dirty="0" err="1">
                <a:effectLst/>
                <a:latin typeface="Bookman Old Style" panose="02050604050505020204" pitchFamily="18" charset="0"/>
              </a:rPr>
              <a:t>xercises</a:t>
            </a:r>
            <a:r>
              <a:rPr lang="it-IT" b="0" i="0" u="none" strike="noStrike" dirty="0">
                <a:effectLst/>
                <a:latin typeface="Bookman Old Style" panose="02050604050505020204" pitchFamily="18" charset="0"/>
              </a:rPr>
              <a:t> (e.g., </a:t>
            </a:r>
            <a:r>
              <a:rPr lang="it-IT" b="0" i="0" u="none" strike="noStrike" dirty="0" err="1">
                <a:effectLst/>
                <a:latin typeface="Bookman Old Style" panose="02050604050505020204" pitchFamily="18" charset="0"/>
              </a:rPr>
              <a:t>presenting</a:t>
            </a:r>
            <a:r>
              <a:rPr lang="it-IT" b="0" i="0" u="none" strike="noStrike" dirty="0">
                <a:effectLst/>
                <a:latin typeface="Bookman Old Style" panose="02050604050505020204" pitchFamily="18" charset="0"/>
              </a:rPr>
              <a:t> a </a:t>
            </a:r>
            <a:r>
              <a:rPr lang="it-IT" dirty="0" err="1">
                <a:latin typeface="Bookman Old Style" panose="02050604050505020204" pitchFamily="18" charset="0"/>
              </a:rPr>
              <a:t>research</a:t>
            </a:r>
            <a:r>
              <a:rPr lang="it-IT" dirty="0">
                <a:latin typeface="Bookman Old Style" panose="02050604050505020204" pitchFamily="18" charset="0"/>
              </a:rPr>
              <a:t> project</a:t>
            </a:r>
            <a:r>
              <a:rPr lang="it-IT" b="0" i="0" u="none" strike="noStrike" dirty="0">
                <a:effectLst/>
                <a:latin typeface="Bookman Old Style" panose="02050604050505020204" pitchFamily="18" charset="0"/>
              </a:rPr>
              <a:t>, </a:t>
            </a:r>
            <a:r>
              <a:rPr lang="it-IT" b="0" i="0" u="none" strike="noStrike" dirty="0" err="1">
                <a:effectLst/>
                <a:latin typeface="Bookman Old Style" panose="02050604050505020204" pitchFamily="18" charset="0"/>
              </a:rPr>
              <a:t>conducting</a:t>
            </a:r>
            <a:r>
              <a:rPr lang="it-IT" b="0" i="0" u="none" strike="noStrike" dirty="0">
                <a:effectLst/>
                <a:latin typeface="Bookman Old Style" panose="02050604050505020204" pitchFamily="18" charset="0"/>
              </a:rPr>
              <a:t> an interview following </a:t>
            </a:r>
            <a:r>
              <a:rPr lang="it-IT" b="0" i="1" u="none" strike="noStrike" dirty="0" err="1">
                <a:effectLst/>
                <a:latin typeface="Bookman Old Style" panose="02050604050505020204" pitchFamily="18" charset="0"/>
              </a:rPr>
              <a:t>Oral</a:t>
            </a:r>
            <a:r>
              <a:rPr lang="it-IT" b="0" i="1" u="none" strike="noStrike" dirty="0">
                <a:effectLst/>
                <a:latin typeface="Bookman Old Style" panose="02050604050505020204" pitchFamily="18" charset="0"/>
              </a:rPr>
              <a:t> History </a:t>
            </a:r>
            <a:r>
              <a:rPr lang="it-IT" b="0" i="0" u="none" strike="noStrike" dirty="0">
                <a:effectLst/>
                <a:latin typeface="Bookman Old Style" panose="02050604050505020204" pitchFamily="18" charset="0"/>
              </a:rPr>
              <a:t>rules etc.) to be </a:t>
            </a:r>
            <a:r>
              <a:rPr lang="it-IT" b="0" i="0" u="none" strike="noStrike" dirty="0" err="1">
                <a:effectLst/>
                <a:latin typeface="Bookman Old Style" panose="02050604050505020204" pitchFamily="18" charset="0"/>
              </a:rPr>
              <a:t>carried</a:t>
            </a:r>
            <a:r>
              <a:rPr lang="it-IT" b="0" i="0" u="none" strike="noStrike" dirty="0">
                <a:effectLst/>
                <a:latin typeface="Bookman Old Style" panose="02050604050505020204" pitchFamily="18" charset="0"/>
              </a:rPr>
              <a:t> out by </a:t>
            </a:r>
            <a:r>
              <a:rPr lang="it-IT" b="0" i="0" u="none" strike="noStrike" dirty="0" err="1">
                <a:effectLst/>
                <a:latin typeface="Bookman Old Style" panose="02050604050505020204" pitchFamily="18" charset="0"/>
              </a:rPr>
              <a:t>students</a:t>
            </a:r>
            <a:r>
              <a:rPr lang="it-IT" b="0" i="0" u="none" strike="noStrike" dirty="0">
                <a:effectLst/>
                <a:latin typeface="Bookman Old Style" panose="02050604050505020204" pitchFamily="18" charset="0"/>
              </a:rPr>
              <a:t> </a:t>
            </a:r>
            <a:r>
              <a:rPr lang="it-IT" b="0" i="0" u="none" strike="noStrike" dirty="0" err="1">
                <a:effectLst/>
                <a:latin typeface="Bookman Old Style" panose="02050604050505020204" pitchFamily="18" charset="0"/>
              </a:rPr>
              <a:t>during</a:t>
            </a:r>
            <a:r>
              <a:rPr lang="it-IT" b="0" i="0" u="none" strike="noStrike" dirty="0">
                <a:effectLst/>
                <a:latin typeface="Bookman Old Style" panose="02050604050505020204" pitchFamily="18" charset="0"/>
              </a:rPr>
              <a:t> the </a:t>
            </a:r>
            <a:r>
              <a:rPr lang="it-IT" b="0" i="0" u="none" strike="noStrike" dirty="0" err="1">
                <a:effectLst/>
                <a:latin typeface="Bookman Old Style" panose="02050604050505020204" pitchFamily="18" charset="0"/>
              </a:rPr>
              <a:t>lessons</a:t>
            </a:r>
            <a:r>
              <a:rPr lang="it-IT" b="0" i="0" u="none" strike="noStrike" dirty="0">
                <a:effectLst/>
                <a:latin typeface="Bookman Old Style" panose="02050604050505020204" pitchFamily="18" charset="0"/>
              </a:rPr>
              <a:t>.</a:t>
            </a:r>
          </a:p>
          <a:p>
            <a:r>
              <a:rPr lang="it-IT" b="0" i="0" u="none" strike="noStrike" dirty="0">
                <a:effectLst/>
                <a:latin typeface="Bookman Old Style" panose="02050604050505020204" pitchFamily="18" charset="0"/>
              </a:rPr>
              <a:t>50% - </a:t>
            </a:r>
            <a:r>
              <a:rPr lang="it-IT" dirty="0" err="1">
                <a:latin typeface="Bookman Old Style" panose="02050604050505020204" pitchFamily="18" charset="0"/>
              </a:rPr>
              <a:t>f</a:t>
            </a:r>
            <a:r>
              <a:rPr lang="it-IT" b="0" i="0" u="none" strike="noStrike" dirty="0" err="1">
                <a:effectLst/>
                <a:latin typeface="Bookman Old Style" panose="02050604050505020204" pitchFamily="18" charset="0"/>
              </a:rPr>
              <a:t>inal</a:t>
            </a:r>
            <a:r>
              <a:rPr lang="it-IT" b="0" i="0" u="none" strike="noStrike" dirty="0">
                <a:effectLst/>
                <a:latin typeface="Bookman Old Style" panose="02050604050505020204" pitchFamily="18" charset="0"/>
              </a:rPr>
              <a:t> </a:t>
            </a:r>
            <a:r>
              <a:rPr lang="it-IT" dirty="0" err="1">
                <a:latin typeface="Bookman Old Style" panose="02050604050505020204" pitchFamily="18" charset="0"/>
              </a:rPr>
              <a:t>e</a:t>
            </a:r>
            <a:r>
              <a:rPr lang="it-IT" b="0" i="0" u="none" strike="noStrike" dirty="0" err="1">
                <a:effectLst/>
                <a:latin typeface="Bookman Old Style" panose="02050604050505020204" pitchFamily="18" charset="0"/>
              </a:rPr>
              <a:t>xam</a:t>
            </a:r>
            <a:r>
              <a:rPr lang="it-IT" b="0" i="0" u="none" strike="noStrike" dirty="0">
                <a:effectLst/>
                <a:latin typeface="Bookman Old Style" panose="02050604050505020204" pitchFamily="18" charset="0"/>
              </a:rPr>
              <a:t> (</a:t>
            </a:r>
            <a:r>
              <a:rPr lang="it-IT" b="0" i="0" u="none" strike="noStrike" dirty="0" err="1">
                <a:effectLst/>
                <a:latin typeface="Bookman Old Style" panose="02050604050505020204" pitchFamily="18" charset="0"/>
              </a:rPr>
              <a:t>which</a:t>
            </a:r>
            <a:r>
              <a:rPr lang="it-IT" b="0" i="0" u="none" strike="noStrike" dirty="0">
                <a:effectLst/>
                <a:latin typeface="Bookman Old Style" panose="02050604050505020204" pitchFamily="18" charset="0"/>
              </a:rPr>
              <a:t> </a:t>
            </a:r>
            <a:r>
              <a:rPr lang="it-IT" b="0" i="0" u="none" strike="noStrike" dirty="0" err="1">
                <a:effectLst/>
                <a:latin typeface="Bookman Old Style" panose="02050604050505020204" pitchFamily="18" charset="0"/>
              </a:rPr>
              <a:t>will</a:t>
            </a:r>
            <a:r>
              <a:rPr lang="it-IT" b="0" i="0" u="none" strike="noStrike" dirty="0">
                <a:effectLst/>
                <a:latin typeface="Bookman Old Style" panose="02050604050505020204" pitchFamily="18" charset="0"/>
              </a:rPr>
              <a:t> take place </a:t>
            </a:r>
            <a:r>
              <a:rPr lang="it-IT" b="0" i="0" u="none" strike="noStrike" dirty="0" err="1">
                <a:effectLst/>
                <a:latin typeface="Bookman Old Style" panose="02050604050505020204" pitchFamily="18" charset="0"/>
              </a:rPr>
              <a:t>during</a:t>
            </a:r>
            <a:r>
              <a:rPr lang="it-IT" b="0" i="0" u="none" strike="noStrike" dirty="0">
                <a:effectLst/>
                <a:latin typeface="Bookman Old Style" panose="02050604050505020204" pitchFamily="18" charset="0"/>
              </a:rPr>
              <a:t> the last class on </a:t>
            </a:r>
            <a:r>
              <a:rPr lang="it-IT" b="0" i="0" u="none" strike="noStrike" dirty="0" err="1">
                <a:effectLst/>
                <a:latin typeface="Bookman Old Style" panose="02050604050505020204" pitchFamily="18" charset="0"/>
              </a:rPr>
              <a:t>December</a:t>
            </a:r>
            <a:r>
              <a:rPr lang="it-IT" b="0" i="0" u="none" strike="noStrike" dirty="0">
                <a:effectLst/>
                <a:latin typeface="Bookman Old Style" panose="02050604050505020204" pitchFamily="18" charset="0"/>
              </a:rPr>
              <a:t> 5).</a:t>
            </a:r>
          </a:p>
          <a:p>
            <a:pPr marL="0" indent="0">
              <a:buNone/>
            </a:pPr>
            <a:br>
              <a:rPr lang="it-IT" dirty="0">
                <a:latin typeface="Bookman Old Style" panose="02050604050505020204" pitchFamily="18" charset="0"/>
              </a:rPr>
            </a:br>
            <a:endParaRPr lang="it-IT" dirty="0">
              <a:latin typeface="Bookman Old Style" panose="02050604050505020204" pitchFamily="18" charset="0"/>
            </a:endParaRPr>
          </a:p>
        </p:txBody>
      </p:sp>
    </p:spTree>
    <p:extLst>
      <p:ext uri="{BB962C8B-B14F-4D97-AF65-F5344CB8AC3E}">
        <p14:creationId xmlns:p14="http://schemas.microsoft.com/office/powerpoint/2010/main" val="3791080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D7747E8-EEA6-A4FF-8245-3A428B0CDE3E}"/>
              </a:ext>
            </a:extLst>
          </p:cNvPr>
          <p:cNvSpPr>
            <a:spLocks noGrp="1"/>
          </p:cNvSpPr>
          <p:nvPr>
            <p:ph type="title"/>
          </p:nvPr>
        </p:nvSpPr>
        <p:spPr>
          <a:xfrm>
            <a:off x="1295402" y="645860"/>
            <a:ext cx="9601196" cy="1629253"/>
          </a:xfrm>
        </p:spPr>
        <p:txBody>
          <a:bodyPr>
            <a:normAutofit/>
          </a:bodyPr>
          <a:lstStyle/>
          <a:p>
            <a:r>
              <a:rPr lang="it-IT" dirty="0"/>
              <a:t>Progetto di ricerca</a:t>
            </a:r>
          </a:p>
        </p:txBody>
      </p:sp>
      <p:sp>
        <p:nvSpPr>
          <p:cNvPr id="4" name="Segnaposto contenuto 3">
            <a:extLst>
              <a:ext uri="{FF2B5EF4-FFF2-40B4-BE49-F238E27FC236}">
                <a16:creationId xmlns:a16="http://schemas.microsoft.com/office/drawing/2014/main" id="{7540C317-35D5-812E-096F-1269D395CEE5}"/>
              </a:ext>
            </a:extLst>
          </p:cNvPr>
          <p:cNvSpPr>
            <a:spLocks noGrp="1"/>
          </p:cNvSpPr>
          <p:nvPr>
            <p:ph sz="half" idx="1"/>
          </p:nvPr>
        </p:nvSpPr>
        <p:spPr>
          <a:xfrm>
            <a:off x="1298448" y="2427514"/>
            <a:ext cx="4718304" cy="3820886"/>
          </a:xfrm>
        </p:spPr>
        <p:txBody>
          <a:bodyPr>
            <a:normAutofit/>
          </a:bodyPr>
          <a:lstStyle/>
          <a:p>
            <a:pPr marL="0" indent="0" algn="just">
              <a:buNone/>
            </a:pPr>
            <a:r>
              <a:rPr lang="it-IT" sz="2000" kern="100" dirty="0">
                <a:effectLst/>
                <a:latin typeface="Bookman Old Style" panose="02050604050505020204" pitchFamily="18" charset="0"/>
                <a:ea typeface="Calibri" panose="020F0502020204030204" pitchFamily="34" charset="0"/>
                <a:cs typeface="Times New Roman" panose="02020603050405020304" pitchFamily="18" charset="0"/>
              </a:rPr>
              <a:t>Entro il 24 novembre tutti gli studenti del II anno devono presentare un progetto di ricerca in vista dell’elaborazione della tesi di licenza. Bisogna compilare online un modulo in cui si indica il relatore e il tema e allegare 2-3 pagine del progetto.</a:t>
            </a:r>
            <a:endParaRPr lang="it-IT"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it-IT" dirty="0"/>
          </a:p>
        </p:txBody>
      </p:sp>
      <p:sp>
        <p:nvSpPr>
          <p:cNvPr id="5" name="Segnaposto contenuto 4">
            <a:extLst>
              <a:ext uri="{FF2B5EF4-FFF2-40B4-BE49-F238E27FC236}">
                <a16:creationId xmlns:a16="http://schemas.microsoft.com/office/drawing/2014/main" id="{8A29C363-E727-8937-3F46-F183DD488924}"/>
              </a:ext>
            </a:extLst>
          </p:cNvPr>
          <p:cNvSpPr>
            <a:spLocks noGrp="1"/>
          </p:cNvSpPr>
          <p:nvPr>
            <p:ph sz="half" idx="2"/>
          </p:nvPr>
        </p:nvSpPr>
        <p:spPr>
          <a:xfrm>
            <a:off x="6181344" y="2427514"/>
            <a:ext cx="4718304" cy="3820886"/>
          </a:xfrm>
        </p:spPr>
        <p:txBody>
          <a:bodyPr>
            <a:normAutofit/>
          </a:bodyPr>
          <a:lstStyle/>
          <a:p>
            <a:pPr marL="0" indent="0" algn="just">
              <a:buNone/>
            </a:pPr>
            <a:r>
              <a:rPr lang="it-IT" sz="2000" b="0" i="0" u="none" strike="noStrike" dirty="0">
                <a:solidFill>
                  <a:schemeClr val="tx1"/>
                </a:solidFill>
                <a:effectLst/>
                <a:latin typeface="Bookman Old Style" panose="02050604050505020204" pitchFamily="18" charset="0"/>
              </a:rPr>
              <a:t>By November 24, </a:t>
            </a:r>
            <a:r>
              <a:rPr lang="it-IT" sz="2000" b="0" i="0" u="none" strike="noStrike" dirty="0" err="1">
                <a:solidFill>
                  <a:schemeClr val="tx1"/>
                </a:solidFill>
                <a:effectLst/>
                <a:latin typeface="Bookman Old Style" panose="02050604050505020204" pitchFamily="18" charset="0"/>
              </a:rPr>
              <a:t>all</a:t>
            </a:r>
            <a:r>
              <a:rPr lang="it-IT" sz="2000" b="0" i="0" u="none" strike="noStrike" dirty="0">
                <a:solidFill>
                  <a:schemeClr val="tx1"/>
                </a:solidFill>
                <a:effectLst/>
                <a:latin typeface="Bookman Old Style" panose="02050604050505020204" pitchFamily="18" charset="0"/>
              </a:rPr>
              <a:t> second-</a:t>
            </a:r>
            <a:r>
              <a:rPr lang="it-IT" sz="2000" b="0" i="0" u="none" strike="noStrike" dirty="0" err="1">
                <a:solidFill>
                  <a:schemeClr val="tx1"/>
                </a:solidFill>
                <a:effectLst/>
                <a:latin typeface="Bookman Old Style" panose="02050604050505020204" pitchFamily="18" charset="0"/>
              </a:rPr>
              <a:t>year</a:t>
            </a:r>
            <a:r>
              <a:rPr lang="it-IT" sz="2000" b="0" i="0" u="none" strike="noStrike" dirty="0">
                <a:solidFill>
                  <a:schemeClr val="tx1"/>
                </a:solidFill>
                <a:effectLst/>
                <a:latin typeface="Bookman Old Style" panose="02050604050505020204" pitchFamily="18" charset="0"/>
              </a:rPr>
              <a:t> </a:t>
            </a:r>
            <a:r>
              <a:rPr lang="it-IT" sz="2000" b="0" i="0" u="none" strike="noStrike" dirty="0" err="1">
                <a:solidFill>
                  <a:schemeClr val="tx1"/>
                </a:solidFill>
                <a:effectLst/>
                <a:latin typeface="Bookman Old Style" panose="02050604050505020204" pitchFamily="18" charset="0"/>
              </a:rPr>
              <a:t>students</a:t>
            </a:r>
            <a:r>
              <a:rPr lang="it-IT" sz="2000" b="0" i="0" u="none" strike="noStrike" dirty="0">
                <a:solidFill>
                  <a:schemeClr val="tx1"/>
                </a:solidFill>
                <a:effectLst/>
                <a:latin typeface="Bookman Old Style" panose="02050604050505020204" pitchFamily="18" charset="0"/>
              </a:rPr>
              <a:t> must </a:t>
            </a:r>
            <a:r>
              <a:rPr lang="it-IT" sz="2000" b="0" i="0" u="none" strike="noStrike" dirty="0" err="1">
                <a:solidFill>
                  <a:schemeClr val="tx1"/>
                </a:solidFill>
                <a:effectLst/>
                <a:latin typeface="Bookman Old Style" panose="02050604050505020204" pitchFamily="18" charset="0"/>
              </a:rPr>
              <a:t>submit</a:t>
            </a:r>
            <a:r>
              <a:rPr lang="it-IT" sz="2000" b="0" i="0" u="none" strike="noStrike" dirty="0">
                <a:solidFill>
                  <a:schemeClr val="tx1"/>
                </a:solidFill>
                <a:effectLst/>
                <a:latin typeface="Bookman Old Style" panose="02050604050505020204" pitchFamily="18" charset="0"/>
              </a:rPr>
              <a:t> a </a:t>
            </a:r>
            <a:r>
              <a:rPr lang="it-IT" sz="2000" b="0" i="0" u="none" strike="noStrike" dirty="0" err="1">
                <a:solidFill>
                  <a:schemeClr val="tx1"/>
                </a:solidFill>
                <a:effectLst/>
                <a:latin typeface="Bookman Old Style" panose="02050604050505020204" pitchFamily="18" charset="0"/>
              </a:rPr>
              <a:t>research</a:t>
            </a:r>
            <a:r>
              <a:rPr lang="it-IT" sz="2000" b="0" i="0" u="none" strike="noStrike" dirty="0">
                <a:solidFill>
                  <a:schemeClr val="tx1"/>
                </a:solidFill>
                <a:effectLst/>
                <a:latin typeface="Bookman Old Style" panose="02050604050505020204" pitchFamily="18" charset="0"/>
              </a:rPr>
              <a:t> project in </a:t>
            </a:r>
            <a:r>
              <a:rPr lang="it-IT" sz="2000" b="0" i="0" u="none" strike="noStrike" dirty="0" err="1">
                <a:solidFill>
                  <a:schemeClr val="tx1"/>
                </a:solidFill>
                <a:effectLst/>
                <a:latin typeface="Bookman Old Style" panose="02050604050505020204" pitchFamily="18" charset="0"/>
              </a:rPr>
              <a:t>preparation</a:t>
            </a:r>
            <a:r>
              <a:rPr lang="it-IT" sz="2000" b="0" i="0" u="none" strike="noStrike" dirty="0">
                <a:solidFill>
                  <a:schemeClr val="tx1"/>
                </a:solidFill>
                <a:effectLst/>
                <a:latin typeface="Bookman Old Style" panose="02050604050505020204" pitchFamily="18" charset="0"/>
              </a:rPr>
              <a:t> for </a:t>
            </a:r>
            <a:r>
              <a:rPr lang="it-IT" sz="2000" b="0" i="0" u="none" strike="noStrike" dirty="0" err="1">
                <a:solidFill>
                  <a:schemeClr val="tx1"/>
                </a:solidFill>
                <a:effectLst/>
                <a:latin typeface="Bookman Old Style" panose="02050604050505020204" pitchFamily="18" charset="0"/>
              </a:rPr>
              <a:t>their</a:t>
            </a:r>
            <a:r>
              <a:rPr lang="it-IT" sz="2000" b="0" i="0" u="none" strike="noStrike" dirty="0">
                <a:solidFill>
                  <a:schemeClr val="tx1"/>
                </a:solidFill>
                <a:effectLst/>
                <a:latin typeface="Bookman Old Style" panose="02050604050505020204" pitchFamily="18" charset="0"/>
              </a:rPr>
              <a:t> </a:t>
            </a:r>
            <a:r>
              <a:rPr lang="it-IT" sz="2000" b="0" i="0" u="none" strike="noStrike" dirty="0" err="1">
                <a:solidFill>
                  <a:schemeClr val="tx1"/>
                </a:solidFill>
                <a:effectLst/>
                <a:latin typeface="Bookman Old Style" panose="02050604050505020204" pitchFamily="18" charset="0"/>
              </a:rPr>
              <a:t>thesis</a:t>
            </a:r>
            <a:r>
              <a:rPr lang="it-IT" sz="2000" b="0" i="0" u="none" strike="noStrike" dirty="0">
                <a:solidFill>
                  <a:schemeClr val="tx1"/>
                </a:solidFill>
                <a:effectLst/>
                <a:latin typeface="Bookman Old Style" panose="02050604050505020204" pitchFamily="18" charset="0"/>
              </a:rPr>
              <a:t>. </a:t>
            </a:r>
            <a:r>
              <a:rPr lang="it-IT" sz="2000" b="0" i="0" u="none" strike="noStrike" dirty="0" err="1">
                <a:solidFill>
                  <a:schemeClr val="tx1"/>
                </a:solidFill>
                <a:effectLst/>
                <a:latin typeface="Bookman Old Style" panose="02050604050505020204" pitchFamily="18" charset="0"/>
              </a:rPr>
              <a:t>You</a:t>
            </a:r>
            <a:r>
              <a:rPr lang="it-IT" sz="2000" b="0" i="0" u="none" strike="noStrike" dirty="0">
                <a:solidFill>
                  <a:schemeClr val="tx1"/>
                </a:solidFill>
                <a:effectLst/>
                <a:latin typeface="Bookman Old Style" panose="02050604050505020204" pitchFamily="18" charset="0"/>
              </a:rPr>
              <a:t> </a:t>
            </a:r>
            <a:r>
              <a:rPr lang="it-IT" sz="2000" b="0" i="0" u="none" strike="noStrike" dirty="0" err="1">
                <a:solidFill>
                  <a:schemeClr val="tx1"/>
                </a:solidFill>
                <a:effectLst/>
                <a:latin typeface="Bookman Old Style" panose="02050604050505020204" pitchFamily="18" charset="0"/>
              </a:rPr>
              <a:t>will</a:t>
            </a:r>
            <a:r>
              <a:rPr lang="it-IT" sz="2000" b="0" i="0" u="none" strike="noStrike" dirty="0">
                <a:solidFill>
                  <a:schemeClr val="tx1"/>
                </a:solidFill>
                <a:effectLst/>
                <a:latin typeface="Bookman Old Style" panose="02050604050505020204" pitchFamily="18" charset="0"/>
              </a:rPr>
              <a:t> </a:t>
            </a:r>
            <a:r>
              <a:rPr lang="it-IT" sz="2000" b="0" i="0" u="none" strike="noStrike" dirty="0" err="1">
                <a:solidFill>
                  <a:schemeClr val="tx1"/>
                </a:solidFill>
                <a:effectLst/>
                <a:latin typeface="Bookman Old Style" panose="02050604050505020204" pitchFamily="18" charset="0"/>
              </a:rPr>
              <a:t>need</a:t>
            </a:r>
            <a:r>
              <a:rPr lang="it-IT" sz="2000" b="0" i="0" u="none" strike="noStrike" dirty="0">
                <a:solidFill>
                  <a:schemeClr val="tx1"/>
                </a:solidFill>
                <a:effectLst/>
                <a:latin typeface="Bookman Old Style" panose="02050604050505020204" pitchFamily="18" charset="0"/>
              </a:rPr>
              <a:t> to complete an online </a:t>
            </a:r>
            <a:r>
              <a:rPr lang="it-IT" sz="2000" b="0" i="0" u="none" strike="noStrike" dirty="0" err="1">
                <a:solidFill>
                  <a:schemeClr val="tx1"/>
                </a:solidFill>
                <a:effectLst/>
                <a:latin typeface="Bookman Old Style" panose="02050604050505020204" pitchFamily="18" charset="0"/>
              </a:rPr>
              <a:t>form</a:t>
            </a:r>
            <a:r>
              <a:rPr lang="it-IT" sz="2000" b="0" i="0" u="none" strike="noStrike" dirty="0">
                <a:solidFill>
                  <a:schemeClr val="tx1"/>
                </a:solidFill>
                <a:effectLst/>
                <a:latin typeface="Bookman Old Style" panose="02050604050505020204" pitchFamily="18" charset="0"/>
              </a:rPr>
              <a:t> </a:t>
            </a:r>
            <a:r>
              <a:rPr lang="it-IT" sz="2000" b="0" i="0" u="none" strike="noStrike" dirty="0" err="1">
                <a:solidFill>
                  <a:schemeClr val="tx1"/>
                </a:solidFill>
                <a:effectLst/>
                <a:latin typeface="Bookman Old Style" panose="02050604050505020204" pitchFamily="18" charset="0"/>
              </a:rPr>
              <a:t>indicating</a:t>
            </a:r>
            <a:r>
              <a:rPr lang="it-IT" sz="2000" b="0" i="0" u="none" strike="noStrike" dirty="0">
                <a:solidFill>
                  <a:schemeClr val="tx1"/>
                </a:solidFill>
                <a:effectLst/>
                <a:latin typeface="Bookman Old Style" panose="02050604050505020204" pitchFamily="18" charset="0"/>
              </a:rPr>
              <a:t> </a:t>
            </a:r>
            <a:r>
              <a:rPr lang="it-IT" sz="2000" b="0" i="0" u="none" strike="noStrike" dirty="0" err="1">
                <a:solidFill>
                  <a:schemeClr val="tx1"/>
                </a:solidFill>
                <a:effectLst/>
                <a:latin typeface="Bookman Old Style" panose="02050604050505020204" pitchFamily="18" charset="0"/>
              </a:rPr>
              <a:t>your</a:t>
            </a:r>
            <a:r>
              <a:rPr lang="it-IT" sz="2000" b="0" i="0" u="none" strike="noStrike" dirty="0">
                <a:solidFill>
                  <a:schemeClr val="tx1"/>
                </a:solidFill>
                <a:effectLst/>
                <a:latin typeface="Bookman Old Style" panose="02050604050505020204" pitchFamily="18" charset="0"/>
              </a:rPr>
              <a:t> </a:t>
            </a:r>
            <a:r>
              <a:rPr lang="it-IT" sz="2000" b="0" i="0" u="none" strike="noStrike" dirty="0" err="1">
                <a:solidFill>
                  <a:schemeClr val="tx1"/>
                </a:solidFill>
                <a:effectLst/>
                <a:latin typeface="Bookman Old Style" panose="02050604050505020204" pitchFamily="18" charset="0"/>
              </a:rPr>
              <a:t>accademic</a:t>
            </a:r>
            <a:r>
              <a:rPr lang="it-IT" sz="2000" b="0" i="0" u="none" strike="noStrike" dirty="0">
                <a:solidFill>
                  <a:schemeClr val="tx1"/>
                </a:solidFill>
                <a:effectLst/>
                <a:latin typeface="Bookman Old Style" panose="02050604050505020204" pitchFamily="18" charset="0"/>
              </a:rPr>
              <a:t> advisor and the </a:t>
            </a:r>
            <a:r>
              <a:rPr lang="it-IT" sz="2000" b="0" i="0" u="none" strike="noStrike" dirty="0" err="1">
                <a:solidFill>
                  <a:schemeClr val="tx1"/>
                </a:solidFill>
                <a:effectLst/>
                <a:latin typeface="Bookman Old Style" panose="02050604050505020204" pitchFamily="18" charset="0"/>
              </a:rPr>
              <a:t>topic</a:t>
            </a:r>
            <a:r>
              <a:rPr lang="it-IT" sz="2000" b="0" i="0" u="none" strike="noStrike" dirty="0">
                <a:solidFill>
                  <a:schemeClr val="tx1"/>
                </a:solidFill>
                <a:effectLst/>
                <a:latin typeface="Bookman Old Style" panose="02050604050505020204" pitchFamily="18" charset="0"/>
              </a:rPr>
              <a:t>, and </a:t>
            </a:r>
            <a:r>
              <a:rPr lang="it-IT" sz="2000" b="0" i="0" u="none" strike="noStrike" dirty="0" err="1">
                <a:solidFill>
                  <a:schemeClr val="tx1"/>
                </a:solidFill>
                <a:effectLst/>
                <a:latin typeface="Bookman Old Style" panose="02050604050505020204" pitchFamily="18" charset="0"/>
              </a:rPr>
              <a:t>attach</a:t>
            </a:r>
            <a:r>
              <a:rPr lang="it-IT" sz="2000" b="0" i="0" u="none" strike="noStrike" dirty="0">
                <a:solidFill>
                  <a:schemeClr val="tx1"/>
                </a:solidFill>
                <a:effectLst/>
                <a:latin typeface="Bookman Old Style" panose="02050604050505020204" pitchFamily="18" charset="0"/>
              </a:rPr>
              <a:t> 2-3 pages of the project.</a:t>
            </a:r>
            <a:br>
              <a:rPr lang="it-IT" sz="2000" dirty="0">
                <a:solidFill>
                  <a:schemeClr val="tx1"/>
                </a:solidFill>
                <a:latin typeface="Bookman Old Style" panose="02050604050505020204" pitchFamily="18" charset="0"/>
              </a:rPr>
            </a:br>
            <a:endParaRPr lang="it-IT" sz="2000"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84046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D7747E8-EEA6-A4FF-8245-3A428B0CDE3E}"/>
              </a:ext>
            </a:extLst>
          </p:cNvPr>
          <p:cNvSpPr>
            <a:spLocks noGrp="1"/>
          </p:cNvSpPr>
          <p:nvPr>
            <p:ph type="title"/>
          </p:nvPr>
        </p:nvSpPr>
        <p:spPr>
          <a:xfrm>
            <a:off x="1295402" y="645860"/>
            <a:ext cx="9601196" cy="1629253"/>
          </a:xfrm>
        </p:spPr>
        <p:txBody>
          <a:bodyPr>
            <a:normAutofit/>
          </a:bodyPr>
          <a:lstStyle/>
          <a:p>
            <a:r>
              <a:rPr lang="it-IT" dirty="0"/>
              <a:t>Progetto di ricerca</a:t>
            </a:r>
          </a:p>
        </p:txBody>
      </p:sp>
      <p:sp>
        <p:nvSpPr>
          <p:cNvPr id="4" name="Segnaposto contenuto 3">
            <a:extLst>
              <a:ext uri="{FF2B5EF4-FFF2-40B4-BE49-F238E27FC236}">
                <a16:creationId xmlns:a16="http://schemas.microsoft.com/office/drawing/2014/main" id="{7540C317-35D5-812E-096F-1269D395CEE5}"/>
              </a:ext>
            </a:extLst>
          </p:cNvPr>
          <p:cNvSpPr>
            <a:spLocks noGrp="1"/>
          </p:cNvSpPr>
          <p:nvPr>
            <p:ph sz="half" idx="1"/>
          </p:nvPr>
        </p:nvSpPr>
        <p:spPr>
          <a:xfrm>
            <a:off x="1298448" y="2427514"/>
            <a:ext cx="4718304" cy="3820886"/>
          </a:xfrm>
        </p:spPr>
        <p:txBody>
          <a:bodyPr>
            <a:normAutofit fontScale="92500" lnSpcReduction="20000"/>
          </a:bodyPr>
          <a:lstStyle/>
          <a:p>
            <a:pPr marL="0" indent="0">
              <a:buNone/>
            </a:pPr>
            <a:r>
              <a:rPr lang="it-IT" sz="2200" dirty="0">
                <a:latin typeface="Bookman Old Style" panose="02050604050505020204" pitchFamily="18" charset="0"/>
              </a:rPr>
              <a:t>Un progetto di ricerca dovrebbe contenere le seguenti sezioni: </a:t>
            </a:r>
          </a:p>
          <a:p>
            <a:pPr marL="342900" indent="-342900">
              <a:buAutoNum type="alphaLcPeriod"/>
            </a:pPr>
            <a:r>
              <a:rPr lang="it-IT" sz="2200" kern="100" dirty="0">
                <a:latin typeface="Bookman Old Style" panose="02050604050505020204" pitchFamily="18" charset="0"/>
                <a:ea typeface="Calibri" panose="020F0502020204030204" pitchFamily="34" charset="0"/>
                <a:cs typeface="Times New Roman" panose="02020603050405020304" pitchFamily="18" charset="0"/>
              </a:rPr>
              <a:t>s</a:t>
            </a:r>
            <a:r>
              <a:rPr lang="it-IT" sz="2200" kern="100" dirty="0">
                <a:effectLst/>
                <a:latin typeface="Bookman Old Style" panose="02050604050505020204" pitchFamily="18" charset="0"/>
                <a:ea typeface="Calibri" panose="020F0502020204030204" pitchFamily="34" charset="0"/>
                <a:cs typeface="Times New Roman" panose="02020603050405020304" pitchFamily="18" charset="0"/>
              </a:rPr>
              <a:t>intesi degli obiettivi e del contenuto della ricerca;</a:t>
            </a:r>
          </a:p>
          <a:p>
            <a:pPr marL="342900" indent="-342900">
              <a:buFont typeface="Arial"/>
              <a:buAutoNum type="alphaLcPeriod"/>
            </a:pPr>
            <a:r>
              <a:rPr lang="it-IT" sz="2200" kern="100" dirty="0">
                <a:latin typeface="Bookman Old Style" panose="02050604050505020204" pitchFamily="18" charset="0"/>
                <a:ea typeface="Calibri" panose="020F0502020204030204" pitchFamily="34" charset="0"/>
                <a:cs typeface="Times New Roman" panose="02020603050405020304" pitchFamily="18" charset="0"/>
              </a:rPr>
              <a:t>b</a:t>
            </a:r>
            <a:r>
              <a:rPr lang="it-IT" sz="2200" kern="100" dirty="0">
                <a:effectLst/>
                <a:latin typeface="Bookman Old Style" panose="02050604050505020204" pitchFamily="18" charset="0"/>
                <a:ea typeface="Calibri" panose="020F0502020204030204" pitchFamily="34" charset="0"/>
                <a:cs typeface="Times New Roman" panose="02020603050405020304" pitchFamily="18" charset="0"/>
              </a:rPr>
              <a:t>iografia di base che si intende seguire:</a:t>
            </a:r>
          </a:p>
          <a:p>
            <a:pPr marL="342900" indent="-342900">
              <a:buFont typeface="Arial"/>
              <a:buAutoNum type="alphaLcPeriod"/>
            </a:pPr>
            <a:r>
              <a:rPr lang="it-IT" sz="2200" kern="100" dirty="0">
                <a:latin typeface="Bookman Old Style" panose="02050604050505020204" pitchFamily="18" charset="0"/>
                <a:ea typeface="Calibri" panose="020F0502020204030204" pitchFamily="34" charset="0"/>
                <a:cs typeface="Times New Roman" panose="02020603050405020304" pitchFamily="18" charset="0"/>
              </a:rPr>
              <a:t>l</a:t>
            </a:r>
            <a:r>
              <a:rPr lang="it-IT" sz="2200" kern="100" dirty="0">
                <a:effectLst/>
                <a:latin typeface="Bookman Old Style" panose="02050604050505020204" pitchFamily="18" charset="0"/>
                <a:ea typeface="Calibri" panose="020F0502020204030204" pitchFamily="34" charset="0"/>
                <a:cs typeface="Times New Roman" panose="02020603050405020304" pitchFamily="18" charset="0"/>
              </a:rPr>
              <a:t>a lingua in cui sarà redatta la tesi.</a:t>
            </a:r>
          </a:p>
          <a:p>
            <a:pPr marL="0" indent="0">
              <a:buNone/>
            </a:pPr>
            <a:endParaRPr lang="it-IT" sz="2200" kern="100" dirty="0">
              <a:effectLst/>
              <a:latin typeface="Bookman Old Style" panose="02050604050505020204" pitchFamily="18" charset="0"/>
              <a:ea typeface="Calibri" panose="020F0502020204030204" pitchFamily="34" charset="0"/>
              <a:cs typeface="Times New Roman" panose="02020603050405020304" pitchFamily="18" charset="0"/>
            </a:endParaRPr>
          </a:p>
          <a:p>
            <a:pPr marL="342900" indent="-342900">
              <a:buAutoNum type="alphaLcPeriod"/>
            </a:pP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it-IT" dirty="0"/>
              <a:t> </a:t>
            </a:r>
          </a:p>
        </p:txBody>
      </p:sp>
      <p:sp>
        <p:nvSpPr>
          <p:cNvPr id="5" name="Segnaposto contenuto 4">
            <a:extLst>
              <a:ext uri="{FF2B5EF4-FFF2-40B4-BE49-F238E27FC236}">
                <a16:creationId xmlns:a16="http://schemas.microsoft.com/office/drawing/2014/main" id="{8A29C363-E727-8937-3F46-F183DD488924}"/>
              </a:ext>
            </a:extLst>
          </p:cNvPr>
          <p:cNvSpPr>
            <a:spLocks noGrp="1"/>
          </p:cNvSpPr>
          <p:nvPr>
            <p:ph sz="half" idx="2"/>
          </p:nvPr>
        </p:nvSpPr>
        <p:spPr>
          <a:xfrm>
            <a:off x="6181344" y="2427514"/>
            <a:ext cx="4718304" cy="3820886"/>
          </a:xfrm>
        </p:spPr>
        <p:txBody>
          <a:bodyPr>
            <a:normAutofit fontScale="92500" lnSpcReduction="20000"/>
          </a:bodyPr>
          <a:lstStyle/>
          <a:p>
            <a:pPr marL="0" indent="0" algn="l">
              <a:buNone/>
            </a:pPr>
            <a:r>
              <a:rPr lang="it-IT" sz="2200" b="0" i="0" u="none" strike="noStrike" dirty="0">
                <a:solidFill>
                  <a:schemeClr val="tx1"/>
                </a:solidFill>
                <a:effectLst/>
                <a:latin typeface="Bookman Old Style" panose="02050604050505020204" pitchFamily="18" charset="0"/>
              </a:rPr>
              <a:t>A </a:t>
            </a:r>
            <a:r>
              <a:rPr lang="it-IT" sz="2200" b="0" i="0" u="none" strike="noStrike" dirty="0" err="1">
                <a:solidFill>
                  <a:schemeClr val="tx1"/>
                </a:solidFill>
                <a:effectLst/>
                <a:latin typeface="Bookman Old Style" panose="02050604050505020204" pitchFamily="18" charset="0"/>
              </a:rPr>
              <a:t>research</a:t>
            </a:r>
            <a:r>
              <a:rPr lang="it-IT" sz="2200" b="0" i="0" u="none" strike="noStrike" dirty="0">
                <a:solidFill>
                  <a:schemeClr val="tx1"/>
                </a:solidFill>
                <a:effectLst/>
                <a:latin typeface="Bookman Old Style" panose="02050604050505020204" pitchFamily="18" charset="0"/>
              </a:rPr>
              <a:t> project </a:t>
            </a:r>
            <a:r>
              <a:rPr lang="it-IT" sz="2200" b="0" i="0" u="none" strike="noStrike" dirty="0" err="1">
                <a:solidFill>
                  <a:schemeClr val="tx1"/>
                </a:solidFill>
                <a:effectLst/>
                <a:latin typeface="Bookman Old Style" panose="02050604050505020204" pitchFamily="18" charset="0"/>
              </a:rPr>
              <a:t>should</a:t>
            </a:r>
            <a:r>
              <a:rPr lang="it-IT" sz="2200" b="0" i="0" u="none" strike="noStrike" dirty="0">
                <a:solidFill>
                  <a:schemeClr val="tx1"/>
                </a:solidFill>
                <a:effectLst/>
                <a:latin typeface="Bookman Old Style" panose="02050604050505020204" pitchFamily="18" charset="0"/>
              </a:rPr>
              <a:t> include the following </a:t>
            </a:r>
            <a:r>
              <a:rPr lang="it-IT" sz="2200" b="0" i="0" u="none" strike="noStrike" dirty="0" err="1">
                <a:solidFill>
                  <a:schemeClr val="tx1"/>
                </a:solidFill>
                <a:effectLst/>
                <a:latin typeface="Bookman Old Style" panose="02050604050505020204" pitchFamily="18" charset="0"/>
              </a:rPr>
              <a:t>sections</a:t>
            </a:r>
            <a:r>
              <a:rPr lang="it-IT" sz="2200" b="0" i="0" u="none" strike="noStrike" dirty="0">
                <a:solidFill>
                  <a:schemeClr val="tx1"/>
                </a:solidFill>
                <a:effectLst/>
                <a:latin typeface="Bookman Old Style" panose="02050604050505020204" pitchFamily="18" charset="0"/>
              </a:rPr>
              <a:t>:</a:t>
            </a:r>
          </a:p>
          <a:p>
            <a:pPr marL="0" indent="0" algn="l">
              <a:buNone/>
            </a:pPr>
            <a:r>
              <a:rPr lang="it-IT" sz="2200" i="0" u="none" strike="noStrike" dirty="0">
                <a:solidFill>
                  <a:schemeClr val="tx1"/>
                </a:solidFill>
                <a:effectLst/>
                <a:latin typeface="Bookman Old Style" panose="02050604050505020204" pitchFamily="18" charset="0"/>
              </a:rPr>
              <a:t>a. </a:t>
            </a:r>
            <a:r>
              <a:rPr lang="it-IT" sz="2200" dirty="0" err="1">
                <a:solidFill>
                  <a:schemeClr val="tx1"/>
                </a:solidFill>
                <a:latin typeface="Bookman Old Style" panose="02050604050505020204" pitchFamily="18" charset="0"/>
              </a:rPr>
              <a:t>s</a:t>
            </a:r>
            <a:r>
              <a:rPr lang="it-IT" sz="2200" i="0" u="none" strike="noStrike" dirty="0" err="1">
                <a:solidFill>
                  <a:schemeClr val="tx1"/>
                </a:solidFill>
                <a:effectLst/>
                <a:latin typeface="Bookman Old Style" panose="02050604050505020204" pitchFamily="18" charset="0"/>
              </a:rPr>
              <a:t>ummary</a:t>
            </a:r>
            <a:r>
              <a:rPr lang="it-IT" sz="2200" i="0" u="none" strike="noStrike" dirty="0">
                <a:solidFill>
                  <a:schemeClr val="tx1"/>
                </a:solidFill>
                <a:effectLst/>
                <a:latin typeface="Bookman Old Style" panose="02050604050505020204" pitchFamily="18" charset="0"/>
              </a:rPr>
              <a:t> of </a:t>
            </a:r>
            <a:r>
              <a:rPr lang="it-IT" sz="2200" dirty="0" err="1">
                <a:solidFill>
                  <a:schemeClr val="tx1"/>
                </a:solidFill>
                <a:latin typeface="Bookman Old Style" panose="02050604050505020204" pitchFamily="18" charset="0"/>
              </a:rPr>
              <a:t>r</a:t>
            </a:r>
            <a:r>
              <a:rPr lang="it-IT" sz="2200" i="0" u="none" strike="noStrike" dirty="0" err="1">
                <a:solidFill>
                  <a:schemeClr val="tx1"/>
                </a:solidFill>
                <a:effectLst/>
                <a:latin typeface="Bookman Old Style" panose="02050604050505020204" pitchFamily="18" charset="0"/>
              </a:rPr>
              <a:t>esearch</a:t>
            </a:r>
            <a:r>
              <a:rPr lang="it-IT" sz="2200" i="0" u="none" strike="noStrike" dirty="0">
                <a:solidFill>
                  <a:schemeClr val="tx1"/>
                </a:solidFill>
                <a:effectLst/>
                <a:latin typeface="Bookman Old Style" panose="02050604050505020204" pitchFamily="18" charset="0"/>
              </a:rPr>
              <a:t> </a:t>
            </a:r>
            <a:r>
              <a:rPr lang="it-IT" sz="2200" dirty="0" err="1">
                <a:solidFill>
                  <a:schemeClr val="tx1"/>
                </a:solidFill>
                <a:latin typeface="Bookman Old Style" panose="02050604050505020204" pitchFamily="18" charset="0"/>
              </a:rPr>
              <a:t>o</a:t>
            </a:r>
            <a:r>
              <a:rPr lang="it-IT" sz="2200" i="0" u="none" strike="noStrike" dirty="0" err="1">
                <a:solidFill>
                  <a:schemeClr val="tx1"/>
                </a:solidFill>
                <a:effectLst/>
                <a:latin typeface="Bookman Old Style" panose="02050604050505020204" pitchFamily="18" charset="0"/>
              </a:rPr>
              <a:t>bjectives</a:t>
            </a:r>
            <a:r>
              <a:rPr lang="it-IT" sz="2200" i="0" u="none" strike="noStrike" dirty="0">
                <a:solidFill>
                  <a:schemeClr val="tx1"/>
                </a:solidFill>
                <a:effectLst/>
                <a:latin typeface="Bookman Old Style" panose="02050604050505020204" pitchFamily="18" charset="0"/>
              </a:rPr>
              <a:t> and </a:t>
            </a:r>
            <a:r>
              <a:rPr lang="it-IT" sz="2200" i="0" u="none" strike="noStrike" dirty="0" err="1">
                <a:solidFill>
                  <a:schemeClr val="tx1"/>
                </a:solidFill>
                <a:effectLst/>
                <a:latin typeface="Bookman Old Style" panose="02050604050505020204" pitchFamily="18" charset="0"/>
              </a:rPr>
              <a:t>content</a:t>
            </a:r>
            <a:r>
              <a:rPr lang="it-IT" sz="2200" i="0" u="none" strike="noStrike" dirty="0">
                <a:solidFill>
                  <a:schemeClr val="tx1"/>
                </a:solidFill>
                <a:effectLst/>
                <a:latin typeface="Bookman Old Style" panose="02050604050505020204" pitchFamily="18" charset="0"/>
              </a:rPr>
              <a:t>;</a:t>
            </a:r>
            <a:endParaRPr lang="it-IT" sz="2200" b="0" i="0" u="none" strike="noStrike" dirty="0">
              <a:solidFill>
                <a:schemeClr val="tx1"/>
              </a:solidFill>
              <a:effectLst/>
              <a:latin typeface="Bookman Old Style" panose="02050604050505020204" pitchFamily="18" charset="0"/>
            </a:endParaRPr>
          </a:p>
          <a:p>
            <a:pPr marL="0" indent="0" algn="l">
              <a:buNone/>
            </a:pPr>
            <a:r>
              <a:rPr lang="it-IT" sz="2200" i="0" u="none" strike="noStrike" dirty="0">
                <a:solidFill>
                  <a:schemeClr val="tx1"/>
                </a:solidFill>
                <a:effectLst/>
                <a:latin typeface="Bookman Old Style" panose="02050604050505020204" pitchFamily="18" charset="0"/>
              </a:rPr>
              <a:t>b. </a:t>
            </a:r>
            <a:r>
              <a:rPr lang="it-IT" sz="2200" i="0" u="none" strike="noStrike" dirty="0" err="1">
                <a:solidFill>
                  <a:schemeClr val="tx1"/>
                </a:solidFill>
                <a:effectLst/>
                <a:latin typeface="Bookman Old Style" panose="02050604050505020204" pitchFamily="18" charset="0"/>
              </a:rPr>
              <a:t>basic</a:t>
            </a:r>
            <a:r>
              <a:rPr lang="it-IT" sz="2200" i="0" u="none" strike="noStrike" dirty="0">
                <a:solidFill>
                  <a:schemeClr val="tx1"/>
                </a:solidFill>
                <a:effectLst/>
                <a:latin typeface="Bookman Old Style" panose="02050604050505020204" pitchFamily="18" charset="0"/>
              </a:rPr>
              <a:t> </a:t>
            </a:r>
            <a:r>
              <a:rPr lang="it-IT" sz="2200" dirty="0" err="1">
                <a:solidFill>
                  <a:schemeClr val="tx1"/>
                </a:solidFill>
                <a:latin typeface="Bookman Old Style" panose="02050604050505020204" pitchFamily="18" charset="0"/>
              </a:rPr>
              <a:t>b</a:t>
            </a:r>
            <a:r>
              <a:rPr lang="it-IT" sz="2200" i="0" u="none" strike="noStrike" dirty="0" err="1">
                <a:solidFill>
                  <a:schemeClr val="tx1"/>
                </a:solidFill>
                <a:effectLst/>
                <a:latin typeface="Bookman Old Style" panose="02050604050505020204" pitchFamily="18" charset="0"/>
              </a:rPr>
              <a:t>iography</a:t>
            </a:r>
            <a:r>
              <a:rPr lang="it-IT" sz="2200" i="0" u="none" strike="noStrike" dirty="0">
                <a:solidFill>
                  <a:schemeClr val="tx1"/>
                </a:solidFill>
                <a:effectLst/>
                <a:latin typeface="Bookman Old Style" panose="02050604050505020204" pitchFamily="18" charset="0"/>
              </a:rPr>
              <a:t> to be </a:t>
            </a:r>
            <a:r>
              <a:rPr lang="it-IT" sz="2200" dirty="0" err="1">
                <a:solidFill>
                  <a:schemeClr val="tx1"/>
                </a:solidFill>
                <a:latin typeface="Bookman Old Style" panose="02050604050505020204" pitchFamily="18" charset="0"/>
              </a:rPr>
              <a:t>f</a:t>
            </a:r>
            <a:r>
              <a:rPr lang="it-IT" sz="2200" i="0" u="none" strike="noStrike" dirty="0" err="1">
                <a:solidFill>
                  <a:schemeClr val="tx1"/>
                </a:solidFill>
                <a:effectLst/>
                <a:latin typeface="Bookman Old Style" panose="02050604050505020204" pitchFamily="18" charset="0"/>
              </a:rPr>
              <a:t>ollowed</a:t>
            </a:r>
            <a:r>
              <a:rPr lang="it-IT" sz="2200" dirty="0">
                <a:solidFill>
                  <a:schemeClr val="tx1"/>
                </a:solidFill>
                <a:latin typeface="Bookman Old Style" panose="02050604050505020204" pitchFamily="18" charset="0"/>
              </a:rPr>
              <a:t>;</a:t>
            </a:r>
          </a:p>
          <a:p>
            <a:pPr marL="0" indent="0" algn="l">
              <a:buNone/>
            </a:pPr>
            <a:r>
              <a:rPr lang="it-IT" sz="2200" i="0" u="none" strike="noStrike" dirty="0">
                <a:solidFill>
                  <a:schemeClr val="tx1"/>
                </a:solidFill>
                <a:effectLst/>
                <a:latin typeface="Bookman Old Style" panose="02050604050505020204" pitchFamily="18" charset="0"/>
              </a:rPr>
              <a:t> c. </a:t>
            </a:r>
            <a:r>
              <a:rPr lang="it-IT" sz="2200" i="0" u="none" strike="noStrike" dirty="0" err="1">
                <a:solidFill>
                  <a:schemeClr val="tx1"/>
                </a:solidFill>
                <a:effectLst/>
                <a:latin typeface="Bookman Old Style" panose="02050604050505020204" pitchFamily="18" charset="0"/>
              </a:rPr>
              <a:t>language</a:t>
            </a:r>
            <a:r>
              <a:rPr lang="it-IT" sz="2200" i="0" u="none" strike="noStrike" dirty="0">
                <a:solidFill>
                  <a:schemeClr val="tx1"/>
                </a:solidFill>
                <a:effectLst/>
                <a:latin typeface="Bookman Old Style" panose="02050604050505020204" pitchFamily="18" charset="0"/>
              </a:rPr>
              <a:t> of the </a:t>
            </a:r>
            <a:r>
              <a:rPr lang="it-IT" sz="2200" i="0" u="none" strike="noStrike" dirty="0" err="1">
                <a:solidFill>
                  <a:schemeClr val="tx1"/>
                </a:solidFill>
                <a:effectLst/>
                <a:latin typeface="Bookman Old Style" panose="02050604050505020204" pitchFamily="18" charset="0"/>
              </a:rPr>
              <a:t>thesis</a:t>
            </a:r>
            <a:r>
              <a:rPr lang="it-IT" sz="2200" i="0" u="none" strike="noStrike" dirty="0">
                <a:solidFill>
                  <a:schemeClr val="tx1"/>
                </a:solidFill>
                <a:effectLst/>
                <a:latin typeface="Bookman Old Style" panose="02050604050505020204" pitchFamily="18" charset="0"/>
              </a:rPr>
              <a:t>.</a:t>
            </a:r>
            <a:endParaRPr lang="it-IT" sz="2200" b="0" i="0" u="none" strike="noStrike" dirty="0">
              <a:solidFill>
                <a:schemeClr val="tx1"/>
              </a:solidFill>
              <a:effectLst/>
              <a:latin typeface="Bookman Old Style" panose="02050604050505020204" pitchFamily="18" charset="0"/>
            </a:endParaRPr>
          </a:p>
          <a:p>
            <a:pPr marL="0" indent="0" algn="just">
              <a:buNone/>
            </a:pPr>
            <a:endParaRPr lang="it-IT" sz="2000" dirty="0">
              <a:latin typeface="Bookman Old Style" panose="02050604050505020204" pitchFamily="18" charset="0"/>
            </a:endParaRPr>
          </a:p>
        </p:txBody>
      </p:sp>
    </p:spTree>
    <p:extLst>
      <p:ext uri="{BB962C8B-B14F-4D97-AF65-F5344CB8AC3E}">
        <p14:creationId xmlns:p14="http://schemas.microsoft.com/office/powerpoint/2010/main" val="3395032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D7747E8-EEA6-A4FF-8245-3A428B0CDE3E}"/>
              </a:ext>
            </a:extLst>
          </p:cNvPr>
          <p:cNvSpPr>
            <a:spLocks noGrp="1"/>
          </p:cNvSpPr>
          <p:nvPr>
            <p:ph type="title"/>
          </p:nvPr>
        </p:nvSpPr>
        <p:spPr>
          <a:xfrm>
            <a:off x="1295402" y="645860"/>
            <a:ext cx="9601196" cy="1629253"/>
          </a:xfrm>
        </p:spPr>
        <p:txBody>
          <a:bodyPr>
            <a:normAutofit/>
          </a:bodyPr>
          <a:lstStyle/>
          <a:p>
            <a:r>
              <a:rPr lang="it-IT" dirty="0"/>
              <a:t>Progetto di ricerca</a:t>
            </a:r>
          </a:p>
        </p:txBody>
      </p:sp>
      <p:sp>
        <p:nvSpPr>
          <p:cNvPr id="4" name="Segnaposto contenuto 3">
            <a:extLst>
              <a:ext uri="{FF2B5EF4-FFF2-40B4-BE49-F238E27FC236}">
                <a16:creationId xmlns:a16="http://schemas.microsoft.com/office/drawing/2014/main" id="{7540C317-35D5-812E-096F-1269D395CEE5}"/>
              </a:ext>
            </a:extLst>
          </p:cNvPr>
          <p:cNvSpPr>
            <a:spLocks noGrp="1"/>
          </p:cNvSpPr>
          <p:nvPr>
            <p:ph sz="half" idx="1"/>
          </p:nvPr>
        </p:nvSpPr>
        <p:spPr>
          <a:xfrm>
            <a:off x="1298448" y="2427514"/>
            <a:ext cx="4718304" cy="3820886"/>
          </a:xfrm>
        </p:spPr>
        <p:txBody>
          <a:bodyPr>
            <a:normAutofit lnSpcReduction="10000"/>
          </a:bodyPr>
          <a:lstStyle/>
          <a:p>
            <a:pPr algn="just">
              <a:lnSpc>
                <a:spcPct val="150000"/>
              </a:lnSpc>
            </a:pPr>
            <a:r>
              <a:rPr lang="it-IT" sz="1800" b="1" kern="100" dirty="0">
                <a:effectLst/>
                <a:latin typeface="Bookman Old Style" panose="02050604050505020204" pitchFamily="18" charset="0"/>
                <a:ea typeface="Calibri" panose="020F0502020204030204" pitchFamily="34" charset="0"/>
                <a:cs typeface="Times New Roman" panose="02020603050405020304" pitchFamily="18" charset="0"/>
              </a:rPr>
              <a:t>Cognome:</a:t>
            </a:r>
            <a:r>
              <a:rPr lang="it-IT" sz="1800" kern="100" dirty="0">
                <a:effectLst/>
                <a:latin typeface="Bookman Old Style" panose="02050604050505020204" pitchFamily="18" charset="0"/>
                <a:ea typeface="Calibri" panose="020F0502020204030204" pitchFamily="34" charset="0"/>
                <a:cs typeface="Times New Roman" panose="02020603050405020304" pitchFamily="18" charset="0"/>
              </a:rPr>
              <a:t> Alighieri</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it-IT" sz="1800" b="1" kern="100" dirty="0">
                <a:effectLst/>
                <a:latin typeface="Bookman Old Style" panose="02050604050505020204" pitchFamily="18" charset="0"/>
                <a:ea typeface="Calibri" panose="020F0502020204030204" pitchFamily="34" charset="0"/>
                <a:cs typeface="Times New Roman" panose="02020603050405020304" pitchFamily="18" charset="0"/>
              </a:rPr>
              <a:t>Nome:</a:t>
            </a:r>
            <a:r>
              <a:rPr lang="it-IT" sz="1800" kern="100" dirty="0">
                <a:effectLst/>
                <a:latin typeface="Bookman Old Style" panose="02050604050505020204" pitchFamily="18" charset="0"/>
                <a:ea typeface="Calibri" panose="020F0502020204030204" pitchFamily="34" charset="0"/>
                <a:cs typeface="Times New Roman" panose="02020603050405020304" pitchFamily="18" charset="0"/>
              </a:rPr>
              <a:t> Dante</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it-IT" sz="1800" b="1" kern="100" dirty="0">
                <a:effectLst/>
                <a:latin typeface="Bookman Old Style" panose="02050604050505020204" pitchFamily="18" charset="0"/>
                <a:ea typeface="Calibri" panose="020F0502020204030204" pitchFamily="34" charset="0"/>
                <a:cs typeface="Times New Roman" panose="02020603050405020304" pitchFamily="18" charset="0"/>
              </a:rPr>
              <a:t>Relatore:</a:t>
            </a:r>
            <a:r>
              <a:rPr lang="it-IT" sz="1800" kern="100" dirty="0">
                <a:effectLst/>
                <a:latin typeface="Bookman Old Style" panose="02050604050505020204" pitchFamily="18" charset="0"/>
                <a:ea typeface="Calibri" panose="020F0502020204030204" pitchFamily="34" charset="0"/>
                <a:cs typeface="Times New Roman" panose="02020603050405020304" pitchFamily="18" charset="0"/>
              </a:rPr>
              <a:t> Bonifacio VIII</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it-IT" sz="1800" b="1" kern="100" dirty="0">
                <a:effectLst/>
                <a:latin typeface="Bookman Old Style" panose="02050604050505020204" pitchFamily="18" charset="0"/>
                <a:ea typeface="Calibri" panose="020F0502020204030204" pitchFamily="34" charset="0"/>
                <a:cs typeface="Times New Roman" panose="02020603050405020304" pitchFamily="18" charset="0"/>
              </a:rPr>
              <a:t>Tema:</a:t>
            </a:r>
            <a:r>
              <a:rPr lang="it-IT" sz="1800" kern="100" dirty="0">
                <a:effectLst/>
                <a:latin typeface="Bookman Old Style" panose="02050604050505020204" pitchFamily="18" charset="0"/>
                <a:ea typeface="Calibri" panose="020F0502020204030204" pitchFamily="34" charset="0"/>
                <a:cs typeface="Times New Roman" panose="02020603050405020304" pitchFamily="18" charset="0"/>
              </a:rPr>
              <a:t> La polemica contro metodologia positivista nell’</a:t>
            </a:r>
            <a:r>
              <a:rPr lang="it-IT" sz="1800" i="1" kern="100" dirty="0">
                <a:effectLst/>
                <a:latin typeface="Bookman Old Style" panose="02050604050505020204" pitchFamily="18" charset="0"/>
                <a:ea typeface="Calibri" panose="020F0502020204030204" pitchFamily="34" charset="0"/>
                <a:cs typeface="Times New Roman" panose="02020603050405020304" pitchFamily="18" charset="0"/>
              </a:rPr>
              <a:t>Apologia della storia </a:t>
            </a:r>
            <a:r>
              <a:rPr lang="it-IT" sz="1800" kern="100" dirty="0">
                <a:effectLst/>
                <a:latin typeface="Bookman Old Style" panose="02050604050505020204" pitchFamily="18" charset="0"/>
                <a:ea typeface="Calibri" panose="020F0502020204030204" pitchFamily="34" charset="0"/>
                <a:cs typeface="Times New Roman" panose="02020603050405020304" pitchFamily="18" charset="0"/>
              </a:rPr>
              <a:t>di March Bloch </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it-IT" dirty="0"/>
              <a:t> </a:t>
            </a:r>
          </a:p>
        </p:txBody>
      </p:sp>
      <p:sp>
        <p:nvSpPr>
          <p:cNvPr id="5" name="Segnaposto contenuto 4">
            <a:extLst>
              <a:ext uri="{FF2B5EF4-FFF2-40B4-BE49-F238E27FC236}">
                <a16:creationId xmlns:a16="http://schemas.microsoft.com/office/drawing/2014/main" id="{8A29C363-E727-8937-3F46-F183DD488924}"/>
              </a:ext>
            </a:extLst>
          </p:cNvPr>
          <p:cNvSpPr>
            <a:spLocks noGrp="1"/>
          </p:cNvSpPr>
          <p:nvPr>
            <p:ph sz="half" idx="2"/>
          </p:nvPr>
        </p:nvSpPr>
        <p:spPr>
          <a:xfrm>
            <a:off x="6181344" y="2427514"/>
            <a:ext cx="4718304" cy="3820886"/>
          </a:xfrm>
        </p:spPr>
        <p:txBody>
          <a:bodyPr>
            <a:normAutofit lnSpcReduction="10000"/>
          </a:bodyPr>
          <a:lstStyle/>
          <a:p>
            <a:pPr algn="just">
              <a:lnSpc>
                <a:spcPct val="150000"/>
              </a:lnSpc>
            </a:pPr>
            <a:r>
              <a:rPr lang="it-IT" sz="1800" b="1" kern="100" dirty="0">
                <a:effectLst/>
                <a:latin typeface="Bookman Old Style" panose="02050604050505020204" pitchFamily="18" charset="0"/>
                <a:ea typeface="Calibri" panose="020F0502020204030204" pitchFamily="34" charset="0"/>
                <a:cs typeface="Times New Roman" panose="02020603050405020304" pitchFamily="18" charset="0"/>
              </a:rPr>
              <a:t>Cognome (</a:t>
            </a:r>
            <a:r>
              <a:rPr lang="it-IT" sz="1800" b="1" kern="100" dirty="0" err="1">
                <a:effectLst/>
                <a:latin typeface="Bookman Old Style" panose="02050604050505020204" pitchFamily="18" charset="0"/>
                <a:ea typeface="Calibri" panose="020F0502020204030204" pitchFamily="34" charset="0"/>
                <a:cs typeface="Times New Roman" panose="02020603050405020304" pitchFamily="18" charset="0"/>
              </a:rPr>
              <a:t>Surname</a:t>
            </a:r>
            <a:r>
              <a:rPr lang="it-IT" sz="1800" b="1" kern="100" dirty="0">
                <a:effectLst/>
                <a:latin typeface="Bookman Old Style" panose="02050604050505020204" pitchFamily="18" charset="0"/>
                <a:ea typeface="Calibri" panose="020F0502020204030204" pitchFamily="34" charset="0"/>
                <a:cs typeface="Times New Roman" panose="02020603050405020304" pitchFamily="18" charset="0"/>
              </a:rPr>
              <a:t>):</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it-IT" sz="1800" b="1" kern="100" dirty="0">
                <a:effectLst/>
                <a:latin typeface="Bookman Old Style" panose="02050604050505020204" pitchFamily="18" charset="0"/>
                <a:ea typeface="Calibri" panose="020F0502020204030204" pitchFamily="34" charset="0"/>
                <a:cs typeface="Times New Roman" panose="02020603050405020304" pitchFamily="18" charset="0"/>
              </a:rPr>
              <a:t>Nome (Name):</a:t>
            </a:r>
            <a:r>
              <a:rPr lang="it-IT" sz="1800" kern="100" dirty="0">
                <a:effectLst/>
                <a:latin typeface="Bookman Old Style" panose="02050604050505020204" pitchFamily="18" charset="0"/>
                <a:ea typeface="Calibri" panose="020F0502020204030204" pitchFamily="34" charset="0"/>
                <a:cs typeface="Times New Roman" panose="02020603050405020304" pitchFamily="18" charset="0"/>
              </a:rPr>
              <a:t> </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it-IT" sz="1800" b="1" kern="100" dirty="0">
                <a:effectLst/>
                <a:latin typeface="Bookman Old Style" panose="02050604050505020204" pitchFamily="18" charset="0"/>
                <a:ea typeface="Calibri" panose="020F0502020204030204" pitchFamily="34" charset="0"/>
                <a:cs typeface="Times New Roman" panose="02020603050405020304" pitchFamily="18" charset="0"/>
              </a:rPr>
              <a:t>Relatore (</a:t>
            </a:r>
            <a:r>
              <a:rPr lang="it-IT" sz="1800" b="1" kern="100" dirty="0" err="1">
                <a:effectLst/>
                <a:latin typeface="Bookman Old Style" panose="02050604050505020204" pitchFamily="18" charset="0"/>
                <a:ea typeface="Calibri" panose="020F0502020204030204" pitchFamily="34" charset="0"/>
                <a:cs typeface="Times New Roman" panose="02020603050405020304" pitchFamily="18" charset="0"/>
              </a:rPr>
              <a:t>Accademic</a:t>
            </a:r>
            <a:r>
              <a:rPr lang="it-IT" sz="1800" b="1" kern="100" dirty="0">
                <a:effectLst/>
                <a:latin typeface="Bookman Old Style" panose="02050604050505020204" pitchFamily="18" charset="0"/>
                <a:ea typeface="Calibri" panose="020F0502020204030204" pitchFamily="34" charset="0"/>
                <a:cs typeface="Times New Roman" panose="02020603050405020304" pitchFamily="18" charset="0"/>
              </a:rPr>
              <a:t> Advisor):</a:t>
            </a:r>
            <a:r>
              <a:rPr lang="it-IT" sz="1800" kern="100" dirty="0">
                <a:effectLst/>
                <a:latin typeface="Bookman Old Style" panose="02050604050505020204" pitchFamily="18" charset="0"/>
                <a:ea typeface="Calibri" panose="020F0502020204030204" pitchFamily="34" charset="0"/>
                <a:cs typeface="Times New Roman" panose="02020603050405020304" pitchFamily="18" charset="0"/>
              </a:rPr>
              <a:t> </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it-IT" sz="1800" b="1" kern="100" dirty="0">
                <a:effectLst/>
                <a:latin typeface="Bookman Old Style" panose="02050604050505020204" pitchFamily="18" charset="0"/>
                <a:ea typeface="Calibri" panose="020F0502020204030204" pitchFamily="34" charset="0"/>
                <a:cs typeface="Times New Roman" panose="02020603050405020304" pitchFamily="18" charset="0"/>
              </a:rPr>
              <a:t>Tema (</a:t>
            </a:r>
            <a:r>
              <a:rPr lang="it-IT" sz="1800" b="1" kern="100" dirty="0" err="1">
                <a:effectLst/>
                <a:latin typeface="Bookman Old Style" panose="02050604050505020204" pitchFamily="18" charset="0"/>
                <a:ea typeface="Calibri" panose="020F0502020204030204" pitchFamily="34" charset="0"/>
                <a:cs typeface="Times New Roman" panose="02020603050405020304" pitchFamily="18" charset="0"/>
              </a:rPr>
              <a:t>Topic</a:t>
            </a:r>
            <a:r>
              <a:rPr lang="it-IT" sz="1800" b="1" kern="100" dirty="0">
                <a:effectLst/>
                <a:latin typeface="Bookman Old Style" panose="02050604050505020204" pitchFamily="18" charset="0"/>
                <a:ea typeface="Calibri" panose="020F0502020204030204" pitchFamily="34" charset="0"/>
                <a:cs typeface="Times New Roman" panose="02020603050405020304" pitchFamily="18" charset="0"/>
              </a:rPr>
              <a:t>):</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endParaRPr lang="it-IT" sz="2000" dirty="0">
              <a:latin typeface="Bookman Old Style" panose="02050604050505020204" pitchFamily="18" charset="0"/>
            </a:endParaRPr>
          </a:p>
        </p:txBody>
      </p:sp>
    </p:spTree>
    <p:extLst>
      <p:ext uri="{BB962C8B-B14F-4D97-AF65-F5344CB8AC3E}">
        <p14:creationId xmlns:p14="http://schemas.microsoft.com/office/powerpoint/2010/main" val="2443776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D7747E8-EEA6-A4FF-8245-3A428B0CDE3E}"/>
              </a:ext>
            </a:extLst>
          </p:cNvPr>
          <p:cNvSpPr>
            <a:spLocks noGrp="1"/>
          </p:cNvSpPr>
          <p:nvPr>
            <p:ph type="title"/>
          </p:nvPr>
        </p:nvSpPr>
        <p:spPr>
          <a:xfrm>
            <a:off x="1216154" y="780332"/>
            <a:ext cx="9601196" cy="1629253"/>
          </a:xfrm>
        </p:spPr>
        <p:txBody>
          <a:bodyPr>
            <a:normAutofit/>
          </a:bodyPr>
          <a:lstStyle/>
          <a:p>
            <a:r>
              <a:rPr lang="it-IT" sz="2800" b="1" dirty="0">
                <a:latin typeface="Bookman Old Style" panose="02050604050505020204" pitchFamily="18" charset="0"/>
              </a:rPr>
              <a:t>Progetto di ricerca</a:t>
            </a:r>
            <a:br>
              <a:rPr lang="it-IT" sz="2800" dirty="0">
                <a:latin typeface="Bookman Old Style" panose="02050604050505020204" pitchFamily="18" charset="0"/>
              </a:rPr>
            </a:br>
            <a:r>
              <a:rPr lang="it-IT" sz="2800" kern="100" dirty="0">
                <a:effectLst/>
                <a:latin typeface="Bookman Old Style" panose="02050604050505020204" pitchFamily="18" charset="0"/>
                <a:ea typeface="Calibri" panose="020F0502020204030204" pitchFamily="34" charset="0"/>
                <a:cs typeface="Times New Roman" panose="02020603050405020304" pitchFamily="18" charset="0"/>
              </a:rPr>
              <a:t>Sintesi degli obiettivi e del contenuto della ricerca (</a:t>
            </a:r>
            <a:r>
              <a:rPr lang="it-IT" sz="2800" kern="100" dirty="0" err="1">
                <a:latin typeface="Bookman Old Style" panose="02050604050505020204" pitchFamily="18" charset="0"/>
                <a:ea typeface="Calibri" panose="020F0502020204030204" pitchFamily="34" charset="0"/>
                <a:cs typeface="Times New Roman" panose="02020603050405020304" pitchFamily="18" charset="0"/>
              </a:rPr>
              <a:t>S</a:t>
            </a:r>
            <a:r>
              <a:rPr lang="it-IT" sz="2800" i="0" u="none" strike="noStrike" dirty="0" err="1">
                <a:solidFill>
                  <a:srgbClr val="374151"/>
                </a:solidFill>
                <a:effectLst/>
                <a:latin typeface="Bookman Old Style" panose="02050604050505020204" pitchFamily="18" charset="0"/>
              </a:rPr>
              <a:t>ummary</a:t>
            </a:r>
            <a:r>
              <a:rPr lang="it-IT" sz="2800" i="0" u="none" strike="noStrike" dirty="0">
                <a:solidFill>
                  <a:srgbClr val="374151"/>
                </a:solidFill>
                <a:effectLst/>
                <a:latin typeface="Bookman Old Style" panose="02050604050505020204" pitchFamily="18" charset="0"/>
              </a:rPr>
              <a:t> of </a:t>
            </a:r>
            <a:r>
              <a:rPr lang="it-IT" sz="2800" dirty="0" err="1">
                <a:solidFill>
                  <a:srgbClr val="374151"/>
                </a:solidFill>
                <a:latin typeface="Bookman Old Style" panose="02050604050505020204" pitchFamily="18" charset="0"/>
              </a:rPr>
              <a:t>r</a:t>
            </a:r>
            <a:r>
              <a:rPr lang="it-IT" sz="2800" i="0" u="none" strike="noStrike" dirty="0" err="1">
                <a:solidFill>
                  <a:srgbClr val="374151"/>
                </a:solidFill>
                <a:effectLst/>
                <a:latin typeface="Bookman Old Style" panose="02050604050505020204" pitchFamily="18" charset="0"/>
              </a:rPr>
              <a:t>esearch</a:t>
            </a:r>
            <a:r>
              <a:rPr lang="it-IT" sz="2800" i="0" u="none" strike="noStrike" dirty="0">
                <a:solidFill>
                  <a:srgbClr val="374151"/>
                </a:solidFill>
                <a:effectLst/>
                <a:latin typeface="Bookman Old Style" panose="02050604050505020204" pitchFamily="18" charset="0"/>
              </a:rPr>
              <a:t> </a:t>
            </a:r>
            <a:r>
              <a:rPr lang="it-IT" sz="2800" dirty="0" err="1">
                <a:solidFill>
                  <a:srgbClr val="374151"/>
                </a:solidFill>
                <a:latin typeface="Bookman Old Style" panose="02050604050505020204" pitchFamily="18" charset="0"/>
              </a:rPr>
              <a:t>o</a:t>
            </a:r>
            <a:r>
              <a:rPr lang="it-IT" sz="2800" i="0" u="none" strike="noStrike" dirty="0" err="1">
                <a:solidFill>
                  <a:srgbClr val="374151"/>
                </a:solidFill>
                <a:effectLst/>
                <a:latin typeface="Bookman Old Style" panose="02050604050505020204" pitchFamily="18" charset="0"/>
              </a:rPr>
              <a:t>bjectives</a:t>
            </a:r>
            <a:r>
              <a:rPr lang="it-IT" sz="2800" i="0" u="none" strike="noStrike" dirty="0">
                <a:solidFill>
                  <a:srgbClr val="374151"/>
                </a:solidFill>
                <a:effectLst/>
                <a:latin typeface="Bookman Old Style" panose="02050604050505020204" pitchFamily="18" charset="0"/>
              </a:rPr>
              <a:t> and </a:t>
            </a:r>
            <a:r>
              <a:rPr lang="it-IT" sz="2800" i="0" u="none" strike="noStrike" dirty="0" err="1">
                <a:solidFill>
                  <a:srgbClr val="374151"/>
                </a:solidFill>
                <a:effectLst/>
                <a:latin typeface="Bookman Old Style" panose="02050604050505020204" pitchFamily="18" charset="0"/>
              </a:rPr>
              <a:t>content</a:t>
            </a:r>
            <a:r>
              <a:rPr lang="it-IT" sz="2800" dirty="0">
                <a:solidFill>
                  <a:srgbClr val="374151"/>
                </a:solidFill>
                <a:latin typeface="Bookman Old Style" panose="02050604050505020204" pitchFamily="18" charset="0"/>
              </a:rPr>
              <a:t>)</a:t>
            </a:r>
            <a:endParaRPr lang="it-IT" sz="2800" dirty="0">
              <a:latin typeface="Bookman Old Style" panose="02050604050505020204" pitchFamily="18" charset="0"/>
            </a:endParaRPr>
          </a:p>
        </p:txBody>
      </p:sp>
      <p:sp>
        <p:nvSpPr>
          <p:cNvPr id="4" name="Segnaposto contenuto 3">
            <a:extLst>
              <a:ext uri="{FF2B5EF4-FFF2-40B4-BE49-F238E27FC236}">
                <a16:creationId xmlns:a16="http://schemas.microsoft.com/office/drawing/2014/main" id="{7540C317-35D5-812E-096F-1269D395CEE5}"/>
              </a:ext>
            </a:extLst>
          </p:cNvPr>
          <p:cNvSpPr>
            <a:spLocks noGrp="1"/>
          </p:cNvSpPr>
          <p:nvPr>
            <p:ph sz="half" idx="1"/>
          </p:nvPr>
        </p:nvSpPr>
        <p:spPr>
          <a:xfrm>
            <a:off x="1298448" y="2427514"/>
            <a:ext cx="4718304" cy="1482334"/>
          </a:xfrm>
        </p:spPr>
        <p:txBody>
          <a:bodyPr>
            <a:normAutofit fontScale="92500" lnSpcReduction="20000"/>
          </a:bodyPr>
          <a:lstStyle/>
          <a:p>
            <a:pPr marL="0" indent="0" algn="just">
              <a:lnSpc>
                <a:spcPct val="150000"/>
              </a:lnSpc>
              <a:buNone/>
            </a:pPr>
            <a:r>
              <a:rPr lang="it-IT" sz="1800" kern="100" dirty="0">
                <a:effectLst/>
                <a:latin typeface="Bookman Old Style" panose="02050604050505020204" pitchFamily="18" charset="0"/>
                <a:ea typeface="Calibri" panose="020F0502020204030204" pitchFamily="34" charset="0"/>
                <a:cs typeface="Times New Roman" panose="02020603050405020304" pitchFamily="18" charset="0"/>
              </a:rPr>
              <a:t>Nel primo paragrafo bisogna spiegare la validità della ricerca (la sua novità, l’attualità del problema).</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Segnaposto contenuto 4">
            <a:extLst>
              <a:ext uri="{FF2B5EF4-FFF2-40B4-BE49-F238E27FC236}">
                <a16:creationId xmlns:a16="http://schemas.microsoft.com/office/drawing/2014/main" id="{8A29C363-E727-8937-3F46-F183DD488924}"/>
              </a:ext>
            </a:extLst>
          </p:cNvPr>
          <p:cNvSpPr>
            <a:spLocks noGrp="1"/>
          </p:cNvSpPr>
          <p:nvPr>
            <p:ph sz="half" idx="2"/>
          </p:nvPr>
        </p:nvSpPr>
        <p:spPr>
          <a:xfrm>
            <a:off x="6181344" y="2427514"/>
            <a:ext cx="4718304" cy="1482334"/>
          </a:xfrm>
        </p:spPr>
        <p:txBody>
          <a:bodyPr>
            <a:normAutofit fontScale="92500" lnSpcReduction="20000"/>
          </a:bodyPr>
          <a:lstStyle/>
          <a:p>
            <a:pPr marL="0" indent="0" algn="just">
              <a:lnSpc>
                <a:spcPct val="150000"/>
              </a:lnSpc>
              <a:buNone/>
            </a:pPr>
            <a:r>
              <a:rPr lang="it-IT" sz="1800" b="0" i="0" u="none" strike="noStrike" dirty="0">
                <a:solidFill>
                  <a:schemeClr val="tx1"/>
                </a:solidFill>
                <a:effectLst/>
                <a:latin typeface="Bookman Old Style" panose="02050604050505020204" pitchFamily="18" charset="0"/>
              </a:rPr>
              <a:t>In the first </a:t>
            </a:r>
            <a:r>
              <a:rPr lang="it-IT" sz="1800" b="0" i="0" u="none" strike="noStrike" dirty="0" err="1">
                <a:solidFill>
                  <a:schemeClr val="tx1"/>
                </a:solidFill>
                <a:effectLst/>
                <a:latin typeface="Bookman Old Style" panose="02050604050505020204" pitchFamily="18" charset="0"/>
              </a:rPr>
              <a:t>paragraph</a:t>
            </a:r>
            <a:r>
              <a:rPr lang="it-IT" sz="1800" b="0" i="0" u="none" strike="noStrike" dirty="0">
                <a:solidFill>
                  <a:schemeClr val="tx1"/>
                </a:solidFill>
                <a:effectLst/>
                <a:latin typeface="Bookman Old Style" panose="02050604050505020204" pitchFamily="18" charset="0"/>
              </a:rPr>
              <a:t>, </a:t>
            </a:r>
            <a:r>
              <a:rPr lang="it-IT" sz="1800" b="0" i="0" u="none" strike="noStrike" dirty="0" err="1">
                <a:solidFill>
                  <a:schemeClr val="tx1"/>
                </a:solidFill>
                <a:effectLst/>
                <a:latin typeface="Bookman Old Style" panose="02050604050505020204" pitchFamily="18" charset="0"/>
              </a:rPr>
              <a:t>you</a:t>
            </a:r>
            <a:r>
              <a:rPr lang="it-IT" sz="1800" b="0" i="0" u="none" strike="noStrike" dirty="0">
                <a:solidFill>
                  <a:schemeClr val="tx1"/>
                </a:solidFill>
                <a:effectLst/>
                <a:latin typeface="Bookman Old Style" panose="02050604050505020204" pitchFamily="18" charset="0"/>
              </a:rPr>
              <a:t> </a:t>
            </a:r>
            <a:r>
              <a:rPr lang="it-IT" sz="1800" b="0" i="0" u="none" strike="noStrike" dirty="0" err="1">
                <a:solidFill>
                  <a:schemeClr val="tx1"/>
                </a:solidFill>
                <a:effectLst/>
                <a:latin typeface="Bookman Old Style" panose="02050604050505020204" pitchFamily="18" charset="0"/>
              </a:rPr>
              <a:t>should</a:t>
            </a:r>
            <a:r>
              <a:rPr lang="it-IT" sz="1800" b="0" i="0" u="none" strike="noStrike" dirty="0">
                <a:solidFill>
                  <a:schemeClr val="tx1"/>
                </a:solidFill>
                <a:effectLst/>
                <a:latin typeface="Bookman Old Style" panose="02050604050505020204" pitchFamily="18" charset="0"/>
              </a:rPr>
              <a:t> </a:t>
            </a:r>
            <a:r>
              <a:rPr lang="it-IT" sz="1800" b="0" i="0" u="none" strike="noStrike" dirty="0" err="1">
                <a:solidFill>
                  <a:schemeClr val="tx1"/>
                </a:solidFill>
                <a:effectLst/>
                <a:latin typeface="Bookman Old Style" panose="02050604050505020204" pitchFamily="18" charset="0"/>
              </a:rPr>
              <a:t>explain</a:t>
            </a:r>
            <a:r>
              <a:rPr lang="it-IT" sz="1800" b="0" i="0" u="none" strike="noStrike" dirty="0">
                <a:solidFill>
                  <a:schemeClr val="tx1"/>
                </a:solidFill>
                <a:effectLst/>
                <a:latin typeface="Bookman Old Style" panose="02050604050505020204" pitchFamily="18" charset="0"/>
              </a:rPr>
              <a:t> the </a:t>
            </a:r>
            <a:r>
              <a:rPr lang="it-IT" sz="1800" b="0" i="0" u="none" strike="noStrike" dirty="0" err="1">
                <a:solidFill>
                  <a:schemeClr val="tx1"/>
                </a:solidFill>
                <a:effectLst/>
                <a:latin typeface="Bookman Old Style" panose="02050604050505020204" pitchFamily="18" charset="0"/>
              </a:rPr>
              <a:t>validity</a:t>
            </a:r>
            <a:r>
              <a:rPr lang="it-IT" sz="1800" b="0" i="0" u="none" strike="noStrike" dirty="0">
                <a:solidFill>
                  <a:schemeClr val="tx1"/>
                </a:solidFill>
                <a:effectLst/>
                <a:latin typeface="Bookman Old Style" panose="02050604050505020204" pitchFamily="18" charset="0"/>
              </a:rPr>
              <a:t> of the </a:t>
            </a:r>
            <a:r>
              <a:rPr lang="it-IT" sz="1800" b="0" i="0" u="none" strike="noStrike" dirty="0" err="1">
                <a:solidFill>
                  <a:schemeClr val="tx1"/>
                </a:solidFill>
                <a:effectLst/>
                <a:latin typeface="Bookman Old Style" panose="02050604050505020204" pitchFamily="18" charset="0"/>
              </a:rPr>
              <a:t>research</a:t>
            </a:r>
            <a:r>
              <a:rPr lang="it-IT" sz="1800" b="0" i="0" u="none" strike="noStrike" dirty="0">
                <a:solidFill>
                  <a:schemeClr val="tx1"/>
                </a:solidFill>
                <a:effectLst/>
                <a:latin typeface="Bookman Old Style" panose="02050604050505020204" pitchFamily="18" charset="0"/>
              </a:rPr>
              <a:t>, </a:t>
            </a:r>
            <a:r>
              <a:rPr lang="it-IT" sz="1800" b="0" i="0" u="none" strike="noStrike" dirty="0" err="1">
                <a:solidFill>
                  <a:schemeClr val="tx1"/>
                </a:solidFill>
                <a:effectLst/>
                <a:latin typeface="Bookman Old Style" panose="02050604050505020204" pitchFamily="18" charset="0"/>
              </a:rPr>
              <a:t>emphasizing</a:t>
            </a:r>
            <a:r>
              <a:rPr lang="it-IT" sz="1800" b="0" i="0" u="none" strike="noStrike" dirty="0">
                <a:solidFill>
                  <a:schemeClr val="tx1"/>
                </a:solidFill>
                <a:effectLst/>
                <a:latin typeface="Bookman Old Style" panose="02050604050505020204" pitchFamily="18" charset="0"/>
              </a:rPr>
              <a:t> </a:t>
            </a:r>
            <a:r>
              <a:rPr lang="it-IT" sz="1800" b="0" i="0" u="none" strike="noStrike" dirty="0" err="1">
                <a:solidFill>
                  <a:schemeClr val="tx1"/>
                </a:solidFill>
                <a:effectLst/>
                <a:latin typeface="Bookman Old Style" panose="02050604050505020204" pitchFamily="18" charset="0"/>
              </a:rPr>
              <a:t>its</a:t>
            </a:r>
            <a:r>
              <a:rPr lang="it-IT" sz="1800" b="0" i="0" u="none" strike="noStrike" dirty="0">
                <a:solidFill>
                  <a:schemeClr val="tx1"/>
                </a:solidFill>
                <a:effectLst/>
                <a:latin typeface="Bookman Old Style" panose="02050604050505020204" pitchFamily="18" charset="0"/>
              </a:rPr>
              <a:t> </a:t>
            </a:r>
            <a:r>
              <a:rPr lang="it-IT" sz="1800" b="0" i="0" u="none" strike="noStrike" dirty="0" err="1">
                <a:solidFill>
                  <a:schemeClr val="tx1"/>
                </a:solidFill>
                <a:effectLst/>
                <a:latin typeface="Bookman Old Style" panose="02050604050505020204" pitchFamily="18" charset="0"/>
              </a:rPr>
              <a:t>novelty</a:t>
            </a:r>
            <a:r>
              <a:rPr lang="it-IT" sz="1800" b="0" i="0" u="none" strike="noStrike" dirty="0">
                <a:solidFill>
                  <a:schemeClr val="tx1"/>
                </a:solidFill>
                <a:effectLst/>
                <a:latin typeface="Bookman Old Style" panose="02050604050505020204" pitchFamily="18" charset="0"/>
              </a:rPr>
              <a:t> and the </a:t>
            </a:r>
            <a:r>
              <a:rPr lang="it-IT" sz="1800" b="0" i="0" u="none" strike="noStrike" dirty="0" err="1">
                <a:solidFill>
                  <a:schemeClr val="tx1"/>
                </a:solidFill>
                <a:effectLst/>
                <a:latin typeface="Bookman Old Style" panose="02050604050505020204" pitchFamily="18" charset="0"/>
              </a:rPr>
              <a:t>current</a:t>
            </a:r>
            <a:r>
              <a:rPr lang="it-IT" sz="1800" b="0" i="0" u="none" strike="noStrike" dirty="0">
                <a:solidFill>
                  <a:schemeClr val="tx1"/>
                </a:solidFill>
                <a:effectLst/>
                <a:latin typeface="Bookman Old Style" panose="02050604050505020204" pitchFamily="18" charset="0"/>
              </a:rPr>
              <a:t> </a:t>
            </a:r>
            <a:r>
              <a:rPr lang="it-IT" sz="1800" b="0" i="0" u="none" strike="noStrike" dirty="0" err="1">
                <a:solidFill>
                  <a:schemeClr val="tx1"/>
                </a:solidFill>
                <a:effectLst/>
                <a:latin typeface="Bookman Old Style" panose="02050604050505020204" pitchFamily="18" charset="0"/>
              </a:rPr>
              <a:t>relevance</a:t>
            </a:r>
            <a:r>
              <a:rPr lang="it-IT" sz="1800" b="0" i="0" u="none" strike="noStrike" dirty="0">
                <a:solidFill>
                  <a:schemeClr val="tx1"/>
                </a:solidFill>
                <a:effectLst/>
                <a:latin typeface="Bookman Old Style" panose="02050604050505020204" pitchFamily="18" charset="0"/>
              </a:rPr>
              <a:t> of the </a:t>
            </a:r>
            <a:r>
              <a:rPr lang="it-IT" sz="1800" b="0" i="0" u="none" strike="noStrike" dirty="0" err="1">
                <a:solidFill>
                  <a:schemeClr val="tx1"/>
                </a:solidFill>
                <a:effectLst/>
                <a:latin typeface="Bookman Old Style" panose="02050604050505020204" pitchFamily="18" charset="0"/>
              </a:rPr>
              <a:t>problem</a:t>
            </a:r>
            <a:r>
              <a:rPr lang="it-IT" sz="1800" b="0" i="0" u="none" strike="noStrike" dirty="0">
                <a:solidFill>
                  <a:schemeClr val="tx1"/>
                </a:solidFill>
                <a:effectLst/>
                <a:latin typeface="Bookman Old Style" panose="02050604050505020204" pitchFamily="18" charset="0"/>
              </a:rPr>
              <a:t> </a:t>
            </a:r>
            <a:r>
              <a:rPr lang="it-IT" sz="1800" b="0" i="0" u="none" strike="noStrike" dirty="0" err="1">
                <a:solidFill>
                  <a:schemeClr val="tx1"/>
                </a:solidFill>
                <a:effectLst/>
                <a:latin typeface="Bookman Old Style" panose="02050604050505020204" pitchFamily="18" charset="0"/>
              </a:rPr>
              <a:t>you</a:t>
            </a:r>
            <a:r>
              <a:rPr lang="it-IT" sz="1800" b="0" i="0" u="none" strike="noStrike" dirty="0">
                <a:solidFill>
                  <a:schemeClr val="tx1"/>
                </a:solidFill>
                <a:effectLst/>
                <a:latin typeface="Bookman Old Style" panose="02050604050505020204" pitchFamily="18" charset="0"/>
              </a:rPr>
              <a:t> are </a:t>
            </a:r>
            <a:r>
              <a:rPr lang="it-IT" sz="1800" b="0" i="0" u="none" strike="noStrike" dirty="0" err="1">
                <a:solidFill>
                  <a:schemeClr val="tx1"/>
                </a:solidFill>
                <a:effectLst/>
                <a:latin typeface="Bookman Old Style" panose="02050604050505020204" pitchFamily="18" charset="0"/>
              </a:rPr>
              <a:t>addressing</a:t>
            </a:r>
            <a:r>
              <a:rPr lang="it-IT" sz="1800" b="0" i="0" u="none" strike="noStrike" dirty="0">
                <a:solidFill>
                  <a:schemeClr val="tx1"/>
                </a:solidFill>
                <a:effectLst/>
                <a:latin typeface="Bookman Old Style" panose="02050604050505020204" pitchFamily="18" charset="0"/>
              </a:rPr>
              <a:t>.</a:t>
            </a:r>
            <a:endParaRPr lang="it-IT" dirty="0">
              <a:solidFill>
                <a:schemeClr val="tx1"/>
              </a:solidFill>
              <a:latin typeface="Bookman Old Style" panose="02050604050505020204" pitchFamily="18" charset="0"/>
            </a:endParaRPr>
          </a:p>
        </p:txBody>
      </p:sp>
      <p:sp>
        <p:nvSpPr>
          <p:cNvPr id="9" name="CasellaDiTesto 8">
            <a:extLst>
              <a:ext uri="{FF2B5EF4-FFF2-40B4-BE49-F238E27FC236}">
                <a16:creationId xmlns:a16="http://schemas.microsoft.com/office/drawing/2014/main" id="{D7995CF0-21E0-E8ED-29A7-BDEAB82090AC}"/>
              </a:ext>
            </a:extLst>
          </p:cNvPr>
          <p:cNvSpPr txBox="1"/>
          <p:nvPr/>
        </p:nvSpPr>
        <p:spPr>
          <a:xfrm>
            <a:off x="1408386" y="4025462"/>
            <a:ext cx="9701048" cy="1477328"/>
          </a:xfrm>
          <a:prstGeom prst="rect">
            <a:avLst/>
          </a:prstGeom>
          <a:noFill/>
        </p:spPr>
        <p:txBody>
          <a:bodyPr wrap="square" rtlCol="0">
            <a:spAutoFit/>
          </a:bodyPr>
          <a:lstStyle/>
          <a:p>
            <a:pPr algn="ctr"/>
            <a:r>
              <a:rPr lang="it-IT" i="1" kern="100" dirty="0">
                <a:latin typeface="Bookman Old Style" panose="02050604050505020204" pitchFamily="18" charset="0"/>
                <a:ea typeface="Calibri" panose="020F0502020204030204" pitchFamily="34" charset="0"/>
                <a:cs typeface="Times New Roman" panose="02020603050405020304" pitchFamily="18" charset="0"/>
              </a:rPr>
              <a:t>La p</a:t>
            </a:r>
            <a:r>
              <a:rPr lang="it-IT" sz="1800" i="1" kern="100" dirty="0">
                <a:effectLst/>
                <a:latin typeface="Bookman Old Style" panose="02050604050505020204" pitchFamily="18" charset="0"/>
                <a:ea typeface="Calibri" panose="020F0502020204030204" pitchFamily="34" charset="0"/>
                <a:cs typeface="Times New Roman" panose="02020603050405020304" pitchFamily="18" charset="0"/>
              </a:rPr>
              <a:t>olemica contro la metodologia positivista nell’Apologia della storia di March Bloch </a:t>
            </a:r>
          </a:p>
          <a:p>
            <a:pPr algn="ctr"/>
            <a:endParaRPr lang="it-IT" sz="1800" i="1" kern="100" dirty="0">
              <a:effectLst/>
              <a:latin typeface="Calibri" panose="020F0502020204030204" pitchFamily="34" charset="0"/>
              <a:ea typeface="Calibri" panose="020F0502020204030204" pitchFamily="34" charset="0"/>
              <a:cs typeface="Times New Roman" panose="02020603050405020304" pitchFamily="18" charset="0"/>
            </a:endParaRPr>
          </a:p>
          <a:p>
            <a:r>
              <a:rPr lang="it-IT" dirty="0"/>
              <a:t>M. Bloch (1886-1944) è stato uno storico francese fondatore con Lucien </a:t>
            </a:r>
            <a:r>
              <a:rPr lang="it-IT" dirty="0" err="1"/>
              <a:t>Febvre</a:t>
            </a:r>
            <a:r>
              <a:rPr lang="it-IT" dirty="0"/>
              <a:t> della scuola degli </a:t>
            </a:r>
            <a:r>
              <a:rPr lang="it-IT" i="1" dirty="0"/>
              <a:t>Annales. </a:t>
            </a:r>
            <a:r>
              <a:rPr lang="it-IT" dirty="0"/>
              <a:t> Egli è una delle pietre miliari della storiografia novecentesca e delinea un un nuovo modo di scrivere la storia che si manifesta ancora attuale.</a:t>
            </a:r>
          </a:p>
        </p:txBody>
      </p:sp>
    </p:spTree>
    <p:extLst>
      <p:ext uri="{BB962C8B-B14F-4D97-AF65-F5344CB8AC3E}">
        <p14:creationId xmlns:p14="http://schemas.microsoft.com/office/powerpoint/2010/main" val="916095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D7747E8-EEA6-A4FF-8245-3A428B0CDE3E}"/>
              </a:ext>
            </a:extLst>
          </p:cNvPr>
          <p:cNvSpPr>
            <a:spLocks noGrp="1"/>
          </p:cNvSpPr>
          <p:nvPr>
            <p:ph type="title"/>
          </p:nvPr>
        </p:nvSpPr>
        <p:spPr>
          <a:xfrm>
            <a:off x="1216154" y="780332"/>
            <a:ext cx="9601196" cy="1629253"/>
          </a:xfrm>
        </p:spPr>
        <p:txBody>
          <a:bodyPr>
            <a:normAutofit/>
          </a:bodyPr>
          <a:lstStyle/>
          <a:p>
            <a:r>
              <a:rPr lang="it-IT" sz="2800" b="1" dirty="0">
                <a:latin typeface="Bookman Old Style" panose="02050604050505020204" pitchFamily="18" charset="0"/>
              </a:rPr>
              <a:t>Progetto di ricerca</a:t>
            </a:r>
            <a:br>
              <a:rPr lang="it-IT" sz="2800" dirty="0">
                <a:latin typeface="Bookman Old Style" panose="02050604050505020204" pitchFamily="18" charset="0"/>
              </a:rPr>
            </a:br>
            <a:r>
              <a:rPr lang="it-IT" sz="2800" kern="100" dirty="0">
                <a:effectLst/>
                <a:latin typeface="Bookman Old Style" panose="02050604050505020204" pitchFamily="18" charset="0"/>
                <a:ea typeface="Calibri" panose="020F0502020204030204" pitchFamily="34" charset="0"/>
                <a:cs typeface="Times New Roman" panose="02020603050405020304" pitchFamily="18" charset="0"/>
              </a:rPr>
              <a:t>Sintesi degli obiettivi e del contenuto della ricerca (</a:t>
            </a:r>
            <a:r>
              <a:rPr lang="it-IT" sz="2800" kern="100" dirty="0" err="1">
                <a:latin typeface="Bookman Old Style" panose="02050604050505020204" pitchFamily="18" charset="0"/>
                <a:ea typeface="Calibri" panose="020F0502020204030204" pitchFamily="34" charset="0"/>
                <a:cs typeface="Times New Roman" panose="02020603050405020304" pitchFamily="18" charset="0"/>
              </a:rPr>
              <a:t>S</a:t>
            </a:r>
            <a:r>
              <a:rPr lang="it-IT" sz="2800" i="0" u="none" strike="noStrike" dirty="0" err="1">
                <a:solidFill>
                  <a:srgbClr val="374151"/>
                </a:solidFill>
                <a:effectLst/>
                <a:latin typeface="Bookman Old Style" panose="02050604050505020204" pitchFamily="18" charset="0"/>
              </a:rPr>
              <a:t>ummary</a:t>
            </a:r>
            <a:r>
              <a:rPr lang="it-IT" sz="2800" i="0" u="none" strike="noStrike" dirty="0">
                <a:solidFill>
                  <a:srgbClr val="374151"/>
                </a:solidFill>
                <a:effectLst/>
                <a:latin typeface="Bookman Old Style" panose="02050604050505020204" pitchFamily="18" charset="0"/>
              </a:rPr>
              <a:t> of </a:t>
            </a:r>
            <a:r>
              <a:rPr lang="it-IT" sz="2800" dirty="0" err="1">
                <a:solidFill>
                  <a:srgbClr val="374151"/>
                </a:solidFill>
                <a:latin typeface="Bookman Old Style" panose="02050604050505020204" pitchFamily="18" charset="0"/>
              </a:rPr>
              <a:t>r</a:t>
            </a:r>
            <a:r>
              <a:rPr lang="it-IT" sz="2800" i="0" u="none" strike="noStrike" dirty="0" err="1">
                <a:solidFill>
                  <a:srgbClr val="374151"/>
                </a:solidFill>
                <a:effectLst/>
                <a:latin typeface="Bookman Old Style" panose="02050604050505020204" pitchFamily="18" charset="0"/>
              </a:rPr>
              <a:t>esearch</a:t>
            </a:r>
            <a:r>
              <a:rPr lang="it-IT" sz="2800" i="0" u="none" strike="noStrike" dirty="0">
                <a:solidFill>
                  <a:srgbClr val="374151"/>
                </a:solidFill>
                <a:effectLst/>
                <a:latin typeface="Bookman Old Style" panose="02050604050505020204" pitchFamily="18" charset="0"/>
              </a:rPr>
              <a:t> </a:t>
            </a:r>
            <a:r>
              <a:rPr lang="it-IT" sz="2800" dirty="0" err="1">
                <a:solidFill>
                  <a:srgbClr val="374151"/>
                </a:solidFill>
                <a:latin typeface="Bookman Old Style" panose="02050604050505020204" pitchFamily="18" charset="0"/>
              </a:rPr>
              <a:t>o</a:t>
            </a:r>
            <a:r>
              <a:rPr lang="it-IT" sz="2800" i="0" u="none" strike="noStrike" dirty="0" err="1">
                <a:solidFill>
                  <a:srgbClr val="374151"/>
                </a:solidFill>
                <a:effectLst/>
                <a:latin typeface="Bookman Old Style" panose="02050604050505020204" pitchFamily="18" charset="0"/>
              </a:rPr>
              <a:t>bjectives</a:t>
            </a:r>
            <a:r>
              <a:rPr lang="it-IT" sz="2800" i="0" u="none" strike="noStrike" dirty="0">
                <a:solidFill>
                  <a:srgbClr val="374151"/>
                </a:solidFill>
                <a:effectLst/>
                <a:latin typeface="Bookman Old Style" panose="02050604050505020204" pitchFamily="18" charset="0"/>
              </a:rPr>
              <a:t> and </a:t>
            </a:r>
            <a:r>
              <a:rPr lang="it-IT" sz="2800" i="0" u="none" strike="noStrike" dirty="0" err="1">
                <a:solidFill>
                  <a:srgbClr val="374151"/>
                </a:solidFill>
                <a:effectLst/>
                <a:latin typeface="Bookman Old Style" panose="02050604050505020204" pitchFamily="18" charset="0"/>
              </a:rPr>
              <a:t>content</a:t>
            </a:r>
            <a:r>
              <a:rPr lang="it-IT" sz="2800" dirty="0">
                <a:solidFill>
                  <a:srgbClr val="374151"/>
                </a:solidFill>
                <a:latin typeface="Bookman Old Style" panose="02050604050505020204" pitchFamily="18" charset="0"/>
              </a:rPr>
              <a:t>)</a:t>
            </a:r>
            <a:endParaRPr lang="it-IT" sz="2800" dirty="0">
              <a:latin typeface="Bookman Old Style" panose="02050604050505020204" pitchFamily="18" charset="0"/>
            </a:endParaRPr>
          </a:p>
        </p:txBody>
      </p:sp>
      <p:sp>
        <p:nvSpPr>
          <p:cNvPr id="4" name="Segnaposto contenuto 3">
            <a:extLst>
              <a:ext uri="{FF2B5EF4-FFF2-40B4-BE49-F238E27FC236}">
                <a16:creationId xmlns:a16="http://schemas.microsoft.com/office/drawing/2014/main" id="{7540C317-35D5-812E-096F-1269D395CEE5}"/>
              </a:ext>
            </a:extLst>
          </p:cNvPr>
          <p:cNvSpPr>
            <a:spLocks noGrp="1"/>
          </p:cNvSpPr>
          <p:nvPr>
            <p:ph sz="half" idx="1"/>
          </p:nvPr>
        </p:nvSpPr>
        <p:spPr>
          <a:xfrm>
            <a:off x="1298448" y="2427514"/>
            <a:ext cx="4718304" cy="1482334"/>
          </a:xfrm>
        </p:spPr>
        <p:txBody>
          <a:bodyPr>
            <a:normAutofit/>
          </a:bodyPr>
          <a:lstStyle/>
          <a:p>
            <a:pPr marL="0" indent="0" algn="just">
              <a:lnSpc>
                <a:spcPct val="150000"/>
              </a:lnSpc>
              <a:buNone/>
            </a:pPr>
            <a:r>
              <a:rPr lang="it-IT" sz="1800" kern="100" dirty="0">
                <a:effectLst/>
                <a:latin typeface="Bookman Old Style" panose="02050604050505020204" pitchFamily="18" charset="0"/>
                <a:ea typeface="Calibri" panose="020F0502020204030204" pitchFamily="34" charset="0"/>
                <a:cs typeface="Times New Roman" panose="02020603050405020304" pitchFamily="18" charset="0"/>
              </a:rPr>
              <a:t>Nel secondo paragrafo bisogna presentare brevemente lo </a:t>
            </a:r>
            <a:r>
              <a:rPr lang="it-IT" sz="1800" i="1" kern="100" dirty="0">
                <a:effectLst/>
                <a:latin typeface="Bookman Old Style" panose="02050604050505020204" pitchFamily="18" charset="0"/>
                <a:ea typeface="Calibri" panose="020F0502020204030204" pitchFamily="34" charset="0"/>
                <a:cs typeface="Times New Roman" panose="02020603050405020304" pitchFamily="18" charset="0"/>
              </a:rPr>
              <a:t>status </a:t>
            </a:r>
            <a:r>
              <a:rPr lang="it-IT" sz="1800" i="1" kern="100" dirty="0" err="1">
                <a:effectLst/>
                <a:latin typeface="Bookman Old Style" panose="02050604050505020204" pitchFamily="18" charset="0"/>
                <a:ea typeface="Calibri" panose="020F0502020204030204" pitchFamily="34" charset="0"/>
                <a:cs typeface="Times New Roman" panose="02020603050405020304" pitchFamily="18" charset="0"/>
              </a:rPr>
              <a:t>questionis</a:t>
            </a:r>
            <a:r>
              <a:rPr lang="it-IT" sz="1800" kern="100" dirty="0">
                <a:effectLst/>
                <a:latin typeface="Bookman Old Style" panose="02050604050505020204" pitchFamily="18" charset="0"/>
                <a:ea typeface="Calibri" panose="020F0502020204030204" pitchFamily="34" charset="0"/>
                <a:cs typeface="Times New Roman" panose="02020603050405020304" pitchFamily="18" charset="0"/>
              </a:rPr>
              <a:t>.</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50000"/>
              </a:lnSpc>
              <a:buNone/>
            </a:pP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Segnaposto contenuto 4">
            <a:extLst>
              <a:ext uri="{FF2B5EF4-FFF2-40B4-BE49-F238E27FC236}">
                <a16:creationId xmlns:a16="http://schemas.microsoft.com/office/drawing/2014/main" id="{8A29C363-E727-8937-3F46-F183DD488924}"/>
              </a:ext>
            </a:extLst>
          </p:cNvPr>
          <p:cNvSpPr>
            <a:spLocks noGrp="1"/>
          </p:cNvSpPr>
          <p:nvPr>
            <p:ph sz="half" idx="2"/>
          </p:nvPr>
        </p:nvSpPr>
        <p:spPr>
          <a:xfrm>
            <a:off x="6181344" y="2427514"/>
            <a:ext cx="4718304" cy="1482334"/>
          </a:xfrm>
        </p:spPr>
        <p:txBody>
          <a:bodyPr>
            <a:normAutofit/>
          </a:bodyPr>
          <a:lstStyle/>
          <a:p>
            <a:pPr marL="0" indent="0" algn="just">
              <a:lnSpc>
                <a:spcPct val="150000"/>
              </a:lnSpc>
              <a:buNone/>
            </a:pPr>
            <a:r>
              <a:rPr lang="it-IT" sz="1700" b="0" i="0" u="none" strike="noStrike" dirty="0">
                <a:solidFill>
                  <a:schemeClr val="tx1"/>
                </a:solidFill>
                <a:effectLst/>
                <a:latin typeface="Bookman Old Style" panose="02050604050505020204" pitchFamily="18" charset="0"/>
              </a:rPr>
              <a:t>In the second </a:t>
            </a:r>
            <a:r>
              <a:rPr lang="it-IT" sz="1700" b="0" i="0" u="none" strike="noStrike" dirty="0" err="1">
                <a:solidFill>
                  <a:schemeClr val="tx1"/>
                </a:solidFill>
                <a:effectLst/>
                <a:latin typeface="Bookman Old Style" panose="02050604050505020204" pitchFamily="18" charset="0"/>
              </a:rPr>
              <a:t>paragraph</a:t>
            </a:r>
            <a:r>
              <a:rPr lang="it-IT" sz="1700" b="0" i="0" u="none" strike="noStrike" dirty="0">
                <a:solidFill>
                  <a:schemeClr val="tx1"/>
                </a:solidFill>
                <a:effectLst/>
                <a:latin typeface="Bookman Old Style" panose="02050604050505020204" pitchFamily="18" charset="0"/>
              </a:rPr>
              <a:t>, </a:t>
            </a:r>
            <a:r>
              <a:rPr lang="it-IT" sz="1700" b="0" i="0" u="none" strike="noStrike" dirty="0" err="1">
                <a:solidFill>
                  <a:schemeClr val="tx1"/>
                </a:solidFill>
                <a:effectLst/>
                <a:latin typeface="Bookman Old Style" panose="02050604050505020204" pitchFamily="18" charset="0"/>
              </a:rPr>
              <a:t>it</a:t>
            </a:r>
            <a:r>
              <a:rPr lang="it-IT" sz="1700" b="0" i="0" u="none" strike="noStrike" dirty="0">
                <a:solidFill>
                  <a:schemeClr val="tx1"/>
                </a:solidFill>
                <a:effectLst/>
                <a:latin typeface="Bookman Old Style" panose="02050604050505020204" pitchFamily="18" charset="0"/>
              </a:rPr>
              <a:t> </a:t>
            </a:r>
            <a:r>
              <a:rPr lang="it-IT" sz="1700" b="0" i="0" u="none" strike="noStrike" dirty="0" err="1">
                <a:solidFill>
                  <a:schemeClr val="tx1"/>
                </a:solidFill>
                <a:effectLst/>
                <a:latin typeface="Bookman Old Style" panose="02050604050505020204" pitchFamily="18" charset="0"/>
              </a:rPr>
              <a:t>is</a:t>
            </a:r>
            <a:r>
              <a:rPr lang="it-IT" sz="1700" b="0" i="0" u="none" strike="noStrike" dirty="0">
                <a:solidFill>
                  <a:schemeClr val="tx1"/>
                </a:solidFill>
                <a:effectLst/>
                <a:latin typeface="Bookman Old Style" panose="02050604050505020204" pitchFamily="18" charset="0"/>
              </a:rPr>
              <a:t> </a:t>
            </a:r>
            <a:r>
              <a:rPr lang="it-IT" sz="1700" b="0" i="0" u="none" strike="noStrike" dirty="0" err="1">
                <a:solidFill>
                  <a:schemeClr val="tx1"/>
                </a:solidFill>
                <a:effectLst/>
                <a:latin typeface="Bookman Old Style" panose="02050604050505020204" pitchFamily="18" charset="0"/>
              </a:rPr>
              <a:t>necessary</a:t>
            </a:r>
            <a:r>
              <a:rPr lang="it-IT" sz="1700" b="0" i="0" u="none" strike="noStrike" dirty="0">
                <a:solidFill>
                  <a:schemeClr val="tx1"/>
                </a:solidFill>
                <a:effectLst/>
                <a:latin typeface="Bookman Old Style" panose="02050604050505020204" pitchFamily="18" charset="0"/>
              </a:rPr>
              <a:t> to </a:t>
            </a:r>
            <a:r>
              <a:rPr lang="it-IT" sz="1700" b="0" i="0" u="none" strike="noStrike" dirty="0" err="1">
                <a:solidFill>
                  <a:schemeClr val="tx1"/>
                </a:solidFill>
                <a:effectLst/>
                <a:latin typeface="Bookman Old Style" panose="02050604050505020204" pitchFamily="18" charset="0"/>
              </a:rPr>
              <a:t>provide</a:t>
            </a:r>
            <a:r>
              <a:rPr lang="it-IT" sz="1700" b="0" i="0" u="none" strike="noStrike" dirty="0">
                <a:solidFill>
                  <a:schemeClr val="tx1"/>
                </a:solidFill>
                <a:effectLst/>
                <a:latin typeface="Bookman Old Style" panose="02050604050505020204" pitchFamily="18" charset="0"/>
              </a:rPr>
              <a:t> a brief </a:t>
            </a:r>
            <a:r>
              <a:rPr lang="it-IT" sz="1700" b="0" i="0" u="none" strike="noStrike" dirty="0" err="1">
                <a:solidFill>
                  <a:schemeClr val="tx1"/>
                </a:solidFill>
                <a:effectLst/>
                <a:latin typeface="Bookman Old Style" panose="02050604050505020204" pitchFamily="18" charset="0"/>
              </a:rPr>
              <a:t>overview</a:t>
            </a:r>
            <a:r>
              <a:rPr lang="it-IT" sz="1700" b="0" i="0" u="none" strike="noStrike" dirty="0">
                <a:solidFill>
                  <a:schemeClr val="tx1"/>
                </a:solidFill>
                <a:effectLst/>
                <a:latin typeface="Bookman Old Style" panose="02050604050505020204" pitchFamily="18" charset="0"/>
              </a:rPr>
              <a:t> of the </a:t>
            </a:r>
            <a:r>
              <a:rPr lang="it-IT" sz="1700" b="0" i="0" u="none" strike="noStrike" dirty="0" err="1">
                <a:solidFill>
                  <a:schemeClr val="tx1"/>
                </a:solidFill>
                <a:effectLst/>
                <a:latin typeface="Bookman Old Style" panose="02050604050505020204" pitchFamily="18" charset="0"/>
              </a:rPr>
              <a:t>current</a:t>
            </a:r>
            <a:r>
              <a:rPr lang="it-IT" sz="1700" b="0" i="0" u="none" strike="noStrike" dirty="0">
                <a:solidFill>
                  <a:schemeClr val="tx1"/>
                </a:solidFill>
                <a:effectLst/>
                <a:latin typeface="Bookman Old Style" panose="02050604050505020204" pitchFamily="18" charset="0"/>
              </a:rPr>
              <a:t> state of the </a:t>
            </a:r>
            <a:r>
              <a:rPr lang="it-IT" sz="1700" b="0" i="0" u="none" strike="noStrike" dirty="0" err="1">
                <a:solidFill>
                  <a:schemeClr val="tx1"/>
                </a:solidFill>
                <a:effectLst/>
                <a:latin typeface="Bookman Old Style" panose="02050604050505020204" pitchFamily="18" charset="0"/>
              </a:rPr>
              <a:t>question</a:t>
            </a:r>
            <a:r>
              <a:rPr lang="it-IT" sz="1700" b="0" i="0" u="none" strike="noStrike" dirty="0">
                <a:solidFill>
                  <a:schemeClr val="tx1"/>
                </a:solidFill>
                <a:effectLst/>
                <a:latin typeface="Bookman Old Style" panose="02050604050505020204" pitchFamily="18" charset="0"/>
              </a:rPr>
              <a:t> (status </a:t>
            </a:r>
            <a:r>
              <a:rPr lang="it-IT" sz="1700" b="0" i="0" u="none" strike="noStrike" dirty="0" err="1">
                <a:solidFill>
                  <a:schemeClr val="tx1"/>
                </a:solidFill>
                <a:effectLst/>
                <a:latin typeface="Bookman Old Style" panose="02050604050505020204" pitchFamily="18" charset="0"/>
              </a:rPr>
              <a:t>quaestionis</a:t>
            </a:r>
            <a:r>
              <a:rPr lang="it-IT" sz="1700" b="0" i="0" u="none" strike="noStrike" dirty="0">
                <a:solidFill>
                  <a:schemeClr val="tx1"/>
                </a:solidFill>
                <a:effectLst/>
                <a:latin typeface="Bookman Old Style" panose="02050604050505020204" pitchFamily="18" charset="0"/>
              </a:rPr>
              <a:t>).</a:t>
            </a:r>
            <a:endParaRPr lang="it-IT" sz="1700" dirty="0">
              <a:solidFill>
                <a:schemeClr val="tx1"/>
              </a:solidFill>
              <a:latin typeface="Bookman Old Style" panose="02050604050505020204" pitchFamily="18" charset="0"/>
            </a:endParaRPr>
          </a:p>
        </p:txBody>
      </p:sp>
      <p:sp>
        <p:nvSpPr>
          <p:cNvPr id="9" name="CasellaDiTesto 8">
            <a:extLst>
              <a:ext uri="{FF2B5EF4-FFF2-40B4-BE49-F238E27FC236}">
                <a16:creationId xmlns:a16="http://schemas.microsoft.com/office/drawing/2014/main" id="{D7995CF0-21E0-E8ED-29A7-BDEAB82090AC}"/>
              </a:ext>
            </a:extLst>
          </p:cNvPr>
          <p:cNvSpPr txBox="1"/>
          <p:nvPr/>
        </p:nvSpPr>
        <p:spPr>
          <a:xfrm>
            <a:off x="1408386" y="4025462"/>
            <a:ext cx="9701048" cy="2031325"/>
          </a:xfrm>
          <a:prstGeom prst="rect">
            <a:avLst/>
          </a:prstGeom>
          <a:noFill/>
        </p:spPr>
        <p:txBody>
          <a:bodyPr wrap="square" rtlCol="0">
            <a:spAutoFit/>
          </a:bodyPr>
          <a:lstStyle/>
          <a:p>
            <a:pPr algn="ctr"/>
            <a:r>
              <a:rPr lang="it-IT" i="1" kern="100" dirty="0">
                <a:latin typeface="Bookman Old Style" panose="02050604050505020204" pitchFamily="18" charset="0"/>
                <a:ea typeface="Calibri" panose="020F0502020204030204" pitchFamily="34" charset="0"/>
                <a:cs typeface="Times New Roman" panose="02020603050405020304" pitchFamily="18" charset="0"/>
              </a:rPr>
              <a:t>La p</a:t>
            </a:r>
            <a:r>
              <a:rPr lang="it-IT" sz="1800" i="1" kern="100" dirty="0">
                <a:effectLst/>
                <a:latin typeface="Bookman Old Style" panose="02050604050505020204" pitchFamily="18" charset="0"/>
                <a:ea typeface="Calibri" panose="020F0502020204030204" pitchFamily="34" charset="0"/>
                <a:cs typeface="Times New Roman" panose="02020603050405020304" pitchFamily="18" charset="0"/>
              </a:rPr>
              <a:t>olemica contro metodologia positivista nell’Apologia della storia di March Bloch</a:t>
            </a:r>
          </a:p>
          <a:p>
            <a:pPr algn="ctr"/>
            <a:endParaRPr lang="it-IT" sz="1800" i="1" kern="100" dirty="0">
              <a:effectLst/>
              <a:latin typeface="Bookman Old Style" panose="02050604050505020204" pitchFamily="18" charset="0"/>
              <a:ea typeface="Calibri" panose="020F0502020204030204" pitchFamily="34" charset="0"/>
              <a:cs typeface="Times New Roman" panose="02020603050405020304" pitchFamily="18" charset="0"/>
            </a:endParaRPr>
          </a:p>
          <a:p>
            <a:pPr algn="just"/>
            <a:r>
              <a:rPr lang="it-IT" sz="1800" kern="100" dirty="0">
                <a:effectLst/>
                <a:ea typeface="Calibri" panose="020F0502020204030204" pitchFamily="34" charset="0"/>
                <a:cs typeface="Times New Roman" panose="02020603050405020304" pitchFamily="18" charset="0"/>
              </a:rPr>
              <a:t>La scuola degli </a:t>
            </a:r>
            <a:r>
              <a:rPr lang="it-IT" sz="1800" i="1" kern="100" dirty="0">
                <a:effectLst/>
                <a:ea typeface="Calibri" panose="020F0502020204030204" pitchFamily="34" charset="0"/>
                <a:cs typeface="Times New Roman" panose="02020603050405020304" pitchFamily="18" charset="0"/>
              </a:rPr>
              <a:t>Annales</a:t>
            </a:r>
            <a:r>
              <a:rPr lang="it-IT" sz="1800" kern="100" dirty="0">
                <a:effectLst/>
                <a:ea typeface="Calibri" panose="020F0502020204030204" pitchFamily="34" charset="0"/>
                <a:cs typeface="Times New Roman" panose="02020603050405020304" pitchFamily="18" charset="0"/>
              </a:rPr>
              <a:t>, nelle sue diverse generazioni, è stata ampiamente analizzata dagli studiosi, al pari dell’influsso che essa ha avuto nelle diverse storiografie nazionali.</a:t>
            </a:r>
          </a:p>
          <a:p>
            <a:pPr algn="just"/>
            <a:r>
              <a:rPr lang="it-IT" sz="1800" i="1" kern="100" dirty="0">
                <a:effectLst/>
                <a:ea typeface="Calibri" panose="020F0502020204030204" pitchFamily="34" charset="0"/>
                <a:cs typeface="Times New Roman" panose="02020603050405020304" pitchFamily="18" charset="0"/>
              </a:rPr>
              <a:t>Apologia della </a:t>
            </a:r>
            <a:r>
              <a:rPr lang="it-IT" sz="1800" kern="100" dirty="0">
                <a:effectLst/>
                <a:ea typeface="Calibri" panose="020F0502020204030204" pitchFamily="34" charset="0"/>
                <a:cs typeface="Times New Roman" panose="02020603050405020304" pitchFamily="18" charset="0"/>
              </a:rPr>
              <a:t>storia di Bloch è invece, un’opera che, anche a causa della </a:t>
            </a:r>
            <a:r>
              <a:rPr lang="it-IT" kern="100" dirty="0">
                <a:ea typeface="Calibri" panose="020F0502020204030204" pitchFamily="34" charset="0"/>
                <a:cs typeface="Times New Roman" panose="02020603050405020304" pitchFamily="18" charset="0"/>
              </a:rPr>
              <a:t>sua complessa storia redazionale, è oggi poco studiata. </a:t>
            </a:r>
            <a:endParaRPr lang="it-IT" sz="1800" kern="100" dirty="0">
              <a:effectLst/>
              <a:ea typeface="Calibri" panose="020F0502020204030204" pitchFamily="34" charset="0"/>
              <a:cs typeface="Times New Roman" panose="02020603050405020304" pitchFamily="18" charset="0"/>
            </a:endParaRPr>
          </a:p>
          <a:p>
            <a:endParaRPr lang="it-IT" dirty="0"/>
          </a:p>
        </p:txBody>
      </p:sp>
    </p:spTree>
    <p:extLst>
      <p:ext uri="{BB962C8B-B14F-4D97-AF65-F5344CB8AC3E}">
        <p14:creationId xmlns:p14="http://schemas.microsoft.com/office/powerpoint/2010/main" val="922793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D7747E8-EEA6-A4FF-8245-3A428B0CDE3E}"/>
              </a:ext>
            </a:extLst>
          </p:cNvPr>
          <p:cNvSpPr>
            <a:spLocks noGrp="1"/>
          </p:cNvSpPr>
          <p:nvPr>
            <p:ph type="title"/>
          </p:nvPr>
        </p:nvSpPr>
        <p:spPr>
          <a:xfrm>
            <a:off x="1216154" y="780332"/>
            <a:ext cx="9601196" cy="1629253"/>
          </a:xfrm>
        </p:spPr>
        <p:txBody>
          <a:bodyPr>
            <a:normAutofit/>
          </a:bodyPr>
          <a:lstStyle/>
          <a:p>
            <a:r>
              <a:rPr lang="it-IT" sz="2800" b="1" dirty="0">
                <a:latin typeface="Bookman Old Style" panose="02050604050505020204" pitchFamily="18" charset="0"/>
              </a:rPr>
              <a:t>Progetto di ricerca</a:t>
            </a:r>
            <a:br>
              <a:rPr lang="it-IT" sz="2800" dirty="0">
                <a:latin typeface="Bookman Old Style" panose="02050604050505020204" pitchFamily="18" charset="0"/>
              </a:rPr>
            </a:br>
            <a:r>
              <a:rPr lang="it-IT" sz="2800" kern="100" dirty="0">
                <a:effectLst/>
                <a:latin typeface="Bookman Old Style" panose="02050604050505020204" pitchFamily="18" charset="0"/>
                <a:ea typeface="Calibri" panose="020F0502020204030204" pitchFamily="34" charset="0"/>
                <a:cs typeface="Times New Roman" panose="02020603050405020304" pitchFamily="18" charset="0"/>
              </a:rPr>
              <a:t>Sintesi degli obiettivi e del contenuto della ricerca (</a:t>
            </a:r>
            <a:r>
              <a:rPr lang="it-IT" sz="2800" kern="100" dirty="0" err="1">
                <a:latin typeface="Bookman Old Style" panose="02050604050505020204" pitchFamily="18" charset="0"/>
                <a:ea typeface="Calibri" panose="020F0502020204030204" pitchFamily="34" charset="0"/>
                <a:cs typeface="Times New Roman" panose="02020603050405020304" pitchFamily="18" charset="0"/>
              </a:rPr>
              <a:t>S</a:t>
            </a:r>
            <a:r>
              <a:rPr lang="it-IT" sz="2800" i="0" u="none" strike="noStrike" dirty="0" err="1">
                <a:solidFill>
                  <a:srgbClr val="374151"/>
                </a:solidFill>
                <a:effectLst/>
                <a:latin typeface="Bookman Old Style" panose="02050604050505020204" pitchFamily="18" charset="0"/>
              </a:rPr>
              <a:t>ummary</a:t>
            </a:r>
            <a:r>
              <a:rPr lang="it-IT" sz="2800" i="0" u="none" strike="noStrike" dirty="0">
                <a:solidFill>
                  <a:srgbClr val="374151"/>
                </a:solidFill>
                <a:effectLst/>
                <a:latin typeface="Bookman Old Style" panose="02050604050505020204" pitchFamily="18" charset="0"/>
              </a:rPr>
              <a:t> of </a:t>
            </a:r>
            <a:r>
              <a:rPr lang="it-IT" sz="2800" dirty="0" err="1">
                <a:solidFill>
                  <a:srgbClr val="374151"/>
                </a:solidFill>
                <a:latin typeface="Bookman Old Style" panose="02050604050505020204" pitchFamily="18" charset="0"/>
              </a:rPr>
              <a:t>r</a:t>
            </a:r>
            <a:r>
              <a:rPr lang="it-IT" sz="2800" i="0" u="none" strike="noStrike" dirty="0" err="1">
                <a:solidFill>
                  <a:srgbClr val="374151"/>
                </a:solidFill>
                <a:effectLst/>
                <a:latin typeface="Bookman Old Style" panose="02050604050505020204" pitchFamily="18" charset="0"/>
              </a:rPr>
              <a:t>esearch</a:t>
            </a:r>
            <a:r>
              <a:rPr lang="it-IT" sz="2800" i="0" u="none" strike="noStrike" dirty="0">
                <a:solidFill>
                  <a:srgbClr val="374151"/>
                </a:solidFill>
                <a:effectLst/>
                <a:latin typeface="Bookman Old Style" panose="02050604050505020204" pitchFamily="18" charset="0"/>
              </a:rPr>
              <a:t> </a:t>
            </a:r>
            <a:r>
              <a:rPr lang="it-IT" sz="2800" dirty="0" err="1">
                <a:solidFill>
                  <a:srgbClr val="374151"/>
                </a:solidFill>
                <a:latin typeface="Bookman Old Style" panose="02050604050505020204" pitchFamily="18" charset="0"/>
              </a:rPr>
              <a:t>o</a:t>
            </a:r>
            <a:r>
              <a:rPr lang="it-IT" sz="2800" i="0" u="none" strike="noStrike" dirty="0" err="1">
                <a:solidFill>
                  <a:srgbClr val="374151"/>
                </a:solidFill>
                <a:effectLst/>
                <a:latin typeface="Bookman Old Style" panose="02050604050505020204" pitchFamily="18" charset="0"/>
              </a:rPr>
              <a:t>bjectives</a:t>
            </a:r>
            <a:r>
              <a:rPr lang="it-IT" sz="2800" i="0" u="none" strike="noStrike" dirty="0">
                <a:solidFill>
                  <a:srgbClr val="374151"/>
                </a:solidFill>
                <a:effectLst/>
                <a:latin typeface="Bookman Old Style" panose="02050604050505020204" pitchFamily="18" charset="0"/>
              </a:rPr>
              <a:t> and </a:t>
            </a:r>
            <a:r>
              <a:rPr lang="it-IT" sz="2800" i="0" u="none" strike="noStrike" dirty="0" err="1">
                <a:solidFill>
                  <a:srgbClr val="374151"/>
                </a:solidFill>
                <a:effectLst/>
                <a:latin typeface="Bookman Old Style" panose="02050604050505020204" pitchFamily="18" charset="0"/>
              </a:rPr>
              <a:t>content</a:t>
            </a:r>
            <a:r>
              <a:rPr lang="it-IT" sz="2800" dirty="0">
                <a:solidFill>
                  <a:srgbClr val="374151"/>
                </a:solidFill>
                <a:latin typeface="Bookman Old Style" panose="02050604050505020204" pitchFamily="18" charset="0"/>
              </a:rPr>
              <a:t>)</a:t>
            </a:r>
            <a:endParaRPr lang="it-IT" sz="2800" dirty="0">
              <a:latin typeface="Bookman Old Style" panose="02050604050505020204" pitchFamily="18" charset="0"/>
            </a:endParaRPr>
          </a:p>
        </p:txBody>
      </p:sp>
      <p:sp>
        <p:nvSpPr>
          <p:cNvPr id="4" name="Segnaposto contenuto 3">
            <a:extLst>
              <a:ext uri="{FF2B5EF4-FFF2-40B4-BE49-F238E27FC236}">
                <a16:creationId xmlns:a16="http://schemas.microsoft.com/office/drawing/2014/main" id="{7540C317-35D5-812E-096F-1269D395CEE5}"/>
              </a:ext>
            </a:extLst>
          </p:cNvPr>
          <p:cNvSpPr>
            <a:spLocks noGrp="1"/>
          </p:cNvSpPr>
          <p:nvPr>
            <p:ph sz="half" idx="1"/>
          </p:nvPr>
        </p:nvSpPr>
        <p:spPr>
          <a:xfrm>
            <a:off x="1298448" y="2427514"/>
            <a:ext cx="4718304" cy="1482334"/>
          </a:xfrm>
        </p:spPr>
        <p:txBody>
          <a:bodyPr>
            <a:normAutofit/>
          </a:bodyPr>
          <a:lstStyle/>
          <a:p>
            <a:pPr marL="0" indent="0" algn="just">
              <a:lnSpc>
                <a:spcPct val="150000"/>
              </a:lnSpc>
              <a:buNone/>
            </a:pPr>
            <a:r>
              <a:rPr lang="it-IT" sz="1800" kern="100" dirty="0">
                <a:effectLst/>
                <a:latin typeface="Bookman Old Style" panose="02050604050505020204" pitchFamily="18" charset="0"/>
                <a:ea typeface="Calibri" panose="020F0502020204030204" pitchFamily="34" charset="0"/>
                <a:cs typeface="Times New Roman" panose="02020603050405020304" pitchFamily="18" charset="0"/>
              </a:rPr>
              <a:t>Nel terzo paragrafo bisogna presentare la nostra fonte primaria.</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50000"/>
              </a:lnSpc>
              <a:buNone/>
            </a:pP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Segnaposto contenuto 4">
            <a:extLst>
              <a:ext uri="{FF2B5EF4-FFF2-40B4-BE49-F238E27FC236}">
                <a16:creationId xmlns:a16="http://schemas.microsoft.com/office/drawing/2014/main" id="{8A29C363-E727-8937-3F46-F183DD488924}"/>
              </a:ext>
            </a:extLst>
          </p:cNvPr>
          <p:cNvSpPr>
            <a:spLocks noGrp="1"/>
          </p:cNvSpPr>
          <p:nvPr>
            <p:ph sz="half" idx="2"/>
          </p:nvPr>
        </p:nvSpPr>
        <p:spPr>
          <a:xfrm>
            <a:off x="6181344" y="2427514"/>
            <a:ext cx="4718304" cy="1482334"/>
          </a:xfrm>
        </p:spPr>
        <p:txBody>
          <a:bodyPr>
            <a:normAutofit/>
          </a:bodyPr>
          <a:lstStyle/>
          <a:p>
            <a:pPr marL="0" indent="0" algn="just">
              <a:lnSpc>
                <a:spcPct val="150000"/>
              </a:lnSpc>
              <a:buNone/>
            </a:pPr>
            <a:r>
              <a:rPr lang="it-IT" sz="1700" b="0" i="0" u="none" strike="noStrike" dirty="0">
                <a:solidFill>
                  <a:schemeClr val="tx1"/>
                </a:solidFill>
                <a:effectLst/>
                <a:latin typeface="Bookman Old Style" panose="02050604050505020204" pitchFamily="18" charset="0"/>
              </a:rPr>
              <a:t>In the </a:t>
            </a:r>
            <a:r>
              <a:rPr lang="it-IT" sz="1700" b="0" i="0" u="none" strike="noStrike" dirty="0" err="1">
                <a:solidFill>
                  <a:schemeClr val="tx1"/>
                </a:solidFill>
                <a:effectLst/>
                <a:latin typeface="Bookman Old Style" panose="02050604050505020204" pitchFamily="18" charset="0"/>
              </a:rPr>
              <a:t>third</a:t>
            </a:r>
            <a:r>
              <a:rPr lang="it-IT" sz="1700" b="0" i="0" u="none" strike="noStrike" dirty="0">
                <a:solidFill>
                  <a:schemeClr val="tx1"/>
                </a:solidFill>
                <a:effectLst/>
                <a:latin typeface="Bookman Old Style" panose="02050604050505020204" pitchFamily="18" charset="0"/>
              </a:rPr>
              <a:t> </a:t>
            </a:r>
            <a:r>
              <a:rPr lang="it-IT" sz="1700" b="0" i="0" u="none" strike="noStrike" dirty="0" err="1">
                <a:solidFill>
                  <a:schemeClr val="tx1"/>
                </a:solidFill>
                <a:effectLst/>
                <a:latin typeface="Bookman Old Style" panose="02050604050505020204" pitchFamily="18" charset="0"/>
              </a:rPr>
              <a:t>paragraph</a:t>
            </a:r>
            <a:r>
              <a:rPr lang="it-IT" sz="1700" b="0" i="0" u="none" strike="noStrike" dirty="0">
                <a:solidFill>
                  <a:schemeClr val="tx1"/>
                </a:solidFill>
                <a:effectLst/>
                <a:latin typeface="Bookman Old Style" panose="02050604050505020204" pitchFamily="18" charset="0"/>
              </a:rPr>
              <a:t>, </a:t>
            </a:r>
            <a:r>
              <a:rPr lang="it-IT" sz="1700" b="0" i="0" u="none" strike="noStrike" dirty="0" err="1">
                <a:solidFill>
                  <a:schemeClr val="tx1"/>
                </a:solidFill>
                <a:effectLst/>
                <a:latin typeface="Bookman Old Style" panose="02050604050505020204" pitchFamily="18" charset="0"/>
              </a:rPr>
              <a:t>you</a:t>
            </a:r>
            <a:r>
              <a:rPr lang="it-IT" sz="1700" b="0" i="0" u="none" strike="noStrike" dirty="0">
                <a:solidFill>
                  <a:schemeClr val="tx1"/>
                </a:solidFill>
                <a:effectLst/>
                <a:latin typeface="Bookman Old Style" panose="02050604050505020204" pitchFamily="18" charset="0"/>
              </a:rPr>
              <a:t> </a:t>
            </a:r>
            <a:r>
              <a:rPr lang="it-IT" sz="1700" b="0" i="0" u="none" strike="noStrike" dirty="0" err="1">
                <a:solidFill>
                  <a:schemeClr val="tx1"/>
                </a:solidFill>
                <a:effectLst/>
                <a:latin typeface="Bookman Old Style" panose="02050604050505020204" pitchFamily="18" charset="0"/>
              </a:rPr>
              <a:t>should</a:t>
            </a:r>
            <a:r>
              <a:rPr lang="it-IT" sz="1700" b="0" i="0" u="none" strike="noStrike" dirty="0">
                <a:solidFill>
                  <a:schemeClr val="tx1"/>
                </a:solidFill>
                <a:effectLst/>
                <a:latin typeface="Bookman Old Style" panose="02050604050505020204" pitchFamily="18" charset="0"/>
              </a:rPr>
              <a:t> introduce </a:t>
            </a:r>
            <a:r>
              <a:rPr lang="it-IT" sz="1700" b="0" i="0" u="none" strike="noStrike" dirty="0" err="1">
                <a:solidFill>
                  <a:schemeClr val="tx1"/>
                </a:solidFill>
                <a:effectLst/>
                <a:latin typeface="Bookman Old Style" panose="02050604050505020204" pitchFamily="18" charset="0"/>
              </a:rPr>
              <a:t>your</a:t>
            </a:r>
            <a:r>
              <a:rPr lang="it-IT" sz="1700" b="0" i="0" u="none" strike="noStrike" dirty="0">
                <a:solidFill>
                  <a:schemeClr val="tx1"/>
                </a:solidFill>
                <a:effectLst/>
                <a:latin typeface="Bookman Old Style" panose="02050604050505020204" pitchFamily="18" charset="0"/>
              </a:rPr>
              <a:t> </a:t>
            </a:r>
            <a:r>
              <a:rPr lang="it-IT" sz="1700" b="0" i="0" u="none" strike="noStrike" dirty="0" err="1">
                <a:solidFill>
                  <a:schemeClr val="tx1"/>
                </a:solidFill>
                <a:effectLst/>
                <a:latin typeface="Bookman Old Style" panose="02050604050505020204" pitchFamily="18" charset="0"/>
              </a:rPr>
              <a:t>primary</a:t>
            </a:r>
            <a:r>
              <a:rPr lang="it-IT" sz="1700" b="0" i="0" u="none" strike="noStrike" dirty="0">
                <a:solidFill>
                  <a:schemeClr val="tx1"/>
                </a:solidFill>
                <a:effectLst/>
                <a:latin typeface="Bookman Old Style" panose="02050604050505020204" pitchFamily="18" charset="0"/>
              </a:rPr>
              <a:t> source.</a:t>
            </a:r>
            <a:endParaRPr lang="it-IT" sz="1700" dirty="0">
              <a:solidFill>
                <a:schemeClr val="tx1"/>
              </a:solidFill>
              <a:latin typeface="Bookman Old Style" panose="02050604050505020204" pitchFamily="18" charset="0"/>
            </a:endParaRPr>
          </a:p>
        </p:txBody>
      </p:sp>
      <p:sp>
        <p:nvSpPr>
          <p:cNvPr id="9" name="CasellaDiTesto 8">
            <a:extLst>
              <a:ext uri="{FF2B5EF4-FFF2-40B4-BE49-F238E27FC236}">
                <a16:creationId xmlns:a16="http://schemas.microsoft.com/office/drawing/2014/main" id="{D7995CF0-21E0-E8ED-29A7-BDEAB82090AC}"/>
              </a:ext>
            </a:extLst>
          </p:cNvPr>
          <p:cNvSpPr txBox="1"/>
          <p:nvPr/>
        </p:nvSpPr>
        <p:spPr>
          <a:xfrm>
            <a:off x="1408386" y="4025462"/>
            <a:ext cx="9701048" cy="2308324"/>
          </a:xfrm>
          <a:prstGeom prst="rect">
            <a:avLst/>
          </a:prstGeom>
          <a:noFill/>
        </p:spPr>
        <p:txBody>
          <a:bodyPr wrap="square" rtlCol="0">
            <a:spAutoFit/>
          </a:bodyPr>
          <a:lstStyle/>
          <a:p>
            <a:pPr algn="ctr"/>
            <a:r>
              <a:rPr lang="it-IT" i="1" kern="100" dirty="0">
                <a:latin typeface="Bookman Old Style" panose="02050604050505020204" pitchFamily="18" charset="0"/>
                <a:ea typeface="Calibri" panose="020F0502020204030204" pitchFamily="34" charset="0"/>
                <a:cs typeface="Times New Roman" panose="02020603050405020304" pitchFamily="18" charset="0"/>
              </a:rPr>
              <a:t>La p</a:t>
            </a:r>
            <a:r>
              <a:rPr lang="it-IT" sz="1800" i="1" kern="100" dirty="0">
                <a:effectLst/>
                <a:latin typeface="Bookman Old Style" panose="02050604050505020204" pitchFamily="18" charset="0"/>
                <a:ea typeface="Calibri" panose="020F0502020204030204" pitchFamily="34" charset="0"/>
                <a:cs typeface="Times New Roman" panose="02020603050405020304" pitchFamily="18" charset="0"/>
              </a:rPr>
              <a:t>olemica contro metodologia positivista nell’Apologia della storia di March Bloch </a:t>
            </a:r>
          </a:p>
          <a:p>
            <a:pPr algn="ctr"/>
            <a:endParaRPr lang="it-IT" sz="1800" i="1" kern="100" dirty="0">
              <a:effectLst/>
              <a:latin typeface="Bookman Old Style" panose="02050604050505020204" pitchFamily="18" charset="0"/>
              <a:ea typeface="Calibri" panose="020F0502020204030204" pitchFamily="34" charset="0"/>
              <a:cs typeface="Times New Roman" panose="02020603050405020304" pitchFamily="18" charset="0"/>
            </a:endParaRPr>
          </a:p>
          <a:p>
            <a:pPr algn="just"/>
            <a:r>
              <a:rPr lang="it-IT" kern="100" dirty="0">
                <a:ea typeface="Calibri" panose="020F0502020204030204" pitchFamily="34" charset="0"/>
                <a:cs typeface="Times New Roman" panose="02020603050405020304" pitchFamily="18" charset="0"/>
              </a:rPr>
              <a:t>Analizzeremo il saggio metodologico </a:t>
            </a:r>
            <a:r>
              <a:rPr lang="it-IT" b="0" i="1" u="none" strike="noStrike" dirty="0">
                <a:effectLst/>
              </a:rPr>
              <a:t>Apologie pour l'histoire </a:t>
            </a:r>
            <a:r>
              <a:rPr lang="it-IT" b="0" i="1" u="none" strike="noStrike" dirty="0" err="1">
                <a:effectLst/>
              </a:rPr>
              <a:t>ou</a:t>
            </a:r>
            <a:r>
              <a:rPr lang="it-IT" b="0" i="1" u="none" strike="noStrike" dirty="0">
                <a:effectLst/>
              </a:rPr>
              <a:t> </a:t>
            </a:r>
            <a:r>
              <a:rPr lang="it-IT" b="0" i="1" u="none" strike="noStrike" dirty="0" err="1">
                <a:effectLst/>
              </a:rPr>
              <a:t>Métier</a:t>
            </a:r>
            <a:r>
              <a:rPr lang="it-IT" b="0" i="1" u="none" strike="noStrike" dirty="0">
                <a:effectLst/>
              </a:rPr>
              <a:t> d'</a:t>
            </a:r>
            <a:r>
              <a:rPr lang="it-IT" b="0" i="1" u="none" strike="noStrike" dirty="0" err="1">
                <a:effectLst/>
              </a:rPr>
              <a:t>historien</a:t>
            </a:r>
            <a:r>
              <a:rPr lang="it-IT" kern="100" dirty="0">
                <a:ea typeface="Calibri" panose="020F0502020204030204" pitchFamily="34" charset="0"/>
                <a:cs typeface="Times New Roman" panose="02020603050405020304" pitchFamily="18" charset="0"/>
              </a:rPr>
              <a:t> apparso postumo nel 1949 e tradotto l’anno successivo in lingua italiana con il titolo </a:t>
            </a:r>
            <a:r>
              <a:rPr lang="it-IT" sz="1800" i="1" kern="100" dirty="0">
                <a:effectLst/>
                <a:ea typeface="Calibri" panose="020F0502020204030204" pitchFamily="34" charset="0"/>
                <a:cs typeface="Times New Roman" panose="02020603050405020304" pitchFamily="18" charset="0"/>
              </a:rPr>
              <a:t>Apologia della storia o Mestiere dello storico</a:t>
            </a:r>
            <a:r>
              <a:rPr lang="it-IT" sz="1800" kern="100" dirty="0">
                <a:effectLst/>
                <a:ea typeface="Calibri" panose="020F0502020204030204" pitchFamily="34" charset="0"/>
                <a:cs typeface="Times New Roman" panose="02020603050405020304" pitchFamily="18" charset="0"/>
              </a:rPr>
              <a:t>, attuando un confronto fra le due diverse redazioni, la cui edizione è stata curata dal figlio dell’autore</a:t>
            </a:r>
            <a:r>
              <a:rPr lang="it-IT" kern="100" dirty="0">
                <a:ea typeface="Calibri" panose="020F0502020204030204" pitchFamily="34" charset="0"/>
                <a:cs typeface="Times New Roman" panose="02020603050405020304" pitchFamily="18" charset="0"/>
              </a:rPr>
              <a:t>.</a:t>
            </a:r>
          </a:p>
          <a:p>
            <a:pPr algn="just"/>
            <a:r>
              <a:rPr lang="it-IT" kern="100" dirty="0">
                <a:ea typeface="Calibri" panose="020F0502020204030204" pitchFamily="34" charset="0"/>
                <a:cs typeface="Times New Roman" panose="02020603050405020304" pitchFamily="18" charset="0"/>
              </a:rPr>
              <a:t>Il saggio è stato scritto dall’autore con intento pedagogico, sollecitato da un giovane che gli chiedeva cosa fosse la storia.  </a:t>
            </a:r>
            <a:endParaRPr lang="it-IT" sz="1800" kern="100" dirty="0">
              <a:effectLst/>
              <a:ea typeface="Calibri" panose="020F0502020204030204" pitchFamily="34" charset="0"/>
              <a:cs typeface="Times New Roman" panose="02020603050405020304" pitchFamily="18" charset="0"/>
            </a:endParaRPr>
          </a:p>
          <a:p>
            <a:endParaRPr lang="it-IT" dirty="0"/>
          </a:p>
        </p:txBody>
      </p:sp>
    </p:spTree>
    <p:extLst>
      <p:ext uri="{BB962C8B-B14F-4D97-AF65-F5344CB8AC3E}">
        <p14:creationId xmlns:p14="http://schemas.microsoft.com/office/powerpoint/2010/main" val="182365219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o">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Organico</Template>
  <TotalTime>215</TotalTime>
  <Words>1024</Words>
  <Application>Microsoft Macintosh PowerPoint</Application>
  <PresentationFormat>Widescreen</PresentationFormat>
  <Paragraphs>83</Paragraphs>
  <Slides>12</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12</vt:i4>
      </vt:variant>
    </vt:vector>
  </HeadingPairs>
  <TitlesOfParts>
    <vt:vector size="17" baseType="lpstr">
      <vt:lpstr>Arial</vt:lpstr>
      <vt:lpstr>Bookman Old Style</vt:lpstr>
      <vt:lpstr>Calibri</vt:lpstr>
      <vt:lpstr>Garamond</vt:lpstr>
      <vt:lpstr>Organico</vt:lpstr>
      <vt:lpstr>Metodologia storica pratica II</vt:lpstr>
      <vt:lpstr>Programma del corso</vt:lpstr>
      <vt:lpstr>Valutazione del corso</vt:lpstr>
      <vt:lpstr>Progetto di ricerca</vt:lpstr>
      <vt:lpstr>Progetto di ricerca</vt:lpstr>
      <vt:lpstr>Progetto di ricerca</vt:lpstr>
      <vt:lpstr>Progetto di ricerca Sintesi degli obiettivi e del contenuto della ricerca (Summary of research objectives and content)</vt:lpstr>
      <vt:lpstr>Progetto di ricerca Sintesi degli obiettivi e del contenuto della ricerca (Summary of research objectives and content)</vt:lpstr>
      <vt:lpstr>Progetto di ricerca Sintesi degli obiettivi e del contenuto della ricerca (Summary of research objectives and content)</vt:lpstr>
      <vt:lpstr>Progetto di ricerca Sintesi degli obiettivi e del contenuto della ricerca (Summary of research objectives and content)</vt:lpstr>
      <vt:lpstr>Progetto di ricerca Sintesi degli obiettivi e del contenuto della ricerca (Summary of research objectives and content)</vt:lpstr>
      <vt:lpstr>Progetto di ricerca Sintesi degli obiettivi e del contenuto della ricerca (Summary of research objectives and content)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Metodologia storica pratica II</dc:title>
  <dc:creator>Microsoft Office User</dc:creator>
  <cp:lastModifiedBy>Microsoft Office User</cp:lastModifiedBy>
  <cp:revision>5</cp:revision>
  <dcterms:created xsi:type="dcterms:W3CDTF">2023-10-17T08:27:33Z</dcterms:created>
  <dcterms:modified xsi:type="dcterms:W3CDTF">2023-10-18T08:56:41Z</dcterms:modified>
</cp:coreProperties>
</file>