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2"/>
  </p:sldMasterIdLst>
  <p:notesMasterIdLst>
    <p:notesMasterId r:id="rId40"/>
  </p:notesMasterIdLst>
  <p:sldIdLst>
    <p:sldId id="257" r:id="rId3"/>
    <p:sldId id="333" r:id="rId4"/>
    <p:sldId id="262" r:id="rId5"/>
    <p:sldId id="264" r:id="rId6"/>
    <p:sldId id="265" r:id="rId7"/>
    <p:sldId id="266" r:id="rId8"/>
    <p:sldId id="268" r:id="rId9"/>
    <p:sldId id="270" r:id="rId10"/>
    <p:sldId id="269" r:id="rId11"/>
    <p:sldId id="263" r:id="rId12"/>
    <p:sldId id="271" r:id="rId13"/>
    <p:sldId id="308" r:id="rId14"/>
    <p:sldId id="275" r:id="rId15"/>
    <p:sldId id="339" r:id="rId16"/>
    <p:sldId id="276"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1" r:id="rId37"/>
    <p:sldId id="332" r:id="rId38"/>
    <p:sldId id="33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99" autoAdjust="0"/>
    <p:restoredTop sz="96281"/>
  </p:normalViewPr>
  <p:slideViewPr>
    <p:cSldViewPr snapToGrid="0">
      <p:cViewPr varScale="1">
        <p:scale>
          <a:sx n="99" d="100"/>
          <a:sy n="99" d="100"/>
        </p:scale>
        <p:origin x="208" y="680"/>
      </p:cViewPr>
      <p:guideLst>
        <p:guide orient="horz" pos="2160"/>
        <p:guide pos="3840"/>
      </p:guideLst>
    </p:cSldViewPr>
  </p:slideViewPr>
  <p:outlineViewPr>
    <p:cViewPr>
      <p:scale>
        <a:sx n="33" d="100"/>
        <a:sy n="33" d="100"/>
      </p:scale>
      <p:origin x="0" y="-64808"/>
    </p:cViewPr>
  </p:outlineViewPr>
  <p:notesTextViewPr>
    <p:cViewPr>
      <p:scale>
        <a:sx n="3" d="2"/>
        <a:sy n="3" d="2"/>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19T21:35:12.202"/>
    </inkml:context>
    <inkml:brush xml:id="br0">
      <inkml:brushProperty name="width" value="0.05" units="cm"/>
      <inkml:brushProperty name="height" value="0.0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C875F9-00FE-EA4D-BFEE-8ADA8EB36746}" type="datetimeFigureOut">
              <a:rPr lang="it-IT" smtClean="0"/>
              <a:t>22/05/25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B569E-6FBA-5C40-A649-8C67F553A014}" type="slidenum">
              <a:rPr lang="it-IT" smtClean="0"/>
              <a:t>‹N›</a:t>
            </a:fld>
            <a:endParaRPr lang="it-IT"/>
          </a:p>
        </p:txBody>
      </p:sp>
    </p:spTree>
    <p:extLst>
      <p:ext uri="{BB962C8B-B14F-4D97-AF65-F5344CB8AC3E}">
        <p14:creationId xmlns:p14="http://schemas.microsoft.com/office/powerpoint/2010/main" val="211583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C8761B-3B43-48DB-9884-8711C7FE3137}" type="datetimeFigureOut">
              <a:rPr lang="en-US" smtClean="0"/>
              <a:pPr/>
              <a:t>5/22/25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04EBABB-164C-4B21-A7DC-1011164A546A}" type="slidenum">
              <a:rPr lang="en-US" smtClean="0"/>
              <a:pPr/>
              <a:t>‹N›</a:t>
            </a:fld>
            <a:endParaRPr lang="en-US"/>
          </a:p>
        </p:txBody>
      </p:sp>
    </p:spTree>
    <p:extLst>
      <p:ext uri="{BB962C8B-B14F-4D97-AF65-F5344CB8AC3E}">
        <p14:creationId xmlns:p14="http://schemas.microsoft.com/office/powerpoint/2010/main" val="2437097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C8761B-3B43-48DB-9884-8711C7FE3137}" type="datetimeFigureOut">
              <a:rPr lang="en-US" smtClean="0"/>
              <a:pPr/>
              <a:t>5/22/25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4EBABB-164C-4B21-A7DC-1011164A546A}" type="slidenum">
              <a:rPr lang="en-US" smtClean="0"/>
              <a:pPr/>
              <a:t>‹N›</a:t>
            </a:fld>
            <a:endParaRPr lang="en-US"/>
          </a:p>
        </p:txBody>
      </p:sp>
    </p:spTree>
    <p:extLst>
      <p:ext uri="{BB962C8B-B14F-4D97-AF65-F5344CB8AC3E}">
        <p14:creationId xmlns:p14="http://schemas.microsoft.com/office/powerpoint/2010/main" val="368867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C8761B-3B43-48DB-9884-8711C7FE3137}" type="datetimeFigureOut">
              <a:rPr lang="en-US" smtClean="0"/>
              <a:pPr/>
              <a:t>5/22/25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4EBABB-164C-4B21-A7DC-1011164A546A}" type="slidenum">
              <a:rPr lang="en-US" smtClean="0"/>
              <a:pPr/>
              <a:t>‹N›</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48500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3C8761B-3B43-48DB-9884-8711C7FE3137}" type="datetimeFigureOut">
              <a:rPr lang="en-US" smtClean="0"/>
              <a:pPr/>
              <a:t>5/22/25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4EBABB-164C-4B21-A7DC-1011164A546A}" type="slidenum">
              <a:rPr lang="en-US" smtClean="0"/>
              <a:pPr/>
              <a:t>‹N›</a:t>
            </a:fld>
            <a:endParaRPr lang="en-US"/>
          </a:p>
        </p:txBody>
      </p:sp>
    </p:spTree>
    <p:extLst>
      <p:ext uri="{BB962C8B-B14F-4D97-AF65-F5344CB8AC3E}">
        <p14:creationId xmlns:p14="http://schemas.microsoft.com/office/powerpoint/2010/main" val="2462055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3C8761B-3B43-48DB-9884-8711C7FE3137}" type="datetimeFigureOut">
              <a:rPr lang="en-US" smtClean="0"/>
              <a:pPr/>
              <a:t>5/22/25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4EBABB-164C-4B21-A7DC-1011164A546A}" type="slidenum">
              <a:rPr lang="en-US" smtClean="0"/>
              <a:pPr/>
              <a:t>‹N›</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96643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3C8761B-3B43-48DB-9884-8711C7FE3137}" type="datetimeFigureOut">
              <a:rPr lang="en-US" smtClean="0"/>
              <a:pPr/>
              <a:t>5/22/25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4EBABB-164C-4B21-A7DC-1011164A546A}" type="slidenum">
              <a:rPr lang="en-US" smtClean="0"/>
              <a:pPr/>
              <a:t>‹N›</a:t>
            </a:fld>
            <a:endParaRPr lang="en-US"/>
          </a:p>
        </p:txBody>
      </p:sp>
    </p:spTree>
    <p:extLst>
      <p:ext uri="{BB962C8B-B14F-4D97-AF65-F5344CB8AC3E}">
        <p14:creationId xmlns:p14="http://schemas.microsoft.com/office/powerpoint/2010/main" val="3735565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C8761B-3B43-48DB-9884-8711C7FE3137}" type="datetimeFigureOut">
              <a:rPr lang="en-US" smtClean="0"/>
              <a:pPr/>
              <a:t>5/22/25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4EBABB-164C-4B21-A7DC-1011164A546A}" type="slidenum">
              <a:rPr lang="en-US" smtClean="0"/>
              <a:pPr/>
              <a:t>‹N›</a:t>
            </a:fld>
            <a:endParaRPr lang="en-US"/>
          </a:p>
        </p:txBody>
      </p:sp>
    </p:spTree>
    <p:extLst>
      <p:ext uri="{BB962C8B-B14F-4D97-AF65-F5344CB8AC3E}">
        <p14:creationId xmlns:p14="http://schemas.microsoft.com/office/powerpoint/2010/main" val="3898022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C8761B-3B43-48DB-9884-8711C7FE3137}" type="datetimeFigureOut">
              <a:rPr lang="en-US" smtClean="0"/>
              <a:pPr/>
              <a:t>5/22/25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4EBABB-164C-4B21-A7DC-1011164A546A}" type="slidenum">
              <a:rPr lang="en-US" smtClean="0"/>
              <a:pPr/>
              <a:t>‹N›</a:t>
            </a:fld>
            <a:endParaRPr lang="en-US"/>
          </a:p>
        </p:txBody>
      </p:sp>
    </p:spTree>
    <p:extLst>
      <p:ext uri="{BB962C8B-B14F-4D97-AF65-F5344CB8AC3E}">
        <p14:creationId xmlns:p14="http://schemas.microsoft.com/office/powerpoint/2010/main" val="160870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ext and Picture Fade on Path">
    <p:bg>
      <p:bgPr>
        <a:gradFill>
          <a:gsLst>
            <a:gs pos="0">
              <a:srgbClr val="FFFFFF"/>
            </a:gs>
            <a:gs pos="28000">
              <a:srgbClr val="FFFFFF"/>
            </a:gs>
            <a:gs pos="100000">
              <a:srgbClr val="E8E3D8"/>
            </a:gs>
          </a:gsLst>
          <a:path path="circle">
            <a:fillToRect l="50000" t="-80000" r="50000" b="180000"/>
          </a:path>
        </a:gradFill>
        <a:effectLst/>
      </p:bgPr>
    </p:bg>
    <p:spTree>
      <p:nvGrpSpPr>
        <p:cNvPr id="1" name=""/>
        <p:cNvGrpSpPr/>
        <p:nvPr/>
      </p:nvGrpSpPr>
      <p:grpSpPr>
        <a:xfrm>
          <a:off x="0" y="0"/>
          <a:ext cx="0" cy="0"/>
          <a:chOff x="0" y="0"/>
          <a:chExt cx="0" cy="0"/>
        </a:xfrm>
      </p:grpSpPr>
      <p:sp>
        <p:nvSpPr>
          <p:cNvPr id="10" name="Rectangle 9"/>
          <p:cNvSpPr/>
          <p:nvPr userDrawn="1"/>
        </p:nvSpPr>
        <p:spPr>
          <a:xfrm>
            <a:off x="0" y="1512125"/>
            <a:ext cx="11541512" cy="2895600"/>
          </a:xfrm>
          <a:prstGeom prst="rect">
            <a:avLst/>
          </a:prstGeom>
          <a:gradFill flip="none" rotWithShape="1">
            <a:gsLst>
              <a:gs pos="36000">
                <a:srgbClr val="E46C0A"/>
              </a:gs>
              <a:gs pos="0">
                <a:srgbClr val="F79646">
                  <a:lumMod val="50000"/>
                </a:srgbClr>
              </a:gs>
              <a:gs pos="100000">
                <a:srgbClr val="E46C0A"/>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p:txBody>
      </p:sp>
      <p:sp>
        <p:nvSpPr>
          <p:cNvPr id="2" name="Title 1"/>
          <p:cNvSpPr>
            <a:spLocks noGrp="1"/>
          </p:cNvSpPr>
          <p:nvPr>
            <p:ph type="title"/>
          </p:nvPr>
        </p:nvSpPr>
        <p:spPr>
          <a:xfrm>
            <a:off x="4267200" y="1089381"/>
            <a:ext cx="7086600" cy="584775"/>
          </a:xfrm>
        </p:spPr>
        <p:txBody>
          <a:bodyPr anchor="t">
            <a:noAutofit/>
          </a:bodyPr>
          <a:lstStyle>
            <a:lvl1pPr>
              <a:defRPr sz="3800" b="1">
                <a:solidFill>
                  <a:srgbClr val="E46C0A"/>
                </a:solidFill>
                <a:latin typeface="+mn-lt"/>
              </a:defRPr>
            </a:lvl1pPr>
          </a:lstStyle>
          <a:p>
            <a:r>
              <a:rPr lang="en-US"/>
              <a:t>Click to edit Master title style</a:t>
            </a:r>
            <a:endParaRPr lang="en-US" dirty="0"/>
          </a:p>
        </p:txBody>
      </p:sp>
      <p:sp>
        <p:nvSpPr>
          <p:cNvPr id="12" name="Text Placeholder 11"/>
          <p:cNvSpPr>
            <a:spLocks noGrp="1"/>
          </p:cNvSpPr>
          <p:nvPr>
            <p:ph type="body" sz="quarter" idx="14"/>
          </p:nvPr>
        </p:nvSpPr>
        <p:spPr>
          <a:xfrm>
            <a:off x="4267200" y="2194560"/>
            <a:ext cx="7086600" cy="2108498"/>
          </a:xfrm>
        </p:spPr>
        <p:txBody>
          <a:bodyPr>
            <a:noAutofit/>
          </a:bodyPr>
          <a:lstStyle>
            <a:lvl1pPr marL="0" indent="0">
              <a:lnSpc>
                <a:spcPct val="100000"/>
              </a:lnSpc>
              <a:spcBef>
                <a:spcPts val="1200"/>
              </a:spcBef>
              <a:buNone/>
              <a:defRPr sz="2800">
                <a:solidFill>
                  <a:srgbClr val="FFFFFF"/>
                </a:solidFill>
              </a:defRPr>
            </a:lvl1pPr>
            <a:lvl2pPr marL="0" indent="0">
              <a:lnSpc>
                <a:spcPct val="100000"/>
              </a:lnSpc>
              <a:spcBef>
                <a:spcPts val="1200"/>
              </a:spcBef>
              <a:buNone/>
              <a:defRPr sz="2800">
                <a:solidFill>
                  <a:schemeClr val="bg1"/>
                </a:solidFill>
              </a:defRPr>
            </a:lvl2pPr>
            <a:lvl3pPr marL="0" indent="0">
              <a:lnSpc>
                <a:spcPct val="100000"/>
              </a:lnSpc>
              <a:spcBef>
                <a:spcPts val="1200"/>
              </a:spcBef>
              <a:buNone/>
              <a:defRPr sz="2800">
                <a:solidFill>
                  <a:schemeClr val="bg1"/>
                </a:solidFill>
              </a:defRPr>
            </a:lvl3pPr>
            <a:lvl4pPr marL="0" indent="0">
              <a:lnSpc>
                <a:spcPct val="100000"/>
              </a:lnSpc>
              <a:spcBef>
                <a:spcPts val="1200"/>
              </a:spcBef>
              <a:buNone/>
              <a:defRPr sz="2800">
                <a:solidFill>
                  <a:schemeClr val="bg1"/>
                </a:solidFill>
              </a:defRPr>
            </a:lvl4pPr>
            <a:lvl5pPr marL="0" indent="0">
              <a:lnSpc>
                <a:spcPct val="100000"/>
              </a:lnSpc>
              <a:spcBef>
                <a:spcPts val="1200"/>
              </a:spcBef>
              <a:buNone/>
              <a:defRPr sz="2800">
                <a:solidFill>
                  <a:schemeClr val="bg1"/>
                </a:solidFill>
              </a:defRPr>
            </a:lvl5pPr>
            <a:lvl6pPr marL="0" indent="0">
              <a:lnSpc>
                <a:spcPct val="100000"/>
              </a:lnSpc>
              <a:spcBef>
                <a:spcPts val="1200"/>
              </a:spcBef>
              <a:buNone/>
              <a:defRPr sz="2800">
                <a:solidFill>
                  <a:schemeClr val="bg1"/>
                </a:solidFill>
              </a:defRPr>
            </a:lvl6pPr>
            <a:lvl7pPr marL="0" indent="0">
              <a:lnSpc>
                <a:spcPct val="100000"/>
              </a:lnSpc>
              <a:spcBef>
                <a:spcPts val="1200"/>
              </a:spcBef>
              <a:buNone/>
              <a:defRPr sz="2800">
                <a:solidFill>
                  <a:schemeClr val="bg1"/>
                </a:solidFill>
              </a:defRPr>
            </a:lvl7pPr>
            <a:lvl8pPr marL="0" indent="0">
              <a:lnSpc>
                <a:spcPct val="100000"/>
              </a:lnSpc>
              <a:spcBef>
                <a:spcPts val="1200"/>
              </a:spcBef>
              <a:buNone/>
              <a:defRPr sz="2800">
                <a:solidFill>
                  <a:schemeClr val="bg1"/>
                </a:solidFill>
              </a:defRPr>
            </a:lvl8pPr>
            <a:lvl9pPr marL="0" indent="0">
              <a:lnSpc>
                <a:spcPct val="100000"/>
              </a:lnSpc>
              <a:spcBef>
                <a:spcPts val="1200"/>
              </a:spcBef>
              <a:buNone/>
              <a:defRPr sz="2800">
                <a:solidFill>
                  <a:schemeClr val="bg1"/>
                </a:solidFill>
              </a:defRPr>
            </a:lvl9pPr>
          </a:lstStyle>
          <a:p>
            <a:pPr lvl="0"/>
            <a:r>
              <a:rPr lang="en-US"/>
              <a:t>Click to edit Master text styles</a:t>
            </a:r>
          </a:p>
        </p:txBody>
      </p:sp>
      <p:sp>
        <p:nvSpPr>
          <p:cNvPr id="8" name="Picture Placeholder 7"/>
          <p:cNvSpPr>
            <a:spLocks noGrp="1"/>
          </p:cNvSpPr>
          <p:nvPr>
            <p:ph type="pic" sz="quarter" idx="13"/>
          </p:nvPr>
        </p:nvSpPr>
        <p:spPr>
          <a:xfrm>
            <a:off x="914400" y="0"/>
            <a:ext cx="2390503" cy="4645152"/>
          </a:xfrm>
          <a:effectLst>
            <a:glow rad="101600">
              <a:srgbClr val="FFFFFF">
                <a:alpha val="40000"/>
              </a:srgbClr>
            </a:glow>
            <a:reflection blurRad="6350" stA="50000" endA="300" endPos="55000" dir="5400000" sy="-100000" algn="bl" rotWithShape="0"/>
          </a:effectLst>
        </p:spPr>
        <p:txBody>
          <a:bodyPr/>
          <a:lstStyle>
            <a:lvl1pPr marL="0" indent="0">
              <a:buNone/>
              <a:defRPr/>
            </a:lvl1pPr>
          </a:lstStyle>
          <a:p>
            <a:r>
              <a:rPr lang="en-US"/>
              <a:t>Click icon to add picture</a:t>
            </a:r>
          </a:p>
        </p:txBody>
      </p:sp>
      <p:sp>
        <p:nvSpPr>
          <p:cNvPr id="6" name="Rectangle 5"/>
          <p:cNvSpPr/>
          <p:nvPr userDrawn="1"/>
        </p:nvSpPr>
        <p:spPr>
          <a:xfrm>
            <a:off x="12565117"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Edit the text with your own</a:t>
            </a:r>
            <a:r>
              <a:rPr lang="en-US" sz="1600" baseline="0" dirty="0">
                <a:solidFill>
                  <a:prstClr val="white">
                    <a:lumMod val="50000"/>
                  </a:prstClr>
                </a:solidFill>
                <a:latin typeface="Calibri Light" panose="020F0302020204030204" pitchFamily="34" charset="0"/>
                <a:cs typeface="Calibri" panose="020F0502020204030204" pitchFamily="34" charset="0"/>
              </a:rPr>
              <a:t> short phrases.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dirty="0">
                <a:solidFill>
                  <a:prstClr val="white">
                    <a:lumMod val="50000"/>
                  </a:prstClr>
                </a:solidFill>
                <a:latin typeface="Calibri Light" panose="020F0302020204030204" pitchFamily="34" charset="0"/>
                <a:cs typeface="Calibri" panose="020F0502020204030204" pitchFamily="34" charset="0"/>
              </a:rPr>
              <a:t>To change the sample image, select the picture and delete it. Now click the Pictures icon in the placeholder to insert your own image.</a:t>
            </a: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a:spcBef>
                <a:spcPts val="600"/>
              </a:spcBef>
            </a:pPr>
            <a:endParaRPr lang="en-US" sz="16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154916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35" presetClass="path" presetSubtype="0" accel="50000" decel="50000" fill="hold" grpId="1" nodeType="withEffect">
                                  <p:stCondLst>
                                    <p:cond delay="0"/>
                                  </p:stCondLst>
                                  <p:childTnLst>
                                    <p:animMotion origin="layout" path="M -3.33333E-6 3.78353E-6 L -0.86666 3.78353E-6 " pathEditMode="relative" rAng="0" ptsTypes="AA">
                                      <p:cBhvr>
                                        <p:cTn id="9" dur="2000" spd="-100000" fill="hold"/>
                                        <p:tgtEl>
                                          <p:spTgt spid="2"/>
                                        </p:tgtEl>
                                        <p:attrNameLst>
                                          <p:attrName>ppt_x</p:attrName>
                                          <p:attrName>ppt_y</p:attrName>
                                        </p:attrNameLst>
                                      </p:cBhvr>
                                      <p:rCtr x="-433" y="0"/>
                                    </p:animMotion>
                                  </p:childTnLst>
                                </p:cTn>
                              </p:par>
                            </p:childTnLst>
                          </p:cTn>
                        </p:par>
                        <p:par>
                          <p:cTn id="10" fill="hold">
                            <p:stCondLst>
                              <p:cond delay="2000"/>
                            </p:stCondLst>
                            <p:childTnLst>
                              <p:par>
                                <p:cTn id="11" presetID="10" presetClass="entr" presetSubtype="0" fill="hold" grpId="0" nodeType="afterEffect">
                                  <p:stCondLst>
                                    <p:cond delay="0"/>
                                  </p:stCondLst>
                                  <p:iterate type="lt">
                                    <p:tmPct val="5000"/>
                                  </p:iterate>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bui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C8761B-3B43-48DB-9884-8711C7FE3137}" type="datetimeFigureOut">
              <a:rPr lang="en-US" smtClean="0"/>
              <a:pPr/>
              <a:t>5/22/25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4EBABB-164C-4B21-A7DC-1011164A546A}" type="slidenum">
              <a:rPr lang="en-US" smtClean="0"/>
              <a:pPr/>
              <a:t>‹N›</a:t>
            </a:fld>
            <a:endParaRPr lang="en-US"/>
          </a:p>
        </p:txBody>
      </p:sp>
    </p:spTree>
    <p:extLst>
      <p:ext uri="{BB962C8B-B14F-4D97-AF65-F5344CB8AC3E}">
        <p14:creationId xmlns:p14="http://schemas.microsoft.com/office/powerpoint/2010/main" val="288303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C8761B-3B43-48DB-9884-8711C7FE3137}" type="datetimeFigureOut">
              <a:rPr lang="en-US" smtClean="0"/>
              <a:pPr/>
              <a:t>5/22/25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4EBABB-164C-4B21-A7DC-1011164A546A}" type="slidenum">
              <a:rPr lang="en-US" smtClean="0"/>
              <a:pPr/>
              <a:t>‹N›</a:t>
            </a:fld>
            <a:endParaRPr lang="en-US"/>
          </a:p>
        </p:txBody>
      </p:sp>
    </p:spTree>
    <p:extLst>
      <p:ext uri="{BB962C8B-B14F-4D97-AF65-F5344CB8AC3E}">
        <p14:creationId xmlns:p14="http://schemas.microsoft.com/office/powerpoint/2010/main" val="921399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C8761B-3B43-48DB-9884-8711C7FE3137}" type="datetimeFigureOut">
              <a:rPr lang="en-US" smtClean="0"/>
              <a:pPr/>
              <a:t>5/22/25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04EBABB-164C-4B21-A7DC-1011164A546A}" type="slidenum">
              <a:rPr lang="en-US" smtClean="0"/>
              <a:pPr/>
              <a:t>‹N›</a:t>
            </a:fld>
            <a:endParaRPr lang="en-US"/>
          </a:p>
        </p:txBody>
      </p:sp>
    </p:spTree>
    <p:extLst>
      <p:ext uri="{BB962C8B-B14F-4D97-AF65-F5344CB8AC3E}">
        <p14:creationId xmlns:p14="http://schemas.microsoft.com/office/powerpoint/2010/main" val="3630181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C8761B-3B43-48DB-9884-8711C7FE3137}" type="datetimeFigureOut">
              <a:rPr lang="en-US" smtClean="0"/>
              <a:pPr/>
              <a:t>5/22/25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04EBABB-164C-4B21-A7DC-1011164A546A}" type="slidenum">
              <a:rPr lang="en-US" smtClean="0"/>
              <a:pPr/>
              <a:t>‹N›</a:t>
            </a:fld>
            <a:endParaRPr lang="en-US"/>
          </a:p>
        </p:txBody>
      </p:sp>
    </p:spTree>
    <p:extLst>
      <p:ext uri="{BB962C8B-B14F-4D97-AF65-F5344CB8AC3E}">
        <p14:creationId xmlns:p14="http://schemas.microsoft.com/office/powerpoint/2010/main" val="42782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C8761B-3B43-48DB-9884-8711C7FE3137}" type="datetimeFigureOut">
              <a:rPr lang="en-US" smtClean="0"/>
              <a:pPr/>
              <a:t>5/22/25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04EBABB-164C-4B21-A7DC-1011164A546A}" type="slidenum">
              <a:rPr lang="en-US" smtClean="0"/>
              <a:pPr/>
              <a:t>‹N›</a:t>
            </a:fld>
            <a:endParaRPr lang="en-US"/>
          </a:p>
        </p:txBody>
      </p:sp>
    </p:spTree>
    <p:extLst>
      <p:ext uri="{BB962C8B-B14F-4D97-AF65-F5344CB8AC3E}">
        <p14:creationId xmlns:p14="http://schemas.microsoft.com/office/powerpoint/2010/main" val="344393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8761B-3B43-48DB-9884-8711C7FE3137}" type="datetimeFigureOut">
              <a:rPr lang="en-US" smtClean="0"/>
              <a:pPr/>
              <a:t>5/22/25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04EBABB-164C-4B21-A7DC-1011164A546A}" type="slidenum">
              <a:rPr lang="en-US" smtClean="0"/>
              <a:pPr/>
              <a:t>‹N›</a:t>
            </a:fld>
            <a:endParaRPr lang="en-US"/>
          </a:p>
        </p:txBody>
      </p:sp>
    </p:spTree>
    <p:extLst>
      <p:ext uri="{BB962C8B-B14F-4D97-AF65-F5344CB8AC3E}">
        <p14:creationId xmlns:p14="http://schemas.microsoft.com/office/powerpoint/2010/main" val="325386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C8761B-3B43-48DB-9884-8711C7FE3137}" type="datetimeFigureOut">
              <a:rPr lang="en-US" smtClean="0"/>
              <a:pPr/>
              <a:t>5/22/25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04EBABB-164C-4B21-A7DC-1011164A546A}" type="slidenum">
              <a:rPr lang="en-US" smtClean="0"/>
              <a:pPr/>
              <a:t>‹N›</a:t>
            </a:fld>
            <a:endParaRPr lang="en-US"/>
          </a:p>
        </p:txBody>
      </p:sp>
    </p:spTree>
    <p:extLst>
      <p:ext uri="{BB962C8B-B14F-4D97-AF65-F5344CB8AC3E}">
        <p14:creationId xmlns:p14="http://schemas.microsoft.com/office/powerpoint/2010/main" val="225040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C8761B-3B43-48DB-9884-8711C7FE3137}" type="datetimeFigureOut">
              <a:rPr lang="en-US" smtClean="0"/>
              <a:pPr/>
              <a:t>5/22/25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4EBABB-164C-4B21-A7DC-1011164A546A}" type="slidenum">
              <a:rPr lang="en-US" smtClean="0"/>
              <a:pPr/>
              <a:t>‹N›</a:t>
            </a:fld>
            <a:endParaRPr lang="en-US"/>
          </a:p>
        </p:txBody>
      </p:sp>
    </p:spTree>
    <p:extLst>
      <p:ext uri="{BB962C8B-B14F-4D97-AF65-F5344CB8AC3E}">
        <p14:creationId xmlns:p14="http://schemas.microsoft.com/office/powerpoint/2010/main" val="1870882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3C8761B-3B43-48DB-9884-8711C7FE3137}" type="datetimeFigureOut">
              <a:rPr lang="en-US" smtClean="0"/>
              <a:pPr/>
              <a:t>5/22/25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04EBABB-164C-4B21-A7DC-1011164A546A}" type="slidenum">
              <a:rPr lang="en-US" smtClean="0"/>
              <a:pPr/>
              <a:t>‹N›</a:t>
            </a:fld>
            <a:endParaRPr lang="en-US"/>
          </a:p>
        </p:txBody>
      </p:sp>
    </p:spTree>
    <p:extLst>
      <p:ext uri="{BB962C8B-B14F-4D97-AF65-F5344CB8AC3E}">
        <p14:creationId xmlns:p14="http://schemas.microsoft.com/office/powerpoint/2010/main" val="294218849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28000">
              <a:srgbClr val="FFFFFF"/>
            </a:gs>
            <a:gs pos="100000">
              <a:srgbClr val="E8E3D8"/>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37137" y="-1"/>
            <a:ext cx="9401577" cy="1816739"/>
          </a:xfrm>
        </p:spPr>
        <p:txBody>
          <a:bodyPr/>
          <a:lstStyle/>
          <a:p>
            <a:pPr algn="ctr"/>
            <a:r>
              <a:rPr lang="it-IT" sz="900" i="1" dirty="0"/>
              <a:t> </a:t>
            </a:r>
            <a:br>
              <a:rPr lang="it-IT" i="1" dirty="0"/>
            </a:br>
            <a:r>
              <a:rPr lang="it-IT" i="1" dirty="0"/>
              <a:t>    </a:t>
            </a:r>
            <a:r>
              <a:rPr lang="it-IT" sz="2400" i="1" cap="small" dirty="0"/>
              <a:t>Pontificia Università della Santa Croce</a:t>
            </a:r>
            <a:br>
              <a:rPr lang="it-IT" sz="1600" i="1" dirty="0"/>
            </a:br>
            <a:r>
              <a:rPr lang="it-IT" sz="1900" i="1" dirty="0"/>
              <a:t>Facoltà di Teologia</a:t>
            </a:r>
            <a:br>
              <a:rPr lang="it-IT" sz="2700" i="1" dirty="0"/>
            </a:br>
            <a:r>
              <a:rPr lang="it-IT" sz="2700" i="1" dirty="0"/>
              <a:t>Corso: Giustificazione e Figliolanza divina in San Paolo</a:t>
            </a:r>
            <a:br>
              <a:rPr lang="it-IT" sz="2700" i="1" dirty="0"/>
            </a:br>
            <a:br>
              <a:rPr lang="it-IT" i="1" dirty="0"/>
            </a:br>
            <a:br>
              <a:rPr lang="en-US" sz="5400" i="1" dirty="0">
                <a:latin typeface="Monotype Corsiva" panose="03010101010201010101" pitchFamily="66" charset="0"/>
              </a:rPr>
            </a:br>
            <a:endParaRPr lang="en-US" sz="5400" i="1" dirty="0">
              <a:latin typeface="Monotype Corsiva" panose="03010101010201010101" pitchFamily="66" charset="0"/>
            </a:endParaRPr>
          </a:p>
        </p:txBody>
      </p:sp>
      <p:sp>
        <p:nvSpPr>
          <p:cNvPr id="3" name="Text Placeholder 2"/>
          <p:cNvSpPr>
            <a:spLocks noGrp="1"/>
          </p:cNvSpPr>
          <p:nvPr>
            <p:ph type="body" sz="quarter" idx="14"/>
          </p:nvPr>
        </p:nvSpPr>
        <p:spPr>
          <a:xfrm>
            <a:off x="4559968" y="1878322"/>
            <a:ext cx="7079269" cy="2931353"/>
          </a:xfrm>
        </p:spPr>
        <p:txBody>
          <a:bodyPr/>
          <a:lstStyle/>
          <a:p>
            <a:pPr algn="ctr"/>
            <a:r>
              <a:rPr lang="en-US" sz="8000" dirty="0">
                <a:latin typeface="Monotype Corsiva" panose="03010101010201010101" pitchFamily="66" charset="0"/>
              </a:rPr>
              <a:t> </a:t>
            </a:r>
            <a:r>
              <a:rPr lang="en-US" sz="8000" dirty="0" err="1">
                <a:latin typeface="Monotype Corsiva" panose="03010101010201010101" pitchFamily="66" charset="0"/>
              </a:rPr>
              <a:t>Teologia</a:t>
            </a:r>
            <a:endParaRPr lang="en-US" sz="8000" dirty="0">
              <a:latin typeface="Monotype Corsiva" panose="03010101010201010101" pitchFamily="66" charset="0"/>
            </a:endParaRPr>
          </a:p>
          <a:p>
            <a:pPr algn="ctr"/>
            <a:r>
              <a:rPr lang="en-US" sz="8000" dirty="0">
                <a:latin typeface="Monotype Corsiva" panose="03010101010201010101" pitchFamily="66" charset="0"/>
              </a:rPr>
              <a:t>ed </a:t>
            </a:r>
            <a:r>
              <a:rPr lang="en-US" sz="8000" dirty="0" err="1">
                <a:latin typeface="Monotype Corsiva" panose="03010101010201010101" pitchFamily="66" charset="0"/>
              </a:rPr>
              <a:t>etica</a:t>
            </a:r>
            <a:r>
              <a:rPr lang="en-US" sz="8000" dirty="0">
                <a:latin typeface="Monotype Corsiva" panose="03010101010201010101" pitchFamily="66" charset="0"/>
              </a:rPr>
              <a:t> di Paolo</a:t>
            </a:r>
          </a:p>
          <a:p>
            <a:r>
              <a:rPr lang="en-US" sz="8000" dirty="0">
                <a:latin typeface="Monotype Corsiva" panose="03010101010201010101" pitchFamily="66" charset="0"/>
              </a:rPr>
              <a:t>   e </a:t>
            </a:r>
            <a:r>
              <a:rPr lang="en-US" sz="8000" dirty="0" err="1">
                <a:latin typeface="Monotype Corsiva" panose="03010101010201010101" pitchFamily="66" charset="0"/>
              </a:rPr>
              <a:t>altre</a:t>
            </a:r>
            <a:r>
              <a:rPr lang="en-US" sz="8000" dirty="0">
                <a:latin typeface="Monotype Corsiva" panose="03010101010201010101" pitchFamily="66" charset="0"/>
              </a:rPr>
              <a:t> </a:t>
            </a:r>
            <a:r>
              <a:rPr lang="en-US" sz="8000" dirty="0" err="1">
                <a:latin typeface="Monotype Corsiva" panose="03010101010201010101" pitchFamily="66" charset="0"/>
              </a:rPr>
              <a:t>Lettere</a:t>
            </a:r>
            <a:endParaRPr lang="en-US" sz="8000" dirty="0">
              <a:latin typeface="Monotype Corsiva" panose="03010101010201010101" pitchFamily="66" charset="0"/>
            </a:endParaRPr>
          </a:p>
        </p:txBody>
      </p:sp>
      <p:sp>
        <p:nvSpPr>
          <p:cNvPr id="4" name="TextBox 3"/>
          <p:cNvSpPr txBox="1"/>
          <p:nvPr/>
        </p:nvSpPr>
        <p:spPr>
          <a:xfrm>
            <a:off x="6852204" y="4871258"/>
            <a:ext cx="4787034" cy="1184940"/>
          </a:xfrm>
          <a:prstGeom prst="rect">
            <a:avLst/>
          </a:prstGeom>
          <a:noFill/>
        </p:spPr>
        <p:txBody>
          <a:bodyPr wrap="square" rtlCol="0">
            <a:spAutoFit/>
          </a:bodyPr>
          <a:lstStyle/>
          <a:p>
            <a:r>
              <a:rPr lang="it-IT" sz="2800" dirty="0">
                <a:solidFill>
                  <a:schemeClr val="accent2"/>
                </a:solidFill>
                <a:latin typeface="Monotype Corsiva" panose="03010101010201010101" pitchFamily="66" charset="0"/>
              </a:rPr>
              <a:t> Anno Accademico 2024-2025</a:t>
            </a:r>
          </a:p>
          <a:p>
            <a:endParaRPr lang="it-IT" sz="1500" dirty="0">
              <a:solidFill>
                <a:schemeClr val="accent2"/>
              </a:solidFill>
              <a:latin typeface="Monotype Corsiva" panose="03010101010201010101" pitchFamily="66" charset="0"/>
            </a:endParaRPr>
          </a:p>
          <a:p>
            <a:r>
              <a:rPr lang="it-IT" sz="2800" dirty="0">
                <a:solidFill>
                  <a:schemeClr val="accent2"/>
                </a:solidFill>
                <a:latin typeface="Monotype Corsiva" panose="03010101010201010101" pitchFamily="66" charset="0"/>
              </a:rPr>
              <a:t>     Prof. Giuseppe De Virgilio</a:t>
            </a:r>
            <a:endParaRPr lang="en-GB" sz="2800" dirty="0">
              <a:solidFill>
                <a:schemeClr val="accent2"/>
              </a:solidFill>
              <a:latin typeface="Monotype Corsiva" panose="03010101010201010101" pitchFamily="66" charset="0"/>
            </a:endParaRPr>
          </a:p>
        </p:txBody>
      </p:sp>
      <p:pic>
        <p:nvPicPr>
          <p:cNvPr id="5" name="Immagine 4">
            <a:extLst>
              <a:ext uri="{FF2B5EF4-FFF2-40B4-BE49-F238E27FC236}">
                <a16:creationId xmlns:a16="http://schemas.microsoft.com/office/drawing/2014/main" id="{994A9635-1351-F104-21D7-2287267752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012" y="1502010"/>
            <a:ext cx="3019119" cy="4729457"/>
          </a:xfrm>
          <a:prstGeom prst="rect">
            <a:avLst/>
          </a:prstGeom>
          <a:noFill/>
          <a:ln>
            <a:noFill/>
          </a:ln>
        </p:spPr>
      </p:pic>
      <p:pic>
        <p:nvPicPr>
          <p:cNvPr id="7" name="Immagine 6">
            <a:extLst>
              <a:ext uri="{FF2B5EF4-FFF2-40B4-BE49-F238E27FC236}">
                <a16:creationId xmlns:a16="http://schemas.microsoft.com/office/drawing/2014/main" id="{F3A5DF84-93EC-9B05-4882-2488CA90E7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950" y="403225"/>
            <a:ext cx="800100" cy="971550"/>
          </a:xfrm>
          <a:prstGeom prst="rect">
            <a:avLst/>
          </a:prstGeom>
          <a:noFill/>
          <a:ln>
            <a:noFill/>
          </a:ln>
        </p:spPr>
      </p:pic>
    </p:spTree>
    <p:extLst>
      <p:ext uri="{BB962C8B-B14F-4D97-AF65-F5344CB8AC3E}">
        <p14:creationId xmlns:p14="http://schemas.microsoft.com/office/powerpoint/2010/main" val="887803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00193"/>
          </a:xfrm>
        </p:spPr>
        <p:txBody>
          <a:bodyPr/>
          <a:lstStyle/>
          <a:p>
            <a:r>
              <a:rPr lang="en-GB" dirty="0" err="1">
                <a:latin typeface="Times New Roman" panose="02020603050405020304" pitchFamily="18" charset="0"/>
                <a:cs typeface="Times New Roman" panose="02020603050405020304" pitchFamily="18" charset="0"/>
              </a:rPr>
              <a:t>Sintesi</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83021" y="1324303"/>
            <a:ext cx="8915400" cy="5246693"/>
          </a:xfrm>
        </p:spPr>
        <p:txBody>
          <a:bodyPr>
            <a:normAutofit fontScale="55000" lnSpcReduction="20000"/>
          </a:bodyPr>
          <a:lstStyle/>
          <a:p>
            <a:pPr indent="0" algn="just">
              <a:buNone/>
            </a:pPr>
            <a:r>
              <a:rPr lang="it-IT" sz="2700" i="1" dirty="0">
                <a:effectLst/>
                <a:latin typeface="Times New Roman" panose="02020603050405020304" pitchFamily="18" charset="0"/>
                <a:ea typeface="Times New Roman" panose="02020603050405020304" pitchFamily="18" charset="0"/>
              </a:rPr>
              <a:t>Sulla base delle indicazioni emerse, possiamo ipotizzare la seguente scansione cronologica delle lettere, avendo presente le molteplici ipotesi si ricostruzione storica. Con (?) si intende segnalare il grado di </a:t>
            </a:r>
            <a:r>
              <a:rPr lang="it-IT" sz="2700" i="1" dirty="0" err="1">
                <a:effectLst/>
                <a:latin typeface="Times New Roman" panose="02020603050405020304" pitchFamily="18" charset="0"/>
                <a:ea typeface="Times New Roman" panose="02020603050405020304" pitchFamily="18" charset="0"/>
              </a:rPr>
              <a:t>ipoteticità</a:t>
            </a:r>
            <a:r>
              <a:rPr lang="it-IT" sz="2700" i="1" dirty="0">
                <a:effectLst/>
                <a:latin typeface="Times New Roman" panose="02020603050405020304" pitchFamily="18" charset="0"/>
                <a:ea typeface="Times New Roman" panose="02020603050405020304" pitchFamily="18" charset="0"/>
              </a:rPr>
              <a:t> («lettere disputate») della ricostruzione.</a:t>
            </a:r>
          </a:p>
          <a:p>
            <a:pPr marL="814388" indent="328613" algn="just"/>
            <a:r>
              <a:rPr lang="it-IT" sz="2900" dirty="0">
                <a:effectLst/>
                <a:latin typeface="Times New Roman" panose="02020603050405020304" pitchFamily="18" charset="0"/>
                <a:ea typeface="Times New Roman" panose="02020603050405020304" pitchFamily="18" charset="0"/>
              </a:rPr>
              <a:t>1Tessalonicesi		51 d. C.  	inviata da Corinto</a:t>
            </a:r>
          </a:p>
          <a:p>
            <a:pPr marL="814388" indent="328613" algn="just"/>
            <a:r>
              <a:rPr lang="it-IT" sz="2900" dirty="0">
                <a:effectLst/>
                <a:latin typeface="Times New Roman" panose="02020603050405020304" pitchFamily="18" charset="0"/>
                <a:ea typeface="Times New Roman" panose="02020603050405020304" pitchFamily="18" charset="0"/>
              </a:rPr>
              <a:t>2Tessalonicesi		52 	   	inviata da Corinto						(?)</a:t>
            </a:r>
          </a:p>
          <a:p>
            <a:pPr marL="814388" indent="328613" algn="just"/>
            <a:r>
              <a:rPr lang="it-IT" sz="2900" dirty="0">
                <a:effectLst/>
                <a:latin typeface="Times New Roman" panose="02020603050405020304" pitchFamily="18" charset="0"/>
                <a:ea typeface="Times New Roman" panose="02020603050405020304" pitchFamily="18" charset="0"/>
              </a:rPr>
              <a:t>1Corinzi			53     	inviata da Efeso</a:t>
            </a:r>
          </a:p>
          <a:p>
            <a:pPr marL="814388" indent="328613" algn="just"/>
            <a:r>
              <a:rPr lang="it-IT" sz="2900" dirty="0">
                <a:effectLst/>
                <a:latin typeface="Times New Roman" panose="02020603050405020304" pitchFamily="18" charset="0"/>
                <a:ea typeface="Times New Roman" panose="02020603050405020304" pitchFamily="18" charset="0"/>
              </a:rPr>
              <a:t>2Corinzi			54-55	 inviata da Filippi</a:t>
            </a:r>
          </a:p>
          <a:p>
            <a:pPr marL="814388" indent="328613" algn="just"/>
            <a:r>
              <a:rPr lang="it-IT" sz="2900" dirty="0">
                <a:effectLst/>
                <a:latin typeface="Times New Roman" panose="02020603050405020304" pitchFamily="18" charset="0"/>
                <a:ea typeface="Times New Roman" panose="02020603050405020304" pitchFamily="18" charset="0"/>
              </a:rPr>
              <a:t>Galati				55-56	inviata da Corinto 	(o da Efeso)</a:t>
            </a:r>
          </a:p>
          <a:p>
            <a:pPr marL="814388" indent="328613" algn="just"/>
            <a:r>
              <a:rPr lang="it-IT" sz="2900" dirty="0">
                <a:effectLst/>
                <a:latin typeface="Times New Roman" panose="02020603050405020304" pitchFamily="18" charset="0"/>
                <a:ea typeface="Times New Roman" panose="02020603050405020304" pitchFamily="18" charset="0"/>
              </a:rPr>
              <a:t>Romani 			57	 	inviata da Corinto</a:t>
            </a:r>
          </a:p>
          <a:p>
            <a:pPr marL="814388" indent="328613" algn="just"/>
            <a:r>
              <a:rPr lang="it-IT" sz="2900" dirty="0">
                <a:effectLst/>
                <a:latin typeface="Times New Roman" panose="02020603050405020304" pitchFamily="18" charset="0"/>
                <a:ea typeface="Times New Roman" panose="02020603050405020304" pitchFamily="18" charset="0"/>
              </a:rPr>
              <a:t>Filemone       			61-62         inviata da Roma</a:t>
            </a:r>
          </a:p>
          <a:p>
            <a:pPr marL="814388" indent="328613" algn="just"/>
            <a:r>
              <a:rPr lang="it-IT" sz="2900" dirty="0">
                <a:effectLst/>
                <a:latin typeface="Times New Roman" panose="02020603050405020304" pitchFamily="18" charset="0"/>
                <a:ea typeface="Times New Roman" panose="02020603050405020304" pitchFamily="18" charset="0"/>
              </a:rPr>
              <a:t>Filippesi         		61-62         inviata da Roma</a:t>
            </a:r>
          </a:p>
          <a:p>
            <a:pPr marL="814388" indent="328613" algn="just"/>
            <a:r>
              <a:rPr lang="it-IT" sz="2900" dirty="0">
                <a:effectLst/>
                <a:latin typeface="Times New Roman" panose="02020603050405020304" pitchFamily="18" charset="0"/>
                <a:ea typeface="Times New Roman" panose="02020603050405020304" pitchFamily="18" charset="0"/>
              </a:rPr>
              <a:t>Colossesi			61-62    	inviata da Roma	(prima prigionia romana)		(?)</a:t>
            </a:r>
          </a:p>
          <a:p>
            <a:pPr marL="814388" indent="328613" algn="just"/>
            <a:r>
              <a:rPr lang="it-IT" sz="2900" dirty="0">
                <a:effectLst/>
                <a:latin typeface="Times New Roman" panose="02020603050405020304" pitchFamily="18" charset="0"/>
                <a:ea typeface="Times New Roman" panose="02020603050405020304" pitchFamily="18" charset="0"/>
              </a:rPr>
              <a:t>Efesini			       61-62          	inviata da Roma							(?)</a:t>
            </a:r>
          </a:p>
          <a:p>
            <a:pPr marL="814388" indent="328613" algn="just"/>
            <a:r>
              <a:rPr lang="it-IT" sz="2900" dirty="0">
                <a:effectLst/>
                <a:latin typeface="Times New Roman" panose="02020603050405020304" pitchFamily="18" charset="0"/>
                <a:ea typeface="Times New Roman" panose="02020603050405020304" pitchFamily="18" charset="0"/>
              </a:rPr>
              <a:t>1Timoteo        		64-65     	inviata dalla Macedonia					(?)</a:t>
            </a:r>
          </a:p>
          <a:p>
            <a:pPr marL="814388" indent="328613" algn="just"/>
            <a:r>
              <a:rPr lang="it-IT" sz="2900" dirty="0">
                <a:effectLst/>
                <a:latin typeface="Times New Roman" panose="02020603050405020304" pitchFamily="18" charset="0"/>
                <a:ea typeface="Times New Roman" panose="02020603050405020304" pitchFamily="18" charset="0"/>
              </a:rPr>
              <a:t>Tito                 		65-66   	inviata da </a:t>
            </a:r>
            <a:r>
              <a:rPr lang="it-IT" sz="2900" dirty="0" err="1">
                <a:effectLst/>
                <a:latin typeface="Times New Roman" panose="02020603050405020304" pitchFamily="18" charset="0"/>
                <a:ea typeface="Times New Roman" panose="02020603050405020304" pitchFamily="18" charset="0"/>
              </a:rPr>
              <a:t>Nicopoli</a:t>
            </a:r>
            <a:r>
              <a:rPr lang="it-IT" sz="2900" dirty="0">
                <a:effectLst/>
                <a:latin typeface="Times New Roman" panose="02020603050405020304" pitchFamily="18" charset="0"/>
                <a:ea typeface="Times New Roman" panose="02020603050405020304" pitchFamily="18" charset="0"/>
              </a:rPr>
              <a:t>					    	(?)</a:t>
            </a:r>
          </a:p>
          <a:p>
            <a:pPr marL="814388" indent="328613" algn="just"/>
            <a:r>
              <a:rPr lang="it-IT" sz="2900" dirty="0">
                <a:effectLst/>
                <a:latin typeface="Times New Roman" panose="02020603050405020304" pitchFamily="18" charset="0"/>
                <a:ea typeface="Times New Roman" panose="02020603050405020304" pitchFamily="18" charset="0"/>
              </a:rPr>
              <a:t>2Timoteo			66-67      	inviata da Roma	(seconda prigionia romana)		(?)</a:t>
            </a:r>
          </a:p>
          <a:p>
            <a:pPr marL="814388" indent="328613" algn="just"/>
            <a:endParaRPr lang="it-IT"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677648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035" y="624109"/>
            <a:ext cx="9691578" cy="826319"/>
          </a:xfrm>
        </p:spPr>
        <p:txBody>
          <a:bodyPr>
            <a:normAutofit fontScale="90000"/>
          </a:bodyPr>
          <a:lstStyle/>
          <a:p>
            <a:pPr algn="ctr"/>
            <a:r>
              <a:rPr lang="it-IT" sz="4000" dirty="0">
                <a:latin typeface="Monotype Corsiva" panose="03010101010201010101" pitchFamily="66" charset="0"/>
              </a:rPr>
              <a:t>2.</a:t>
            </a:r>
            <a:r>
              <a:rPr lang="it-IT" sz="4000" b="1" cap="small" dirty="0">
                <a:effectLst/>
                <a:latin typeface="Monotype Corsiva" panose="03010101010201010101" pitchFamily="66" charset="0"/>
                <a:ea typeface="Times New Roman" panose="02020603050405020304" pitchFamily="18" charset="0"/>
              </a:rPr>
              <a:t> La personalità di Paolo: identità e missione</a:t>
            </a:r>
            <a:br>
              <a:rPr lang="it-IT" sz="1800" dirty="0">
                <a:effectLst/>
                <a:latin typeface="Times New Roman" panose="02020603050405020304" pitchFamily="18" charset="0"/>
                <a:ea typeface="Times New Roman" panose="02020603050405020304" pitchFamily="18" charset="0"/>
              </a:rPr>
            </a:br>
            <a:endParaRPr lang="en-GB" sz="4100" dirty="0"/>
          </a:p>
        </p:txBody>
      </p:sp>
      <p:sp>
        <p:nvSpPr>
          <p:cNvPr id="3" name="Content Placeholder 2"/>
          <p:cNvSpPr>
            <a:spLocks noGrp="1"/>
          </p:cNvSpPr>
          <p:nvPr>
            <p:ph idx="1"/>
          </p:nvPr>
        </p:nvSpPr>
        <p:spPr>
          <a:xfrm>
            <a:off x="2592925" y="1876097"/>
            <a:ext cx="8915400" cy="4000347"/>
          </a:xfrm>
        </p:spPr>
        <p:txBody>
          <a:bodyPr>
            <a:normAutofit/>
          </a:bodyPr>
          <a:lstStyle/>
          <a:p>
            <a:pPr marL="0" indent="0">
              <a:buNone/>
            </a:pPr>
            <a:endParaRPr lang="it-IT" dirty="0"/>
          </a:p>
          <a:p>
            <a:pPr marL="0" indent="0">
              <a:buNone/>
            </a:pPr>
            <a:endParaRPr lang="en-GB" dirty="0"/>
          </a:p>
        </p:txBody>
      </p:sp>
      <p:sp>
        <p:nvSpPr>
          <p:cNvPr id="4" name="CasellaDiTesto 3">
            <a:extLst>
              <a:ext uri="{FF2B5EF4-FFF2-40B4-BE49-F238E27FC236}">
                <a16:creationId xmlns:a16="http://schemas.microsoft.com/office/drawing/2014/main" id="{D41C971B-B259-A888-539C-F19A8AA8B4D5}"/>
              </a:ext>
            </a:extLst>
          </p:cNvPr>
          <p:cNvSpPr txBox="1"/>
          <p:nvPr/>
        </p:nvSpPr>
        <p:spPr>
          <a:xfrm>
            <a:off x="2459421" y="1450429"/>
            <a:ext cx="8418786" cy="4431983"/>
          </a:xfrm>
          <a:prstGeom prst="rect">
            <a:avLst/>
          </a:prstGeom>
          <a:noFill/>
        </p:spPr>
        <p:txBody>
          <a:bodyPr wrap="square" rtlCol="0">
            <a:spAutoFit/>
          </a:bodyPr>
          <a:lstStyle/>
          <a:p>
            <a:pPr indent="14288" algn="just"/>
            <a:r>
              <a:rPr lang="it-IT" sz="1800" i="1" dirty="0">
                <a:effectLst/>
                <a:latin typeface="Times New Roman" panose="02020603050405020304" pitchFamily="18" charset="0"/>
                <a:ea typeface="Times New Roman" panose="02020603050405020304" pitchFamily="18" charset="0"/>
              </a:rPr>
              <a:t>Delineiamo alcuni aspetti che compongono la ricca e multiforme personalità paolina, formulando il profilo paolino attraverso cinque caratterizzazioni dialettiche così tematizzate: </a:t>
            </a:r>
          </a:p>
          <a:p>
            <a:pPr marL="1379538" indent="-266700" algn="just">
              <a:spcAft>
                <a:spcPts val="1200"/>
              </a:spcAft>
            </a:pPr>
            <a:endParaRPr lang="it-IT" sz="2400" dirty="0">
              <a:effectLst/>
              <a:latin typeface="Times New Roman" panose="02020603050405020304" pitchFamily="18" charset="0"/>
              <a:ea typeface="Times New Roman" panose="02020603050405020304" pitchFamily="18" charset="0"/>
            </a:endParaRPr>
          </a:p>
          <a:p>
            <a:pPr marL="1379538" indent="-266700" algn="just">
              <a:spcAft>
                <a:spcPts val="1200"/>
              </a:spcAft>
              <a:buFont typeface="Arial" panose="020B0604020202020204" pitchFamily="34" charset="0"/>
              <a:buChar char="•"/>
            </a:pPr>
            <a:r>
              <a:rPr lang="it-IT" sz="2400" dirty="0">
                <a:effectLst/>
                <a:latin typeface="Times New Roman" panose="02020603050405020304" pitchFamily="18" charset="0"/>
                <a:ea typeface="Times New Roman" panose="02020603050405020304" pitchFamily="18" charset="0"/>
              </a:rPr>
              <a:t>Paolo e il fariseismo</a:t>
            </a:r>
          </a:p>
          <a:p>
            <a:pPr marL="1379538" indent="-266700" algn="just">
              <a:spcAft>
                <a:spcPts val="1200"/>
              </a:spcAft>
              <a:buFont typeface="Arial" panose="020B0604020202020204" pitchFamily="34" charset="0"/>
              <a:buChar char="•"/>
            </a:pPr>
            <a:r>
              <a:rPr lang="it-IT" sz="2400" dirty="0">
                <a:effectLst/>
                <a:latin typeface="Times New Roman" panose="02020603050405020304" pitchFamily="18" charset="0"/>
                <a:ea typeface="Times New Roman" panose="02020603050405020304" pitchFamily="18" charset="0"/>
              </a:rPr>
              <a:t>Paolo e Gesù Cristo</a:t>
            </a:r>
          </a:p>
          <a:p>
            <a:pPr marL="1379538" indent="-266700" algn="just">
              <a:spcAft>
                <a:spcPts val="1200"/>
              </a:spcAft>
              <a:buFont typeface="Arial" panose="020B0604020202020204" pitchFamily="34" charset="0"/>
              <a:buChar char="•"/>
            </a:pPr>
            <a:r>
              <a:rPr lang="it-IT" sz="2400" dirty="0">
                <a:effectLst/>
                <a:latin typeface="Times New Roman" panose="02020603050405020304" pitchFamily="18" charset="0"/>
                <a:ea typeface="Times New Roman" panose="02020603050405020304" pitchFamily="18" charset="0"/>
              </a:rPr>
              <a:t>Paolo e la missione del Vangelo</a:t>
            </a:r>
          </a:p>
          <a:p>
            <a:pPr marL="1379538" indent="-266700" algn="just">
              <a:spcAft>
                <a:spcPts val="1200"/>
              </a:spcAft>
              <a:buFont typeface="Arial" panose="020B0604020202020204" pitchFamily="34" charset="0"/>
              <a:buChar char="•"/>
            </a:pPr>
            <a:r>
              <a:rPr lang="it-IT" sz="2400" dirty="0">
                <a:effectLst/>
                <a:latin typeface="Times New Roman" panose="02020603050405020304" pitchFamily="18" charset="0"/>
                <a:ea typeface="Times New Roman" panose="02020603050405020304" pitchFamily="18" charset="0"/>
              </a:rPr>
              <a:t>Paolo e la Chiesa primitiva</a:t>
            </a:r>
          </a:p>
          <a:p>
            <a:pPr marL="1379538" indent="-266700" algn="just">
              <a:spcAft>
                <a:spcPts val="1200"/>
              </a:spcAft>
              <a:buFont typeface="Arial" panose="020B0604020202020204" pitchFamily="34" charset="0"/>
              <a:buChar char="•"/>
            </a:pPr>
            <a:r>
              <a:rPr lang="it-IT" sz="2400" dirty="0">
                <a:effectLst/>
                <a:latin typeface="Times New Roman" panose="02020603050405020304" pitchFamily="18" charset="0"/>
                <a:ea typeface="Times New Roman" panose="02020603050405020304" pitchFamily="18" charset="0"/>
              </a:rPr>
              <a:t>Paolo e la solidarietà</a:t>
            </a:r>
          </a:p>
          <a:p>
            <a:pPr algn="just">
              <a:spcAft>
                <a:spcPts val="1200"/>
              </a:spcAft>
            </a:pPr>
            <a:endParaRPr lang="it-IT"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8211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E5F9DA8-D38B-1DA6-E51B-A6F20D0C4999}"/>
              </a:ext>
            </a:extLst>
          </p:cNvPr>
          <p:cNvSpPr>
            <a:spLocks noGrp="1"/>
          </p:cNvSpPr>
          <p:nvPr>
            <p:ph idx="1"/>
          </p:nvPr>
        </p:nvSpPr>
        <p:spPr>
          <a:xfrm>
            <a:off x="1891862" y="583323"/>
            <a:ext cx="9743090" cy="5864773"/>
          </a:xfrm>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p:spPr>
        <p:txBody>
          <a:bodyPr>
            <a:normAutofit lnSpcReduction="10000"/>
          </a:bodyPr>
          <a:lstStyle/>
          <a:p>
            <a:pPr marL="0" indent="0">
              <a:buNone/>
            </a:pPr>
            <a:r>
              <a:rPr lang="it-IT" sz="2200" dirty="0">
                <a:effectLst/>
                <a:latin typeface="Times New Roman" panose="02020603050405020304" pitchFamily="18" charset="0"/>
                <a:ea typeface="Times New Roman" panose="02020603050405020304" pitchFamily="18" charset="0"/>
              </a:rPr>
              <a:t>L’attuale situazione della ricerca sull’epistolario paolino è orientata a considerare la seguente triplice distinzione dell’epistolario:</a:t>
            </a:r>
          </a:p>
          <a:p>
            <a:pPr marL="0" indent="0">
              <a:buNone/>
            </a:pPr>
            <a:endParaRPr lang="it-IT" sz="300" dirty="0">
              <a:effectLst/>
              <a:latin typeface="Times New Roman" panose="02020603050405020304" pitchFamily="18" charset="0"/>
              <a:ea typeface="Times New Roman" panose="02020603050405020304" pitchFamily="18" charset="0"/>
            </a:endParaRPr>
          </a:p>
          <a:p>
            <a:pPr indent="90170" algn="ctr"/>
            <a:r>
              <a:rPr lang="it-IT" sz="1800" cap="small" dirty="0">
                <a:solidFill>
                  <a:srgbClr val="000000"/>
                </a:solidFill>
                <a:effectLst/>
                <a:highlight>
                  <a:srgbClr val="FFFF00"/>
                </a:highlight>
                <a:latin typeface="Times New Roman" panose="02020603050405020304" pitchFamily="18" charset="0"/>
                <a:ea typeface="Times New Roman" panose="02020603050405020304" pitchFamily="18" charset="0"/>
              </a:rPr>
              <a:t>- </a:t>
            </a:r>
            <a:r>
              <a:rPr lang="it-IT" sz="1800" b="1" cap="small" dirty="0">
                <a:solidFill>
                  <a:srgbClr val="000000"/>
                </a:solidFill>
                <a:effectLst/>
                <a:highlight>
                  <a:srgbClr val="FFFF00"/>
                </a:highlight>
                <a:latin typeface="Times New Roman" panose="02020603050405020304" pitchFamily="18" charset="0"/>
                <a:ea typeface="Times New Roman" panose="02020603050405020304" pitchFamily="18" charset="0"/>
              </a:rPr>
              <a:t>sette</a:t>
            </a:r>
            <a:r>
              <a:rPr lang="it-IT" sz="1800" b="1" dirty="0">
                <a:solidFill>
                  <a:srgbClr val="000000"/>
                </a:solidFill>
                <a:effectLst/>
                <a:highlight>
                  <a:srgbClr val="FFFF00"/>
                </a:highlight>
                <a:latin typeface="Times New Roman" panose="02020603050405020304" pitchFamily="18" charset="0"/>
                <a:ea typeface="Times New Roman" panose="02020603050405020304" pitchFamily="18" charset="0"/>
              </a:rPr>
              <a:t> </a:t>
            </a:r>
            <a:r>
              <a:rPr lang="it-IT" sz="1800" dirty="0">
                <a:solidFill>
                  <a:srgbClr val="000000"/>
                </a:solidFill>
                <a:effectLst/>
                <a:highlight>
                  <a:srgbClr val="FFFF00"/>
                </a:highlight>
                <a:latin typeface="Times New Roman" panose="02020603050405020304" pitchFamily="18" charset="0"/>
                <a:ea typeface="Times New Roman" panose="02020603050405020304" pitchFamily="18" charset="0"/>
              </a:rPr>
              <a:t>lettere autoriali o </a:t>
            </a:r>
            <a:r>
              <a:rPr lang="it-IT" sz="1800" dirty="0" err="1">
                <a:solidFill>
                  <a:srgbClr val="000000"/>
                </a:solidFill>
                <a:effectLst/>
                <a:highlight>
                  <a:srgbClr val="FFFF00"/>
                </a:highlight>
                <a:latin typeface="Times New Roman" panose="02020603050405020304" pitchFamily="18" charset="0"/>
                <a:ea typeface="Times New Roman" panose="02020603050405020304" pitchFamily="18" charset="0"/>
              </a:rPr>
              <a:t>protopaoline</a:t>
            </a:r>
            <a:r>
              <a:rPr lang="it-IT" sz="1800" dirty="0">
                <a:effectLst/>
                <a:highlight>
                  <a:srgbClr val="FFFF00"/>
                </a:highlight>
                <a:latin typeface="Times New Roman" panose="02020603050405020304" pitchFamily="18" charset="0"/>
                <a:ea typeface="Times New Roman" panose="02020603050405020304" pitchFamily="18" charset="0"/>
              </a:rPr>
              <a:t> 	</a:t>
            </a:r>
            <a:r>
              <a:rPr lang="it-IT" sz="1800" dirty="0">
                <a:effectLst/>
                <a:latin typeface="Times New Roman" panose="02020603050405020304" pitchFamily="18" charset="0"/>
                <a:ea typeface="Times New Roman" panose="02020603050405020304" pitchFamily="18" charset="0"/>
              </a:rPr>
              <a:t>                    	</a:t>
            </a:r>
          </a:p>
          <a:p>
            <a:pPr indent="0" algn="ctr">
              <a:buNone/>
            </a:pPr>
            <a:r>
              <a:rPr lang="it-IT" sz="2700" dirty="0">
                <a:effectLst/>
                <a:latin typeface="Times New Roman" panose="02020603050405020304" pitchFamily="18" charset="0"/>
                <a:ea typeface="Times New Roman" panose="02020603050405020304" pitchFamily="18" charset="0"/>
              </a:rPr>
              <a:t>1Ts; 1-2Cor; </a:t>
            </a:r>
            <a:r>
              <a:rPr lang="it-IT" sz="2700" dirty="0" err="1">
                <a:effectLst/>
                <a:latin typeface="Times New Roman" panose="02020603050405020304" pitchFamily="18" charset="0"/>
                <a:ea typeface="Times New Roman" panose="02020603050405020304" pitchFamily="18" charset="0"/>
              </a:rPr>
              <a:t>Gal</a:t>
            </a:r>
            <a:r>
              <a:rPr lang="it-IT" sz="2700" dirty="0">
                <a:effectLst/>
                <a:latin typeface="Times New Roman" panose="02020603050405020304" pitchFamily="18" charset="0"/>
                <a:ea typeface="Times New Roman" panose="02020603050405020304" pitchFamily="18" charset="0"/>
              </a:rPr>
              <a:t>; </a:t>
            </a:r>
            <a:r>
              <a:rPr lang="it-IT" sz="2700" dirty="0" err="1">
                <a:effectLst/>
                <a:latin typeface="Times New Roman" panose="02020603050405020304" pitchFamily="18" charset="0"/>
                <a:ea typeface="Times New Roman" panose="02020603050405020304" pitchFamily="18" charset="0"/>
              </a:rPr>
              <a:t>Rm</a:t>
            </a:r>
            <a:r>
              <a:rPr lang="it-IT" sz="2700" dirty="0">
                <a:effectLst/>
                <a:latin typeface="Times New Roman" panose="02020603050405020304" pitchFamily="18" charset="0"/>
                <a:ea typeface="Times New Roman" panose="02020603050405020304" pitchFamily="18" charset="0"/>
              </a:rPr>
              <a:t>; Fm; Fil </a:t>
            </a:r>
          </a:p>
          <a:p>
            <a:pPr indent="90170" algn="ctr"/>
            <a:r>
              <a:rPr lang="it-IT" sz="1800" dirty="0">
                <a:solidFill>
                  <a:srgbClr val="000000"/>
                </a:solidFill>
                <a:effectLst/>
                <a:highlight>
                  <a:srgbClr val="FFFF00"/>
                </a:highlight>
                <a:latin typeface="Times New Roman" panose="02020603050405020304" pitchFamily="18" charset="0"/>
                <a:ea typeface="Times New Roman" panose="02020603050405020304" pitchFamily="18" charset="0"/>
              </a:rPr>
              <a:t>- </a:t>
            </a:r>
            <a:r>
              <a:rPr lang="it-IT" sz="1800" b="1" cap="small" dirty="0">
                <a:solidFill>
                  <a:srgbClr val="000000"/>
                </a:solidFill>
                <a:effectLst/>
                <a:highlight>
                  <a:srgbClr val="FFFF00"/>
                </a:highlight>
                <a:latin typeface="Times New Roman" panose="02020603050405020304" pitchFamily="18" charset="0"/>
                <a:ea typeface="Times New Roman" panose="02020603050405020304" pitchFamily="18" charset="0"/>
              </a:rPr>
              <a:t>tre </a:t>
            </a:r>
            <a:r>
              <a:rPr lang="it-IT" sz="1800" dirty="0">
                <a:solidFill>
                  <a:srgbClr val="000000"/>
                </a:solidFill>
                <a:effectLst/>
                <a:highlight>
                  <a:srgbClr val="FFFF00"/>
                </a:highlight>
                <a:latin typeface="Times New Roman" panose="02020603050405020304" pitchFamily="18" charset="0"/>
                <a:ea typeface="Times New Roman" panose="02020603050405020304" pitchFamily="18" charset="0"/>
              </a:rPr>
              <a:t>  lettere </a:t>
            </a:r>
            <a:r>
              <a:rPr lang="it-IT" sz="1800" dirty="0" err="1">
                <a:solidFill>
                  <a:srgbClr val="000000"/>
                </a:solidFill>
                <a:effectLst/>
                <a:highlight>
                  <a:srgbClr val="FFFF00"/>
                </a:highlight>
                <a:latin typeface="Times New Roman" panose="02020603050405020304" pitchFamily="18" charset="0"/>
                <a:ea typeface="Times New Roman" panose="02020603050405020304" pitchFamily="18" charset="0"/>
              </a:rPr>
              <a:t>deuteropaoline</a:t>
            </a:r>
            <a:r>
              <a:rPr lang="it-IT" sz="1800" dirty="0">
                <a:solidFill>
                  <a:srgbClr val="000000"/>
                </a:solidFill>
                <a:effectLst/>
                <a:highlight>
                  <a:srgbClr val="FFFF00"/>
                </a:highlight>
                <a:latin typeface="Times New Roman" panose="02020603050405020304" pitchFamily="18" charset="0"/>
                <a:ea typeface="Times New Roman" panose="02020603050405020304" pitchFamily="18" charset="0"/>
              </a:rPr>
              <a:t> o della «prima tradizione»</a:t>
            </a:r>
            <a:r>
              <a:rPr lang="it-IT" sz="1800" dirty="0">
                <a:effectLst/>
                <a:highlight>
                  <a:srgbClr val="FFFF00"/>
                </a:highlight>
                <a:latin typeface="Times New Roman" panose="02020603050405020304" pitchFamily="18" charset="0"/>
                <a:ea typeface="Times New Roman" panose="02020603050405020304" pitchFamily="18" charset="0"/>
              </a:rPr>
              <a:t>     </a:t>
            </a:r>
          </a:p>
          <a:p>
            <a:pPr indent="0" algn="ctr">
              <a:buNone/>
            </a:pPr>
            <a:r>
              <a:rPr lang="it-IT" sz="2700" dirty="0">
                <a:effectLst/>
                <a:latin typeface="Times New Roman" panose="02020603050405020304" pitchFamily="18" charset="0"/>
                <a:ea typeface="Times New Roman" panose="02020603050405020304" pitchFamily="18" charset="0"/>
              </a:rPr>
              <a:t>Col; </a:t>
            </a:r>
            <a:r>
              <a:rPr lang="it-IT" sz="2700" dirty="0" err="1">
                <a:effectLst/>
                <a:latin typeface="Times New Roman" panose="02020603050405020304" pitchFamily="18" charset="0"/>
                <a:ea typeface="Times New Roman" panose="02020603050405020304" pitchFamily="18" charset="0"/>
              </a:rPr>
              <a:t>Ef</a:t>
            </a:r>
            <a:r>
              <a:rPr lang="it-IT" sz="2700" dirty="0">
                <a:effectLst/>
                <a:latin typeface="Times New Roman" panose="02020603050405020304" pitchFamily="18" charset="0"/>
                <a:ea typeface="Times New Roman" panose="02020603050405020304" pitchFamily="18" charset="0"/>
              </a:rPr>
              <a:t>; 2Ts</a:t>
            </a:r>
          </a:p>
          <a:p>
            <a:pPr indent="90170" algn="ctr"/>
            <a:r>
              <a:rPr lang="it-IT" sz="1800" dirty="0">
                <a:solidFill>
                  <a:srgbClr val="000000"/>
                </a:solidFill>
                <a:effectLst/>
                <a:highlight>
                  <a:srgbClr val="FFFF00"/>
                </a:highlight>
                <a:latin typeface="Times New Roman" panose="02020603050405020304" pitchFamily="18" charset="0"/>
                <a:ea typeface="Times New Roman" panose="02020603050405020304" pitchFamily="18" charset="0"/>
              </a:rPr>
              <a:t>- </a:t>
            </a:r>
            <a:r>
              <a:rPr lang="it-IT" sz="1800" b="1" cap="small" dirty="0">
                <a:solidFill>
                  <a:srgbClr val="000000"/>
                </a:solidFill>
                <a:effectLst/>
                <a:highlight>
                  <a:srgbClr val="FFFF00"/>
                </a:highlight>
                <a:latin typeface="Times New Roman" panose="02020603050405020304" pitchFamily="18" charset="0"/>
                <a:ea typeface="Times New Roman" panose="02020603050405020304" pitchFamily="18" charset="0"/>
              </a:rPr>
              <a:t>tre </a:t>
            </a:r>
            <a:r>
              <a:rPr lang="it-IT" sz="1800" cap="small" dirty="0">
                <a:solidFill>
                  <a:srgbClr val="000000"/>
                </a:solidFill>
                <a:effectLst/>
                <a:highlight>
                  <a:srgbClr val="FFFF00"/>
                </a:highlight>
                <a:latin typeface="Times New Roman" panose="02020603050405020304" pitchFamily="18" charset="0"/>
                <a:ea typeface="Times New Roman" panose="02020603050405020304" pitchFamily="18" charset="0"/>
              </a:rPr>
              <a:t> </a:t>
            </a:r>
            <a:r>
              <a:rPr lang="it-IT" sz="1800" dirty="0">
                <a:solidFill>
                  <a:srgbClr val="000000"/>
                </a:solidFill>
                <a:effectLst/>
                <a:highlight>
                  <a:srgbClr val="FFFF00"/>
                </a:highlight>
                <a:latin typeface="Times New Roman" panose="02020603050405020304" pitchFamily="18" charset="0"/>
                <a:ea typeface="Times New Roman" panose="02020603050405020304" pitchFamily="18" charset="0"/>
              </a:rPr>
              <a:t> lettere pastorali o della «seconda tradizione»</a:t>
            </a:r>
            <a:r>
              <a:rPr lang="it-IT" sz="1800" dirty="0">
                <a:effectLst/>
                <a:highlight>
                  <a:srgbClr val="FFFF00"/>
                </a:highlight>
                <a:latin typeface="Times New Roman" panose="02020603050405020304" pitchFamily="18" charset="0"/>
                <a:ea typeface="Times New Roman" panose="02020603050405020304" pitchFamily="18" charset="0"/>
              </a:rPr>
              <a:t> </a:t>
            </a:r>
            <a:r>
              <a:rPr lang="it-IT" sz="1800" dirty="0">
                <a:effectLst/>
                <a:latin typeface="Times New Roman" panose="02020603050405020304" pitchFamily="18" charset="0"/>
                <a:ea typeface="Times New Roman" panose="02020603050405020304" pitchFamily="18" charset="0"/>
              </a:rPr>
              <a:t>		</a:t>
            </a:r>
          </a:p>
          <a:p>
            <a:pPr indent="0" algn="ctr">
              <a:buNone/>
            </a:pPr>
            <a:r>
              <a:rPr lang="it-IT" sz="2700" dirty="0">
                <a:effectLst/>
                <a:latin typeface="Times New Roman" panose="02020603050405020304" pitchFamily="18" charset="0"/>
                <a:ea typeface="Times New Roman" panose="02020603050405020304" pitchFamily="18" charset="0"/>
              </a:rPr>
              <a:t>1</a:t>
            </a:r>
            <a:r>
              <a:rPr lang="it-IT" sz="2700" dirty="0">
                <a:latin typeface="Times New Roman" panose="02020603050405020304" pitchFamily="18" charset="0"/>
                <a:ea typeface="Times New Roman" panose="02020603050405020304" pitchFamily="18" charset="0"/>
              </a:rPr>
              <a:t>; Tt; 2Tm</a:t>
            </a:r>
            <a:endParaRPr lang="it-IT" sz="2700" dirty="0">
              <a:effectLst/>
              <a:latin typeface="Times New Roman" panose="02020603050405020304" pitchFamily="18" charset="0"/>
              <a:ea typeface="Times New Roman" panose="02020603050405020304" pitchFamily="18" charset="0"/>
            </a:endParaRPr>
          </a:p>
          <a:p>
            <a:pPr marL="0" indent="0">
              <a:buNone/>
            </a:pPr>
            <a:r>
              <a:rPr lang="it-IT" sz="1800" dirty="0">
                <a:effectLst/>
                <a:latin typeface="Times New Roman" panose="02020603050405020304" pitchFamily="18" charset="0"/>
                <a:ea typeface="Times New Roman" panose="02020603050405020304" pitchFamily="18" charset="0"/>
              </a:rPr>
              <a:t>5. La successione cronologica delle lettere</a:t>
            </a:r>
          </a:p>
          <a:p>
            <a:pPr marL="0" indent="0">
              <a:buNone/>
            </a:pPr>
            <a:r>
              <a:rPr lang="it-IT" sz="1800" dirty="0">
                <a:effectLst/>
                <a:latin typeface="Times New Roman" panose="02020603050405020304" pitchFamily="18" charset="0"/>
                <a:ea typeface="Times New Roman" panose="02020603050405020304" pitchFamily="18" charset="0"/>
              </a:rPr>
              <a:t>6. La trasmissione testuale delle lettere  </a:t>
            </a:r>
          </a:p>
          <a:p>
            <a:pPr algn="just"/>
            <a:r>
              <a:rPr lang="it-IT" dirty="0">
                <a:latin typeface="Times New Roman" panose="02020603050405020304" pitchFamily="18" charset="0"/>
                <a:ea typeface="Times New Roman" panose="02020603050405020304" pitchFamily="18" charset="0"/>
              </a:rPr>
              <a:t>C</a:t>
            </a:r>
            <a:r>
              <a:rPr lang="it-IT" sz="1800" dirty="0">
                <a:effectLst/>
                <a:latin typeface="Times New Roman" panose="02020603050405020304" pitchFamily="18" charset="0"/>
                <a:ea typeface="Times New Roman" panose="02020603050405020304" pitchFamily="18" charset="0"/>
              </a:rPr>
              <a:t>ome per gli altri libri biblici, non si posseggono i testi originali, ma un ampio numero di copie (testimoni diretti)</a:t>
            </a:r>
            <a:r>
              <a:rPr lang="it-IT" sz="1800" dirty="0">
                <a:latin typeface="Times New Roman" panose="02020603050405020304" pitchFamily="18" charset="0"/>
                <a:ea typeface="Times New Roman" panose="02020603050405020304" pitchFamily="18" charset="0"/>
              </a:rPr>
              <a:t>. </a:t>
            </a:r>
            <a:r>
              <a:rPr lang="it-IT" sz="1800" dirty="0">
                <a:effectLst/>
                <a:latin typeface="Times New Roman" panose="02020603050405020304" pitchFamily="18" charset="0"/>
                <a:ea typeface="Times New Roman" panose="02020603050405020304" pitchFamily="18" charset="0"/>
              </a:rPr>
              <a:t>Il manoscritto più antico è il papiro n. 46 (</a:t>
            </a:r>
            <a:r>
              <a:rPr lang="it-IT" sz="1800" i="1" dirty="0">
                <a:effectLst/>
                <a:latin typeface="Times New Roman" panose="02020603050405020304" pitchFamily="18" charset="0"/>
                <a:ea typeface="Times New Roman" panose="02020603050405020304" pitchFamily="18" charset="0"/>
              </a:rPr>
              <a:t>P</a:t>
            </a:r>
            <a:r>
              <a:rPr lang="it-IT" sz="1800" i="1" baseline="30000" dirty="0">
                <a:effectLst/>
                <a:latin typeface="Times New Roman" panose="02020603050405020304" pitchFamily="18" charset="0"/>
                <a:ea typeface="Times New Roman" panose="02020603050405020304" pitchFamily="18" charset="0"/>
              </a:rPr>
              <a:t>46</a:t>
            </a:r>
            <a:r>
              <a:rPr lang="it-IT" sz="1800" dirty="0">
                <a:effectLst/>
                <a:latin typeface="Times New Roman" panose="02020603050405020304" pitchFamily="18" charset="0"/>
                <a:ea typeface="Times New Roman" panose="02020603050405020304" pitchFamily="18" charset="0"/>
              </a:rPr>
              <a:t>) della collezione di Chester Beatty (circa 200 d. C.). Datati al III sec. vi sono un'altra decina di testimoni papiracei che riportano frammenti delle lettere. In forma organica gli scritti paolini si trovano nei codici unciali completi risalenti al sec. IV (codice </a:t>
            </a:r>
            <a:r>
              <a:rPr lang="it-IT" sz="1800" i="1" dirty="0">
                <a:effectLst/>
                <a:latin typeface="Times New Roman" panose="02020603050405020304" pitchFamily="18" charset="0"/>
                <a:ea typeface="Times New Roman" panose="02020603050405020304" pitchFamily="18" charset="0"/>
              </a:rPr>
              <a:t>Sinaitico</a:t>
            </a:r>
            <a:r>
              <a:rPr lang="it-IT" sz="1800" dirty="0">
                <a:effectLst/>
                <a:latin typeface="Times New Roman" panose="02020603050405020304" pitchFamily="18" charset="0"/>
                <a:ea typeface="Times New Roman" panose="02020603050405020304" pitchFamily="18" charset="0"/>
              </a:rPr>
              <a:t>; codice </a:t>
            </a:r>
            <a:r>
              <a:rPr lang="it-IT" sz="1800" i="1" dirty="0">
                <a:effectLst/>
                <a:latin typeface="Times New Roman" panose="02020603050405020304" pitchFamily="18" charset="0"/>
                <a:ea typeface="Times New Roman" panose="02020603050405020304" pitchFamily="18" charset="0"/>
              </a:rPr>
              <a:t>Vaticano</a:t>
            </a:r>
            <a:r>
              <a:rPr lang="it-IT" sz="1800" dirty="0">
                <a:effectLst/>
                <a:latin typeface="Times New Roman" panose="02020603050405020304" pitchFamily="18" charset="0"/>
                <a:ea typeface="Times New Roman" panose="02020603050405020304" pitchFamily="18" charset="0"/>
              </a:rPr>
              <a:t>). </a:t>
            </a:r>
            <a:endParaRPr lang="it-IT" dirty="0"/>
          </a:p>
        </p:txBody>
      </p:sp>
    </p:spTree>
    <p:extLst>
      <p:ext uri="{BB962C8B-B14F-4D97-AF65-F5344CB8AC3E}">
        <p14:creationId xmlns:p14="http://schemas.microsoft.com/office/powerpoint/2010/main" val="4269683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0FEBDA-D4F7-219C-BBC6-0100A0A9E302}"/>
              </a:ext>
            </a:extLst>
          </p:cNvPr>
          <p:cNvSpPr>
            <a:spLocks noGrp="1"/>
          </p:cNvSpPr>
          <p:nvPr>
            <p:ph type="title"/>
          </p:nvPr>
        </p:nvSpPr>
        <p:spPr>
          <a:xfrm>
            <a:off x="2002220" y="425669"/>
            <a:ext cx="9412981" cy="745411"/>
          </a:xfrm>
        </p:spPr>
        <p:txBody>
          <a:bodyPr>
            <a:normAutofit fontScale="90000"/>
          </a:bodyPr>
          <a:lstStyle/>
          <a:p>
            <a:pPr marL="14288" indent="-14288"/>
            <a:r>
              <a:rPr lang="it-IT" sz="4000" b="1" cap="small" dirty="0">
                <a:latin typeface="Monotype Corsiva" panose="03010101010201010101" pitchFamily="66" charset="0"/>
                <a:ea typeface="Times New Roman" panose="02020603050405020304" pitchFamily="18" charset="0"/>
              </a:rPr>
              <a:t>4</a:t>
            </a:r>
            <a:r>
              <a:rPr lang="it-IT" sz="4000" b="1" cap="small" dirty="0">
                <a:effectLst/>
                <a:latin typeface="Monotype Corsiva" panose="03010101010201010101" pitchFamily="66" charset="0"/>
                <a:ea typeface="Times New Roman" panose="02020603050405020304" pitchFamily="18" charset="0"/>
              </a:rPr>
              <a:t>. Il pensiero teologico</a:t>
            </a:r>
            <a:br>
              <a:rPr lang="it-IT" sz="1800" dirty="0">
                <a:effectLst/>
                <a:latin typeface="Times New Roman" panose="02020603050405020304" pitchFamily="18" charset="0"/>
                <a:ea typeface="Times New Roman" panose="02020603050405020304" pitchFamily="18" charset="0"/>
              </a:rPr>
            </a:br>
            <a:br>
              <a:rPr lang="it-IT" sz="1800" dirty="0">
                <a:effectLst/>
                <a:latin typeface="Times New Roman" panose="02020603050405020304" pitchFamily="18" charset="0"/>
                <a:ea typeface="Times New Roman" panose="02020603050405020304" pitchFamily="18" charset="0"/>
              </a:rPr>
            </a:br>
            <a:br>
              <a:rPr lang="it-IT" sz="1800" dirty="0">
                <a:effectLst/>
                <a:latin typeface="Times New Roman" panose="02020603050405020304" pitchFamily="18" charset="0"/>
                <a:ea typeface="Times New Roman" panose="02020603050405020304" pitchFamily="18" charset="0"/>
              </a:rPr>
            </a:br>
            <a:r>
              <a:rPr lang="it-IT" sz="2400" dirty="0">
                <a:effectLst/>
                <a:latin typeface="Times New Roman" panose="02020603050405020304" pitchFamily="18" charset="0"/>
                <a:ea typeface="Times New Roman" panose="02020603050405020304" pitchFamily="18" charset="0"/>
              </a:rPr>
              <a:t>1. Il dibattito intorno alla «teologia paolina»</a:t>
            </a:r>
            <a:br>
              <a:rPr lang="it-IT" sz="2400" dirty="0">
                <a:effectLst/>
                <a:latin typeface="Times New Roman" panose="02020603050405020304" pitchFamily="18" charset="0"/>
                <a:ea typeface="Times New Roman" panose="02020603050405020304" pitchFamily="18" charset="0"/>
              </a:rPr>
            </a:br>
            <a:br>
              <a:rPr lang="it-IT" sz="1800" dirty="0">
                <a:effectLst/>
                <a:latin typeface="Times New Roman" panose="02020603050405020304" pitchFamily="18" charset="0"/>
                <a:ea typeface="Times New Roman" panose="02020603050405020304" pitchFamily="18" charset="0"/>
              </a:rPr>
            </a:br>
            <a:r>
              <a:rPr lang="it-IT" sz="1800" dirty="0">
                <a:effectLst/>
                <a:latin typeface="Times New Roman" panose="02020603050405020304" pitchFamily="18" charset="0"/>
                <a:ea typeface="Times New Roman" panose="02020603050405020304" pitchFamily="18" charset="0"/>
              </a:rPr>
              <a:t>1.1. Connotazione «epistolare» della teologia di Paolo </a:t>
            </a:r>
            <a:br>
              <a:rPr lang="it-IT" sz="1800" dirty="0">
                <a:effectLst/>
                <a:latin typeface="Times New Roman" panose="02020603050405020304" pitchFamily="18" charset="0"/>
                <a:ea typeface="Times New Roman" panose="02020603050405020304" pitchFamily="18" charset="0"/>
              </a:rPr>
            </a:br>
            <a:r>
              <a:rPr lang="it-IT" sz="1800" dirty="0">
                <a:effectLst/>
                <a:latin typeface="Times New Roman" panose="02020603050405020304" pitchFamily="18" charset="0"/>
                <a:ea typeface="Times New Roman" panose="02020603050405020304" pitchFamily="18" charset="0"/>
              </a:rPr>
              <a:t>1.2.  L’individuazione del «centro vitale» </a:t>
            </a:r>
            <a:br>
              <a:rPr lang="it-IT" sz="1800" dirty="0">
                <a:effectLst/>
                <a:latin typeface="Times New Roman" panose="02020603050405020304" pitchFamily="18" charset="0"/>
                <a:ea typeface="Times New Roman" panose="02020603050405020304" pitchFamily="18" charset="0"/>
              </a:rPr>
            </a:br>
            <a:r>
              <a:rPr lang="it-IT" sz="1800" dirty="0">
                <a:effectLst/>
                <a:latin typeface="Times New Roman" panose="02020603050405020304" pitchFamily="18" charset="0"/>
                <a:ea typeface="Times New Roman" panose="02020603050405020304" pitchFamily="18" charset="0"/>
              </a:rPr>
              <a:t>1.3. Teologia di Paolo e tradizione paolina</a:t>
            </a:r>
            <a:br>
              <a:rPr lang="it-IT" sz="1800" dirty="0">
                <a:effectLst/>
                <a:latin typeface="Times New Roman" panose="02020603050405020304" pitchFamily="18" charset="0"/>
                <a:ea typeface="Times New Roman" panose="02020603050405020304" pitchFamily="18" charset="0"/>
              </a:rPr>
            </a:br>
            <a:br>
              <a:rPr lang="it-IT" sz="1800" dirty="0">
                <a:effectLst/>
                <a:latin typeface="Times New Roman" panose="02020603050405020304" pitchFamily="18" charset="0"/>
                <a:ea typeface="Times New Roman" panose="02020603050405020304" pitchFamily="18" charset="0"/>
              </a:rPr>
            </a:br>
            <a:r>
              <a:rPr lang="it-IT" sz="2400" dirty="0">
                <a:effectLst/>
                <a:latin typeface="Times New Roman" panose="02020603050405020304" pitchFamily="18" charset="0"/>
                <a:ea typeface="Times New Roman" panose="02020603050405020304" pitchFamily="18" charset="0"/>
              </a:rPr>
              <a:t>2. L’itinerario spirituale di Paolo fondamento della teologia</a:t>
            </a:r>
            <a:br>
              <a:rPr lang="it-IT" sz="2400" dirty="0">
                <a:effectLst/>
                <a:latin typeface="Times New Roman" panose="02020603050405020304" pitchFamily="18" charset="0"/>
                <a:ea typeface="Times New Roman" panose="02020603050405020304" pitchFamily="18" charset="0"/>
              </a:rPr>
            </a:br>
            <a:br>
              <a:rPr lang="it-IT" sz="2400" dirty="0">
                <a:effectLst/>
                <a:latin typeface="Times New Roman" panose="02020603050405020304" pitchFamily="18" charset="0"/>
                <a:ea typeface="Times New Roman" panose="02020603050405020304" pitchFamily="18" charset="0"/>
              </a:rPr>
            </a:br>
            <a:r>
              <a:rPr lang="it-IT" sz="1800" dirty="0">
                <a:effectLst/>
                <a:latin typeface="Times New Roman" panose="02020603050405020304" pitchFamily="18" charset="0"/>
                <a:ea typeface="Times New Roman" panose="02020603050405020304" pitchFamily="18" charset="0"/>
              </a:rPr>
              <a:t>2.1. Gesù Cristo, centro ispiratore della vita spirituale</a:t>
            </a:r>
            <a:br>
              <a:rPr lang="it-IT" sz="1800" dirty="0">
                <a:effectLst/>
                <a:latin typeface="Times New Roman" panose="02020603050405020304" pitchFamily="18" charset="0"/>
                <a:ea typeface="Times New Roman" panose="02020603050405020304" pitchFamily="18" charset="0"/>
              </a:rPr>
            </a:br>
            <a:r>
              <a:rPr lang="it-IT" sz="1800" dirty="0">
                <a:effectLst/>
                <a:latin typeface="Times New Roman" panose="02020603050405020304" pitchFamily="18" charset="0"/>
                <a:ea typeface="Times New Roman" panose="02020603050405020304" pitchFamily="18" charset="0"/>
              </a:rPr>
              <a:t>2.2. Il dono della comunione (</a:t>
            </a:r>
            <a:r>
              <a:rPr lang="it-IT" sz="1800" i="1" dirty="0" err="1">
                <a:effectLst/>
                <a:latin typeface="Times New Roman" panose="02020603050405020304" pitchFamily="18" charset="0"/>
                <a:ea typeface="Times New Roman" panose="02020603050405020304" pitchFamily="18" charset="0"/>
              </a:rPr>
              <a:t>koinōnía</a:t>
            </a:r>
            <a:r>
              <a:rPr lang="it-IT" sz="1800" dirty="0">
                <a:effectLst/>
                <a:latin typeface="Times New Roman" panose="02020603050405020304" pitchFamily="18" charset="0"/>
                <a:ea typeface="Times New Roman" panose="02020603050405020304" pitchFamily="18" charset="0"/>
              </a:rPr>
              <a:t>)</a:t>
            </a:r>
            <a:br>
              <a:rPr lang="it-IT" sz="1800" dirty="0">
                <a:effectLst/>
                <a:latin typeface="Times New Roman" panose="02020603050405020304" pitchFamily="18" charset="0"/>
                <a:ea typeface="Times New Roman" panose="02020603050405020304" pitchFamily="18" charset="0"/>
              </a:rPr>
            </a:br>
            <a:r>
              <a:rPr lang="it-IT" sz="1800" dirty="0">
                <a:effectLst/>
                <a:latin typeface="Times New Roman" panose="02020603050405020304" pitchFamily="18" charset="0"/>
                <a:ea typeface="Times New Roman" panose="02020603050405020304" pitchFamily="18" charset="0"/>
              </a:rPr>
              <a:t>2.3. Nel dinamismo (</a:t>
            </a:r>
            <a:r>
              <a:rPr lang="it-IT" sz="1800" i="1" dirty="0" err="1">
                <a:effectLst/>
                <a:latin typeface="Times New Roman" panose="02020603050405020304" pitchFamily="18" charset="0"/>
                <a:ea typeface="Times New Roman" panose="02020603050405020304" pitchFamily="18" charset="0"/>
              </a:rPr>
              <a:t>dýnamis</a:t>
            </a:r>
            <a:r>
              <a:rPr lang="it-IT" sz="1800" dirty="0">
                <a:effectLst/>
                <a:latin typeface="Times New Roman" panose="02020603050405020304" pitchFamily="18" charset="0"/>
                <a:ea typeface="Times New Roman" panose="02020603050405020304" pitchFamily="18" charset="0"/>
              </a:rPr>
              <a:t>) dello Spirito Santo</a:t>
            </a:r>
            <a:br>
              <a:rPr lang="it-IT" sz="1800" dirty="0">
                <a:effectLst/>
                <a:latin typeface="Times New Roman" panose="02020603050405020304" pitchFamily="18" charset="0"/>
                <a:ea typeface="Times New Roman" panose="02020603050405020304" pitchFamily="18" charset="0"/>
              </a:rPr>
            </a:br>
            <a:r>
              <a:rPr lang="it-IT" sz="1800" dirty="0">
                <a:effectLst/>
                <a:latin typeface="Times New Roman" panose="02020603050405020304" pitchFamily="18" charset="0"/>
                <a:ea typeface="Times New Roman" panose="02020603050405020304" pitchFamily="18" charset="0"/>
              </a:rPr>
              <a:t>2.4. La chiamata (</a:t>
            </a:r>
            <a:r>
              <a:rPr lang="it-IT" sz="1800" i="1" dirty="0" err="1">
                <a:effectLst/>
                <a:latin typeface="Times New Roman" panose="02020603050405020304" pitchFamily="18" charset="0"/>
                <a:ea typeface="Times New Roman" panose="02020603050405020304" pitchFamily="18" charset="0"/>
              </a:rPr>
              <a:t>klḗsis</a:t>
            </a:r>
            <a:r>
              <a:rPr lang="it-IT" sz="1800" dirty="0">
                <a:effectLst/>
                <a:latin typeface="Times New Roman" panose="02020603050405020304" pitchFamily="18" charset="0"/>
                <a:ea typeface="Times New Roman" panose="02020603050405020304" pitchFamily="18" charset="0"/>
              </a:rPr>
              <a:t>) alla santità</a:t>
            </a:r>
            <a:br>
              <a:rPr lang="it-IT" sz="1800" dirty="0">
                <a:effectLst/>
                <a:latin typeface="Times New Roman" panose="02020603050405020304" pitchFamily="18" charset="0"/>
                <a:ea typeface="Times New Roman" panose="02020603050405020304" pitchFamily="18" charset="0"/>
              </a:rPr>
            </a:br>
            <a:br>
              <a:rPr lang="it-IT" sz="1800" dirty="0">
                <a:effectLst/>
                <a:latin typeface="Times New Roman" panose="02020603050405020304" pitchFamily="18" charset="0"/>
                <a:ea typeface="Times New Roman" panose="02020603050405020304" pitchFamily="18" charset="0"/>
              </a:rPr>
            </a:br>
            <a:r>
              <a:rPr lang="it-IT" sz="2400" dirty="0">
                <a:effectLst/>
                <a:latin typeface="Times New Roman" panose="02020603050405020304" pitchFamily="18" charset="0"/>
                <a:ea typeface="Times New Roman" panose="02020603050405020304" pitchFamily="18" charset="0"/>
              </a:rPr>
              <a:t>3. Il pensiero teologico di Paolo articolato in «sette temi»</a:t>
            </a:r>
            <a:br>
              <a:rPr lang="it-IT" sz="2400" dirty="0">
                <a:effectLst/>
                <a:latin typeface="Times New Roman" panose="02020603050405020304" pitchFamily="18" charset="0"/>
                <a:ea typeface="Times New Roman" panose="02020603050405020304" pitchFamily="18" charset="0"/>
              </a:rPr>
            </a:br>
            <a:br>
              <a:rPr lang="it-IT" sz="1800" dirty="0">
                <a:effectLst/>
                <a:latin typeface="Times New Roman" panose="02020603050405020304" pitchFamily="18" charset="0"/>
                <a:ea typeface="Times New Roman" panose="02020603050405020304" pitchFamily="18" charset="0"/>
              </a:rPr>
            </a:br>
            <a:r>
              <a:rPr lang="it-IT" sz="2400" dirty="0">
                <a:effectLst/>
                <a:latin typeface="Times New Roman" panose="02020603050405020304" pitchFamily="18" charset="0"/>
                <a:ea typeface="Times New Roman" panose="02020603050405020304" pitchFamily="18" charset="0"/>
              </a:rPr>
              <a:t>1. Il progetto di Dio; 2. Il vangelo; 3. La fede; 4. La giustificazione; 5. La Chiesa; 6. L’etica; 7. L’escatologia</a:t>
            </a:r>
            <a:r>
              <a:rPr lang="it-IT" sz="1200" dirty="0">
                <a:latin typeface="Times New Roman" panose="02020603050405020304" pitchFamily="18" charset="0"/>
                <a:ea typeface="Times New Roman" panose="02020603050405020304" pitchFamily="18" charset="0"/>
              </a:rPr>
              <a:t>..</a:t>
            </a:r>
            <a:endParaRPr lang="it-IT" sz="2400" dirty="0">
              <a:effectLst/>
              <a:latin typeface="Monotype Corsiva" panose="03010101010201010101" pitchFamily="66" charset="0"/>
              <a:ea typeface="Times New Roman" panose="02020603050405020304" pitchFamily="18" charset="0"/>
            </a:endParaRPr>
          </a:p>
        </p:txBody>
      </p:sp>
    </p:spTree>
    <p:extLst>
      <p:ext uri="{BB962C8B-B14F-4D97-AF65-F5344CB8AC3E}">
        <p14:creationId xmlns:p14="http://schemas.microsoft.com/office/powerpoint/2010/main" val="252893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 di testo 1">
            <a:extLst>
              <a:ext uri="{FF2B5EF4-FFF2-40B4-BE49-F238E27FC236}">
                <a16:creationId xmlns:a16="http://schemas.microsoft.com/office/drawing/2014/main" id="{327F305A-2C96-609B-A781-0C889D695F11}"/>
              </a:ext>
            </a:extLst>
          </p:cNvPr>
          <p:cNvSpPr txBox="1">
            <a:spLocks noChangeArrowheads="1"/>
          </p:cNvSpPr>
          <p:nvPr/>
        </p:nvSpPr>
        <p:spPr bwMode="auto">
          <a:xfrm>
            <a:off x="2696212" y="4584382"/>
            <a:ext cx="1143000" cy="914400"/>
          </a:xfrm>
          <a:prstGeom prst="rect">
            <a:avLst/>
          </a:prstGeom>
          <a:solidFill>
            <a:schemeClr val="bg2">
              <a:lumMod val="75000"/>
            </a:schemeClr>
          </a:solidFill>
          <a:ln w="9525">
            <a:solidFill>
              <a:srgbClr val="000000">
                <a:alpha val="90195"/>
              </a:srgb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7.</a:t>
            </a:r>
            <a:endParaRPr kumimoji="0" lang="it-IT" altLang="it-IT" sz="1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L’escatologia</a:t>
            </a:r>
            <a:endParaRPr kumimoji="0" lang="it-IT" altLang="it-IT" sz="1400" b="0" i="0" u="none" strike="noStrike" cap="none" normalizeH="0" baseline="0" dirty="0">
              <a:ln>
                <a:noFill/>
              </a:ln>
              <a:solidFill>
                <a:schemeClr val="tx1"/>
              </a:solidFill>
              <a:effectLst/>
              <a:latin typeface="Arial" panose="020B0604020202020204" pitchFamily="34" charset="0"/>
            </a:endParaRPr>
          </a:p>
        </p:txBody>
      </p:sp>
      <p:sp>
        <p:nvSpPr>
          <p:cNvPr id="5" name="Casella di testo 3">
            <a:extLst>
              <a:ext uri="{FF2B5EF4-FFF2-40B4-BE49-F238E27FC236}">
                <a16:creationId xmlns:a16="http://schemas.microsoft.com/office/drawing/2014/main" id="{9814C59A-1ACF-0A53-8A08-5ABCEC8CE25C}"/>
              </a:ext>
            </a:extLst>
          </p:cNvPr>
          <p:cNvSpPr txBox="1">
            <a:spLocks noChangeArrowheads="1"/>
          </p:cNvSpPr>
          <p:nvPr/>
        </p:nvSpPr>
        <p:spPr bwMode="auto">
          <a:xfrm>
            <a:off x="2696212" y="1826280"/>
            <a:ext cx="1143000" cy="914400"/>
          </a:xfrm>
          <a:prstGeom prst="rect">
            <a:avLst/>
          </a:prstGeom>
          <a:solidFill>
            <a:srgbClr val="00B0F0"/>
          </a:solidFill>
          <a:ln w="9525">
            <a:solidFill>
              <a:srgbClr val="000000">
                <a:alpha val="90195"/>
              </a:srgb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1.</a:t>
            </a:r>
            <a:endParaRPr kumimoji="0" lang="it-IT" altLang="it-IT"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Il “progetto” di Dio</a:t>
            </a:r>
            <a:endParaRPr kumimoji="0" lang="it-IT" altLang="it-IT"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6" name="Casella di testo 4">
            <a:extLst>
              <a:ext uri="{FF2B5EF4-FFF2-40B4-BE49-F238E27FC236}">
                <a16:creationId xmlns:a16="http://schemas.microsoft.com/office/drawing/2014/main" id="{89472890-B89A-4289-8FE3-801280A976C9}"/>
              </a:ext>
            </a:extLst>
          </p:cNvPr>
          <p:cNvSpPr txBox="1">
            <a:spLocks noChangeArrowheads="1"/>
          </p:cNvSpPr>
          <p:nvPr/>
        </p:nvSpPr>
        <p:spPr bwMode="auto">
          <a:xfrm>
            <a:off x="8238490" y="1644652"/>
            <a:ext cx="1143000" cy="914400"/>
          </a:xfrm>
          <a:prstGeom prst="rect">
            <a:avLst/>
          </a:prstGeom>
          <a:solidFill>
            <a:srgbClr val="00B050"/>
          </a:solidFill>
          <a:ln w="9525">
            <a:solidFill>
              <a:srgbClr val="000000">
                <a:alpha val="90195"/>
              </a:srgb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3.</a:t>
            </a:r>
            <a:endParaRPr kumimoji="0" lang="it-IT" altLang="it-IT" sz="1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La fede</a:t>
            </a:r>
            <a:endParaRPr kumimoji="0" lang="it-IT" altLang="it-IT"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7" name="Casella di testo 5">
            <a:extLst>
              <a:ext uri="{FF2B5EF4-FFF2-40B4-BE49-F238E27FC236}">
                <a16:creationId xmlns:a16="http://schemas.microsoft.com/office/drawing/2014/main" id="{44F82C7F-5EF2-AFB9-F9A2-4792C968430B}"/>
              </a:ext>
            </a:extLst>
          </p:cNvPr>
          <p:cNvSpPr txBox="1">
            <a:spLocks noChangeArrowheads="1"/>
          </p:cNvSpPr>
          <p:nvPr/>
        </p:nvSpPr>
        <p:spPr bwMode="auto">
          <a:xfrm>
            <a:off x="10167620" y="3199031"/>
            <a:ext cx="1282700" cy="914400"/>
          </a:xfrm>
          <a:prstGeom prst="rect">
            <a:avLst/>
          </a:prstGeom>
          <a:solidFill>
            <a:srgbClr val="FFC000"/>
          </a:solidFill>
          <a:ln w="9525">
            <a:solidFill>
              <a:srgbClr val="000000">
                <a:alpha val="90195"/>
              </a:srgb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4. </a:t>
            </a:r>
            <a:endParaRPr kumimoji="0" lang="it-IT" altLang="it-IT" sz="1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La giustificazione</a:t>
            </a:r>
            <a:endParaRPr kumimoji="0" lang="it-IT" altLang="it-IT"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8" name="Casella di testo 6">
            <a:extLst>
              <a:ext uri="{FF2B5EF4-FFF2-40B4-BE49-F238E27FC236}">
                <a16:creationId xmlns:a16="http://schemas.microsoft.com/office/drawing/2014/main" id="{937EC9D9-DDE9-F96B-27ED-0E76DBFD8F8C}"/>
              </a:ext>
            </a:extLst>
          </p:cNvPr>
          <p:cNvSpPr txBox="1">
            <a:spLocks noChangeArrowheads="1"/>
          </p:cNvSpPr>
          <p:nvPr/>
        </p:nvSpPr>
        <p:spPr bwMode="auto">
          <a:xfrm>
            <a:off x="8238490" y="4862738"/>
            <a:ext cx="1143000" cy="914400"/>
          </a:xfrm>
          <a:prstGeom prst="rect">
            <a:avLst/>
          </a:prstGeom>
          <a:solidFill>
            <a:schemeClr val="accent5">
              <a:lumMod val="20000"/>
              <a:lumOff val="80000"/>
            </a:schemeClr>
          </a:solidFill>
          <a:ln w="9525">
            <a:solidFill>
              <a:srgbClr val="000000">
                <a:alpha val="90195"/>
              </a:srgb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5. </a:t>
            </a:r>
            <a:endParaRPr kumimoji="0" lang="it-IT" altLang="it-IT" sz="1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La chiesa</a:t>
            </a:r>
            <a:endParaRPr kumimoji="0" lang="it-IT" altLang="it-IT"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9" name="Casella di testo 15">
            <a:extLst>
              <a:ext uri="{FF2B5EF4-FFF2-40B4-BE49-F238E27FC236}">
                <a16:creationId xmlns:a16="http://schemas.microsoft.com/office/drawing/2014/main" id="{C0AF8D7D-5935-41FD-7DA6-8F61DA829A4E}"/>
              </a:ext>
            </a:extLst>
          </p:cNvPr>
          <p:cNvSpPr txBox="1">
            <a:spLocks noChangeArrowheads="1"/>
          </p:cNvSpPr>
          <p:nvPr/>
        </p:nvSpPr>
        <p:spPr bwMode="auto">
          <a:xfrm>
            <a:off x="5539740" y="5498782"/>
            <a:ext cx="1143000" cy="914400"/>
          </a:xfrm>
          <a:prstGeom prst="rect">
            <a:avLst/>
          </a:prstGeom>
          <a:solidFill>
            <a:schemeClr val="bg1">
              <a:lumMod val="75000"/>
            </a:schemeClr>
          </a:solidFill>
          <a:ln w="9525">
            <a:solidFill>
              <a:srgbClr val="000000">
                <a:alpha val="90195"/>
              </a:srgb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6. </a:t>
            </a:r>
            <a:endParaRPr kumimoji="0" lang="it-IT" altLang="it-IT" sz="1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L’etica</a:t>
            </a:r>
            <a:endParaRPr kumimoji="0" lang="it-IT" altLang="it-IT"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cxnSp>
        <p:nvCxnSpPr>
          <p:cNvPr id="10" name="Connettore 2 9">
            <a:extLst>
              <a:ext uri="{FF2B5EF4-FFF2-40B4-BE49-F238E27FC236}">
                <a16:creationId xmlns:a16="http://schemas.microsoft.com/office/drawing/2014/main" id="{454E8F31-2485-3417-122D-5B8F66FB632F}"/>
              </a:ext>
            </a:extLst>
          </p:cNvPr>
          <p:cNvCxnSpPr>
            <a:cxnSpLocks/>
          </p:cNvCxnSpPr>
          <p:nvPr/>
        </p:nvCxnSpPr>
        <p:spPr>
          <a:xfrm flipV="1">
            <a:off x="1945007" y="2512080"/>
            <a:ext cx="590027" cy="686951"/>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Connettore 2 10">
            <a:extLst>
              <a:ext uri="{FF2B5EF4-FFF2-40B4-BE49-F238E27FC236}">
                <a16:creationId xmlns:a16="http://schemas.microsoft.com/office/drawing/2014/main" id="{42140958-DAA7-9593-6DA8-011258BD9AD3}"/>
              </a:ext>
            </a:extLst>
          </p:cNvPr>
          <p:cNvCxnSpPr>
            <a:cxnSpLocks/>
          </p:cNvCxnSpPr>
          <p:nvPr/>
        </p:nvCxnSpPr>
        <p:spPr>
          <a:xfrm flipH="1">
            <a:off x="7065012" y="5624832"/>
            <a:ext cx="783588" cy="331150"/>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Connettore 2 11">
            <a:extLst>
              <a:ext uri="{FF2B5EF4-FFF2-40B4-BE49-F238E27FC236}">
                <a16:creationId xmlns:a16="http://schemas.microsoft.com/office/drawing/2014/main" id="{8048C0DC-5FDB-A27B-B784-B43428A2A8DA}"/>
              </a:ext>
            </a:extLst>
          </p:cNvPr>
          <p:cNvCxnSpPr/>
          <p:nvPr/>
        </p:nvCxnSpPr>
        <p:spPr>
          <a:xfrm flipH="1">
            <a:off x="9869168" y="4381500"/>
            <a:ext cx="571500" cy="518160"/>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Connettore 2 12">
            <a:extLst>
              <a:ext uri="{FF2B5EF4-FFF2-40B4-BE49-F238E27FC236}">
                <a16:creationId xmlns:a16="http://schemas.microsoft.com/office/drawing/2014/main" id="{EEC312CA-F619-53F5-9511-1591C45BE940}"/>
              </a:ext>
            </a:extLst>
          </p:cNvPr>
          <p:cNvCxnSpPr/>
          <p:nvPr/>
        </p:nvCxnSpPr>
        <p:spPr>
          <a:xfrm>
            <a:off x="9675493" y="2459993"/>
            <a:ext cx="571500" cy="457200"/>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Connettore 2 13">
            <a:extLst>
              <a:ext uri="{FF2B5EF4-FFF2-40B4-BE49-F238E27FC236}">
                <a16:creationId xmlns:a16="http://schemas.microsoft.com/office/drawing/2014/main" id="{43B0CCB4-256C-2EFC-D003-DE12B7C70037}"/>
              </a:ext>
            </a:extLst>
          </p:cNvPr>
          <p:cNvCxnSpPr/>
          <p:nvPr/>
        </p:nvCxnSpPr>
        <p:spPr>
          <a:xfrm>
            <a:off x="7162798" y="1170235"/>
            <a:ext cx="685800" cy="342900"/>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Connettore 2 14">
            <a:extLst>
              <a:ext uri="{FF2B5EF4-FFF2-40B4-BE49-F238E27FC236}">
                <a16:creationId xmlns:a16="http://schemas.microsoft.com/office/drawing/2014/main" id="{A56E8D86-9E21-D37E-1928-6C43D7BE962A}"/>
              </a:ext>
            </a:extLst>
          </p:cNvPr>
          <p:cNvCxnSpPr/>
          <p:nvPr/>
        </p:nvCxnSpPr>
        <p:spPr>
          <a:xfrm flipV="1">
            <a:off x="4005580" y="1216568"/>
            <a:ext cx="914400" cy="457200"/>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Connettore 2 15">
            <a:extLst>
              <a:ext uri="{FF2B5EF4-FFF2-40B4-BE49-F238E27FC236}">
                <a16:creationId xmlns:a16="http://schemas.microsoft.com/office/drawing/2014/main" id="{D8DB67DD-C284-AF54-51FF-A32A941D4B5A}"/>
              </a:ext>
            </a:extLst>
          </p:cNvPr>
          <p:cNvCxnSpPr>
            <a:cxnSpLocks/>
          </p:cNvCxnSpPr>
          <p:nvPr/>
        </p:nvCxnSpPr>
        <p:spPr>
          <a:xfrm flipH="1" flipV="1">
            <a:off x="2010410" y="4211201"/>
            <a:ext cx="524624" cy="452137"/>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Connettore 2 16">
            <a:extLst>
              <a:ext uri="{FF2B5EF4-FFF2-40B4-BE49-F238E27FC236}">
                <a16:creationId xmlns:a16="http://schemas.microsoft.com/office/drawing/2014/main" id="{989FE6AC-19A2-5AF0-00B7-1FA290937860}"/>
              </a:ext>
            </a:extLst>
          </p:cNvPr>
          <p:cNvCxnSpPr/>
          <p:nvPr/>
        </p:nvCxnSpPr>
        <p:spPr>
          <a:xfrm flipH="1" flipV="1">
            <a:off x="4326890" y="5396232"/>
            <a:ext cx="800100" cy="457200"/>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6">
            <a:extLst>
              <a:ext uri="{FF2B5EF4-FFF2-40B4-BE49-F238E27FC236}">
                <a16:creationId xmlns:a16="http://schemas.microsoft.com/office/drawing/2014/main" id="{AB0F6234-0C96-6CCC-E1EC-CF2759BA3F63}"/>
              </a:ext>
            </a:extLst>
          </p:cNvPr>
          <p:cNvSpPr>
            <a:spLocks noChangeArrowheads="1"/>
          </p:cNvSpPr>
          <p:nvPr/>
        </p:nvSpPr>
        <p:spPr bwMode="auto">
          <a:xfrm>
            <a:off x="1003300" y="2921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0" name="Rectangle 17">
            <a:extLst>
              <a:ext uri="{FF2B5EF4-FFF2-40B4-BE49-F238E27FC236}">
                <a16:creationId xmlns:a16="http://schemas.microsoft.com/office/drawing/2014/main" id="{7EFE7B36-97EE-BBE1-23A3-E97EB3717FDF}"/>
              </a:ext>
            </a:extLst>
          </p:cNvPr>
          <p:cNvSpPr>
            <a:spLocks noChangeArrowheads="1"/>
          </p:cNvSpPr>
          <p:nvPr/>
        </p:nvSpPr>
        <p:spPr bwMode="auto">
          <a:xfrm>
            <a:off x="1003300" y="749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solidFill>
                  <a:schemeClr val="tx1"/>
                </a:solidFill>
                <a:effectLst/>
                <a:latin typeface="Arial" panose="020B0604020202020204" pitchFamily="34" charset="0"/>
              </a:rPr>
            </a:br>
            <a:endParaRPr kumimoji="0" lang="it-IT" altLang="it-IT" sz="1800" b="0" i="0" u="none" strike="noStrike" cap="none" normalizeH="0" baseline="0">
              <a:ln>
                <a:noFill/>
              </a:ln>
              <a:solidFill>
                <a:schemeClr val="tx1"/>
              </a:solidFill>
              <a:effectLst/>
              <a:latin typeface="Arial" panose="020B060402020202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3FA11665-E3D1-0BD2-BD5A-13C0FAB7C3FB}"/>
              </a:ext>
            </a:extLst>
          </p:cNvPr>
          <p:cNvSpPr>
            <a:spLocks noChangeArrowheads="1"/>
          </p:cNvSpPr>
          <p:nvPr/>
        </p:nvSpPr>
        <p:spPr bwMode="auto">
          <a:xfrm>
            <a:off x="1901825" y="749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2" name="Rectangle 21">
            <a:extLst>
              <a:ext uri="{FF2B5EF4-FFF2-40B4-BE49-F238E27FC236}">
                <a16:creationId xmlns:a16="http://schemas.microsoft.com/office/drawing/2014/main" id="{66075CFF-5F13-63CF-E30C-18FBDEF53EDD}"/>
              </a:ext>
            </a:extLst>
          </p:cNvPr>
          <p:cNvSpPr>
            <a:spLocks noChangeArrowheads="1"/>
          </p:cNvSpPr>
          <p:nvPr/>
        </p:nvSpPr>
        <p:spPr bwMode="auto">
          <a:xfrm>
            <a:off x="1003300" y="749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solidFill>
                  <a:schemeClr val="tx1"/>
                </a:solidFill>
                <a:effectLst/>
                <a:latin typeface="Arial" panose="020B0604020202020204" pitchFamily="34" charset="0"/>
              </a:rPr>
            </a:br>
            <a:endParaRPr kumimoji="0" lang="it-IT" altLang="it-IT"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3" name="Rectangle 23">
            <a:extLst>
              <a:ext uri="{FF2B5EF4-FFF2-40B4-BE49-F238E27FC236}">
                <a16:creationId xmlns:a16="http://schemas.microsoft.com/office/drawing/2014/main" id="{FF250028-3B46-63EC-E140-FE89F125F6C3}"/>
              </a:ext>
            </a:extLst>
          </p:cNvPr>
          <p:cNvSpPr>
            <a:spLocks noChangeArrowheads="1"/>
          </p:cNvSpPr>
          <p:nvPr/>
        </p:nvSpPr>
        <p:spPr bwMode="auto">
          <a:xfrm>
            <a:off x="1003300" y="749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4" name="Rectangle 24">
            <a:extLst>
              <a:ext uri="{FF2B5EF4-FFF2-40B4-BE49-F238E27FC236}">
                <a16:creationId xmlns:a16="http://schemas.microsoft.com/office/drawing/2014/main" id="{C55A581F-7D24-13AB-554B-3F865497953C}"/>
              </a:ext>
            </a:extLst>
          </p:cNvPr>
          <p:cNvSpPr>
            <a:spLocks noChangeArrowheads="1"/>
          </p:cNvSpPr>
          <p:nvPr/>
        </p:nvSpPr>
        <p:spPr bwMode="auto">
          <a:xfrm>
            <a:off x="2260600" y="595412"/>
            <a:ext cx="27443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5" name="Rectangle 25">
            <a:extLst>
              <a:ext uri="{FF2B5EF4-FFF2-40B4-BE49-F238E27FC236}">
                <a16:creationId xmlns:a16="http://schemas.microsoft.com/office/drawing/2014/main" id="{2D60FA00-81F0-4213-47A0-5E7128E0B988}"/>
              </a:ext>
            </a:extLst>
          </p:cNvPr>
          <p:cNvSpPr>
            <a:spLocks noChangeArrowheads="1"/>
          </p:cNvSpPr>
          <p:nvPr/>
        </p:nvSpPr>
        <p:spPr bwMode="auto">
          <a:xfrm>
            <a:off x="1003300" y="749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solidFill>
                  <a:schemeClr val="tx1"/>
                </a:solidFill>
                <a:effectLst/>
                <a:latin typeface="Arial" panose="020B0604020202020204" pitchFamily="34" charset="0"/>
              </a:rPr>
            </a:br>
            <a:endParaRPr kumimoji="0" lang="it-IT" altLang="it-IT"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6" name="Rectangle 28">
            <a:extLst>
              <a:ext uri="{FF2B5EF4-FFF2-40B4-BE49-F238E27FC236}">
                <a16:creationId xmlns:a16="http://schemas.microsoft.com/office/drawing/2014/main" id="{9516860B-0074-2DCF-98F2-18AA9ECE5016}"/>
              </a:ext>
            </a:extLst>
          </p:cNvPr>
          <p:cNvSpPr>
            <a:spLocks noChangeArrowheads="1"/>
          </p:cNvSpPr>
          <p:nvPr/>
        </p:nvSpPr>
        <p:spPr bwMode="auto">
          <a:xfrm>
            <a:off x="1003300" y="749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solidFill>
                  <a:schemeClr val="tx1"/>
                </a:solidFill>
                <a:effectLst/>
                <a:latin typeface="Arial" panose="020B0604020202020204" pitchFamily="34" charset="0"/>
              </a:rPr>
            </a:br>
            <a:endParaRPr kumimoji="0" lang="it-IT" altLang="it-IT"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7" name="Rectangle 30">
            <a:extLst>
              <a:ext uri="{FF2B5EF4-FFF2-40B4-BE49-F238E27FC236}">
                <a16:creationId xmlns:a16="http://schemas.microsoft.com/office/drawing/2014/main" id="{FCF6862F-9F2E-DE90-C0C2-879B76E44F4C}"/>
              </a:ext>
            </a:extLst>
          </p:cNvPr>
          <p:cNvSpPr>
            <a:spLocks noChangeArrowheads="1"/>
          </p:cNvSpPr>
          <p:nvPr/>
        </p:nvSpPr>
        <p:spPr bwMode="auto">
          <a:xfrm>
            <a:off x="1003300" y="749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30" name="Casella di testo 4">
            <a:extLst>
              <a:ext uri="{FF2B5EF4-FFF2-40B4-BE49-F238E27FC236}">
                <a16:creationId xmlns:a16="http://schemas.microsoft.com/office/drawing/2014/main" id="{485884B3-463C-4B2A-9061-F11B2A571820}"/>
              </a:ext>
            </a:extLst>
          </p:cNvPr>
          <p:cNvSpPr txBox="1">
            <a:spLocks noChangeArrowheads="1"/>
          </p:cNvSpPr>
          <p:nvPr/>
        </p:nvSpPr>
        <p:spPr bwMode="auto">
          <a:xfrm>
            <a:off x="5469889" y="787399"/>
            <a:ext cx="1143000" cy="914400"/>
          </a:xfrm>
          <a:prstGeom prst="rect">
            <a:avLst/>
          </a:prstGeom>
          <a:solidFill>
            <a:srgbClr val="FFC000"/>
          </a:solidFill>
          <a:ln w="9525">
            <a:solidFill>
              <a:srgbClr val="000000">
                <a:alpha val="90195"/>
              </a:srgb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dirty="0">
                <a:latin typeface="Times New Roman" panose="02020603050405020304" pitchFamily="18" charset="0"/>
                <a:ea typeface="MS Mincho" panose="02020609040205080304" pitchFamily="49" charset="-128"/>
                <a:cs typeface="Times New Roman" panose="02020603050405020304" pitchFamily="18" charset="0"/>
              </a:rPr>
              <a:t>2</a:t>
            </a:r>
            <a:r>
              <a:rPr kumimoji="0" lang="it-IT" altLang="it-IT" sz="14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kumimoji="0" lang="it-IT" altLang="it-IT" sz="1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dirty="0">
                <a:latin typeface="Times New Roman" panose="02020603050405020304" pitchFamily="18" charset="0"/>
                <a:ea typeface="MS Mincho" panose="02020609040205080304" pitchFamily="49" charset="-128"/>
                <a:cs typeface="Times New Roman" panose="02020603050405020304" pitchFamily="18" charset="0"/>
              </a:rPr>
              <a:t>Il Vangelo</a:t>
            </a:r>
            <a:endParaRPr kumimoji="0" lang="it-IT" altLang="it-IT"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35" name="CasellaDiTesto 34">
            <a:extLst>
              <a:ext uri="{FF2B5EF4-FFF2-40B4-BE49-F238E27FC236}">
                <a16:creationId xmlns:a16="http://schemas.microsoft.com/office/drawing/2014/main" id="{B964347C-F9DE-C80B-B963-F46656A649C7}"/>
              </a:ext>
            </a:extLst>
          </p:cNvPr>
          <p:cNvSpPr txBox="1"/>
          <p:nvPr/>
        </p:nvSpPr>
        <p:spPr>
          <a:xfrm>
            <a:off x="1587500" y="3467100"/>
            <a:ext cx="8365490" cy="646331"/>
          </a:xfrm>
          <a:prstGeom prst="rect">
            <a:avLst/>
          </a:prstGeom>
          <a:solidFill>
            <a:schemeClr val="accent3">
              <a:lumMod val="20000"/>
              <a:lumOff val="80000"/>
            </a:schemeClr>
          </a:solidFill>
        </p:spPr>
        <p:txBody>
          <a:bodyPr wrap="square" rtlCol="0">
            <a:spAutoFit/>
          </a:bodyPr>
          <a:lstStyle/>
          <a:p>
            <a:r>
              <a:rPr lang="it-IT" dirty="0"/>
              <a:t>DIO PADRE                                GESÚ CRISTO - FIGLIO                           UOMO    </a:t>
            </a:r>
          </a:p>
          <a:p>
            <a:r>
              <a:rPr lang="it-IT" dirty="0"/>
              <a:t>                                                          SPIRITO SANTO                               COSMO</a:t>
            </a:r>
          </a:p>
        </p:txBody>
      </p:sp>
      <p:sp>
        <p:nvSpPr>
          <p:cNvPr id="36" name="CasellaDiTesto 35">
            <a:extLst>
              <a:ext uri="{FF2B5EF4-FFF2-40B4-BE49-F238E27FC236}">
                <a16:creationId xmlns:a16="http://schemas.microsoft.com/office/drawing/2014/main" id="{70362BD9-023A-85BA-81CD-A2C0FA987BE6}"/>
              </a:ext>
            </a:extLst>
          </p:cNvPr>
          <p:cNvSpPr txBox="1"/>
          <p:nvPr/>
        </p:nvSpPr>
        <p:spPr>
          <a:xfrm>
            <a:off x="1771204" y="523904"/>
            <a:ext cx="1850015" cy="646331"/>
          </a:xfrm>
          <a:prstGeom prst="rect">
            <a:avLst/>
          </a:prstGeom>
          <a:solidFill>
            <a:srgbClr val="FFFF00"/>
          </a:solidFill>
        </p:spPr>
        <p:txBody>
          <a:bodyPr wrap="square" rtlCol="0">
            <a:spAutoFit/>
          </a:bodyPr>
          <a:lstStyle/>
          <a:p>
            <a:r>
              <a:rPr lang="it-IT" dirty="0"/>
              <a:t>Mappa concettuale</a:t>
            </a:r>
          </a:p>
        </p:txBody>
      </p:sp>
    </p:spTree>
    <p:extLst>
      <p:ext uri="{BB962C8B-B14F-4D97-AF65-F5344CB8AC3E}">
        <p14:creationId xmlns:p14="http://schemas.microsoft.com/office/powerpoint/2010/main" val="56766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DBE09BB0-4E9B-A57F-69E5-E390712DB1FB}"/>
              </a:ext>
            </a:extLst>
          </p:cNvPr>
          <p:cNvSpPr>
            <a:spLocks noGrp="1"/>
          </p:cNvSpPr>
          <p:nvPr>
            <p:ph type="title"/>
          </p:nvPr>
        </p:nvSpPr>
        <p:spPr>
          <a:xfrm>
            <a:off x="3011214" y="624110"/>
            <a:ext cx="8493398" cy="621366"/>
          </a:xfrm>
        </p:spPr>
        <p:txBody>
          <a:bodyPr>
            <a:normAutofit fontScale="90000"/>
          </a:bodyPr>
          <a:lstStyle/>
          <a:p>
            <a:r>
              <a:rPr lang="it-IT" sz="3300" dirty="0">
                <a:effectLst/>
                <a:latin typeface="Times New Roman" panose="02020603050405020304" pitchFamily="18" charset="0"/>
                <a:ea typeface="Times New Roman" panose="02020603050405020304" pitchFamily="18" charset="0"/>
              </a:rPr>
              <a:t>3.1. </a:t>
            </a:r>
            <a:r>
              <a:rPr lang="it-IT" sz="4000" dirty="0">
                <a:effectLst/>
                <a:latin typeface="Times New Roman" panose="02020603050405020304" pitchFamily="18" charset="0"/>
                <a:ea typeface="Times New Roman" panose="02020603050405020304" pitchFamily="18" charset="0"/>
              </a:rPr>
              <a:t>Il progetto di Dio   </a:t>
            </a:r>
            <a:br>
              <a:rPr lang="it-IT" sz="1800" dirty="0">
                <a:effectLst/>
                <a:latin typeface="Times New Roman" panose="02020603050405020304" pitchFamily="18" charset="0"/>
                <a:ea typeface="Times New Roman" panose="02020603050405020304" pitchFamily="18" charset="0"/>
              </a:rPr>
            </a:br>
            <a:endParaRPr lang="it-IT" dirty="0"/>
          </a:p>
        </p:txBody>
      </p:sp>
      <p:sp>
        <p:nvSpPr>
          <p:cNvPr id="7" name="Segnaposto contenuto 6">
            <a:extLst>
              <a:ext uri="{FF2B5EF4-FFF2-40B4-BE49-F238E27FC236}">
                <a16:creationId xmlns:a16="http://schemas.microsoft.com/office/drawing/2014/main" id="{053ADA6B-E142-9CBE-2411-5BE678FD69C9}"/>
              </a:ext>
            </a:extLst>
          </p:cNvPr>
          <p:cNvSpPr>
            <a:spLocks noGrp="1"/>
          </p:cNvSpPr>
          <p:nvPr>
            <p:ph idx="1"/>
          </p:nvPr>
        </p:nvSpPr>
        <p:spPr>
          <a:xfrm>
            <a:off x="2063579" y="1245476"/>
            <a:ext cx="9205784" cy="1127021"/>
          </a:xfrm>
        </p:spPr>
        <p:txBody>
          <a:bodyPr/>
          <a:lstStyle/>
          <a:p>
            <a:r>
              <a:rPr lang="it-IT" sz="1800" dirty="0">
                <a:effectLst/>
                <a:latin typeface="Times New Roman" panose="02020603050405020304" pitchFamily="18" charset="0"/>
                <a:ea typeface="Times New Roman" panose="02020603050405020304" pitchFamily="18" charset="0"/>
              </a:rPr>
              <a:t>L’evocazione di questo tema assume valore teologico soprattutto in tre contesti paolini: </a:t>
            </a:r>
            <a:r>
              <a:rPr lang="it-IT" sz="1800" dirty="0" err="1">
                <a:effectLst/>
                <a:latin typeface="Times New Roman" panose="02020603050405020304" pitchFamily="18" charset="0"/>
                <a:ea typeface="Times New Roman" panose="02020603050405020304" pitchFamily="18" charset="0"/>
              </a:rPr>
              <a:t>Rm</a:t>
            </a:r>
            <a:r>
              <a:rPr lang="it-IT" sz="1800" dirty="0">
                <a:effectLst/>
                <a:latin typeface="Times New Roman" panose="02020603050405020304" pitchFamily="18" charset="0"/>
                <a:ea typeface="Times New Roman" panose="02020603050405020304" pitchFamily="18" charset="0"/>
              </a:rPr>
              <a:t> 8; </a:t>
            </a:r>
            <a:r>
              <a:rPr lang="it-IT" sz="1800" dirty="0" err="1">
                <a:effectLst/>
                <a:latin typeface="Times New Roman" panose="02020603050405020304" pitchFamily="18" charset="0"/>
                <a:ea typeface="Times New Roman" panose="02020603050405020304" pitchFamily="18" charset="0"/>
              </a:rPr>
              <a:t>Ef</a:t>
            </a:r>
            <a:r>
              <a:rPr lang="it-IT" sz="1800" dirty="0">
                <a:effectLst/>
                <a:latin typeface="Times New Roman" panose="02020603050405020304" pitchFamily="18" charset="0"/>
                <a:ea typeface="Times New Roman" panose="02020603050405020304" pitchFamily="18" charset="0"/>
              </a:rPr>
              <a:t> 1; 2Tm 1. In </a:t>
            </a:r>
            <a:r>
              <a:rPr lang="it-IT" sz="1800" dirty="0" err="1">
                <a:effectLst/>
                <a:latin typeface="Times New Roman" panose="02020603050405020304" pitchFamily="18" charset="0"/>
                <a:ea typeface="Times New Roman" panose="02020603050405020304" pitchFamily="18" charset="0"/>
              </a:rPr>
              <a:t>Rm</a:t>
            </a:r>
            <a:r>
              <a:rPr lang="it-IT" sz="1800" dirty="0">
                <a:effectLst/>
                <a:latin typeface="Times New Roman" panose="02020603050405020304" pitchFamily="18" charset="0"/>
                <a:ea typeface="Times New Roman" panose="02020603050405020304" pitchFamily="18" charset="0"/>
              </a:rPr>
              <a:t> 8,28 il progetto divino è la chiave di volta per comprendere il senso dell’esistenza umana in cerca. </a:t>
            </a:r>
            <a:endParaRPr lang="it-IT" dirty="0"/>
          </a:p>
        </p:txBody>
      </p:sp>
      <p:sp>
        <p:nvSpPr>
          <p:cNvPr id="2" name="CasellaDiTesto 1">
            <a:extLst>
              <a:ext uri="{FF2B5EF4-FFF2-40B4-BE49-F238E27FC236}">
                <a16:creationId xmlns:a16="http://schemas.microsoft.com/office/drawing/2014/main" id="{1D631BAD-9A79-37E4-4190-30EC1B621C15}"/>
              </a:ext>
            </a:extLst>
          </p:cNvPr>
          <p:cNvSpPr txBox="1"/>
          <p:nvPr/>
        </p:nvSpPr>
        <p:spPr>
          <a:xfrm>
            <a:off x="2557850" y="2533135"/>
            <a:ext cx="3138615" cy="3180358"/>
          </a:xfrm>
          <a:prstGeom prst="rect">
            <a:avLst/>
          </a:prstGeom>
          <a:noFill/>
        </p:spPr>
        <p:txBody>
          <a:bodyPr wrap="square" rtlCol="0">
            <a:spAutoFit/>
          </a:bodyPr>
          <a:lstStyle/>
          <a:p>
            <a:pPr algn="ctr">
              <a:lnSpc>
                <a:spcPts val="1430"/>
              </a:lnSpc>
            </a:pPr>
            <a:r>
              <a:rPr lang="it-IT"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Rm</a:t>
            </a:r>
            <a:r>
              <a:rPr lang="it-IT"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8,28-30</a:t>
            </a:r>
          </a:p>
          <a:p>
            <a:pPr algn="just">
              <a:lnSpc>
                <a:spcPts val="1430"/>
              </a:lnSpc>
            </a:pPr>
            <a:endParaRPr lang="it-IT" sz="1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430"/>
              </a:lnSpc>
            </a:pPr>
            <a:r>
              <a:rPr lang="it-IT" baseline="300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28</a:t>
            </a:r>
            <a:r>
              <a:rPr lang="it-IT"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Del resto, noi sappiamo che tutto concorre al bene, per quelli che amano Dio, per coloro che sono stati chiamati </a:t>
            </a:r>
            <a:r>
              <a:rPr lang="it-IT" u="sng"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secondo il suo disegno</a:t>
            </a:r>
            <a:r>
              <a:rPr lang="it-IT"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 </a:t>
            </a:r>
            <a:r>
              <a:rPr lang="it-IT" baseline="300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29</a:t>
            </a:r>
            <a:r>
              <a:rPr lang="it-IT"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Poiché quelli che egli da sempre ha conosciuto, li ha anche predestinati a essere conformi all’immagine del Figlio suo, perché egli sia il primogenito tra molti fratelli; </a:t>
            </a:r>
            <a:r>
              <a:rPr lang="it-IT" baseline="300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30</a:t>
            </a:r>
            <a:r>
              <a:rPr lang="it-IT"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quelli poi che ha predestinato, li ha anche chiamati; quelli che ha chiamato, li ha anche giustificati; quelli che ha giustificato, li ha anche glorificati. </a:t>
            </a:r>
            <a:endParaRPr lang="it-IT" dirty="0">
              <a:effectLst/>
              <a:latin typeface="Perpetua" panose="02020502060401020303" pitchFamily="18" charset="77"/>
              <a:ea typeface="Times New Roman" panose="02020603050405020304" pitchFamily="18" charset="0"/>
              <a:cs typeface="Times New Roman" panose="02020603050405020304" pitchFamily="18" charset="0"/>
            </a:endParaRPr>
          </a:p>
          <a:p>
            <a:r>
              <a:rPr lang="it-IT" sz="1400" kern="100" dirty="0">
                <a:effectLst/>
                <a:latin typeface="Perpetua" panose="02020502060401020303" pitchFamily="18" charset="77"/>
                <a:ea typeface="Calibri" panose="020F0502020204030204" pitchFamily="34" charset="0"/>
                <a:cs typeface="Times New Roman" panose="02020603050405020304" pitchFamily="18" charset="0"/>
              </a:rPr>
              <a:t> </a:t>
            </a:r>
          </a:p>
        </p:txBody>
      </p:sp>
      <p:sp>
        <p:nvSpPr>
          <p:cNvPr id="3" name="CasellaDiTesto 2">
            <a:extLst>
              <a:ext uri="{FF2B5EF4-FFF2-40B4-BE49-F238E27FC236}">
                <a16:creationId xmlns:a16="http://schemas.microsoft.com/office/drawing/2014/main" id="{1DDC4D7C-5AF6-B1C4-B91E-DEE36C31AC3F}"/>
              </a:ext>
            </a:extLst>
          </p:cNvPr>
          <p:cNvSpPr txBox="1"/>
          <p:nvPr/>
        </p:nvSpPr>
        <p:spPr>
          <a:xfrm>
            <a:off x="6495535" y="2533135"/>
            <a:ext cx="4118919" cy="3000821"/>
          </a:xfrm>
          <a:prstGeom prst="rect">
            <a:avLst/>
          </a:prstGeom>
          <a:noFill/>
        </p:spPr>
        <p:txBody>
          <a:bodyPr wrap="square" rtlCol="0">
            <a:spAutoFit/>
          </a:bodyPr>
          <a:lstStyle/>
          <a:p>
            <a:pPr algn="ctr">
              <a:lnSpc>
                <a:spcPts val="1430"/>
              </a:lnSpc>
            </a:pPr>
            <a:r>
              <a:rPr lang="it-IT"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Ef</a:t>
            </a: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it-IT"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,4-5.9-10</a:t>
            </a:r>
          </a:p>
          <a:p>
            <a:pPr algn="just">
              <a:lnSpc>
                <a:spcPts val="1430"/>
              </a:lnSpc>
            </a:pPr>
            <a:endParaRPr lang="it-IT" sz="1400" baseline="300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endParaRPr>
          </a:p>
          <a:p>
            <a:pPr>
              <a:lnSpc>
                <a:spcPts val="1430"/>
              </a:lnSpc>
            </a:pPr>
            <a:r>
              <a:rPr lang="it-IT" sz="1800" baseline="300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4</a:t>
            </a:r>
            <a:r>
              <a:rPr lang="it-IT" sz="18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In lui ci ha scelti prima della creazione del mondo per essere santi e immacolati di fronte a lui nella carità, </a:t>
            </a:r>
            <a:endParaRPr lang="it-IT" sz="1800" dirty="0">
              <a:effectLst/>
              <a:latin typeface="Perpetua" panose="02020502060401020303" pitchFamily="18" charset="77"/>
              <a:ea typeface="Times New Roman" panose="02020603050405020304" pitchFamily="18" charset="0"/>
              <a:cs typeface="Times New Roman" panose="02020603050405020304" pitchFamily="18" charset="0"/>
            </a:endParaRPr>
          </a:p>
          <a:p>
            <a:pPr>
              <a:lnSpc>
                <a:spcPts val="1430"/>
              </a:lnSpc>
            </a:pPr>
            <a:r>
              <a:rPr lang="it-IT" sz="1800" baseline="300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5</a:t>
            </a:r>
            <a:r>
              <a:rPr lang="it-IT" sz="18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predestinandoci a essere per lui figli adottivi mediante Gesù Cristo, </a:t>
            </a:r>
            <a:endParaRPr lang="it-IT" sz="1800" dirty="0">
              <a:effectLst/>
              <a:latin typeface="Perpetua" panose="02020502060401020303" pitchFamily="18" charset="77"/>
              <a:ea typeface="Times New Roman" panose="02020603050405020304" pitchFamily="18" charset="0"/>
              <a:cs typeface="Times New Roman" panose="02020603050405020304" pitchFamily="18" charset="0"/>
            </a:endParaRPr>
          </a:p>
          <a:p>
            <a:pPr>
              <a:lnSpc>
                <a:spcPts val="1430"/>
              </a:lnSpc>
            </a:pPr>
            <a:r>
              <a:rPr lang="it-IT" sz="1800" u="sng"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secondo il disegno d’amore </a:t>
            </a:r>
            <a:r>
              <a:rPr lang="it-IT" sz="18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della sua volontà, … </a:t>
            </a:r>
          </a:p>
          <a:p>
            <a:pPr>
              <a:lnSpc>
                <a:spcPts val="1430"/>
              </a:lnSpc>
            </a:pPr>
            <a:endParaRPr lang="it-IT" sz="18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endParaRPr>
          </a:p>
          <a:p>
            <a:pPr>
              <a:lnSpc>
                <a:spcPts val="1430"/>
              </a:lnSpc>
            </a:pPr>
            <a:r>
              <a:rPr lang="it-IT" sz="1800" baseline="300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9</a:t>
            </a:r>
            <a:r>
              <a:rPr lang="it-IT" sz="18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facendoci conoscere </a:t>
            </a:r>
            <a:r>
              <a:rPr lang="it-IT" sz="1800" u="sng"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il mistero della sua volontà</a:t>
            </a:r>
            <a:r>
              <a:rPr lang="it-IT" sz="18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  secondo la benevolenza che in lui si era proposto </a:t>
            </a:r>
            <a:r>
              <a:rPr lang="it-IT" sz="1800" baseline="300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10</a:t>
            </a:r>
            <a:r>
              <a:rPr lang="it-IT" sz="18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per il governo della pienezza dei tempi: ricondurre al Cristo, unico capo, tutte le cose, quelle nei cieli e quelle sulla terra.</a:t>
            </a:r>
            <a:endParaRPr lang="it-IT" sz="1800" dirty="0">
              <a:effectLst/>
              <a:latin typeface="Perpetua" panose="02020502060401020303" pitchFamily="18" charset="77"/>
              <a:ea typeface="Times New Roman" panose="02020603050405020304" pitchFamily="18" charset="0"/>
              <a:cs typeface="Times New Roman" panose="02020603050405020304" pitchFamily="18" charset="0"/>
            </a:endParaRPr>
          </a:p>
          <a:p>
            <a:r>
              <a:rPr lang="it-IT" sz="1400" kern="100" dirty="0">
                <a:effectLst/>
                <a:latin typeface="Perpetua" panose="02020502060401020303" pitchFamily="18"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46749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794191-F6B3-E8CC-A407-B7AF36C1F41D}"/>
              </a:ext>
            </a:extLst>
          </p:cNvPr>
          <p:cNvSpPr>
            <a:spLocks noGrp="1"/>
          </p:cNvSpPr>
          <p:nvPr>
            <p:ph type="title"/>
          </p:nvPr>
        </p:nvSpPr>
        <p:spPr>
          <a:xfrm>
            <a:off x="2592925" y="624110"/>
            <a:ext cx="8911687" cy="821631"/>
          </a:xfrm>
        </p:spPr>
        <p:txBody>
          <a:bodyPr/>
          <a:lstStyle/>
          <a:p>
            <a:r>
              <a:rPr lang="it-IT" sz="3600" dirty="0">
                <a:effectLst/>
                <a:latin typeface="Times New Roman" panose="02020603050405020304" pitchFamily="18" charset="0"/>
                <a:ea typeface="Times New Roman" panose="02020603050405020304" pitchFamily="18" charset="0"/>
              </a:rPr>
              <a:t>3.2. Il vangelo</a:t>
            </a:r>
            <a:endParaRPr lang="it-IT" dirty="0"/>
          </a:p>
        </p:txBody>
      </p:sp>
      <p:sp>
        <p:nvSpPr>
          <p:cNvPr id="3" name="Segnaposto contenuto 2">
            <a:extLst>
              <a:ext uri="{FF2B5EF4-FFF2-40B4-BE49-F238E27FC236}">
                <a16:creationId xmlns:a16="http://schemas.microsoft.com/office/drawing/2014/main" id="{6A334C90-ABBE-0C60-EB09-B9A7C4C58FED}"/>
              </a:ext>
            </a:extLst>
          </p:cNvPr>
          <p:cNvSpPr>
            <a:spLocks noGrp="1"/>
          </p:cNvSpPr>
          <p:nvPr>
            <p:ph idx="1"/>
          </p:nvPr>
        </p:nvSpPr>
        <p:spPr>
          <a:xfrm>
            <a:off x="2366791" y="1445741"/>
            <a:ext cx="8911687" cy="4670854"/>
          </a:xfrm>
        </p:spPr>
        <p:txBody>
          <a:bodyPr/>
          <a:lstStyle/>
          <a:p>
            <a:r>
              <a:rPr lang="it-IT" sz="1800" dirty="0">
                <a:effectLst/>
                <a:latin typeface="Times New Roman" panose="02020603050405020304" pitchFamily="18" charset="0"/>
                <a:ea typeface="Times New Roman" panose="02020603050405020304" pitchFamily="18" charset="0"/>
              </a:rPr>
              <a:t>Collegato al «progetto di Dio» si situa il tema del vangelo (</a:t>
            </a:r>
            <a:r>
              <a:rPr lang="it-IT" sz="1800" i="1" dirty="0" err="1">
                <a:effectLst/>
                <a:latin typeface="Times New Roman" panose="02020603050405020304" pitchFamily="18" charset="0"/>
                <a:ea typeface="Times New Roman" panose="02020603050405020304" pitchFamily="18" charset="0"/>
              </a:rPr>
              <a:t>euaggélion</a:t>
            </a:r>
            <a:r>
              <a:rPr lang="it-IT" sz="1800" dirty="0">
                <a:effectLst/>
                <a:latin typeface="Times New Roman" panose="02020603050405020304" pitchFamily="18" charset="0"/>
                <a:ea typeface="Times New Roman" panose="02020603050405020304" pitchFamily="18" charset="0"/>
              </a:rPr>
              <a:t>). Se nel progetto di Dio l’Apostolo elabora una sintesi della teologia della storia e costruisce la relazione tra Dio e l’uomo, nel tema del vangelo si formula una sintesi fondamentale dell’evento cristiano.</a:t>
            </a:r>
          </a:p>
          <a:p>
            <a:r>
              <a:rPr lang="it-IT" sz="1800" dirty="0">
                <a:effectLst/>
                <a:latin typeface="Times New Roman" panose="02020603050405020304" pitchFamily="18" charset="0"/>
                <a:ea typeface="Times New Roman" panose="02020603050405020304" pitchFamily="18" charset="0"/>
              </a:rPr>
              <a:t>Nel vangelo si deve cogliere la continuità tra il «progetto di Dio» e il suo dinamismo rivelativo, che permette all’uomo di incontrare e di accogliere il dono della salvezza. La forte presenza del termine “vangelo” e del verbo “evangelizzare” costituisce una peculiarità paolina</a:t>
            </a:r>
            <a:r>
              <a:rPr lang="it-IT" sz="1800" dirty="0">
                <a:latin typeface="Times New Roman" panose="02020603050405020304" pitchFamily="18" charset="0"/>
                <a:ea typeface="Times New Roman" panose="02020603050405020304" pitchFamily="18" charset="0"/>
              </a:rPr>
              <a:t>.</a:t>
            </a:r>
            <a:endParaRPr lang="it-IT" sz="1800" dirty="0">
              <a:effectLst/>
              <a:latin typeface="Times New Roman" panose="02020603050405020304" pitchFamily="18" charset="0"/>
              <a:ea typeface="Times New Roman" panose="02020603050405020304" pitchFamily="18" charset="0"/>
            </a:endParaRPr>
          </a:p>
          <a:p>
            <a:r>
              <a:rPr lang="it-IT" spc="-20" dirty="0">
                <a:latin typeface="Times New Roman" panose="02020603050405020304" pitchFamily="18" charset="0"/>
                <a:ea typeface="Times New Roman" panose="02020603050405020304" pitchFamily="18" charset="0"/>
              </a:rPr>
              <a:t>Q</a:t>
            </a:r>
            <a:r>
              <a:rPr lang="it-IT" sz="1800" spc="-20" dirty="0">
                <a:effectLst/>
                <a:latin typeface="Times New Roman" panose="02020603050405020304" pitchFamily="18" charset="0"/>
                <a:ea typeface="Times New Roman" panose="02020603050405020304" pitchFamily="18" charset="0"/>
              </a:rPr>
              <a:t>uattro elementi compongono il contenuto specifico del vangelo paolino: </a:t>
            </a:r>
          </a:p>
          <a:p>
            <a:pPr marL="1073150" indent="-317500"/>
            <a:r>
              <a:rPr lang="it-IT" sz="1800" spc="-20" dirty="0">
                <a:effectLst/>
                <a:latin typeface="Times New Roman" panose="02020603050405020304" pitchFamily="18" charset="0"/>
                <a:ea typeface="Times New Roman" panose="02020603050405020304" pitchFamily="18" charset="0"/>
              </a:rPr>
              <a:t>a) l’annuncio del </a:t>
            </a:r>
            <a:r>
              <a:rPr lang="it-IT" sz="1800" i="1" spc="-20" dirty="0" err="1">
                <a:effectLst/>
                <a:latin typeface="Times New Roman" panose="02020603050405020304" pitchFamily="18" charset="0"/>
                <a:ea typeface="Times New Roman" panose="02020603050405020304" pitchFamily="18" charset="0"/>
              </a:rPr>
              <a:t>kérygma</a:t>
            </a:r>
            <a:r>
              <a:rPr lang="it-IT" sz="1800" spc="-20" dirty="0">
                <a:effectLst/>
                <a:latin typeface="Times New Roman" panose="02020603050405020304" pitchFamily="18" charset="0"/>
                <a:ea typeface="Times New Roman" panose="02020603050405020304" pitchFamily="18" charset="0"/>
              </a:rPr>
              <a:t>; </a:t>
            </a:r>
          </a:p>
          <a:p>
            <a:pPr marL="1073150" indent="-317500"/>
            <a:r>
              <a:rPr lang="it-IT" sz="1800" spc="-20" dirty="0">
                <a:effectLst/>
                <a:latin typeface="Times New Roman" panose="02020603050405020304" pitchFamily="18" charset="0"/>
                <a:ea typeface="Times New Roman" panose="02020603050405020304" pitchFamily="18" charset="0"/>
              </a:rPr>
              <a:t>b) il dinamismo appellante dell’evangelizzazione universale; </a:t>
            </a:r>
          </a:p>
          <a:p>
            <a:pPr marL="1073150" indent="-317500"/>
            <a:r>
              <a:rPr lang="it-IT" sz="1800" spc="-20" dirty="0">
                <a:effectLst/>
                <a:latin typeface="Times New Roman" panose="02020603050405020304" pitchFamily="18" charset="0"/>
                <a:ea typeface="Times New Roman" panose="02020603050405020304" pitchFamily="18" charset="0"/>
              </a:rPr>
              <a:t>c) la fondamentale libertà della risposta umana; </a:t>
            </a:r>
          </a:p>
          <a:p>
            <a:pPr marL="1073150" indent="-317500"/>
            <a:r>
              <a:rPr lang="it-IT" sz="1800" spc="-20" dirty="0">
                <a:effectLst/>
                <a:latin typeface="Times New Roman" panose="02020603050405020304" pitchFamily="18" charset="0"/>
                <a:ea typeface="Times New Roman" panose="02020603050405020304" pitchFamily="18" charset="0"/>
              </a:rPr>
              <a:t>d) l’esito del processo evangelico nel destino futuro del credente.</a:t>
            </a:r>
            <a:endParaRPr lang="it-IT" dirty="0"/>
          </a:p>
        </p:txBody>
      </p:sp>
    </p:spTree>
    <p:extLst>
      <p:ext uri="{BB962C8B-B14F-4D97-AF65-F5344CB8AC3E}">
        <p14:creationId xmlns:p14="http://schemas.microsoft.com/office/powerpoint/2010/main" val="279343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77DACCA-EF3F-117F-6A07-9FF9F63D3F4D}"/>
              </a:ext>
            </a:extLst>
          </p:cNvPr>
          <p:cNvSpPr>
            <a:spLocks noGrp="1"/>
          </p:cNvSpPr>
          <p:nvPr>
            <p:ph idx="1"/>
          </p:nvPr>
        </p:nvSpPr>
        <p:spPr>
          <a:xfrm>
            <a:off x="1816443" y="518984"/>
            <a:ext cx="9403963" cy="5379881"/>
          </a:xfrm>
        </p:spPr>
        <p:txBody>
          <a:bodyPr/>
          <a:lstStyle/>
          <a:p>
            <a:pPr marL="0" indent="0">
              <a:buNone/>
            </a:pPr>
            <a:r>
              <a:rPr lang="it-IT" sz="1800" i="1" dirty="0">
                <a:effectLst/>
                <a:latin typeface="Times New Roman" panose="02020603050405020304" pitchFamily="18" charset="0"/>
                <a:ea typeface="Times New Roman" panose="02020603050405020304" pitchFamily="18" charset="0"/>
              </a:rPr>
              <a:t>a)</a:t>
            </a:r>
            <a:r>
              <a:rPr lang="it-IT" sz="1800" dirty="0">
                <a:effectLst/>
                <a:latin typeface="Times New Roman" panose="02020603050405020304" pitchFamily="18" charset="0"/>
                <a:ea typeface="Times New Roman" panose="02020603050405020304" pitchFamily="18" charset="0"/>
              </a:rPr>
              <a:t> 	L’annuncio del </a:t>
            </a:r>
            <a:r>
              <a:rPr lang="it-IT" sz="1800" i="1" dirty="0" err="1">
                <a:effectLst/>
                <a:latin typeface="Times New Roman" panose="02020603050405020304" pitchFamily="18" charset="0"/>
                <a:ea typeface="Times New Roman" panose="02020603050405020304" pitchFamily="18" charset="0"/>
              </a:rPr>
              <a:t>kérygma</a:t>
            </a:r>
            <a:r>
              <a:rPr lang="it-IT" sz="1800" dirty="0">
                <a:effectLst/>
                <a:latin typeface="Times New Roman" panose="02020603050405020304" pitchFamily="18" charset="0"/>
                <a:ea typeface="Times New Roman" panose="02020603050405020304" pitchFamily="18" charset="0"/>
              </a:rPr>
              <a:t> costituisce l’elemento di novità della predicazione cristiana:</a:t>
            </a:r>
          </a:p>
          <a:p>
            <a:pPr marL="0" indent="0">
              <a:buNone/>
            </a:pPr>
            <a:endParaRPr lang="it-IT" dirty="0">
              <a:latin typeface="Times New Roman" panose="02020603050405020304" pitchFamily="18" charset="0"/>
            </a:endParaRPr>
          </a:p>
          <a:p>
            <a:pPr marL="0" indent="0">
              <a:buNone/>
            </a:pPr>
            <a:endParaRPr lang="it-IT" dirty="0"/>
          </a:p>
        </p:txBody>
      </p:sp>
      <p:sp>
        <p:nvSpPr>
          <p:cNvPr id="4" name="CasellaDiTesto 3">
            <a:extLst>
              <a:ext uri="{FF2B5EF4-FFF2-40B4-BE49-F238E27FC236}">
                <a16:creationId xmlns:a16="http://schemas.microsoft.com/office/drawing/2014/main" id="{2A761B3D-7D3D-C369-7FA4-86A548079ED0}"/>
              </a:ext>
            </a:extLst>
          </p:cNvPr>
          <p:cNvSpPr txBox="1"/>
          <p:nvPr/>
        </p:nvSpPr>
        <p:spPr>
          <a:xfrm>
            <a:off x="1927656" y="1260389"/>
            <a:ext cx="8847435" cy="2103140"/>
          </a:xfrm>
          <a:prstGeom prst="rect">
            <a:avLst/>
          </a:prstGeom>
          <a:solidFill>
            <a:schemeClr val="bg2"/>
          </a:solidFill>
          <a:ln>
            <a:solidFill>
              <a:schemeClr val="accent1"/>
            </a:solidFill>
          </a:ln>
        </p:spPr>
        <p:txBody>
          <a:bodyPr wrap="square" rtlCol="0">
            <a:spAutoFit/>
          </a:bodyPr>
          <a:lstStyle/>
          <a:p>
            <a:pPr algn="ctr">
              <a:lnSpc>
                <a:spcPts val="1430"/>
              </a:lnSpc>
            </a:pP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1Cor15,1-5</a:t>
            </a:r>
          </a:p>
          <a:p>
            <a:pPr algn="ctr">
              <a:lnSpc>
                <a:spcPts val="1430"/>
              </a:lnSpc>
            </a:pPr>
            <a:endParaRPr lang="it-IT" dirty="0">
              <a:solidFill>
                <a:srgbClr val="000000"/>
              </a:solidFill>
              <a:latin typeface="Perpetua" panose="02020502060401020303" pitchFamily="18" charset="77"/>
              <a:ea typeface="Times New Roman" panose="02020603050405020304" pitchFamily="18" charset="0"/>
              <a:cs typeface="Times New Roman" panose="02020603050405020304" pitchFamily="18" charset="0"/>
            </a:endParaRPr>
          </a:p>
          <a:p>
            <a:pPr algn="just">
              <a:lnSpc>
                <a:spcPts val="1430"/>
              </a:lnSpc>
            </a:pPr>
            <a:r>
              <a:rPr lang="it-IT" sz="1800" baseline="300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1</a:t>
            </a:r>
            <a:r>
              <a:rPr lang="it-IT" sz="18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Vi proclamo poi, fratelli, il Vangelo che vi ho annunciato e che voi avete ricevuto, nel quale restate saldi </a:t>
            </a:r>
            <a:r>
              <a:rPr lang="it-IT" sz="1800" baseline="300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2</a:t>
            </a:r>
            <a:r>
              <a:rPr lang="it-IT" sz="18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e dal quale siete salvati, se lo mantenete come ve l’ho annunciato. A meno che non abbiate creduto invano! </a:t>
            </a:r>
          </a:p>
          <a:p>
            <a:pPr algn="just">
              <a:lnSpc>
                <a:spcPts val="1430"/>
              </a:lnSpc>
            </a:pPr>
            <a:r>
              <a:rPr lang="it-IT" sz="1800" baseline="300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3</a:t>
            </a:r>
            <a:r>
              <a:rPr lang="it-IT" sz="18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A voi infatti ho trasmesso, anzitutto, quello che anch’io ho ricevuto, cioè </a:t>
            </a:r>
            <a:endParaRPr lang="it-IT" sz="1800" dirty="0">
              <a:effectLst/>
              <a:latin typeface="Perpetua" panose="02020502060401020303" pitchFamily="18" charset="77"/>
              <a:ea typeface="Times New Roman" panose="02020603050405020304" pitchFamily="18" charset="0"/>
              <a:cs typeface="Times New Roman" panose="02020603050405020304" pitchFamily="18" charset="0"/>
            </a:endParaRPr>
          </a:p>
          <a:p>
            <a:pPr algn="just">
              <a:lnSpc>
                <a:spcPts val="1430"/>
              </a:lnSpc>
            </a:pPr>
            <a:r>
              <a:rPr lang="it-IT" sz="18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che Cristo </a:t>
            </a:r>
            <a:r>
              <a:rPr lang="it-IT" sz="1800" u="sng"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morì</a:t>
            </a:r>
            <a:r>
              <a:rPr lang="it-IT" sz="18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 per i nostri peccati secondo le Scritture </a:t>
            </a:r>
            <a:endParaRPr lang="it-IT" sz="1800" dirty="0">
              <a:effectLst/>
              <a:latin typeface="Perpetua" panose="02020502060401020303" pitchFamily="18" charset="77"/>
              <a:ea typeface="Times New Roman" panose="02020603050405020304" pitchFamily="18" charset="0"/>
              <a:cs typeface="Times New Roman" panose="02020603050405020304" pitchFamily="18" charset="0"/>
            </a:endParaRPr>
          </a:p>
          <a:p>
            <a:pPr algn="just">
              <a:lnSpc>
                <a:spcPts val="1430"/>
              </a:lnSpc>
            </a:pPr>
            <a:r>
              <a:rPr lang="it-IT" sz="18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e che</a:t>
            </a:r>
            <a:endParaRPr lang="it-IT" sz="1800" u="sng" dirty="0">
              <a:effectLst/>
              <a:latin typeface="Perpetua" panose="02020502060401020303" pitchFamily="18" charset="77"/>
              <a:ea typeface="Times New Roman" panose="02020603050405020304" pitchFamily="18" charset="0"/>
              <a:cs typeface="Times New Roman" panose="02020603050405020304" pitchFamily="18" charset="0"/>
            </a:endParaRPr>
          </a:p>
          <a:p>
            <a:pPr algn="just">
              <a:lnSpc>
                <a:spcPts val="1430"/>
              </a:lnSpc>
            </a:pPr>
            <a:r>
              <a:rPr lang="it-IT" sz="18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e che </a:t>
            </a:r>
            <a:r>
              <a:rPr lang="it-IT" u="sng" baseline="30000" dirty="0">
                <a:solidFill>
                  <a:srgbClr val="000000"/>
                </a:solidFill>
                <a:latin typeface="Perpetua" panose="02020502060401020303" pitchFamily="18" charset="77"/>
                <a:ea typeface="Times New Roman" panose="02020603050405020304" pitchFamily="18" charset="0"/>
                <a:cs typeface="Times New Roman" panose="02020603050405020304" pitchFamily="18" charset="0"/>
              </a:rPr>
              <a:t>4</a:t>
            </a:r>
            <a:r>
              <a:rPr lang="it-IT" u="sng" dirty="0">
                <a:solidFill>
                  <a:srgbClr val="000000"/>
                </a:solidFill>
                <a:latin typeface="Perpetua" panose="02020502060401020303" pitchFamily="18" charset="77"/>
                <a:ea typeface="Times New Roman" panose="02020603050405020304" pitchFamily="18" charset="0"/>
                <a:cs typeface="Times New Roman" panose="02020603050405020304" pitchFamily="18" charset="0"/>
              </a:rPr>
              <a:t>fu sepolto </a:t>
            </a:r>
            <a:r>
              <a:rPr lang="it-IT" sz="18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è risorto il terzo giorno secondo le Scritture </a:t>
            </a:r>
            <a:endParaRPr lang="it-IT" sz="1800" dirty="0">
              <a:effectLst/>
              <a:latin typeface="Perpetua" panose="02020502060401020303" pitchFamily="18" charset="77"/>
              <a:ea typeface="Times New Roman" panose="02020603050405020304" pitchFamily="18" charset="0"/>
              <a:cs typeface="Times New Roman" panose="02020603050405020304" pitchFamily="18" charset="0"/>
            </a:endParaRPr>
          </a:p>
          <a:p>
            <a:pPr algn="just">
              <a:lnSpc>
                <a:spcPts val="1430"/>
              </a:lnSpc>
            </a:pPr>
            <a:r>
              <a:rPr lang="it-IT" sz="1800" baseline="300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5</a:t>
            </a:r>
            <a:r>
              <a:rPr lang="it-IT" sz="18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rPr>
              <a:t>e che apparve a Cefa e quindi ai Dodici. </a:t>
            </a:r>
            <a:endParaRPr lang="it-IT" sz="1800" dirty="0">
              <a:effectLst/>
              <a:latin typeface="Perpetua" panose="02020502060401020303" pitchFamily="18" charset="77"/>
              <a:ea typeface="Times New Roman" panose="02020603050405020304" pitchFamily="18" charset="0"/>
              <a:cs typeface="Times New Roman" panose="02020603050405020304" pitchFamily="18" charset="0"/>
            </a:endParaRPr>
          </a:p>
          <a:p>
            <a:endParaRPr lang="it-IT" sz="1400" kern="100" dirty="0">
              <a:effectLst/>
              <a:latin typeface="Perpetua" panose="02020502060401020303" pitchFamily="18" charset="77"/>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6A6D5D55-471F-9614-BED5-D7AADBD53F47}"/>
              </a:ext>
            </a:extLst>
          </p:cNvPr>
          <p:cNvSpPr txBox="1"/>
          <p:nvPr/>
        </p:nvSpPr>
        <p:spPr>
          <a:xfrm>
            <a:off x="1927655" y="4151869"/>
            <a:ext cx="8847435" cy="1912062"/>
          </a:xfrm>
          <a:prstGeom prst="rect">
            <a:avLst/>
          </a:prstGeom>
          <a:solidFill>
            <a:schemeClr val="bg2"/>
          </a:solidFill>
        </p:spPr>
        <p:txBody>
          <a:bodyPr wrap="square" rtlCol="0">
            <a:spAutoFit/>
          </a:bodyPr>
          <a:lstStyle/>
          <a:p>
            <a:pPr algn="ctr">
              <a:lnSpc>
                <a:spcPts val="1430"/>
              </a:lnSpc>
            </a:pP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1Cor 9,16-18</a:t>
            </a:r>
          </a:p>
          <a:p>
            <a:pPr algn="ctr">
              <a:lnSpc>
                <a:spcPts val="1430"/>
              </a:lnSpc>
            </a:pPr>
            <a:endPar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430"/>
              </a:lnSpc>
            </a:pPr>
            <a:r>
              <a:rPr lang="it-IT" sz="1800" dirty="0">
                <a:solidFill>
                  <a:srgbClr val="000000"/>
                </a:solidFill>
                <a:effectLst/>
                <a:latin typeface="Perpetua" panose="02020502060401020303" pitchFamily="18" charset="77"/>
                <a:ea typeface="Times New Roman" panose="02020603050405020304" pitchFamily="18" charset="0"/>
              </a:rPr>
              <a:t>Annunciare il Vangelo non è per me un vanto, perché è una necessità che mi si impone: guai a me se non annuncio il Vangelo!</a:t>
            </a:r>
          </a:p>
          <a:p>
            <a:pPr>
              <a:lnSpc>
                <a:spcPts val="1430"/>
              </a:lnSpc>
            </a:pPr>
            <a:endParaRPr lang="it-IT" dirty="0">
              <a:solidFill>
                <a:srgbClr val="000000"/>
              </a:solidFill>
              <a:latin typeface="Perpetua" panose="02020502060401020303" pitchFamily="18" charset="77"/>
              <a:ea typeface="Times New Roman" panose="02020603050405020304" pitchFamily="18" charset="0"/>
            </a:endParaRPr>
          </a:p>
          <a:p>
            <a:pPr>
              <a:lnSpc>
                <a:spcPts val="1430"/>
              </a:lnSpc>
            </a:pPr>
            <a:r>
              <a:rPr lang="it-IT" sz="1800" dirty="0">
                <a:solidFill>
                  <a:srgbClr val="000000"/>
                </a:solidFill>
                <a:effectLst/>
                <a:latin typeface="Perpetua" panose="02020502060401020303" pitchFamily="18" charset="77"/>
                <a:ea typeface="Times New Roman" panose="02020603050405020304" pitchFamily="18" charset="0"/>
              </a:rPr>
              <a:t> </a:t>
            </a:r>
            <a:r>
              <a:rPr lang="it-IT" sz="1800" baseline="30000" dirty="0">
                <a:solidFill>
                  <a:srgbClr val="000000"/>
                </a:solidFill>
                <a:effectLst/>
                <a:latin typeface="Perpetua" panose="02020502060401020303" pitchFamily="18" charset="77"/>
                <a:ea typeface="Times New Roman" panose="02020603050405020304" pitchFamily="18" charset="0"/>
              </a:rPr>
              <a:t>17</a:t>
            </a:r>
            <a:r>
              <a:rPr lang="it-IT" sz="1800" dirty="0">
                <a:solidFill>
                  <a:srgbClr val="000000"/>
                </a:solidFill>
                <a:effectLst/>
                <a:latin typeface="Perpetua" panose="02020502060401020303" pitchFamily="18" charset="77"/>
                <a:ea typeface="Times New Roman" panose="02020603050405020304" pitchFamily="18" charset="0"/>
              </a:rPr>
              <a:t>Se lo faccio di mia iniziativa, ho diritto alla ricompensa; ma se non lo faccio di mia iniziativa, è un incarico che mi è stato affidato.</a:t>
            </a:r>
          </a:p>
          <a:p>
            <a:pPr>
              <a:lnSpc>
                <a:spcPts val="1430"/>
              </a:lnSpc>
            </a:pPr>
            <a:endParaRPr lang="it-IT" dirty="0">
              <a:solidFill>
                <a:srgbClr val="000000"/>
              </a:solidFill>
              <a:latin typeface="Perpetua" panose="02020502060401020303" pitchFamily="18" charset="77"/>
              <a:ea typeface="Times New Roman" panose="02020603050405020304" pitchFamily="18" charset="0"/>
            </a:endParaRPr>
          </a:p>
          <a:p>
            <a:pPr>
              <a:lnSpc>
                <a:spcPts val="1430"/>
              </a:lnSpc>
            </a:pPr>
            <a:r>
              <a:rPr lang="it-IT" sz="1800" dirty="0">
                <a:solidFill>
                  <a:srgbClr val="000000"/>
                </a:solidFill>
                <a:effectLst/>
                <a:latin typeface="Perpetua" panose="02020502060401020303" pitchFamily="18" charset="77"/>
                <a:ea typeface="Times New Roman" panose="02020603050405020304" pitchFamily="18" charset="0"/>
              </a:rPr>
              <a:t> </a:t>
            </a:r>
            <a:r>
              <a:rPr lang="it-IT" sz="1800" baseline="30000" dirty="0">
                <a:solidFill>
                  <a:srgbClr val="000000"/>
                </a:solidFill>
                <a:effectLst/>
                <a:latin typeface="Perpetua" panose="02020502060401020303" pitchFamily="18" charset="77"/>
                <a:ea typeface="Times New Roman" panose="02020603050405020304" pitchFamily="18" charset="0"/>
              </a:rPr>
              <a:t>18</a:t>
            </a:r>
            <a:r>
              <a:rPr lang="it-IT" sz="1800" dirty="0">
                <a:solidFill>
                  <a:srgbClr val="000000"/>
                </a:solidFill>
                <a:effectLst/>
                <a:latin typeface="Perpetua" panose="02020502060401020303" pitchFamily="18" charset="77"/>
                <a:ea typeface="Times New Roman" panose="02020603050405020304" pitchFamily="18" charset="0"/>
              </a:rPr>
              <a:t>Qual è dunque la mia ricompensa? Quella di annunciare gratuitamente il Vangelo senza usare il diritto conferitomi dal Vangelo. </a:t>
            </a:r>
            <a:endParaRPr lang="it-IT" sz="1400" kern="100" dirty="0">
              <a:effectLst/>
              <a:latin typeface="Perpetua" panose="02020502060401020303" pitchFamily="18" charset="77"/>
              <a:ea typeface="Calibri" panose="020F0502020204030204" pitchFamily="34" charset="0"/>
              <a:cs typeface="Times New Roman" panose="02020603050405020304" pitchFamily="18" charset="0"/>
            </a:endParaRPr>
          </a:p>
        </p:txBody>
      </p:sp>
      <p:sp>
        <p:nvSpPr>
          <p:cNvPr id="7" name="CasellaDiTesto 6">
            <a:extLst>
              <a:ext uri="{FF2B5EF4-FFF2-40B4-BE49-F238E27FC236}">
                <a16:creationId xmlns:a16="http://schemas.microsoft.com/office/drawing/2014/main" id="{91D252B5-F21D-4ADC-6631-19456B1D7FDD}"/>
              </a:ext>
            </a:extLst>
          </p:cNvPr>
          <p:cNvSpPr txBox="1"/>
          <p:nvPr/>
        </p:nvSpPr>
        <p:spPr>
          <a:xfrm>
            <a:off x="1927655" y="3429000"/>
            <a:ext cx="8847435" cy="646331"/>
          </a:xfrm>
          <a:prstGeom prst="rect">
            <a:avLst/>
          </a:prstGeom>
          <a:noFill/>
        </p:spPr>
        <p:txBody>
          <a:bodyPr wrap="square">
            <a:spAutoFit/>
          </a:bodyPr>
          <a:lstStyle/>
          <a:p>
            <a:r>
              <a:rPr lang="it-IT" sz="1800" i="1" dirty="0">
                <a:effectLst/>
                <a:latin typeface="Times New Roman" panose="02020603050405020304" pitchFamily="18" charset="0"/>
                <a:ea typeface="Times New Roman" panose="02020603050405020304" pitchFamily="18" charset="0"/>
              </a:rPr>
              <a:t>b)</a:t>
            </a:r>
            <a:r>
              <a:rPr lang="it-IT" sz="1800" dirty="0">
                <a:effectLst/>
                <a:latin typeface="Times New Roman" panose="02020603050405020304" pitchFamily="18" charset="0"/>
                <a:ea typeface="Times New Roman" panose="02020603050405020304" pitchFamily="18" charset="0"/>
              </a:rPr>
              <a:t> Un secondo aspetto è rappresentato dal dinamismo appellante dell’evangelizzazione universale. </a:t>
            </a:r>
            <a:endParaRPr lang="it-IT" dirty="0"/>
          </a:p>
        </p:txBody>
      </p:sp>
    </p:spTree>
    <p:extLst>
      <p:ext uri="{BB962C8B-B14F-4D97-AF65-F5344CB8AC3E}">
        <p14:creationId xmlns:p14="http://schemas.microsoft.com/office/powerpoint/2010/main" val="1608864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id="{F9A0BAA4-C344-402A-4E52-B06A66C6C32A}"/>
              </a:ext>
            </a:extLst>
          </p:cNvPr>
          <p:cNvSpPr>
            <a:spLocks noGrp="1"/>
          </p:cNvSpPr>
          <p:nvPr>
            <p:ph idx="1"/>
          </p:nvPr>
        </p:nvSpPr>
        <p:spPr>
          <a:xfrm>
            <a:off x="1816443" y="518984"/>
            <a:ext cx="9403963" cy="5379881"/>
          </a:xfrm>
        </p:spPr>
        <p:txBody>
          <a:bodyPr/>
          <a:lstStyle/>
          <a:p>
            <a:pPr marL="0" indent="0">
              <a:buNone/>
            </a:pPr>
            <a:r>
              <a:rPr lang="it-IT" sz="1800" i="1" dirty="0">
                <a:effectLst/>
                <a:latin typeface="Times New Roman" panose="02020603050405020304" pitchFamily="18" charset="0"/>
                <a:ea typeface="Times New Roman" panose="02020603050405020304" pitchFamily="18" charset="0"/>
              </a:rPr>
              <a:t>c)</a:t>
            </a:r>
            <a:r>
              <a:rPr lang="it-IT" sz="1800" dirty="0">
                <a:effectLst/>
                <a:latin typeface="Times New Roman" panose="02020603050405020304" pitchFamily="18" charset="0"/>
                <a:ea typeface="Times New Roman" panose="02020603050405020304" pitchFamily="18" charset="0"/>
              </a:rPr>
              <a:t> 	Un terzo aspetto è costituito dalla libertà della risposta umana. La natura della predicazione è connotata in chiave dialettica e si propone nella logica della fiducia alla Parola (</a:t>
            </a:r>
            <a:r>
              <a:rPr lang="it-IT" sz="1800" dirty="0" err="1">
                <a:effectLst/>
                <a:latin typeface="Times New Roman" panose="02020603050405020304" pitchFamily="18" charset="0"/>
                <a:ea typeface="Times New Roman" panose="02020603050405020304" pitchFamily="18" charset="0"/>
              </a:rPr>
              <a:t>Rm</a:t>
            </a:r>
            <a:r>
              <a:rPr lang="it-IT" sz="1800" dirty="0">
                <a:effectLst/>
                <a:latin typeface="Times New Roman" panose="02020603050405020304" pitchFamily="18" charset="0"/>
                <a:ea typeface="Times New Roman" panose="02020603050405020304" pitchFamily="18" charset="0"/>
              </a:rPr>
              <a:t> 10,14-17) e della conseguente «obbedienza» (</a:t>
            </a:r>
            <a:r>
              <a:rPr lang="it-IT" sz="1800" dirty="0" err="1">
                <a:effectLst/>
                <a:latin typeface="Times New Roman" panose="02020603050405020304" pitchFamily="18" charset="0"/>
                <a:ea typeface="Times New Roman" panose="02020603050405020304" pitchFamily="18" charset="0"/>
              </a:rPr>
              <a:t>Rm</a:t>
            </a:r>
            <a:r>
              <a:rPr lang="it-IT" sz="1800" dirty="0">
                <a:effectLst/>
                <a:latin typeface="Times New Roman" panose="02020603050405020304" pitchFamily="18" charset="0"/>
                <a:ea typeface="Times New Roman" panose="02020603050405020304" pitchFamily="18" charset="0"/>
              </a:rPr>
              <a:t> 1,5: </a:t>
            </a:r>
            <a:r>
              <a:rPr lang="it-IT" sz="1800" i="1" dirty="0" err="1">
                <a:effectLst/>
                <a:latin typeface="Times New Roman" panose="02020603050405020304" pitchFamily="18" charset="0"/>
                <a:ea typeface="Times New Roman" panose="02020603050405020304" pitchFamily="18" charset="0"/>
              </a:rPr>
              <a:t>hypokoḕn</a:t>
            </a:r>
            <a:r>
              <a:rPr lang="it-IT" sz="1800" i="1" dirty="0">
                <a:effectLst/>
                <a:latin typeface="Times New Roman" panose="02020603050405020304" pitchFamily="18" charset="0"/>
                <a:ea typeface="Times New Roman" panose="02020603050405020304" pitchFamily="18" charset="0"/>
              </a:rPr>
              <a:t> </a:t>
            </a:r>
            <a:r>
              <a:rPr lang="it-IT" sz="1800" i="1" dirty="0" err="1">
                <a:effectLst/>
                <a:latin typeface="Times New Roman" panose="02020603050405020304" pitchFamily="18" charset="0"/>
                <a:ea typeface="Times New Roman" panose="02020603050405020304" pitchFamily="18" charset="0"/>
              </a:rPr>
              <a:t>písteōs</a:t>
            </a:r>
            <a:r>
              <a:rPr lang="it-IT" sz="1800" dirty="0">
                <a:effectLst/>
                <a:latin typeface="Times New Roman" panose="02020603050405020304" pitchFamily="18" charset="0"/>
                <a:ea typeface="Times New Roman" panose="02020603050405020304" pitchFamily="18" charset="0"/>
              </a:rPr>
              <a:t>). </a:t>
            </a:r>
            <a:endParaRPr lang="it-IT" dirty="0">
              <a:latin typeface="Times New Roman" panose="02020603050405020304" pitchFamily="18" charset="0"/>
            </a:endParaRPr>
          </a:p>
          <a:p>
            <a:pPr marL="0" indent="0">
              <a:buNone/>
            </a:pPr>
            <a:endParaRPr lang="it-IT" dirty="0"/>
          </a:p>
        </p:txBody>
      </p:sp>
      <p:sp>
        <p:nvSpPr>
          <p:cNvPr id="5" name="CasellaDiTesto 4">
            <a:extLst>
              <a:ext uri="{FF2B5EF4-FFF2-40B4-BE49-F238E27FC236}">
                <a16:creationId xmlns:a16="http://schemas.microsoft.com/office/drawing/2014/main" id="{036046FE-B07B-71C7-E6C4-805EA6DEF94B}"/>
              </a:ext>
            </a:extLst>
          </p:cNvPr>
          <p:cNvSpPr txBox="1"/>
          <p:nvPr/>
        </p:nvSpPr>
        <p:spPr>
          <a:xfrm>
            <a:off x="1816443" y="1606378"/>
            <a:ext cx="9106930" cy="2328843"/>
          </a:xfrm>
          <a:prstGeom prst="rect">
            <a:avLst/>
          </a:prstGeom>
          <a:solidFill>
            <a:schemeClr val="bg2"/>
          </a:solidFill>
          <a:ln>
            <a:solidFill>
              <a:schemeClr val="accent1"/>
            </a:solidFill>
          </a:ln>
        </p:spPr>
        <p:txBody>
          <a:bodyPr wrap="square" rtlCol="0">
            <a:spAutoFit/>
          </a:bodyPr>
          <a:lstStyle/>
          <a:p>
            <a:pPr algn="ctr">
              <a:lnSpc>
                <a:spcPts val="1430"/>
              </a:lnSpc>
            </a:pPr>
            <a:r>
              <a:rPr lang="it-IT"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Rm</a:t>
            </a: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1,1-6</a:t>
            </a:r>
          </a:p>
          <a:p>
            <a:pPr algn="ctr">
              <a:lnSpc>
                <a:spcPts val="1430"/>
              </a:lnSpc>
            </a:pPr>
            <a:endPar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it-IT" sz="1800" kern="100" baseline="300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1</a:t>
            </a:r>
            <a:r>
              <a:rPr lang="it-IT" sz="1800" kern="1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Paolo, servo di Cristo Gesù, apostolo per chiamata, scelto per annunciare il vangelo di Dio – </a:t>
            </a:r>
            <a:r>
              <a:rPr lang="it-IT" sz="1800" kern="100" baseline="300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2</a:t>
            </a:r>
            <a:r>
              <a:rPr lang="it-IT" sz="1800" kern="1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che egli aveva promesso per mezzo dei suoi profeti nelle sacre Scritture </a:t>
            </a:r>
            <a:r>
              <a:rPr lang="it-IT" sz="1800" kern="100" baseline="300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3</a:t>
            </a:r>
            <a:r>
              <a:rPr lang="it-IT" sz="1800" kern="1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e che riguarda il Figlio suo, nato dal seme di Davide secondo la carne, </a:t>
            </a:r>
            <a:r>
              <a:rPr lang="it-IT" sz="1800" kern="100" baseline="300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4</a:t>
            </a:r>
            <a:r>
              <a:rPr lang="it-IT" sz="1800" kern="1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costituito Figlio di Dio con potenza, secondo lo Spirito di santità, in virtù della risurrezione dei morti, Gesù Cristo nostro Signore; </a:t>
            </a:r>
            <a:r>
              <a:rPr lang="it-IT" sz="1800" kern="100" baseline="300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5</a:t>
            </a:r>
            <a:r>
              <a:rPr lang="it-IT" sz="1800" kern="1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per mezzo di lui abbiamo ricevuto la grazia di essere apostoli, per suscitare </a:t>
            </a:r>
            <a:r>
              <a:rPr lang="it-IT" sz="1800" u="sng" kern="1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l’obbedienza della fede in tutte le genti</a:t>
            </a:r>
            <a:r>
              <a:rPr lang="it-IT" sz="1800" kern="1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 a gloria del suo nome, </a:t>
            </a:r>
            <a:r>
              <a:rPr lang="it-IT" sz="1800" kern="100" baseline="300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6</a:t>
            </a:r>
            <a:r>
              <a:rPr lang="it-IT" sz="1800" kern="1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e tra queste siete anche voi, chiamati da Gesù Cristo… </a:t>
            </a:r>
            <a:endParaRPr lang="it-IT" sz="1800" kern="100" dirty="0">
              <a:effectLst/>
              <a:latin typeface="Perpetua" panose="02020502060401020303" pitchFamily="18" charset="77"/>
              <a:ea typeface="Calibri" panose="020F0502020204030204" pitchFamily="34" charset="0"/>
              <a:cs typeface="Arial" panose="020B0604020202020204" pitchFamily="34" charset="0"/>
            </a:endParaRPr>
          </a:p>
          <a:p>
            <a:endParaRPr lang="it-IT" sz="1400" kern="100" dirty="0">
              <a:effectLst/>
              <a:latin typeface="Perpetua" panose="02020502060401020303" pitchFamily="18" charset="77"/>
              <a:ea typeface="Calibri" panose="020F0502020204030204" pitchFamily="34" charset="0"/>
              <a:cs typeface="Times New Roman" panose="02020603050405020304" pitchFamily="18" charset="0"/>
            </a:endParaRPr>
          </a:p>
        </p:txBody>
      </p:sp>
      <p:sp>
        <p:nvSpPr>
          <p:cNvPr id="7" name="CasellaDiTesto 6">
            <a:extLst>
              <a:ext uri="{FF2B5EF4-FFF2-40B4-BE49-F238E27FC236}">
                <a16:creationId xmlns:a16="http://schemas.microsoft.com/office/drawing/2014/main" id="{B66E328D-8657-2F49-B159-6E7EE7E6431F}"/>
              </a:ext>
            </a:extLst>
          </p:cNvPr>
          <p:cNvSpPr txBox="1"/>
          <p:nvPr/>
        </p:nvSpPr>
        <p:spPr>
          <a:xfrm>
            <a:off x="1717589" y="4169544"/>
            <a:ext cx="9205784" cy="1477328"/>
          </a:xfrm>
          <a:prstGeom prst="rect">
            <a:avLst/>
          </a:prstGeom>
          <a:noFill/>
        </p:spPr>
        <p:txBody>
          <a:bodyPr wrap="square">
            <a:spAutoFit/>
          </a:bodyPr>
          <a:lstStyle/>
          <a:p>
            <a:r>
              <a:rPr lang="it-IT" sz="1800" i="1" dirty="0">
                <a:effectLst/>
                <a:latin typeface="Times New Roman" panose="02020603050405020304" pitchFamily="18" charset="0"/>
                <a:ea typeface="Times New Roman" panose="02020603050405020304" pitchFamily="18" charset="0"/>
              </a:rPr>
              <a:t>d)</a:t>
            </a:r>
            <a:r>
              <a:rPr lang="it-IT" sz="1800" dirty="0">
                <a:effectLst/>
                <a:latin typeface="Times New Roman" panose="02020603050405020304" pitchFamily="18" charset="0"/>
                <a:ea typeface="Times New Roman" panose="02020603050405020304" pitchFamily="18" charset="0"/>
              </a:rPr>
              <a:t> L’</a:t>
            </a:r>
            <a:r>
              <a:rPr lang="it-IT" sz="1800" spc="-20" dirty="0">
                <a:effectLst/>
                <a:latin typeface="Times New Roman" panose="02020603050405020304" pitchFamily="18" charset="0"/>
                <a:ea typeface="Times New Roman" panose="02020603050405020304" pitchFamily="18" charset="0"/>
              </a:rPr>
              <a:t>esito del processo evangelico è finalizzato al destino futuro del credente. L’assenso al vangelo segna l’orientamento </a:t>
            </a:r>
            <a:r>
              <a:rPr lang="it-IT" sz="1800" dirty="0">
                <a:effectLst/>
                <a:latin typeface="Times New Roman" panose="02020603050405020304" pitchFamily="18" charset="0"/>
                <a:ea typeface="Times New Roman" panose="02020603050405020304" pitchFamily="18" charset="0"/>
              </a:rPr>
              <a:t>escatologico dell’uomo, posto di fronte alla salvezza o alla sua esclusione (Fil 1,28; 3,19: </a:t>
            </a:r>
            <a:r>
              <a:rPr lang="it-IT" sz="1800" i="1" dirty="0" err="1">
                <a:effectLst/>
                <a:latin typeface="Times New Roman" panose="02020603050405020304" pitchFamily="18" charset="0"/>
                <a:ea typeface="Times New Roman" panose="02020603050405020304" pitchFamily="18" charset="0"/>
              </a:rPr>
              <a:t>apṓleia</a:t>
            </a:r>
            <a:r>
              <a:rPr lang="it-IT" sz="1800" i="1" dirty="0">
                <a:effectLst/>
                <a:latin typeface="Times New Roman" panose="02020603050405020304" pitchFamily="18" charset="0"/>
                <a:ea typeface="Times New Roman" panose="02020603050405020304" pitchFamily="18" charset="0"/>
              </a:rPr>
              <a:t> -</a:t>
            </a:r>
            <a:r>
              <a:rPr lang="it-IT" sz="1800" dirty="0">
                <a:effectLst/>
                <a:latin typeface="Times New Roman" panose="02020603050405020304" pitchFamily="18" charset="0"/>
                <a:ea typeface="Times New Roman" panose="02020603050405020304" pitchFamily="18" charset="0"/>
              </a:rPr>
              <a:t> perdizione).</a:t>
            </a:r>
            <a:r>
              <a:rPr lang="it-IT" dirty="0">
                <a:effectLst/>
              </a:rPr>
              <a:t> </a:t>
            </a:r>
            <a:r>
              <a:rPr lang="it-IT" sz="1800" dirty="0">
                <a:effectLst/>
                <a:latin typeface="Times New Roman" panose="02020603050405020304" pitchFamily="18" charset="0"/>
                <a:ea typeface="Times New Roman" panose="02020603050405020304" pitchFamily="18" charset="0"/>
              </a:rPr>
              <a:t>L’uomo che si apre a Cristo si realizza, chi lo rifiuta si perde. La salvezza è così intesa come realizzazione piena e totale della persona, la perdizione come il vuoto e il fallimento. </a:t>
            </a:r>
            <a:endParaRPr lang="it-IT" dirty="0"/>
          </a:p>
        </p:txBody>
      </p:sp>
    </p:spTree>
    <p:extLst>
      <p:ext uri="{BB962C8B-B14F-4D97-AF65-F5344CB8AC3E}">
        <p14:creationId xmlns:p14="http://schemas.microsoft.com/office/powerpoint/2010/main" val="769459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7880F4C5-15C3-2E8F-BD9C-94C952D1A7F7}"/>
              </a:ext>
            </a:extLst>
          </p:cNvPr>
          <p:cNvSpPr txBox="1">
            <a:spLocks noGrp="1"/>
          </p:cNvSpPr>
          <p:nvPr>
            <p:ph idx="1"/>
          </p:nvPr>
        </p:nvSpPr>
        <p:spPr>
          <a:xfrm>
            <a:off x="1914525" y="604838"/>
            <a:ext cx="5067043" cy="5710538"/>
          </a:xfrm>
          <a:prstGeom prst="rect">
            <a:avLst/>
          </a:prstGeom>
          <a:noFill/>
        </p:spPr>
        <p:txBody>
          <a:bodyPr wrap="square" rtlCol="0">
            <a:spAutoFit/>
          </a:bodyPr>
          <a:lstStyle/>
          <a:p>
            <a:pPr marL="0" indent="0" algn="ctr">
              <a:lnSpc>
                <a:spcPts val="1430"/>
              </a:lnSpc>
              <a:buNone/>
            </a:pPr>
            <a:r>
              <a:rPr lang="it-IT"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Fil 3,19-21</a:t>
            </a:r>
          </a:p>
          <a:p>
            <a:pPr algn="just">
              <a:lnSpc>
                <a:spcPts val="1430"/>
              </a:lnSpc>
            </a:pPr>
            <a:endParaRPr lang="it-IT" sz="1400" baseline="30000" dirty="0">
              <a:solidFill>
                <a:srgbClr val="000000"/>
              </a:solidFill>
              <a:effectLst/>
              <a:latin typeface="Perpetua" panose="02020502060401020303" pitchFamily="18" charset="77"/>
              <a:ea typeface="Times New Roman" panose="02020603050405020304" pitchFamily="18" charset="0"/>
              <a:cs typeface="Times New Roman" panose="02020603050405020304" pitchFamily="18" charset="0"/>
            </a:endParaRPr>
          </a:p>
          <a:p>
            <a:pPr marL="0" indent="0">
              <a:lnSpc>
                <a:spcPts val="2640"/>
              </a:lnSpc>
              <a:spcAft>
                <a:spcPts val="1200"/>
              </a:spcAft>
              <a:buNone/>
            </a:pPr>
            <a:r>
              <a:rPr lang="it-IT" sz="2200" kern="200" spc="10" baseline="30000" dirty="0">
                <a:solidFill>
                  <a:srgbClr val="000000"/>
                </a:solidFill>
                <a:effectLst/>
                <a:latin typeface="Perpetua" panose="02020502060401020303" pitchFamily="18" charset="77"/>
                <a:ea typeface="Times New Roman" panose="02020603050405020304" pitchFamily="18" charset="0"/>
                <a:cs typeface="Arial" panose="020B0604020202020204" pitchFamily="34" charset="0"/>
              </a:rPr>
              <a:t>17</a:t>
            </a:r>
            <a:r>
              <a:rPr lang="it-IT" sz="2200" kern="200" spc="10" dirty="0">
                <a:solidFill>
                  <a:srgbClr val="000000"/>
                </a:solidFill>
                <a:effectLst/>
                <a:latin typeface="Perpetua" panose="02020502060401020303" pitchFamily="18" charset="77"/>
                <a:ea typeface="Times New Roman" panose="02020603050405020304" pitchFamily="18" charset="0"/>
                <a:cs typeface="Arial" panose="020B0604020202020204" pitchFamily="34" charset="0"/>
              </a:rPr>
              <a:t>Fratelli, fatevi insieme miei imitatori e guardate quelli che si comportano secondo l’esempio che avete in noi. </a:t>
            </a:r>
            <a:r>
              <a:rPr lang="it-IT" sz="2200" kern="200" spc="10" baseline="30000" dirty="0">
                <a:solidFill>
                  <a:srgbClr val="000000"/>
                </a:solidFill>
                <a:effectLst/>
                <a:latin typeface="Perpetua" panose="02020502060401020303" pitchFamily="18" charset="77"/>
                <a:ea typeface="Times New Roman" panose="02020603050405020304" pitchFamily="18" charset="0"/>
                <a:cs typeface="Arial" panose="020B0604020202020204" pitchFamily="34" charset="0"/>
              </a:rPr>
              <a:t>18</a:t>
            </a:r>
            <a:r>
              <a:rPr lang="it-IT" sz="2200" kern="200" spc="10" dirty="0">
                <a:solidFill>
                  <a:srgbClr val="000000"/>
                </a:solidFill>
                <a:effectLst/>
                <a:latin typeface="Perpetua" panose="02020502060401020303" pitchFamily="18" charset="77"/>
                <a:ea typeface="Times New Roman" panose="02020603050405020304" pitchFamily="18" charset="0"/>
                <a:cs typeface="Arial" panose="020B0604020202020204" pitchFamily="34" charset="0"/>
              </a:rPr>
              <a:t>Perché molti – ve l’ho già detto più volte e ora, con le lacrime agli occhi, ve lo ripeto – si comportano da nemici della croce di Cristo. </a:t>
            </a:r>
            <a:r>
              <a:rPr lang="it-IT" sz="2200" kern="200" spc="10" baseline="30000" dirty="0">
                <a:solidFill>
                  <a:srgbClr val="000000"/>
                </a:solidFill>
                <a:effectLst/>
                <a:latin typeface="Perpetua" panose="02020502060401020303" pitchFamily="18" charset="77"/>
                <a:ea typeface="Times New Roman" panose="02020603050405020304" pitchFamily="18" charset="0"/>
                <a:cs typeface="Arial" panose="020B0604020202020204" pitchFamily="34" charset="0"/>
              </a:rPr>
              <a:t>19</a:t>
            </a:r>
            <a:r>
              <a:rPr lang="it-IT" sz="2200" kern="200" spc="10" dirty="0">
                <a:solidFill>
                  <a:srgbClr val="000000"/>
                </a:solidFill>
                <a:effectLst/>
                <a:latin typeface="Perpetua" panose="02020502060401020303" pitchFamily="18" charset="77"/>
                <a:ea typeface="Times New Roman" panose="02020603050405020304" pitchFamily="18" charset="0"/>
                <a:cs typeface="Arial" panose="020B0604020202020204" pitchFamily="34" charset="0"/>
              </a:rPr>
              <a:t>La loro sorte finale sarà la perdizione, il ventre è il loro dio. Si vantano di ciò di cui dovrebbero vergognarsi e non pensano che alle cose della terra. </a:t>
            </a:r>
            <a:r>
              <a:rPr lang="it-IT" sz="2200" kern="200" spc="10" baseline="30000" dirty="0">
                <a:solidFill>
                  <a:srgbClr val="000000"/>
                </a:solidFill>
                <a:effectLst/>
                <a:latin typeface="Perpetua" panose="02020502060401020303" pitchFamily="18" charset="77"/>
                <a:ea typeface="Times New Roman" panose="02020603050405020304" pitchFamily="18" charset="0"/>
                <a:cs typeface="Arial" panose="020B0604020202020204" pitchFamily="34" charset="0"/>
              </a:rPr>
              <a:t>20</a:t>
            </a:r>
            <a:r>
              <a:rPr lang="it-IT" sz="2200" kern="200" spc="10" dirty="0">
                <a:solidFill>
                  <a:srgbClr val="000000"/>
                </a:solidFill>
                <a:effectLst/>
                <a:latin typeface="Perpetua" panose="02020502060401020303" pitchFamily="18" charset="77"/>
                <a:ea typeface="Times New Roman" panose="02020603050405020304" pitchFamily="18" charset="0"/>
                <a:cs typeface="Arial" panose="020B0604020202020204" pitchFamily="34" charset="0"/>
              </a:rPr>
              <a:t>La nostra cittadinanza infatti è nei cieli e di là aspettiamo come salvatore il Signore Gesù Cristo, </a:t>
            </a:r>
            <a:r>
              <a:rPr lang="it-IT" sz="2200" kern="200" spc="10" baseline="30000" dirty="0">
                <a:solidFill>
                  <a:srgbClr val="000000"/>
                </a:solidFill>
                <a:effectLst/>
                <a:latin typeface="Perpetua" panose="02020502060401020303" pitchFamily="18" charset="77"/>
                <a:ea typeface="Times New Roman" panose="02020603050405020304" pitchFamily="18" charset="0"/>
                <a:cs typeface="Arial" panose="020B0604020202020204" pitchFamily="34" charset="0"/>
              </a:rPr>
              <a:t>21</a:t>
            </a:r>
            <a:r>
              <a:rPr lang="it-IT" sz="2200" kern="200" spc="10" dirty="0">
                <a:solidFill>
                  <a:srgbClr val="000000"/>
                </a:solidFill>
                <a:effectLst/>
                <a:latin typeface="Perpetua" panose="02020502060401020303" pitchFamily="18" charset="77"/>
                <a:ea typeface="Times New Roman" panose="02020603050405020304" pitchFamily="18" charset="0"/>
                <a:cs typeface="Arial" panose="020B0604020202020204" pitchFamily="34" charset="0"/>
              </a:rPr>
              <a:t>il quale trasfigurerà il nostro misero corpo per conformarlo al suo corpo glorioso, in virtù del potere che egli ha di sottomettere a sé tutte le cose. </a:t>
            </a:r>
            <a:r>
              <a:rPr lang="it-IT" sz="1400" kern="200" spc="10" dirty="0">
                <a:effectLst/>
                <a:latin typeface="Perpetua" panose="02020502060401020303" pitchFamily="18" charset="77"/>
                <a:ea typeface="Calibri" panose="020F0502020204030204" pitchFamily="34" charset="0"/>
                <a:cs typeface="Arial" panose="020B0604020202020204" pitchFamily="34" charset="0"/>
              </a:rPr>
              <a:t> </a:t>
            </a:r>
          </a:p>
        </p:txBody>
      </p:sp>
      <p:pic>
        <p:nvPicPr>
          <p:cNvPr id="6" name="Immagine 5">
            <a:extLst>
              <a:ext uri="{FF2B5EF4-FFF2-40B4-BE49-F238E27FC236}">
                <a16:creationId xmlns:a16="http://schemas.microsoft.com/office/drawing/2014/main" id="{1F5B92C0-B3EF-C9CE-405A-4C79B711AB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5903" y="867365"/>
            <a:ext cx="3237470" cy="5072791"/>
          </a:xfrm>
          <a:prstGeom prst="rect">
            <a:avLst/>
          </a:prstGeom>
          <a:noFill/>
          <a:ln>
            <a:noFill/>
          </a:ln>
        </p:spPr>
      </p:pic>
    </p:spTree>
    <p:extLst>
      <p:ext uri="{BB962C8B-B14F-4D97-AF65-F5344CB8AC3E}">
        <p14:creationId xmlns:p14="http://schemas.microsoft.com/office/powerpoint/2010/main" val="339775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532955-7612-F03E-A496-FEB8E2291E7F}"/>
              </a:ext>
            </a:extLst>
          </p:cNvPr>
          <p:cNvSpPr>
            <a:spLocks noGrp="1"/>
          </p:cNvSpPr>
          <p:nvPr>
            <p:ph type="title"/>
          </p:nvPr>
        </p:nvSpPr>
        <p:spPr>
          <a:xfrm>
            <a:off x="1663701" y="433610"/>
            <a:ext cx="9663112" cy="722090"/>
          </a:xfrm>
        </p:spPr>
        <p:txBody>
          <a:bodyPr/>
          <a:lstStyle/>
          <a:p>
            <a:r>
              <a:rPr lang="it-IT" sz="3600" dirty="0">
                <a:latin typeface="Times New Roman" panose="02020603050405020304" pitchFamily="18" charset="0"/>
                <a:cs typeface="Times New Roman" panose="02020603050405020304" pitchFamily="18" charset="0"/>
              </a:rPr>
              <a:t>L’evento di Damasco</a:t>
            </a:r>
            <a:endParaRPr lang="it-IT"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12F2885D-DF70-D0F8-0451-84EBA3109050}"/>
              </a:ext>
            </a:extLst>
          </p:cNvPr>
          <p:cNvSpPr>
            <a:spLocks noGrp="1"/>
          </p:cNvSpPr>
          <p:nvPr>
            <p:ph idx="1"/>
          </p:nvPr>
        </p:nvSpPr>
        <p:spPr>
          <a:xfrm>
            <a:off x="1420744" y="1155700"/>
            <a:ext cx="5689599" cy="4887690"/>
          </a:xfrm>
        </p:spPr>
        <p:txBody>
          <a:bodyPr>
            <a:normAutofit lnSpcReduction="10000"/>
          </a:bodyPr>
          <a:lstStyle/>
          <a:p>
            <a:r>
              <a:rPr lang="it-IT" b="1" dirty="0">
                <a:effectLst/>
                <a:latin typeface="Times New Roman" panose="02020603050405020304" pitchFamily="18" charset="0"/>
                <a:cs typeface="Times New Roman" panose="02020603050405020304" pitchFamily="18" charset="0"/>
              </a:rPr>
              <a:t>L’evento </a:t>
            </a:r>
            <a:r>
              <a:rPr lang="it-IT" b="1" dirty="0" err="1">
                <a:effectLst/>
                <a:latin typeface="Times New Roman" panose="02020603050405020304" pitchFamily="18" charset="0"/>
                <a:cs typeface="Times New Roman" panose="02020603050405020304" pitchFamily="18" charset="0"/>
              </a:rPr>
              <a:t>cristofanico</a:t>
            </a:r>
            <a:r>
              <a:rPr lang="it-IT" b="1" dirty="0">
                <a:effectLst/>
                <a:latin typeface="Times New Roman" panose="02020603050405020304" pitchFamily="18" charset="0"/>
                <a:cs typeface="Times New Roman" panose="02020603050405020304" pitchFamily="18" charset="0"/>
              </a:rPr>
              <a:t> di Damasco (At 9,1-19) </a:t>
            </a:r>
          </a:p>
          <a:p>
            <a:pPr marL="0" indent="0" algn="just">
              <a:buNone/>
            </a:pPr>
            <a:r>
              <a:rPr lang="it-IT" dirty="0">
                <a:effectLst/>
                <a:latin typeface="Times New Roman" panose="02020603050405020304" pitchFamily="18" charset="0"/>
                <a:cs typeface="Times New Roman" panose="02020603050405020304" pitchFamily="18" charset="0"/>
              </a:rPr>
              <a:t>Inserito nella seconda sezione degli Atti (At 6,1-12,24), il racconto dell’evento di Damasco (9,1-19) costituisce la prima importante presentazione di Saulo di Tarso. Mentre la prima versione (9,1-19) è riferita da Luca nel quadro della sua narrazione storica, le altre due versioni (22,3-21; 26,4-23) sono attestate nel contesto di due apologie che l’Apostolo rivolge prima al cospetto dei giudei e successivamente davanti al re Agrippa.</a:t>
            </a:r>
          </a:p>
          <a:p>
            <a:pPr marL="0" indent="0">
              <a:buNone/>
            </a:pPr>
            <a:r>
              <a:rPr lang="it-IT" b="1" u="sng" dirty="0">
                <a:latin typeface="Times New Roman" panose="02020603050405020304" pitchFamily="18" charset="0"/>
                <a:cs typeface="Times New Roman" panose="02020603050405020304" pitchFamily="18" charset="0"/>
              </a:rPr>
              <a:t>Sintesi</a:t>
            </a:r>
            <a:endParaRPr lang="it-IT" b="1" i="1" u="sng" dirty="0">
              <a:latin typeface="Arial" panose="020B0604020202020204" pitchFamily="34" charset="0"/>
              <a:cs typeface="Arial" panose="020B0604020202020204" pitchFamily="34" charset="0"/>
            </a:endParaRPr>
          </a:p>
          <a:p>
            <a:pPr marL="1873250" indent="-327025">
              <a:buFont typeface="+mj-lt"/>
              <a:buAutoNum type="arabicPeriod"/>
            </a:pPr>
            <a:r>
              <a:rPr lang="it-IT" b="1" i="1" dirty="0">
                <a:latin typeface="Arial" panose="020B0604020202020204" pitchFamily="34" charset="0"/>
                <a:cs typeface="Arial" panose="020B0604020202020204" pitchFamily="34" charset="0"/>
              </a:rPr>
              <a:t>Rivelazione</a:t>
            </a:r>
          </a:p>
          <a:p>
            <a:pPr marL="1873250" indent="-327025">
              <a:buFont typeface="+mj-lt"/>
              <a:buAutoNum type="arabicPeriod"/>
            </a:pPr>
            <a:r>
              <a:rPr lang="it-IT" b="1" i="1" dirty="0">
                <a:latin typeface="Arial" panose="020B0604020202020204" pitchFamily="34" charset="0"/>
                <a:cs typeface="Arial" panose="020B0604020202020204" pitchFamily="34" charset="0"/>
              </a:rPr>
              <a:t>Illuminazione</a:t>
            </a:r>
          </a:p>
          <a:p>
            <a:pPr marL="1873250" indent="-327025">
              <a:buFont typeface="+mj-lt"/>
              <a:buAutoNum type="arabicPeriod"/>
            </a:pPr>
            <a:r>
              <a:rPr lang="it-IT" b="1" i="1" dirty="0">
                <a:latin typeface="Arial" panose="020B0604020202020204" pitchFamily="34" charset="0"/>
                <a:cs typeface="Arial" panose="020B0604020202020204" pitchFamily="34" charset="0"/>
              </a:rPr>
              <a:t>Conversione</a:t>
            </a:r>
          </a:p>
          <a:p>
            <a:pPr marL="1873250" indent="-327025">
              <a:buFont typeface="+mj-lt"/>
              <a:buAutoNum type="arabicPeriod"/>
            </a:pPr>
            <a:r>
              <a:rPr lang="it-IT" b="1" i="1" dirty="0">
                <a:latin typeface="Arial" panose="020B0604020202020204" pitchFamily="34" charset="0"/>
                <a:cs typeface="Arial" panose="020B0604020202020204" pitchFamily="34" charset="0"/>
              </a:rPr>
              <a:t>Vocazione</a:t>
            </a:r>
          </a:p>
          <a:p>
            <a:pPr marL="1873250" indent="-327025">
              <a:buFont typeface="+mj-lt"/>
              <a:buAutoNum type="arabicPeriod"/>
            </a:pPr>
            <a:r>
              <a:rPr lang="it-IT" b="1" i="1" dirty="0">
                <a:latin typeface="Arial" panose="020B0604020202020204" pitchFamily="34" charset="0"/>
                <a:cs typeface="Arial" panose="020B0604020202020204" pitchFamily="34" charset="0"/>
              </a:rPr>
              <a:t>Missione</a:t>
            </a:r>
            <a:r>
              <a:rPr lang="it-IT" b="1" i="1" dirty="0">
                <a:effectLst/>
                <a:latin typeface="Arial" panose="020B0604020202020204" pitchFamily="34" charset="0"/>
                <a:cs typeface="Arial" panose="020B0604020202020204" pitchFamily="34" charset="0"/>
              </a:rPr>
              <a:t> </a:t>
            </a:r>
          </a:p>
          <a:p>
            <a:endParaRPr lang="it-IT" dirty="0"/>
          </a:p>
        </p:txBody>
      </p:sp>
      <p:pic>
        <p:nvPicPr>
          <p:cNvPr id="3074" name="Picture 2">
            <a:extLst>
              <a:ext uri="{FF2B5EF4-FFF2-40B4-BE49-F238E27FC236}">
                <a16:creationId xmlns:a16="http://schemas.microsoft.com/office/drawing/2014/main" id="{FA645CC0-AADD-8500-1EB3-21E81F379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101" y="687610"/>
            <a:ext cx="4216470" cy="5546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341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07A8673-89DF-3D5B-9C63-78457F15B09F}"/>
              </a:ext>
            </a:extLst>
          </p:cNvPr>
          <p:cNvSpPr>
            <a:spLocks noGrp="1"/>
          </p:cNvSpPr>
          <p:nvPr>
            <p:ph idx="1"/>
          </p:nvPr>
        </p:nvSpPr>
        <p:spPr>
          <a:xfrm>
            <a:off x="2137719" y="1260389"/>
            <a:ext cx="7784757" cy="4650833"/>
          </a:xfrm>
        </p:spPr>
        <p:txBody>
          <a:bodyPr>
            <a:normAutofit lnSpcReduction="10000"/>
          </a:bodyPr>
          <a:lstStyle/>
          <a:p>
            <a:r>
              <a:rPr lang="it-IT" sz="1500" dirty="0">
                <a:effectLst/>
                <a:latin typeface="Times New Roman" panose="02020603050405020304" pitchFamily="18" charset="0"/>
                <a:ea typeface="Times New Roman" panose="02020603050405020304" pitchFamily="18" charset="0"/>
              </a:rPr>
              <a:t>La risposta positiva del Vangelo consiste nell’accoglienza dinamica e progressiva della salvezza mediante la fede (</a:t>
            </a:r>
            <a:r>
              <a:rPr lang="it-IT" sz="1500" i="1" dirty="0" err="1">
                <a:effectLst/>
                <a:latin typeface="Times New Roman" panose="02020603050405020304" pitchFamily="18" charset="0"/>
                <a:ea typeface="Times New Roman" panose="02020603050405020304" pitchFamily="18" charset="0"/>
              </a:rPr>
              <a:t>pístis</a:t>
            </a:r>
            <a:r>
              <a:rPr lang="it-IT" sz="1500" dirty="0">
                <a:effectLst/>
                <a:latin typeface="Times New Roman" panose="02020603050405020304" pitchFamily="18" charset="0"/>
                <a:ea typeface="Times New Roman" panose="02020603050405020304" pitchFamily="18" charset="0"/>
              </a:rPr>
              <a:t>)</a:t>
            </a:r>
            <a:r>
              <a:rPr lang="it-IT" sz="1500" dirty="0">
                <a:latin typeface="Times New Roman" panose="02020603050405020304" pitchFamily="18" charset="0"/>
                <a:ea typeface="Times New Roman" panose="02020603050405020304" pitchFamily="18" charset="0"/>
              </a:rPr>
              <a:t>.</a:t>
            </a:r>
            <a:r>
              <a:rPr lang="it-IT" sz="1500" dirty="0">
                <a:effectLst/>
                <a:latin typeface="Times New Roman" panose="02020603050405020304" pitchFamily="18" charset="0"/>
                <a:ea typeface="Times New Roman" panose="02020603050405020304" pitchFamily="18" charset="0"/>
              </a:rPr>
              <a:t> La fede è considerata come un’apertura totale al contenuto del vangelo, una disponibilità </a:t>
            </a:r>
            <a:r>
              <a:rPr lang="it-IT" sz="1500" dirty="0">
                <a:effectLst/>
                <a:latin typeface="Times New Roman" panose="02020603050405020304" pitchFamily="18" charset="0"/>
                <a:ea typeface="Times New Roman" panose="02020603050405020304" pitchFamily="18" charset="0"/>
                <a:cs typeface="Times New Roman" panose="02020603050405020304" pitchFamily="18" charset="0"/>
              </a:rPr>
              <a:t>fondamentale dell’uomo che interpreta esistenzialmente la sua «concezione profonda del rapporto tra Dio e l’umanità: un rapporto di massima dipendenza, di fiducia incondizionata»</a:t>
            </a:r>
            <a:r>
              <a:rPr lang="it-IT" sz="1500" dirty="0">
                <a:latin typeface="Times New Roman" panose="02020603050405020304" pitchFamily="18" charset="0"/>
                <a:ea typeface="Times New Roman" panose="02020603050405020304" pitchFamily="18" charset="0"/>
                <a:cs typeface="Times New Roman" panose="02020603050405020304" pitchFamily="18" charset="0"/>
              </a:rPr>
              <a:t>.</a:t>
            </a:r>
          </a:p>
          <a:p>
            <a:r>
              <a:rPr lang="it-IT" sz="1500" dirty="0">
                <a:effectLst/>
                <a:latin typeface="Times New Roman" panose="02020603050405020304" pitchFamily="18" charset="0"/>
                <a:ea typeface="Times New Roman" panose="02020603050405020304" pitchFamily="18" charset="0"/>
                <a:cs typeface="Times New Roman" panose="02020603050405020304" pitchFamily="18" charset="0"/>
              </a:rPr>
              <a:t>Per Paolo la fede è un’apertura radicale, totale, che ha un inizio preciso nel tempo, si protrae nel corso della sua maturazione, è continuata in tutti i dettagli della vita e va condivisa a livello comunitario, al punto che la stessa comunità diventa «soggetto» della fede</a:t>
            </a:r>
            <a:r>
              <a:rPr lang="it-IT" sz="1500" dirty="0">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ctr">
              <a:buNone/>
            </a:pPr>
            <a:r>
              <a:rPr lang="it-IT" sz="150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Quattro livelli della fede</a:t>
            </a:r>
            <a:endParaRPr lang="it-IT" sz="15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p>
            <a:pPr marL="365125" indent="-268288"/>
            <a:r>
              <a:rPr lang="it-IT" sz="1500" i="1" dirty="0">
                <a:latin typeface="Times New Roman" panose="02020603050405020304" pitchFamily="18" charset="0"/>
                <a:ea typeface="Times New Roman" panose="02020603050405020304" pitchFamily="18" charset="0"/>
                <a:cs typeface="Times New Roman" panose="02020603050405020304" pitchFamily="18" charset="0"/>
              </a:rPr>
              <a:t>1.</a:t>
            </a:r>
            <a:r>
              <a:rPr lang="it-IT" sz="1500" i="1" dirty="0">
                <a:effectLst/>
                <a:latin typeface="Times New Roman" panose="02020603050405020304" pitchFamily="18" charset="0"/>
                <a:ea typeface="Times New Roman" panose="02020603050405020304" pitchFamily="18" charset="0"/>
                <a:cs typeface="Times New Roman" panose="02020603050405020304" pitchFamily="18" charset="0"/>
              </a:rPr>
              <a:t> La fede come adesione iniziale. </a:t>
            </a:r>
            <a:endParaRPr lang="it-IT" sz="1500" i="1" dirty="0">
              <a:latin typeface="Times New Roman" panose="02020603050405020304" pitchFamily="18" charset="0"/>
              <a:ea typeface="Times New Roman" panose="02020603050405020304" pitchFamily="18" charset="0"/>
              <a:cs typeface="Times New Roman" panose="02020603050405020304" pitchFamily="18" charset="0"/>
            </a:endParaRPr>
          </a:p>
          <a:p>
            <a:pPr marL="365125" indent="-268288"/>
            <a:r>
              <a:rPr lang="it-IT" sz="1500" i="1" dirty="0">
                <a:effectLst/>
                <a:latin typeface="Times New Roman" panose="02020603050405020304" pitchFamily="18" charset="0"/>
                <a:ea typeface="Times New Roman" panose="02020603050405020304" pitchFamily="18" charset="0"/>
                <a:cs typeface="Times New Roman" panose="02020603050405020304" pitchFamily="18" charset="0"/>
              </a:rPr>
              <a:t>2. La fede come assimilazione progressiva in tutta la vita. Tutta la vita è compenetrata dalla fede, aperta alla sua «</a:t>
            </a:r>
            <a:r>
              <a:rPr lang="it-IT" sz="1500" i="1" dirty="0" err="1">
                <a:effectLst/>
                <a:latin typeface="Times New Roman" panose="02020603050405020304" pitchFamily="18" charset="0"/>
                <a:ea typeface="Times New Roman" panose="02020603050405020304" pitchFamily="18" charset="0"/>
                <a:cs typeface="Times New Roman" panose="02020603050405020304" pitchFamily="18" charset="0"/>
              </a:rPr>
              <a:t>cristificazione</a:t>
            </a:r>
            <a:r>
              <a:rPr lang="it-IT" sz="1500" i="1" dirty="0">
                <a:effectLst/>
                <a:latin typeface="Times New Roman" panose="02020603050405020304" pitchFamily="18" charset="0"/>
                <a:ea typeface="Times New Roman" panose="02020603050405020304" pitchFamily="18" charset="0"/>
                <a:cs typeface="Times New Roman" panose="02020603050405020304" pitchFamily="18" charset="0"/>
              </a:rPr>
              <a:t>» e partecipa della filiazione adottiva (</a:t>
            </a:r>
            <a:r>
              <a:rPr lang="it-IT" sz="1500" i="1" dirty="0" err="1">
                <a:effectLst/>
                <a:latin typeface="Times New Roman" panose="02020603050405020304" pitchFamily="18" charset="0"/>
                <a:ea typeface="Times New Roman" panose="02020603050405020304" pitchFamily="18" charset="0"/>
                <a:cs typeface="Times New Roman" panose="02020603050405020304" pitchFamily="18" charset="0"/>
              </a:rPr>
              <a:t>hyothesía</a:t>
            </a:r>
            <a:r>
              <a:rPr lang="it-IT" sz="1500" i="1" dirty="0">
                <a:effectLst/>
                <a:latin typeface="Times New Roman" panose="02020603050405020304" pitchFamily="18" charset="0"/>
                <a:ea typeface="Times New Roman" panose="02020603050405020304" pitchFamily="18" charset="0"/>
                <a:cs typeface="Times New Roman" panose="02020603050405020304" pitchFamily="18" charset="0"/>
              </a:rPr>
              <a:t>: cf. </a:t>
            </a:r>
            <a:r>
              <a:rPr lang="it-IT" sz="1500" i="1" dirty="0" err="1">
                <a:effectLst/>
                <a:latin typeface="Times New Roman" panose="02020603050405020304" pitchFamily="18" charset="0"/>
                <a:ea typeface="Times New Roman" panose="02020603050405020304" pitchFamily="18" charset="0"/>
                <a:cs typeface="Times New Roman" panose="02020603050405020304" pitchFamily="18" charset="0"/>
              </a:rPr>
              <a:t>Gal</a:t>
            </a:r>
            <a:r>
              <a:rPr lang="it-IT" sz="1500" i="1" dirty="0">
                <a:effectLst/>
                <a:latin typeface="Times New Roman" panose="02020603050405020304" pitchFamily="18" charset="0"/>
                <a:ea typeface="Times New Roman" panose="02020603050405020304" pitchFamily="18" charset="0"/>
                <a:cs typeface="Times New Roman" panose="02020603050405020304" pitchFamily="18" charset="0"/>
              </a:rPr>
              <a:t> 4,5; </a:t>
            </a:r>
            <a:r>
              <a:rPr lang="it-IT" sz="1500" i="1" dirty="0" err="1">
                <a:effectLst/>
                <a:latin typeface="Times New Roman" panose="02020603050405020304" pitchFamily="18" charset="0"/>
                <a:ea typeface="Times New Roman" panose="02020603050405020304" pitchFamily="18" charset="0"/>
                <a:cs typeface="Times New Roman" panose="02020603050405020304" pitchFamily="18" charset="0"/>
              </a:rPr>
              <a:t>Rm</a:t>
            </a:r>
            <a:r>
              <a:rPr lang="it-IT" sz="1500" i="1" dirty="0">
                <a:effectLst/>
                <a:latin typeface="Times New Roman" panose="02020603050405020304" pitchFamily="18" charset="0"/>
                <a:ea typeface="Times New Roman" panose="02020603050405020304" pitchFamily="18" charset="0"/>
                <a:cs typeface="Times New Roman" panose="02020603050405020304" pitchFamily="18" charset="0"/>
              </a:rPr>
              <a:t> 8,15.23; 9,4; </a:t>
            </a:r>
            <a:r>
              <a:rPr lang="it-IT" sz="1500" i="1" dirty="0" err="1">
                <a:effectLst/>
                <a:latin typeface="Times New Roman" panose="02020603050405020304" pitchFamily="18" charset="0"/>
                <a:ea typeface="Times New Roman" panose="02020603050405020304" pitchFamily="18" charset="0"/>
                <a:cs typeface="Times New Roman" panose="02020603050405020304" pitchFamily="18" charset="0"/>
              </a:rPr>
              <a:t>Ef</a:t>
            </a:r>
            <a:r>
              <a:rPr lang="it-IT" sz="1500" i="1" dirty="0">
                <a:effectLst/>
                <a:latin typeface="Times New Roman" panose="02020603050405020304" pitchFamily="18" charset="0"/>
                <a:ea typeface="Times New Roman" panose="02020603050405020304" pitchFamily="18" charset="0"/>
                <a:cs typeface="Times New Roman" panose="02020603050405020304" pitchFamily="18" charset="0"/>
              </a:rPr>
              <a:t> 1,5). </a:t>
            </a:r>
          </a:p>
          <a:p>
            <a:pPr marL="365125" indent="-268288"/>
            <a:r>
              <a:rPr lang="it-IT" sz="1500" i="1" dirty="0">
                <a:latin typeface="Times New Roman" panose="02020603050405020304" pitchFamily="18" charset="0"/>
                <a:ea typeface="Times New Roman" panose="02020603050405020304" pitchFamily="18" charset="0"/>
                <a:cs typeface="Times New Roman" panose="02020603050405020304" pitchFamily="18" charset="0"/>
              </a:rPr>
              <a:t>3. Il </a:t>
            </a:r>
            <a:r>
              <a:rPr lang="it-IT" sz="1500" i="1" dirty="0">
                <a:effectLst/>
                <a:latin typeface="Times New Roman" panose="02020603050405020304" pitchFamily="18" charset="0"/>
                <a:ea typeface="Times New Roman" panose="02020603050405020304" pitchFamily="18" charset="0"/>
                <a:cs typeface="Times New Roman" panose="02020603050405020304" pitchFamily="18" charset="0"/>
              </a:rPr>
              <a:t>processo di graduale «</a:t>
            </a:r>
            <a:r>
              <a:rPr lang="it-IT" sz="1500" i="1" dirty="0" err="1">
                <a:effectLst/>
                <a:latin typeface="Times New Roman" panose="02020603050405020304" pitchFamily="18" charset="0"/>
                <a:ea typeface="Times New Roman" panose="02020603050405020304" pitchFamily="18" charset="0"/>
                <a:cs typeface="Times New Roman" panose="02020603050405020304" pitchFamily="18" charset="0"/>
              </a:rPr>
              <a:t>cristificazione</a:t>
            </a:r>
            <a:r>
              <a:rPr lang="it-IT" sz="1500" i="1" dirty="0">
                <a:effectLst/>
                <a:latin typeface="Times New Roman" panose="02020603050405020304" pitchFamily="18" charset="0"/>
                <a:ea typeface="Times New Roman" panose="02020603050405020304" pitchFamily="18" charset="0"/>
                <a:cs typeface="Times New Roman" panose="02020603050405020304" pitchFamily="18" charset="0"/>
              </a:rPr>
              <a:t>» del credente rappresenta la dimensione della fede condivisa da parte della comunità</a:t>
            </a:r>
            <a:r>
              <a:rPr lang="it-IT" sz="1500" i="1" dirty="0">
                <a:effectLst/>
                <a:latin typeface="Times New Roman" panose="02020603050405020304" pitchFamily="18" charset="0"/>
                <a:cs typeface="Times New Roman" panose="02020603050405020304" pitchFamily="18" charset="0"/>
              </a:rPr>
              <a:t> .</a:t>
            </a:r>
            <a:endParaRPr lang="it-IT" sz="1500" i="1" dirty="0">
              <a:latin typeface="Times New Roman" panose="02020603050405020304" pitchFamily="18" charset="0"/>
              <a:ea typeface="Times New Roman" panose="02020603050405020304" pitchFamily="18" charset="0"/>
              <a:cs typeface="Times New Roman" panose="02020603050405020304" pitchFamily="18" charset="0"/>
            </a:endParaRPr>
          </a:p>
          <a:p>
            <a:pPr marL="365125" indent="-268288"/>
            <a:r>
              <a:rPr lang="it-IT" sz="1500" i="1"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it-IT" sz="1500" i="1" dirty="0">
                <a:effectLst/>
                <a:latin typeface="Times New Roman" panose="02020603050405020304" pitchFamily="18" charset="0"/>
                <a:ea typeface="Times New Roman" panose="02020603050405020304" pitchFamily="18" charset="0"/>
              </a:rPr>
              <a:t>Un ultimo livello della fede è rappresentato dalla spinta missionaria, conseguenza di una fede che opera mediante la carità (</a:t>
            </a:r>
            <a:r>
              <a:rPr lang="it-IT" sz="1500" i="1" dirty="0" err="1">
                <a:effectLst/>
                <a:latin typeface="Times New Roman" panose="02020603050405020304" pitchFamily="18" charset="0"/>
                <a:ea typeface="Times New Roman" panose="02020603050405020304" pitchFamily="18" charset="0"/>
              </a:rPr>
              <a:t>Gal</a:t>
            </a:r>
            <a:r>
              <a:rPr lang="it-IT" sz="1500" i="1" dirty="0">
                <a:effectLst/>
                <a:latin typeface="Times New Roman" panose="02020603050405020304" pitchFamily="18" charset="0"/>
                <a:ea typeface="Times New Roman" panose="02020603050405020304" pitchFamily="18" charset="0"/>
              </a:rPr>
              <a:t> 5,6). </a:t>
            </a:r>
            <a:endParaRPr lang="it-IT" sz="15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it-IT" dirty="0"/>
          </a:p>
        </p:txBody>
      </p:sp>
      <p:sp>
        <p:nvSpPr>
          <p:cNvPr id="4" name="Titolo 1">
            <a:extLst>
              <a:ext uri="{FF2B5EF4-FFF2-40B4-BE49-F238E27FC236}">
                <a16:creationId xmlns:a16="http://schemas.microsoft.com/office/drawing/2014/main" id="{5006F3E6-6872-4F98-C918-6CB04A7928DD}"/>
              </a:ext>
            </a:extLst>
          </p:cNvPr>
          <p:cNvSpPr>
            <a:spLocks noGrp="1"/>
          </p:cNvSpPr>
          <p:nvPr>
            <p:ph type="title"/>
          </p:nvPr>
        </p:nvSpPr>
        <p:spPr>
          <a:xfrm>
            <a:off x="2592925" y="624110"/>
            <a:ext cx="8911687" cy="735133"/>
          </a:xfrm>
        </p:spPr>
        <p:txBody>
          <a:bodyPr/>
          <a:lstStyle/>
          <a:p>
            <a:r>
              <a:rPr lang="it-IT" sz="3600" dirty="0">
                <a:effectLst/>
                <a:latin typeface="Times New Roman" panose="02020603050405020304" pitchFamily="18" charset="0"/>
                <a:ea typeface="Times New Roman" panose="02020603050405020304" pitchFamily="18" charset="0"/>
              </a:rPr>
              <a:t>3.3. La </a:t>
            </a:r>
            <a:r>
              <a:rPr lang="it-IT" dirty="0">
                <a:latin typeface="Times New Roman" panose="02020603050405020304" pitchFamily="18" charset="0"/>
                <a:ea typeface="Times New Roman" panose="02020603050405020304" pitchFamily="18" charset="0"/>
              </a:rPr>
              <a:t>fede</a:t>
            </a:r>
            <a:endParaRPr lang="it-IT" dirty="0"/>
          </a:p>
        </p:txBody>
      </p:sp>
      <p:sp>
        <p:nvSpPr>
          <p:cNvPr id="5" name="CasellaDiTesto 4">
            <a:extLst>
              <a:ext uri="{FF2B5EF4-FFF2-40B4-BE49-F238E27FC236}">
                <a16:creationId xmlns:a16="http://schemas.microsoft.com/office/drawing/2014/main" id="{9304B796-C9DB-7CA4-698C-75A32F209CAC}"/>
              </a:ext>
            </a:extLst>
          </p:cNvPr>
          <p:cNvSpPr txBox="1"/>
          <p:nvPr/>
        </p:nvSpPr>
        <p:spPr>
          <a:xfrm>
            <a:off x="9922476" y="3490510"/>
            <a:ext cx="1742303" cy="2076209"/>
          </a:xfrm>
          <a:prstGeom prst="rect">
            <a:avLst/>
          </a:prstGeom>
          <a:solidFill>
            <a:srgbClr val="FFC000"/>
          </a:solidFill>
        </p:spPr>
        <p:txBody>
          <a:bodyPr wrap="square" rtlCol="0">
            <a:spAutoFit/>
          </a:bodyPr>
          <a:lstStyle/>
          <a:p>
            <a:pPr marL="354013" indent="-342900">
              <a:lnSpc>
                <a:spcPts val="1430"/>
              </a:lnSpc>
              <a:buAutoNum type="arabicPeriod"/>
            </a:pPr>
            <a:r>
              <a:rPr lang="it-IT" sz="1400" kern="100" dirty="0">
                <a:effectLst/>
                <a:latin typeface="Perpetua" panose="02020502060401020303" pitchFamily="18" charset="77"/>
                <a:ea typeface="Calibri" panose="020F0502020204030204" pitchFamily="34" charset="0"/>
                <a:cs typeface="Times New Roman" panose="02020603050405020304" pitchFamily="18" charset="0"/>
              </a:rPr>
              <a:t>DIMENSIONE BATTESIMALE</a:t>
            </a:r>
          </a:p>
          <a:p>
            <a:pPr marL="354013" indent="-342900">
              <a:lnSpc>
                <a:spcPts val="1430"/>
              </a:lnSpc>
              <a:buAutoNum type="arabicPeriod"/>
            </a:pPr>
            <a:endParaRPr lang="it-IT" sz="1400" kern="100" dirty="0">
              <a:latin typeface="Perpetua" panose="02020502060401020303" pitchFamily="18" charset="77"/>
              <a:ea typeface="Calibri" panose="020F0502020204030204" pitchFamily="34" charset="0"/>
              <a:cs typeface="Times New Roman" panose="02020603050405020304" pitchFamily="18" charset="0"/>
            </a:endParaRPr>
          </a:p>
          <a:p>
            <a:pPr marL="354013" indent="-342900">
              <a:lnSpc>
                <a:spcPts val="1430"/>
              </a:lnSpc>
              <a:buFontTx/>
              <a:buAutoNum type="arabicPeriod"/>
            </a:pPr>
            <a:r>
              <a:rPr lang="it-IT" sz="1400" kern="100" dirty="0">
                <a:effectLst/>
                <a:latin typeface="Perpetua" panose="02020502060401020303" pitchFamily="18" charset="77"/>
                <a:ea typeface="Calibri" panose="020F0502020204030204" pitchFamily="34" charset="0"/>
                <a:cs typeface="Times New Roman" panose="02020603050405020304" pitchFamily="18" charset="0"/>
              </a:rPr>
              <a:t>DIMENSIONE MORALE</a:t>
            </a:r>
          </a:p>
          <a:p>
            <a:pPr marL="354013" indent="-342900">
              <a:lnSpc>
                <a:spcPts val="1430"/>
              </a:lnSpc>
              <a:buFontTx/>
              <a:buAutoNum type="arabicPeriod"/>
            </a:pPr>
            <a:endParaRPr lang="it-IT" sz="1400" kern="100" dirty="0">
              <a:latin typeface="Perpetua" panose="02020502060401020303" pitchFamily="18" charset="77"/>
              <a:ea typeface="Calibri" panose="020F0502020204030204" pitchFamily="34" charset="0"/>
              <a:cs typeface="Times New Roman" panose="02020603050405020304" pitchFamily="18" charset="0"/>
            </a:endParaRPr>
          </a:p>
          <a:p>
            <a:pPr marL="354013" indent="-342900">
              <a:lnSpc>
                <a:spcPts val="1430"/>
              </a:lnSpc>
              <a:buFontTx/>
              <a:buAutoNum type="arabicPeriod"/>
            </a:pPr>
            <a:r>
              <a:rPr lang="it-IT" sz="1400" kern="100" dirty="0">
                <a:effectLst/>
                <a:latin typeface="Perpetua" panose="02020502060401020303" pitchFamily="18" charset="77"/>
                <a:ea typeface="Calibri" panose="020F0502020204030204" pitchFamily="34" charset="0"/>
                <a:cs typeface="Times New Roman" panose="02020603050405020304" pitchFamily="18" charset="0"/>
              </a:rPr>
              <a:t>DIMENSIONE ECCLESIALE</a:t>
            </a:r>
          </a:p>
          <a:p>
            <a:pPr marL="354013" indent="-342900">
              <a:lnSpc>
                <a:spcPts val="1430"/>
              </a:lnSpc>
              <a:buFontTx/>
              <a:buAutoNum type="arabicPeriod"/>
            </a:pPr>
            <a:endParaRPr lang="it-IT" sz="1400" kern="100" dirty="0">
              <a:latin typeface="Perpetua" panose="02020502060401020303" pitchFamily="18" charset="77"/>
              <a:ea typeface="Calibri" panose="020F0502020204030204" pitchFamily="34" charset="0"/>
              <a:cs typeface="Times New Roman" panose="02020603050405020304" pitchFamily="18" charset="0"/>
            </a:endParaRPr>
          </a:p>
          <a:p>
            <a:pPr marL="354013" indent="-342900">
              <a:lnSpc>
                <a:spcPts val="1430"/>
              </a:lnSpc>
              <a:buFontTx/>
              <a:buAutoNum type="arabicPeriod"/>
            </a:pPr>
            <a:r>
              <a:rPr lang="it-IT" sz="1400" kern="100" dirty="0">
                <a:effectLst/>
                <a:latin typeface="Perpetua" panose="02020502060401020303" pitchFamily="18" charset="77"/>
                <a:ea typeface="Calibri" panose="020F0502020204030204" pitchFamily="34" charset="0"/>
                <a:cs typeface="Times New Roman" panose="02020603050405020304" pitchFamily="18" charset="0"/>
              </a:rPr>
              <a:t>DIMENSIONE MISSIONARIA</a:t>
            </a:r>
          </a:p>
        </p:txBody>
      </p:sp>
    </p:spTree>
    <p:extLst>
      <p:ext uri="{BB962C8B-B14F-4D97-AF65-F5344CB8AC3E}">
        <p14:creationId xmlns:p14="http://schemas.microsoft.com/office/powerpoint/2010/main" val="4012935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3E1689-87C0-282F-4A69-2DC185B946A9}"/>
              </a:ext>
            </a:extLst>
          </p:cNvPr>
          <p:cNvSpPr>
            <a:spLocks noGrp="1"/>
          </p:cNvSpPr>
          <p:nvPr>
            <p:ph type="title"/>
          </p:nvPr>
        </p:nvSpPr>
        <p:spPr>
          <a:xfrm>
            <a:off x="2592925" y="624110"/>
            <a:ext cx="8911687" cy="599209"/>
          </a:xfrm>
        </p:spPr>
        <p:txBody>
          <a:bodyPr>
            <a:normAutofit fontScale="90000"/>
          </a:bodyPr>
          <a:lstStyle/>
          <a:p>
            <a:r>
              <a:rPr lang="it-IT" sz="3600" dirty="0">
                <a:effectLst/>
                <a:latin typeface="Times New Roman" panose="02020603050405020304" pitchFamily="18" charset="0"/>
                <a:ea typeface="Times New Roman" panose="02020603050405020304" pitchFamily="18" charset="0"/>
              </a:rPr>
              <a:t>3.4. </a:t>
            </a:r>
            <a:r>
              <a:rPr lang="it-IT" sz="4000" dirty="0">
                <a:effectLst/>
                <a:latin typeface="Times New Roman" panose="02020603050405020304" pitchFamily="18" charset="0"/>
                <a:ea typeface="Times New Roman" panose="02020603050405020304" pitchFamily="18" charset="0"/>
              </a:rPr>
              <a:t>La giustificazione</a:t>
            </a:r>
            <a:endParaRPr lang="it-IT" sz="4000" dirty="0"/>
          </a:p>
        </p:txBody>
      </p:sp>
      <p:sp>
        <p:nvSpPr>
          <p:cNvPr id="3" name="Segnaposto contenuto 2">
            <a:extLst>
              <a:ext uri="{FF2B5EF4-FFF2-40B4-BE49-F238E27FC236}">
                <a16:creationId xmlns:a16="http://schemas.microsoft.com/office/drawing/2014/main" id="{B7699BF5-6E89-EA15-66B5-9EE894CB359B}"/>
              </a:ext>
            </a:extLst>
          </p:cNvPr>
          <p:cNvSpPr>
            <a:spLocks noGrp="1"/>
          </p:cNvSpPr>
          <p:nvPr>
            <p:ph idx="1"/>
          </p:nvPr>
        </p:nvSpPr>
        <p:spPr>
          <a:xfrm>
            <a:off x="2496065" y="1433384"/>
            <a:ext cx="9008547" cy="4477838"/>
          </a:xfrm>
        </p:spPr>
        <p:txBody>
          <a:bodyPr>
            <a:normAutofit fontScale="92500" lnSpcReduction="10000"/>
          </a:bodyPr>
          <a:lstStyle/>
          <a:p>
            <a:r>
              <a:rPr lang="it-IT" sz="1800" dirty="0">
                <a:effectLst/>
                <a:latin typeface="Times New Roman" panose="02020603050405020304" pitchFamily="18" charset="0"/>
                <a:ea typeface="Times New Roman" panose="02020603050405020304" pitchFamily="18" charset="0"/>
              </a:rPr>
              <a:t>A partire dal </a:t>
            </a:r>
            <a:r>
              <a:rPr lang="it-IT" sz="1800" i="1" dirty="0" err="1">
                <a:effectLst/>
                <a:latin typeface="Times New Roman" panose="02020603050405020304" pitchFamily="18" charset="0"/>
                <a:ea typeface="Times New Roman" panose="02020603050405020304" pitchFamily="18" charset="0"/>
              </a:rPr>
              <a:t>kérygma</a:t>
            </a:r>
            <a:r>
              <a:rPr lang="it-IT" sz="1800" dirty="0">
                <a:effectLst/>
                <a:latin typeface="Times New Roman" panose="02020603050405020304" pitchFamily="18" charset="0"/>
                <a:ea typeface="Times New Roman" panose="02020603050405020304" pitchFamily="18" charset="0"/>
              </a:rPr>
              <a:t> primitivo dove di afferma che Cristo è morto «per i nostri peccati» (cf. 1Cor 15,3-5), Paolo esprime il processo interiore della redenzione mediante il linguaggio della «liberazione», della «riconciliazione» e soprattutto della «giustificazione»</a:t>
            </a:r>
            <a:r>
              <a:rPr lang="it-IT" sz="1800" i="1" dirty="0">
                <a:effectLst/>
                <a:latin typeface="Times New Roman" panose="02020603050405020304" pitchFamily="18" charset="0"/>
                <a:ea typeface="Times New Roman" panose="02020603050405020304" pitchFamily="18" charset="0"/>
              </a:rPr>
              <a:t> </a:t>
            </a:r>
            <a:r>
              <a:rPr lang="it-IT" sz="1800" dirty="0">
                <a:effectLst/>
                <a:latin typeface="Times New Roman" panose="02020603050405020304" pitchFamily="18" charset="0"/>
                <a:ea typeface="Times New Roman" panose="02020603050405020304" pitchFamily="18" charset="0"/>
              </a:rPr>
              <a:t>(</a:t>
            </a:r>
            <a:r>
              <a:rPr lang="it-IT" sz="1800" i="1" dirty="0" err="1">
                <a:effectLst/>
                <a:latin typeface="Times New Roman" panose="02020603050405020304" pitchFamily="18" charset="0"/>
                <a:ea typeface="Times New Roman" panose="02020603050405020304" pitchFamily="18" charset="0"/>
              </a:rPr>
              <a:t>dikaiosýnē</a:t>
            </a:r>
            <a:r>
              <a:rPr lang="it-IT" sz="1800" dirty="0">
                <a:effectLst/>
                <a:latin typeface="Times New Roman" panose="02020603050405020304" pitchFamily="18" charset="0"/>
                <a:ea typeface="Times New Roman" panose="02020603050405020304" pitchFamily="18" charset="0"/>
              </a:rPr>
              <a:t>).</a:t>
            </a:r>
            <a:r>
              <a:rPr lang="it-IT" dirty="0">
                <a:effectLst/>
              </a:rPr>
              <a:t> </a:t>
            </a:r>
          </a:p>
          <a:p>
            <a:r>
              <a:rPr lang="it-IT" sz="1800" dirty="0">
                <a:effectLst/>
                <a:latin typeface="Times New Roman" panose="02020603050405020304" pitchFamily="18" charset="0"/>
                <a:ea typeface="Times New Roman" panose="02020603050405020304" pitchFamily="18" charset="0"/>
              </a:rPr>
              <a:t>In Cristo morto e risorto «per tutti», Dio ha capovolto il destino negativo della condizione umana e ha donato gratuitamente la riconciliazione e la vita (cf. </a:t>
            </a:r>
            <a:r>
              <a:rPr lang="it-IT" sz="1800" dirty="0" err="1">
                <a:effectLst/>
                <a:latin typeface="Times New Roman" panose="02020603050405020304" pitchFamily="18" charset="0"/>
                <a:ea typeface="Times New Roman" panose="02020603050405020304" pitchFamily="18" charset="0"/>
              </a:rPr>
              <a:t>Rm</a:t>
            </a:r>
            <a:r>
              <a:rPr lang="it-IT" sz="1800" dirty="0">
                <a:effectLst/>
                <a:latin typeface="Times New Roman" panose="02020603050405020304" pitchFamily="18" charset="0"/>
                <a:ea typeface="Times New Roman" panose="02020603050405020304" pitchFamily="18" charset="0"/>
              </a:rPr>
              <a:t> 3,25-26</a:t>
            </a:r>
            <a:r>
              <a:rPr lang="it-IT" sz="1800" dirty="0">
                <a:latin typeface="Times New Roman" panose="02020603050405020304" pitchFamily="18" charset="0"/>
                <a:ea typeface="Times New Roman" panose="02020603050405020304" pitchFamily="18" charset="0"/>
              </a:rPr>
              <a:t>).</a:t>
            </a:r>
            <a:r>
              <a:rPr lang="it-IT" sz="1800" dirty="0">
                <a:effectLst/>
                <a:latin typeface="Times New Roman" panose="02020603050405020304" pitchFamily="18" charset="0"/>
                <a:ea typeface="Times New Roman" panose="02020603050405020304" pitchFamily="18" charset="0"/>
              </a:rPr>
              <a:t> il Padre non ha risparmiato il proprio Figlio, il solo giusto, ma nel suo progetto di amore lo ha consegnato alla morte e o risuscitato alla vita al fine di «dichiarare giusti» tutti coloro che accolgono nella fede il Cristo crocifisso e risorto</a:t>
            </a:r>
            <a:r>
              <a:rPr lang="it-IT" sz="1800" dirty="0">
                <a:latin typeface="Times New Roman" panose="02020603050405020304" pitchFamily="18" charset="0"/>
                <a:ea typeface="Times New Roman" panose="02020603050405020304" pitchFamily="18" charset="0"/>
              </a:rPr>
              <a:t>.</a:t>
            </a:r>
          </a:p>
          <a:p>
            <a:r>
              <a:rPr lang="it-IT" sz="1800" dirty="0">
                <a:effectLst/>
                <a:latin typeface="Times New Roman" panose="02020603050405020304" pitchFamily="18" charset="0"/>
                <a:ea typeface="Times New Roman" panose="02020603050405020304" pitchFamily="18" charset="0"/>
              </a:rPr>
              <a:t>Facendo ricorso alla tradizione giudaica e alla terminologia legale</a:t>
            </a:r>
            <a:r>
              <a:rPr lang="it-IT" dirty="0">
                <a:effectLst/>
              </a:rPr>
              <a:t> </a:t>
            </a:r>
            <a:r>
              <a:rPr lang="it-IT" sz="1800" dirty="0">
                <a:effectLst/>
                <a:latin typeface="Times New Roman" panose="02020603050405020304" pitchFamily="18" charset="0"/>
                <a:ea typeface="Times New Roman" panose="02020603050405020304" pitchFamily="18" charset="0"/>
              </a:rPr>
              <a:t>Paolo formula il </a:t>
            </a:r>
            <a:r>
              <a:rPr lang="it-IT" sz="1800" spc="-20" dirty="0">
                <a:effectLst/>
                <a:latin typeface="Times New Roman" panose="02020603050405020304" pitchFamily="18" charset="0"/>
                <a:ea typeface="Times New Roman" panose="02020603050405020304" pitchFamily="18" charset="0"/>
              </a:rPr>
              <a:t>concetto della «giustificazione per la fede», ritenuto il più importante e complesso tema argomentativo della sua architettura teologica</a:t>
            </a:r>
            <a:r>
              <a:rPr lang="it-IT" sz="1800" spc="-20" dirty="0">
                <a:latin typeface="Times New Roman" panose="02020603050405020304" pitchFamily="18" charset="0"/>
                <a:ea typeface="Times New Roman" panose="02020603050405020304" pitchFamily="18" charset="0"/>
              </a:rPr>
              <a:t>.</a:t>
            </a:r>
            <a:r>
              <a:rPr lang="it-IT" sz="1800" spc="-20" dirty="0">
                <a:effectLst/>
                <a:latin typeface="Times New Roman" panose="02020603050405020304" pitchFamily="18" charset="0"/>
                <a:ea typeface="Times New Roman" panose="02020603050405020304" pitchFamily="18" charset="0"/>
              </a:rPr>
              <a:t> La sua tesi è esposta in </a:t>
            </a:r>
            <a:r>
              <a:rPr lang="it-IT" sz="1800" spc="-20" dirty="0" err="1">
                <a:effectLst/>
                <a:latin typeface="Times New Roman" panose="02020603050405020304" pitchFamily="18" charset="0"/>
                <a:ea typeface="Times New Roman" panose="02020603050405020304" pitchFamily="18" charset="0"/>
              </a:rPr>
              <a:t>Gal</a:t>
            </a:r>
            <a:r>
              <a:rPr lang="it-IT" sz="1800" spc="-20" dirty="0">
                <a:effectLst/>
                <a:latin typeface="Times New Roman" panose="02020603050405020304" pitchFamily="18" charset="0"/>
                <a:ea typeface="Times New Roman" panose="02020603050405020304" pitchFamily="18" charset="0"/>
              </a:rPr>
              <a:t> 2,16: </a:t>
            </a:r>
            <a:r>
              <a:rPr lang="it-IT" sz="1800" dirty="0">
                <a:effectLst/>
                <a:latin typeface="Times New Roman" panose="02020603050405020304" pitchFamily="18" charset="0"/>
                <a:ea typeface="Times New Roman" panose="02020603050405020304" pitchFamily="18" charset="0"/>
              </a:rPr>
              <a:t>«Sapendo tuttavia che l’uomo non è giustificato per le opere della legge ma soltanto per mezzo della fede in Gesù Cristo, abbiamo creduto anche noi in Cristo Gesù per essere giustificati per la fede in Cristo e non per le opere della legge; poiché per le opere della legge non verrà mai giustificato nessuno». </a:t>
            </a:r>
          </a:p>
          <a:p>
            <a:r>
              <a:rPr lang="it-IT" dirty="0">
                <a:latin typeface="Times New Roman" panose="02020603050405020304" pitchFamily="18" charset="0"/>
                <a:ea typeface="Times New Roman" panose="02020603050405020304" pitchFamily="18" charset="0"/>
              </a:rPr>
              <a:t>L</a:t>
            </a:r>
            <a:r>
              <a:rPr lang="it-IT" sz="1800" dirty="0">
                <a:effectLst/>
                <a:latin typeface="Times New Roman" panose="02020603050405020304" pitchFamily="18" charset="0"/>
                <a:ea typeface="Times New Roman" panose="02020603050405020304" pitchFamily="18" charset="0"/>
              </a:rPr>
              <a:t>a «giustificazione» è una «riabilitazione» da parte di Dio che apre una nuova strada rispetto a quella della legge (</a:t>
            </a:r>
            <a:r>
              <a:rPr lang="it-IT" sz="1800" i="1" dirty="0" err="1">
                <a:effectLst/>
                <a:latin typeface="Times New Roman" panose="02020603050405020304" pitchFamily="18" charset="0"/>
                <a:ea typeface="Times New Roman" panose="02020603050405020304" pitchFamily="18" charset="0"/>
              </a:rPr>
              <a:t>nómos</a:t>
            </a:r>
            <a:r>
              <a:rPr lang="it-IT" sz="1800" dirty="0">
                <a:effectLst/>
                <a:latin typeface="Times New Roman" panose="02020603050405020304" pitchFamily="18" charset="0"/>
                <a:ea typeface="Times New Roman" panose="02020603050405020304" pitchFamily="18" charset="0"/>
              </a:rPr>
              <a:t>), per realizzare una nuova condizione di «autenticità dell’uomo». </a:t>
            </a:r>
            <a:endParaRPr lang="it-IT" dirty="0"/>
          </a:p>
        </p:txBody>
      </p:sp>
    </p:spTree>
    <p:extLst>
      <p:ext uri="{BB962C8B-B14F-4D97-AF65-F5344CB8AC3E}">
        <p14:creationId xmlns:p14="http://schemas.microsoft.com/office/powerpoint/2010/main" val="2596781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27F1AA2-099B-5B7D-942B-D23F29774D0B}"/>
              </a:ext>
            </a:extLst>
          </p:cNvPr>
          <p:cNvSpPr>
            <a:spLocks noGrp="1"/>
          </p:cNvSpPr>
          <p:nvPr>
            <p:ph idx="1"/>
          </p:nvPr>
        </p:nvSpPr>
        <p:spPr>
          <a:xfrm>
            <a:off x="1890584" y="580768"/>
            <a:ext cx="5647038" cy="5330454"/>
          </a:xfrm>
        </p:spPr>
        <p:txBody>
          <a:bodyPr>
            <a:normAutofit fontScale="92500" lnSpcReduction="10000"/>
          </a:bodyPr>
          <a:lstStyle/>
          <a:p>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La fedeltà a Dio e il ruolo della legge</a:t>
            </a:r>
          </a:p>
          <a:p>
            <a:r>
              <a:rPr lang="it-IT" sz="1800" i="1" dirty="0">
                <a:effectLst/>
                <a:latin typeface="Times New Roman" panose="02020603050405020304" pitchFamily="18" charset="0"/>
                <a:ea typeface="Times New Roman" panose="02020603050405020304" pitchFamily="18" charset="0"/>
              </a:rPr>
              <a:t>a)</a:t>
            </a:r>
            <a:r>
              <a:rPr lang="it-IT" sz="1800" dirty="0">
                <a:effectLst/>
                <a:latin typeface="Times New Roman" panose="02020603050405020304" pitchFamily="18" charset="0"/>
                <a:ea typeface="Times New Roman" panose="02020603050405020304" pitchFamily="18" charset="0"/>
              </a:rPr>
              <a:t>	Nel pensiero ebraico la «giustizia» (</a:t>
            </a:r>
            <a:r>
              <a:rPr lang="it-IT" sz="1800" i="1" dirty="0" err="1">
                <a:effectLst/>
                <a:latin typeface="Times New Roman" panose="02020603050405020304" pitchFamily="18" charset="0"/>
                <a:ea typeface="Times New Roman" panose="02020603050405020304" pitchFamily="18" charset="0"/>
              </a:rPr>
              <a:t>s</a:t>
            </a:r>
            <a:r>
              <a:rPr lang="it-IT" sz="1800" i="1" baseline="30000" dirty="0" err="1">
                <a:effectLst/>
                <a:latin typeface="Times New Roman" panose="02020603050405020304" pitchFamily="18" charset="0"/>
                <a:ea typeface="Times New Roman" panose="02020603050405020304" pitchFamily="18" charset="0"/>
              </a:rPr>
              <a:t>e</a:t>
            </a:r>
            <a:r>
              <a:rPr lang="it-IT" sz="1800" i="1" dirty="0" err="1">
                <a:effectLst/>
                <a:latin typeface="Times New Roman" panose="02020603050405020304" pitchFamily="18" charset="0"/>
                <a:ea typeface="Times New Roman" panose="02020603050405020304" pitchFamily="18" charset="0"/>
              </a:rPr>
              <a:t>daqah</a:t>
            </a:r>
            <a:r>
              <a:rPr lang="it-IT" sz="1800" dirty="0">
                <a:effectLst/>
                <a:latin typeface="Times New Roman" panose="02020603050405020304" pitchFamily="18" charset="0"/>
                <a:ea typeface="Times New Roman" panose="02020603050405020304" pitchFamily="18" charset="0"/>
              </a:rPr>
              <a:t>) esprime un concetto «relazionale». Esso implica il far fronte agli obblighi che vengono all’individuo dal complesso delle relazioni di cui si fa parte. La giustizia è collegata alla fedeltà data ed è commisurata all’impegno di fedeltà richiesto nella relazione interpersonale</a:t>
            </a:r>
            <a:r>
              <a:rPr lang="it-IT" sz="1800" dirty="0">
                <a:latin typeface="Times New Roman" panose="02020603050405020304" pitchFamily="18" charset="0"/>
                <a:ea typeface="Times New Roman" panose="02020603050405020304" pitchFamily="18" charset="0"/>
              </a:rPr>
              <a:t>.</a:t>
            </a:r>
          </a:p>
          <a:p>
            <a:r>
              <a:rPr lang="it-IT" sz="1800" dirty="0">
                <a:effectLst/>
                <a:latin typeface="Times New Roman" panose="02020603050405020304" pitchFamily="18" charset="0"/>
                <a:ea typeface="Times New Roman" panose="02020603050405020304" pitchFamily="18" charset="0"/>
              </a:rPr>
              <a:t>Paolo presenta Dio «giusto» perché «giustificante»: Dio è fedele alle promesse perché rende l’uomo capace di fare pareggio. L'immagine di Dio è così condensata in Cristo morto e risorto e la formula dell'uomo è l’«immagine di Dio realizzata nella forma filiale di Cristo» (</a:t>
            </a:r>
            <a:r>
              <a:rPr lang="it-IT" sz="1800" dirty="0" err="1">
                <a:effectLst/>
                <a:latin typeface="Times New Roman" panose="02020603050405020304" pitchFamily="18" charset="0"/>
                <a:ea typeface="Times New Roman" panose="02020603050405020304" pitchFamily="18" charset="0"/>
              </a:rPr>
              <a:t>Rm</a:t>
            </a:r>
            <a:r>
              <a:rPr lang="it-IT" sz="1800" dirty="0">
                <a:effectLst/>
                <a:latin typeface="Times New Roman" panose="02020603050405020304" pitchFamily="18" charset="0"/>
                <a:ea typeface="Times New Roman" panose="02020603050405020304" pitchFamily="18" charset="0"/>
              </a:rPr>
              <a:t> 8,28-30). L’uomo giustificato diventa «testimonianza e trasparenza» di Dio. Paolo sviluppa ulteriormente l’argomento antropologico: la somiglianza di Dio acquista la forma (</a:t>
            </a:r>
            <a:r>
              <a:rPr lang="it-IT" sz="1800" i="1" dirty="0" err="1">
                <a:effectLst/>
                <a:latin typeface="Times New Roman" panose="02020603050405020304" pitchFamily="18" charset="0"/>
                <a:ea typeface="Times New Roman" panose="02020603050405020304" pitchFamily="18" charset="0"/>
              </a:rPr>
              <a:t>morphḗ</a:t>
            </a:r>
            <a:r>
              <a:rPr lang="it-IT" sz="1800" dirty="0">
                <a:effectLst/>
                <a:latin typeface="Times New Roman" panose="02020603050405020304" pitchFamily="18" charset="0"/>
                <a:ea typeface="Times New Roman" panose="02020603050405020304" pitchFamily="18" charset="0"/>
              </a:rPr>
              <a:t>) di Cristo. </a:t>
            </a:r>
          </a:p>
          <a:p>
            <a:r>
              <a:rPr lang="it-IT" sz="1800" dirty="0">
                <a:effectLst/>
                <a:latin typeface="Times New Roman" panose="02020603050405020304" pitchFamily="18" charset="0"/>
                <a:ea typeface="Times New Roman" panose="02020603050405020304" pitchFamily="18" charset="0"/>
              </a:rPr>
              <a:t>Le scelte dell’uomo, il suo amore, la sua conoscenza, hanno la stessa forma delle scelte, dell’amore, della conoscenza di Cristo</a:t>
            </a:r>
            <a:r>
              <a:rPr lang="it-IT" sz="1800" dirty="0">
                <a:latin typeface="Times New Roman" panose="02020603050405020304" pitchFamily="18" charset="0"/>
                <a:ea typeface="Times New Roman" panose="02020603050405020304" pitchFamily="18" charset="0"/>
              </a:rPr>
              <a:t>.</a:t>
            </a:r>
            <a:endParaRPr lang="it-IT" dirty="0">
              <a:latin typeface="Times New Roman" panose="02020603050405020304" pitchFamily="18" charset="0"/>
              <a:ea typeface="Times New Roman" panose="02020603050405020304" pitchFamily="18" charset="0"/>
              <a:cs typeface="Times New Roman" panose="02020603050405020304" pitchFamily="18" charset="0"/>
            </a:endParaRPr>
          </a:p>
          <a:p>
            <a:endParaRPr lang="it-IT" sz="1800" dirty="0">
              <a:effectLst/>
              <a:latin typeface="Georgia Grassetto" panose="02040502050405020303" pitchFamily="18" charset="0"/>
              <a:ea typeface="Times New Roman" panose="02020603050405020304" pitchFamily="18" charset="0"/>
              <a:cs typeface="Times New Roman" panose="02020603050405020304" pitchFamily="18" charset="0"/>
            </a:endParaRPr>
          </a:p>
          <a:p>
            <a:endParaRPr lang="it-IT" dirty="0"/>
          </a:p>
        </p:txBody>
      </p:sp>
      <p:pic>
        <p:nvPicPr>
          <p:cNvPr id="4" name="Immagine 3">
            <a:extLst>
              <a:ext uri="{FF2B5EF4-FFF2-40B4-BE49-F238E27FC236}">
                <a16:creationId xmlns:a16="http://schemas.microsoft.com/office/drawing/2014/main" id="{E44F31C9-1AC2-65F4-6B93-A24C30E319E7}"/>
              </a:ext>
            </a:extLst>
          </p:cNvPr>
          <p:cNvPicPr>
            <a:picLocks noChangeAspect="1"/>
          </p:cNvPicPr>
          <p:nvPr/>
        </p:nvPicPr>
        <p:blipFill>
          <a:blip r:embed="rId2"/>
          <a:stretch>
            <a:fillRect/>
          </a:stretch>
        </p:blipFill>
        <p:spPr>
          <a:xfrm>
            <a:off x="7509284" y="1532238"/>
            <a:ext cx="4155494" cy="3496962"/>
          </a:xfrm>
          <a:prstGeom prst="rect">
            <a:avLst/>
          </a:prstGeom>
        </p:spPr>
      </p:pic>
    </p:spTree>
    <p:extLst>
      <p:ext uri="{BB962C8B-B14F-4D97-AF65-F5344CB8AC3E}">
        <p14:creationId xmlns:p14="http://schemas.microsoft.com/office/powerpoint/2010/main" val="3234121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CB66C31-55EF-47E4-4BFB-7C6197791A27}"/>
              </a:ext>
            </a:extLst>
          </p:cNvPr>
          <p:cNvSpPr>
            <a:spLocks noGrp="1"/>
          </p:cNvSpPr>
          <p:nvPr>
            <p:ph idx="1"/>
          </p:nvPr>
        </p:nvSpPr>
        <p:spPr>
          <a:xfrm>
            <a:off x="1890584" y="630195"/>
            <a:ext cx="9539416" cy="5671751"/>
          </a:xfrm>
        </p:spPr>
        <p:txBody>
          <a:bodyPr/>
          <a:lstStyle/>
          <a:p>
            <a:r>
              <a:rPr lang="it-IT" dirty="0"/>
              <a:t>La legge mosaica</a:t>
            </a:r>
          </a:p>
          <a:p>
            <a:r>
              <a:rPr lang="it-IT" sz="1800" dirty="0">
                <a:effectLst/>
                <a:latin typeface="Times New Roman" panose="02020603050405020304" pitchFamily="18" charset="0"/>
                <a:ea typeface="Times New Roman" panose="02020603050405020304" pitchFamily="18" charset="0"/>
              </a:rPr>
              <a:t>La legge rende noti i comandamenti di Dio e allo stesso tempo chiede ai credenti una corrispondenza di fedeltà che si contrappone alla potenza del peccato e al rifiuto dell’alleanza. </a:t>
            </a:r>
          </a:p>
          <a:p>
            <a:r>
              <a:rPr lang="it-IT" sz="1800" dirty="0">
                <a:effectLst/>
                <a:latin typeface="Times New Roman" panose="02020603050405020304" pitchFamily="18" charset="0"/>
                <a:ea typeface="Times New Roman" panose="02020603050405020304" pitchFamily="18" charset="0"/>
              </a:rPr>
              <a:t>Il ruolo della legge consiste nel far conoscere i limiti del male e nel commisurare la condotta umana con la giusta relazione voluta da Dio e confermata nell’alleanza. C'è così una misura per il rapporto con Dio, quando, alla richiesta di amare Dio con tutto il cuore, il credente vive nel «timore di Dio». Secondo l’Apostolo la legge mosaica è santa e «santo, giusto e buono è il comandamento» (</a:t>
            </a:r>
            <a:r>
              <a:rPr lang="it-IT" sz="1800" dirty="0" err="1">
                <a:effectLst/>
                <a:latin typeface="Times New Roman" panose="02020603050405020304" pitchFamily="18" charset="0"/>
                <a:ea typeface="Times New Roman" panose="02020603050405020304" pitchFamily="18" charset="0"/>
              </a:rPr>
              <a:t>Rm</a:t>
            </a:r>
            <a:r>
              <a:rPr lang="it-IT" sz="1800" dirty="0">
                <a:effectLst/>
                <a:latin typeface="Times New Roman" panose="02020603050405020304" pitchFamily="18" charset="0"/>
                <a:ea typeface="Times New Roman" panose="02020603050405020304" pitchFamily="18" charset="0"/>
              </a:rPr>
              <a:t> 7,12), ma la sua finalità è limitata e dialetticamente connessa con il tema di «peccato», che è trasgressione della legge.</a:t>
            </a:r>
            <a:r>
              <a:rPr lang="it-IT" dirty="0">
                <a:effectLst/>
              </a:rPr>
              <a:t> </a:t>
            </a:r>
          </a:p>
          <a:p>
            <a:r>
              <a:rPr lang="it-IT" dirty="0">
                <a:latin typeface="Times New Roman" panose="02020603050405020304" pitchFamily="18" charset="0"/>
                <a:ea typeface="Times New Roman" panose="02020603050405020304" pitchFamily="18" charset="0"/>
              </a:rPr>
              <a:t>I</a:t>
            </a:r>
            <a:r>
              <a:rPr lang="it-IT" sz="1800" dirty="0">
                <a:effectLst/>
                <a:latin typeface="Times New Roman" panose="02020603050405020304" pitchFamily="18" charset="0"/>
                <a:ea typeface="Times New Roman" panose="02020603050405020304" pitchFamily="18" charset="0"/>
              </a:rPr>
              <a:t>l processo giustificante compiuto nel mistero pasquale non è frutto dell’iniziativa umana né proviene dalla legge, ma della grazia di Dio. </a:t>
            </a:r>
          </a:p>
          <a:p>
            <a:r>
              <a:rPr lang="it-IT" sz="1800" dirty="0">
                <a:effectLst/>
                <a:latin typeface="Times New Roman" panose="02020603050405020304" pitchFamily="18" charset="0"/>
                <a:ea typeface="Times New Roman" panose="02020603050405020304" pitchFamily="18" charset="0"/>
              </a:rPr>
              <a:t>Pertanto il precedente schema sacrificale dell’antica alleanza, con cui il pio israelita invocava il perdono dei peccati e offriva il sacrificio per tornare nella giustizia divina proveniente dalle «opere» richieste dalle norme della legge viene rovesciato. L’essere giustificati da parte di Dio implica la fede nel dono salvifico di Cristo che ha dato la vita per l’umanità (</a:t>
            </a:r>
            <a:r>
              <a:rPr lang="it-IT" sz="1800" dirty="0" err="1">
                <a:effectLst/>
                <a:latin typeface="Times New Roman" panose="02020603050405020304" pitchFamily="18" charset="0"/>
                <a:ea typeface="Times New Roman" panose="02020603050405020304" pitchFamily="18" charset="0"/>
              </a:rPr>
              <a:t>Gal</a:t>
            </a:r>
            <a:r>
              <a:rPr lang="it-IT" sz="1800" dirty="0">
                <a:effectLst/>
                <a:latin typeface="Times New Roman" panose="02020603050405020304" pitchFamily="18" charset="0"/>
                <a:ea typeface="Times New Roman" panose="02020603050405020304" pitchFamily="18" charset="0"/>
              </a:rPr>
              <a:t> 2,21). </a:t>
            </a:r>
          </a:p>
          <a:p>
            <a:r>
              <a:rPr lang="it-IT" sz="1800" dirty="0">
                <a:effectLst/>
                <a:latin typeface="Times New Roman" panose="02020603050405020304" pitchFamily="18" charset="0"/>
                <a:ea typeface="Times New Roman" panose="02020603050405020304" pitchFamily="18" charset="0"/>
              </a:rPr>
              <a:t>Nel suo ruolo storico, la legge (</a:t>
            </a:r>
            <a:r>
              <a:rPr lang="it-IT" sz="1800" i="1" dirty="0">
                <a:effectLst/>
                <a:latin typeface="Times New Roman" panose="02020603050405020304" pitchFamily="18" charset="0"/>
                <a:ea typeface="Times New Roman" panose="02020603050405020304" pitchFamily="18" charset="0"/>
              </a:rPr>
              <a:t>torah</a:t>
            </a:r>
            <a:r>
              <a:rPr lang="it-IT" sz="1800" dirty="0">
                <a:effectLst/>
                <a:latin typeface="Times New Roman" panose="02020603050405020304" pitchFamily="18" charset="0"/>
                <a:ea typeface="Times New Roman" panose="02020603050405020304" pitchFamily="18" charset="0"/>
              </a:rPr>
              <a:t>) è stata donata in vista della promessa e ha accompagnato come un «pedagogo» i credenti verso Cristo, in cui si rivela la pienezza della Legge (cf. </a:t>
            </a:r>
            <a:r>
              <a:rPr lang="it-IT" sz="1800" dirty="0" err="1">
                <a:effectLst/>
                <a:latin typeface="Times New Roman" panose="02020603050405020304" pitchFamily="18" charset="0"/>
                <a:ea typeface="Times New Roman" panose="02020603050405020304" pitchFamily="18" charset="0"/>
              </a:rPr>
              <a:t>Gal</a:t>
            </a:r>
            <a:r>
              <a:rPr lang="it-IT" sz="1800" dirty="0">
                <a:effectLst/>
                <a:latin typeface="Times New Roman" panose="02020603050405020304" pitchFamily="18" charset="0"/>
                <a:ea typeface="Times New Roman" panose="02020603050405020304" pitchFamily="18" charset="0"/>
              </a:rPr>
              <a:t> 3,19-29) e il suo termine (</a:t>
            </a:r>
            <a:r>
              <a:rPr lang="it-IT" sz="1800" dirty="0" err="1">
                <a:effectLst/>
                <a:latin typeface="Times New Roman" panose="02020603050405020304" pitchFamily="18" charset="0"/>
                <a:ea typeface="Times New Roman" panose="02020603050405020304" pitchFamily="18" charset="0"/>
              </a:rPr>
              <a:t>Rm</a:t>
            </a:r>
            <a:r>
              <a:rPr lang="it-IT" sz="1800" dirty="0">
                <a:effectLst/>
                <a:latin typeface="Times New Roman" panose="02020603050405020304" pitchFamily="18" charset="0"/>
                <a:ea typeface="Times New Roman" panose="02020603050405020304" pitchFamily="18" charset="0"/>
              </a:rPr>
              <a:t> 10,4).</a:t>
            </a:r>
          </a:p>
          <a:p>
            <a:endParaRPr lang="it-IT" dirty="0"/>
          </a:p>
        </p:txBody>
      </p:sp>
    </p:spTree>
    <p:extLst>
      <p:ext uri="{BB962C8B-B14F-4D97-AF65-F5344CB8AC3E}">
        <p14:creationId xmlns:p14="http://schemas.microsoft.com/office/powerpoint/2010/main" val="2647533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2F81591-BDFA-A4B3-1E5B-3EAE463C1CBA}"/>
              </a:ext>
            </a:extLst>
          </p:cNvPr>
          <p:cNvSpPr>
            <a:spLocks noGrp="1"/>
          </p:cNvSpPr>
          <p:nvPr>
            <p:ph idx="1"/>
          </p:nvPr>
        </p:nvSpPr>
        <p:spPr>
          <a:xfrm>
            <a:off x="1458100" y="401593"/>
            <a:ext cx="7081450" cy="6054811"/>
          </a:xfrm>
        </p:spPr>
        <p:txBody>
          <a:bodyPr>
            <a:normAutofit/>
          </a:bodyPr>
          <a:lstStyle/>
          <a:p>
            <a:r>
              <a:rPr lang="it-IT" sz="1800" dirty="0">
                <a:effectLst/>
                <a:latin typeface="Times New Roman" panose="02020603050405020304" pitchFamily="18" charset="0"/>
                <a:ea typeface="Times New Roman" panose="02020603050405020304" pitchFamily="18" charset="0"/>
              </a:rPr>
              <a:t>L’Apostolo esprime il dinamismo della giustificazione attraverso diverse espressioni che declinano le conseguenze della salvezza realizzata in Cristo. Ne segnaliamo tre: </a:t>
            </a:r>
          </a:p>
          <a:p>
            <a:pPr marL="890588" indent="-525463">
              <a:buNone/>
            </a:pPr>
            <a:r>
              <a:rPr lang="it-IT" sz="1800" b="1" dirty="0">
                <a:effectLst/>
                <a:latin typeface="Times New Roman" panose="02020603050405020304" pitchFamily="18" charset="0"/>
                <a:ea typeface="Times New Roman" panose="02020603050405020304" pitchFamily="18" charset="0"/>
              </a:rPr>
              <a:t>La grazia </a:t>
            </a:r>
          </a:p>
          <a:p>
            <a:pPr marL="890588" indent="-525463">
              <a:buNone/>
            </a:pPr>
            <a:r>
              <a:rPr lang="it-IT" sz="1800" dirty="0">
                <a:effectLst/>
                <a:latin typeface="Perpetua" panose="02020502060401020303" pitchFamily="18" charset="77"/>
                <a:ea typeface="Times New Roman" panose="02020603050405020304" pitchFamily="18" charset="0"/>
              </a:rPr>
              <a:t>Per grazia (</a:t>
            </a:r>
            <a:r>
              <a:rPr lang="it-IT" sz="1800" i="1" dirty="0" err="1">
                <a:effectLst/>
                <a:latin typeface="Perpetua" panose="02020502060401020303" pitchFamily="18" charset="77"/>
                <a:ea typeface="Times New Roman" panose="02020603050405020304" pitchFamily="18" charset="0"/>
              </a:rPr>
              <a:t>charis</a:t>
            </a:r>
            <a:r>
              <a:rPr lang="it-IT" sz="1800" dirty="0">
                <a:effectLst/>
                <a:latin typeface="Perpetua" panose="02020502060401020303" pitchFamily="18" charset="77"/>
                <a:ea typeface="Times New Roman" panose="02020603050405020304" pitchFamily="18" charset="0"/>
              </a:rPr>
              <a:t>)</a:t>
            </a:r>
            <a:r>
              <a:rPr lang="it-IT" dirty="0">
                <a:effectLst/>
                <a:latin typeface="Perpetua" panose="02020502060401020303" pitchFamily="18" charset="77"/>
              </a:rPr>
              <a:t> </a:t>
            </a:r>
            <a:r>
              <a:rPr lang="it-IT" sz="1800" dirty="0">
                <a:effectLst/>
                <a:latin typeface="Perpetua" panose="02020502060401020303" pitchFamily="18" charset="77"/>
                <a:ea typeface="Times New Roman" panose="02020603050405020304" pitchFamily="18" charset="0"/>
              </a:rPr>
              <a:t>s’intende il dono benevolente di Dio (</a:t>
            </a:r>
            <a:r>
              <a:rPr lang="it-IT" sz="1800" dirty="0" err="1">
                <a:effectLst/>
                <a:latin typeface="Perpetua" panose="02020502060401020303" pitchFamily="18" charset="77"/>
                <a:ea typeface="Times New Roman" panose="02020603050405020304" pitchFamily="18" charset="0"/>
              </a:rPr>
              <a:t>eb</a:t>
            </a:r>
            <a:r>
              <a:rPr lang="it-IT" sz="1800" dirty="0">
                <a:effectLst/>
                <a:latin typeface="Perpetua" panose="02020502060401020303" pitchFamily="18" charset="77"/>
                <a:ea typeface="Times New Roman" panose="02020603050405020304" pitchFamily="18" charset="0"/>
              </a:rPr>
              <a:t>.: </a:t>
            </a:r>
            <a:r>
              <a:rPr lang="it-IT" sz="1800" i="1" dirty="0" err="1">
                <a:effectLst/>
                <a:latin typeface="Perpetua" panose="02020502060401020303" pitchFamily="18" charset="77"/>
                <a:ea typeface="Times New Roman" panose="02020603050405020304" pitchFamily="18" charset="0"/>
              </a:rPr>
              <a:t>hēn</a:t>
            </a:r>
            <a:r>
              <a:rPr lang="it-IT" sz="1800" dirty="0">
                <a:effectLst/>
                <a:latin typeface="Perpetua" panose="02020502060401020303" pitchFamily="18" charset="77"/>
                <a:ea typeface="Times New Roman" panose="02020603050405020304" pitchFamily="18" charset="0"/>
              </a:rPr>
              <a:t>) che si rivela mediante Cristo come potenza salvifica a favore dell’umanità (</a:t>
            </a:r>
            <a:r>
              <a:rPr lang="it-IT" sz="1800" dirty="0" err="1">
                <a:effectLst/>
                <a:latin typeface="Perpetua" panose="02020502060401020303" pitchFamily="18" charset="77"/>
                <a:ea typeface="Times New Roman" panose="02020603050405020304" pitchFamily="18" charset="0"/>
              </a:rPr>
              <a:t>Ef</a:t>
            </a:r>
            <a:r>
              <a:rPr lang="it-IT" sz="1800" dirty="0">
                <a:effectLst/>
                <a:latin typeface="Perpetua" panose="02020502060401020303" pitchFamily="18" charset="77"/>
                <a:ea typeface="Times New Roman" panose="02020603050405020304" pitchFamily="18" charset="0"/>
              </a:rPr>
              <a:t> 2,5). </a:t>
            </a:r>
            <a:endParaRPr lang="it-IT" sz="1800" b="1" dirty="0">
              <a:effectLst/>
              <a:latin typeface="Perpetua" panose="02020502060401020303" pitchFamily="18" charset="77"/>
              <a:ea typeface="Times New Roman" panose="02020603050405020304" pitchFamily="18" charset="0"/>
            </a:endParaRPr>
          </a:p>
          <a:p>
            <a:pPr marL="890588" indent="-525463">
              <a:buNone/>
            </a:pPr>
            <a:r>
              <a:rPr lang="it-IT" b="1" dirty="0">
                <a:latin typeface="Times New Roman" panose="02020603050405020304" pitchFamily="18" charset="0"/>
                <a:ea typeface="Times New Roman" panose="02020603050405020304" pitchFamily="18" charset="0"/>
              </a:rPr>
              <a:t>L</a:t>
            </a:r>
            <a:r>
              <a:rPr lang="it-IT" sz="1800" b="1" dirty="0">
                <a:effectLst/>
                <a:latin typeface="Times New Roman" panose="02020603050405020304" pitchFamily="18" charset="0"/>
                <a:ea typeface="Times New Roman" panose="02020603050405020304" pitchFamily="18" charset="0"/>
              </a:rPr>
              <a:t>a riconciliazione </a:t>
            </a:r>
          </a:p>
          <a:p>
            <a:pPr marL="890588" indent="-525463">
              <a:buNone/>
            </a:pPr>
            <a:r>
              <a:rPr lang="it-IT" dirty="0">
                <a:latin typeface="Perpetua" panose="02020502060401020303" pitchFamily="18" charset="77"/>
                <a:ea typeface="Times New Roman" panose="02020603050405020304" pitchFamily="18" charset="0"/>
              </a:rPr>
              <a:t>L</a:t>
            </a:r>
            <a:r>
              <a:rPr lang="it-IT" sz="1800" dirty="0">
                <a:effectLst/>
                <a:latin typeface="Perpetua" panose="02020502060401020303" pitchFamily="18" charset="77"/>
                <a:ea typeface="Times New Roman" panose="02020603050405020304" pitchFamily="18" charset="0"/>
              </a:rPr>
              <a:t>a giustificazione per la fede si concretizza nella «riconciliazione» (</a:t>
            </a:r>
            <a:r>
              <a:rPr lang="it-IT" sz="1800" i="1" dirty="0" err="1">
                <a:effectLst/>
                <a:latin typeface="Perpetua" panose="02020502060401020303" pitchFamily="18" charset="77"/>
                <a:ea typeface="Times New Roman" panose="02020603050405020304" pitchFamily="18" charset="0"/>
              </a:rPr>
              <a:t>katallagē</a:t>
            </a:r>
            <a:r>
              <a:rPr lang="it-IT" sz="1800" dirty="0">
                <a:effectLst/>
                <a:latin typeface="Perpetua" panose="02020502060401020303" pitchFamily="18" charset="77"/>
                <a:ea typeface="Times New Roman" panose="02020603050405020304" pitchFamily="18" charset="0"/>
              </a:rPr>
              <a:t>)</a:t>
            </a:r>
            <a:r>
              <a:rPr lang="it-IT" sz="1800" dirty="0">
                <a:latin typeface="Perpetua" panose="02020502060401020303" pitchFamily="18" charset="77"/>
                <a:ea typeface="Times New Roman" panose="02020603050405020304" pitchFamily="18" charset="0"/>
              </a:rPr>
              <a:t>.</a:t>
            </a:r>
            <a:r>
              <a:rPr lang="it-IT" sz="1800" dirty="0">
                <a:effectLst/>
                <a:latin typeface="Perpetua" panose="02020502060401020303" pitchFamily="18" charset="77"/>
                <a:ea typeface="Times New Roman" panose="02020603050405020304" pitchFamily="18" charset="0"/>
              </a:rPr>
              <a:t> La riconciliazione rivela l’amore divino che si è manifestato nella morte vicaria del Figlio (</a:t>
            </a:r>
            <a:r>
              <a:rPr lang="it-IT" sz="1800" dirty="0" err="1">
                <a:effectLst/>
                <a:latin typeface="Perpetua" panose="02020502060401020303" pitchFamily="18" charset="77"/>
                <a:ea typeface="Times New Roman" panose="02020603050405020304" pitchFamily="18" charset="0"/>
              </a:rPr>
              <a:t>Rm</a:t>
            </a:r>
            <a:r>
              <a:rPr lang="it-IT" sz="1800" dirty="0">
                <a:effectLst/>
                <a:latin typeface="Perpetua" panose="02020502060401020303" pitchFamily="18" charset="77"/>
                <a:ea typeface="Times New Roman" panose="02020603050405020304" pitchFamily="18" charset="0"/>
              </a:rPr>
              <a:t> 5,6-8). </a:t>
            </a:r>
            <a:endParaRPr lang="it-IT" sz="1800" b="1" dirty="0">
              <a:effectLst/>
              <a:latin typeface="Perpetua" panose="02020502060401020303" pitchFamily="18" charset="77"/>
              <a:ea typeface="Times New Roman" panose="02020603050405020304" pitchFamily="18" charset="0"/>
            </a:endParaRPr>
          </a:p>
          <a:p>
            <a:pPr marL="890588" indent="-525463">
              <a:buNone/>
            </a:pPr>
            <a:r>
              <a:rPr lang="it-IT" sz="1800" b="1" dirty="0">
                <a:effectLst/>
                <a:latin typeface="Times New Roman" panose="02020603050405020304" pitchFamily="18" charset="0"/>
                <a:ea typeface="Times New Roman" panose="02020603050405020304" pitchFamily="18" charset="0"/>
              </a:rPr>
              <a:t>La nuova creazione</a:t>
            </a:r>
          </a:p>
          <a:p>
            <a:pPr marL="890588" indent="-525463">
              <a:buNone/>
            </a:pPr>
            <a:r>
              <a:rPr lang="it-IT" dirty="0">
                <a:latin typeface="Perpetua" panose="02020502060401020303" pitchFamily="18" charset="77"/>
                <a:cs typeface="Times New Roman" panose="02020603050405020304" pitchFamily="18" charset="0"/>
              </a:rPr>
              <a:t>Il </a:t>
            </a:r>
            <a:r>
              <a:rPr lang="it-IT" sz="1800" dirty="0">
                <a:effectLst/>
                <a:latin typeface="Perpetua" panose="02020502060401020303" pitchFamily="18" charset="77"/>
                <a:ea typeface="Times New Roman" panose="02020603050405020304" pitchFamily="18" charset="0"/>
              </a:rPr>
              <a:t> dinamismo della giustificazione viene espresso con il concetto di «nuova creazione» (2Cor 5,17; </a:t>
            </a:r>
            <a:r>
              <a:rPr lang="it-IT" sz="1800" dirty="0" err="1">
                <a:effectLst/>
                <a:latin typeface="Perpetua" panose="02020502060401020303" pitchFamily="18" charset="77"/>
                <a:ea typeface="Times New Roman" panose="02020603050405020304" pitchFamily="18" charset="0"/>
              </a:rPr>
              <a:t>Gal</a:t>
            </a:r>
            <a:r>
              <a:rPr lang="it-IT" sz="1800" dirty="0">
                <a:effectLst/>
                <a:latin typeface="Perpetua" panose="02020502060401020303" pitchFamily="18" charset="77"/>
                <a:ea typeface="Times New Roman" panose="02020603050405020304" pitchFamily="18" charset="0"/>
              </a:rPr>
              <a:t> 6,15: </a:t>
            </a:r>
            <a:r>
              <a:rPr lang="it-IT" sz="1800" i="1" dirty="0" err="1">
                <a:effectLst/>
                <a:latin typeface="Perpetua" panose="02020502060401020303" pitchFamily="18" charset="77"/>
                <a:ea typeface="Times New Roman" panose="02020603050405020304" pitchFamily="18" charset="0"/>
              </a:rPr>
              <a:t>kainē</a:t>
            </a:r>
            <a:r>
              <a:rPr lang="it-IT" sz="1800" i="1" dirty="0">
                <a:effectLst/>
                <a:latin typeface="Perpetua" panose="02020502060401020303" pitchFamily="18" charset="77"/>
                <a:ea typeface="Times New Roman" panose="02020603050405020304" pitchFamily="18" charset="0"/>
              </a:rPr>
              <a:t> </a:t>
            </a:r>
            <a:r>
              <a:rPr lang="it-IT" sz="1800" i="1" dirty="0" err="1">
                <a:effectLst/>
                <a:latin typeface="Perpetua" panose="02020502060401020303" pitchFamily="18" charset="77"/>
                <a:ea typeface="Times New Roman" panose="02020603050405020304" pitchFamily="18" charset="0"/>
              </a:rPr>
              <a:t>ktisis</a:t>
            </a:r>
            <a:r>
              <a:rPr lang="it-IT" sz="1800" dirty="0">
                <a:effectLst/>
                <a:latin typeface="Perpetua" panose="02020502060401020303" pitchFamily="18" charset="77"/>
                <a:ea typeface="Times New Roman" panose="02020603050405020304" pitchFamily="18" charset="0"/>
              </a:rPr>
              <a:t>), unitamente all’espressione «uomo nuovo» (</a:t>
            </a:r>
            <a:r>
              <a:rPr lang="it-IT" sz="1800" dirty="0" err="1">
                <a:effectLst/>
                <a:latin typeface="Perpetua" panose="02020502060401020303" pitchFamily="18" charset="77"/>
                <a:ea typeface="Times New Roman" panose="02020603050405020304" pitchFamily="18" charset="0"/>
              </a:rPr>
              <a:t>Ef</a:t>
            </a:r>
            <a:r>
              <a:rPr lang="it-IT" sz="1800" dirty="0">
                <a:effectLst/>
                <a:latin typeface="Perpetua" panose="02020502060401020303" pitchFamily="18" charset="77"/>
                <a:ea typeface="Times New Roman" panose="02020603050405020304" pitchFamily="18" charset="0"/>
              </a:rPr>
              <a:t> 2,15; 4,23-24; Col 3,9-10).</a:t>
            </a:r>
            <a:r>
              <a:rPr lang="it-IT" sz="1800" baseline="30000" dirty="0">
                <a:effectLst/>
                <a:latin typeface="Perpetua" panose="02020502060401020303" pitchFamily="18" charset="77"/>
                <a:ea typeface="Times New Roman" panose="02020603050405020304" pitchFamily="18" charset="0"/>
              </a:rPr>
              <a:t> </a:t>
            </a:r>
          </a:p>
          <a:p>
            <a:pPr marL="890588" indent="-525463">
              <a:buNone/>
            </a:pPr>
            <a:r>
              <a:rPr lang="it-IT" sz="1800" dirty="0">
                <a:effectLst/>
                <a:latin typeface="Perpetua" panose="02020502060401020303" pitchFamily="18" charset="77"/>
                <a:ea typeface="Times New Roman" panose="02020603050405020304" pitchFamily="18" charset="0"/>
              </a:rPr>
              <a:t>Il motivo è ulteriormente sviluppato nello scenario cosmico di </a:t>
            </a:r>
            <a:r>
              <a:rPr lang="it-IT" sz="1800" dirty="0" err="1">
                <a:effectLst/>
                <a:latin typeface="Perpetua" panose="02020502060401020303" pitchFamily="18" charset="77"/>
                <a:ea typeface="Times New Roman" panose="02020603050405020304" pitchFamily="18" charset="0"/>
              </a:rPr>
              <a:t>Rm</a:t>
            </a:r>
            <a:r>
              <a:rPr lang="it-IT" sz="1800" dirty="0">
                <a:effectLst/>
                <a:latin typeface="Perpetua" panose="02020502060401020303" pitchFamily="18" charset="77"/>
                <a:ea typeface="Times New Roman" panose="02020603050405020304" pitchFamily="18" charset="0"/>
              </a:rPr>
              <a:t> 8,18-23 in cui si delinea la radicale novità dell’azione dello Spirito Santo nella storia terrena e cosmica che vive nell’attesa del compimento escatologico del progetto divino</a:t>
            </a:r>
            <a:r>
              <a:rPr lang="it-IT" sz="1800" dirty="0">
                <a:latin typeface="Perpetua" panose="02020502060401020303" pitchFamily="18" charset="77"/>
                <a:ea typeface="Times New Roman" panose="02020603050405020304" pitchFamily="18" charset="0"/>
              </a:rPr>
              <a:t>.</a:t>
            </a:r>
            <a:endParaRPr lang="it-IT" dirty="0">
              <a:latin typeface="Perpetua" panose="02020502060401020303" pitchFamily="18" charset="77"/>
            </a:endParaRPr>
          </a:p>
        </p:txBody>
      </p:sp>
      <p:pic>
        <p:nvPicPr>
          <p:cNvPr id="4" name="Immagine 3">
            <a:extLst>
              <a:ext uri="{FF2B5EF4-FFF2-40B4-BE49-F238E27FC236}">
                <a16:creationId xmlns:a16="http://schemas.microsoft.com/office/drawing/2014/main" id="{E4A37414-1AE5-A12D-DE02-A8D8F7D824AC}"/>
              </a:ext>
            </a:extLst>
          </p:cNvPr>
          <p:cNvPicPr>
            <a:picLocks noChangeAspect="1"/>
          </p:cNvPicPr>
          <p:nvPr/>
        </p:nvPicPr>
        <p:blipFill>
          <a:blip r:embed="rId2"/>
          <a:stretch>
            <a:fillRect/>
          </a:stretch>
        </p:blipFill>
        <p:spPr>
          <a:xfrm>
            <a:off x="8539549" y="2130406"/>
            <a:ext cx="3652451" cy="2053489"/>
          </a:xfrm>
          <a:prstGeom prst="rect">
            <a:avLst/>
          </a:prstGeom>
        </p:spPr>
      </p:pic>
    </p:spTree>
    <p:extLst>
      <p:ext uri="{BB962C8B-B14F-4D97-AF65-F5344CB8AC3E}">
        <p14:creationId xmlns:p14="http://schemas.microsoft.com/office/powerpoint/2010/main" val="1524795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AD9B2C-C6BF-3D3F-7419-6A852CDB92EF}"/>
              </a:ext>
            </a:extLst>
          </p:cNvPr>
          <p:cNvSpPr>
            <a:spLocks noGrp="1"/>
          </p:cNvSpPr>
          <p:nvPr>
            <p:ph type="title"/>
          </p:nvPr>
        </p:nvSpPr>
        <p:spPr>
          <a:xfrm>
            <a:off x="2592925" y="624110"/>
            <a:ext cx="8911687" cy="685706"/>
          </a:xfrm>
        </p:spPr>
        <p:txBody>
          <a:bodyPr/>
          <a:lstStyle/>
          <a:p>
            <a:r>
              <a:rPr lang="it-IT" sz="3200" dirty="0">
                <a:effectLst/>
                <a:latin typeface="Times New Roman" panose="02020603050405020304" pitchFamily="18" charset="0"/>
                <a:ea typeface="Times New Roman" panose="02020603050405020304" pitchFamily="18" charset="0"/>
              </a:rPr>
              <a:t>3.5. </a:t>
            </a:r>
            <a:r>
              <a:rPr lang="it-IT" sz="3600" dirty="0">
                <a:effectLst/>
                <a:latin typeface="Times New Roman" panose="02020603050405020304" pitchFamily="18" charset="0"/>
                <a:ea typeface="Times New Roman" panose="02020603050405020304" pitchFamily="18" charset="0"/>
              </a:rPr>
              <a:t>La Chiesa</a:t>
            </a:r>
            <a:endParaRPr lang="it-IT" dirty="0"/>
          </a:p>
        </p:txBody>
      </p:sp>
      <p:sp>
        <p:nvSpPr>
          <p:cNvPr id="3" name="Segnaposto contenuto 2">
            <a:extLst>
              <a:ext uri="{FF2B5EF4-FFF2-40B4-BE49-F238E27FC236}">
                <a16:creationId xmlns:a16="http://schemas.microsoft.com/office/drawing/2014/main" id="{3AFE316F-0E34-F686-1240-961BCF9CE9D4}"/>
              </a:ext>
            </a:extLst>
          </p:cNvPr>
          <p:cNvSpPr>
            <a:spLocks noGrp="1"/>
          </p:cNvSpPr>
          <p:nvPr>
            <p:ph idx="1"/>
          </p:nvPr>
        </p:nvSpPr>
        <p:spPr>
          <a:xfrm>
            <a:off x="2335427" y="1309816"/>
            <a:ext cx="8279027" cy="5029200"/>
          </a:xfrm>
        </p:spPr>
        <p:txBody>
          <a:bodyPr>
            <a:normAutofit fontScale="92500" lnSpcReduction="20000"/>
          </a:bodyPr>
          <a:lstStyle/>
          <a:p>
            <a:r>
              <a:rPr lang="it-IT" sz="1800" dirty="0">
                <a:effectLst/>
                <a:latin typeface="Times New Roman" panose="02020603050405020304" pitchFamily="18" charset="0"/>
                <a:ea typeface="Times New Roman" panose="02020603050405020304" pitchFamily="18" charset="0"/>
              </a:rPr>
              <a:t>Il termine «chiesa» (</a:t>
            </a:r>
            <a:r>
              <a:rPr lang="it-IT" sz="1800" i="1" dirty="0" err="1">
                <a:effectLst/>
                <a:latin typeface="Times New Roman" panose="02020603050405020304" pitchFamily="18" charset="0"/>
                <a:ea typeface="Times New Roman" panose="02020603050405020304" pitchFamily="18" charset="0"/>
              </a:rPr>
              <a:t>ekklēsia</a:t>
            </a:r>
            <a:r>
              <a:rPr lang="it-IT" sz="1800" dirty="0">
                <a:effectLst/>
                <a:latin typeface="Times New Roman" panose="02020603050405020304" pitchFamily="18" charset="0"/>
                <a:ea typeface="Times New Roman" panose="02020603050405020304" pitchFamily="18" charset="0"/>
              </a:rPr>
              <a:t>)</a:t>
            </a:r>
            <a:r>
              <a:rPr lang="it-IT" sz="1800" baseline="30000" dirty="0">
                <a:effectLst/>
                <a:latin typeface="Times New Roman" panose="02020603050405020304" pitchFamily="18" charset="0"/>
                <a:ea typeface="Times New Roman" panose="02020603050405020304" pitchFamily="18" charset="0"/>
              </a:rPr>
              <a:t> </a:t>
            </a:r>
            <a:r>
              <a:rPr lang="it-IT" sz="1800" dirty="0">
                <a:effectLst/>
                <a:latin typeface="Times New Roman" panose="02020603050405020304" pitchFamily="18" charset="0"/>
                <a:ea typeface="Times New Roman" panose="02020603050405020304" pitchFamily="18" charset="0"/>
              </a:rPr>
              <a:t>è solitamente impiegato dall’Apostolo per indicare le comunità dei credenti intese corporativamente come «identità» destinatarie delle sue lettere (Tessalonica, Corinto, regione della Galazia, Filippi, Roma, </a:t>
            </a:r>
            <a:r>
              <a:rPr lang="it-IT" sz="1800" dirty="0" err="1">
                <a:effectLst/>
                <a:latin typeface="Times New Roman" panose="02020603050405020304" pitchFamily="18" charset="0"/>
                <a:ea typeface="Times New Roman" panose="02020603050405020304" pitchFamily="18" charset="0"/>
              </a:rPr>
              <a:t>Colosse</a:t>
            </a:r>
            <a:r>
              <a:rPr lang="it-IT" sz="1800" dirty="0">
                <a:effectLst/>
                <a:latin typeface="Times New Roman" panose="02020603050405020304" pitchFamily="18" charset="0"/>
                <a:ea typeface="Times New Roman" panose="02020603050405020304" pitchFamily="18" charset="0"/>
              </a:rPr>
              <a:t>, Efeso</a:t>
            </a:r>
            <a:r>
              <a:rPr lang="it-IT" sz="1800" dirty="0">
                <a:latin typeface="Times New Roman" panose="02020603050405020304" pitchFamily="18" charset="0"/>
                <a:ea typeface="Times New Roman" panose="02020603050405020304" pitchFamily="18" charset="0"/>
              </a:rPr>
              <a:t>).</a:t>
            </a:r>
          </a:p>
          <a:p>
            <a:r>
              <a:rPr lang="it-IT" dirty="0">
                <a:latin typeface="Times New Roman" panose="02020603050405020304" pitchFamily="18" charset="0"/>
                <a:ea typeface="Times New Roman" panose="02020603050405020304" pitchFamily="18" charset="0"/>
              </a:rPr>
              <a:t>L</a:t>
            </a:r>
            <a:r>
              <a:rPr lang="it-IT" sz="1800" dirty="0">
                <a:effectLst/>
                <a:latin typeface="Times New Roman" panose="02020603050405020304" pitchFamily="18" charset="0"/>
                <a:ea typeface="Times New Roman" panose="02020603050405020304" pitchFamily="18" charset="0"/>
              </a:rPr>
              <a:t>a «chiesa» </a:t>
            </a:r>
            <a:r>
              <a:rPr lang="it-IT" sz="1800" dirty="0" err="1">
                <a:effectLst/>
                <a:latin typeface="Times New Roman" panose="02020603050405020304" pitchFamily="18" charset="0"/>
                <a:ea typeface="Times New Roman" panose="02020603050405020304" pitchFamily="18" charset="0"/>
              </a:rPr>
              <a:t>insensolatoè</a:t>
            </a:r>
            <a:r>
              <a:rPr lang="it-IT" sz="1800" dirty="0">
                <a:effectLst/>
                <a:latin typeface="Times New Roman" panose="02020603050405020304" pitchFamily="18" charset="0"/>
                <a:ea typeface="Times New Roman" panose="02020603050405020304" pitchFamily="18" charset="0"/>
              </a:rPr>
              <a:t> da intendersi come la comunità dei battezzati (</a:t>
            </a:r>
            <a:r>
              <a:rPr lang="it-IT" sz="1800" dirty="0" err="1">
                <a:effectLst/>
                <a:latin typeface="Times New Roman" panose="02020603050405020304" pitchFamily="18" charset="0"/>
                <a:ea typeface="Times New Roman" panose="02020603050405020304" pitchFamily="18" charset="0"/>
              </a:rPr>
              <a:t>Rm</a:t>
            </a:r>
            <a:r>
              <a:rPr lang="it-IT" sz="1800" dirty="0">
                <a:effectLst/>
                <a:latin typeface="Times New Roman" panose="02020603050405020304" pitchFamily="18" charset="0"/>
                <a:ea typeface="Times New Roman" panose="02020603050405020304" pitchFamily="18" charset="0"/>
              </a:rPr>
              <a:t> 6,7), di quanti sono coinvolti nel processo di giustificazione e di santificazione («santi»), che vivono la dinamica </a:t>
            </a:r>
            <a:r>
              <a:rPr lang="it-IT" sz="1800" dirty="0" err="1">
                <a:effectLst/>
                <a:latin typeface="Times New Roman" panose="02020603050405020304" pitchFamily="18" charset="0"/>
                <a:ea typeface="Times New Roman" panose="02020603050405020304" pitchFamily="18" charset="0"/>
              </a:rPr>
              <a:t>comunionale</a:t>
            </a:r>
            <a:r>
              <a:rPr lang="it-IT" sz="1800" dirty="0">
                <a:effectLst/>
                <a:latin typeface="Times New Roman" panose="02020603050405020304" pitchFamily="18" charset="0"/>
                <a:ea typeface="Times New Roman" panose="02020603050405020304" pitchFamily="18" charset="0"/>
              </a:rPr>
              <a:t> e missionaria. </a:t>
            </a:r>
          </a:p>
          <a:p>
            <a:r>
              <a:rPr lang="it-IT" sz="1800" dirty="0">
                <a:effectLst/>
                <a:latin typeface="Times New Roman" panose="02020603050405020304" pitchFamily="18" charset="0"/>
                <a:ea typeface="Times New Roman" panose="02020603050405020304" pitchFamily="18" charset="0"/>
              </a:rPr>
              <a:t>- Le immagini ecclesiali</a:t>
            </a:r>
          </a:p>
          <a:p>
            <a:pPr marL="401638" indent="-401638">
              <a:buNone/>
            </a:pPr>
            <a:r>
              <a:rPr lang="it-IT" sz="1800" dirty="0">
                <a:effectLst/>
                <a:latin typeface="Perpetua" panose="02020502060401020303" pitchFamily="18" charset="77"/>
                <a:ea typeface="Times New Roman" panose="02020603050405020304" pitchFamily="18" charset="0"/>
              </a:rPr>
              <a:t>Ne segnaliamo diciotto: </a:t>
            </a:r>
          </a:p>
          <a:p>
            <a:pPr marL="890588" indent="-23813">
              <a:buNone/>
            </a:pPr>
            <a:r>
              <a:rPr lang="it-IT" sz="1800" dirty="0">
                <a:effectLst/>
                <a:latin typeface="Perpetua" panose="02020502060401020303" pitchFamily="18" charset="77"/>
                <a:ea typeface="Times New Roman" panose="02020603050405020304" pitchFamily="18" charset="0"/>
              </a:rPr>
              <a:t>lettera di Cristo (1Cor 2,3), ulivo (</a:t>
            </a:r>
            <a:r>
              <a:rPr lang="it-IT" sz="1800" dirty="0" err="1">
                <a:effectLst/>
                <a:latin typeface="Perpetua" panose="02020502060401020303" pitchFamily="18" charset="77"/>
                <a:ea typeface="Times New Roman" panose="02020603050405020304" pitchFamily="18" charset="0"/>
              </a:rPr>
              <a:t>Rm</a:t>
            </a:r>
            <a:r>
              <a:rPr lang="it-IT" sz="1800" dirty="0">
                <a:effectLst/>
                <a:latin typeface="Perpetua" panose="02020502060401020303" pitchFamily="18" charset="77"/>
                <a:ea typeface="Times New Roman" panose="02020603050405020304" pitchFamily="18" charset="0"/>
              </a:rPr>
              <a:t> 11,13-24), piantagione di Dio (1Cor 9,9), edificio (1Cor 3,9-15), tempio (2Cor 6,16; </a:t>
            </a:r>
            <a:r>
              <a:rPr lang="it-IT" sz="1800" dirty="0" err="1">
                <a:effectLst/>
                <a:latin typeface="Perpetua" panose="02020502060401020303" pitchFamily="18" charset="77"/>
                <a:ea typeface="Times New Roman" panose="02020603050405020304" pitchFamily="18" charset="0"/>
              </a:rPr>
              <a:t>Ef</a:t>
            </a:r>
            <a:r>
              <a:rPr lang="it-IT" sz="1800" dirty="0">
                <a:effectLst/>
                <a:latin typeface="Perpetua" panose="02020502060401020303" pitchFamily="18" charset="77"/>
                <a:ea typeface="Times New Roman" panose="02020603050405020304" pitchFamily="18" charset="0"/>
              </a:rPr>
              <a:t> 2,21), fidanzata di Cristo (2Cor 11,1-3), cittadini del vangelo (Fil 1,27-30; 3,20), popolo di Dio (</a:t>
            </a:r>
            <a:r>
              <a:rPr lang="it-IT" sz="1800" dirty="0" err="1">
                <a:effectLst/>
                <a:latin typeface="Perpetua" panose="02020502060401020303" pitchFamily="18" charset="77"/>
                <a:ea typeface="Times New Roman" panose="02020603050405020304" pitchFamily="18" charset="0"/>
              </a:rPr>
              <a:t>Rm</a:t>
            </a:r>
            <a:r>
              <a:rPr lang="it-IT" sz="1800" dirty="0">
                <a:effectLst/>
                <a:latin typeface="Perpetua" panose="02020502060401020303" pitchFamily="18" charset="77"/>
                <a:ea typeface="Times New Roman" panose="02020603050405020304" pitchFamily="18" charset="0"/>
              </a:rPr>
              <a:t> 9,25-26), Israele di Dio (</a:t>
            </a:r>
            <a:r>
              <a:rPr lang="it-IT" sz="1800" dirty="0" err="1">
                <a:effectLst/>
                <a:latin typeface="Perpetua" panose="02020502060401020303" pitchFamily="18" charset="77"/>
                <a:ea typeface="Times New Roman" panose="02020603050405020304" pitchFamily="18" charset="0"/>
              </a:rPr>
              <a:t>Gal</a:t>
            </a:r>
            <a:r>
              <a:rPr lang="it-IT" sz="1800" dirty="0">
                <a:effectLst/>
                <a:latin typeface="Perpetua" panose="02020502060401020303" pitchFamily="18" charset="77"/>
                <a:ea typeface="Times New Roman" panose="02020603050405020304" pitchFamily="18" charset="0"/>
              </a:rPr>
              <a:t> 6,16), circoncisione (Fil 3,3) figli di Abramo (</a:t>
            </a:r>
            <a:r>
              <a:rPr lang="it-IT" sz="1800" dirty="0" err="1">
                <a:effectLst/>
                <a:latin typeface="Perpetua" panose="02020502060401020303" pitchFamily="18" charset="77"/>
                <a:ea typeface="Times New Roman" panose="02020603050405020304" pitchFamily="18" charset="0"/>
              </a:rPr>
              <a:t>Gal</a:t>
            </a:r>
            <a:r>
              <a:rPr lang="it-IT" sz="1800" dirty="0">
                <a:effectLst/>
                <a:latin typeface="Perpetua" panose="02020502060401020303" pitchFamily="18" charset="77"/>
                <a:ea typeface="Times New Roman" panose="02020603050405020304" pitchFamily="18" charset="0"/>
              </a:rPr>
              <a:t> 3,29; </a:t>
            </a:r>
            <a:r>
              <a:rPr lang="it-IT" sz="1800" dirty="0" err="1">
                <a:effectLst/>
                <a:latin typeface="Perpetua" panose="02020502060401020303" pitchFamily="18" charset="77"/>
                <a:ea typeface="Times New Roman" panose="02020603050405020304" pitchFamily="18" charset="0"/>
              </a:rPr>
              <a:t>Rm</a:t>
            </a:r>
            <a:r>
              <a:rPr lang="it-IT" sz="1800" dirty="0">
                <a:effectLst/>
                <a:latin typeface="Perpetua" panose="02020502060401020303" pitchFamily="18" charset="77"/>
                <a:ea typeface="Times New Roman" panose="02020603050405020304" pitchFamily="18" charset="0"/>
              </a:rPr>
              <a:t> 4,16), il resto (</a:t>
            </a:r>
            <a:r>
              <a:rPr lang="it-IT" sz="1800" dirty="0" err="1">
                <a:effectLst/>
                <a:latin typeface="Perpetua" panose="02020502060401020303" pitchFamily="18" charset="77"/>
                <a:ea typeface="Times New Roman" panose="02020603050405020304" pitchFamily="18" charset="0"/>
              </a:rPr>
              <a:t>Rm</a:t>
            </a:r>
            <a:r>
              <a:rPr lang="it-IT" sz="1800" dirty="0">
                <a:effectLst/>
                <a:latin typeface="Perpetua" panose="02020502060401020303" pitchFamily="18" charset="77"/>
                <a:ea typeface="Times New Roman" panose="02020603050405020304" pitchFamily="18" charset="0"/>
              </a:rPr>
              <a:t> 9,27; 11,5-7), gli eletti (</a:t>
            </a:r>
            <a:r>
              <a:rPr lang="it-IT" sz="1800" dirty="0" err="1">
                <a:effectLst/>
                <a:latin typeface="Perpetua" panose="02020502060401020303" pitchFamily="18" charset="77"/>
                <a:ea typeface="Times New Roman" panose="02020603050405020304" pitchFamily="18" charset="0"/>
              </a:rPr>
              <a:t>Rm</a:t>
            </a:r>
            <a:r>
              <a:rPr lang="it-IT" sz="1800" dirty="0">
                <a:effectLst/>
                <a:latin typeface="Perpetua" panose="02020502060401020303" pitchFamily="18" charset="77"/>
                <a:ea typeface="Times New Roman" panose="02020603050405020304" pitchFamily="18" charset="0"/>
              </a:rPr>
              <a:t> 8,33), la nuova creazione (1Cor 5,17), la luce (Fil 2,15; 1Ts 5,5), servi nell’amore (</a:t>
            </a:r>
            <a:r>
              <a:rPr lang="it-IT" sz="1800" dirty="0" err="1">
                <a:effectLst/>
                <a:latin typeface="Perpetua" panose="02020502060401020303" pitchFamily="18" charset="77"/>
                <a:ea typeface="Times New Roman" panose="02020603050405020304" pitchFamily="18" charset="0"/>
              </a:rPr>
              <a:t>Gal</a:t>
            </a:r>
            <a:r>
              <a:rPr lang="it-IT" sz="1800" dirty="0">
                <a:effectLst/>
                <a:latin typeface="Perpetua" panose="02020502060401020303" pitchFamily="18" charset="77"/>
                <a:ea typeface="Times New Roman" panose="02020603050405020304" pitchFamily="18" charset="0"/>
              </a:rPr>
              <a:t> 5,13), figli di Dio (</a:t>
            </a:r>
            <a:r>
              <a:rPr lang="it-IT" sz="1800" dirty="0" err="1">
                <a:effectLst/>
                <a:latin typeface="Perpetua" panose="02020502060401020303" pitchFamily="18" charset="77"/>
                <a:ea typeface="Times New Roman" panose="02020603050405020304" pitchFamily="18" charset="0"/>
              </a:rPr>
              <a:t>Rm</a:t>
            </a:r>
            <a:r>
              <a:rPr lang="it-IT" sz="1800" dirty="0">
                <a:effectLst/>
                <a:latin typeface="Perpetua" panose="02020502060401020303" pitchFamily="18" charset="77"/>
                <a:ea typeface="Times New Roman" panose="02020603050405020304" pitchFamily="18" charset="0"/>
              </a:rPr>
              <a:t> 8,14-17), famiglia (1Tm 3,15; </a:t>
            </a:r>
            <a:r>
              <a:rPr lang="it-IT" sz="1800" dirty="0" err="1">
                <a:effectLst/>
                <a:latin typeface="Perpetua" panose="02020502060401020303" pitchFamily="18" charset="77"/>
                <a:ea typeface="Times New Roman" panose="02020603050405020304" pitchFamily="18" charset="0"/>
              </a:rPr>
              <a:t>Ef</a:t>
            </a:r>
            <a:r>
              <a:rPr lang="it-IT" sz="1800" dirty="0">
                <a:effectLst/>
                <a:latin typeface="Perpetua" panose="02020502060401020303" pitchFamily="18" charset="77"/>
                <a:ea typeface="Times New Roman" panose="02020603050405020304" pitchFamily="18" charset="0"/>
              </a:rPr>
              <a:t> 5,21-34</a:t>
            </a:r>
            <a:r>
              <a:rPr lang="it-IT" sz="1800" dirty="0">
                <a:latin typeface="Perpetua" panose="02020502060401020303" pitchFamily="18" charset="77"/>
                <a:ea typeface="Times New Roman" panose="02020603050405020304" pitchFamily="18" charset="0"/>
              </a:rPr>
              <a:t>).</a:t>
            </a:r>
          </a:p>
          <a:p>
            <a:pPr marL="401638" indent="-36513">
              <a:buNone/>
            </a:pPr>
            <a:endParaRPr lang="it-IT" sz="500" dirty="0">
              <a:effectLst/>
              <a:latin typeface="Times New Roman" panose="02020603050405020304" pitchFamily="18" charset="0"/>
              <a:ea typeface="Times New Roman" panose="02020603050405020304" pitchFamily="18" charset="0"/>
            </a:endParaRPr>
          </a:p>
          <a:p>
            <a:pPr marL="401638" indent="-36513">
              <a:buNone/>
            </a:pPr>
            <a:r>
              <a:rPr lang="it-IT" sz="1800" dirty="0">
                <a:effectLst/>
                <a:latin typeface="Times New Roman" panose="02020603050405020304" pitchFamily="18" charset="0"/>
                <a:ea typeface="Times New Roman" panose="02020603050405020304" pitchFamily="18" charset="0"/>
              </a:rPr>
              <a:t>  Dall’idea della piccola comunità locale, costituita in una </a:t>
            </a:r>
            <a:r>
              <a:rPr lang="it-IT" sz="1800" i="1" dirty="0">
                <a:effectLst/>
                <a:latin typeface="Times New Roman" panose="02020603050405020304" pitchFamily="18" charset="0"/>
                <a:ea typeface="Times New Roman" panose="02020603050405020304" pitchFamily="18" charset="0"/>
              </a:rPr>
              <a:t>domus</a:t>
            </a:r>
            <a:r>
              <a:rPr lang="it-IT" sz="1800" dirty="0">
                <a:effectLst/>
                <a:latin typeface="Times New Roman" panose="02020603050405020304" pitchFamily="18" charset="0"/>
                <a:ea typeface="Times New Roman" panose="02020603050405020304" pitchFamily="18" charset="0"/>
              </a:rPr>
              <a:t> del tempo, alla prospettiva universalistica della Chiesa estesa in tutto il mondo, l’attestazione del tema in Paolo costituisce una peculiarità teologica senza precedenti. Il termine denota le assemblee cristiane composte prevalentemente dai gentili. Paolo parla di «chiese di Dio» nella Giudea, in Galazia, in Asia o in Macedonia.</a:t>
            </a:r>
            <a:r>
              <a:rPr lang="it-IT" dirty="0">
                <a:effectLst/>
              </a:rPr>
              <a:t> </a:t>
            </a:r>
            <a:endParaRPr lang="it-IT" sz="1800" dirty="0">
              <a:effectLst/>
              <a:latin typeface="Perpetua" panose="02020502060401020303" pitchFamily="18" charset="77"/>
              <a:ea typeface="Times New Roman" panose="02020603050405020304" pitchFamily="18" charset="0"/>
            </a:endParaRPr>
          </a:p>
          <a:p>
            <a:endParaRPr lang="it-IT" dirty="0"/>
          </a:p>
        </p:txBody>
      </p:sp>
    </p:spTree>
    <p:extLst>
      <p:ext uri="{BB962C8B-B14F-4D97-AF65-F5344CB8AC3E}">
        <p14:creationId xmlns:p14="http://schemas.microsoft.com/office/powerpoint/2010/main" val="935325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DF1158C-DE10-B578-787D-3D0CAF7A5DDC}"/>
              </a:ext>
            </a:extLst>
          </p:cNvPr>
          <p:cNvSpPr>
            <a:spLocks noGrp="1"/>
          </p:cNvSpPr>
          <p:nvPr>
            <p:ph idx="1"/>
          </p:nvPr>
        </p:nvSpPr>
        <p:spPr>
          <a:xfrm>
            <a:off x="1519881" y="420130"/>
            <a:ext cx="10132541" cy="654908"/>
          </a:xfrm>
        </p:spPr>
        <p:txBody>
          <a:bodyPr/>
          <a:lstStyle/>
          <a:p>
            <a:pPr indent="0" algn="just">
              <a:buNone/>
            </a:pPr>
            <a:r>
              <a:rPr lang="it-IT" sz="1800" dirty="0">
                <a:effectLst/>
                <a:latin typeface="Times New Roman" panose="02020603050405020304" pitchFamily="18" charset="0"/>
                <a:ea typeface="Times New Roman" panose="02020603050405020304" pitchFamily="18" charset="0"/>
              </a:rPr>
              <a:t>Tre immagini dell’</a:t>
            </a:r>
            <a:r>
              <a:rPr lang="it-IT" sz="1800" i="1" dirty="0" err="1">
                <a:effectLst/>
                <a:latin typeface="Times New Roman" panose="02020603050405020304" pitchFamily="18" charset="0"/>
                <a:ea typeface="Times New Roman" panose="02020603050405020304" pitchFamily="18" charset="0"/>
              </a:rPr>
              <a:t>ekklēsía</a:t>
            </a:r>
            <a:r>
              <a:rPr lang="it-IT" sz="1800" i="1" dirty="0">
                <a:effectLst/>
                <a:latin typeface="Times New Roman" panose="02020603050405020304" pitchFamily="18" charset="0"/>
                <a:ea typeface="Times New Roman" panose="02020603050405020304" pitchFamily="18" charset="0"/>
              </a:rPr>
              <a:t>:</a:t>
            </a:r>
            <a:r>
              <a:rPr lang="it-IT" sz="1800" dirty="0">
                <a:effectLst/>
                <a:latin typeface="Times New Roman" panose="02020603050405020304" pitchFamily="18" charset="0"/>
                <a:ea typeface="Times New Roman" panose="02020603050405020304" pitchFamily="18" charset="0"/>
              </a:rPr>
              <a:t> </a:t>
            </a:r>
            <a:r>
              <a:rPr lang="it-IT" sz="1600" dirty="0">
                <a:effectLst/>
                <a:latin typeface="Perpetua" panose="02020502060401020303" pitchFamily="18" charset="77"/>
                <a:ea typeface="Times New Roman" panose="02020603050405020304" pitchFamily="18" charset="0"/>
              </a:rPr>
              <a:t>metafora agricola («il campo»), </a:t>
            </a:r>
            <a:r>
              <a:rPr lang="it-IT" sz="1600" dirty="0">
                <a:latin typeface="Perpetua" panose="02020502060401020303" pitchFamily="18" charset="77"/>
                <a:ea typeface="Times New Roman" panose="02020603050405020304" pitchFamily="18" charset="0"/>
              </a:rPr>
              <a:t>metafora </a:t>
            </a:r>
            <a:r>
              <a:rPr lang="it-IT" sz="1600" dirty="0">
                <a:effectLst/>
                <a:latin typeface="Perpetua" panose="02020502060401020303" pitchFamily="18" charset="77"/>
                <a:ea typeface="Times New Roman" panose="02020603050405020304" pitchFamily="18" charset="0"/>
              </a:rPr>
              <a:t>edilizia («l’edificio»); </a:t>
            </a:r>
            <a:r>
              <a:rPr lang="it-IT" sz="1600" dirty="0">
                <a:latin typeface="Perpetua" panose="02020502060401020303" pitchFamily="18" charset="77"/>
                <a:ea typeface="Times New Roman" panose="02020603050405020304" pitchFamily="18" charset="0"/>
              </a:rPr>
              <a:t>metafora</a:t>
            </a:r>
            <a:r>
              <a:rPr lang="it-IT" sz="1600" dirty="0">
                <a:effectLst/>
                <a:latin typeface="Perpetua" panose="02020502060401020303" pitchFamily="18" charset="77"/>
                <a:ea typeface="Times New Roman" panose="02020603050405020304" pitchFamily="18" charset="0"/>
              </a:rPr>
              <a:t> somatica («il corpo»). </a:t>
            </a:r>
          </a:p>
        </p:txBody>
      </p:sp>
      <p:sp>
        <p:nvSpPr>
          <p:cNvPr id="5" name="CasellaDiTesto 4">
            <a:extLst>
              <a:ext uri="{FF2B5EF4-FFF2-40B4-BE49-F238E27FC236}">
                <a16:creationId xmlns:a16="http://schemas.microsoft.com/office/drawing/2014/main" id="{E7AA7516-2216-6589-819D-F1F28FEBA536}"/>
              </a:ext>
            </a:extLst>
          </p:cNvPr>
          <p:cNvSpPr txBox="1"/>
          <p:nvPr/>
        </p:nvSpPr>
        <p:spPr>
          <a:xfrm>
            <a:off x="1643448" y="1075038"/>
            <a:ext cx="2817340" cy="2082114"/>
          </a:xfrm>
          <a:prstGeom prst="rect">
            <a:avLst/>
          </a:prstGeom>
          <a:noFill/>
        </p:spPr>
        <p:txBody>
          <a:bodyPr wrap="square">
            <a:spAutoFit/>
          </a:bodyPr>
          <a:lstStyle/>
          <a:p>
            <a:r>
              <a:rPr lang="it-IT" sz="1800" i="1" dirty="0">
                <a:effectLst/>
                <a:latin typeface="Times New Roman" panose="02020603050405020304" pitchFamily="18" charset="0"/>
                <a:ea typeface="Times New Roman" panose="02020603050405020304" pitchFamily="18" charset="0"/>
              </a:rPr>
              <a:t>a)</a:t>
            </a:r>
            <a:r>
              <a:rPr lang="it-IT" sz="1800" dirty="0">
                <a:effectLst/>
                <a:latin typeface="Times New Roman" panose="02020603050405020304" pitchFamily="18" charset="0"/>
                <a:ea typeface="Times New Roman" panose="02020603050405020304" pitchFamily="18" charset="0"/>
              </a:rPr>
              <a:t> la Chiesa come il “campo di Dio” (</a:t>
            </a:r>
            <a:r>
              <a:rPr lang="it-IT" sz="1800" i="1" dirty="0" err="1">
                <a:effectLst/>
                <a:latin typeface="Times New Roman" panose="02020603050405020304" pitchFamily="18" charset="0"/>
                <a:ea typeface="Times New Roman" panose="02020603050405020304" pitchFamily="18" charset="0"/>
              </a:rPr>
              <a:t>theoû</a:t>
            </a:r>
            <a:r>
              <a:rPr lang="it-IT" sz="1800" i="1" dirty="0">
                <a:effectLst/>
                <a:latin typeface="Times New Roman" panose="02020603050405020304" pitchFamily="18" charset="0"/>
                <a:ea typeface="Times New Roman" panose="02020603050405020304" pitchFamily="18" charset="0"/>
              </a:rPr>
              <a:t> </a:t>
            </a:r>
            <a:r>
              <a:rPr lang="it-IT" sz="1800" i="1" dirty="0" err="1">
                <a:effectLst/>
                <a:latin typeface="Times New Roman" panose="02020603050405020304" pitchFamily="18" charset="0"/>
                <a:ea typeface="Times New Roman" panose="02020603050405020304" pitchFamily="18" charset="0"/>
              </a:rPr>
              <a:t>geṓrgion</a:t>
            </a:r>
            <a:r>
              <a:rPr lang="it-IT" sz="1800" i="1" dirty="0">
                <a:effectLst/>
                <a:latin typeface="Times New Roman" panose="02020603050405020304" pitchFamily="18" charset="0"/>
                <a:ea typeface="Times New Roman" panose="02020603050405020304" pitchFamily="18" charset="0"/>
              </a:rPr>
              <a:t>:</a:t>
            </a:r>
            <a:r>
              <a:rPr lang="it-IT" sz="1800" dirty="0">
                <a:effectLst/>
                <a:latin typeface="Times New Roman" panose="02020603050405020304" pitchFamily="18" charset="0"/>
                <a:ea typeface="Times New Roman" panose="02020603050405020304" pitchFamily="18" charset="0"/>
              </a:rPr>
              <a:t> piantagione di Dio) in 1Cor 3,6-9, secondo la metafora agricola ripresa dal linguaggio profetico (</a:t>
            </a:r>
            <a:r>
              <a:rPr lang="it-IT" sz="1800" dirty="0" err="1">
                <a:effectLst/>
                <a:latin typeface="Times New Roman" panose="02020603050405020304" pitchFamily="18" charset="0"/>
                <a:ea typeface="Times New Roman" panose="02020603050405020304" pitchFamily="18" charset="0"/>
              </a:rPr>
              <a:t>Ger</a:t>
            </a:r>
            <a:r>
              <a:rPr lang="it-IT" sz="1800" dirty="0">
                <a:effectLst/>
                <a:latin typeface="Times New Roman" panose="02020603050405020304" pitchFamily="18" charset="0"/>
                <a:ea typeface="Times New Roman" panose="02020603050405020304" pitchFamily="18" charset="0"/>
              </a:rPr>
              <a:t> 1,9s; 18,7.9; 24,6). </a:t>
            </a:r>
            <a:endParaRPr lang="it-IT" dirty="0"/>
          </a:p>
        </p:txBody>
      </p:sp>
      <p:sp>
        <p:nvSpPr>
          <p:cNvPr id="6" name="CasellaDiTesto 5">
            <a:extLst>
              <a:ext uri="{FF2B5EF4-FFF2-40B4-BE49-F238E27FC236}">
                <a16:creationId xmlns:a16="http://schemas.microsoft.com/office/drawing/2014/main" id="{1E02D70E-9AF8-17BA-9A6C-028D8D3B0D2A}"/>
              </a:ext>
            </a:extLst>
          </p:cNvPr>
          <p:cNvSpPr txBox="1"/>
          <p:nvPr/>
        </p:nvSpPr>
        <p:spPr>
          <a:xfrm>
            <a:off x="4913874" y="1075038"/>
            <a:ext cx="2817340" cy="2585323"/>
          </a:xfrm>
          <a:prstGeom prst="rect">
            <a:avLst/>
          </a:prstGeom>
          <a:noFill/>
        </p:spPr>
        <p:txBody>
          <a:bodyPr wrap="square">
            <a:spAutoFit/>
          </a:bodyPr>
          <a:lstStyle/>
          <a:p>
            <a:r>
              <a:rPr lang="it-IT" sz="1800" i="1" dirty="0">
                <a:effectLst/>
                <a:latin typeface="Times New Roman" panose="02020603050405020304" pitchFamily="18" charset="0"/>
                <a:ea typeface="Times New Roman" panose="02020603050405020304" pitchFamily="18" charset="0"/>
              </a:rPr>
              <a:t>b)</a:t>
            </a:r>
            <a:r>
              <a:rPr lang="it-IT" sz="1800" dirty="0">
                <a:effectLst/>
                <a:latin typeface="Times New Roman" panose="02020603050405020304" pitchFamily="18" charset="0"/>
                <a:ea typeface="Times New Roman" panose="02020603050405020304" pitchFamily="18" charset="0"/>
              </a:rPr>
              <a:t> La Chiesa come edificio o costruzione (</a:t>
            </a:r>
            <a:r>
              <a:rPr lang="it-IT" sz="1800" i="1" dirty="0" err="1">
                <a:effectLst/>
                <a:latin typeface="Times New Roman" panose="02020603050405020304" pitchFamily="18" charset="0"/>
                <a:ea typeface="Times New Roman" panose="02020603050405020304" pitchFamily="18" charset="0"/>
              </a:rPr>
              <a:t>oikodomḗ</a:t>
            </a:r>
            <a:r>
              <a:rPr lang="it-IT" sz="1800" dirty="0">
                <a:effectLst/>
                <a:latin typeface="Times New Roman" panose="02020603050405020304" pitchFamily="18" charset="0"/>
                <a:ea typeface="Times New Roman" panose="02020603050405020304" pitchFamily="18" charset="0"/>
              </a:rPr>
              <a:t>), il cui fondamento è Cristo (1Cor 3,9). La metafora dell’edificio è applicata al concetto di “tempio” (</a:t>
            </a:r>
            <a:r>
              <a:rPr lang="it-IT" sz="1800" i="1" dirty="0" err="1">
                <a:effectLst/>
                <a:latin typeface="Times New Roman" panose="02020603050405020304" pitchFamily="18" charset="0"/>
                <a:ea typeface="Times New Roman" panose="02020603050405020304" pitchFamily="18" charset="0"/>
              </a:rPr>
              <a:t>naós</a:t>
            </a:r>
            <a:r>
              <a:rPr lang="it-IT" sz="1800" i="1" dirty="0">
                <a:effectLst/>
                <a:latin typeface="Times New Roman" panose="02020603050405020304" pitchFamily="18" charset="0"/>
                <a:ea typeface="Times New Roman" panose="02020603050405020304" pitchFamily="18" charset="0"/>
              </a:rPr>
              <a:t> </a:t>
            </a:r>
            <a:r>
              <a:rPr lang="it-IT" sz="1800" i="1" dirty="0" err="1">
                <a:effectLst/>
                <a:latin typeface="Times New Roman" panose="02020603050405020304" pitchFamily="18" charset="0"/>
                <a:ea typeface="Times New Roman" panose="02020603050405020304" pitchFamily="18" charset="0"/>
              </a:rPr>
              <a:t>theoû</a:t>
            </a:r>
            <a:r>
              <a:rPr lang="it-IT" sz="1800" dirty="0">
                <a:effectLst/>
                <a:latin typeface="Times New Roman" panose="02020603050405020304" pitchFamily="18" charset="0"/>
                <a:ea typeface="Times New Roman" panose="02020603050405020304" pitchFamily="18" charset="0"/>
              </a:rPr>
              <a:t>) in cui abita Dio e lo Spirito (1Cor 3,16-17; 2Cor 1,16-18; 6,16; </a:t>
            </a:r>
            <a:r>
              <a:rPr lang="it-IT" sz="1800" dirty="0" err="1">
                <a:effectLst/>
                <a:latin typeface="Times New Roman" panose="02020603050405020304" pitchFamily="18" charset="0"/>
                <a:ea typeface="Times New Roman" panose="02020603050405020304" pitchFamily="18" charset="0"/>
              </a:rPr>
              <a:t>Ef</a:t>
            </a:r>
            <a:r>
              <a:rPr lang="it-IT" sz="1800" dirty="0">
                <a:effectLst/>
                <a:latin typeface="Times New Roman" panose="02020603050405020304" pitchFamily="18" charset="0"/>
                <a:ea typeface="Times New Roman" panose="02020603050405020304" pitchFamily="18" charset="0"/>
              </a:rPr>
              <a:t> 2,20-22). </a:t>
            </a:r>
            <a:endParaRPr lang="it-IT" dirty="0"/>
          </a:p>
        </p:txBody>
      </p:sp>
      <p:sp>
        <p:nvSpPr>
          <p:cNvPr id="7" name="CasellaDiTesto 6">
            <a:extLst>
              <a:ext uri="{FF2B5EF4-FFF2-40B4-BE49-F238E27FC236}">
                <a16:creationId xmlns:a16="http://schemas.microsoft.com/office/drawing/2014/main" id="{125BB19B-F0BE-8DF7-CDDE-37CB422CF7CB}"/>
              </a:ext>
            </a:extLst>
          </p:cNvPr>
          <p:cNvSpPr txBox="1"/>
          <p:nvPr/>
        </p:nvSpPr>
        <p:spPr>
          <a:xfrm>
            <a:off x="8184300" y="1075038"/>
            <a:ext cx="3212757" cy="3139321"/>
          </a:xfrm>
          <a:prstGeom prst="rect">
            <a:avLst/>
          </a:prstGeom>
          <a:noFill/>
        </p:spPr>
        <p:txBody>
          <a:bodyPr wrap="square">
            <a:spAutoFit/>
          </a:bodyPr>
          <a:lstStyle/>
          <a:p>
            <a:r>
              <a:rPr lang="it-IT" i="1" dirty="0">
                <a:latin typeface="Times New Roman" panose="02020603050405020304" pitchFamily="18" charset="0"/>
                <a:ea typeface="Times New Roman" panose="02020603050405020304" pitchFamily="18" charset="0"/>
              </a:rPr>
              <a:t>c</a:t>
            </a:r>
            <a:r>
              <a:rPr lang="it-IT" sz="1800" i="1" dirty="0">
                <a:effectLst/>
                <a:latin typeface="Times New Roman" panose="02020603050405020304" pitchFamily="18" charset="0"/>
                <a:ea typeface="Times New Roman" panose="02020603050405020304" pitchFamily="18" charset="0"/>
              </a:rPr>
              <a:t>)</a:t>
            </a:r>
            <a:r>
              <a:rPr lang="it-IT" sz="1800" dirty="0">
                <a:effectLst/>
                <a:latin typeface="Times New Roman" panose="02020603050405020304" pitchFamily="18" charset="0"/>
                <a:ea typeface="Times New Roman" panose="02020603050405020304" pitchFamily="18" charset="0"/>
              </a:rPr>
              <a:t> La Chiesa come «corpo di Cristo» (</a:t>
            </a:r>
            <a:r>
              <a:rPr lang="it-IT" sz="1800" i="1" dirty="0" err="1">
                <a:effectLst/>
                <a:latin typeface="Times New Roman" panose="02020603050405020304" pitchFamily="18" charset="0"/>
                <a:ea typeface="Times New Roman" panose="02020603050405020304" pitchFamily="18" charset="0"/>
              </a:rPr>
              <a:t>sôma</a:t>
            </a:r>
            <a:r>
              <a:rPr lang="it-IT" sz="1800" i="1" dirty="0">
                <a:effectLst/>
                <a:latin typeface="Times New Roman" panose="02020603050405020304" pitchFamily="18" charset="0"/>
                <a:ea typeface="Times New Roman" panose="02020603050405020304" pitchFamily="18" charset="0"/>
              </a:rPr>
              <a:t> </a:t>
            </a:r>
            <a:r>
              <a:rPr lang="it-IT" sz="1800" i="1" dirty="0" err="1">
                <a:effectLst/>
                <a:latin typeface="Times New Roman" panose="02020603050405020304" pitchFamily="18" charset="0"/>
                <a:ea typeface="Times New Roman" panose="02020603050405020304" pitchFamily="18" charset="0"/>
              </a:rPr>
              <a:t>toû</a:t>
            </a:r>
            <a:r>
              <a:rPr lang="it-IT" sz="1800" i="1" dirty="0">
                <a:effectLst/>
                <a:latin typeface="Times New Roman" panose="02020603050405020304" pitchFamily="18" charset="0"/>
                <a:ea typeface="Times New Roman" panose="02020603050405020304" pitchFamily="18" charset="0"/>
              </a:rPr>
              <a:t> </a:t>
            </a:r>
            <a:r>
              <a:rPr lang="it-IT" sz="1800" i="1" dirty="0" err="1">
                <a:effectLst/>
                <a:latin typeface="Times New Roman" panose="02020603050405020304" pitchFamily="18" charset="0"/>
                <a:ea typeface="Times New Roman" panose="02020603050405020304" pitchFamily="18" charset="0"/>
              </a:rPr>
              <a:t>Christoû</a:t>
            </a:r>
            <a:r>
              <a:rPr lang="it-IT" sz="1800" dirty="0">
                <a:effectLst/>
                <a:latin typeface="Times New Roman" panose="02020603050405020304" pitchFamily="18" charset="0"/>
                <a:ea typeface="Times New Roman" panose="02020603050405020304" pitchFamily="18" charset="0"/>
              </a:rPr>
              <a:t>)</a:t>
            </a:r>
            <a:r>
              <a:rPr lang="it-IT" sz="1800" dirty="0">
                <a:latin typeface="Times New Roman" panose="02020603050405020304" pitchFamily="18" charset="0"/>
                <a:ea typeface="Times New Roman" panose="02020603050405020304" pitchFamily="18" charset="0"/>
              </a:rPr>
              <a:t>. </a:t>
            </a:r>
            <a:r>
              <a:rPr lang="it-IT" sz="1800" dirty="0">
                <a:effectLst/>
                <a:latin typeface="Times New Roman" panose="02020603050405020304" pitchFamily="18" charset="0"/>
                <a:ea typeface="Times New Roman" panose="02020603050405020304" pitchFamily="18" charset="0"/>
              </a:rPr>
              <a:t>Tale immagine è usata dall’Apostolo nelle sue prime lettere (1-2Cor; </a:t>
            </a:r>
            <a:r>
              <a:rPr lang="it-IT" sz="1800" dirty="0" err="1">
                <a:effectLst/>
                <a:latin typeface="Times New Roman" panose="02020603050405020304" pitchFamily="18" charset="0"/>
                <a:ea typeface="Times New Roman" panose="02020603050405020304" pitchFamily="18" charset="0"/>
              </a:rPr>
              <a:t>Rm</a:t>
            </a:r>
            <a:r>
              <a:rPr lang="it-IT" sz="1800" dirty="0">
                <a:effectLst/>
                <a:latin typeface="Times New Roman" panose="02020603050405020304" pitchFamily="18" charset="0"/>
                <a:ea typeface="Times New Roman" panose="02020603050405020304" pitchFamily="18" charset="0"/>
              </a:rPr>
              <a:t>) per indicare la realtà della comunità locale (1Cor 12,12-27), per parlare dei cristiani di Roma e delle loro reciproche relazioni (</a:t>
            </a:r>
            <a:r>
              <a:rPr lang="it-IT" sz="1800" dirty="0" err="1">
                <a:effectLst/>
                <a:latin typeface="Times New Roman" panose="02020603050405020304" pitchFamily="18" charset="0"/>
                <a:ea typeface="Times New Roman" panose="02020603050405020304" pitchFamily="18" charset="0"/>
              </a:rPr>
              <a:t>Rm</a:t>
            </a:r>
            <a:r>
              <a:rPr lang="it-IT" sz="1800" dirty="0">
                <a:effectLst/>
                <a:latin typeface="Times New Roman" panose="02020603050405020304" pitchFamily="18" charset="0"/>
                <a:ea typeface="Times New Roman" panose="02020603050405020304" pitchFamily="18" charset="0"/>
              </a:rPr>
              <a:t> 12,4-5) e per tutti coloro che sono uniti nel Signore (1Cor 12,13).</a:t>
            </a:r>
            <a:r>
              <a:rPr lang="it-IT" dirty="0">
                <a:effectLst/>
              </a:rPr>
              <a:t> </a:t>
            </a:r>
            <a:endParaRPr lang="it-IT" dirty="0"/>
          </a:p>
        </p:txBody>
      </p:sp>
      <p:pic>
        <p:nvPicPr>
          <p:cNvPr id="3074" name="Picture 2" descr="Ecco come la parola di Dio ha ritrovato la sua centralità nella vita  ecclesiale">
            <a:extLst>
              <a:ext uri="{FF2B5EF4-FFF2-40B4-BE49-F238E27FC236}">
                <a16:creationId xmlns:a16="http://schemas.microsoft.com/office/drawing/2014/main" id="{B695D77A-FEA4-B5BB-5913-916997939C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770" y="3623996"/>
            <a:ext cx="3199018" cy="17225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he differenza c'è tra una chiesa, una cattedrale e una basilica? - Quora">
            <a:extLst>
              <a:ext uri="{FF2B5EF4-FFF2-40B4-BE49-F238E27FC236}">
                <a16:creationId xmlns:a16="http://schemas.microsoft.com/office/drawing/2014/main" id="{622B5530-9B99-BDC3-D5BA-EF89273D8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874" y="4139170"/>
            <a:ext cx="2717800" cy="22987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iesci a sentire la brezza? - Instituto Id de Cristo Redentor">
            <a:extLst>
              <a:ext uri="{FF2B5EF4-FFF2-40B4-BE49-F238E27FC236}">
                <a16:creationId xmlns:a16="http://schemas.microsoft.com/office/drawing/2014/main" id="{17E4B0B1-6EBB-9557-6921-86FAA95534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5205" y="4337222"/>
            <a:ext cx="3429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508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9D5C413-F444-A1E9-4F78-EB247B10EB01}"/>
              </a:ext>
            </a:extLst>
          </p:cNvPr>
          <p:cNvSpPr>
            <a:spLocks noGrp="1"/>
          </p:cNvSpPr>
          <p:nvPr>
            <p:ph idx="1"/>
          </p:nvPr>
        </p:nvSpPr>
        <p:spPr>
          <a:xfrm>
            <a:off x="1915298" y="580768"/>
            <a:ext cx="3842952" cy="5330454"/>
          </a:xfrm>
        </p:spPr>
        <p:txBody>
          <a:bodyPr>
            <a:normAutofit lnSpcReduction="10000"/>
          </a:bodyPr>
          <a:lstStyle/>
          <a:p>
            <a:pPr indent="449580" algn="just"/>
            <a:r>
              <a:rPr lang="it-IT" sz="1800" dirty="0">
                <a:effectLst/>
                <a:latin typeface="Times New Roman" panose="02020603050405020304" pitchFamily="18" charset="0"/>
                <a:ea typeface="Times New Roman" panose="02020603050405020304" pitchFamily="18" charset="0"/>
              </a:rPr>
              <a:t>La Cena del Signore</a:t>
            </a:r>
          </a:p>
          <a:p>
            <a:pPr marL="622300" indent="0">
              <a:buNone/>
            </a:pPr>
            <a:r>
              <a:rPr lang="it-IT" sz="1800" dirty="0">
                <a:effectLst/>
                <a:latin typeface="Perpetua" panose="02020502060401020303" pitchFamily="18" charset="77"/>
                <a:ea typeface="Times New Roman" panose="02020603050405020304" pitchFamily="18" charset="0"/>
              </a:rPr>
              <a:t>Il cuore pulsante della comunità cristiana è rappresentato dalla partecipazione alla «cena del Signore» (</a:t>
            </a:r>
            <a:r>
              <a:rPr lang="it-IT" sz="1800" i="1" dirty="0" err="1">
                <a:effectLst/>
                <a:latin typeface="Perpetua" panose="02020502060401020303" pitchFamily="18" charset="77"/>
                <a:ea typeface="Times New Roman" panose="02020603050405020304" pitchFamily="18" charset="0"/>
              </a:rPr>
              <a:t>kyriakón</a:t>
            </a:r>
            <a:r>
              <a:rPr lang="it-IT" sz="1800" i="1" dirty="0">
                <a:effectLst/>
                <a:latin typeface="Perpetua" panose="02020502060401020303" pitchFamily="18" charset="77"/>
                <a:ea typeface="Times New Roman" panose="02020603050405020304" pitchFamily="18" charset="0"/>
              </a:rPr>
              <a:t> </a:t>
            </a:r>
            <a:r>
              <a:rPr lang="it-IT" sz="1800" i="1" dirty="0" err="1">
                <a:effectLst/>
                <a:latin typeface="Perpetua" panose="02020502060401020303" pitchFamily="18" charset="77"/>
                <a:ea typeface="Times New Roman" panose="02020603050405020304" pitchFamily="18" charset="0"/>
              </a:rPr>
              <a:t>deipnón</a:t>
            </a:r>
            <a:r>
              <a:rPr lang="it-IT" sz="1800" dirty="0">
                <a:effectLst/>
                <a:latin typeface="Perpetua" panose="02020502060401020303" pitchFamily="18" charset="77"/>
                <a:ea typeface="Times New Roman" panose="02020603050405020304" pitchFamily="18" charset="0"/>
              </a:rPr>
              <a:t>: cf. 1Cor 11,17-34). </a:t>
            </a:r>
          </a:p>
          <a:p>
            <a:pPr marL="622300" indent="0">
              <a:buNone/>
            </a:pPr>
            <a:r>
              <a:rPr lang="it-IT" sz="1800" dirty="0">
                <a:effectLst/>
                <a:latin typeface="Perpetua" panose="02020502060401020303" pitchFamily="18" charset="77"/>
                <a:ea typeface="Times New Roman" panose="02020603050405020304" pitchFamily="18" charset="0"/>
              </a:rPr>
              <a:t>La tradizione della Cena del Signore diventa il criterio di verifica teologica per le relazioni tra i credenti: essi realizzano le verità trasmesse quando si accolgono reciprocamente in spirito di unità e non di divisione (1Cor 11,18), di compartecipazione dei beni e non di discriminazione sociale (</a:t>
            </a:r>
            <a:r>
              <a:rPr lang="it-IT" sz="1800" dirty="0" err="1">
                <a:effectLst/>
                <a:latin typeface="Perpetua" panose="02020502060401020303" pitchFamily="18" charset="77"/>
                <a:ea typeface="Times New Roman" panose="02020603050405020304" pitchFamily="18" charset="0"/>
              </a:rPr>
              <a:t>vv</a:t>
            </a:r>
            <a:r>
              <a:rPr lang="it-IT" sz="1800" dirty="0">
                <a:effectLst/>
                <a:latin typeface="Perpetua" panose="02020502060401020303" pitchFamily="18" charset="77"/>
                <a:ea typeface="Times New Roman" panose="02020603050405020304" pitchFamily="18" charset="0"/>
              </a:rPr>
              <a:t>. 21.30), di celebrazione del corpo di Cristo donato e del suo sangue versato e non in funzione egoistica ed edonistica (</a:t>
            </a:r>
            <a:r>
              <a:rPr lang="it-IT" sz="1800" dirty="0" err="1">
                <a:effectLst/>
                <a:latin typeface="Perpetua" panose="02020502060401020303" pitchFamily="18" charset="77"/>
                <a:ea typeface="Times New Roman" panose="02020603050405020304" pitchFamily="18" charset="0"/>
              </a:rPr>
              <a:t>vv</a:t>
            </a:r>
            <a:r>
              <a:rPr lang="it-IT" sz="1800" dirty="0">
                <a:effectLst/>
                <a:latin typeface="Perpetua" panose="02020502060401020303" pitchFamily="18" charset="77"/>
                <a:ea typeface="Times New Roman" panose="02020603050405020304" pitchFamily="18" charset="0"/>
              </a:rPr>
              <a:t>. 21.34). </a:t>
            </a:r>
          </a:p>
        </p:txBody>
      </p:sp>
      <p:pic>
        <p:nvPicPr>
          <p:cNvPr id="4098" name="Picture 2" descr="L'istituzione dell'Eucaristia (1 Cor 11, 23-27) – Missionarie della Divina  Rivelazione">
            <a:extLst>
              <a:ext uri="{FF2B5EF4-FFF2-40B4-BE49-F238E27FC236}">
                <a16:creationId xmlns:a16="http://schemas.microsoft.com/office/drawing/2014/main" id="{1C42C95E-E755-7978-89FD-E9E8FEB98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1503" y="671843"/>
            <a:ext cx="4072056" cy="5239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545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22ADCA2-8779-A2D6-23F3-F8174F0CD6C5}"/>
              </a:ext>
            </a:extLst>
          </p:cNvPr>
          <p:cNvSpPr>
            <a:spLocks noGrp="1"/>
          </p:cNvSpPr>
          <p:nvPr>
            <p:ph idx="1"/>
          </p:nvPr>
        </p:nvSpPr>
        <p:spPr>
          <a:xfrm>
            <a:off x="1668162" y="543697"/>
            <a:ext cx="4151870" cy="6203092"/>
          </a:xfrm>
        </p:spPr>
        <p:txBody>
          <a:bodyPr>
            <a:normAutofit fontScale="92500" lnSpcReduction="10000"/>
          </a:bodyPr>
          <a:lstStyle/>
          <a:p>
            <a:pPr marL="73025" indent="-73025" algn="just"/>
            <a:r>
              <a:rPr lang="it-IT" sz="1800" b="1" dirty="0">
                <a:effectLst/>
                <a:latin typeface="Times New Roman" panose="02020603050405020304" pitchFamily="18" charset="0"/>
                <a:ea typeface="Times New Roman" panose="02020603050405020304" pitchFamily="18" charset="0"/>
              </a:rPr>
              <a:t>La dimensione carismatica e ministeriale della Chiesa</a:t>
            </a:r>
          </a:p>
          <a:p>
            <a:pPr marL="73025" indent="-73025">
              <a:buNone/>
            </a:pPr>
            <a:r>
              <a:rPr lang="it-IT" sz="1800" dirty="0">
                <a:effectLst/>
                <a:latin typeface="Perpetua" panose="02020502060401020303" pitchFamily="18" charset="77"/>
                <a:ea typeface="Times New Roman" panose="02020603050405020304" pitchFamily="18" charset="0"/>
              </a:rPr>
              <a:t>La Chiesa è corpo di Cristo composto da molteplici membra e connotata da carismi</a:t>
            </a:r>
            <a:r>
              <a:rPr lang="it-IT" dirty="0">
                <a:effectLst/>
                <a:latin typeface="Perpetua" panose="02020502060401020303" pitchFamily="18" charset="77"/>
              </a:rPr>
              <a:t> </a:t>
            </a:r>
            <a:r>
              <a:rPr lang="it-IT" sz="1800" dirty="0">
                <a:effectLst/>
                <a:latin typeface="Perpetua" panose="02020502060401020303" pitchFamily="18" charset="77"/>
                <a:ea typeface="Times New Roman" panose="02020603050405020304" pitchFamily="18" charset="0"/>
              </a:rPr>
              <a:t>e ministeri</a:t>
            </a:r>
            <a:r>
              <a:rPr lang="it-IT" sz="1800" dirty="0">
                <a:latin typeface="Perpetua" panose="02020502060401020303" pitchFamily="18" charset="77"/>
                <a:ea typeface="Times New Roman" panose="02020603050405020304" pitchFamily="18" charset="0"/>
              </a:rPr>
              <a:t>.</a:t>
            </a:r>
            <a:r>
              <a:rPr lang="it-IT" sz="1800" dirty="0">
                <a:effectLst/>
                <a:latin typeface="Times New Roman" panose="02020603050405020304" pitchFamily="18" charset="0"/>
                <a:ea typeface="Times New Roman" panose="02020603050405020304" pitchFamily="18" charset="0"/>
              </a:rPr>
              <a:t> </a:t>
            </a:r>
            <a:r>
              <a:rPr lang="it-IT" sz="1800" dirty="0">
                <a:effectLst/>
                <a:latin typeface="Perpetua" panose="02020502060401020303" pitchFamily="18" charset="77"/>
                <a:ea typeface="Times New Roman" panose="02020603050405020304" pitchFamily="18" charset="0"/>
              </a:rPr>
              <a:t>Il «modello paolino» di comunità con la sua struttura gerarchica e diaconale costituisce un sicuro esempio dello stile di vita del cristianesimo primitivo. Dalla dialettica tra carismi e ministeri emerge l’identità della Chiesa voluta dal Signore e incarnata nei diversi contesti sociali e culturali in cui il cristianesimo attecchisce.</a:t>
            </a:r>
            <a:r>
              <a:rPr lang="it-IT" dirty="0">
                <a:effectLst/>
                <a:latin typeface="Perpetua" panose="02020502060401020303" pitchFamily="18" charset="77"/>
              </a:rPr>
              <a:t> </a:t>
            </a:r>
            <a:endParaRPr lang="it-IT" dirty="0">
              <a:latin typeface="Perpetua" panose="02020502060401020303" pitchFamily="18" charset="77"/>
            </a:endParaRPr>
          </a:p>
          <a:p>
            <a:r>
              <a:rPr lang="it-IT" sz="1800" dirty="0">
                <a:effectLst/>
                <a:latin typeface="Times New Roman" panose="02020603050405020304" pitchFamily="18" charset="0"/>
                <a:ea typeface="Times New Roman" panose="02020603050405020304" pitchFamily="18" charset="0"/>
              </a:rPr>
              <a:t>Le diverse </a:t>
            </a:r>
            <a:r>
              <a:rPr lang="it-IT" sz="1800" dirty="0" err="1">
                <a:effectLst/>
                <a:latin typeface="Times New Roman" panose="02020603050405020304" pitchFamily="18" charset="0"/>
                <a:ea typeface="Times New Roman" panose="02020603050405020304" pitchFamily="18" charset="0"/>
              </a:rPr>
              <a:t>ministerialità</a:t>
            </a:r>
            <a:r>
              <a:rPr lang="it-IT" sz="1800" dirty="0">
                <a:effectLst/>
                <a:latin typeface="Times New Roman" panose="02020603050405020304" pitchFamily="18" charset="0"/>
                <a:ea typeface="Times New Roman" panose="02020603050405020304" pitchFamily="18" charset="0"/>
              </a:rPr>
              <a:t> si collocano all’interno del servizio della Parola, sostenuto dall’azione di Dio che mediante lo Spirito Santo sceglie nella Chiesa alcuni «in primo luogo come apostoli, in secondo luogo come profeti e in terzo luogo come maestri» (1Cor 12,28). A questa struttura paolina si richiama la tradizione successiva dove si parla di «profeti, evangelisti, pastori e maestri» (</a:t>
            </a:r>
            <a:r>
              <a:rPr lang="it-IT" sz="1800" dirty="0" err="1">
                <a:effectLst/>
                <a:latin typeface="Times New Roman" panose="02020603050405020304" pitchFamily="18" charset="0"/>
                <a:ea typeface="Times New Roman" panose="02020603050405020304" pitchFamily="18" charset="0"/>
              </a:rPr>
              <a:t>Ef</a:t>
            </a:r>
            <a:r>
              <a:rPr lang="it-IT" sz="1800" dirty="0">
                <a:effectLst/>
                <a:latin typeface="Times New Roman" panose="02020603050405020304" pitchFamily="18" charset="0"/>
                <a:ea typeface="Times New Roman" panose="02020603050405020304" pitchFamily="18" charset="0"/>
              </a:rPr>
              <a:t> 4,11). </a:t>
            </a:r>
          </a:p>
          <a:p>
            <a:endParaRPr lang="it-IT" dirty="0"/>
          </a:p>
        </p:txBody>
      </p:sp>
      <p:pic>
        <p:nvPicPr>
          <p:cNvPr id="5122" name="Picture 2" descr="Omelia di Papa Francesco nella solennità di Pentecoste - Mieac - Movimento  di Impegno educativo di A.C.">
            <a:extLst>
              <a:ext uri="{FF2B5EF4-FFF2-40B4-BE49-F238E27FC236}">
                <a16:creationId xmlns:a16="http://schemas.microsoft.com/office/drawing/2014/main" id="{F78196F4-E23A-6D88-0B43-27B5DB79F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790" y="1796707"/>
            <a:ext cx="5775806" cy="326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729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CE41A1-7F1E-EC91-8CBD-D5D2A5CDEF54}"/>
              </a:ext>
            </a:extLst>
          </p:cNvPr>
          <p:cNvSpPr>
            <a:spLocks noGrp="1"/>
          </p:cNvSpPr>
          <p:nvPr>
            <p:ph type="title"/>
          </p:nvPr>
        </p:nvSpPr>
        <p:spPr>
          <a:xfrm>
            <a:off x="1841157" y="376975"/>
            <a:ext cx="8911687" cy="735133"/>
          </a:xfrm>
        </p:spPr>
        <p:txBody>
          <a:bodyPr/>
          <a:lstStyle/>
          <a:p>
            <a:r>
              <a:rPr lang="it-IT" sz="3200" dirty="0">
                <a:effectLst/>
                <a:latin typeface="Times New Roman" panose="02020603050405020304" pitchFamily="18" charset="0"/>
                <a:ea typeface="Times New Roman" panose="02020603050405020304" pitchFamily="18" charset="0"/>
              </a:rPr>
              <a:t>3.6. </a:t>
            </a:r>
            <a:r>
              <a:rPr lang="it-IT" sz="3600" dirty="0">
                <a:effectLst/>
                <a:latin typeface="Times New Roman" panose="02020603050405020304" pitchFamily="18" charset="0"/>
                <a:ea typeface="Times New Roman" panose="02020603050405020304" pitchFamily="18" charset="0"/>
              </a:rPr>
              <a:t>L’etica</a:t>
            </a:r>
            <a:endParaRPr lang="it-IT" dirty="0"/>
          </a:p>
        </p:txBody>
      </p:sp>
      <p:sp>
        <p:nvSpPr>
          <p:cNvPr id="3" name="Segnaposto contenuto 2">
            <a:extLst>
              <a:ext uri="{FF2B5EF4-FFF2-40B4-BE49-F238E27FC236}">
                <a16:creationId xmlns:a16="http://schemas.microsoft.com/office/drawing/2014/main" id="{6F97FD80-9FEB-30EB-D91D-58614A5131D0}"/>
              </a:ext>
            </a:extLst>
          </p:cNvPr>
          <p:cNvSpPr>
            <a:spLocks noGrp="1"/>
          </p:cNvSpPr>
          <p:nvPr>
            <p:ph idx="1"/>
          </p:nvPr>
        </p:nvSpPr>
        <p:spPr>
          <a:xfrm>
            <a:off x="1668163" y="963827"/>
            <a:ext cx="9836450" cy="4947395"/>
          </a:xfrm>
        </p:spPr>
        <p:txBody>
          <a:bodyPr>
            <a:normAutofit lnSpcReduction="10000"/>
          </a:bodyPr>
          <a:lstStyle/>
          <a:p>
            <a:r>
              <a:rPr lang="it-IT" sz="1800" dirty="0">
                <a:effectLst/>
                <a:latin typeface="Times New Roman" panose="02020603050405020304" pitchFamily="18" charset="0"/>
                <a:ea typeface="MS Mincho" panose="02020609040205080304" pitchFamily="49" charset="-128"/>
              </a:rPr>
              <a:t>L’esistenza rinnovata da Cristo e condivisa nel dinamismo ecclesiale si traduce in uno stile nuovo di vita e nell’esercizio della responsabilità morale. Per cogliere la portata dell’etica paolina evidenziamo tre elementi: a) Il concetto di «coscienza» (</a:t>
            </a:r>
            <a:r>
              <a:rPr lang="it-IT" sz="1800" i="1" dirty="0" err="1">
                <a:effectLst/>
                <a:latin typeface="Times New Roman" panose="02020603050405020304" pitchFamily="18" charset="0"/>
                <a:ea typeface="MS Mincho" panose="02020609040205080304" pitchFamily="49" charset="-128"/>
              </a:rPr>
              <a:t>syneídēsis</a:t>
            </a:r>
            <a:r>
              <a:rPr lang="it-IT" sz="1800" dirty="0">
                <a:effectLst/>
                <a:latin typeface="Times New Roman" panose="02020603050405020304" pitchFamily="18" charset="0"/>
                <a:ea typeface="MS Mincho" panose="02020609040205080304" pitchFamily="49" charset="-128"/>
              </a:rPr>
              <a:t>); b) Le connessioni tra pensiero teologico e riflessione morale; c) La libertà e l’amore, fulcri dell’etica paolina.</a:t>
            </a:r>
          </a:p>
          <a:p>
            <a:r>
              <a:rPr lang="it-IT" sz="2000" b="1" dirty="0">
                <a:effectLst/>
                <a:latin typeface="Times New Roman" panose="02020603050405020304" pitchFamily="18" charset="0"/>
                <a:ea typeface="MS Mincho" panose="02020609040205080304" pitchFamily="49" charset="-128"/>
              </a:rPr>
              <a:t>Il concetto di «coscienza» (</a:t>
            </a:r>
            <a:r>
              <a:rPr lang="it-IT" sz="2000" b="1" i="1" dirty="0" err="1">
                <a:effectLst/>
                <a:latin typeface="Times New Roman" panose="02020603050405020304" pitchFamily="18" charset="0"/>
                <a:ea typeface="MS Mincho" panose="02020609040205080304" pitchFamily="49" charset="-128"/>
              </a:rPr>
              <a:t>syneídēsis</a:t>
            </a:r>
            <a:r>
              <a:rPr lang="it-IT" sz="2000" b="1" dirty="0">
                <a:effectLst/>
                <a:latin typeface="Times New Roman" panose="02020603050405020304" pitchFamily="18" charset="0"/>
                <a:ea typeface="MS Mincho" panose="02020609040205080304" pitchFamily="49" charset="-128"/>
              </a:rPr>
              <a:t>)</a:t>
            </a:r>
          </a:p>
          <a:p>
            <a:pPr marL="500063" indent="0">
              <a:buNone/>
            </a:pPr>
            <a:r>
              <a:rPr lang="it-IT" dirty="0">
                <a:latin typeface="Perpetua" panose="02020502060401020303" pitchFamily="18" charset="77"/>
                <a:ea typeface="Times New Roman" panose="02020603050405020304" pitchFamily="18" charset="0"/>
              </a:rPr>
              <a:t>C</a:t>
            </a:r>
            <a:r>
              <a:rPr lang="it-IT" sz="1800" dirty="0">
                <a:effectLst/>
                <a:latin typeface="Perpetua" panose="02020502060401020303" pitchFamily="18" charset="77"/>
                <a:ea typeface="Times New Roman" panose="02020603050405020304" pitchFamily="18" charset="0"/>
              </a:rPr>
              <a:t>inque aspetti caratterizzano il tema della coscienza nell’etica paolina e neotestamentaria: </a:t>
            </a:r>
          </a:p>
          <a:p>
            <a:pPr marL="890588" indent="-390525"/>
            <a:r>
              <a:rPr lang="it-IT" sz="1800" dirty="0">
                <a:effectLst/>
                <a:latin typeface="Perpetua" panose="02020502060401020303" pitchFamily="18" charset="77"/>
                <a:ea typeface="Times New Roman" panose="02020603050405020304" pitchFamily="18" charset="0"/>
              </a:rPr>
              <a:t>1) l’assunzione del concetto di </a:t>
            </a:r>
            <a:r>
              <a:rPr lang="it-IT" sz="1800" i="1" dirty="0" err="1">
                <a:effectLst/>
                <a:latin typeface="Perpetua" panose="02020502060401020303" pitchFamily="18" charset="77"/>
                <a:ea typeface="Times New Roman" panose="02020603050405020304" pitchFamily="18" charset="0"/>
              </a:rPr>
              <a:t>syneídēsis</a:t>
            </a:r>
            <a:r>
              <a:rPr lang="it-IT" sz="1800" dirty="0">
                <a:effectLst/>
                <a:latin typeface="Perpetua" panose="02020502060401020303" pitchFamily="18" charset="77"/>
                <a:ea typeface="Times New Roman" panose="02020603050405020304" pitchFamily="18" charset="0"/>
              </a:rPr>
              <a:t> esercita una notevole efficacia comunicativa nei riguardi dei destinatari etnico-cristiani; </a:t>
            </a:r>
          </a:p>
          <a:p>
            <a:pPr marL="890588" indent="-390525"/>
            <a:r>
              <a:rPr lang="it-IT" sz="1800" dirty="0">
                <a:effectLst/>
                <a:latin typeface="Perpetua" panose="02020502060401020303" pitchFamily="18" charset="77"/>
                <a:ea typeface="Times New Roman" panose="02020603050405020304" pitchFamily="18" charset="0"/>
              </a:rPr>
              <a:t>2) la </a:t>
            </a:r>
            <a:r>
              <a:rPr lang="it-IT" sz="1800" i="1" dirty="0" err="1">
                <a:effectLst/>
                <a:latin typeface="Perpetua" panose="02020502060401020303" pitchFamily="18" charset="77"/>
                <a:ea typeface="Times New Roman" panose="02020603050405020304" pitchFamily="18" charset="0"/>
              </a:rPr>
              <a:t>syneídēsis</a:t>
            </a:r>
            <a:r>
              <a:rPr lang="it-IT" sz="1800" dirty="0">
                <a:effectLst/>
                <a:latin typeface="Perpetua" panose="02020502060401020303" pitchFamily="18" charset="77"/>
                <a:ea typeface="Times New Roman" panose="02020603050405020304" pitchFamily="18" charset="0"/>
              </a:rPr>
              <a:t> non è per Paolo qualcosa di divino nell’uomo, né un principio che spinge al bene, ma un’istanza giudicante, che accompagna l’azione dell’uomo; </a:t>
            </a:r>
          </a:p>
          <a:p>
            <a:pPr marL="890588" indent="-390525"/>
            <a:r>
              <a:rPr lang="it-IT" sz="1800" dirty="0">
                <a:effectLst/>
                <a:latin typeface="Perpetua" panose="02020502060401020303" pitchFamily="18" charset="77"/>
                <a:ea typeface="Times New Roman" panose="02020603050405020304" pitchFamily="18" charset="0"/>
              </a:rPr>
              <a:t>3) la coscienza dei valori e delle norme, che è da presupporre a questa istanza giudicante, è data per tutti dalla morale e dalla ragione (Fil 4,8), per il cristiano, dalla ragione illuminata dalla fede (</a:t>
            </a:r>
            <a:r>
              <a:rPr lang="it-IT" sz="1800" dirty="0" err="1">
                <a:effectLst/>
                <a:latin typeface="Perpetua" panose="02020502060401020303" pitchFamily="18" charset="77"/>
                <a:ea typeface="Times New Roman" panose="02020603050405020304" pitchFamily="18" charset="0"/>
              </a:rPr>
              <a:t>Rm</a:t>
            </a:r>
            <a:r>
              <a:rPr lang="it-IT" sz="1800" dirty="0">
                <a:effectLst/>
                <a:latin typeface="Perpetua" panose="02020502060401020303" pitchFamily="18" charset="77"/>
                <a:ea typeface="Times New Roman" panose="02020603050405020304" pitchFamily="18" charset="0"/>
              </a:rPr>
              <a:t> 12,1); </a:t>
            </a:r>
          </a:p>
          <a:p>
            <a:pPr marL="890588" indent="-390525"/>
            <a:r>
              <a:rPr lang="it-IT" sz="1800" dirty="0">
                <a:effectLst/>
                <a:latin typeface="Perpetua" panose="02020502060401020303" pitchFamily="18" charset="77"/>
                <a:ea typeface="Times New Roman" panose="02020603050405020304" pitchFamily="18" charset="0"/>
              </a:rPr>
              <a:t>4) la coscienza si collega ai due fulcri dell’etica paolina, la libertà e l’amore;</a:t>
            </a:r>
          </a:p>
          <a:p>
            <a:pPr marL="890588" indent="-390525"/>
            <a:r>
              <a:rPr lang="it-IT" sz="1800" dirty="0">
                <a:effectLst/>
                <a:latin typeface="Perpetua" panose="02020502060401020303" pitchFamily="18" charset="77"/>
                <a:ea typeface="Times New Roman" panose="02020603050405020304" pitchFamily="18" charset="0"/>
              </a:rPr>
              <a:t>5) Paolo si appella alla facoltà della ragione di cogliere i valori morali e nello stesso tempo li approfondisce secondo il messaggio cristiano della fede.</a:t>
            </a:r>
            <a:r>
              <a:rPr lang="it-IT" dirty="0">
                <a:effectLst/>
                <a:latin typeface="Perpetua" panose="02020502060401020303" pitchFamily="18" charset="77"/>
              </a:rPr>
              <a:t> </a:t>
            </a:r>
            <a:endParaRPr lang="it-IT" sz="1800" dirty="0">
              <a:effectLst/>
              <a:latin typeface="Perpetua" panose="02020502060401020303" pitchFamily="18" charset="77"/>
              <a:ea typeface="MS Mincho" panose="02020609040205080304" pitchFamily="49" charset="-128"/>
            </a:endParaRPr>
          </a:p>
          <a:p>
            <a:endParaRPr lang="it-IT" dirty="0"/>
          </a:p>
        </p:txBody>
      </p:sp>
    </p:spTree>
    <p:extLst>
      <p:ext uri="{BB962C8B-B14F-4D97-AF65-F5344CB8AC3E}">
        <p14:creationId xmlns:p14="http://schemas.microsoft.com/office/powerpoint/2010/main" val="3396737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1B162072-3FEE-F6B7-DF2E-CD14DE42F16A}"/>
              </a:ext>
            </a:extLst>
          </p:cNvPr>
          <p:cNvSpPr txBox="1"/>
          <p:nvPr/>
        </p:nvSpPr>
        <p:spPr>
          <a:xfrm>
            <a:off x="2333297" y="867103"/>
            <a:ext cx="8592206" cy="5139869"/>
          </a:xfrm>
          <a:prstGeom prst="rect">
            <a:avLst/>
          </a:prstGeom>
          <a:noFill/>
        </p:spPr>
        <p:txBody>
          <a:bodyPr wrap="square">
            <a:spAutoFit/>
          </a:bodyPr>
          <a:lstStyle/>
          <a:p>
            <a:pPr marL="0" marR="0" lvl="0" indent="319088" algn="l" defTabSz="914400" rtl="0" eaLnBrk="0" fontAlgn="base" latinLnBrk="0" hangingPunct="0">
              <a:lnSpc>
                <a:spcPct val="100000"/>
              </a:lnSpc>
              <a:spcBef>
                <a:spcPct val="0"/>
              </a:spcBef>
              <a:spcAft>
                <a:spcPct val="0"/>
              </a:spcAft>
              <a:buClrTx/>
              <a:buSzTx/>
              <a:buFontTx/>
              <a:buNone/>
              <a:tabLst/>
            </a:pPr>
            <a:r>
              <a:rPr kumimoji="0" lang="it-IT" altLang="it-IT" sz="1800" b="1" i="0" u="none" strike="noStrike" cap="none" normalizeH="0" baseline="0" dirty="0">
                <a:ln>
                  <a:noFill/>
                </a:ln>
                <a:solidFill>
                  <a:srgbClr val="000000"/>
                </a:solidFill>
                <a:effectLst/>
                <a:highlight>
                  <a:srgbClr val="00FFFF"/>
                </a:highlight>
                <a:latin typeface="Arial" panose="020B0604020202020204" pitchFamily="34" charset="0"/>
                <a:ea typeface="Times New Roman" panose="02020603050405020304" pitchFamily="18" charset="0"/>
              </a:rPr>
              <a:t>Eventi</a:t>
            </a:r>
            <a:r>
              <a:rPr kumimoji="0" lang="it-IT" altLang="it-IT" sz="1800" b="0" i="0" u="none" strike="noStrike" cap="none" normalizeH="0" baseline="0" dirty="0">
                <a:ln>
                  <a:noFill/>
                </a:ln>
                <a:solidFill>
                  <a:srgbClr val="000000"/>
                </a:solidFill>
                <a:effectLst/>
                <a:highlight>
                  <a:srgbClr val="00FFFF"/>
                </a:highlight>
                <a:latin typeface="Arial" panose="020B0604020202020204" pitchFamily="34" charset="0"/>
                <a:ea typeface="Times New Roman" panose="02020603050405020304" pitchFamily="18" charset="0"/>
              </a:rPr>
              <a:t>			                    </a:t>
            </a:r>
            <a:r>
              <a:rPr kumimoji="0" lang="it-IT" altLang="it-IT" sz="1800" b="1" i="0" u="none" strike="noStrike" cap="none" normalizeH="0" baseline="0" dirty="0">
                <a:ln>
                  <a:noFill/>
                </a:ln>
                <a:solidFill>
                  <a:srgbClr val="000000"/>
                </a:solidFill>
                <a:effectLst/>
                <a:highlight>
                  <a:srgbClr val="00FFFF"/>
                </a:highlight>
                <a:latin typeface="Arial" panose="020B0604020202020204" pitchFamily="34" charset="0"/>
                <a:ea typeface="Times New Roman" panose="02020603050405020304" pitchFamily="18" charset="0"/>
              </a:rPr>
              <a:t>Cronologia media</a:t>
            </a:r>
          </a:p>
          <a:p>
            <a:pPr marL="363538" marR="0" lvl="0" algn="l" defTabSz="914400" rtl="0" eaLnBrk="0" fontAlgn="base" latinLnBrk="0" hangingPunct="0">
              <a:lnSpc>
                <a:spcPct val="100000"/>
              </a:lnSpc>
              <a:spcBef>
                <a:spcPct val="0"/>
              </a:spcBef>
              <a:spcAft>
                <a:spcPts val="1200"/>
              </a:spcAft>
              <a:buClrTx/>
              <a:buSzTx/>
              <a:buFontTx/>
              <a:buNone/>
            </a:pPr>
            <a:endParaRPr kumimoji="0" lang="it-IT" altLang="it-IT"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63538" marR="0" lvl="0" algn="l" defTabSz="914400" rtl="0" eaLnBrk="0" fontAlgn="base" latinLnBrk="0" hangingPunct="0">
              <a:lnSpc>
                <a:spcPct val="100000"/>
              </a:lnSpc>
              <a:spcBef>
                <a:spcPct val="0"/>
              </a:spcBef>
              <a:spcAft>
                <a:spcPts val="1200"/>
              </a:spcAft>
              <a:buClrTx/>
              <a:buSzTx/>
              <a:buFontTx/>
              <a:buChar char="•"/>
            </a:pPr>
            <a:r>
              <a:rPr kumimoji="0" lang="it-IT" altLang="it-IT" sz="23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Nascita di Paolo a Tarso		        5/10     d. C.</a:t>
            </a:r>
            <a:endParaRPr kumimoji="0" lang="it-IT" altLang="it-IT"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63538" marR="0" lvl="0" algn="l" defTabSz="914400" rtl="0" eaLnBrk="0" fontAlgn="base" latinLnBrk="0" hangingPunct="0">
              <a:lnSpc>
                <a:spcPct val="100000"/>
              </a:lnSpc>
              <a:spcBef>
                <a:spcPct val="0"/>
              </a:spcBef>
              <a:spcAft>
                <a:spcPts val="1200"/>
              </a:spcAft>
              <a:buClrTx/>
              <a:buSzTx/>
              <a:buFontTx/>
              <a:buChar char="•"/>
            </a:pPr>
            <a:r>
              <a:rPr kumimoji="0" lang="it-IT" altLang="it-IT" sz="23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Evento di Damasco		        34/35</a:t>
            </a:r>
            <a:endParaRPr kumimoji="0" lang="it-IT" altLang="it-IT"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63538" marR="0" lvl="0" algn="l" defTabSz="914400" rtl="0" eaLnBrk="0" fontAlgn="base" latinLnBrk="0" hangingPunct="0">
              <a:lnSpc>
                <a:spcPct val="100000"/>
              </a:lnSpc>
              <a:spcBef>
                <a:spcPct val="0"/>
              </a:spcBef>
              <a:spcAft>
                <a:spcPts val="1200"/>
              </a:spcAft>
              <a:buClrTx/>
              <a:buSzTx/>
              <a:buFontTx/>
              <a:buChar char="•"/>
            </a:pPr>
            <a:r>
              <a:rPr kumimoji="0" lang="it-IT" altLang="it-IT" sz="23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Incontro con Pietro		</a:t>
            </a:r>
            <a:r>
              <a:rPr kumimoji="0" lang="it-IT" altLang="it-IT" sz="23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it-IT" altLang="it-IT" sz="23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36/37</a:t>
            </a:r>
            <a:endParaRPr kumimoji="0" lang="it-IT" altLang="it-IT"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63538" marR="0" lvl="0" algn="l" defTabSz="914400" rtl="0" eaLnBrk="0" fontAlgn="base" latinLnBrk="0" hangingPunct="0">
              <a:lnSpc>
                <a:spcPct val="100000"/>
              </a:lnSpc>
              <a:spcBef>
                <a:spcPct val="0"/>
              </a:spcBef>
              <a:spcAft>
                <a:spcPts val="1200"/>
              </a:spcAft>
              <a:buClrTx/>
              <a:buSzTx/>
              <a:buFontTx/>
              <a:buChar char="•"/>
            </a:pPr>
            <a:r>
              <a:rPr kumimoji="0" lang="it-IT" altLang="it-IT" sz="23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Assemblea di Gerusalemme	</a:t>
            </a:r>
            <a:r>
              <a:rPr kumimoji="0" lang="it-IT" altLang="it-IT" sz="23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it-IT" altLang="it-IT" sz="23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49/50</a:t>
            </a:r>
            <a:endParaRPr kumimoji="0" lang="it-IT" altLang="it-IT"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63538" marR="0" lvl="0" algn="l" defTabSz="914400" rtl="0" eaLnBrk="0" fontAlgn="base" latinLnBrk="0" hangingPunct="0">
              <a:lnSpc>
                <a:spcPct val="100000"/>
              </a:lnSpc>
              <a:spcBef>
                <a:spcPct val="0"/>
              </a:spcBef>
              <a:spcAft>
                <a:spcPts val="1200"/>
              </a:spcAft>
              <a:buClrTx/>
              <a:buSzTx/>
              <a:buFontTx/>
              <a:buChar char="•"/>
            </a:pPr>
            <a:r>
              <a:rPr kumimoji="0" lang="it-IT" altLang="it-IT" sz="23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Missione a Corinto		                     50-52</a:t>
            </a:r>
            <a:endParaRPr kumimoji="0" lang="it-IT" altLang="it-IT"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63538" marR="0" lvl="0" algn="l" defTabSz="914400" rtl="0" eaLnBrk="0" fontAlgn="base" latinLnBrk="0" hangingPunct="0">
              <a:lnSpc>
                <a:spcPct val="100000"/>
              </a:lnSpc>
              <a:spcBef>
                <a:spcPct val="0"/>
              </a:spcBef>
              <a:spcAft>
                <a:spcPts val="1200"/>
              </a:spcAft>
              <a:buClrTx/>
              <a:buSzTx/>
              <a:buFontTx/>
              <a:buChar char="•"/>
            </a:pPr>
            <a:r>
              <a:rPr kumimoji="0" lang="it-IT" altLang="it-IT" sz="23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Arresto e detenzione a Cesarea</a:t>
            </a:r>
            <a:r>
              <a:rPr kumimoji="0" lang="it-IT" altLang="it-IT" sz="23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it-IT" altLang="it-IT" sz="23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58-60</a:t>
            </a:r>
            <a:endParaRPr kumimoji="0" lang="it-IT" altLang="it-IT"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63538" marR="0" lvl="0" algn="l" defTabSz="914400" rtl="0" eaLnBrk="0" fontAlgn="base" latinLnBrk="0" hangingPunct="0">
              <a:lnSpc>
                <a:spcPct val="100000"/>
              </a:lnSpc>
              <a:spcBef>
                <a:spcPct val="0"/>
              </a:spcBef>
              <a:spcAft>
                <a:spcPts val="1200"/>
              </a:spcAft>
              <a:buClrTx/>
              <a:buSzTx/>
              <a:buFontTx/>
              <a:buChar char="•"/>
            </a:pPr>
            <a:r>
              <a:rPr kumimoji="0" lang="it-IT" altLang="it-IT" sz="23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Detenzione e morte a Roma	</a:t>
            </a:r>
            <a:r>
              <a:rPr kumimoji="0" lang="it-IT" altLang="it-IT" sz="23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it-IT" altLang="it-IT" sz="23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61-63</a:t>
            </a:r>
          </a:p>
          <a:p>
            <a:pPr marL="0" marR="0" lvl="0" indent="0" algn="l" defTabSz="914400" rtl="0" eaLnBrk="0" fontAlgn="base" latinLnBrk="0" hangingPunct="0">
              <a:lnSpc>
                <a:spcPct val="100000"/>
              </a:lnSpc>
              <a:spcBef>
                <a:spcPct val="0"/>
              </a:spcBef>
              <a:spcAft>
                <a:spcPts val="1200"/>
              </a:spcAft>
              <a:buClrTx/>
              <a:buSzTx/>
              <a:buFontTx/>
              <a:buChar char="•"/>
              <a:tabLst/>
            </a:pPr>
            <a:endParaRPr lang="it-IT" altLang="it-IT" dirty="0">
              <a:latin typeface="Arial" panose="020B0604020202020204" pitchFamily="34" charset="0"/>
            </a:endParaRPr>
          </a:p>
          <a:p>
            <a:pPr marL="0" marR="0" lvl="0" indent="0" algn="l" defTabSz="914400" rtl="0" eaLnBrk="0" fontAlgn="base" latinLnBrk="0" hangingPunct="0">
              <a:lnSpc>
                <a:spcPct val="100000"/>
              </a:lnSpc>
              <a:spcBef>
                <a:spcPct val="0"/>
              </a:spcBef>
              <a:spcAft>
                <a:spcPts val="1200"/>
              </a:spcAft>
              <a:buClrTx/>
              <a:buSzTx/>
              <a:buFontTx/>
              <a:buChar char="•"/>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52409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69CA578-8A9B-F68D-FF6A-8837860426E4}"/>
              </a:ext>
            </a:extLst>
          </p:cNvPr>
          <p:cNvSpPr>
            <a:spLocks noGrp="1"/>
          </p:cNvSpPr>
          <p:nvPr>
            <p:ph idx="1"/>
          </p:nvPr>
        </p:nvSpPr>
        <p:spPr>
          <a:xfrm>
            <a:off x="1507524" y="518984"/>
            <a:ext cx="10071228" cy="5461686"/>
          </a:xfrm>
        </p:spPr>
        <p:txBody>
          <a:bodyPr>
            <a:normAutofit fontScale="92500" lnSpcReduction="20000"/>
          </a:bodyPr>
          <a:lstStyle/>
          <a:p>
            <a:pPr indent="449580">
              <a:tabLst>
                <a:tab pos="3060065" algn="ctr"/>
                <a:tab pos="6120130" algn="r"/>
                <a:tab pos="449580" algn="l"/>
              </a:tabLst>
            </a:pPr>
            <a:r>
              <a:rPr lang="it-IT" sz="2200" b="1" dirty="0">
                <a:latin typeface="Times New Roman" panose="02020603050405020304" pitchFamily="18" charset="0"/>
                <a:ea typeface="Times New Roman" panose="02020603050405020304" pitchFamily="18" charset="0"/>
              </a:rPr>
              <a:t>La libertà (</a:t>
            </a:r>
            <a:r>
              <a:rPr lang="it-IT" sz="2200" b="1" i="1" dirty="0" err="1">
                <a:latin typeface="Times New Roman" panose="02020603050405020304" pitchFamily="18" charset="0"/>
                <a:ea typeface="Times New Roman" panose="02020603050405020304" pitchFamily="18" charset="0"/>
              </a:rPr>
              <a:t>eleuthería</a:t>
            </a:r>
            <a:r>
              <a:rPr lang="it-IT" sz="2200" b="1" dirty="0">
                <a:latin typeface="Times New Roman" panose="02020603050405020304" pitchFamily="18" charset="0"/>
                <a:ea typeface="Times New Roman" panose="02020603050405020304" pitchFamily="18" charset="0"/>
              </a:rPr>
              <a:t>)</a:t>
            </a:r>
            <a:r>
              <a:rPr lang="it-IT" sz="2200" b="1" dirty="0"/>
              <a:t> </a:t>
            </a:r>
          </a:p>
          <a:p>
            <a:pPr indent="0">
              <a:buNone/>
              <a:tabLst>
                <a:tab pos="3060065" algn="ctr"/>
                <a:tab pos="6120130" algn="r"/>
                <a:tab pos="449580" algn="l"/>
              </a:tabLst>
            </a:pPr>
            <a:r>
              <a:rPr lang="it-IT" sz="1900" dirty="0">
                <a:effectLst/>
                <a:latin typeface="Times New Roman" panose="02020603050405020304" pitchFamily="18" charset="0"/>
                <a:ea typeface="Times New Roman" panose="02020603050405020304" pitchFamily="18" charset="0"/>
                <a:cs typeface="Times New Roman" panose="02020603050405020304" pitchFamily="18" charset="0"/>
              </a:rPr>
              <a:t>La libertà nella prospettiva escatologico-pneumatica è esercizio della propria autodeterminazione ad amare Dio e il prossimo in vista del reciproco servizio (cf. </a:t>
            </a:r>
            <a:r>
              <a:rPr lang="it-IT" sz="1900" dirty="0" err="1">
                <a:effectLst/>
                <a:latin typeface="Times New Roman" panose="02020603050405020304" pitchFamily="18" charset="0"/>
                <a:ea typeface="Times New Roman" panose="02020603050405020304" pitchFamily="18" charset="0"/>
                <a:cs typeface="Times New Roman" panose="02020603050405020304" pitchFamily="18" charset="0"/>
              </a:rPr>
              <a:t>Gal</a:t>
            </a:r>
            <a:r>
              <a:rPr lang="it-IT" sz="1900" dirty="0">
                <a:effectLst/>
                <a:latin typeface="Times New Roman" panose="02020603050405020304" pitchFamily="18" charset="0"/>
                <a:ea typeface="Times New Roman" panose="02020603050405020304" pitchFamily="18" charset="0"/>
                <a:cs typeface="Times New Roman" panose="02020603050405020304" pitchFamily="18" charset="0"/>
              </a:rPr>
              <a:t> 5,13).</a:t>
            </a:r>
            <a:r>
              <a:rPr lang="it-IT" sz="1900" dirty="0">
                <a:effectLst/>
                <a:latin typeface="Times New Roman" panose="02020603050405020304" pitchFamily="18" charset="0"/>
                <a:cs typeface="Times New Roman" panose="02020603050405020304" pitchFamily="18" charset="0"/>
              </a:rPr>
              <a:t> </a:t>
            </a:r>
          </a:p>
          <a:p>
            <a:pPr marL="854075" indent="0" algn="just">
              <a:buNone/>
              <a:tabLst>
                <a:tab pos="449263" algn="l"/>
                <a:tab pos="3059113" algn="ctr"/>
                <a:tab pos="6119813" algn="r"/>
              </a:tabLst>
            </a:pPr>
            <a:r>
              <a:rPr lang="it-IT" sz="1800" dirty="0">
                <a:effectLst/>
                <a:latin typeface="Perpetua" panose="02020502060401020303" pitchFamily="18" charset="77"/>
                <a:ea typeface="Times New Roman" panose="02020603050405020304" pitchFamily="18" charset="0"/>
              </a:rPr>
              <a:t>Nel contesto della comunità di Corinto l’Apostolo deve far fronte ad una concezione della libertà intesa in senso “gnostico”, come svincolamento (cf. 1Cor 6,12; 10,23) «da» ogni limite e norma e quindi come “esercizio di un potere” (1Cor 8,9: </a:t>
            </a:r>
            <a:r>
              <a:rPr lang="it-IT" sz="1800" i="1" dirty="0" err="1">
                <a:effectLst/>
                <a:latin typeface="Perpetua" panose="02020502060401020303" pitchFamily="18" charset="77"/>
                <a:ea typeface="Times New Roman" panose="02020603050405020304" pitchFamily="18" charset="0"/>
              </a:rPr>
              <a:t>exousía</a:t>
            </a:r>
            <a:r>
              <a:rPr lang="it-IT" sz="1800" dirty="0">
                <a:effectLst/>
                <a:latin typeface="Perpetua" panose="02020502060401020303" pitchFamily="18" charset="77"/>
                <a:ea typeface="Times New Roman" panose="02020603050405020304" pitchFamily="18" charset="0"/>
              </a:rPr>
              <a:t>) da parte dei credenti, conferito loro per opera dello Spirito. Nondimeno Paolo corregge tale idea presentando la libertà nella prospettiva escatologico-pneumatica come un «servizio del credente che è nella sovranità di Cristo»</a:t>
            </a:r>
            <a:r>
              <a:rPr lang="it-IT" dirty="0">
                <a:effectLst/>
                <a:latin typeface="Perpetua" panose="02020502060401020303" pitchFamily="18" charset="77"/>
              </a:rPr>
              <a:t> </a:t>
            </a:r>
            <a:r>
              <a:rPr lang="it-IT" sz="1800" dirty="0">
                <a:effectLst/>
                <a:latin typeface="Perpetua" panose="02020502060401020303" pitchFamily="18" charset="77"/>
                <a:ea typeface="Times New Roman" panose="02020603050405020304" pitchFamily="18" charset="0"/>
              </a:rPr>
              <a:t>cioè come esercizio della propria autodeterminazione ad amare Dio e il prossimo in vista del reciproco servizio (cf. </a:t>
            </a:r>
            <a:r>
              <a:rPr lang="it-IT" sz="1800" dirty="0" err="1">
                <a:effectLst/>
                <a:latin typeface="Perpetua" panose="02020502060401020303" pitchFamily="18" charset="77"/>
                <a:ea typeface="Times New Roman" panose="02020603050405020304" pitchFamily="18" charset="0"/>
              </a:rPr>
              <a:t>Gal</a:t>
            </a:r>
            <a:r>
              <a:rPr lang="it-IT" sz="1800" dirty="0">
                <a:effectLst/>
                <a:latin typeface="Perpetua" panose="02020502060401020303" pitchFamily="18" charset="77"/>
                <a:ea typeface="Times New Roman" panose="02020603050405020304" pitchFamily="18" charset="0"/>
              </a:rPr>
              <a:t> 5,13).</a:t>
            </a:r>
            <a:r>
              <a:rPr lang="it-IT" dirty="0">
                <a:effectLst/>
                <a:latin typeface="Perpetua" panose="02020502060401020303" pitchFamily="18" charset="77"/>
              </a:rPr>
              <a:t> </a:t>
            </a:r>
            <a:endParaRPr lang="it-IT" sz="1800" dirty="0">
              <a:latin typeface="Perpetua" panose="02020502060401020303" pitchFamily="18" charset="77"/>
              <a:ea typeface="Times New Roman" panose="02020603050405020304" pitchFamily="18" charset="0"/>
            </a:endParaRPr>
          </a:p>
          <a:p>
            <a:pPr indent="449580">
              <a:tabLst>
                <a:tab pos="3060065" algn="ctr"/>
                <a:tab pos="6120130" algn="r"/>
                <a:tab pos="449580" algn="l"/>
              </a:tabLst>
            </a:pPr>
            <a:r>
              <a:rPr lang="it-IT" sz="2200" b="1" dirty="0">
                <a:effectLst/>
                <a:latin typeface="Times New Roman" panose="02020603050405020304" pitchFamily="18" charset="0"/>
                <a:ea typeface="Times New Roman" panose="02020603050405020304" pitchFamily="18" charset="0"/>
              </a:rPr>
              <a:t>L’amore (</a:t>
            </a:r>
            <a:r>
              <a:rPr lang="it-IT" sz="2200" b="1" i="1" dirty="0" err="1">
                <a:effectLst/>
                <a:latin typeface="Times New Roman" panose="02020603050405020304" pitchFamily="18" charset="0"/>
                <a:ea typeface="Times New Roman" panose="02020603050405020304" pitchFamily="18" charset="0"/>
              </a:rPr>
              <a:t>agapē</a:t>
            </a:r>
            <a:r>
              <a:rPr lang="it-IT" sz="2200" b="1" dirty="0">
                <a:effectLst/>
                <a:latin typeface="Times New Roman" panose="02020603050405020304" pitchFamily="18" charset="0"/>
                <a:ea typeface="Times New Roman" panose="02020603050405020304" pitchFamily="18" charset="0"/>
              </a:rPr>
              <a:t>)</a:t>
            </a:r>
          </a:p>
          <a:p>
            <a:pPr marL="0" indent="401638">
              <a:buNone/>
            </a:pPr>
            <a:r>
              <a:rPr lang="it-IT" sz="1800" dirty="0">
                <a:effectLst/>
                <a:latin typeface="Times New Roman" panose="02020603050405020304" pitchFamily="18" charset="0"/>
                <a:ea typeface="Times New Roman" panose="02020603050405020304" pitchFamily="18" charset="0"/>
              </a:rPr>
              <a:t>L’amore (</a:t>
            </a:r>
            <a:r>
              <a:rPr lang="it-IT" sz="1800" i="1" dirty="0" err="1">
                <a:effectLst/>
                <a:latin typeface="Times New Roman" panose="02020603050405020304" pitchFamily="18" charset="0"/>
                <a:ea typeface="Times New Roman" panose="02020603050405020304" pitchFamily="18" charset="0"/>
              </a:rPr>
              <a:t>agápē</a:t>
            </a:r>
            <a:r>
              <a:rPr lang="it-IT" sz="1800" dirty="0">
                <a:effectLst/>
                <a:latin typeface="Times New Roman" panose="02020603050405020304" pitchFamily="18" charset="0"/>
                <a:ea typeface="Times New Roman" panose="02020603050405020304" pitchFamily="18" charset="0"/>
              </a:rPr>
              <a:t>) rappresenta insieme la condizione e il termine a cui deve tendere l’agire morale.</a:t>
            </a:r>
          </a:p>
          <a:p>
            <a:pPr marL="0" indent="401638">
              <a:buNone/>
            </a:pPr>
            <a:r>
              <a:rPr lang="it-IT" sz="900" dirty="0">
                <a:effectLst/>
              </a:rPr>
              <a:t> </a:t>
            </a:r>
          </a:p>
          <a:p>
            <a:pPr marL="854075" indent="0">
              <a:buNone/>
            </a:pPr>
            <a:r>
              <a:rPr lang="it-IT" sz="1800" kern="100" baseline="300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1</a:t>
            </a:r>
            <a:r>
              <a:rPr lang="it-IT" sz="1800" kern="1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Cristo </a:t>
            </a:r>
            <a:r>
              <a:rPr lang="it-IT" sz="1800" u="sng" kern="1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ci ha liberati per la libertà</a:t>
            </a:r>
            <a:r>
              <a:rPr lang="it-IT" sz="1800" kern="1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 State dunque saldi e non lasciatevi imporre di nuovo il giogo della schiavitù (…) </a:t>
            </a:r>
            <a:r>
              <a:rPr lang="it-IT" sz="1800" kern="100" baseline="300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13</a:t>
            </a:r>
            <a:r>
              <a:rPr lang="it-IT" sz="1800" kern="1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Voi infatti, fratelli, siete stati chiamati a libertà. Che questa libertà non divenga però un pretesto per la carne; mediante </a:t>
            </a:r>
            <a:r>
              <a:rPr lang="it-IT" sz="1800" u="sng" kern="1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l’amore</a:t>
            </a:r>
            <a:r>
              <a:rPr lang="it-IT" sz="1800" kern="1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 siate invece a servizio gli uni degli altri. </a:t>
            </a:r>
            <a:r>
              <a:rPr lang="it-IT" sz="1800" kern="100" baseline="300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14</a:t>
            </a:r>
            <a:r>
              <a:rPr lang="it-IT" sz="1800" kern="1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Tutta la Legge infatti trova la sua pienezza in un solo precetto: Amerai il tuo prossimo come te stesso.  (</a:t>
            </a:r>
            <a:r>
              <a:rPr lang="it-IT" sz="1800" kern="100" dirty="0" err="1">
                <a:solidFill>
                  <a:srgbClr val="000000"/>
                </a:solidFill>
                <a:effectLst/>
                <a:latin typeface="Perpetua" panose="02020502060401020303" pitchFamily="18" charset="77"/>
                <a:ea typeface="Calibri" panose="020F0502020204030204" pitchFamily="34" charset="0"/>
                <a:cs typeface="Arial" panose="020B0604020202020204" pitchFamily="34" charset="0"/>
              </a:rPr>
              <a:t>Gal</a:t>
            </a:r>
            <a:r>
              <a:rPr lang="it-IT" sz="1800" kern="100" dirty="0">
                <a:solidFill>
                  <a:srgbClr val="000000"/>
                </a:solidFill>
                <a:effectLst/>
                <a:latin typeface="Perpetua" panose="02020502060401020303" pitchFamily="18" charset="77"/>
                <a:ea typeface="Calibri" panose="020F0502020204030204" pitchFamily="34" charset="0"/>
                <a:cs typeface="Arial" panose="020B0604020202020204" pitchFamily="34" charset="0"/>
              </a:rPr>
              <a:t> 5,1.13-14)</a:t>
            </a:r>
            <a:endParaRPr lang="it-IT" sz="600" kern="100" dirty="0">
              <a:solidFill>
                <a:srgbClr val="000000"/>
              </a:solidFill>
              <a:effectLst/>
              <a:latin typeface="Perpetua" panose="02020502060401020303" pitchFamily="18" charset="77"/>
              <a:ea typeface="Calibri" panose="020F0502020204030204" pitchFamily="34" charset="0"/>
              <a:cs typeface="Arial" panose="020B0604020202020204" pitchFamily="34" charset="0"/>
            </a:endParaRPr>
          </a:p>
          <a:p>
            <a:pPr marL="0" indent="11113" algn="just">
              <a:buNone/>
            </a:pPr>
            <a:endParaRPr lang="it-IT" sz="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1638" indent="0" algn="just">
              <a:buNone/>
            </a:pPr>
            <a:r>
              <a:rPr lang="it-IT" sz="1900" dirty="0">
                <a:effectLst/>
                <a:latin typeface="Times New Roman" panose="02020603050405020304" pitchFamily="18" charset="0"/>
                <a:ea typeface="Times New Roman" panose="02020603050405020304" pitchFamily="18" charset="0"/>
                <a:cs typeface="Times New Roman" panose="02020603050405020304" pitchFamily="18" charset="0"/>
              </a:rPr>
              <a:t>L’amore inteso da Paolo è nello stesso tempo divino ed umano, dono gratuito derivato dalla pasqua di Cristo e servizio ecclesiale nei riguardi del prossimo, universalmente inteso. Nel prezioso elogio di 1Cor 13,1-13 l</a:t>
            </a:r>
            <a:r>
              <a:rPr lang="it-IT" sz="19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it-IT" sz="1900" i="1" dirty="0" err="1">
                <a:effectLst/>
                <a:latin typeface="Times New Roman" panose="02020603050405020304" pitchFamily="18" charset="0"/>
                <a:ea typeface="Times New Roman" panose="02020603050405020304" pitchFamily="18" charset="0"/>
                <a:cs typeface="Times New Roman" panose="02020603050405020304" pitchFamily="18" charset="0"/>
              </a:rPr>
              <a:t>agapē</a:t>
            </a:r>
            <a:r>
              <a:rPr lang="it-IT" sz="1900" dirty="0">
                <a:effectLst/>
                <a:latin typeface="Times New Roman" panose="02020603050405020304" pitchFamily="18" charset="0"/>
                <a:ea typeface="Times New Roman" panose="02020603050405020304" pitchFamily="18" charset="0"/>
                <a:cs typeface="Times New Roman" panose="02020603050405020304" pitchFamily="18" charset="0"/>
              </a:rPr>
              <a:t> è soggetto di relazioni profonde e condizione e compimento di tutti i doni spirituali, realtà pneumatica ed escatologica che «permane» fino alla fine (1Cor 13,8-13)</a:t>
            </a:r>
            <a:r>
              <a:rPr lang="it-IT" sz="1900" dirty="0">
                <a:effectLst/>
                <a:latin typeface="Times New Roman" panose="02020603050405020304" pitchFamily="18" charset="0"/>
                <a:cs typeface="Times New Roman" panose="02020603050405020304" pitchFamily="18" charset="0"/>
              </a:rPr>
              <a:t> </a:t>
            </a:r>
            <a:endParaRPr lang="it-IT"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11113">
              <a:buNone/>
            </a:pPr>
            <a:endParaRPr lang="it-IT" sz="1900" dirty="0">
              <a:latin typeface="Times New Roman" panose="02020603050405020304" pitchFamily="18" charset="0"/>
              <a:ea typeface="Times New Roman" panose="02020603050405020304" pitchFamily="18" charset="0"/>
            </a:endParaRPr>
          </a:p>
          <a:p>
            <a:pPr marL="0" indent="11113">
              <a:buNone/>
            </a:pPr>
            <a:endParaRPr lang="it-IT" sz="19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134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072365-0C51-8D2B-26F7-B4620A7FE0DA}"/>
              </a:ext>
            </a:extLst>
          </p:cNvPr>
          <p:cNvSpPr>
            <a:spLocks noGrp="1"/>
          </p:cNvSpPr>
          <p:nvPr>
            <p:ph type="title"/>
          </p:nvPr>
        </p:nvSpPr>
        <p:spPr>
          <a:xfrm>
            <a:off x="1890585" y="624110"/>
            <a:ext cx="9614028" cy="796917"/>
          </a:xfrm>
        </p:spPr>
        <p:txBody>
          <a:bodyPr/>
          <a:lstStyle/>
          <a:p>
            <a:r>
              <a:rPr lang="it-IT" sz="3200" dirty="0">
                <a:effectLst/>
                <a:latin typeface="Times New Roman" panose="02020603050405020304" pitchFamily="18" charset="0"/>
                <a:ea typeface="Times New Roman" panose="02020603050405020304" pitchFamily="18" charset="0"/>
              </a:rPr>
              <a:t>3.7. </a:t>
            </a:r>
            <a:r>
              <a:rPr lang="it-IT" sz="3600" dirty="0">
                <a:effectLst/>
                <a:latin typeface="Times New Roman" panose="02020603050405020304" pitchFamily="18" charset="0"/>
                <a:ea typeface="Times New Roman" panose="02020603050405020304" pitchFamily="18" charset="0"/>
              </a:rPr>
              <a:t>L’escatologia</a:t>
            </a:r>
            <a:endParaRPr lang="it-IT" dirty="0"/>
          </a:p>
        </p:txBody>
      </p:sp>
      <p:sp>
        <p:nvSpPr>
          <p:cNvPr id="3" name="Segnaposto contenuto 2">
            <a:extLst>
              <a:ext uri="{FF2B5EF4-FFF2-40B4-BE49-F238E27FC236}">
                <a16:creationId xmlns:a16="http://schemas.microsoft.com/office/drawing/2014/main" id="{77EADC57-7DFE-6331-08E1-24807D8C1132}"/>
              </a:ext>
            </a:extLst>
          </p:cNvPr>
          <p:cNvSpPr>
            <a:spLocks noGrp="1"/>
          </p:cNvSpPr>
          <p:nvPr>
            <p:ph idx="1"/>
          </p:nvPr>
        </p:nvSpPr>
        <p:spPr>
          <a:xfrm>
            <a:off x="1890584" y="1297459"/>
            <a:ext cx="9614028" cy="4613763"/>
          </a:xfrm>
        </p:spPr>
        <p:txBody>
          <a:bodyPr>
            <a:normAutofit fontScale="92500" lnSpcReduction="10000"/>
          </a:bodyPr>
          <a:lstStyle/>
          <a:p>
            <a:r>
              <a:rPr lang="it-IT" dirty="0">
                <a:latin typeface="Times New Roman" panose="02020603050405020304" pitchFamily="18" charset="0"/>
                <a:ea typeface="Times New Roman" panose="02020603050405020304" pitchFamily="18" charset="0"/>
                <a:cs typeface="Times New Roman" panose="02020603050405020304" pitchFamily="18" charset="0"/>
              </a:rPr>
              <a:t>L</a:t>
            </a: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a prospettiva escatologica costituisce il punto di arrivo del pensiero dell’Apostolo. La riflessione sulle «cose ultime» (</a:t>
            </a:r>
            <a:r>
              <a:rPr lang="it-IT" sz="1800" i="1" dirty="0" err="1">
                <a:effectLst/>
                <a:latin typeface="Times New Roman" panose="02020603050405020304" pitchFamily="18" charset="0"/>
                <a:ea typeface="Times New Roman" panose="02020603050405020304" pitchFamily="18" charset="0"/>
                <a:cs typeface="Times New Roman" panose="02020603050405020304" pitchFamily="18" charset="0"/>
              </a:rPr>
              <a:t>ta</a:t>
            </a:r>
            <a:r>
              <a:rPr lang="it-IT"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1800" i="1" dirty="0" err="1">
                <a:effectLst/>
                <a:latin typeface="Times New Roman" panose="02020603050405020304" pitchFamily="18" charset="0"/>
                <a:ea typeface="Times New Roman" panose="02020603050405020304" pitchFamily="18" charset="0"/>
                <a:cs typeface="Times New Roman" panose="02020603050405020304" pitchFamily="18" charset="0"/>
              </a:rPr>
              <a:t>eschata</a:t>
            </a: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 ci riporta al dibattito iniziale intorno al centro della teologia paolina</a:t>
            </a:r>
            <a:r>
              <a:rPr lang="it-IT" sz="1800" dirty="0">
                <a:latin typeface="Times New Roman" panose="02020603050405020304" pitchFamily="18" charset="0"/>
                <a:ea typeface="Times New Roman" panose="02020603050405020304" pitchFamily="18" charset="0"/>
                <a:cs typeface="Times New Roman" panose="02020603050405020304" pitchFamily="18" charset="0"/>
              </a:rPr>
              <a:t>.</a:t>
            </a:r>
          </a:p>
          <a:p>
            <a:r>
              <a:rPr lang="it-IT" sz="1800" dirty="0">
                <a:effectLst/>
                <a:latin typeface="Times New Roman" panose="02020603050405020304" pitchFamily="18" charset="0"/>
                <a:ea typeface="Times New Roman" panose="02020603050405020304" pitchFamily="18" charset="0"/>
              </a:rPr>
              <a:t>I motivi escatologici richiamati e discussi nelle lettere sono vari: la realtà della morte, la questione della </a:t>
            </a:r>
            <a:r>
              <a:rPr lang="it-IT" sz="1800" i="1" dirty="0" err="1">
                <a:effectLst/>
                <a:latin typeface="Times New Roman" panose="02020603050405020304" pitchFamily="18" charset="0"/>
                <a:ea typeface="Times New Roman" panose="02020603050405020304" pitchFamily="18" charset="0"/>
              </a:rPr>
              <a:t>parousia</a:t>
            </a:r>
            <a:r>
              <a:rPr lang="it-IT" sz="1800" dirty="0">
                <a:effectLst/>
                <a:latin typeface="Times New Roman" panose="02020603050405020304" pitchFamily="18" charset="0"/>
                <a:ea typeface="Times New Roman" panose="02020603050405020304" pitchFamily="18" charset="0"/>
              </a:rPr>
              <a:t>, il tipo di «corporeità» dei risorti, il giudizio personale e universale, la sorte dei defunti, la questione dello «stadio intermedio» tra il giudizio personale e quello universale, la consistenza della vita ultraterrena e della beatitudine finale. </a:t>
            </a:r>
          </a:p>
          <a:p>
            <a:r>
              <a:rPr lang="it-IT" sz="1800" dirty="0">
                <a:effectLst/>
                <a:latin typeface="Times New Roman" panose="02020603050405020304" pitchFamily="18" charset="0"/>
                <a:ea typeface="Times New Roman" panose="02020603050405020304" pitchFamily="18" charset="0"/>
              </a:rPr>
              <a:t>I punti essenziali della visione escatologica paolina implicano due elementi basilari strettamente collegati: a) La portata escatologica del </a:t>
            </a:r>
            <a:r>
              <a:rPr lang="it-IT" sz="1800" i="1" dirty="0" err="1">
                <a:effectLst/>
                <a:latin typeface="Times New Roman" panose="02020603050405020304" pitchFamily="18" charset="0"/>
                <a:ea typeface="Times New Roman" panose="02020603050405020304" pitchFamily="18" charset="0"/>
              </a:rPr>
              <a:t>kérygma</a:t>
            </a:r>
            <a:r>
              <a:rPr lang="it-IT" sz="1800" dirty="0">
                <a:effectLst/>
                <a:latin typeface="Times New Roman" panose="02020603050405020304" pitchFamily="18" charset="0"/>
                <a:ea typeface="Times New Roman" panose="02020603050405020304" pitchFamily="18" charset="0"/>
              </a:rPr>
              <a:t> (1Cor 15,3-5); b) La reinterpretazione del tempo e della storia in prospettiva cristocentrica</a:t>
            </a:r>
            <a:r>
              <a:rPr lang="it-IT" sz="1800" dirty="0">
                <a:latin typeface="Times New Roman" panose="02020603050405020304" pitchFamily="18" charset="0"/>
                <a:ea typeface="Times New Roman" panose="02020603050405020304" pitchFamily="18" charset="0"/>
              </a:rPr>
              <a:t>.</a:t>
            </a:r>
          </a:p>
          <a:p>
            <a:r>
              <a:rPr lang="it-IT" dirty="0">
                <a:effectLst/>
                <a:latin typeface="Times New Roman" panose="02020603050405020304" pitchFamily="18" charset="0"/>
                <a:ea typeface="Times New Roman" panose="02020603050405020304" pitchFamily="18" charset="0"/>
              </a:rPr>
              <a:t>A) </a:t>
            </a:r>
            <a:r>
              <a:rPr lang="it-IT" sz="1800" dirty="0">
                <a:effectLst/>
                <a:latin typeface="Times New Roman" panose="02020603050405020304" pitchFamily="18" charset="0"/>
                <a:ea typeface="Times New Roman" panose="02020603050405020304" pitchFamily="18" charset="0"/>
              </a:rPr>
              <a:t>Per Paolo il senso ultimo dell’esistenza in Cristo è rappresentato dalla sua morte e risurrezione (cf. </a:t>
            </a:r>
            <a:r>
              <a:rPr lang="it-IT" sz="1800" dirty="0" err="1">
                <a:effectLst/>
                <a:latin typeface="Times New Roman" panose="02020603050405020304" pitchFamily="18" charset="0"/>
                <a:ea typeface="Times New Roman" panose="02020603050405020304" pitchFamily="18" charset="0"/>
              </a:rPr>
              <a:t>Rm</a:t>
            </a:r>
            <a:r>
              <a:rPr lang="it-IT" sz="1800" dirty="0">
                <a:effectLst/>
                <a:latin typeface="Times New Roman" panose="02020603050405020304" pitchFamily="18" charset="0"/>
                <a:ea typeface="Times New Roman" panose="02020603050405020304" pitchFamily="18" charset="0"/>
              </a:rPr>
              <a:t> 1,3b-4). Pertanto la confessione-proclamazione del </a:t>
            </a:r>
            <a:r>
              <a:rPr lang="it-IT" sz="1800" i="1" dirty="0">
                <a:effectLst/>
                <a:latin typeface="Times New Roman" panose="02020603050405020304" pitchFamily="18" charset="0"/>
                <a:ea typeface="Times New Roman" panose="02020603050405020304" pitchFamily="18" charset="0"/>
              </a:rPr>
              <a:t>kerigma</a:t>
            </a:r>
            <a:r>
              <a:rPr lang="it-IT" sz="1800" i="1" dirty="0">
                <a:latin typeface="Times New Roman" panose="02020603050405020304" pitchFamily="18" charset="0"/>
                <a:ea typeface="Times New Roman" panose="02020603050405020304" pitchFamily="18" charset="0"/>
              </a:rPr>
              <a:t>. </a:t>
            </a:r>
            <a:r>
              <a:rPr lang="it-IT" sz="1800" dirty="0">
                <a:effectLst/>
                <a:latin typeface="Times New Roman" panose="02020603050405020304" pitchFamily="18" charset="0"/>
                <a:ea typeface="Times New Roman" panose="02020603050405020304" pitchFamily="18" charset="0"/>
              </a:rPr>
              <a:t>è l’evento radicalmente nuovo che caratterizza la fede delle prime comunità cristiane</a:t>
            </a:r>
            <a:r>
              <a:rPr lang="it-IT" sz="1800" dirty="0">
                <a:latin typeface="Times New Roman" panose="02020603050405020304" pitchFamily="18" charset="0"/>
                <a:ea typeface="Times New Roman" panose="02020603050405020304" pitchFamily="18" charset="0"/>
              </a:rPr>
              <a:t>. </a:t>
            </a:r>
          </a:p>
          <a:p>
            <a:r>
              <a:rPr lang="it-IT" sz="1800" dirty="0">
                <a:effectLst/>
                <a:latin typeface="Times New Roman" panose="02020603050405020304" pitchFamily="18" charset="0"/>
                <a:ea typeface="Times New Roman" panose="02020603050405020304" pitchFamily="18" charset="0"/>
              </a:rPr>
              <a:t>Risuscitando il Cristo e in Lui tutti i credenti, Dio Padre non risveglia i defunti per collocarli nello </a:t>
            </a:r>
            <a:r>
              <a:rPr lang="it-IT" sz="1800" i="1" dirty="0" err="1">
                <a:effectLst/>
                <a:latin typeface="Times New Roman" panose="02020603050405020304" pitchFamily="18" charset="0"/>
                <a:ea typeface="Times New Roman" panose="02020603050405020304" pitchFamily="18" charset="0"/>
              </a:rPr>
              <a:t>sheol</a:t>
            </a:r>
            <a:r>
              <a:rPr lang="it-IT" sz="1800" dirty="0">
                <a:effectLst/>
                <a:latin typeface="Times New Roman" panose="02020603050405020304" pitchFamily="18" charset="0"/>
                <a:ea typeface="Times New Roman" panose="02020603050405020304" pitchFamily="18" charset="0"/>
              </a:rPr>
              <a:t>: la risurrezione di Cristo produce la vittoria sul regno dei morti e il passaggio ad una nuova condizione di vita «oltre la morte». Mediante la sua risurrezione Cristo ha inaugurato gli ultimi tempi (</a:t>
            </a:r>
            <a:r>
              <a:rPr lang="it-IT" sz="1800" dirty="0" err="1">
                <a:effectLst/>
                <a:latin typeface="Times New Roman" panose="02020603050405020304" pitchFamily="18" charset="0"/>
                <a:ea typeface="Times New Roman" panose="02020603050405020304" pitchFamily="18" charset="0"/>
              </a:rPr>
              <a:t>cf</a:t>
            </a:r>
            <a:r>
              <a:rPr lang="it-IT" sz="1800" dirty="0">
                <a:effectLst/>
                <a:latin typeface="Times New Roman" panose="02020603050405020304" pitchFamily="18" charset="0"/>
                <a:ea typeface="Times New Roman" panose="02020603050405020304" pitchFamily="18" charset="0"/>
              </a:rPr>
              <a:t>, 1Cor 10,11), divenendo Lui stesso «primizia» (1Cor 15,20.23) e «primogenito dei morti» (Col 1,18). </a:t>
            </a:r>
          </a:p>
          <a:p>
            <a:endParaRPr lang="it-IT" sz="1800" dirty="0">
              <a:effectLst/>
              <a:latin typeface="Times New Roman" panose="02020603050405020304" pitchFamily="18" charset="0"/>
              <a:ea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2569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Box 69">
            <a:extLst>
              <a:ext uri="{FF2B5EF4-FFF2-40B4-BE49-F238E27FC236}">
                <a16:creationId xmlns:a16="http://schemas.microsoft.com/office/drawing/2014/main" id="{4D60B871-8606-E9CD-1F95-AD0D4AD20BE7}"/>
              </a:ext>
            </a:extLst>
          </p:cNvPr>
          <p:cNvSpPr txBox="1">
            <a:spLocks noChangeArrowheads="1"/>
          </p:cNvSpPr>
          <p:nvPr/>
        </p:nvSpPr>
        <p:spPr bwMode="auto">
          <a:xfrm>
            <a:off x="2371346" y="1421025"/>
            <a:ext cx="1896206" cy="527637"/>
          </a:xfrm>
          <a:prstGeom prst="rect">
            <a:avLst/>
          </a:prstGeom>
          <a:solidFill>
            <a:schemeClr val="accent4">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600" b="1" i="0" u="none" strike="noStrike" cap="none" normalizeH="0" baseline="0" dirty="0">
              <a:ln>
                <a:noFill/>
              </a:ln>
              <a:solidFill>
                <a:schemeClr val="tx1"/>
              </a:solidFill>
              <a:effectLst/>
              <a:latin typeface="Arial Narrow"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latin typeface="Arial Narrow" panose="020B0604020202020204" pitchFamily="34" charset="0"/>
                <a:ea typeface="Times New Roman" panose="02020603050405020304" pitchFamily="18" charset="0"/>
              </a:rPr>
              <a:t>CREAZIONE</a:t>
            </a:r>
            <a:endParaRPr kumimoji="0" lang="it-IT" altLang="it-IT" sz="2000" b="0" i="0" u="none" strike="noStrike" cap="none" normalizeH="0" baseline="0" dirty="0">
              <a:ln>
                <a:noFill/>
              </a:ln>
              <a:solidFill>
                <a:schemeClr val="tx1"/>
              </a:solidFill>
              <a:effectLst/>
              <a:latin typeface="Arial" panose="020B0604020202020204" pitchFamily="34" charset="0"/>
            </a:endParaRPr>
          </a:p>
        </p:txBody>
      </p:sp>
      <p:sp>
        <p:nvSpPr>
          <p:cNvPr id="42" name="Text Box 68">
            <a:extLst>
              <a:ext uri="{FF2B5EF4-FFF2-40B4-BE49-F238E27FC236}">
                <a16:creationId xmlns:a16="http://schemas.microsoft.com/office/drawing/2014/main" id="{F512D832-FBF3-2840-29B7-AE392E430D05}"/>
              </a:ext>
            </a:extLst>
          </p:cNvPr>
          <p:cNvSpPr txBox="1">
            <a:spLocks noChangeArrowheads="1"/>
          </p:cNvSpPr>
          <p:nvPr/>
        </p:nvSpPr>
        <p:spPr bwMode="auto">
          <a:xfrm>
            <a:off x="3051790" y="2738995"/>
            <a:ext cx="1879585" cy="741079"/>
          </a:xfrm>
          <a:prstGeom prst="rect">
            <a:avLst/>
          </a:prstGeom>
          <a:solidFill>
            <a:schemeClr val="accent4">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600" b="1" i="0" u="none" strike="noStrike" cap="none" normalizeH="0" baseline="0" dirty="0">
              <a:ln>
                <a:noFill/>
              </a:ln>
              <a:solidFill>
                <a:schemeClr val="tx1"/>
              </a:solidFill>
              <a:effectLst/>
              <a:latin typeface="Arial Narrow"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latin typeface="Arial Narrow" panose="020B0604020202020204" pitchFamily="34" charset="0"/>
                <a:ea typeface="Times New Roman" panose="02020603050405020304" pitchFamily="18" charset="0"/>
              </a:rPr>
              <a:t>PROMESSA</a:t>
            </a:r>
            <a:endParaRPr kumimoji="0" lang="it-IT" altLang="it-IT" sz="2000" b="0" i="0" u="none" strike="noStrike" cap="none" normalizeH="0" baseline="0" dirty="0">
              <a:ln>
                <a:noFill/>
              </a:ln>
              <a:solidFill>
                <a:schemeClr val="tx1"/>
              </a:solidFill>
              <a:effectLst/>
              <a:latin typeface="Arial" panose="020B0604020202020204" pitchFamily="34" charset="0"/>
            </a:endParaRPr>
          </a:p>
        </p:txBody>
      </p:sp>
      <p:sp>
        <p:nvSpPr>
          <p:cNvPr id="44" name="Text Box 66">
            <a:extLst>
              <a:ext uri="{FF2B5EF4-FFF2-40B4-BE49-F238E27FC236}">
                <a16:creationId xmlns:a16="http://schemas.microsoft.com/office/drawing/2014/main" id="{275E495F-0F35-9802-00D4-259A8516FB00}"/>
              </a:ext>
            </a:extLst>
          </p:cNvPr>
          <p:cNvSpPr txBox="1">
            <a:spLocks noChangeArrowheads="1"/>
          </p:cNvSpPr>
          <p:nvPr/>
        </p:nvSpPr>
        <p:spPr bwMode="auto">
          <a:xfrm>
            <a:off x="5808324" y="3943312"/>
            <a:ext cx="2012616" cy="669999"/>
          </a:xfrm>
          <a:prstGeom prst="rect">
            <a:avLst/>
          </a:prstGeom>
          <a:solidFill>
            <a:schemeClr val="accent4">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latin typeface="Arial Narrow" panose="020B0604020202020204" pitchFamily="34" charset="0"/>
                <a:ea typeface="Times New Roman" panose="02020603050405020304" pitchFamily="18" charset="0"/>
              </a:rPr>
              <a:t>COMPIMENTO</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latin typeface="Arial Narrow" panose="020B0604020202020204" pitchFamily="34" charset="0"/>
                <a:ea typeface="Times New Roman" panose="02020603050405020304" pitchFamily="18" charset="0"/>
              </a:rPr>
              <a:t>Gesù Cristo</a:t>
            </a:r>
            <a:endParaRPr kumimoji="0" lang="it-IT" altLang="it-IT" sz="2000" b="0" i="0" u="none" strike="noStrike" cap="none" normalizeH="0" baseline="0" dirty="0">
              <a:ln>
                <a:noFill/>
              </a:ln>
              <a:solidFill>
                <a:schemeClr val="tx1"/>
              </a:solidFill>
              <a:effectLst/>
              <a:latin typeface="Arial" panose="020B0604020202020204" pitchFamily="34" charset="0"/>
            </a:endParaRPr>
          </a:p>
        </p:txBody>
      </p:sp>
      <p:sp>
        <p:nvSpPr>
          <p:cNvPr id="45" name="Text Box 65">
            <a:extLst>
              <a:ext uri="{FF2B5EF4-FFF2-40B4-BE49-F238E27FC236}">
                <a16:creationId xmlns:a16="http://schemas.microsoft.com/office/drawing/2014/main" id="{BD1CFCAD-310F-CBE5-A55E-B6B22E767EEB}"/>
              </a:ext>
            </a:extLst>
          </p:cNvPr>
          <p:cNvSpPr txBox="1">
            <a:spLocks noChangeArrowheads="1"/>
          </p:cNvSpPr>
          <p:nvPr/>
        </p:nvSpPr>
        <p:spPr bwMode="auto">
          <a:xfrm>
            <a:off x="9745795" y="1461208"/>
            <a:ext cx="1761687" cy="487456"/>
          </a:xfrm>
          <a:prstGeom prst="rect">
            <a:avLst/>
          </a:prstGeom>
          <a:solidFill>
            <a:schemeClr val="accent4">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400" b="1" i="0" u="none" strike="noStrike" cap="none" normalizeH="0" baseline="0" dirty="0">
              <a:ln>
                <a:noFill/>
              </a:ln>
              <a:solidFill>
                <a:schemeClr val="tx1"/>
              </a:solidFill>
              <a:effectLst/>
              <a:latin typeface="Arial Narrow"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latin typeface="Arial Narrow" panose="020B0604020202020204" pitchFamily="34" charset="0"/>
                <a:ea typeface="Times New Roman" panose="02020603050405020304" pitchFamily="18" charset="0"/>
              </a:rPr>
              <a:t>PARUSIA</a:t>
            </a:r>
            <a:endParaRPr kumimoji="0" lang="it-IT" altLang="it-IT" sz="2000" b="0" i="0" u="none" strike="noStrike" cap="none" normalizeH="0" baseline="0" dirty="0">
              <a:ln>
                <a:noFill/>
              </a:ln>
              <a:solidFill>
                <a:schemeClr val="tx1"/>
              </a:solidFill>
              <a:effectLst/>
              <a:latin typeface="Arial" panose="020B0604020202020204" pitchFamily="34" charset="0"/>
            </a:endParaRPr>
          </a:p>
        </p:txBody>
      </p:sp>
      <p:sp>
        <p:nvSpPr>
          <p:cNvPr id="46" name="Text Box 64">
            <a:extLst>
              <a:ext uri="{FF2B5EF4-FFF2-40B4-BE49-F238E27FC236}">
                <a16:creationId xmlns:a16="http://schemas.microsoft.com/office/drawing/2014/main" id="{DC23D028-1D81-BC7A-0C9D-7E698016850B}"/>
              </a:ext>
            </a:extLst>
          </p:cNvPr>
          <p:cNvSpPr txBox="1">
            <a:spLocks noChangeArrowheads="1"/>
          </p:cNvSpPr>
          <p:nvPr/>
        </p:nvSpPr>
        <p:spPr bwMode="auto">
          <a:xfrm>
            <a:off x="7312518" y="2765383"/>
            <a:ext cx="1821352" cy="762292"/>
          </a:xfrm>
          <a:prstGeom prst="rect">
            <a:avLst/>
          </a:prstGeom>
          <a:solidFill>
            <a:schemeClr val="accent4">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900" b="1" i="0" u="none" strike="noStrike" cap="none" normalizeH="0" baseline="0" dirty="0">
              <a:ln>
                <a:noFill/>
              </a:ln>
              <a:solidFill>
                <a:schemeClr val="tx1"/>
              </a:solidFill>
              <a:effectLst/>
              <a:latin typeface="Arial Narrow"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latin typeface="Arial Narrow" panose="020B0604020202020204" pitchFamily="34" charset="0"/>
                <a:ea typeface="Times New Roman" panose="02020603050405020304" pitchFamily="18" charset="0"/>
              </a:rPr>
              <a:t>FRATTEMPO</a:t>
            </a:r>
            <a:endParaRPr kumimoji="0" lang="it-IT" altLang="it-IT" sz="2000" b="0" i="0" u="none" strike="noStrike" cap="none" normalizeH="0" baseline="0" dirty="0">
              <a:ln>
                <a:noFill/>
              </a:ln>
              <a:solidFill>
                <a:schemeClr val="tx1"/>
              </a:solidFill>
              <a:effectLst/>
              <a:latin typeface="Arial" panose="020B0604020202020204" pitchFamily="34" charset="0"/>
            </a:endParaRPr>
          </a:p>
        </p:txBody>
      </p:sp>
      <p:sp>
        <p:nvSpPr>
          <p:cNvPr id="47" name="Line 63">
            <a:extLst>
              <a:ext uri="{FF2B5EF4-FFF2-40B4-BE49-F238E27FC236}">
                <a16:creationId xmlns:a16="http://schemas.microsoft.com/office/drawing/2014/main" id="{FEA06EC7-520C-B6BF-E78E-29B010BF5C67}"/>
              </a:ext>
            </a:extLst>
          </p:cNvPr>
          <p:cNvSpPr>
            <a:spLocks noChangeShapeType="1"/>
          </p:cNvSpPr>
          <p:nvPr/>
        </p:nvSpPr>
        <p:spPr bwMode="auto">
          <a:xfrm>
            <a:off x="3340033" y="5372065"/>
            <a:ext cx="6674480" cy="2472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sz="2000"/>
          </a:p>
        </p:txBody>
      </p:sp>
      <p:sp>
        <p:nvSpPr>
          <p:cNvPr id="48" name="Oval 62">
            <a:extLst>
              <a:ext uri="{FF2B5EF4-FFF2-40B4-BE49-F238E27FC236}">
                <a16:creationId xmlns:a16="http://schemas.microsoft.com/office/drawing/2014/main" id="{3ECCAA11-73F7-DCB3-2E7C-AB94D2516DE8}"/>
              </a:ext>
            </a:extLst>
          </p:cNvPr>
          <p:cNvSpPr>
            <a:spLocks noChangeArrowheads="1"/>
          </p:cNvSpPr>
          <p:nvPr/>
        </p:nvSpPr>
        <p:spPr bwMode="auto">
          <a:xfrm>
            <a:off x="10008546" y="5040795"/>
            <a:ext cx="1896204" cy="610871"/>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chemeClr val="tx1"/>
                </a:solidFill>
                <a:effectLst/>
                <a:ea typeface="Times New Roman" panose="02020603050405020304" pitchFamily="18" charset="0"/>
              </a:rPr>
              <a:t>DIO</a:t>
            </a:r>
            <a:endParaRPr kumimoji="0" lang="it-IT" altLang="it-IT" sz="2000" b="0" i="0" u="none" strike="noStrike" cap="none" normalizeH="0" baseline="0" dirty="0">
              <a:ln>
                <a:noFill/>
              </a:ln>
              <a:solidFill>
                <a:schemeClr val="tx1"/>
              </a:solidFill>
              <a:effectLst/>
              <a:latin typeface="Arial" panose="020B0604020202020204" pitchFamily="34" charset="0"/>
            </a:endParaRPr>
          </a:p>
        </p:txBody>
      </p:sp>
      <p:sp>
        <p:nvSpPr>
          <p:cNvPr id="49" name="Oval 61">
            <a:extLst>
              <a:ext uri="{FF2B5EF4-FFF2-40B4-BE49-F238E27FC236}">
                <a16:creationId xmlns:a16="http://schemas.microsoft.com/office/drawing/2014/main" id="{FB9652D5-AF76-1EA8-7341-C97E575F8AD6}"/>
              </a:ext>
            </a:extLst>
          </p:cNvPr>
          <p:cNvSpPr>
            <a:spLocks noChangeArrowheads="1"/>
          </p:cNvSpPr>
          <p:nvPr/>
        </p:nvSpPr>
        <p:spPr bwMode="auto">
          <a:xfrm>
            <a:off x="1727203" y="4905518"/>
            <a:ext cx="1592246" cy="744766"/>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UOMO</a:t>
            </a:r>
            <a:endParaRPr kumimoji="0" lang="it-IT" altLang="it-IT" sz="2000" b="0" i="0" u="none" strike="noStrike" cap="none" normalizeH="0" baseline="0" dirty="0">
              <a:ln>
                <a:noFill/>
              </a:ln>
              <a:solidFill>
                <a:schemeClr val="tx1"/>
              </a:solidFill>
              <a:effectLst/>
              <a:latin typeface="Arial" panose="020B0604020202020204" pitchFamily="34" charset="0"/>
            </a:endParaRPr>
          </a:p>
        </p:txBody>
      </p:sp>
      <p:sp>
        <p:nvSpPr>
          <p:cNvPr id="51" name="Rectangle 78">
            <a:extLst>
              <a:ext uri="{FF2B5EF4-FFF2-40B4-BE49-F238E27FC236}">
                <a16:creationId xmlns:a16="http://schemas.microsoft.com/office/drawing/2014/main" id="{432D411B-FBFC-06D1-BAC6-EE2673C09D1F}"/>
              </a:ext>
            </a:extLst>
          </p:cNvPr>
          <p:cNvSpPr>
            <a:spLocks noChangeArrowheads="1"/>
          </p:cNvSpPr>
          <p:nvPr/>
        </p:nvSpPr>
        <p:spPr bwMode="auto">
          <a:xfrm>
            <a:off x="2965407" y="3755278"/>
            <a:ext cx="12192000" cy="0"/>
          </a:xfrm>
          <a:prstGeom prst="rect">
            <a:avLst/>
          </a:prstGeom>
          <a:solidFill>
            <a:schemeClr val="accent4">
              <a:lumMod val="20000"/>
              <a:lumOff val="8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dirty="0">
                <a:ln>
                  <a:noFill/>
                </a:ln>
                <a:solidFill>
                  <a:schemeClr val="tx1"/>
                </a:solidFill>
                <a:effectLst/>
                <a:latin typeface="Arial" panose="020B0604020202020204" pitchFamily="34" charset="0"/>
              </a:rPr>
            </a:br>
            <a:endParaRPr kumimoji="0" lang="it-IT" altLang="it-IT"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53" name="CasellaDiTesto 52">
            <a:extLst>
              <a:ext uri="{FF2B5EF4-FFF2-40B4-BE49-F238E27FC236}">
                <a16:creationId xmlns:a16="http://schemas.microsoft.com/office/drawing/2014/main" id="{E8FECB76-9CBB-50FB-F4E9-D00D7B2E4FCC}"/>
              </a:ext>
            </a:extLst>
          </p:cNvPr>
          <p:cNvSpPr txBox="1"/>
          <p:nvPr/>
        </p:nvSpPr>
        <p:spPr>
          <a:xfrm>
            <a:off x="2371346" y="744186"/>
            <a:ext cx="9278715" cy="369332"/>
          </a:xfrm>
          <a:prstGeom prst="rect">
            <a:avLst/>
          </a:prstGeom>
          <a:solidFill>
            <a:srgbClr val="FFC000"/>
          </a:solidFill>
        </p:spPr>
        <p:txBody>
          <a:bodyPr wrap="square" rtlCol="0">
            <a:spAutoFit/>
          </a:bodyPr>
          <a:lstStyle/>
          <a:p>
            <a:pPr algn="ctr"/>
            <a:r>
              <a:rPr lang="it-IT" cap="small" dirty="0">
                <a:latin typeface="Arial" panose="020B0604020202020204" pitchFamily="34" charset="0"/>
                <a:cs typeface="Arial" panose="020B0604020202020204" pitchFamily="34" charset="0"/>
              </a:rPr>
              <a:t>Mappa concettuale dello sviluppo della «storia della salvezza»</a:t>
            </a:r>
          </a:p>
        </p:txBody>
      </p:sp>
      <p:cxnSp>
        <p:nvCxnSpPr>
          <p:cNvPr id="56" name="Connettore 1 55">
            <a:extLst>
              <a:ext uri="{FF2B5EF4-FFF2-40B4-BE49-F238E27FC236}">
                <a16:creationId xmlns:a16="http://schemas.microsoft.com/office/drawing/2014/main" id="{4842EB6B-6306-777B-C308-8B2C4C0FC590}"/>
              </a:ext>
            </a:extLst>
          </p:cNvPr>
          <p:cNvCxnSpPr>
            <a:cxnSpLocks/>
          </p:cNvCxnSpPr>
          <p:nvPr/>
        </p:nvCxnSpPr>
        <p:spPr>
          <a:xfrm>
            <a:off x="2372232" y="1966575"/>
            <a:ext cx="0" cy="2953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ttore 1 57">
            <a:extLst>
              <a:ext uri="{FF2B5EF4-FFF2-40B4-BE49-F238E27FC236}">
                <a16:creationId xmlns:a16="http://schemas.microsoft.com/office/drawing/2014/main" id="{87776233-1534-3BE6-A1F6-73882EC7D727}"/>
              </a:ext>
            </a:extLst>
          </p:cNvPr>
          <p:cNvCxnSpPr>
            <a:cxnSpLocks/>
          </p:cNvCxnSpPr>
          <p:nvPr/>
        </p:nvCxnSpPr>
        <p:spPr>
          <a:xfrm flipH="1">
            <a:off x="2371346" y="5650283"/>
            <a:ext cx="17093" cy="74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nettore 1 59">
            <a:extLst>
              <a:ext uri="{FF2B5EF4-FFF2-40B4-BE49-F238E27FC236}">
                <a16:creationId xmlns:a16="http://schemas.microsoft.com/office/drawing/2014/main" id="{4DB14A5E-8D8B-7E1E-8FC5-6CBEDF828459}"/>
              </a:ext>
            </a:extLst>
          </p:cNvPr>
          <p:cNvCxnSpPr>
            <a:cxnSpLocks/>
          </p:cNvCxnSpPr>
          <p:nvPr/>
        </p:nvCxnSpPr>
        <p:spPr>
          <a:xfrm flipH="1">
            <a:off x="2371346" y="6380017"/>
            <a:ext cx="44515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nettore 1 64">
            <a:extLst>
              <a:ext uri="{FF2B5EF4-FFF2-40B4-BE49-F238E27FC236}">
                <a16:creationId xmlns:a16="http://schemas.microsoft.com/office/drawing/2014/main" id="{B03D1CF7-2201-8118-9B4A-0BD947544A0F}"/>
              </a:ext>
            </a:extLst>
          </p:cNvPr>
          <p:cNvCxnSpPr>
            <a:cxnSpLocks/>
          </p:cNvCxnSpPr>
          <p:nvPr/>
        </p:nvCxnSpPr>
        <p:spPr>
          <a:xfrm>
            <a:off x="6750459" y="4613311"/>
            <a:ext cx="0" cy="1745261"/>
          </a:xfrm>
          <a:prstGeom prst="line">
            <a:avLst/>
          </a:prstGeom>
        </p:spPr>
        <p:style>
          <a:lnRef idx="1">
            <a:schemeClr val="accent1"/>
          </a:lnRef>
          <a:fillRef idx="0">
            <a:schemeClr val="accent1"/>
          </a:fillRef>
          <a:effectRef idx="0">
            <a:schemeClr val="accent1"/>
          </a:effectRef>
          <a:fontRef idx="minor">
            <a:schemeClr val="tx1"/>
          </a:fontRef>
        </p:style>
      </p:cxnSp>
      <p:sp>
        <p:nvSpPr>
          <p:cNvPr id="67" name="CasellaDiTesto 66">
            <a:extLst>
              <a:ext uri="{FF2B5EF4-FFF2-40B4-BE49-F238E27FC236}">
                <a16:creationId xmlns:a16="http://schemas.microsoft.com/office/drawing/2014/main" id="{6E09B5A8-69C3-61DA-6522-F557E61B98F8}"/>
              </a:ext>
            </a:extLst>
          </p:cNvPr>
          <p:cNvSpPr txBox="1"/>
          <p:nvPr/>
        </p:nvSpPr>
        <p:spPr>
          <a:xfrm>
            <a:off x="2424157" y="5957664"/>
            <a:ext cx="4345891" cy="369332"/>
          </a:xfrm>
          <a:prstGeom prst="rect">
            <a:avLst/>
          </a:prstGeom>
          <a:solidFill>
            <a:srgbClr val="00B050"/>
          </a:solidFill>
        </p:spPr>
        <p:txBody>
          <a:bodyPr wrap="square" rtlCol="0">
            <a:spAutoFit/>
          </a:bodyPr>
          <a:lstStyle/>
          <a:p>
            <a:pPr algn="ctr"/>
            <a:r>
              <a:rPr lang="it-IT" dirty="0"/>
              <a:t>Antico Testamento</a:t>
            </a:r>
          </a:p>
        </p:txBody>
      </p:sp>
      <p:cxnSp>
        <p:nvCxnSpPr>
          <p:cNvPr id="68" name="Connettore 1 67">
            <a:extLst>
              <a:ext uri="{FF2B5EF4-FFF2-40B4-BE49-F238E27FC236}">
                <a16:creationId xmlns:a16="http://schemas.microsoft.com/office/drawing/2014/main" id="{9CE38C69-F97C-BCEE-E0A2-A6086BB7DC18}"/>
              </a:ext>
            </a:extLst>
          </p:cNvPr>
          <p:cNvCxnSpPr>
            <a:cxnSpLocks/>
          </p:cNvCxnSpPr>
          <p:nvPr/>
        </p:nvCxnSpPr>
        <p:spPr>
          <a:xfrm flipH="1">
            <a:off x="11443027" y="1948664"/>
            <a:ext cx="64455" cy="3116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Connettore 1 69">
            <a:extLst>
              <a:ext uri="{FF2B5EF4-FFF2-40B4-BE49-F238E27FC236}">
                <a16:creationId xmlns:a16="http://schemas.microsoft.com/office/drawing/2014/main" id="{94BBFC7C-5292-6C1E-074C-061F37EFF2AC}"/>
              </a:ext>
            </a:extLst>
          </p:cNvPr>
          <p:cNvCxnSpPr>
            <a:cxnSpLocks/>
          </p:cNvCxnSpPr>
          <p:nvPr/>
        </p:nvCxnSpPr>
        <p:spPr>
          <a:xfrm flipH="1">
            <a:off x="6760259" y="6395049"/>
            <a:ext cx="4747223"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CasellaDiTesto 72">
            <a:extLst>
              <a:ext uri="{FF2B5EF4-FFF2-40B4-BE49-F238E27FC236}">
                <a16:creationId xmlns:a16="http://schemas.microsoft.com/office/drawing/2014/main" id="{A093B450-CFCA-87DD-4C6A-171F806FE237}"/>
              </a:ext>
            </a:extLst>
          </p:cNvPr>
          <p:cNvSpPr txBox="1"/>
          <p:nvPr/>
        </p:nvSpPr>
        <p:spPr>
          <a:xfrm>
            <a:off x="6766664" y="5974208"/>
            <a:ext cx="4666017" cy="369332"/>
          </a:xfrm>
          <a:prstGeom prst="rect">
            <a:avLst/>
          </a:prstGeom>
          <a:solidFill>
            <a:srgbClr val="FFC000"/>
          </a:solidFill>
        </p:spPr>
        <p:txBody>
          <a:bodyPr wrap="square" rtlCol="0">
            <a:spAutoFit/>
          </a:bodyPr>
          <a:lstStyle/>
          <a:p>
            <a:pPr algn="ctr"/>
            <a:r>
              <a:rPr lang="it-IT" dirty="0"/>
              <a:t>Nuovo Testamento</a:t>
            </a:r>
          </a:p>
        </p:txBody>
      </p:sp>
      <p:cxnSp>
        <p:nvCxnSpPr>
          <p:cNvPr id="79" name="Connettore 1 78">
            <a:extLst>
              <a:ext uri="{FF2B5EF4-FFF2-40B4-BE49-F238E27FC236}">
                <a16:creationId xmlns:a16="http://schemas.microsoft.com/office/drawing/2014/main" id="{76F4B18C-B9EB-B522-F80D-B660AB9C2711}"/>
              </a:ext>
            </a:extLst>
          </p:cNvPr>
          <p:cNvCxnSpPr>
            <a:cxnSpLocks/>
          </p:cNvCxnSpPr>
          <p:nvPr/>
        </p:nvCxnSpPr>
        <p:spPr>
          <a:xfrm>
            <a:off x="2371346" y="1421027"/>
            <a:ext cx="80433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Connettore 1 99">
            <a:extLst>
              <a:ext uri="{FF2B5EF4-FFF2-40B4-BE49-F238E27FC236}">
                <a16:creationId xmlns:a16="http://schemas.microsoft.com/office/drawing/2014/main" id="{77815986-5311-530A-5EAA-28BF87C1CD31}"/>
              </a:ext>
            </a:extLst>
          </p:cNvPr>
          <p:cNvCxnSpPr>
            <a:cxnSpLocks/>
          </p:cNvCxnSpPr>
          <p:nvPr/>
        </p:nvCxnSpPr>
        <p:spPr>
          <a:xfrm flipH="1">
            <a:off x="11432682" y="5650283"/>
            <a:ext cx="10345" cy="783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Connettore 1 105">
            <a:extLst>
              <a:ext uri="{FF2B5EF4-FFF2-40B4-BE49-F238E27FC236}">
                <a16:creationId xmlns:a16="http://schemas.microsoft.com/office/drawing/2014/main" id="{E2571BD7-7A6D-605F-376A-0DE2383920B3}"/>
              </a:ext>
            </a:extLst>
          </p:cNvPr>
          <p:cNvCxnSpPr>
            <a:cxnSpLocks/>
          </p:cNvCxnSpPr>
          <p:nvPr/>
        </p:nvCxnSpPr>
        <p:spPr>
          <a:xfrm>
            <a:off x="6750459" y="1418262"/>
            <a:ext cx="0" cy="252505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Text Box 68">
            <a:extLst>
              <a:ext uri="{FF2B5EF4-FFF2-40B4-BE49-F238E27FC236}">
                <a16:creationId xmlns:a16="http://schemas.microsoft.com/office/drawing/2014/main" id="{463B85F3-9B19-5625-F8C6-352DBC52E46F}"/>
              </a:ext>
            </a:extLst>
          </p:cNvPr>
          <p:cNvSpPr txBox="1">
            <a:spLocks noChangeArrowheads="1"/>
          </p:cNvSpPr>
          <p:nvPr/>
        </p:nvSpPr>
        <p:spPr bwMode="auto">
          <a:xfrm>
            <a:off x="3075588" y="3927555"/>
            <a:ext cx="1843386" cy="645425"/>
          </a:xfrm>
          <a:prstGeom prst="rect">
            <a:avLst/>
          </a:prstGeom>
          <a:solidFill>
            <a:schemeClr val="accent4">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latin typeface="Arial Narrow" panose="020B0604020202020204" pitchFamily="34" charset="0"/>
              </a:rPr>
              <a:t>POPOLO ELETTO	</a:t>
            </a:r>
            <a:r>
              <a:rPr lang="it-IT" altLang="it-IT" sz="2000" b="1" dirty="0">
                <a:latin typeface="Arial Narrow" panose="020B0604020202020204" pitchFamily="34" charset="0"/>
              </a:rPr>
              <a:t>		</a:t>
            </a:r>
            <a:endParaRPr kumimoji="0" lang="it-IT" altLang="it-IT" sz="2000" b="0" i="0" u="none" strike="noStrike" cap="none" normalizeH="0" baseline="0" dirty="0">
              <a:ln>
                <a:noFill/>
              </a:ln>
              <a:solidFill>
                <a:schemeClr val="tx1"/>
              </a:solidFill>
              <a:effectLst/>
              <a:latin typeface="Arial" panose="020B0604020202020204" pitchFamily="34" charset="0"/>
            </a:endParaRPr>
          </a:p>
        </p:txBody>
      </p:sp>
      <p:sp>
        <p:nvSpPr>
          <p:cNvPr id="110" name="Text Box 68">
            <a:extLst>
              <a:ext uri="{FF2B5EF4-FFF2-40B4-BE49-F238E27FC236}">
                <a16:creationId xmlns:a16="http://schemas.microsoft.com/office/drawing/2014/main" id="{0814079F-FF94-30E0-6723-2B6730ADE97F}"/>
              </a:ext>
            </a:extLst>
          </p:cNvPr>
          <p:cNvSpPr txBox="1">
            <a:spLocks noChangeArrowheads="1"/>
          </p:cNvSpPr>
          <p:nvPr/>
        </p:nvSpPr>
        <p:spPr bwMode="auto">
          <a:xfrm>
            <a:off x="8596479" y="3975799"/>
            <a:ext cx="1843386" cy="645425"/>
          </a:xfrm>
          <a:prstGeom prst="rect">
            <a:avLst/>
          </a:prstGeom>
          <a:solidFill>
            <a:schemeClr val="accent4">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latin typeface="Arial Narrow" panose="020B0604020202020204" pitchFamily="34" charset="0"/>
              </a:rPr>
              <a:t>CHIESA</a:t>
            </a:r>
            <a:r>
              <a:rPr lang="it-IT" altLang="it-IT" sz="2000" b="1" dirty="0">
                <a:latin typeface="Arial Narrow" panose="020B0604020202020204" pitchFamily="34" charset="0"/>
              </a:rPr>
              <a:t>		</a:t>
            </a:r>
            <a:endParaRPr kumimoji="0" lang="it-IT" altLang="it-IT"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497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17D3ADD3-6E99-9AF0-9AFF-A529F4F8FD83}"/>
              </a:ext>
            </a:extLst>
          </p:cNvPr>
          <p:cNvSpPr txBox="1"/>
          <p:nvPr/>
        </p:nvSpPr>
        <p:spPr>
          <a:xfrm>
            <a:off x="1857994" y="992944"/>
            <a:ext cx="7178429" cy="3200876"/>
          </a:xfrm>
          <a:prstGeom prst="rect">
            <a:avLst/>
          </a:prstGeom>
          <a:noFill/>
        </p:spPr>
        <p:txBody>
          <a:bodyPr wrap="square">
            <a:spAutoFit/>
          </a:bodyPr>
          <a:lstStyle/>
          <a:p>
            <a:pPr algn="just"/>
            <a:r>
              <a:rPr lang="it-IT" sz="1800" b="1" dirty="0">
                <a:effectLst/>
                <a:latin typeface="Times New Roman" panose="02020603050405020304" pitchFamily="18" charset="0"/>
                <a:ea typeface="Times New Roman" panose="02020603050405020304" pitchFamily="18" charset="0"/>
              </a:rPr>
              <a:t>La fede e le domande escatologiche</a:t>
            </a:r>
          </a:p>
          <a:p>
            <a:pPr marL="171450" indent="-171450" algn="just">
              <a:buFont typeface="Arial" panose="020B0604020202020204" pitchFamily="34" charset="0"/>
              <a:buChar char="•"/>
            </a:pPr>
            <a:r>
              <a:rPr lang="it-IT" sz="800" dirty="0">
                <a:effectLst/>
                <a:latin typeface="Times New Roman" panose="02020603050405020304" pitchFamily="18" charset="0"/>
                <a:ea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endParaRPr>
          </a:p>
          <a:p>
            <a:pPr algn="just"/>
            <a:r>
              <a:rPr lang="it-IT" sz="1800" dirty="0">
                <a:effectLst/>
                <a:latin typeface="Times New Roman" panose="02020603050405020304" pitchFamily="18" charset="0"/>
                <a:ea typeface="Times New Roman" panose="02020603050405020304" pitchFamily="18" charset="0"/>
              </a:rPr>
              <a:t>Nel riflettere sul futuro del credente, Paolo india </a:t>
            </a:r>
            <a:r>
              <a:rPr lang="it-IT" sz="1800" spc="-30" dirty="0">
                <a:effectLst/>
                <a:latin typeface="Times New Roman" panose="02020603050405020304" pitchFamily="18" charset="0"/>
                <a:ea typeface="Times New Roman" panose="02020603050405020304" pitchFamily="18" charset="0"/>
              </a:rPr>
              <a:t>due dimensioni strettamente collegate l’una all’altra. La prima è quella del </a:t>
            </a:r>
            <a:r>
              <a:rPr lang="it-IT" sz="1800" i="1" spc="-30" dirty="0">
                <a:effectLst/>
                <a:latin typeface="Times New Roman" panose="02020603050405020304" pitchFamily="18" charset="0"/>
                <a:ea typeface="Times New Roman" panose="02020603050405020304" pitchFamily="18" charset="0"/>
              </a:rPr>
              <a:t>futuro individuale</a:t>
            </a:r>
            <a:r>
              <a:rPr lang="it-IT" sz="1800" spc="-30" dirty="0">
                <a:effectLst/>
                <a:latin typeface="Times New Roman" panose="02020603050405020304" pitchFamily="18" charset="0"/>
                <a:ea typeface="Times New Roman" panose="02020603050405020304" pitchFamily="18" charset="0"/>
              </a:rPr>
              <a:t>, della situazione «intermedia» del singolo subito dopo la morte; la seconda è quella del </a:t>
            </a:r>
            <a:r>
              <a:rPr lang="it-IT" sz="1800" i="1" spc="-30" dirty="0">
                <a:effectLst/>
                <a:latin typeface="Times New Roman" panose="02020603050405020304" pitchFamily="18" charset="0"/>
                <a:ea typeface="Times New Roman" panose="02020603050405020304" pitchFamily="18" charset="0"/>
              </a:rPr>
              <a:t>futuro collettivo</a:t>
            </a:r>
            <a:r>
              <a:rPr lang="it-IT" sz="1800" spc="-30" dirty="0">
                <a:effectLst/>
                <a:latin typeface="Times New Roman" panose="02020603050405020304" pitchFamily="18" charset="0"/>
                <a:ea typeface="Times New Roman" panose="02020603050405020304" pitchFamily="18" charset="0"/>
              </a:rPr>
              <a:t>, con la resurrezione</a:t>
            </a:r>
            <a:r>
              <a:rPr lang="it-IT" sz="1800" dirty="0">
                <a:effectLst/>
                <a:latin typeface="Times New Roman" panose="02020603050405020304" pitchFamily="18" charset="0"/>
                <a:ea typeface="Times New Roman" panose="02020603050405020304" pitchFamily="18" charset="0"/>
              </a:rPr>
              <a:t> finale. </a:t>
            </a:r>
            <a:endParaRPr lang="he-IL"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endParaRPr lang="he-IL" dirty="0">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it-IT" b="1" dirty="0">
                <a:latin typeface="Times New Roman" panose="02020603050405020304" pitchFamily="18" charset="0"/>
                <a:ea typeface="Times New Roman" panose="02020603050405020304" pitchFamily="18" charset="0"/>
              </a:rPr>
              <a:t>Il futuro individuale</a:t>
            </a:r>
          </a:p>
          <a:p>
            <a:pPr algn="just"/>
            <a:r>
              <a:rPr lang="it-IT" sz="1600" i="1" dirty="0">
                <a:latin typeface="Times New Roman" panose="02020603050405020304" pitchFamily="18" charset="0"/>
                <a:ea typeface="Times New Roman" panose="02020603050405020304" pitchFamily="18" charset="0"/>
              </a:rPr>
              <a:t>Morte / giudizio particolare / attesa del tempo intermedio / giudizio universale</a:t>
            </a:r>
          </a:p>
          <a:p>
            <a:pPr algn="just"/>
            <a:endParaRPr lang="it-IT" sz="1600" i="1" dirty="0">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it-IT" b="1" dirty="0">
                <a:latin typeface="Times New Roman" panose="02020603050405020304" pitchFamily="18" charset="0"/>
                <a:ea typeface="Times New Roman" panose="02020603050405020304" pitchFamily="18" charset="0"/>
              </a:rPr>
              <a:t>Il futuro collettivo</a:t>
            </a:r>
          </a:p>
          <a:p>
            <a:pPr algn="just"/>
            <a:r>
              <a:rPr lang="it-IT" i="1" dirty="0">
                <a:effectLst/>
                <a:latin typeface="Times New Roman" panose="02020603050405020304" pitchFamily="18" charset="0"/>
                <a:ea typeface="Times New Roman" panose="02020603050405020304" pitchFamily="18" charset="0"/>
              </a:rPr>
              <a:t>Morte / compimento del </a:t>
            </a:r>
            <a:r>
              <a:rPr lang="it-IT" i="1" dirty="0">
                <a:latin typeface="Times New Roman" panose="02020603050405020304" pitchFamily="18" charset="0"/>
                <a:ea typeface="Times New Roman" panose="02020603050405020304" pitchFamily="18" charset="0"/>
              </a:rPr>
              <a:t>tempo intermedio / giudizio universale </a:t>
            </a:r>
            <a:endParaRPr lang="it-IT" i="1" dirty="0">
              <a:effectLst/>
              <a:latin typeface="Times New Roman" panose="02020603050405020304" pitchFamily="18" charset="0"/>
              <a:ea typeface="Times New Roman" panose="02020603050405020304" pitchFamily="18" charset="0"/>
            </a:endParaRPr>
          </a:p>
        </p:txBody>
      </p:sp>
      <p:pic>
        <p:nvPicPr>
          <p:cNvPr id="4" name="Picture 2" descr="culto di fama">
            <a:extLst>
              <a:ext uri="{FF2B5EF4-FFF2-40B4-BE49-F238E27FC236}">
                <a16:creationId xmlns:a16="http://schemas.microsoft.com/office/drawing/2014/main" id="{52F421FB-184D-D834-6485-76733659D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952" y="1677168"/>
            <a:ext cx="2759800" cy="3377432"/>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99AFAE31-78A8-6CAC-6C0D-14AC2D994E9F}"/>
              </a:ext>
            </a:extLst>
          </p:cNvPr>
          <p:cNvSpPr txBox="1"/>
          <p:nvPr/>
        </p:nvSpPr>
        <p:spPr>
          <a:xfrm>
            <a:off x="1857995" y="623612"/>
            <a:ext cx="7321863" cy="369332"/>
          </a:xfrm>
          <a:prstGeom prst="rect">
            <a:avLst/>
          </a:prstGeom>
          <a:noFill/>
        </p:spPr>
        <p:txBody>
          <a:bodyPr wrap="square">
            <a:spAutoFit/>
          </a:bodyPr>
          <a:lstStyle/>
          <a:p>
            <a:r>
              <a:rPr lang="it-IT" dirty="0"/>
              <a:t>B)</a:t>
            </a:r>
            <a:r>
              <a:rPr lang="it-IT" sz="1800" dirty="0">
                <a:effectLst/>
                <a:latin typeface="Times New Roman" panose="02020603050405020304" pitchFamily="18" charset="0"/>
                <a:ea typeface="Times New Roman" panose="02020603050405020304" pitchFamily="18" charset="0"/>
              </a:rPr>
              <a:t> La reinterpretazione del tempo e della storia in prospettiva cristocentrica</a:t>
            </a:r>
          </a:p>
        </p:txBody>
      </p:sp>
      <p:sp>
        <p:nvSpPr>
          <p:cNvPr id="9" name="CasellaDiTesto 8">
            <a:extLst>
              <a:ext uri="{FF2B5EF4-FFF2-40B4-BE49-F238E27FC236}">
                <a16:creationId xmlns:a16="http://schemas.microsoft.com/office/drawing/2014/main" id="{07E09A20-465B-C2C3-DB81-C80ED88EAF7E}"/>
              </a:ext>
            </a:extLst>
          </p:cNvPr>
          <p:cNvSpPr txBox="1"/>
          <p:nvPr/>
        </p:nvSpPr>
        <p:spPr>
          <a:xfrm>
            <a:off x="1857994" y="4342537"/>
            <a:ext cx="6096000" cy="1754326"/>
          </a:xfrm>
          <a:prstGeom prst="rect">
            <a:avLst/>
          </a:prstGeom>
          <a:noFill/>
        </p:spPr>
        <p:txBody>
          <a:bodyPr wrap="square">
            <a:spAutoFit/>
          </a:bodyPr>
          <a:lstStyle/>
          <a:p>
            <a:pPr indent="52388" algn="just"/>
            <a:r>
              <a:rPr lang="it-IT" sz="1800" dirty="0">
                <a:effectLst/>
                <a:latin typeface="Times New Roman" panose="02020603050405020304" pitchFamily="18" charset="0"/>
                <a:ea typeface="Times New Roman" panose="02020603050405020304" pitchFamily="18" charset="0"/>
              </a:rPr>
              <a:t>Rileggiamo alcuni testi-chiave dell’epistolario:</a:t>
            </a:r>
          </a:p>
          <a:p>
            <a:pPr indent="447675" algn="just"/>
            <a:endParaRPr lang="it-IT" sz="1800" b="1" dirty="0">
              <a:effectLst/>
              <a:latin typeface="Times New Roman" panose="02020603050405020304" pitchFamily="18" charset="0"/>
              <a:ea typeface="Times New Roman" panose="02020603050405020304" pitchFamily="18" charset="0"/>
            </a:endParaRPr>
          </a:p>
          <a:p>
            <a:pPr indent="447675" algn="just"/>
            <a:r>
              <a:rPr lang="it-IT" sz="1800" b="1" dirty="0">
                <a:effectLst/>
                <a:latin typeface="Times New Roman" panose="02020603050405020304" pitchFamily="18" charset="0"/>
                <a:ea typeface="Times New Roman" panose="02020603050405020304" pitchFamily="18" charset="0"/>
              </a:rPr>
              <a:t>1Ts 4,13-5,11</a:t>
            </a:r>
          </a:p>
          <a:p>
            <a:pPr indent="447675" algn="just"/>
            <a:r>
              <a:rPr lang="it-IT" sz="1800" b="1" dirty="0">
                <a:effectLst/>
                <a:latin typeface="Times New Roman" panose="02020603050405020304" pitchFamily="18" charset="0"/>
                <a:ea typeface="Times New Roman" panose="02020603050405020304" pitchFamily="18" charset="0"/>
              </a:rPr>
              <a:t>1Cor 15,1-58 </a:t>
            </a:r>
          </a:p>
          <a:p>
            <a:pPr indent="447675" algn="just"/>
            <a:r>
              <a:rPr lang="it-IT" sz="1800" b="1" dirty="0">
                <a:effectLst/>
                <a:latin typeface="Times New Roman" panose="02020603050405020304" pitchFamily="18" charset="0"/>
                <a:ea typeface="Times New Roman" panose="02020603050405020304" pitchFamily="18" charset="0"/>
              </a:rPr>
              <a:t>Fil 1,20-24</a:t>
            </a:r>
          </a:p>
          <a:p>
            <a:pPr indent="447675" algn="just"/>
            <a:r>
              <a:rPr lang="it-IT" sz="1800" b="1" dirty="0">
                <a:effectLst/>
                <a:latin typeface="Times New Roman" panose="02020603050405020304" pitchFamily="18" charset="0"/>
                <a:ea typeface="Times New Roman" panose="02020603050405020304" pitchFamily="18" charset="0"/>
              </a:rPr>
              <a:t>2Cor 5,1-10</a:t>
            </a:r>
          </a:p>
        </p:txBody>
      </p:sp>
    </p:spTree>
    <p:extLst>
      <p:ext uri="{BB962C8B-B14F-4D97-AF65-F5344CB8AC3E}">
        <p14:creationId xmlns:p14="http://schemas.microsoft.com/office/powerpoint/2010/main" val="1205506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78F00E5-6D1F-CAE6-D3AB-BEE67A6F4E87}"/>
              </a:ext>
            </a:extLst>
          </p:cNvPr>
          <p:cNvSpPr>
            <a:spLocks noGrp="1"/>
          </p:cNvSpPr>
          <p:nvPr>
            <p:ph idx="1"/>
          </p:nvPr>
        </p:nvSpPr>
        <p:spPr>
          <a:xfrm>
            <a:off x="1754659" y="518983"/>
            <a:ext cx="9934833" cy="5795319"/>
          </a:xfrm>
        </p:spPr>
        <p:txBody>
          <a:bodyPr>
            <a:normAutofit fontScale="92500" lnSpcReduction="10000"/>
          </a:bodyPr>
          <a:lstStyle/>
          <a:p>
            <a:pPr indent="447675" algn="just"/>
            <a:r>
              <a:rPr lang="it-IT" sz="1800" b="1" u="sng" dirty="0">
                <a:effectLst/>
                <a:latin typeface="Times New Roman" panose="02020603050405020304" pitchFamily="18" charset="0"/>
                <a:ea typeface="Times New Roman" panose="02020603050405020304" pitchFamily="18" charset="0"/>
              </a:rPr>
              <a:t>1Ts 4,13-5,11</a:t>
            </a:r>
          </a:p>
          <a:p>
            <a:pPr indent="0" algn="just">
              <a:buNone/>
            </a:pPr>
            <a:r>
              <a:rPr lang="it-IT" sz="1800" dirty="0">
                <a:effectLst/>
                <a:latin typeface="Times New Roman" panose="02020603050405020304" pitchFamily="18" charset="0"/>
                <a:ea typeface="Times New Roman" panose="02020603050405020304" pitchFamily="18" charset="0"/>
              </a:rPr>
              <a:t>Ai credenti di Tessalonica che ritenevano imminente la </a:t>
            </a:r>
            <a:r>
              <a:rPr lang="it-IT" sz="1800" i="1" dirty="0" err="1">
                <a:effectLst/>
                <a:latin typeface="Times New Roman" panose="02020603050405020304" pitchFamily="18" charset="0"/>
                <a:ea typeface="Times New Roman" panose="02020603050405020304" pitchFamily="18" charset="0"/>
              </a:rPr>
              <a:t>parousía</a:t>
            </a:r>
            <a:r>
              <a:rPr lang="it-IT" sz="1800" dirty="0">
                <a:effectLst/>
                <a:latin typeface="Times New Roman" panose="02020603050405020304" pitchFamily="18" charset="0"/>
                <a:ea typeface="Times New Roman" panose="02020603050405020304" pitchFamily="18" charset="0"/>
              </a:rPr>
              <a:t> di Cristo, l’Apostolo risponde che anche i morti parteciperanno alla sua apparizione finale, in quanto anche loro risusciteranno e andranno incontro al Signore con quanti ancora sono in vita (cf. 1Ts 4,15-18). La venuta del Signore glorioso sarà improvvisa, ma per i «figli della luce e del giorno» che l’attendono vigilanti, il «giorno del Signore» sarà giorno di salvezza (1Ts 5,1-10).</a:t>
            </a:r>
            <a:endParaRPr lang="it-IT" b="1" dirty="0">
              <a:latin typeface="Times New Roman" panose="02020603050405020304" pitchFamily="18" charset="0"/>
              <a:ea typeface="Times New Roman" panose="02020603050405020304" pitchFamily="18" charset="0"/>
            </a:endParaRPr>
          </a:p>
          <a:p>
            <a:pPr indent="447675" algn="just"/>
            <a:r>
              <a:rPr lang="it-IT" sz="1800" b="1" u="sng" dirty="0">
                <a:effectLst/>
                <a:latin typeface="Times New Roman" panose="02020603050405020304" pitchFamily="18" charset="0"/>
                <a:ea typeface="Times New Roman" panose="02020603050405020304" pitchFamily="18" charset="0"/>
              </a:rPr>
              <a:t>1Cor 15,1-58</a:t>
            </a:r>
          </a:p>
          <a:p>
            <a:pPr indent="0" algn="just">
              <a:buNone/>
            </a:pPr>
            <a:r>
              <a:rPr lang="it-IT" sz="1800" dirty="0">
                <a:effectLst/>
                <a:latin typeface="Times New Roman" panose="02020603050405020304" pitchFamily="18" charset="0"/>
                <a:ea typeface="Times New Roman" panose="02020603050405020304" pitchFamily="18" charset="0"/>
              </a:rPr>
              <a:t>Dopo aver affermato la centralità della risurrezione di Gesù, Paolo si sofferma sul «fatto» della risurrezione e sulle conseguenze che ne derivano per i credenti </a:t>
            </a:r>
            <a:r>
              <a:rPr lang="it-IT" sz="1800" spc="-40" dirty="0">
                <a:effectLst/>
                <a:latin typeface="Times New Roman" panose="02020603050405020304" pitchFamily="18" charset="0"/>
                <a:ea typeface="Times New Roman" panose="02020603050405020304" pitchFamily="18" charset="0"/>
              </a:rPr>
              <a:t>(15,21-34)</a:t>
            </a:r>
            <a:r>
              <a:rPr lang="it-IT" sz="1800" dirty="0">
                <a:effectLst/>
                <a:latin typeface="Times New Roman" panose="02020603050405020304" pitchFamily="18" charset="0"/>
                <a:ea typeface="Times New Roman" panose="02020603050405020304" pitchFamily="18" charset="0"/>
              </a:rPr>
              <a:t>. La risurrezione di Cristo non ha solo una valenza personale ma universale. Cristo «primizia» porta a compimento il regno ponendo ai suoi piedi tutti i nemici e la morte, per sottomettersi a Dio Padre e consegnare nelle sue mani ogni potere.</a:t>
            </a:r>
            <a:endParaRPr lang="it-IT" b="1" dirty="0">
              <a:latin typeface="Times New Roman" panose="02020603050405020304" pitchFamily="18" charset="0"/>
              <a:ea typeface="Times New Roman" panose="02020603050405020304" pitchFamily="18" charset="0"/>
            </a:endParaRPr>
          </a:p>
          <a:p>
            <a:pPr indent="447675" algn="just"/>
            <a:r>
              <a:rPr lang="it-IT" sz="1800" b="1" u="sng" dirty="0">
                <a:effectLst/>
                <a:latin typeface="Times New Roman" panose="02020603050405020304" pitchFamily="18" charset="0"/>
                <a:ea typeface="Times New Roman" panose="02020603050405020304" pitchFamily="18" charset="0"/>
              </a:rPr>
              <a:t>Fil 1,20-24</a:t>
            </a:r>
          </a:p>
          <a:p>
            <a:pPr indent="0" algn="just">
              <a:buNone/>
            </a:pPr>
            <a:r>
              <a:rPr lang="it-IT" sz="1800" dirty="0">
                <a:effectLst/>
                <a:latin typeface="Times New Roman" panose="02020603050405020304" pitchFamily="18" charset="0"/>
                <a:ea typeface="Times New Roman" panose="02020603050405020304" pitchFamily="18" charset="0"/>
              </a:rPr>
              <a:t>In Fil 1,20-24 prevale la testimonianza «esistenziale» di Paolo che pensa alla propria morte in rapporto alla pienezza di vita futura. Il fatto che egli afferma la condizione dell’«essere con Cristo» dopo la morte, implica uno sviluppo del pensiero escatologico: oltre all’attesa della </a:t>
            </a:r>
            <a:r>
              <a:rPr lang="it-IT" sz="1800" i="1" dirty="0" err="1">
                <a:effectLst/>
                <a:latin typeface="Times New Roman" panose="02020603050405020304" pitchFamily="18" charset="0"/>
                <a:ea typeface="Times New Roman" panose="02020603050405020304" pitchFamily="18" charset="0"/>
              </a:rPr>
              <a:t>parousía</a:t>
            </a:r>
            <a:r>
              <a:rPr lang="it-IT" sz="1800" dirty="0">
                <a:effectLst/>
                <a:latin typeface="Times New Roman" panose="02020603050405020304" pitchFamily="18" charset="0"/>
                <a:ea typeface="Times New Roman" panose="02020603050405020304" pitchFamily="18" charset="0"/>
              </a:rPr>
              <a:t> l’Apostolo </a:t>
            </a:r>
            <a:r>
              <a:rPr lang="it-IT" sz="1800" spc="-40" dirty="0">
                <a:effectLst/>
                <a:latin typeface="Times New Roman" panose="02020603050405020304" pitchFamily="18" charset="0"/>
                <a:ea typeface="Times New Roman" panose="02020603050405020304" pitchFamily="18" charset="0"/>
              </a:rPr>
              <a:t>lascia supporre uno «stato intermedio» tra l’essere con Cristo alla morte e la risurrezione alla </a:t>
            </a:r>
            <a:r>
              <a:rPr lang="it-IT" sz="1800" i="1" spc="-40" dirty="0" err="1">
                <a:effectLst/>
                <a:latin typeface="Times New Roman" panose="02020603050405020304" pitchFamily="18" charset="0"/>
                <a:ea typeface="Times New Roman" panose="02020603050405020304" pitchFamily="18" charset="0"/>
              </a:rPr>
              <a:t>parousía</a:t>
            </a:r>
            <a:r>
              <a:rPr lang="it-IT" sz="1800" i="1" spc="-40" dirty="0">
                <a:effectLst/>
                <a:latin typeface="Times New Roman" panose="02020603050405020304" pitchFamily="18" charset="0"/>
                <a:ea typeface="Times New Roman" panose="02020603050405020304" pitchFamily="18" charset="0"/>
              </a:rPr>
              <a:t>.</a:t>
            </a:r>
            <a:endParaRPr lang="it-IT" b="1" dirty="0">
              <a:latin typeface="Times New Roman" panose="02020603050405020304" pitchFamily="18" charset="0"/>
              <a:ea typeface="Times New Roman" panose="02020603050405020304" pitchFamily="18" charset="0"/>
            </a:endParaRPr>
          </a:p>
          <a:p>
            <a:pPr indent="447675" algn="just"/>
            <a:r>
              <a:rPr lang="it-IT" sz="1800" b="1" u="sng" dirty="0">
                <a:effectLst/>
                <a:latin typeface="Times New Roman" panose="02020603050405020304" pitchFamily="18" charset="0"/>
                <a:ea typeface="Times New Roman" panose="02020603050405020304" pitchFamily="18" charset="0"/>
              </a:rPr>
              <a:t>2Cor 5,1-10</a:t>
            </a:r>
          </a:p>
          <a:p>
            <a:pPr indent="0" algn="just">
              <a:buNone/>
            </a:pPr>
            <a:r>
              <a:rPr lang="it-IT" sz="1800" dirty="0">
                <a:effectLst/>
                <a:latin typeface="Times New Roman" panose="02020603050405020304" pitchFamily="18" charset="0"/>
                <a:ea typeface="Times New Roman" panose="02020603050405020304" pitchFamily="18" charset="0"/>
              </a:rPr>
              <a:t>L’Apostolo afferma la permanenza della dimensione personale e corporea dell’uomo dopo la sua morte, ritenendo che tale compimento è opera dello Spirito Santo donato da Dio come «caparra» (cf. </a:t>
            </a:r>
            <a:r>
              <a:rPr lang="it-IT" sz="1800" dirty="0" err="1">
                <a:effectLst/>
                <a:latin typeface="Times New Roman" panose="02020603050405020304" pitchFamily="18" charset="0"/>
                <a:ea typeface="Times New Roman" panose="02020603050405020304" pitchFamily="18" charset="0"/>
              </a:rPr>
              <a:t>Rm</a:t>
            </a:r>
            <a:r>
              <a:rPr lang="it-IT" sz="1800" dirty="0">
                <a:effectLst/>
                <a:latin typeface="Times New Roman" panose="02020603050405020304" pitchFamily="18" charset="0"/>
                <a:ea typeface="Times New Roman" panose="02020603050405020304" pitchFamily="18" charset="0"/>
              </a:rPr>
              <a:t> 8,11.23; </a:t>
            </a:r>
            <a:r>
              <a:rPr lang="it-IT" sz="1800" dirty="0" err="1">
                <a:effectLst/>
                <a:latin typeface="Times New Roman" panose="02020603050405020304" pitchFamily="18" charset="0"/>
                <a:ea typeface="Times New Roman" panose="02020603050405020304" pitchFamily="18" charset="0"/>
              </a:rPr>
              <a:t>Ef</a:t>
            </a:r>
            <a:r>
              <a:rPr lang="it-IT" sz="1800" dirty="0">
                <a:effectLst/>
                <a:latin typeface="Times New Roman" panose="02020603050405020304" pitchFamily="18" charset="0"/>
                <a:ea typeface="Times New Roman" panose="02020603050405020304" pitchFamily="18" charset="0"/>
              </a:rPr>
              <a:t> 1,14; 4,30) e che la beatitudine finale dei credenti sia la «comunione» con il Signore</a:t>
            </a:r>
            <a:r>
              <a:rPr lang="it-IT" sz="1800" dirty="0">
                <a:latin typeface="Times New Roman" panose="02020603050405020304" pitchFamily="18" charset="0"/>
                <a:ea typeface="Times New Roman" panose="02020603050405020304" pitchFamily="18" charset="0"/>
              </a:rPr>
              <a:t>.</a:t>
            </a:r>
            <a:endParaRPr lang="it-IT" dirty="0"/>
          </a:p>
        </p:txBody>
      </p:sp>
    </p:spTree>
    <p:extLst>
      <p:ext uri="{BB962C8B-B14F-4D97-AF65-F5344CB8AC3E}">
        <p14:creationId xmlns:p14="http://schemas.microsoft.com/office/powerpoint/2010/main" val="3940524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317805-2406-6CBB-32F0-849279B50472}"/>
              </a:ext>
            </a:extLst>
          </p:cNvPr>
          <p:cNvSpPr>
            <a:spLocks noGrp="1"/>
          </p:cNvSpPr>
          <p:nvPr>
            <p:ph type="title"/>
          </p:nvPr>
        </p:nvSpPr>
        <p:spPr>
          <a:xfrm>
            <a:off x="1765301" y="624110"/>
            <a:ext cx="9739312" cy="531590"/>
          </a:xfrm>
        </p:spPr>
        <p:txBody>
          <a:bodyPr>
            <a:normAutofit/>
          </a:bodyPr>
          <a:lstStyle/>
          <a:p>
            <a:r>
              <a:rPr lang="it-IT" sz="2400" dirty="0">
                <a:latin typeface="Times New Roman" panose="02020603050405020304" pitchFamily="18" charset="0"/>
                <a:cs typeface="Times New Roman" panose="02020603050405020304" pitchFamily="18" charset="0"/>
              </a:rPr>
              <a:t>Lo sviluppo della riflessione escatologica paolina</a:t>
            </a:r>
          </a:p>
        </p:txBody>
      </p:sp>
      <p:sp>
        <p:nvSpPr>
          <p:cNvPr id="3" name="Segnaposto contenuto 2">
            <a:extLst>
              <a:ext uri="{FF2B5EF4-FFF2-40B4-BE49-F238E27FC236}">
                <a16:creationId xmlns:a16="http://schemas.microsoft.com/office/drawing/2014/main" id="{7737FE3C-909B-D3F5-4D62-256F43C15EF2}"/>
              </a:ext>
            </a:extLst>
          </p:cNvPr>
          <p:cNvSpPr>
            <a:spLocks noGrp="1"/>
          </p:cNvSpPr>
          <p:nvPr>
            <p:ph idx="1"/>
          </p:nvPr>
        </p:nvSpPr>
        <p:spPr>
          <a:xfrm>
            <a:off x="1523999" y="1155700"/>
            <a:ext cx="9980613" cy="5078190"/>
          </a:xfrm>
        </p:spPr>
        <p:txBody>
          <a:bodyPr>
            <a:normAutofit fontScale="92500" lnSpcReduction="10000"/>
          </a:bodyPr>
          <a:lstStyle/>
          <a:p>
            <a:r>
              <a:rPr lang="it-IT" sz="2200" dirty="0">
                <a:latin typeface="Arial" panose="020B0604020202020204" pitchFamily="34" charset="0"/>
                <a:cs typeface="Arial" panose="020B0604020202020204" pitchFamily="34" charset="0"/>
              </a:rPr>
              <a:t>La dimensione presenziale della visione escatologica paolina</a:t>
            </a:r>
          </a:p>
          <a:p>
            <a:pPr marL="0" indent="0">
              <a:buNone/>
            </a:pPr>
            <a:r>
              <a:rPr lang="it-IT" sz="1800" dirty="0">
                <a:effectLst/>
                <a:latin typeface="Times New Roman" panose="02020603050405020304" pitchFamily="18" charset="0"/>
                <a:ea typeface="Times New Roman" panose="02020603050405020304" pitchFamily="18" charset="0"/>
              </a:rPr>
              <a:t>Diversi autori hanno sottolineato uno sviluppo «presenziale» della riflessione escatologica nelle lettere </a:t>
            </a:r>
            <a:r>
              <a:rPr lang="it-IT" sz="1800" dirty="0" err="1">
                <a:effectLst/>
                <a:latin typeface="Times New Roman" panose="02020603050405020304" pitchFamily="18" charset="0"/>
                <a:ea typeface="Times New Roman" panose="02020603050405020304" pitchFamily="18" charset="0"/>
              </a:rPr>
              <a:t>deuteropaoline</a:t>
            </a:r>
            <a:r>
              <a:rPr lang="it-IT" sz="1800" dirty="0">
                <a:effectLst/>
                <a:latin typeface="Times New Roman" panose="02020603050405020304" pitchFamily="18" charset="0"/>
                <a:ea typeface="Times New Roman" panose="02020603050405020304" pitchFamily="18" charset="0"/>
              </a:rPr>
              <a:t> (Col; </a:t>
            </a:r>
            <a:r>
              <a:rPr lang="it-IT" sz="1800" dirty="0" err="1">
                <a:effectLst/>
                <a:latin typeface="Times New Roman" panose="02020603050405020304" pitchFamily="18" charset="0"/>
                <a:ea typeface="Times New Roman" panose="02020603050405020304" pitchFamily="18" charset="0"/>
              </a:rPr>
              <a:t>Ef</a:t>
            </a:r>
            <a:r>
              <a:rPr lang="it-IT" sz="1800" dirty="0">
                <a:effectLst/>
                <a:latin typeface="Times New Roman" panose="02020603050405020304" pitchFamily="18" charset="0"/>
                <a:ea typeface="Times New Roman" panose="02020603050405020304" pitchFamily="18" charset="0"/>
              </a:rPr>
              <a:t>; 2Ts e) e Pastorali (1-2Tm; Tt). </a:t>
            </a:r>
          </a:p>
          <a:p>
            <a:r>
              <a:rPr lang="it-IT" sz="1800" dirty="0">
                <a:effectLst/>
                <a:latin typeface="Times New Roman" panose="02020603050405020304" pitchFamily="18" charset="0"/>
                <a:ea typeface="Times New Roman" panose="02020603050405020304" pitchFamily="18" charset="0"/>
              </a:rPr>
              <a:t>Nella lettera ai Colossesi si presenta la condizione dei battezzati nel quadro della salvezza realizzata e il tempo presente della comunità come anticipazione della gloria che si compirà nei cieli (cf. Col 1,5).</a:t>
            </a:r>
          </a:p>
          <a:p>
            <a:pPr marL="401638" indent="0" algn="just">
              <a:buNone/>
            </a:pPr>
            <a:r>
              <a:rPr lang="it-IT" sz="1800" dirty="0">
                <a:effectLst/>
                <a:latin typeface="Times New Roman" panose="02020603050405020304" pitchFamily="18" charset="0"/>
                <a:ea typeface="Times New Roman" panose="02020603050405020304" pitchFamily="18" charset="0"/>
              </a:rPr>
              <a:t>In quanto «bene sperato» nel tempo, l’attesa cristiana è fondata sulla parola di verità del vangelo e spinge tutti alla fede e all’amore operoso (cf. Col 1,4). Condizione della salvezza è che la comunità non dovrà lasciarsi distogliere dalla «speranza del vangelo» (Col 1,23). Vivere nel tempo significa essere fedeli alle esigenze della vita cristiana, sperimentando la presenza del Cristo glorioso che agisce nel presente della Chiesa (Col 1,27).</a:t>
            </a:r>
          </a:p>
          <a:p>
            <a:pPr algn="just"/>
            <a:r>
              <a:rPr lang="it-IT" sz="1800" dirty="0">
                <a:effectLst/>
                <a:latin typeface="Times New Roman" panose="02020603050405020304" pitchFamily="18" charset="0"/>
                <a:ea typeface="Times New Roman" panose="02020603050405020304" pitchFamily="18" charset="0"/>
              </a:rPr>
              <a:t>Similmente nella lettera agli Efesini la speranza escatologica è interpretata nel suo contenuto oggettivo. L’idea di speranza è precisata rispetto al contenuto e al fondamento: essa è definita «il tesoro della gloria dell’eredità tra i santi» (</a:t>
            </a:r>
            <a:r>
              <a:rPr lang="it-IT" sz="1800" dirty="0" err="1">
                <a:effectLst/>
                <a:latin typeface="Times New Roman" panose="02020603050405020304" pitchFamily="18" charset="0"/>
                <a:ea typeface="Times New Roman" panose="02020603050405020304" pitchFamily="18" charset="0"/>
              </a:rPr>
              <a:t>Ef</a:t>
            </a:r>
            <a:r>
              <a:rPr lang="it-IT" sz="1800" dirty="0">
                <a:effectLst/>
                <a:latin typeface="Times New Roman" panose="02020603050405020304" pitchFamily="18" charset="0"/>
                <a:ea typeface="Times New Roman" panose="02020603050405020304" pitchFamily="18" charset="0"/>
              </a:rPr>
              <a:t> 1,18) e ha il suo fondamento nella «grandezza della potenza di Dio verso i credenti secondo l’efficacia della sua forza» (</a:t>
            </a:r>
            <a:r>
              <a:rPr lang="it-IT" sz="1800" dirty="0" err="1">
                <a:effectLst/>
                <a:latin typeface="Times New Roman" panose="02020603050405020304" pitchFamily="18" charset="0"/>
                <a:ea typeface="Times New Roman" panose="02020603050405020304" pitchFamily="18" charset="0"/>
              </a:rPr>
              <a:t>Ef</a:t>
            </a:r>
            <a:r>
              <a:rPr lang="it-IT" sz="1800" dirty="0">
                <a:effectLst/>
                <a:latin typeface="Times New Roman" panose="02020603050405020304" pitchFamily="18" charset="0"/>
                <a:ea typeface="Times New Roman" panose="02020603050405020304" pitchFamily="18" charset="0"/>
              </a:rPr>
              <a:t> 1,19), già dimostrata in Cristo (</a:t>
            </a:r>
            <a:r>
              <a:rPr lang="it-IT" sz="1800" dirty="0" err="1">
                <a:effectLst/>
                <a:latin typeface="Times New Roman" panose="02020603050405020304" pitchFamily="18" charset="0"/>
                <a:ea typeface="Times New Roman" panose="02020603050405020304" pitchFamily="18" charset="0"/>
              </a:rPr>
              <a:t>Ef</a:t>
            </a:r>
            <a:r>
              <a:rPr lang="it-IT" sz="1800" dirty="0">
                <a:effectLst/>
                <a:latin typeface="Times New Roman" panose="02020603050405020304" pitchFamily="18" charset="0"/>
                <a:ea typeface="Times New Roman" panose="02020603050405020304" pitchFamily="18" charset="0"/>
              </a:rPr>
              <a:t> 1,20-23).</a:t>
            </a:r>
            <a:r>
              <a:rPr lang="it-IT" dirty="0">
                <a:effectLst/>
              </a:rPr>
              <a:t> </a:t>
            </a:r>
          </a:p>
          <a:p>
            <a:pPr algn="just"/>
            <a:r>
              <a:rPr lang="it-IT" sz="1800" dirty="0">
                <a:effectLst/>
                <a:latin typeface="Times New Roman" panose="02020603050405020304" pitchFamily="18" charset="0"/>
                <a:ea typeface="Times New Roman" panose="02020603050405020304" pitchFamily="18" charset="0"/>
              </a:rPr>
              <a:t>Il tempo in cui </a:t>
            </a:r>
            <a:r>
              <a:rPr lang="it-IT" sz="1800" spc="-40" dirty="0">
                <a:effectLst/>
                <a:latin typeface="Times New Roman" panose="02020603050405020304" pitchFamily="18" charset="0"/>
                <a:ea typeface="Times New Roman" panose="02020603050405020304" pitchFamily="18" charset="0"/>
              </a:rPr>
              <a:t>vive e opera la Chiesa è occasione propizia per giudicare il grado di maturità dei credenti. Nella luce della rivelazione del «Cristo-</a:t>
            </a:r>
            <a:r>
              <a:rPr lang="it-IT" sz="1800" i="1" spc="-40" dirty="0" err="1">
                <a:effectLst/>
                <a:latin typeface="Times New Roman" panose="02020603050405020304" pitchFamily="18" charset="0"/>
                <a:ea typeface="Times New Roman" panose="02020603050405020304" pitchFamily="18" charset="0"/>
              </a:rPr>
              <a:t>éschaton</a:t>
            </a:r>
            <a:r>
              <a:rPr lang="it-IT" sz="1800" i="1" spc="-40" dirty="0">
                <a:effectLst/>
                <a:latin typeface="Times New Roman" panose="02020603050405020304" pitchFamily="18" charset="0"/>
                <a:ea typeface="Times New Roman" panose="02020603050405020304" pitchFamily="18" charset="0"/>
              </a:rPr>
              <a:t>»</a:t>
            </a:r>
            <a:r>
              <a:rPr lang="it-IT" sz="1800" spc="-40" dirty="0">
                <a:effectLst/>
                <a:latin typeface="Times New Roman" panose="02020603050405020304" pitchFamily="18" charset="0"/>
                <a:ea typeface="Times New Roman" panose="02020603050405020304" pitchFamily="18" charset="0"/>
              </a:rPr>
              <a:t> i credenti sono chiamati all’esercizio di una responsabilità coraggiosa, sono resi santi per la potenza di Dio e destinati a far glorificare in loro il nome del Signore Gesù.</a:t>
            </a:r>
            <a:endParaRPr lang="it-IT" sz="1800" dirty="0">
              <a:effectLst/>
              <a:latin typeface="Times New Roman" panose="02020603050405020304" pitchFamily="18" charset="0"/>
              <a:ea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5822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0333D6B-82E1-7B49-5484-5C89FBD43003}"/>
              </a:ext>
            </a:extLst>
          </p:cNvPr>
          <p:cNvSpPr>
            <a:spLocks noGrp="1"/>
          </p:cNvSpPr>
          <p:nvPr>
            <p:ph idx="1"/>
          </p:nvPr>
        </p:nvSpPr>
        <p:spPr>
          <a:xfrm>
            <a:off x="1651000" y="482600"/>
            <a:ext cx="5664200" cy="6007100"/>
          </a:xfrm>
        </p:spPr>
        <p:txBody>
          <a:bodyPr/>
          <a:lstStyle/>
          <a:p>
            <a:r>
              <a:rPr lang="it-IT" sz="1800" dirty="0">
                <a:effectLst/>
                <a:latin typeface="Times New Roman" panose="02020603050405020304" pitchFamily="18" charset="0"/>
                <a:ea typeface="Times New Roman" panose="02020603050405020304" pitchFamily="18" charset="0"/>
              </a:rPr>
              <a:t>Circa la prospettiva escatologica attestata nelle Lettere Pastorali</a:t>
            </a:r>
            <a:r>
              <a:rPr lang="it-IT" sz="1800" i="1" dirty="0">
                <a:effectLst/>
                <a:latin typeface="Times New Roman" panose="02020603050405020304" pitchFamily="18" charset="0"/>
                <a:ea typeface="Times New Roman" panose="02020603050405020304" pitchFamily="18" charset="0"/>
              </a:rPr>
              <a:t> </a:t>
            </a:r>
            <a:r>
              <a:rPr lang="it-IT" sz="1800" dirty="0">
                <a:effectLst/>
                <a:latin typeface="Times New Roman" panose="02020603050405020304" pitchFamily="18" charset="0"/>
                <a:ea typeface="Times New Roman" panose="02020603050405020304" pitchFamily="18" charset="0"/>
              </a:rPr>
              <a:t>va sottolineata la centralità del concetto di speranza in Dio </a:t>
            </a:r>
            <a:r>
              <a:rPr lang="it-IT" sz="1800" spc="-40" dirty="0">
                <a:effectLst/>
                <a:latin typeface="Times New Roman" panose="02020603050405020304" pitchFamily="18" charset="0"/>
                <a:ea typeface="Times New Roman" panose="02020603050405020304" pitchFamily="18" charset="0"/>
              </a:rPr>
              <a:t>(</a:t>
            </a:r>
            <a:r>
              <a:rPr lang="it-IT" sz="1800" dirty="0">
                <a:effectLst/>
                <a:latin typeface="Times New Roman" panose="02020603050405020304" pitchFamily="18" charset="0"/>
                <a:ea typeface="Times New Roman" panose="02020603050405020304" pitchFamily="18" charset="0"/>
              </a:rPr>
              <a:t>1Tm 1,1; Tt 1,2). L’autore paolino intende preparare le comunità e i relativi responsabili ad affrontare le prove e le difficoltà in attesa dell’«epifania» gloriosa del Cristo</a:t>
            </a:r>
            <a:r>
              <a:rPr lang="it-IT" dirty="0">
                <a:effectLst/>
                <a:latin typeface="Times New Roman" panose="02020603050405020304" pitchFamily="18" charset="0"/>
                <a:ea typeface="Times New Roman" panose="02020603050405020304" pitchFamily="18" charset="0"/>
              </a:rPr>
              <a:t>.</a:t>
            </a:r>
            <a:r>
              <a:rPr lang="it-IT" sz="1800" dirty="0">
                <a:effectLst/>
                <a:latin typeface="Times New Roman" panose="02020603050405020304" pitchFamily="18" charset="0"/>
                <a:ea typeface="Times New Roman" panose="02020603050405020304" pitchFamily="18" charset="0"/>
              </a:rPr>
              <a:t> Si conferma la connessione tra dimensione escatologica e impegno etico. La speranza è esercizio della fede nel presente storico, senza escludere il futuro escatologico.</a:t>
            </a:r>
          </a:p>
          <a:p>
            <a:pPr marL="0" indent="0">
              <a:buNone/>
            </a:pPr>
            <a:r>
              <a:rPr lang="it-IT" sz="1800" b="1" dirty="0">
                <a:effectLst/>
                <a:latin typeface="Times New Roman" panose="02020603050405020304" pitchFamily="18" charset="0"/>
                <a:ea typeface="Times New Roman" panose="02020603050405020304" pitchFamily="18" charset="0"/>
              </a:rPr>
              <a:t>Paolo alla fine della corsa (2Tm 4,7)</a:t>
            </a:r>
          </a:p>
          <a:p>
            <a:pPr marL="363538" indent="0">
              <a:buNone/>
            </a:pPr>
            <a:r>
              <a:rPr lang="it-IT" sz="1800" dirty="0">
                <a:effectLst/>
                <a:latin typeface="Times New Roman" panose="02020603050405020304" pitchFamily="18" charset="0"/>
                <a:ea typeface="Times New Roman" panose="02020603050405020304" pitchFamily="18" charset="0"/>
              </a:rPr>
              <a:t>La sua vita è interpretata come «offerta sacrificale», dono pieno per Dio e per la Chiesa, che culminerà nel martirio. Mediante l’impiego della metafora militare e agonica, Paolo sintetizza il senso della sua missione: per il vangelo egli ha combattuto la «buona battaglia», ha gareggiato nella corsa per ottenere la corona di gloria e ha preservato la fede. La prospettiva escatologica è segnata dalla consapevolezza della giustizia di Dio.</a:t>
            </a:r>
            <a:endParaRPr lang="it-IT" sz="1800" b="1" dirty="0">
              <a:effectLst/>
              <a:latin typeface="Times New Roman" panose="02020603050405020304" pitchFamily="18" charset="0"/>
              <a:ea typeface="Times New Roman" panose="02020603050405020304" pitchFamily="18" charset="0"/>
            </a:endParaRPr>
          </a:p>
          <a:p>
            <a:pPr marL="0" indent="0">
              <a:buNone/>
            </a:pPr>
            <a:endParaRPr lang="it-IT" sz="1800" dirty="0">
              <a:effectLst/>
              <a:latin typeface="Times New Roman" panose="02020603050405020304" pitchFamily="18" charset="0"/>
              <a:ea typeface="Times New Roman" panose="02020603050405020304" pitchFamily="18" charset="0"/>
            </a:endParaRPr>
          </a:p>
          <a:p>
            <a:endParaRPr lang="it-IT" dirty="0">
              <a:effectLst/>
              <a:latin typeface="Times New Roman" panose="02020603050405020304" pitchFamily="18" charset="0"/>
              <a:ea typeface="Times New Roman" panose="02020603050405020304" pitchFamily="18" charset="0"/>
            </a:endParaRPr>
          </a:p>
          <a:p>
            <a:endParaRPr lang="it-IT" sz="1800" dirty="0">
              <a:effectLst/>
              <a:latin typeface="Times New Roman" panose="02020603050405020304" pitchFamily="18" charset="0"/>
              <a:ea typeface="Times New Roman" panose="02020603050405020304" pitchFamily="18" charset="0"/>
            </a:endParaRPr>
          </a:p>
          <a:p>
            <a:endParaRPr lang="it-IT" dirty="0"/>
          </a:p>
        </p:txBody>
      </p:sp>
      <p:sp>
        <p:nvSpPr>
          <p:cNvPr id="5" name="CasellaDiTesto 4">
            <a:extLst>
              <a:ext uri="{FF2B5EF4-FFF2-40B4-BE49-F238E27FC236}">
                <a16:creationId xmlns:a16="http://schemas.microsoft.com/office/drawing/2014/main" id="{49703982-E7CF-E8B1-BDC3-F3C4C0C080D9}"/>
              </a:ext>
            </a:extLst>
          </p:cNvPr>
          <p:cNvSpPr txBox="1"/>
          <p:nvPr/>
        </p:nvSpPr>
        <p:spPr>
          <a:xfrm>
            <a:off x="8702675" y="3639878"/>
            <a:ext cx="3095626" cy="2800767"/>
          </a:xfrm>
          <a:prstGeom prst="rect">
            <a:avLst/>
          </a:prstGeom>
          <a:noFill/>
        </p:spPr>
        <p:txBody>
          <a:bodyPr wrap="square">
            <a:spAutoFit/>
          </a:bodyPr>
          <a:lstStyle/>
          <a:p>
            <a:r>
              <a:rPr lang="it-IT" sz="1600" dirty="0">
                <a:effectLst/>
                <a:latin typeface="Perpetua" panose="02020502060401020303" pitchFamily="18" charset="77"/>
                <a:ea typeface="Times New Roman" panose="02020603050405020304" pitchFamily="18" charset="0"/>
              </a:rPr>
              <a:t>«Io sto già per essere versato in offerta ed è giunto il momento che io lasci questa vita. Ho combattuto la buona battaglia, ho terminato la corsa, ho conservato la fede. Ora mi resta soltanto la corona di giustizia che il Signore, il giudice giusto, mi consegnerà in quel giorno; non solo a me, ma anche a tutti coloro che hanno atteso con amore la sua manifestazione» (2Tm 4,6-8)</a:t>
            </a:r>
            <a:r>
              <a:rPr lang="it-IT" sz="1600" dirty="0">
                <a:effectLst/>
                <a:latin typeface="Perpetua" panose="02020502060401020303" pitchFamily="18" charset="77"/>
              </a:rPr>
              <a:t> </a:t>
            </a:r>
            <a:endParaRPr lang="it-IT" sz="1600" dirty="0">
              <a:latin typeface="Perpetua" panose="02020502060401020303" pitchFamily="18" charset="77"/>
            </a:endParaRPr>
          </a:p>
        </p:txBody>
      </p:sp>
      <p:pic>
        <p:nvPicPr>
          <p:cNvPr id="2050" name="Picture 2" descr="Gli apostoli: Paolo – SEI Editrice">
            <a:extLst>
              <a:ext uri="{FF2B5EF4-FFF2-40B4-BE49-F238E27FC236}">
                <a16:creationId xmlns:a16="http://schemas.microsoft.com/office/drawing/2014/main" id="{7C5DCD80-C891-B325-9B53-E61F2ACAA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2675" y="359755"/>
            <a:ext cx="2477393" cy="3280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696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4406E2-94C7-984E-965D-E6863DDFAEC6}"/>
              </a:ext>
            </a:extLst>
          </p:cNvPr>
          <p:cNvSpPr>
            <a:spLocks noGrp="1"/>
          </p:cNvSpPr>
          <p:nvPr>
            <p:ph type="title"/>
          </p:nvPr>
        </p:nvSpPr>
        <p:spPr>
          <a:xfrm>
            <a:off x="2032001" y="624110"/>
            <a:ext cx="9472612" cy="683990"/>
          </a:xfrm>
        </p:spPr>
        <p:txBody>
          <a:bodyPr/>
          <a:lstStyle/>
          <a:p>
            <a:r>
              <a:rPr lang="it-IT">
                <a:latin typeface="Monotype Corsiva" panose="03010101010201010101" pitchFamily="66" charset="0"/>
              </a:rPr>
              <a:t>Conclusione</a:t>
            </a:r>
            <a:endParaRPr lang="it-IT" dirty="0">
              <a:latin typeface="Monotype Corsiva" panose="03010101010201010101" pitchFamily="66" charset="0"/>
            </a:endParaRPr>
          </a:p>
        </p:txBody>
      </p:sp>
      <p:sp>
        <p:nvSpPr>
          <p:cNvPr id="3" name="Segnaposto contenuto 2">
            <a:extLst>
              <a:ext uri="{FF2B5EF4-FFF2-40B4-BE49-F238E27FC236}">
                <a16:creationId xmlns:a16="http://schemas.microsoft.com/office/drawing/2014/main" id="{FA91A378-46D1-63D7-E63A-19DD4DD24D55}"/>
              </a:ext>
            </a:extLst>
          </p:cNvPr>
          <p:cNvSpPr>
            <a:spLocks noGrp="1"/>
          </p:cNvSpPr>
          <p:nvPr>
            <p:ph idx="1"/>
          </p:nvPr>
        </p:nvSpPr>
        <p:spPr>
          <a:xfrm>
            <a:off x="1854200" y="1308100"/>
            <a:ext cx="5245100" cy="4925790"/>
          </a:xfrm>
        </p:spPr>
        <p:txBody>
          <a:bodyPr>
            <a:normAutofit fontScale="92500"/>
          </a:bodyPr>
          <a:lstStyle/>
          <a:p>
            <a:pPr marL="0" indent="0">
              <a:buNone/>
            </a:pP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L’ossatura teologica del Nuovo Testamento è costituita dal genio di Paolo e dalla realtà dinamica delle sue comunità. </a:t>
            </a:r>
          </a:p>
          <a:p>
            <a:pPr marL="0" indent="0">
              <a:buNone/>
            </a:pP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All’Apostolo, la cui vicenda storica si chiude con il trionfo del martirio al crepuscolo dell’impero neroniano, sopravvive il suo insegnamento autorevole, con conseguenze vitali per il progresso dell’evangelizzazione (cf. Fil 1,25).</a:t>
            </a:r>
          </a:p>
          <a:p>
            <a:pPr marL="0" indent="0">
              <a:buNone/>
            </a:pPr>
            <a:r>
              <a:rPr lang="it-IT" dirty="0">
                <a:latin typeface="Times New Roman" panose="02020603050405020304" pitchFamily="18" charset="0"/>
                <a:cs typeface="Times New Roman" panose="02020603050405020304" pitchFamily="18" charset="0"/>
              </a:rPr>
              <a:t>La pagina che meglio esprime la figura paolina è rappresentata dal brano di </a:t>
            </a:r>
            <a:r>
              <a:rPr lang="it-IT" dirty="0" err="1">
                <a:latin typeface="Times New Roman" panose="02020603050405020304" pitchFamily="18" charset="0"/>
                <a:cs typeface="Times New Roman" panose="02020603050405020304" pitchFamily="18" charset="0"/>
              </a:rPr>
              <a:t>Gal</a:t>
            </a:r>
            <a:r>
              <a:rPr lang="it-IT" dirty="0">
                <a:latin typeface="Times New Roman" panose="02020603050405020304" pitchFamily="18" charset="0"/>
                <a:cs typeface="Times New Roman" panose="02020603050405020304" pitchFamily="18" charset="0"/>
              </a:rPr>
              <a:t> 2,19-20:</a:t>
            </a:r>
          </a:p>
          <a:p>
            <a:pPr marL="0" indent="0">
              <a:buNone/>
            </a:pPr>
            <a:endParaRPr lang="it-IT" dirty="0">
              <a:latin typeface="Times New Roman" panose="02020603050405020304" pitchFamily="18" charset="0"/>
              <a:cs typeface="Times New Roman" panose="02020603050405020304" pitchFamily="18" charset="0"/>
            </a:endParaRPr>
          </a:p>
          <a:p>
            <a:pPr marL="577850" indent="0">
              <a:buNone/>
            </a:pPr>
            <a:r>
              <a:rPr lang="it-IT"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Sono stato crocifisso con Cristo, </a:t>
            </a:r>
          </a:p>
          <a:p>
            <a:pPr marL="577850" indent="0">
              <a:buNone/>
            </a:pPr>
            <a:r>
              <a:rPr lang="it-IT"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non vivo più io, ma Cristo vive in me. </a:t>
            </a:r>
          </a:p>
          <a:p>
            <a:pPr marL="577850" indent="0">
              <a:buNone/>
            </a:pPr>
            <a:r>
              <a:rPr lang="it-IT"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questa vita, che io vivo nel corpo, la vivo nella fede del Figlio di Dio, </a:t>
            </a:r>
          </a:p>
          <a:p>
            <a:pPr marL="577850" indent="0">
              <a:buNone/>
            </a:pPr>
            <a:r>
              <a:rPr lang="it-IT"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che mi ha amato e ha consegnato se stesso per me.</a:t>
            </a:r>
            <a:endParaRPr lang="it-IT" i="1" dirty="0">
              <a:latin typeface="Times New Roman" panose="02020603050405020304" pitchFamily="18" charset="0"/>
              <a:cs typeface="Times New Roman" panose="02020603050405020304" pitchFamily="18" charset="0"/>
            </a:endParaRPr>
          </a:p>
          <a:p>
            <a:pPr marL="0" indent="0">
              <a:buNone/>
            </a:pPr>
            <a:endParaRPr lang="it-IT" dirty="0">
              <a:latin typeface="Perpetua" panose="02020502060401020303" pitchFamily="18" charset="77"/>
            </a:endParaRPr>
          </a:p>
        </p:txBody>
      </p:sp>
      <p:pic>
        <p:nvPicPr>
          <p:cNvPr id="4098" name="Picture 2" descr="Il tredicesimo apostolo - Paolo di Tarso: rilettura dei Vangeli, degli  apocrifi, dei manoscritti di Qumran, alla ricerca della verità storica su S. Paolo, sui primi anni della storia del cristianesimo, su S.Giacomo">
            <a:extLst>
              <a:ext uri="{FF2B5EF4-FFF2-40B4-BE49-F238E27FC236}">
                <a16:creationId xmlns:a16="http://schemas.microsoft.com/office/drawing/2014/main" id="{455A75B1-F3BE-5F28-B48E-A44F7F054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101" y="787399"/>
            <a:ext cx="3940967" cy="5366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866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42538"/>
          </a:xfrm>
        </p:spPr>
        <p:txBody>
          <a:bodyPr>
            <a:normAutofit fontScale="90000"/>
          </a:bodyPr>
          <a:lstStyle/>
          <a:p>
            <a:pPr algn="ctr"/>
            <a:r>
              <a:rPr lang="it-IT" sz="2600" i="1" dirty="0">
                <a:effectLst/>
                <a:latin typeface="Times New Roman" panose="02020603050405020304" pitchFamily="18" charset="0"/>
                <a:ea typeface="Times New Roman" panose="02020603050405020304" pitchFamily="18" charset="0"/>
              </a:rPr>
              <a:t>Le città di Paolo</a:t>
            </a:r>
            <a:br>
              <a:rPr lang="it-IT" sz="1800" dirty="0">
                <a:effectLst/>
                <a:latin typeface="Times New Roman" panose="02020603050405020304" pitchFamily="18" charset="0"/>
                <a:ea typeface="Times New Roman" panose="02020603050405020304" pitchFamily="18" charset="0"/>
              </a:rPr>
            </a:br>
            <a:endParaRPr lang="en-GB" sz="5400" dirty="0">
              <a:latin typeface="Monotype Corsiva" panose="03010101010201010101" pitchFamily="66" charset="0"/>
            </a:endParaRPr>
          </a:p>
        </p:txBody>
      </p:sp>
      <p:sp>
        <p:nvSpPr>
          <p:cNvPr id="3" name="Content Placeholder 2"/>
          <p:cNvSpPr>
            <a:spLocks noGrp="1"/>
          </p:cNvSpPr>
          <p:nvPr>
            <p:ph idx="1"/>
          </p:nvPr>
        </p:nvSpPr>
        <p:spPr>
          <a:xfrm>
            <a:off x="853563" y="1441070"/>
            <a:ext cx="2266567" cy="4180811"/>
          </a:xfrm>
        </p:spPr>
        <p:txBody>
          <a:bodyPr>
            <a:noAutofit/>
          </a:bodyPr>
          <a:lstStyle/>
          <a:p>
            <a:pPr marL="0" indent="0" algn="just">
              <a:buNone/>
            </a:pPr>
            <a:endParaRPr lang="it-IT" sz="1800" b="1" dirty="0">
              <a:effectLst/>
              <a:latin typeface="Adobe Garamond Pro"/>
              <a:ea typeface="Calibri" panose="020F0502020204030204" pitchFamily="34" charset="0"/>
              <a:cs typeface="Arial" panose="020B0604020202020204" pitchFamily="34" charset="0"/>
            </a:endParaRPr>
          </a:p>
          <a:p>
            <a:pPr marL="0" indent="0" algn="just">
              <a:buNone/>
            </a:pPr>
            <a:r>
              <a:rPr lang="it-IT" sz="1800" b="1" dirty="0">
                <a:effectLst/>
                <a:latin typeface="Adobe Garamond Pro"/>
                <a:ea typeface="Calibri" panose="020F0502020204030204" pitchFamily="34" charset="0"/>
                <a:cs typeface="Arial" panose="020B0604020202020204" pitchFamily="34" charset="0"/>
              </a:rPr>
              <a:t>1. GERUSALEMME</a:t>
            </a:r>
          </a:p>
          <a:p>
            <a:pPr marL="0" indent="0" algn="just">
              <a:buNone/>
            </a:pPr>
            <a:r>
              <a:rPr lang="it-IT" sz="1800" b="1" dirty="0">
                <a:effectLst/>
                <a:latin typeface="Adobe Garamond Pro"/>
                <a:ea typeface="Calibri" panose="020F0502020204030204" pitchFamily="34" charset="0"/>
                <a:cs typeface="Arial" panose="020B0604020202020204" pitchFamily="34" charset="0"/>
              </a:rPr>
              <a:t>2. ANTIOCHIA</a:t>
            </a:r>
          </a:p>
          <a:p>
            <a:pPr marL="0" indent="0" algn="just">
              <a:buNone/>
            </a:pPr>
            <a:r>
              <a:rPr lang="it-IT" sz="1800" b="1" dirty="0">
                <a:effectLst/>
                <a:latin typeface="Adobe Garamond Pro"/>
                <a:ea typeface="Calibri" panose="020F0502020204030204" pitchFamily="34" charset="0"/>
                <a:cs typeface="Arial" panose="020B0604020202020204" pitchFamily="34" charset="0"/>
              </a:rPr>
              <a:t>3. FILIPPI</a:t>
            </a:r>
          </a:p>
          <a:p>
            <a:pPr marL="0" indent="0" algn="just">
              <a:buNone/>
            </a:pPr>
            <a:r>
              <a:rPr lang="it-IT" sz="1800" b="1" dirty="0">
                <a:effectLst/>
                <a:latin typeface="Adobe Garamond Pro"/>
                <a:ea typeface="Calibri" panose="020F0502020204030204" pitchFamily="34" charset="0"/>
                <a:cs typeface="Arial" panose="020B0604020202020204" pitchFamily="34" charset="0"/>
              </a:rPr>
              <a:t>4. TESSALONICA</a:t>
            </a:r>
          </a:p>
          <a:p>
            <a:pPr marL="0" indent="0" algn="just">
              <a:buNone/>
            </a:pPr>
            <a:r>
              <a:rPr lang="it-IT" sz="1800" b="1" dirty="0">
                <a:effectLst/>
                <a:latin typeface="Adobe Garamond Pro"/>
                <a:ea typeface="Calibri" panose="020F0502020204030204" pitchFamily="34" charset="0"/>
                <a:cs typeface="Arial" panose="020B0604020202020204" pitchFamily="34" charset="0"/>
              </a:rPr>
              <a:t>5. ATENE</a:t>
            </a:r>
          </a:p>
          <a:p>
            <a:pPr marL="0" indent="0" algn="just">
              <a:buNone/>
            </a:pPr>
            <a:r>
              <a:rPr lang="it-IT" sz="1800" b="1" dirty="0">
                <a:effectLst/>
                <a:latin typeface="Adobe Garamond Pro"/>
                <a:ea typeface="Calibri" panose="020F0502020204030204" pitchFamily="34" charset="0"/>
                <a:cs typeface="Arial" panose="020B0604020202020204" pitchFamily="34" charset="0"/>
              </a:rPr>
              <a:t>6. CORINTO</a:t>
            </a:r>
          </a:p>
          <a:p>
            <a:pPr marL="0" indent="0" algn="just">
              <a:buNone/>
            </a:pPr>
            <a:r>
              <a:rPr lang="it-IT" sz="1800" b="1" dirty="0">
                <a:effectLst/>
                <a:latin typeface="Adobe Garamond Pro"/>
                <a:ea typeface="Calibri" panose="020F0502020204030204" pitchFamily="34" charset="0"/>
                <a:cs typeface="Arial" panose="020B0604020202020204" pitchFamily="34" charset="0"/>
              </a:rPr>
              <a:t>7. EFESO</a:t>
            </a:r>
          </a:p>
          <a:p>
            <a:pPr marL="0" indent="0" algn="just">
              <a:buNone/>
            </a:pPr>
            <a:r>
              <a:rPr lang="it-IT" sz="1800" b="1" dirty="0">
                <a:effectLst/>
                <a:latin typeface="Adobe Garamond Pro"/>
                <a:ea typeface="Calibri" panose="020F0502020204030204" pitchFamily="34" charset="0"/>
                <a:cs typeface="Arial" panose="020B0604020202020204" pitchFamily="34" charset="0"/>
              </a:rPr>
              <a:t>8. CESAREA</a:t>
            </a:r>
          </a:p>
          <a:p>
            <a:pPr marL="0" indent="0" algn="just">
              <a:buNone/>
            </a:pPr>
            <a:r>
              <a:rPr lang="it-IT" sz="1800" b="1" dirty="0">
                <a:effectLst/>
                <a:latin typeface="Adobe Garamond Pro"/>
                <a:ea typeface="Calibri" panose="020F0502020204030204" pitchFamily="34" charset="0"/>
                <a:cs typeface="Arial" panose="020B0604020202020204" pitchFamily="34" charset="0"/>
              </a:rPr>
              <a:t>9. ROMA</a:t>
            </a:r>
          </a:p>
          <a:p>
            <a:pPr marL="0" indent="0" algn="just">
              <a:buNone/>
            </a:pPr>
            <a:endParaRPr lang="en-GB" sz="2000" dirty="0"/>
          </a:p>
        </p:txBody>
      </p:sp>
      <p:pic>
        <p:nvPicPr>
          <p:cNvPr id="5" name="Immagine 4">
            <a:extLst>
              <a:ext uri="{FF2B5EF4-FFF2-40B4-BE49-F238E27FC236}">
                <a16:creationId xmlns:a16="http://schemas.microsoft.com/office/drawing/2014/main" id="{F1E5702F-3086-DCBB-FB3F-53CCEFB69D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4940" y="1024759"/>
            <a:ext cx="7822093" cy="5013434"/>
          </a:xfrm>
          <a:prstGeom prst="rect">
            <a:avLst/>
          </a:prstGeom>
          <a:noFill/>
          <a:ln>
            <a:noFill/>
          </a:ln>
        </p:spPr>
      </p:pic>
    </p:spTree>
    <p:extLst>
      <p:ext uri="{BB962C8B-B14F-4D97-AF65-F5344CB8AC3E}">
        <p14:creationId xmlns:p14="http://schemas.microsoft.com/office/powerpoint/2010/main" val="2754166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2897"/>
          </a:xfrm>
        </p:spPr>
        <p:txBody>
          <a:bodyPr>
            <a:normAutofit fontScale="90000"/>
          </a:bodyPr>
          <a:lstStyle/>
          <a:p>
            <a:r>
              <a:rPr lang="it-IT" sz="2400" dirty="0">
                <a:effectLst/>
                <a:latin typeface="Times New Roman" panose="02020603050405020304" pitchFamily="18" charset="0"/>
                <a:ea typeface="Times New Roman" panose="02020603050405020304" pitchFamily="18" charset="0"/>
              </a:rPr>
              <a:t>2.3</a:t>
            </a:r>
            <a:r>
              <a:rPr lang="it-IT" sz="3200" dirty="0">
                <a:effectLst/>
                <a:latin typeface="Times New Roman" panose="02020603050405020304" pitchFamily="18" charset="0"/>
                <a:ea typeface="Times New Roman" panose="02020603050405020304" pitchFamily="18" charset="0"/>
              </a:rPr>
              <a:t>. I viaggi missionari di Paolo</a:t>
            </a:r>
            <a:br>
              <a:rPr lang="it-IT" sz="1800" dirty="0">
                <a:effectLst/>
                <a:latin typeface="Times New Roman" panose="02020603050405020304" pitchFamily="18" charset="0"/>
                <a:ea typeface="Times New Roman" panose="02020603050405020304" pitchFamily="18" charset="0"/>
              </a:rPr>
            </a:br>
            <a:endParaRPr lang="en-GB" sz="5400" dirty="0">
              <a:latin typeface="Monotype Corsiva" panose="03010101010201010101" pitchFamily="66" charset="0"/>
            </a:endParaRPr>
          </a:p>
        </p:txBody>
      </p:sp>
      <p:sp>
        <p:nvSpPr>
          <p:cNvPr id="3" name="Content Placeholder 2"/>
          <p:cNvSpPr>
            <a:spLocks noGrp="1"/>
          </p:cNvSpPr>
          <p:nvPr>
            <p:ph idx="1"/>
          </p:nvPr>
        </p:nvSpPr>
        <p:spPr>
          <a:xfrm>
            <a:off x="2592925" y="1277007"/>
            <a:ext cx="8915400" cy="5130304"/>
          </a:xfrm>
        </p:spPr>
        <p:txBody>
          <a:bodyPr>
            <a:noAutofit/>
          </a:bodyPr>
          <a:lstStyle/>
          <a:p>
            <a:pPr algn="just"/>
            <a:r>
              <a:rPr lang="it-IT" sz="2000" dirty="0">
                <a:effectLst/>
                <a:latin typeface="Times New Roman" panose="02020603050405020304" pitchFamily="18" charset="0"/>
                <a:ea typeface="Times New Roman" panose="02020603050405020304" pitchFamily="18" charset="0"/>
              </a:rPr>
              <a:t>Tradizionalmente gli studiosi hanno individuato tre «viaggi missionari» di Paolo, seguendo le tappe del racconto lucano. </a:t>
            </a:r>
          </a:p>
          <a:p>
            <a:pPr algn="just"/>
            <a:r>
              <a:rPr lang="it-IT" sz="2000" dirty="0">
                <a:effectLst/>
                <a:latin typeface="Times New Roman" panose="02020603050405020304" pitchFamily="18" charset="0"/>
                <a:ea typeface="Times New Roman" panose="02020603050405020304" pitchFamily="18" charset="0"/>
              </a:rPr>
              <a:t>Altri autori delineano il quadro dell’evangelizzazione paolina individuando una «prima fase» missionaria che culmina con l’incidente di Antiochia e il successivo concilio di Gerusalemme, distinta da una «seconda fase», in cui Paolo svolge la missione autonoma, proclamando il «suo» Vangelo. Questa seconda fase è denominata genericamente «missione egea», perché in At 16-20 si descrive il «racconto di un interminabile viaggio di missione lungo le coste del mar Egeo»</a:t>
            </a:r>
            <a:r>
              <a:rPr lang="it-IT" sz="2000" dirty="0">
                <a:latin typeface="Times New Roman" panose="02020603050405020304" pitchFamily="18" charset="0"/>
              </a:rPr>
              <a:t>.</a:t>
            </a:r>
          </a:p>
          <a:p>
            <a:pPr algn="just"/>
            <a:r>
              <a:rPr lang="it-IT" sz="2000" dirty="0">
                <a:effectLst/>
                <a:latin typeface="Times New Roman" panose="02020603050405020304" pitchFamily="18" charset="0"/>
                <a:ea typeface="Times New Roman" panose="02020603050405020304" pitchFamily="18" charset="0"/>
              </a:rPr>
              <a:t>Essa è caratterizzata da due città, che rappresentano i due centri operativi della missione che segnano i confini del mar egeo: a sud si colloca Corinto, mentre a nord si trova Efeso. </a:t>
            </a:r>
          </a:p>
          <a:p>
            <a:pPr algn="just"/>
            <a:r>
              <a:rPr lang="it-IT" sz="2000" dirty="0">
                <a:effectLst/>
                <a:latin typeface="Times New Roman" panose="02020603050405020304" pitchFamily="18" charset="0"/>
                <a:ea typeface="Times New Roman" panose="02020603050405020304" pitchFamily="18" charset="0"/>
              </a:rPr>
              <a:t>l’insieme degli itinerari di Paolo, va ribadito il ruolo fondamentale della comunità di Antiochia per Paolo, lo sviluppo del suo pensiero e della sua attività evangelizzatrice</a:t>
            </a:r>
            <a:r>
              <a:rPr lang="it-IT" sz="2000" dirty="0">
                <a:effectLst/>
              </a:rPr>
              <a:t> </a:t>
            </a:r>
            <a:endParaRPr lang="it-IT" sz="2000" dirty="0">
              <a:effectLst/>
              <a:latin typeface="Times New Roman" panose="02020603050405020304" pitchFamily="18" charset="0"/>
              <a:ea typeface="Times New Roman" panose="02020603050405020304" pitchFamily="18" charset="0"/>
            </a:endParaRPr>
          </a:p>
          <a:p>
            <a:pPr marL="0" indent="0" algn="just">
              <a:buNone/>
            </a:pPr>
            <a:endParaRPr lang="en-GB" sz="2000" dirty="0"/>
          </a:p>
        </p:txBody>
      </p:sp>
    </p:spTree>
    <p:extLst>
      <p:ext uri="{BB962C8B-B14F-4D97-AF65-F5344CB8AC3E}">
        <p14:creationId xmlns:p14="http://schemas.microsoft.com/office/powerpoint/2010/main" val="4195249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756" y="225037"/>
            <a:ext cx="8911687" cy="645746"/>
          </a:xfrm>
        </p:spPr>
        <p:txBody>
          <a:bodyPr>
            <a:normAutofit fontScale="90000"/>
          </a:bodyPr>
          <a:lstStyle/>
          <a:p>
            <a:pPr algn="ctr"/>
            <a:r>
              <a:rPr lang="it-IT" sz="4000" dirty="0">
                <a:solidFill>
                  <a:srgbClr val="000000"/>
                </a:solidFill>
                <a:effectLst/>
                <a:latin typeface="Times New Roman" panose="02020603050405020304" pitchFamily="18" charset="0"/>
                <a:ea typeface="Times New Roman" panose="02020603050405020304" pitchFamily="18" charset="0"/>
              </a:rPr>
              <a:t>Primo viaggio missionario </a:t>
            </a:r>
            <a:br>
              <a:rPr lang="it-IT" sz="1800" dirty="0">
                <a:effectLst/>
                <a:latin typeface="Times New Roman" panose="02020603050405020304" pitchFamily="18" charset="0"/>
                <a:ea typeface="Times New Roman" panose="02020603050405020304" pitchFamily="18" charset="0"/>
              </a:rPr>
            </a:br>
            <a:endParaRPr lang="en-GB" sz="5400" dirty="0">
              <a:latin typeface="Monotype Corsiva" panose="03010101010201010101" pitchFamily="66" charset="0"/>
            </a:endParaRPr>
          </a:p>
        </p:txBody>
      </p:sp>
      <p:sp>
        <p:nvSpPr>
          <p:cNvPr id="4" name="AutoShape 2" descr="Il Primo Viaggio Missionario porta Paolo da Antiochia a Cipro, poi nel sud dell'Asia Minore e sucessivamente di ritorno ad Antiochia. La Cartina del Primo Viaggio Missionario di Paolo delinea l'itinerario della sua prima Missione Evangelica - ConformingToJesus.com">
            <a:extLst>
              <a:ext uri="{FF2B5EF4-FFF2-40B4-BE49-F238E27FC236}">
                <a16:creationId xmlns:a16="http://schemas.microsoft.com/office/drawing/2014/main" id="{5DB31069-1CF3-3E80-F241-D2751D9DB0E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6" descr="Il Primo Viaggio Missionario porta Paolo da Antiochia a Cipro, poi nel sud dell'Asia Minore e sucessivamente di ritorno ad Antiochia. La Cartina del Primo Viaggio Missionario di Paolo delinea l'itinerario della sua prima Missione Evangelica - ConformingToJesus.com">
            <a:extLst>
              <a:ext uri="{FF2B5EF4-FFF2-40B4-BE49-F238E27FC236}">
                <a16:creationId xmlns:a16="http://schemas.microsoft.com/office/drawing/2014/main" id="{E1CE6F8C-3C23-2409-D29C-B2A9B79DF21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AutoShape 8" descr="Il Primo Viaggio Missionario porta Paolo da Antiochia a Cipro, poi nel sud dell'Asia Minore e sucessivamente di ritorno ad Antiochia. La Cartina del Primo Viaggio Missionario di Paolo delinea l'itinerario della sua prima Missione Evangelica - ConformingToJesus.com">
            <a:extLst>
              <a:ext uri="{FF2B5EF4-FFF2-40B4-BE49-F238E27FC236}">
                <a16:creationId xmlns:a16="http://schemas.microsoft.com/office/drawing/2014/main" id="{85383BF0-C9CD-17EF-D086-670F9F419B0E}"/>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130" name="Picture 10">
            <a:extLst>
              <a:ext uri="{FF2B5EF4-FFF2-40B4-BE49-F238E27FC236}">
                <a16:creationId xmlns:a16="http://schemas.microsoft.com/office/drawing/2014/main" id="{638788A4-B90B-4EC8-6EAA-05FDCFD3E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454" y="870783"/>
            <a:ext cx="9050546" cy="5513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344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103" y="230410"/>
            <a:ext cx="8911687" cy="861790"/>
          </a:xfrm>
        </p:spPr>
        <p:txBody>
          <a:bodyPr/>
          <a:lstStyle/>
          <a:p>
            <a:pPr algn="ctr"/>
            <a:r>
              <a:rPr lang="it-IT" sz="3600" dirty="0">
                <a:solidFill>
                  <a:srgbClr val="000000"/>
                </a:solidFill>
                <a:effectLst/>
                <a:latin typeface="Times New Roman" panose="02020603050405020304" pitchFamily="18" charset="0"/>
                <a:ea typeface="Times New Roman" panose="02020603050405020304" pitchFamily="18" charset="0"/>
              </a:rPr>
              <a:t>Secondo viaggio missionario</a:t>
            </a:r>
            <a:endParaRPr lang="en-GB" dirty="0"/>
          </a:p>
        </p:txBody>
      </p:sp>
      <p:pic>
        <p:nvPicPr>
          <p:cNvPr id="6146" name="Picture 2">
            <a:extLst>
              <a:ext uri="{FF2B5EF4-FFF2-40B4-BE49-F238E27FC236}">
                <a16:creationId xmlns:a16="http://schemas.microsoft.com/office/drawing/2014/main" id="{BE647198-FA4A-D88D-4A34-B3B8F2104A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1633" y="863600"/>
            <a:ext cx="8968795" cy="546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640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F279B-8892-BA95-03E1-0FD080EFB014}"/>
              </a:ext>
            </a:extLst>
          </p:cNvPr>
          <p:cNvSpPr>
            <a:spLocks noGrp="1"/>
          </p:cNvSpPr>
          <p:nvPr>
            <p:ph type="title"/>
          </p:nvPr>
        </p:nvSpPr>
        <p:spPr>
          <a:xfrm>
            <a:off x="1221056" y="128810"/>
            <a:ext cx="8911687" cy="861790"/>
          </a:xfrm>
        </p:spPr>
        <p:txBody>
          <a:bodyPr/>
          <a:lstStyle/>
          <a:p>
            <a:pPr algn="ctr"/>
            <a:r>
              <a:rPr lang="it-IT" sz="3600" dirty="0">
                <a:solidFill>
                  <a:srgbClr val="000000"/>
                </a:solidFill>
                <a:effectLst/>
                <a:latin typeface="Times New Roman" panose="02020603050405020304" pitchFamily="18" charset="0"/>
                <a:ea typeface="Times New Roman" panose="02020603050405020304" pitchFamily="18" charset="0"/>
              </a:rPr>
              <a:t>Terzo viaggio missionario</a:t>
            </a:r>
            <a:endParaRPr lang="en-GB" dirty="0"/>
          </a:p>
        </p:txBody>
      </p:sp>
      <p:pic>
        <p:nvPicPr>
          <p:cNvPr id="7172" name="Picture 4">
            <a:extLst>
              <a:ext uri="{FF2B5EF4-FFF2-40B4-BE49-F238E27FC236}">
                <a16:creationId xmlns:a16="http://schemas.microsoft.com/office/drawing/2014/main" id="{DF9030B5-3138-4006-C53F-A813C3BC00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9643" y="762000"/>
            <a:ext cx="9186338" cy="5593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736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50">
            <a:extLst>
              <a:ext uri="{FF2B5EF4-FFF2-40B4-BE49-F238E27FC236}">
                <a16:creationId xmlns:a16="http://schemas.microsoft.com/office/drawing/2014/main" id="{115BC4EF-53E7-F847-B07F-0AFF189FDEDF}"/>
              </a:ext>
            </a:extLst>
          </p:cNvPr>
          <p:cNvSpPr>
            <a:spLocks noChangeArrowheads="1"/>
          </p:cNvSpPr>
          <p:nvPr/>
        </p:nvSpPr>
        <p:spPr bwMode="auto">
          <a:xfrm>
            <a:off x="3557847" y="14713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mc:AlternateContent xmlns:mc="http://schemas.openxmlformats.org/markup-compatibility/2006" xmlns:p14="http://schemas.microsoft.com/office/powerpoint/2010/main">
        <mc:Choice Requires="p14">
          <p:contentPart p14:bwMode="auto" r:id="rId2">
            <p14:nvContentPartPr>
              <p14:cNvPr id="55" name="Input penna 54">
                <a:extLst>
                  <a:ext uri="{FF2B5EF4-FFF2-40B4-BE49-F238E27FC236}">
                    <a16:creationId xmlns:a16="http://schemas.microsoft.com/office/drawing/2014/main" id="{07407AF7-B1BA-7440-958F-7D6256A6AEA0}"/>
                  </a:ext>
                </a:extLst>
              </p14:cNvPr>
              <p14:cNvContentPartPr/>
              <p14:nvPr/>
            </p14:nvContentPartPr>
            <p14:xfrm>
              <a:off x="2492084" y="-2367655"/>
              <a:ext cx="360" cy="360"/>
            </p14:xfrm>
          </p:contentPart>
        </mc:Choice>
        <mc:Fallback xmlns="">
          <p:pic>
            <p:nvPicPr>
              <p:cNvPr id="55" name="Input penna 54">
                <a:extLst>
                  <a:ext uri="{FF2B5EF4-FFF2-40B4-BE49-F238E27FC236}">
                    <a16:creationId xmlns:a16="http://schemas.microsoft.com/office/drawing/2014/main" id="{07407AF7-B1BA-7440-958F-7D6256A6AEA0}"/>
                  </a:ext>
                </a:extLst>
              </p:cNvPr>
              <p:cNvPicPr/>
              <p:nvPr/>
            </p:nvPicPr>
            <p:blipFill>
              <a:blip r:embed="rId3"/>
              <a:stretch>
                <a:fillRect/>
              </a:stretch>
            </p:blipFill>
            <p:spPr>
              <a:xfrm>
                <a:off x="2483444" y="-2376655"/>
                <a:ext cx="18000" cy="18000"/>
              </a:xfrm>
              <a:prstGeom prst="rect">
                <a:avLst/>
              </a:prstGeom>
            </p:spPr>
          </p:pic>
        </mc:Fallback>
      </mc:AlternateContent>
      <p:sp>
        <p:nvSpPr>
          <p:cNvPr id="4" name="Titolo 3">
            <a:extLst>
              <a:ext uri="{FF2B5EF4-FFF2-40B4-BE49-F238E27FC236}">
                <a16:creationId xmlns:a16="http://schemas.microsoft.com/office/drawing/2014/main" id="{3361CF7A-32C9-4360-64E4-A8509CD42D68}"/>
              </a:ext>
            </a:extLst>
          </p:cNvPr>
          <p:cNvSpPr>
            <a:spLocks noGrp="1"/>
          </p:cNvSpPr>
          <p:nvPr>
            <p:ph type="title"/>
          </p:nvPr>
        </p:nvSpPr>
        <p:spPr>
          <a:xfrm>
            <a:off x="1541986" y="176144"/>
            <a:ext cx="8111861" cy="678027"/>
          </a:xfrm>
        </p:spPr>
        <p:txBody>
          <a:bodyPr/>
          <a:lstStyle/>
          <a:p>
            <a:pPr algn="ctr"/>
            <a:r>
              <a:rPr lang="it-IT" dirty="0">
                <a:latin typeface="Times New Roman" panose="02020603050405020304" pitchFamily="18" charset="0"/>
                <a:cs typeface="Times New Roman" panose="02020603050405020304" pitchFamily="18" charset="0"/>
              </a:rPr>
              <a:t>Viaggio a Roma</a:t>
            </a:r>
          </a:p>
        </p:txBody>
      </p:sp>
      <p:pic>
        <p:nvPicPr>
          <p:cNvPr id="2" name="Picture 2">
            <a:extLst>
              <a:ext uri="{FF2B5EF4-FFF2-40B4-BE49-F238E27FC236}">
                <a16:creationId xmlns:a16="http://schemas.microsoft.com/office/drawing/2014/main" id="{65DAC1A2-5385-AAD8-E7DF-1EADBA578B5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820638" y="854171"/>
            <a:ext cx="9014240" cy="548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57247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A36964A-DCA1-46AB-8B79-117CAE6018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2311</TotalTime>
  <Words>5794</Words>
  <Application>Microsoft Macintosh PowerPoint</Application>
  <PresentationFormat>Widescreen</PresentationFormat>
  <Paragraphs>295</Paragraphs>
  <Slides>37</Slides>
  <Notes>0</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37</vt:i4>
      </vt:variant>
    </vt:vector>
  </HeadingPairs>
  <TitlesOfParts>
    <vt:vector size="49" baseType="lpstr">
      <vt:lpstr>Adobe Garamond Pro</vt:lpstr>
      <vt:lpstr>Arial</vt:lpstr>
      <vt:lpstr>Arial Narrow</vt:lpstr>
      <vt:lpstr>Calibri</vt:lpstr>
      <vt:lpstr>Calibri Light</vt:lpstr>
      <vt:lpstr>Century Gothic</vt:lpstr>
      <vt:lpstr>Georgia Grassetto</vt:lpstr>
      <vt:lpstr>Monotype Corsiva</vt:lpstr>
      <vt:lpstr>Perpetua</vt:lpstr>
      <vt:lpstr>Times New Roman</vt:lpstr>
      <vt:lpstr>Wingdings 3</vt:lpstr>
      <vt:lpstr>Wisp</vt:lpstr>
      <vt:lpstr>      Pontificia Università della Santa Croce Facoltà di Teologia Corso: Giustificazione e Figliolanza divina in San Paolo   </vt:lpstr>
      <vt:lpstr>L’evento di Damasco</vt:lpstr>
      <vt:lpstr>Presentazione standard di PowerPoint</vt:lpstr>
      <vt:lpstr>Le città di Paolo </vt:lpstr>
      <vt:lpstr>2.3. I viaggi missionari di Paolo </vt:lpstr>
      <vt:lpstr>Primo viaggio missionario  </vt:lpstr>
      <vt:lpstr>Secondo viaggio missionario</vt:lpstr>
      <vt:lpstr>Terzo viaggio missionario</vt:lpstr>
      <vt:lpstr>Viaggio a Roma</vt:lpstr>
      <vt:lpstr>Sintesi</vt:lpstr>
      <vt:lpstr>2. La personalità di Paolo: identità e missione </vt:lpstr>
      <vt:lpstr>Presentazione standard di PowerPoint</vt:lpstr>
      <vt:lpstr>4. Il pensiero teologico   1. Il dibattito intorno alla «teologia paolina»  1.1. Connotazione «epistolare» della teologia di Paolo  1.2.  L’individuazione del «centro vitale»  1.3. Teologia di Paolo e tradizione paolina  2. L’itinerario spirituale di Paolo fondamento della teologia  2.1. Gesù Cristo, centro ispiratore della vita spirituale 2.2. Il dono della comunione (koinōnía) 2.3. Nel dinamismo (dýnamis) dello Spirito Santo 2.4. La chiamata (klḗsis) alla santità  3. Il pensiero teologico di Paolo articolato in «sette temi»  1. Il progetto di Dio; 2. Il vangelo; 3. La fede; 4. La giustificazione; 5. La Chiesa; 6. L’etica; 7. L’escatologia..</vt:lpstr>
      <vt:lpstr>Presentazione standard di PowerPoint</vt:lpstr>
      <vt:lpstr>3.1. Il progetto di Dio    </vt:lpstr>
      <vt:lpstr>3.2. Il vangelo</vt:lpstr>
      <vt:lpstr>Presentazione standard di PowerPoint</vt:lpstr>
      <vt:lpstr>Presentazione standard di PowerPoint</vt:lpstr>
      <vt:lpstr>Presentazione standard di PowerPoint</vt:lpstr>
      <vt:lpstr>3.3. La fede</vt:lpstr>
      <vt:lpstr>3.4. La giustificazione</vt:lpstr>
      <vt:lpstr>Presentazione standard di PowerPoint</vt:lpstr>
      <vt:lpstr>Presentazione standard di PowerPoint</vt:lpstr>
      <vt:lpstr>Presentazione standard di PowerPoint</vt:lpstr>
      <vt:lpstr>3.5. La Chiesa</vt:lpstr>
      <vt:lpstr>Presentazione standard di PowerPoint</vt:lpstr>
      <vt:lpstr>Presentazione standard di PowerPoint</vt:lpstr>
      <vt:lpstr>Presentazione standard di PowerPoint</vt:lpstr>
      <vt:lpstr>3.6. L’etica</vt:lpstr>
      <vt:lpstr>Presentazione standard di PowerPoint</vt:lpstr>
      <vt:lpstr>3.7. L’escatologia</vt:lpstr>
      <vt:lpstr>Presentazione standard di PowerPoint</vt:lpstr>
      <vt:lpstr>Presentazione standard di PowerPoint</vt:lpstr>
      <vt:lpstr>Presentazione standard di PowerPoint</vt:lpstr>
      <vt:lpstr>Lo sviluppo della riflessione escatologica paolina</vt:lpstr>
      <vt:lpstr>Presentazione standard di PowerPoint</vt:lpstr>
      <vt:lpstr>Conclusione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 1099 Filosofia della religione</dc:title>
  <dc:creator>JOHNSON UCHENNA OZIOKO</dc:creator>
  <cp:lastModifiedBy>Microsoft Office User</cp:lastModifiedBy>
  <cp:revision>242</cp:revision>
  <dcterms:created xsi:type="dcterms:W3CDTF">2018-02-11T07:04:05Z</dcterms:created>
  <dcterms:modified xsi:type="dcterms:W3CDTF">2025-05-22T04:52:49Z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TC040144299991</vt:lpwstr>
  </property>
</Properties>
</file>