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1938"/>
  </p:normalViewPr>
  <p:slideViewPr>
    <p:cSldViewPr snapToGrid="0" snapToObjects="1">
      <p:cViewPr varScale="1">
        <p:scale>
          <a:sx n="118" d="100"/>
          <a:sy n="118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9:44:16.7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24575,'15'0'0,"-2"0"0,-5 3 0,-1-2 0,1 2 0,-1-3 0,0 0 0,1 4 0,0-3 0,0 2 0,-1-3 0,1 0 0,-23-3 0,13-1 0,-20 0 0,21 1 0,-2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9:44:58.1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24575,'27'0'0,"-3"0"0,-6 0 0,-1 0 0,-8 7 0,-1 3 0,-8 7 0,0 0 0,0 1 0,0-1 0,-8-7 0,-2-2 0,-8-8 0,-1 0 0,1 0 0,0 0 0,16 0 0,11-8 0,11 6 0,5-6 0,-6 0 0,-1 6 0,0-15 0,-16 15 0,4-6 0,-14 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9:45:27.5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9:45:29.6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 52 24575,'-4'-15'0,"1"1"0,3 7 0,0-1 0,0 1 0,10 9 0,-8 0 0,8 9 0,-10-7 0,0-1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9:46:20.6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80 24575,'15'0'0,"-2"0"0,-6 0 0,-3 4 0,3-4 0,-3 0 0,3-8 0,-3-1 0,0-3 0,0 8 0,-3-3 0,2 2 0,-3-3 0,3 1 0,-2-1 0,3 0 0,-7 4 0,-5 1 0,0 6 0,-2-2 0,6 6 0,-3-6 0,3 2 0,-3-3 0,-1 0 0,4 3 0,-2-2 0,2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9:46:37.4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44 24575,'15'0'0,"-2"0"0,-6 0 0,-3-3 0,3 2 0,-7-6 0,4 3 0,-4-3 0,0 0 0,0 0 0,-4 3 0,0 1 0,-3 3 0,0 0 0,3 3 0,-2-2 0,5 5 0,-2-2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99EB-A1FC-4548-AC0F-F7F873849BEC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F337A452-ECBF-D04D-BDFC-978E43C3702B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2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99EB-A1FC-4548-AC0F-F7F873849BEC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A452-ECBF-D04D-BDFC-978E43C3702B}" type="slidenum">
              <a:rPr lang="it-IT" smtClean="0"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04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99EB-A1FC-4548-AC0F-F7F873849BEC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A452-ECBF-D04D-BDFC-978E43C3702B}" type="slidenum">
              <a:rPr lang="it-IT" smtClean="0"/>
              <a:t>‹N›</a:t>
            </a:fld>
            <a:endParaRPr lang="it-IT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21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A1699EB-A1FC-4548-AC0F-F7F873849BEC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A452-ECBF-D04D-BDFC-978E43C3702B}" type="slidenum">
              <a:rPr lang="it-IT" smtClean="0"/>
              <a:t>‹N›</a:t>
            </a:fld>
            <a:endParaRPr lang="it-IT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79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99EB-A1FC-4548-AC0F-F7F873849BEC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A452-ECBF-D04D-BDFC-978E43C3702B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23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99EB-A1FC-4548-AC0F-F7F873849BEC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A452-ECBF-D04D-BDFC-978E43C3702B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7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99EB-A1FC-4548-AC0F-F7F873849BEC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A452-ECBF-D04D-BDFC-978E43C3702B}" type="slidenum">
              <a:rPr lang="it-IT" smtClean="0"/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81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99EB-A1FC-4548-AC0F-F7F873849BEC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A452-ECBF-D04D-BDFC-978E43C3702B}" type="slidenum">
              <a:rPr lang="it-IT" smtClean="0"/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47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99EB-A1FC-4548-AC0F-F7F873849BEC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A452-ECBF-D04D-BDFC-978E43C37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99EB-A1FC-4548-AC0F-F7F873849BEC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A452-ECBF-D04D-BDFC-978E43C3702B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02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5A1699EB-A1FC-4548-AC0F-F7F873849BEC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F337A452-ECBF-D04D-BDFC-978E43C3702B}" type="slidenum">
              <a:rPr lang="it-IT" smtClean="0"/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45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699EB-A1FC-4548-AC0F-F7F873849BEC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337A452-ECBF-D04D-BDFC-978E43C37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32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536CE6F-4034-7CA4-8646-1CC593C48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92" y="3564466"/>
            <a:ext cx="8637072" cy="1071095"/>
          </a:xfrm>
        </p:spPr>
        <p:txBody>
          <a:bodyPr>
            <a:normAutofit/>
          </a:bodyPr>
          <a:lstStyle/>
          <a:p>
            <a:r>
              <a:rPr lang="it-IT" sz="4000" b="1" dirty="0"/>
              <a:t>Culto dei santi</a:t>
            </a:r>
          </a:p>
        </p:txBody>
      </p:sp>
      <p:pic>
        <p:nvPicPr>
          <p:cNvPr id="1026" name="Picture 2" descr="La basilica di Santa Prassede e i mosaici del Sacello di San Zenone |  Viaggiatori Ignoranti">
            <a:extLst>
              <a:ext uri="{FF2B5EF4-FFF2-40B4-BE49-F238E27FC236}">
                <a16:creationId xmlns:a16="http://schemas.microsoft.com/office/drawing/2014/main" id="{E52BED25-6F05-C66C-DF99-BA0FDC71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00" y="829997"/>
            <a:ext cx="3462930" cy="519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17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F81673-76B8-A78B-BDA5-5B46E77B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71" y="970137"/>
            <a:ext cx="4660930" cy="609258"/>
          </a:xfrm>
        </p:spPr>
        <p:txBody>
          <a:bodyPr/>
          <a:lstStyle/>
          <a:p>
            <a:r>
              <a:rPr lang="it-IT" dirty="0"/>
              <a:t>1. Santi martiri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B0543B-D4F6-A100-6DFD-8B5F5C3AC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70" y="1579395"/>
            <a:ext cx="5248759" cy="3903762"/>
          </a:xfrm>
        </p:spPr>
        <p:txBody>
          <a:bodyPr/>
          <a:lstStyle/>
          <a:p>
            <a:pPr algn="just"/>
            <a:r>
              <a:rPr lang="it-IT" dirty="0"/>
              <a:t>la prima testimonianza del culto dei santi: san Policarpo (II sec.);</a:t>
            </a:r>
          </a:p>
          <a:p>
            <a:pPr algn="just"/>
            <a:r>
              <a:rPr lang="it-IT" dirty="0"/>
              <a:t>le opere agiografiche: gli Atti dei martiri e le Passioni (modelli pagani: gli Atti dei «martiri pagani» di Alessandria – II sec.; le </a:t>
            </a:r>
            <a:r>
              <a:rPr lang="it-IT" i="1" dirty="0"/>
              <a:t>Vite e dottrine dei filosofi illustri</a:t>
            </a:r>
            <a:r>
              <a:rPr lang="it-IT" dirty="0"/>
              <a:t> di Diogene Laerzio – II sec.)</a:t>
            </a:r>
          </a:p>
          <a:p>
            <a:pPr algn="just"/>
            <a:r>
              <a:rPr lang="it-IT" dirty="0"/>
              <a:t>le differenze tra i «santi» pagani e cristiani.</a:t>
            </a:r>
          </a:p>
        </p:txBody>
      </p:sp>
      <p:pic>
        <p:nvPicPr>
          <p:cNvPr id="2050" name="Picture 2" descr="Mappa di localizzazione: Turchia">
            <a:extLst>
              <a:ext uri="{FF2B5EF4-FFF2-40B4-BE49-F238E27FC236}">
                <a16:creationId xmlns:a16="http://schemas.microsoft.com/office/drawing/2014/main" id="{CE23E402-866A-4EA2-CD23-9F1AA34C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4" y="1141960"/>
            <a:ext cx="6427950" cy="27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1B11EBFF-E54B-A0D7-490C-107DBBA57CE5}"/>
              </a:ext>
            </a:extLst>
          </p:cNvPr>
          <p:cNvSpPr/>
          <p:nvPr/>
        </p:nvSpPr>
        <p:spPr>
          <a:xfrm>
            <a:off x="6289465" y="2732315"/>
            <a:ext cx="108857" cy="111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264A4099-1D36-4F81-02F9-8E74BE2792A7}"/>
              </a:ext>
            </a:extLst>
          </p:cNvPr>
          <p:cNvSpPr/>
          <p:nvPr/>
        </p:nvSpPr>
        <p:spPr>
          <a:xfrm>
            <a:off x="7802579" y="2799805"/>
            <a:ext cx="108857" cy="111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67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F81673-76B8-A78B-BDA5-5B46E77B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71" y="970137"/>
            <a:ext cx="4660930" cy="609258"/>
          </a:xfrm>
        </p:spPr>
        <p:txBody>
          <a:bodyPr/>
          <a:lstStyle/>
          <a:p>
            <a:r>
              <a:rPr lang="it-IT" dirty="0"/>
              <a:t>1. Santi martiri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B0543B-D4F6-A100-6DFD-8B5F5C3AC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70" y="1579395"/>
            <a:ext cx="5248759" cy="3903762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Caratteristiche del santo martire:</a:t>
            </a:r>
          </a:p>
          <a:p>
            <a:pPr marL="0" indent="0" algn="just">
              <a:buNone/>
            </a:pPr>
            <a:r>
              <a:rPr lang="it-IT" dirty="0"/>
              <a:t>a. glorificazione della morte (poca importanza data alla vita);</a:t>
            </a:r>
          </a:p>
          <a:p>
            <a:pPr marL="0" indent="0" algn="just">
              <a:buNone/>
            </a:pPr>
            <a:r>
              <a:rPr lang="it-IT" dirty="0"/>
              <a:t>b. l’</a:t>
            </a:r>
            <a:r>
              <a:rPr lang="it-IT" i="1" dirty="0" err="1"/>
              <a:t>imitatio</a:t>
            </a:r>
            <a:r>
              <a:rPr lang="it-IT" i="1" dirty="0"/>
              <a:t> </a:t>
            </a:r>
            <a:r>
              <a:rPr lang="it-IT" i="1" dirty="0" err="1"/>
              <a:t>Christi</a:t>
            </a:r>
            <a:r>
              <a:rPr lang="it-IT" dirty="0"/>
              <a:t>;</a:t>
            </a:r>
          </a:p>
          <a:p>
            <a:pPr marL="0" indent="0" algn="just">
              <a:buNone/>
            </a:pPr>
            <a:r>
              <a:rPr lang="it-IT" dirty="0"/>
              <a:t>c. lotta contro il </a:t>
            </a:r>
            <a:r>
              <a:rPr lang="it-IT" dirty="0" err="1"/>
              <a:t>divolo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02A0EE2-F489-0336-AFAB-AFC76B9482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45" t="20614" r="31587" b="46508"/>
          <a:stretch/>
        </p:blipFill>
        <p:spPr>
          <a:xfrm>
            <a:off x="5494926" y="0"/>
            <a:ext cx="6261646" cy="61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0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F81673-76B8-A78B-BDA5-5B46E77B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71" y="970137"/>
            <a:ext cx="4660930" cy="609258"/>
          </a:xfrm>
        </p:spPr>
        <p:txBody>
          <a:bodyPr/>
          <a:lstStyle/>
          <a:p>
            <a:r>
              <a:rPr lang="it-IT" dirty="0"/>
              <a:t>2. Santi monaci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B0543B-D4F6-A100-6DFD-8B5F5C3AC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579395"/>
            <a:ext cx="4049486" cy="3903762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it-IT" dirty="0"/>
              <a:t>il Padre dell’</a:t>
            </a:r>
            <a:r>
              <a:rPr lang="it-IT" dirty="0" err="1"/>
              <a:t>eremitismo</a:t>
            </a:r>
            <a:r>
              <a:rPr lang="it-IT" dirty="0"/>
              <a:t>: sant’Antonio (250-356) – la </a:t>
            </a:r>
            <a:r>
              <a:rPr lang="it-IT" i="1" dirty="0"/>
              <a:t>Vita </a:t>
            </a:r>
            <a:r>
              <a:rPr lang="it-IT" i="1" dirty="0" err="1"/>
              <a:t>Antonii</a:t>
            </a:r>
            <a:r>
              <a:rPr lang="it-IT" dirty="0"/>
              <a:t> di </a:t>
            </a:r>
            <a:r>
              <a:rPr lang="it-IT" dirty="0" err="1"/>
              <a:t>Atansio</a:t>
            </a:r>
            <a:r>
              <a:rPr lang="it-IT" dirty="0"/>
              <a:t>;</a:t>
            </a:r>
          </a:p>
          <a:p>
            <a:pPr algn="just">
              <a:buFontTx/>
              <a:buChar char="-"/>
            </a:pPr>
            <a:r>
              <a:rPr lang="it-IT" dirty="0"/>
              <a:t>il Padre del cenobitismo: san Pacomio (292-348) – la </a:t>
            </a:r>
            <a:r>
              <a:rPr lang="it-IT" i="1" dirty="0"/>
              <a:t>Vita di Pacomio</a:t>
            </a:r>
            <a:r>
              <a:rPr lang="it-IT" dirty="0"/>
              <a:t>;</a:t>
            </a:r>
          </a:p>
          <a:p>
            <a:pPr algn="just">
              <a:buFontTx/>
              <a:buChar char="-"/>
            </a:pPr>
            <a:r>
              <a:rPr lang="it-IT" dirty="0"/>
              <a:t>il monachesimo in Occidente: san Martino (316-397) – la </a:t>
            </a:r>
            <a:r>
              <a:rPr lang="it-IT" i="1" dirty="0"/>
              <a:t>Vita Martini</a:t>
            </a:r>
            <a:r>
              <a:rPr lang="it-IT" dirty="0"/>
              <a:t> di Sulpicio Severo</a:t>
            </a:r>
          </a:p>
        </p:txBody>
      </p:sp>
      <p:pic>
        <p:nvPicPr>
          <p:cNvPr id="4098" name="Picture 2" descr="Mediterraneo mappa gratuita, mappa muta gratuita, cartina muta gratuita  idrografia, stati, principali città">
            <a:extLst>
              <a:ext uri="{FF2B5EF4-FFF2-40B4-BE49-F238E27FC236}">
                <a16:creationId xmlns:a16="http://schemas.microsoft.com/office/drawing/2014/main" id="{7DF3ADE8-5857-F6F0-08BB-0067C156B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6751" y="729343"/>
            <a:ext cx="7875249" cy="539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3CB59186-31C0-B179-26E7-D3AB16299961}"/>
                  </a:ext>
                </a:extLst>
              </p14:cNvPr>
              <p14:cNvContentPartPr/>
              <p14:nvPr/>
            </p14:nvContentPartPr>
            <p14:xfrm>
              <a:off x="8642983" y="1772023"/>
              <a:ext cx="37800" cy="6120"/>
            </p14:xfrm>
          </p:contentPart>
        </mc:Choice>
        <mc:Fallback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3CB59186-31C0-B179-26E7-D3AB162999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6983" y="1736383"/>
                <a:ext cx="1094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D14CD991-3EBB-11D2-9349-DC3CF406A0EC}"/>
                  </a:ext>
                </a:extLst>
              </p14:cNvPr>
              <p14:cNvContentPartPr/>
              <p14:nvPr/>
            </p14:nvContentPartPr>
            <p14:xfrm>
              <a:off x="6210514" y="1821034"/>
              <a:ext cx="46080" cy="3780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D14CD991-3EBB-11D2-9349-DC3CF406A0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4874" y="1785394"/>
                <a:ext cx="117720" cy="10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o 8">
            <a:extLst>
              <a:ext uri="{FF2B5EF4-FFF2-40B4-BE49-F238E27FC236}">
                <a16:creationId xmlns:a16="http://schemas.microsoft.com/office/drawing/2014/main" id="{AA6F8D9F-2443-ACDD-47E7-6A7EFD0DF67A}"/>
              </a:ext>
            </a:extLst>
          </p:cNvPr>
          <p:cNvGrpSpPr/>
          <p:nvPr/>
        </p:nvGrpSpPr>
        <p:grpSpPr>
          <a:xfrm>
            <a:off x="7398823" y="2474383"/>
            <a:ext cx="7920" cy="21600"/>
            <a:chOff x="7398823" y="2474383"/>
            <a:chExt cx="7920" cy="2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1B42CAA7-45BB-01A2-F513-ADF7F55DA571}"/>
                    </a:ext>
                  </a:extLst>
                </p14:cNvPr>
                <p14:cNvContentPartPr/>
                <p14:nvPr/>
              </p14:nvContentPartPr>
              <p14:xfrm>
                <a:off x="7401343" y="2495623"/>
                <a:ext cx="360" cy="360"/>
              </p14:xfrm>
            </p:contentPart>
          </mc:Choice>
          <mc:Fallback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1B42CAA7-45BB-01A2-F513-ADF7F55DA57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65343" y="2459983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0F590EF2-E50A-EA5A-20E4-1BC895795F49}"/>
                    </a:ext>
                  </a:extLst>
                </p14:cNvPr>
                <p14:cNvContentPartPr/>
                <p14:nvPr/>
              </p14:nvContentPartPr>
              <p14:xfrm>
                <a:off x="7398823" y="2474383"/>
                <a:ext cx="7920" cy="18720"/>
              </p14:xfrm>
            </p:contentPart>
          </mc:Choice>
          <mc:Fallback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0F590EF2-E50A-EA5A-20E4-1BC895795F4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62823" y="2438743"/>
                  <a:ext cx="7956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57753281-55D3-28FB-BA3B-9A299AA2D619}"/>
                  </a:ext>
                </a:extLst>
              </p14:cNvPr>
              <p14:cNvContentPartPr/>
              <p14:nvPr/>
            </p14:nvContentPartPr>
            <p14:xfrm>
              <a:off x="11027983" y="5772343"/>
              <a:ext cx="29520" cy="3060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57753281-55D3-28FB-BA3B-9A299AA2D61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92343" y="5736703"/>
                <a:ext cx="101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71830A39-6014-B9E6-A6AC-2579F35C1FD0}"/>
                  </a:ext>
                </a:extLst>
              </p14:cNvPr>
              <p14:cNvContentPartPr/>
              <p14:nvPr/>
            </p14:nvContentPartPr>
            <p14:xfrm>
              <a:off x="10694263" y="4989343"/>
              <a:ext cx="18360" cy="15840"/>
            </p14:xfrm>
          </p:contentPart>
        </mc:Choice>
        <mc:Fallback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71830A39-6014-B9E6-A6AC-2579F35C1FD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58623" y="4953703"/>
                <a:ext cx="90000" cy="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899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F81673-76B8-A78B-BDA5-5B46E77B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71" y="970137"/>
            <a:ext cx="4660930" cy="609258"/>
          </a:xfrm>
        </p:spPr>
        <p:txBody>
          <a:bodyPr/>
          <a:lstStyle/>
          <a:p>
            <a:r>
              <a:rPr lang="it-IT" dirty="0"/>
              <a:t>2. Santi monaci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B0543B-D4F6-A100-6DFD-8B5F5C3AC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70" y="1579395"/>
            <a:ext cx="5248759" cy="3903762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Caratteristiche del santo monaco:</a:t>
            </a:r>
          </a:p>
          <a:p>
            <a:pPr marL="457200" indent="-457200" algn="just">
              <a:buAutoNum type="alphaLcPeriod"/>
            </a:pPr>
            <a:r>
              <a:rPr lang="it-IT" dirty="0"/>
              <a:t>desiderio di tornare agli ideali del cristianesimo primitivo: povertà, castità;</a:t>
            </a:r>
          </a:p>
          <a:p>
            <a:pPr marL="457200" indent="-457200" algn="just">
              <a:buAutoNum type="alphaLcPeriod"/>
            </a:pPr>
            <a:r>
              <a:rPr lang="it-IT" dirty="0"/>
              <a:t>monaco: martire, atleta, soldato – lotta contro il demonio;</a:t>
            </a:r>
          </a:p>
          <a:p>
            <a:pPr marL="457200" indent="-457200" algn="just">
              <a:buAutoNum type="alphaLcPeriod"/>
            </a:pPr>
            <a:r>
              <a:rPr lang="it-IT" dirty="0"/>
              <a:t>meditazione della Bibbia, imitazione dei personaggi biblici.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C7B3FC4-AB48-7A63-E53E-F62550339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491343"/>
            <a:ext cx="5424713" cy="406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07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F81673-76B8-A78B-BDA5-5B46E77B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71" y="970137"/>
            <a:ext cx="4660930" cy="609258"/>
          </a:xfrm>
        </p:spPr>
        <p:txBody>
          <a:bodyPr/>
          <a:lstStyle/>
          <a:p>
            <a:r>
              <a:rPr lang="it-IT" dirty="0"/>
              <a:t>3. Santi vescovi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B0543B-D4F6-A100-6DFD-8B5F5C3AC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70" y="1579395"/>
            <a:ext cx="5248759" cy="3903762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it-IT" dirty="0"/>
              <a:t>il cambiamento: IV/V sec., Occidente</a:t>
            </a:r>
          </a:p>
          <a:p>
            <a:pPr algn="just">
              <a:buFontTx/>
              <a:buChar char="-"/>
            </a:pPr>
            <a:r>
              <a:rPr lang="it-IT" dirty="0"/>
              <a:t>il potere del vescovo comincia a eccedere i confini della sfera della vita religiosa: assistenza ai bisognosi, mediazione tra il popolo e le autorità civili;</a:t>
            </a:r>
          </a:p>
          <a:p>
            <a:pPr algn="just">
              <a:buFontTx/>
              <a:buChar char="-"/>
            </a:pPr>
            <a:r>
              <a:rPr lang="it-IT" dirty="0"/>
              <a:t>nel caso in cui il potere civile è indebolito o vacante il vescovo assume la guida e la tutela della città</a:t>
            </a:r>
          </a:p>
        </p:txBody>
      </p:sp>
      <p:pic>
        <p:nvPicPr>
          <p:cNvPr id="7170" name="Picture 2" descr="Ecclesio (vescovo) - Wikipedia">
            <a:extLst>
              <a:ext uri="{FF2B5EF4-FFF2-40B4-BE49-F238E27FC236}">
                <a16:creationId xmlns:a16="http://schemas.microsoft.com/office/drawing/2014/main" id="{FFA3ACEB-7C78-9E4C-B4B2-1C738A034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64" y="923471"/>
            <a:ext cx="3758293" cy="501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88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F81673-76B8-A78B-BDA5-5B46E77B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71" y="970137"/>
            <a:ext cx="4660930" cy="609258"/>
          </a:xfrm>
        </p:spPr>
        <p:txBody>
          <a:bodyPr/>
          <a:lstStyle/>
          <a:p>
            <a:r>
              <a:rPr lang="it-IT" dirty="0"/>
              <a:t>3. Santi vescovi: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B0543B-D4F6-A100-6DFD-8B5F5C3AC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70" y="1579395"/>
            <a:ext cx="5248759" cy="3903762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Caratteristiche del santo vescovo:</a:t>
            </a:r>
          </a:p>
          <a:p>
            <a:pPr marL="457200" indent="-457200" algn="just">
              <a:buAutoNum type="alphaLcPeriod"/>
            </a:pPr>
            <a:r>
              <a:rPr lang="it-IT" dirty="0"/>
              <a:t>buon pastore che difende il suo gregge;</a:t>
            </a:r>
          </a:p>
          <a:p>
            <a:pPr marL="457200" indent="-457200" algn="just">
              <a:buAutoNum type="alphaLcPeriod"/>
            </a:pPr>
            <a:r>
              <a:rPr lang="it-IT" dirty="0"/>
              <a:t>protettore contro disastri naturali, incendi, invasioni barbariche;</a:t>
            </a:r>
          </a:p>
          <a:p>
            <a:pPr marL="457200" indent="-457200" algn="just">
              <a:buAutoNum type="alphaLcPeriod"/>
            </a:pPr>
            <a:r>
              <a:rPr lang="it-IT" dirty="0"/>
              <a:t>taumaturgo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7173E79-6F96-3D29-F3F0-3DDA67192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093" y="1274766"/>
            <a:ext cx="6583907" cy="41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868672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{A6419470-766D-C442-9825-7072DC873636}tf10001119</Template>
  <TotalTime>45</TotalTime>
  <Words>293</Words>
  <Application>Microsoft Macintosh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Raccolta</vt:lpstr>
      <vt:lpstr>Presentazione standard di PowerPoint</vt:lpstr>
      <vt:lpstr>1. Santi martiri</vt:lpstr>
      <vt:lpstr>1. Santi martiri</vt:lpstr>
      <vt:lpstr>2. Santi monaci</vt:lpstr>
      <vt:lpstr>2. Santi monaci</vt:lpstr>
      <vt:lpstr>3. Santi vescovi</vt:lpstr>
      <vt:lpstr>3. Santi vescovi: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1</cp:revision>
  <dcterms:created xsi:type="dcterms:W3CDTF">2022-05-24T09:16:04Z</dcterms:created>
  <dcterms:modified xsi:type="dcterms:W3CDTF">2022-05-24T10:01:06Z</dcterms:modified>
</cp:coreProperties>
</file>