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2"/>
  </p:sldMasterIdLst>
  <p:sldIdLst>
    <p:sldId id="257" r:id="rId3"/>
    <p:sldId id="258" r:id="rId4"/>
    <p:sldId id="259" r:id="rId5"/>
    <p:sldId id="262" r:id="rId6"/>
    <p:sldId id="264" r:id="rId7"/>
    <p:sldId id="265" r:id="rId8"/>
    <p:sldId id="266" r:id="rId9"/>
    <p:sldId id="268" r:id="rId10"/>
    <p:sldId id="270" r:id="rId11"/>
    <p:sldId id="269" r:id="rId12"/>
    <p:sldId id="263" r:id="rId13"/>
    <p:sldId id="271" r:id="rId14"/>
    <p:sldId id="302" r:id="rId15"/>
    <p:sldId id="30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3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600" y="20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2-19T21:35:12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9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7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8500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55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6643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65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22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0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ext and Picture Fade on Path">
    <p:bg>
      <p:bgPr>
        <a:gradFill>
          <a:gsLst>
            <a:gs pos="0">
              <a:srgbClr val="FFFFFF"/>
            </a:gs>
            <a:gs pos="28000">
              <a:srgbClr val="FFFFFF"/>
            </a:gs>
            <a:gs pos="100000">
              <a:srgbClr val="E8E3D8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12125"/>
            <a:ext cx="11541512" cy="2895600"/>
          </a:xfrm>
          <a:prstGeom prst="rect">
            <a:avLst/>
          </a:prstGeom>
          <a:gradFill flip="none" rotWithShape="1">
            <a:gsLst>
              <a:gs pos="36000">
                <a:srgbClr val="E46C0A"/>
              </a:gs>
              <a:gs pos="0">
                <a:srgbClr val="F79646">
                  <a:lumMod val="50000"/>
                </a:srgbClr>
              </a:gs>
              <a:gs pos="100000">
                <a:srgbClr val="E46C0A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0" y="1089381"/>
            <a:ext cx="7086600" cy="584775"/>
          </a:xfrm>
        </p:spPr>
        <p:txBody>
          <a:bodyPr anchor="t">
            <a:noAutofit/>
          </a:bodyPr>
          <a:lstStyle>
            <a:lvl1pPr>
              <a:defRPr sz="3800" b="1">
                <a:solidFill>
                  <a:srgbClr val="E46C0A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267200" y="2194560"/>
            <a:ext cx="7086600" cy="210849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914400" y="0"/>
            <a:ext cx="2390503" cy="4645152"/>
          </a:xfrm>
          <a:effectLst>
            <a:glow rad="101600">
              <a:srgbClr val="FFFFFF">
                <a:alpha val="40000"/>
              </a:srgbClr>
            </a:glow>
            <a:reflection blurRad="6350" stA="50000" endA="300" endPos="55000" dir="5400000" sy="-100000" algn="bl" rotWithShape="0"/>
          </a:effectLst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2565117" y="10886"/>
            <a:ext cx="1853340" cy="68471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n-US" sz="1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Edit the text with your own</a:t>
            </a:r>
            <a:r>
              <a:rPr lang="en-US" sz="1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short phrases.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change the sample image, select the picture and delete it. Now click the Pictures icon in the placeholder to insert your own image.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animation is already done for you; just copy and paste the slide into your existing presentation. </a:t>
            </a:r>
          </a:p>
          <a:p>
            <a:pPr>
              <a:spcBef>
                <a:spcPts val="600"/>
              </a:spcBef>
            </a:pPr>
            <a:endParaRPr lang="en-US" sz="1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16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2" grpId="0" build="p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3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9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8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3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6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0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8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8761B-3B43-48DB-9884-8711C7FE3137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04EBABB-164C-4B21-A7DC-1011164A546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8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it.cathopedia.org/wiki/Vangelo_secondo_Luc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0764" y="0"/>
            <a:ext cx="6284744" cy="1526796"/>
          </a:xfrm>
        </p:spPr>
        <p:txBody>
          <a:bodyPr/>
          <a:lstStyle/>
          <a:p>
            <a:r>
              <a:rPr lang="it-IT" sz="900" i="1" dirty="0"/>
              <a:t> </a:t>
            </a:r>
            <a:br>
              <a:rPr lang="it-IT" i="1" dirty="0"/>
            </a:br>
            <a:r>
              <a:rPr lang="it-IT" i="1" dirty="0"/>
              <a:t>    </a:t>
            </a:r>
            <a:br>
              <a:rPr lang="it-IT" i="1" dirty="0"/>
            </a:br>
            <a:r>
              <a:rPr lang="it-IT" i="1" dirty="0"/>
              <a:t>            </a:t>
            </a:r>
            <a:br>
              <a:rPr lang="it-IT" i="1" dirty="0"/>
            </a:br>
            <a:br>
              <a:rPr lang="en-US" sz="5400" i="1" dirty="0">
                <a:latin typeface="Monotype Corsiva" panose="03010101010201010101" pitchFamily="66" charset="0"/>
              </a:rPr>
            </a:br>
            <a:endParaRPr lang="en-US" sz="5400" i="1" dirty="0">
              <a:latin typeface="Monotype Corsiva" panose="03010101010201010101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36492" y="707496"/>
            <a:ext cx="10132539" cy="759992"/>
          </a:xfrm>
        </p:spPr>
        <p:txBody>
          <a:bodyPr/>
          <a:lstStyle/>
          <a:p>
            <a:pPr algn="ctr"/>
            <a:r>
              <a:rPr lang="en-US" sz="2300" dirty="0">
                <a:latin typeface="Monotype Corsiva" panose="03010101010201010101" pitchFamily="66" charset="0"/>
              </a:rPr>
              <a:t>   </a:t>
            </a:r>
            <a:r>
              <a:rPr lang="it-IT" sz="4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LAGIUSTIFICAZIONE PER FEDE </a:t>
            </a:r>
          </a:p>
          <a:p>
            <a:endParaRPr lang="it-IT" sz="34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98126" y="4544127"/>
            <a:ext cx="478703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100" dirty="0">
              <a:solidFill>
                <a:schemeClr val="accent2"/>
              </a:solidFill>
              <a:latin typeface="Monotype Corsiva" panose="03010101010201010101" pitchFamily="66" charset="0"/>
            </a:endParaRPr>
          </a:p>
          <a:p>
            <a:r>
              <a:rPr lang="it-IT" sz="2800" dirty="0">
                <a:solidFill>
                  <a:schemeClr val="accent2"/>
                </a:solidFill>
                <a:latin typeface="Monotype Corsiva" panose="03010101010201010101" pitchFamily="66" charset="0"/>
              </a:rPr>
              <a:t> </a:t>
            </a:r>
            <a:endParaRPr lang="en-GB" sz="2800" dirty="0">
              <a:solidFill>
                <a:schemeClr val="accent2"/>
              </a:solidFill>
              <a:latin typeface="Monotype Corsiva" panose="03010101010201010101" pitchFamily="66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8BDB2F2-0A7C-EC40-890C-1D0CC4B99164}"/>
              </a:ext>
            </a:extLst>
          </p:cNvPr>
          <p:cNvSpPr txBox="1"/>
          <p:nvPr/>
        </p:nvSpPr>
        <p:spPr>
          <a:xfrm>
            <a:off x="548111" y="1921291"/>
            <a:ext cx="384546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500" b="1" dirty="0"/>
              <a:t>LETTERA </a:t>
            </a:r>
          </a:p>
          <a:p>
            <a:r>
              <a:rPr lang="it-IT" sz="5500" b="1" dirty="0"/>
              <a:t>AI GALATI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6237C5B-7E9D-7D42-E27F-793BBF67B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699" y="1549098"/>
            <a:ext cx="3386874" cy="475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803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8">
            <a:extLst>
              <a:ext uri="{FF2B5EF4-FFF2-40B4-BE49-F238E27FC236}">
                <a16:creationId xmlns:a16="http://schemas.microsoft.com/office/drawing/2014/main" id="{AAF91444-94B9-294B-A845-F7A41073F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7847" y="101415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9" name="Rectangle 50">
            <a:extLst>
              <a:ext uri="{FF2B5EF4-FFF2-40B4-BE49-F238E27FC236}">
                <a16:creationId xmlns:a16="http://schemas.microsoft.com/office/drawing/2014/main" id="{115BC4EF-53E7-F847-B07F-0AFF189FD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7847" y="14713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5" name="Input penna 54">
                <a:extLst>
                  <a:ext uri="{FF2B5EF4-FFF2-40B4-BE49-F238E27FC236}">
                    <a16:creationId xmlns:a16="http://schemas.microsoft.com/office/drawing/2014/main" id="{07407AF7-B1BA-7440-958F-7D6256A6AEA0}"/>
                  </a:ext>
                </a:extLst>
              </p14:cNvPr>
              <p14:cNvContentPartPr/>
              <p14:nvPr/>
            </p14:nvContentPartPr>
            <p14:xfrm>
              <a:off x="2492084" y="-2367655"/>
              <a:ext cx="360" cy="360"/>
            </p14:xfrm>
          </p:contentPart>
        </mc:Choice>
        <mc:Fallback xmlns="">
          <p:pic>
            <p:nvPicPr>
              <p:cNvPr id="55" name="Input penna 54">
                <a:extLst>
                  <a:ext uri="{FF2B5EF4-FFF2-40B4-BE49-F238E27FC236}">
                    <a16:creationId xmlns:a16="http://schemas.microsoft.com/office/drawing/2014/main" id="{07407AF7-B1BA-7440-958F-7D6256A6AEA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83444" y="-2376655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57B8EE9-BF8F-5424-DBC9-0F4F41AAA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946" y="1268365"/>
            <a:ext cx="9728503" cy="48691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800" i="1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75A362-62D5-7FFC-8979-1D1D570FC9F3}"/>
              </a:ext>
            </a:extLst>
          </p:cNvPr>
          <p:cNvSpPr txBox="1"/>
          <p:nvPr/>
        </p:nvSpPr>
        <p:spPr>
          <a:xfrm>
            <a:off x="1729946" y="624111"/>
            <a:ext cx="9416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it-IT" sz="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just"/>
            <a:endParaRPr lang="it-IT" sz="22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1CC74F2E-252E-4269-D9D8-0307C135A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8295" y="624111"/>
            <a:ext cx="9416318" cy="5513427"/>
          </a:xfrm>
        </p:spPr>
        <p:txBody>
          <a:bodyPr>
            <a:normAutofit fontScale="90000"/>
          </a:bodyPr>
          <a:lstStyle/>
          <a:p>
            <a:r>
              <a:rPr lang="it-IT" dirty="0">
                <a:highlight>
                  <a:srgbClr val="FFFF00"/>
                </a:highlight>
              </a:rPr>
              <a:t>LA LEGGE DATA A MOSÉ SUL SINAI</a:t>
            </a:r>
            <a:br>
              <a:rPr lang="it-IT" dirty="0"/>
            </a:br>
            <a:br>
              <a:rPr lang="it-IT" sz="1200" dirty="0"/>
            </a:br>
            <a:r>
              <a:rPr lang="it-IT" sz="2200" dirty="0"/>
              <a:t>LA TORAH è UN DONO DI YHWH CHE SIGILLA L’ALLEANZA</a:t>
            </a:r>
            <a:br>
              <a:rPr lang="it-IT" sz="2200" dirty="0"/>
            </a:br>
            <a:r>
              <a:rPr lang="it-IT" sz="2200" dirty="0"/>
              <a:t>(Es 19-24)</a:t>
            </a:r>
            <a:br>
              <a:rPr lang="it-IT" sz="2200" dirty="0"/>
            </a:br>
            <a:br>
              <a:rPr lang="it-IT" sz="2200" dirty="0"/>
            </a:br>
            <a:r>
              <a:rPr lang="it-IT" sz="2200" dirty="0"/>
              <a:t>Alleanza bilaterale (proposta di </a:t>
            </a:r>
            <a:r>
              <a:rPr lang="it-IT" sz="2200" i="1" dirty="0" err="1"/>
              <a:t>Yhwh</a:t>
            </a:r>
            <a:r>
              <a:rPr lang="it-IT" sz="2200" dirty="0"/>
              <a:t> – Risposta del popolo)</a:t>
            </a:r>
            <a:br>
              <a:rPr lang="it-IT" sz="2200" dirty="0"/>
            </a:br>
            <a:br>
              <a:rPr lang="it-IT" sz="2200" dirty="0"/>
            </a:br>
            <a:r>
              <a:rPr lang="it-IT" sz="2200" dirty="0"/>
              <a:t>E’ STATA DATA PER MANO DI ALGELI 430 ANNI DOPO ABRAMO.</a:t>
            </a:r>
            <a:br>
              <a:rPr lang="it-IT" sz="2200" dirty="0"/>
            </a:br>
            <a:br>
              <a:rPr lang="it-IT" sz="2200" dirty="0"/>
            </a:br>
            <a:r>
              <a:rPr lang="it-IT" sz="2200" dirty="0"/>
              <a:t>La funzione ha una funzione «pedagogica»: PEDAGOGO</a:t>
            </a:r>
            <a:br>
              <a:rPr lang="it-IT" sz="2200" dirty="0"/>
            </a:br>
            <a:br>
              <a:rPr lang="it-IT" sz="2200" dirty="0"/>
            </a:br>
            <a:r>
              <a:rPr lang="it-IT" sz="2200" b="1" dirty="0">
                <a:highlight>
                  <a:srgbClr val="FFFF00"/>
                </a:highlight>
              </a:rPr>
              <a:t>LA LEGGE E’ BUONA, SANTA</a:t>
            </a:r>
            <a:br>
              <a:rPr lang="it-IT" sz="2200" dirty="0"/>
            </a:br>
            <a:br>
              <a:rPr lang="it-IT" sz="2200" dirty="0"/>
            </a:br>
            <a:r>
              <a:rPr lang="it-IT" sz="2200" dirty="0"/>
              <a:t>ma LA LEGGE </a:t>
            </a:r>
            <a:r>
              <a:rPr lang="it-IT" sz="2200" u="sng" dirty="0"/>
              <a:t>NON DA’ LA VITA </a:t>
            </a:r>
            <a:r>
              <a:rPr lang="it-IT" sz="2200" dirty="0"/>
              <a:t>E PER QUESTO NON PUO’ SALVARE</a:t>
            </a:r>
            <a:br>
              <a:rPr lang="it-IT" sz="2200" dirty="0"/>
            </a:br>
            <a:br>
              <a:rPr lang="it-IT" sz="2200" dirty="0"/>
            </a:br>
            <a:r>
              <a:rPr lang="it-IT" sz="2200" dirty="0"/>
              <a:t>PUO’ SOLO INDICARE LA STRADA </a:t>
            </a:r>
            <a:br>
              <a:rPr lang="it-IT" sz="2200" dirty="0"/>
            </a:br>
            <a:r>
              <a:rPr lang="it-IT" sz="2200" dirty="0"/>
              <a:t>E PUNIRE I TRASGRESSORI CON LA MORTE</a:t>
            </a:r>
            <a:br>
              <a:rPr lang="it-IT" sz="2200" dirty="0"/>
            </a:br>
            <a:br>
              <a:rPr lang="it-IT" sz="2200" dirty="0"/>
            </a:b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982572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6347" y="624110"/>
            <a:ext cx="5504553" cy="55321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</a:rPr>
              <a:t>IL</a:t>
            </a:r>
            <a:r>
              <a:rPr lang="it-IT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</a:rPr>
              <a:t> SISTEMA CULTUALE E RELIGIOSO DELL’ALLEANZA SINAITICA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DONO DELLA LEGGE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DEBOLEZZA DELL’UOMO.   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PECCATO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PENTIMENTO – OFFERTA DI UN SACRIFICIO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PERDONO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ea typeface="MS Mincho" panose="02020609040205080304" pitchFamily="49" charset="-128"/>
              </a:rPr>
              <a:t>NUOVA CADUTA NEL PECCATO</a:t>
            </a:r>
          </a:p>
          <a:p>
            <a:pPr marL="0" indent="0">
              <a:buNone/>
            </a:pPr>
            <a:endParaRPr lang="it-IT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it-IT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D1BB0DFA-67B1-D297-A55B-A85F368B2654}"/>
              </a:ext>
            </a:extLst>
          </p:cNvPr>
          <p:cNvCxnSpPr>
            <a:cxnSpLocks/>
          </p:cNvCxnSpPr>
          <p:nvPr/>
        </p:nvCxnSpPr>
        <p:spPr>
          <a:xfrm>
            <a:off x="4729549" y="1819018"/>
            <a:ext cx="2338001" cy="1933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Simbolo di giustizia Bilancia Metallo Balance Dea Lady Themis Arte Home  Decor : Amazon.it: Casa e cucina">
            <a:extLst>
              <a:ext uri="{FF2B5EF4-FFF2-40B4-BE49-F238E27FC236}">
                <a16:creationId xmlns:a16="http://schemas.microsoft.com/office/drawing/2014/main" id="{9D7D1DB1-21D5-BA06-F02D-00F44B4FD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508" y="1219200"/>
            <a:ext cx="4239542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773E2CC8-2A4C-8667-2A6F-83247DBB0F2A}"/>
              </a:ext>
            </a:extLst>
          </p:cNvPr>
          <p:cNvCxnSpPr>
            <a:cxnSpLocks/>
          </p:cNvCxnSpPr>
          <p:nvPr/>
        </p:nvCxnSpPr>
        <p:spPr>
          <a:xfrm flipV="1">
            <a:off x="5281999" y="3987652"/>
            <a:ext cx="1785551" cy="1651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648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4050" y="624109"/>
            <a:ext cx="9584275" cy="5252336"/>
          </a:xfrm>
        </p:spPr>
        <p:txBody>
          <a:bodyPr>
            <a:normAutofit/>
          </a:bodyPr>
          <a:lstStyle/>
          <a:p>
            <a:pPr marL="317500" indent="0" algn="just">
              <a:buNone/>
            </a:pPr>
            <a:endParaRPr lang="it-IT" sz="400" u="sng" strike="noStrike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  <a:hlinkClick r:id="rId2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964D54EA-5CE2-C52C-C7B8-C9C8E452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339" y="624109"/>
            <a:ext cx="9584274" cy="560978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highlight>
                  <a:srgbClr val="FFFF00"/>
                </a:highlight>
              </a:rPr>
              <a:t>FALLIMENTO DELL’ANTICA ALLEANZA</a:t>
            </a:r>
            <a:br>
              <a:rPr lang="it-IT" dirty="0"/>
            </a:br>
            <a:br>
              <a:rPr lang="it-IT" dirty="0"/>
            </a:br>
            <a:r>
              <a:rPr lang="it-IT" sz="3000" dirty="0"/>
              <a:t>FORMALISMO DELLA LEGGE</a:t>
            </a:r>
            <a:br>
              <a:rPr lang="it-IT" sz="3000" dirty="0"/>
            </a:br>
            <a:r>
              <a:rPr lang="it-IT" sz="3000" dirty="0"/>
              <a:t>(LEGALISMO) – STRUMENTALIZZAZIONE DELLA LEGGE</a:t>
            </a:r>
            <a:br>
              <a:rPr lang="it-IT" sz="3000" dirty="0"/>
            </a:br>
            <a:br>
              <a:rPr lang="it-IT" sz="3000" dirty="0"/>
            </a:br>
            <a:r>
              <a:rPr lang="it-IT" sz="3000" dirty="0"/>
              <a:t>BISOGNO DI SUPERARE LA LOGICA DELA LEGGE</a:t>
            </a:r>
            <a:br>
              <a:rPr lang="it-IT" sz="3000" dirty="0"/>
            </a:br>
            <a:r>
              <a:rPr lang="it-IT" sz="3000" dirty="0"/>
              <a:t> COME IMPOSIZIONE RESTRITTIVA</a:t>
            </a:r>
            <a:br>
              <a:rPr lang="it-IT" sz="3000" dirty="0"/>
            </a:br>
            <a:br>
              <a:rPr lang="it-IT" sz="3000" dirty="0"/>
            </a:br>
            <a:r>
              <a:rPr lang="it-IT" sz="3000" dirty="0"/>
              <a:t>PROFEZIA DI UNA </a:t>
            </a:r>
            <a:br>
              <a:rPr lang="it-IT" sz="3000" dirty="0"/>
            </a:br>
            <a:r>
              <a:rPr lang="it-IT" sz="3000" dirty="0">
                <a:highlight>
                  <a:srgbClr val="FFFF00"/>
                </a:highlight>
              </a:rPr>
              <a:t>NUOVA ALLEANZA</a:t>
            </a:r>
            <a:br>
              <a:rPr lang="it-IT" sz="3000" dirty="0">
                <a:highlight>
                  <a:srgbClr val="FFFF00"/>
                </a:highlight>
              </a:rPr>
            </a:br>
            <a:r>
              <a:rPr lang="it-IT" sz="3000" dirty="0">
                <a:highlight>
                  <a:srgbClr val="FFFF00"/>
                </a:highlight>
              </a:rPr>
              <a:t> </a:t>
            </a:r>
            <a:r>
              <a:rPr lang="it-IT" sz="3000" dirty="0"/>
              <a:t>E DI UNA </a:t>
            </a:r>
            <a:br>
              <a:rPr lang="it-IT" sz="3000" dirty="0"/>
            </a:br>
            <a:r>
              <a:rPr lang="it-IT" sz="3000" dirty="0">
                <a:highlight>
                  <a:srgbClr val="FFFF00"/>
                </a:highlight>
              </a:rPr>
              <a:t>NUOVA LEGGE</a:t>
            </a:r>
            <a:br>
              <a:rPr lang="it-IT" sz="3000" dirty="0"/>
            </a:br>
            <a:br>
              <a:rPr lang="it-IT" dirty="0"/>
            </a:b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8211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843E76-7A9A-3CE0-3867-FC9C1CE2C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5935" y="642551"/>
            <a:ext cx="9428677" cy="5268671"/>
          </a:xfrm>
        </p:spPr>
        <p:txBody>
          <a:bodyPr/>
          <a:lstStyle/>
          <a:p>
            <a:pPr lvl="3" indent="449580" algn="just"/>
            <a:endParaRPr lang="it-IT" sz="4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/>
              <a:t>DUE PROFETI:</a:t>
            </a:r>
          </a:p>
          <a:p>
            <a:pPr marL="0" indent="0">
              <a:buNone/>
            </a:pPr>
            <a:r>
              <a:rPr lang="it-IT" dirty="0"/>
              <a:t>GENEMIA 31,31-34</a:t>
            </a:r>
          </a:p>
          <a:p>
            <a:pPr marL="0" indent="0">
              <a:buNone/>
            </a:pPr>
            <a:r>
              <a:rPr lang="it-IT" dirty="0"/>
              <a:t>EZECHIELE 36,24-28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200" dirty="0">
                <a:highlight>
                  <a:srgbClr val="FFFF00"/>
                </a:highlight>
              </a:rPr>
              <a:t>LA PROFEZIA SI COMPIE IN GESÚ CRISTO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LA GIUSTIZIA PIENA è DATA NEL MISTERO PASQUALE DI CRISTO.</a:t>
            </a:r>
          </a:p>
          <a:p>
            <a:pPr marL="0" indent="0">
              <a:buNone/>
            </a:pPr>
            <a:r>
              <a:rPr lang="it-IT" dirty="0"/>
              <a:t>LA PROMESSA DI DIO SI COMPIE E FINALMENTE VIENE ISTITUTUITA </a:t>
            </a:r>
          </a:p>
          <a:p>
            <a:pPr marL="0" indent="0">
              <a:buNone/>
            </a:pPr>
            <a:r>
              <a:rPr lang="it-IT" dirty="0">
                <a:highlight>
                  <a:srgbClr val="FFFF00"/>
                </a:highlight>
              </a:rPr>
              <a:t>LA NUOVA ED ETERNA ALLEANZA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LA NUOVA LEGGE: </a:t>
            </a:r>
            <a:r>
              <a:rPr lang="it-IT" dirty="0">
                <a:highlight>
                  <a:srgbClr val="FFFF00"/>
                </a:highlight>
              </a:rPr>
              <a:t>IL DONO DELLO SPIRITO DI AMORE (COMANDAMENTO NUOVO)</a:t>
            </a:r>
          </a:p>
        </p:txBody>
      </p:sp>
    </p:spTree>
    <p:extLst>
      <p:ext uri="{BB962C8B-B14F-4D97-AF65-F5344CB8AC3E}">
        <p14:creationId xmlns:p14="http://schemas.microsoft.com/office/powerpoint/2010/main" val="2538766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F130BC-4D11-46A5-7B5A-47A4A3105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86852"/>
          </a:xfrm>
        </p:spPr>
        <p:txBody>
          <a:bodyPr>
            <a:noAutofit/>
          </a:bodyPr>
          <a:lstStyle/>
          <a:p>
            <a:pPr algn="ctr"/>
            <a:r>
              <a:rPr lang="it-IT" sz="33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</a:rPr>
              <a:t>FIGLI NEL FIGLIO</a:t>
            </a:r>
            <a:endParaRPr lang="it-IT" sz="3300" dirty="0">
              <a:highlight>
                <a:srgbClr val="FFFF00"/>
              </a:highligh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403D92-DCB5-AA60-6BF6-6C9C4EF38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5362" y="1210962"/>
            <a:ext cx="9379250" cy="47002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2600" dirty="0"/>
              <a:t>GALATI 4,4-5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MEDIANTE LA FEDE NEL FIGLIO, </a:t>
            </a:r>
          </a:p>
          <a:p>
            <a:pPr marL="0" indent="0" algn="ctr">
              <a:buNone/>
            </a:pPr>
            <a:r>
              <a:rPr lang="it-IT" dirty="0"/>
              <a:t>NATO DA DONNA SOTTO LA LEGGE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2200" dirty="0"/>
              <a:t>CI E’ DONATA GRATUITAMENTE </a:t>
            </a:r>
          </a:p>
          <a:p>
            <a:pPr marL="0" indent="0" algn="ctr">
              <a:buNone/>
            </a:pPr>
            <a:r>
              <a:rPr lang="it-IT" sz="2200" dirty="0"/>
              <a:t>LA «FIGLIOLANZA ADOTTIVA»</a:t>
            </a:r>
          </a:p>
          <a:p>
            <a:pPr marL="0" indent="0" algn="ctr">
              <a:buNone/>
            </a:pPr>
            <a:endParaRPr lang="it-IT" sz="2200" dirty="0"/>
          </a:p>
          <a:p>
            <a:pPr marL="0" indent="0" algn="ctr">
              <a:buNone/>
            </a:pPr>
            <a:r>
              <a:rPr lang="it-IT" sz="3300" b="1" dirty="0">
                <a:highlight>
                  <a:srgbClr val="FFFF00"/>
                </a:highlight>
              </a:rPr>
              <a:t>HYIOTHESIA</a:t>
            </a:r>
          </a:p>
        </p:txBody>
      </p:sp>
    </p:spTree>
    <p:extLst>
      <p:ext uri="{BB962C8B-B14F-4D97-AF65-F5344CB8AC3E}">
        <p14:creationId xmlns:p14="http://schemas.microsoft.com/office/powerpoint/2010/main" val="298896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>
            <a:extLst>
              <a:ext uri="{FF2B5EF4-FFF2-40B4-BE49-F238E27FC236}">
                <a16:creationId xmlns:a16="http://schemas.microsoft.com/office/drawing/2014/main" id="{68E977E6-0AF8-2441-8766-AA0EF3A39658}"/>
              </a:ext>
            </a:extLst>
          </p:cNvPr>
          <p:cNvSpPr txBox="1">
            <a:spLocks/>
          </p:cNvSpPr>
          <p:nvPr/>
        </p:nvSpPr>
        <p:spPr>
          <a:xfrm>
            <a:off x="2096429" y="624110"/>
            <a:ext cx="9408183" cy="57878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GB" sz="6000" dirty="0">
              <a:latin typeface="Monotype Corsiva" panose="03010101010201010101" pitchFamily="66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528FE6C-F352-F1E7-23E1-F078C3CCF234}"/>
              </a:ext>
            </a:extLst>
          </p:cNvPr>
          <p:cNvSpPr txBox="1"/>
          <p:nvPr/>
        </p:nvSpPr>
        <p:spPr>
          <a:xfrm>
            <a:off x="1628079" y="446088"/>
            <a:ext cx="9876534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584450"/>
            <a:r>
              <a:rPr lang="it-IT" sz="3300" dirty="0">
                <a:highlight>
                  <a:srgbClr val="FFFF00"/>
                </a:highlight>
              </a:rPr>
              <a:t>DISPOSIZIONE DELLA</a:t>
            </a:r>
          </a:p>
          <a:p>
            <a:pPr indent="2584450"/>
            <a:r>
              <a:rPr lang="it-IT" sz="3300" dirty="0">
                <a:highlight>
                  <a:srgbClr val="FFFF00"/>
                </a:highlight>
              </a:rPr>
              <a:t>LETTERA AI GALATI</a:t>
            </a:r>
          </a:p>
          <a:p>
            <a:endParaRPr lang="it-IT" dirty="0"/>
          </a:p>
          <a:p>
            <a:pPr indent="449580" algn="just"/>
            <a:r>
              <a:rPr lang="it-IT" sz="22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Introduzione						1,1-12</a:t>
            </a:r>
            <a:endParaRPr lang="it-IT" sz="22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indent="630555" algn="just"/>
            <a:r>
              <a:rPr lang="it-IT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Prescritto							1,1-5</a:t>
            </a:r>
          </a:p>
          <a:p>
            <a:pPr indent="630555" algn="just"/>
            <a:r>
              <a:rPr lang="it-IT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Esordio							1,6-10</a:t>
            </a:r>
          </a:p>
          <a:p>
            <a:pPr indent="630555" algn="just"/>
            <a:r>
              <a:rPr lang="it-IT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Tesi principale						1,11-12</a:t>
            </a:r>
          </a:p>
          <a:p>
            <a:endParaRPr lang="it-IT" sz="2200" dirty="0"/>
          </a:p>
          <a:p>
            <a:endParaRPr lang="it-IT" sz="2200" dirty="0"/>
          </a:p>
          <a:p>
            <a:pPr indent="449580" algn="just"/>
            <a:r>
              <a:rPr lang="it-IT" sz="22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Corpo epistolare						1,13-6,10</a:t>
            </a:r>
            <a:endParaRPr lang="it-IT" sz="22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indent="449580" algn="just"/>
            <a:r>
              <a:rPr lang="it-IT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prima dimostrazione: l’autobiografia paolina 		1,13-2,21</a:t>
            </a:r>
          </a:p>
          <a:p>
            <a:pPr indent="630555" algn="just"/>
            <a:r>
              <a:rPr lang="it-IT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condotta e la rivelazione				1,13-17</a:t>
            </a:r>
          </a:p>
          <a:p>
            <a:pPr indent="630555" algn="just"/>
            <a:r>
              <a:rPr lang="it-IT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prima salita a Gerusalemme				1,18-20</a:t>
            </a:r>
          </a:p>
          <a:p>
            <a:pPr indent="630555" algn="just"/>
            <a:r>
              <a:rPr lang="it-IT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permanenza in Siria e in Cilicia				1,21-24</a:t>
            </a:r>
          </a:p>
          <a:p>
            <a:pPr indent="630555" algn="just"/>
            <a:r>
              <a:rPr lang="it-IT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seconda salita a Gerusalemme				2,1-10</a:t>
            </a:r>
          </a:p>
          <a:p>
            <a:pPr indent="630555" algn="just"/>
            <a:r>
              <a:rPr lang="it-IT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mimesi paolina						2,15-21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435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contenuto 10">
            <a:extLst>
              <a:ext uri="{FF2B5EF4-FFF2-40B4-BE49-F238E27FC236}">
                <a16:creationId xmlns:a16="http://schemas.microsoft.com/office/drawing/2014/main" id="{58B40258-6ACD-9DDA-9412-04DB9BD7E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5776" y="691376"/>
            <a:ext cx="9898836" cy="5219846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94279FC-8FA8-E88F-74B2-4E8E62E1D8ED}"/>
              </a:ext>
            </a:extLst>
          </p:cNvPr>
          <p:cNvSpPr txBox="1"/>
          <p:nvPr/>
        </p:nvSpPr>
        <p:spPr>
          <a:xfrm>
            <a:off x="1605776" y="468351"/>
            <a:ext cx="1058622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/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seconda dimostrazione: la figliolanza abramitica 	3,1-4,7</a:t>
            </a:r>
          </a:p>
          <a:p>
            <a:pPr indent="630555" algn="just"/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seconda apostrofe					3,1-5</a:t>
            </a:r>
          </a:p>
          <a:p>
            <a:pPr indent="630555" algn="just"/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Il primo «midrash»					3,6-14</a:t>
            </a:r>
          </a:p>
          <a:p>
            <a:pPr indent="630555" algn="just"/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definitività delle promesse				3,15-18</a:t>
            </a:r>
          </a:p>
          <a:p>
            <a:pPr indent="630555" algn="just"/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Le motivazioni della Legge				3,19-22</a:t>
            </a:r>
          </a:p>
          <a:p>
            <a:pPr indent="630555" algn="just"/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figliolanza abramitica mediante la fede		3,23-29</a:t>
            </a:r>
          </a:p>
          <a:p>
            <a:pPr indent="630555" algn="just"/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figliolanza divina					4,1-7</a:t>
            </a:r>
          </a:p>
          <a:p>
            <a:pPr indent="449580" algn="just"/>
            <a:endParaRPr lang="it-IT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indent="449580" algn="just"/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terza dimostrazione abramitica			4,8-5,12</a:t>
            </a:r>
          </a:p>
          <a:p>
            <a:pPr indent="630555" algn="just"/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terza apostrofe					4,8-11</a:t>
            </a:r>
          </a:p>
          <a:p>
            <a:pPr indent="630555" algn="just"/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L’elogio dei galati					4,12-20</a:t>
            </a:r>
          </a:p>
          <a:p>
            <a:pPr indent="630555" algn="just"/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Il «midrash» delle due disposizioni			4,21-5,1</a:t>
            </a:r>
          </a:p>
          <a:p>
            <a:pPr indent="630555" algn="just"/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terza perorazione					5,2-12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7339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168FE6DB-63DB-F1FA-24AC-746436B2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6429" y="624109"/>
            <a:ext cx="9408183" cy="5843597"/>
          </a:xfrm>
        </p:spPr>
        <p:txBody>
          <a:bodyPr>
            <a:normAutofit/>
          </a:bodyPr>
          <a:lstStyle/>
          <a:p>
            <a:pPr indent="22225"/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quarta dimostrazione: la </a:t>
            </a:r>
            <a:r>
              <a:rPr lang="it-IT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paraclesi</a:t>
            </a:r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paolina		5,13-6,10</a:t>
            </a:r>
            <a:b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quarta apostrofe									5,13-15</a:t>
            </a:r>
            <a:b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L’</a:t>
            </a:r>
            <a:r>
              <a:rPr lang="it-IT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aretalogia</a:t>
            </a:r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paolina									5,16-26</a:t>
            </a:r>
            <a:b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condotta degli spirituali 							6,1-10</a:t>
            </a:r>
            <a:b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it-IT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  <a:b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it-IT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Conclusione											6,11-18</a:t>
            </a:r>
            <a:b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Perorazione finale										6,11-16</a:t>
            </a:r>
            <a:b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it-IT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Poscritto 												6,17-18</a:t>
            </a:r>
            <a:r>
              <a:rPr lang="it-IT" sz="2400" dirty="0">
                <a:effectLst/>
              </a:rPr>
              <a:t> </a:t>
            </a:r>
            <a:endParaRPr lang="it-IT" sz="2400" dirty="0"/>
          </a:p>
        </p:txBody>
      </p:sp>
      <p:pic>
        <p:nvPicPr>
          <p:cNvPr id="2050" name="Picture 2" descr="Anno di San Paolo - Pagina 3">
            <a:extLst>
              <a:ext uri="{FF2B5EF4-FFF2-40B4-BE49-F238E27FC236}">
                <a16:creationId xmlns:a16="http://schemas.microsoft.com/office/drawing/2014/main" id="{2F66BCD3-1482-58AB-0733-2BEC6516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0" y="3800706"/>
            <a:ext cx="3556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40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2389BE1-EEAD-875C-B578-33CAC63FE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566" y="1307069"/>
            <a:ext cx="6981044" cy="4761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l’impiego del termine «legge» (</a:t>
            </a:r>
            <a:r>
              <a:rPr lang="it-IT" sz="2600" i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nómos</a:t>
            </a:r>
            <a:r>
              <a:rPr lang="it-IT" sz="2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) conosce una molteplicità di espressioni: </a:t>
            </a:r>
          </a:p>
          <a:p>
            <a:pPr marL="0" indent="0">
              <a:buNone/>
            </a:pPr>
            <a:endParaRPr lang="it-IT" sz="2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311150" indent="44450">
              <a:buNone/>
            </a:pPr>
            <a:r>
              <a:rPr lang="it-IT" sz="2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«legge» come Scrittura e Legge mosaica (4,21), </a:t>
            </a:r>
          </a:p>
          <a:p>
            <a:pPr marL="311150" indent="44450">
              <a:buNone/>
            </a:pPr>
            <a:r>
              <a:rPr lang="it-IT" sz="2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«legge di Cristo» (6,2; dello Spirito (</a:t>
            </a:r>
            <a:r>
              <a:rPr lang="it-IT" sz="2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Rm</a:t>
            </a:r>
            <a:r>
              <a:rPr lang="it-IT" sz="2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8,2) </a:t>
            </a:r>
          </a:p>
          <a:p>
            <a:pPr marL="311150" indent="44450">
              <a:buNone/>
            </a:pPr>
            <a:r>
              <a:rPr lang="it-IT" sz="2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e di Dio (</a:t>
            </a:r>
            <a:r>
              <a:rPr lang="it-IT" sz="2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Rm</a:t>
            </a:r>
            <a:r>
              <a:rPr lang="it-IT" sz="2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7,25), </a:t>
            </a:r>
          </a:p>
          <a:p>
            <a:pPr marL="311150" indent="44450">
              <a:buNone/>
            </a:pPr>
            <a:r>
              <a:rPr lang="it-IT" sz="2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«legge del peccato» (</a:t>
            </a:r>
            <a:r>
              <a:rPr lang="it-IT" sz="2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Rm</a:t>
            </a:r>
            <a:r>
              <a:rPr lang="it-IT" sz="2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7,25), </a:t>
            </a:r>
          </a:p>
          <a:p>
            <a:pPr marL="311150" indent="44450">
              <a:buNone/>
            </a:pPr>
            <a:r>
              <a:rPr lang="it-IT" sz="2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opere della legge (</a:t>
            </a:r>
            <a:r>
              <a:rPr lang="it-IT" sz="2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Gal</a:t>
            </a:r>
            <a:r>
              <a:rPr lang="it-IT" sz="2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2,16; </a:t>
            </a:r>
            <a:r>
              <a:rPr lang="it-IT" sz="2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Rm</a:t>
            </a:r>
            <a:r>
              <a:rPr lang="it-IT" sz="2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3,20), </a:t>
            </a:r>
          </a:p>
          <a:p>
            <a:pPr marL="311150" indent="44450">
              <a:buNone/>
            </a:pPr>
            <a:r>
              <a:rPr lang="it-IT" sz="2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legge della fede (</a:t>
            </a:r>
            <a:r>
              <a:rPr lang="it-IT" sz="2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Rm</a:t>
            </a:r>
            <a:r>
              <a:rPr lang="it-IT" sz="2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3,27)</a:t>
            </a:r>
            <a:r>
              <a:rPr lang="it-IT" sz="2600" dirty="0">
                <a:effectLst/>
              </a:rPr>
              <a:t> </a:t>
            </a:r>
            <a:endParaRPr lang="it-IT" sz="2600" dirty="0"/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id="{C6291290-9C19-4789-580F-1111DE0CD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7851"/>
          </a:xfrm>
        </p:spPr>
        <p:txBody>
          <a:bodyPr/>
          <a:lstStyle/>
          <a:p>
            <a:r>
              <a:rPr lang="it-IT" dirty="0"/>
              <a:t>LA LEGGE MOSAICA</a:t>
            </a:r>
          </a:p>
        </p:txBody>
      </p:sp>
      <p:pic>
        <p:nvPicPr>
          <p:cNvPr id="3076" name="Picture 4" descr="La Torah - Comunità Ebraica di Bologna">
            <a:extLst>
              <a:ext uri="{FF2B5EF4-FFF2-40B4-BE49-F238E27FC236}">
                <a16:creationId xmlns:a16="http://schemas.microsoft.com/office/drawing/2014/main" id="{CFCF13BE-36F9-9359-450B-002089FB2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392" y="2055755"/>
            <a:ext cx="2767013" cy="3251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166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34F339F6-E5F5-F6E2-2BE7-9D746034A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id="{94396324-634B-D933-C5EC-9B3235EFD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247" y="624110"/>
            <a:ext cx="8911687" cy="5287112"/>
          </a:xfrm>
        </p:spPr>
        <p:txBody>
          <a:bodyPr/>
          <a:lstStyle/>
          <a:p>
            <a:r>
              <a:rPr lang="it-IT" sz="3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principale concentrazione del termine </a:t>
            </a:r>
            <a:r>
              <a:rPr lang="it-IT" sz="34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NOMOS</a:t>
            </a:r>
            <a:r>
              <a:rPr lang="it-IT" sz="3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compare in </a:t>
            </a:r>
            <a:r>
              <a:rPr lang="it-IT" sz="3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Gal</a:t>
            </a:r>
            <a:r>
              <a:rPr lang="it-IT" sz="3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3-5, cioè nella sezione riguardante la seconda e la terza dimostrazione.</a:t>
            </a:r>
            <a:br>
              <a:rPr lang="it-IT" sz="3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br>
              <a:rPr lang="it-IT" sz="3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it-IT" sz="3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La questione del ritorno alla Legge in Galati è sollevata soprattutto per l’osservanza della circoncisione (2,3; 5,2-6.11-12; 6,12-13), l’allusione al calendario liturgico giudaico (4,10) e le restrizioni alimentari (2,11-14).</a:t>
            </a:r>
            <a:r>
              <a:rPr lang="it-IT" sz="3400" dirty="0">
                <a:effectLst/>
              </a:rPr>
              <a:t> </a:t>
            </a:r>
            <a:endParaRPr lang="it-IT" sz="3400" dirty="0"/>
          </a:p>
        </p:txBody>
      </p:sp>
    </p:spTree>
    <p:extLst>
      <p:ext uri="{BB962C8B-B14F-4D97-AF65-F5344CB8AC3E}">
        <p14:creationId xmlns:p14="http://schemas.microsoft.com/office/powerpoint/2010/main" val="4195249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Autofit/>
          </a:bodyPr>
          <a:lstStyle/>
          <a:p>
            <a:pPr algn="just"/>
            <a:r>
              <a:rPr lang="it-IT" sz="35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discussione sulla «Legge» fatta di precetti, assume una doppia direzione: </a:t>
            </a:r>
            <a:br>
              <a:rPr lang="it-IT" sz="35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br>
              <a:rPr lang="it-IT" sz="35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br>
              <a:rPr lang="it-IT" sz="5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it-IT" sz="3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a) </a:t>
            </a:r>
            <a:r>
              <a:rPr lang="it-IT" sz="35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gli elementi distintivi collegati alla circoncisione, al calendario liturgico e alle prescrizioni alimentari (le «opere della Legge»: 2,11-16) non sono in grado di giustificare l’uomo davanti a Dio; </a:t>
            </a:r>
            <a:endParaRPr lang="en-GB" sz="3500" dirty="0">
              <a:highlight>
                <a:srgbClr val="FFFF00"/>
              </a:highligh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344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9A5FF142-F6BB-05C4-7F0C-7B0A53B77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711" y="624110"/>
            <a:ext cx="9540901" cy="1509490"/>
          </a:xfrm>
        </p:spPr>
        <p:txBody>
          <a:bodyPr>
            <a:noAutofit/>
          </a:bodyPr>
          <a:lstStyle/>
          <a:p>
            <a:r>
              <a:rPr lang="it-IT" sz="3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b) </a:t>
            </a:r>
            <a:r>
              <a:rPr lang="it-IT" sz="35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la Legge con le sue opere era espressione di un’alleanza temporanea, venuta dopo la promessa di Dio ad Abramo e quindi stabilita «in vista delle trasgressioni» (3,19). </a:t>
            </a:r>
            <a:endParaRPr lang="it-IT" sz="35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4AA7698-B484-D02E-03BA-C7AC29D81340}"/>
              </a:ext>
            </a:extLst>
          </p:cNvPr>
          <p:cNvSpPr txBox="1"/>
          <p:nvPr/>
        </p:nvSpPr>
        <p:spPr>
          <a:xfrm>
            <a:off x="1753849" y="3297835"/>
            <a:ext cx="93388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Il senso della Legge va compreso secondo l’Apostolo nella sua funzionalità pedagogica, ed è relativo al periodo che precede il compimento (3,23-25). La Legge non è contraria all’uomo, ma per sua natura non è capace di comunicare la vita (3,21). Essa è temporanea e limitata alla finalità della sua funzione transitoria, in attesa del compimento messianico.</a:t>
            </a:r>
            <a:r>
              <a:rPr lang="it-IT" sz="2800" dirty="0">
                <a:effectLst/>
                <a:highlight>
                  <a:srgbClr val="FFFF00"/>
                </a:highlight>
              </a:rPr>
              <a:t> </a:t>
            </a:r>
            <a:endParaRPr lang="it-IT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49640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888" y="994410"/>
            <a:ext cx="10170562" cy="4869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700" b="1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LA DIMOSTRAZIONE BASATA SULLA SACRA SACRITTURA</a:t>
            </a:r>
          </a:p>
          <a:p>
            <a:pPr marL="0" indent="0">
              <a:buNone/>
            </a:pPr>
            <a:endParaRPr lang="it-IT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dirty="0">
              <a:highlight>
                <a:srgbClr val="00FF00"/>
              </a:highlight>
            </a:endParaRPr>
          </a:p>
          <a:p>
            <a:pPr marL="12700" indent="0">
              <a:buNone/>
            </a:pPr>
            <a:r>
              <a:rPr lang="it-IT" b="1" dirty="0">
                <a:highlight>
                  <a:srgbClr val="00FF00"/>
                </a:highlight>
              </a:rPr>
              <a:t>PROMESSA</a:t>
            </a:r>
          </a:p>
        </p:txBody>
      </p:sp>
      <p:cxnSp>
        <p:nvCxnSpPr>
          <p:cNvPr id="2" name="Connettore 2 1">
            <a:extLst>
              <a:ext uri="{FF2B5EF4-FFF2-40B4-BE49-F238E27FC236}">
                <a16:creationId xmlns:a16="http://schemas.microsoft.com/office/drawing/2014/main" id="{7F6D3CBF-1AB3-D3F3-0CA1-868812BD1777}"/>
              </a:ext>
            </a:extLst>
          </p:cNvPr>
          <p:cNvCxnSpPr>
            <a:cxnSpLocks/>
          </p:cNvCxnSpPr>
          <p:nvPr/>
        </p:nvCxnSpPr>
        <p:spPr>
          <a:xfrm>
            <a:off x="1729946" y="2634556"/>
            <a:ext cx="974143" cy="666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43919CB-1B82-FE0F-9156-4A74796EAC14}"/>
              </a:ext>
            </a:extLst>
          </p:cNvPr>
          <p:cNvSpPr txBox="1"/>
          <p:nvPr/>
        </p:nvSpPr>
        <p:spPr>
          <a:xfrm>
            <a:off x="539483" y="1604884"/>
            <a:ext cx="363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defTabSz="914400" rtl="1" eaLnBrk="1" latinLnBrk="0" hangingPunct="1"/>
            <a:r>
              <a:rPr lang="it-IT" b="1" dirty="0"/>
              <a:t>La promessa di Dio ad Abramo, padre di tutte le genti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A8BFE22-63D2-E909-2A0C-60786AEDAA8E}"/>
              </a:ext>
            </a:extLst>
          </p:cNvPr>
          <p:cNvSpPr txBox="1"/>
          <p:nvPr/>
        </p:nvSpPr>
        <p:spPr>
          <a:xfrm>
            <a:off x="2970843" y="2817163"/>
            <a:ext cx="2807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L’Alleanza di Dio </a:t>
            </a:r>
          </a:p>
          <a:p>
            <a:r>
              <a:rPr lang="it-IT" b="1" dirty="0"/>
              <a:t>con Abramo</a:t>
            </a:r>
          </a:p>
          <a:p>
            <a:r>
              <a:rPr lang="it-IT" b="1" dirty="0">
                <a:highlight>
                  <a:srgbClr val="00FF00"/>
                </a:highlight>
              </a:rPr>
              <a:t>ALLEANZA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AB2D0B6-A04A-1B45-11F7-84BA20F8D6B3}"/>
              </a:ext>
            </a:extLst>
          </p:cNvPr>
          <p:cNvSpPr txBox="1"/>
          <p:nvPr/>
        </p:nvSpPr>
        <p:spPr>
          <a:xfrm>
            <a:off x="4314637" y="3935663"/>
            <a:ext cx="2279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La fede di Abramo</a:t>
            </a:r>
          </a:p>
          <a:p>
            <a:r>
              <a:rPr lang="it-IT" b="1" dirty="0">
                <a:highlight>
                  <a:srgbClr val="00FF00"/>
                </a:highlight>
              </a:rPr>
              <a:t>FEDE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3997079A-5FC7-2A80-AFDB-9F6C6120693F}"/>
              </a:ext>
            </a:extLst>
          </p:cNvPr>
          <p:cNvCxnSpPr>
            <a:cxnSpLocks/>
          </p:cNvCxnSpPr>
          <p:nvPr/>
        </p:nvCxnSpPr>
        <p:spPr>
          <a:xfrm>
            <a:off x="3178936" y="3791671"/>
            <a:ext cx="991673" cy="516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2A41245-2305-0D0F-CA69-8452BBB95135}"/>
              </a:ext>
            </a:extLst>
          </p:cNvPr>
          <p:cNvSpPr txBox="1"/>
          <p:nvPr/>
        </p:nvSpPr>
        <p:spPr>
          <a:xfrm>
            <a:off x="5597805" y="4869556"/>
            <a:ext cx="2279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La circoncisione di Abramo</a:t>
            </a:r>
          </a:p>
          <a:p>
            <a:r>
              <a:rPr lang="it-IT" b="1" dirty="0">
                <a:highlight>
                  <a:srgbClr val="00FF00"/>
                </a:highlight>
              </a:rPr>
              <a:t>LEGGE</a:t>
            </a:r>
          </a:p>
          <a:p>
            <a:endParaRPr lang="it-IT" dirty="0"/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163FE263-E9CE-8A0A-6083-F510CE54CDF7}"/>
              </a:ext>
            </a:extLst>
          </p:cNvPr>
          <p:cNvCxnSpPr>
            <a:cxnSpLocks/>
          </p:cNvCxnSpPr>
          <p:nvPr/>
        </p:nvCxnSpPr>
        <p:spPr>
          <a:xfrm>
            <a:off x="4462744" y="4706244"/>
            <a:ext cx="991673" cy="516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8A437F6-B164-DE06-89B5-EC6A5F39FA4B}"/>
              </a:ext>
            </a:extLst>
          </p:cNvPr>
          <p:cNvSpPr txBox="1"/>
          <p:nvPr/>
        </p:nvSpPr>
        <p:spPr>
          <a:xfrm>
            <a:off x="9092485" y="1674036"/>
            <a:ext cx="2365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rtl="0" eaLnBrk="1" latinLnBrk="0" hangingPunct="1"/>
            <a:r>
              <a:rPr lang="it-IT" b="1" dirty="0"/>
              <a:t>Genesi 12,3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88DECDE-0AA7-2D77-76D3-FE3C24D060E9}"/>
              </a:ext>
            </a:extLst>
          </p:cNvPr>
          <p:cNvSpPr txBox="1"/>
          <p:nvPr/>
        </p:nvSpPr>
        <p:spPr>
          <a:xfrm>
            <a:off x="9135687" y="2756033"/>
            <a:ext cx="2365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rtl="0" eaLnBrk="1" latinLnBrk="0" hangingPunct="1"/>
            <a:r>
              <a:rPr lang="it-IT" b="1" dirty="0"/>
              <a:t>Genesi 15,1-5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454A0878-CC4A-2A33-C631-56FDCF3598BF}"/>
              </a:ext>
            </a:extLst>
          </p:cNvPr>
          <p:cNvSpPr txBox="1"/>
          <p:nvPr/>
        </p:nvSpPr>
        <p:spPr>
          <a:xfrm>
            <a:off x="9178888" y="3795884"/>
            <a:ext cx="2365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rtl="0" eaLnBrk="1" latinLnBrk="0" hangingPunct="1"/>
            <a:r>
              <a:rPr lang="it-IT" b="1" dirty="0"/>
              <a:t>Genesi 15,6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0577BAED-67FA-FE06-3490-82B8E02C9BA3}"/>
              </a:ext>
            </a:extLst>
          </p:cNvPr>
          <p:cNvSpPr txBox="1"/>
          <p:nvPr/>
        </p:nvSpPr>
        <p:spPr>
          <a:xfrm>
            <a:off x="9244885" y="4964518"/>
            <a:ext cx="2365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rtl="0" eaLnBrk="1" latinLnBrk="0" hangingPunct="1"/>
            <a:r>
              <a:rPr lang="it-IT" b="1" dirty="0"/>
              <a:t>Genesi 17,1-27</a:t>
            </a:r>
          </a:p>
        </p:txBody>
      </p: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2843D40C-7C4B-AA3E-2A47-03EBA310B2CB}"/>
              </a:ext>
            </a:extLst>
          </p:cNvPr>
          <p:cNvCxnSpPr>
            <a:cxnSpLocks/>
          </p:cNvCxnSpPr>
          <p:nvPr/>
        </p:nvCxnSpPr>
        <p:spPr>
          <a:xfrm>
            <a:off x="6737585" y="4034629"/>
            <a:ext cx="1139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73DC2491-2172-726B-DA96-1F36F2083976}"/>
              </a:ext>
            </a:extLst>
          </p:cNvPr>
          <p:cNvCxnSpPr>
            <a:cxnSpLocks/>
          </p:cNvCxnSpPr>
          <p:nvPr/>
        </p:nvCxnSpPr>
        <p:spPr>
          <a:xfrm>
            <a:off x="5121857" y="2945468"/>
            <a:ext cx="2899536" cy="224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8A678689-C47F-43BD-C8A3-AABC629A4720}"/>
              </a:ext>
            </a:extLst>
          </p:cNvPr>
          <p:cNvCxnSpPr>
            <a:cxnSpLocks/>
          </p:cNvCxnSpPr>
          <p:nvPr/>
        </p:nvCxnSpPr>
        <p:spPr>
          <a:xfrm>
            <a:off x="4622294" y="1917855"/>
            <a:ext cx="33990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BB441DE0-5F99-8E4B-7A89-69BF28E79B77}"/>
              </a:ext>
            </a:extLst>
          </p:cNvPr>
          <p:cNvCxnSpPr>
            <a:cxnSpLocks/>
          </p:cNvCxnSpPr>
          <p:nvPr/>
        </p:nvCxnSpPr>
        <p:spPr>
          <a:xfrm>
            <a:off x="7877365" y="4964518"/>
            <a:ext cx="1139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73678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A36964A-DCA1-46AB-8B79-117CAE6018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858</TotalTime>
  <Words>928</Words>
  <Application>Microsoft Macintosh PowerPoint</Application>
  <PresentationFormat>Widescreen</PresentationFormat>
  <Paragraphs>120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Monotype Corsiva</vt:lpstr>
      <vt:lpstr>Times New Roman</vt:lpstr>
      <vt:lpstr>Wingdings 3</vt:lpstr>
      <vt:lpstr>Wisp</vt:lpstr>
      <vt:lpstr>                     </vt:lpstr>
      <vt:lpstr>Presentazione standard di PowerPoint</vt:lpstr>
      <vt:lpstr>Presentazione standard di PowerPoint</vt:lpstr>
      <vt:lpstr>La quarta dimostrazione: la paraclesi paolina  5,13-6,10 La quarta apostrofe         5,13-15 L’aretalogia paolina         5,16-26 La condotta degli spirituali        6,1-10   Conclusione           6,11-18 Perorazione finale          6,11-16 Poscritto             6,17-18 </vt:lpstr>
      <vt:lpstr>LA LEGGE MOSAICA</vt:lpstr>
      <vt:lpstr>la principale concentrazione del termine NOMOS compare in Gal 3-5, cioè nella sezione riguardante la seconda e la terza dimostrazione.   La questione del ritorno alla Legge in Galati è sollevata soprattutto per l’osservanza della circoncisione (2,3; 5,2-6.11-12; 6,12-13), l’allusione al calendario liturgico giudaico (4,10) e le restrizioni alimentari (2,11-14). </vt:lpstr>
      <vt:lpstr>La discussione sulla «Legge» fatta di precetti, assume una doppia direzione:    a) gli elementi distintivi collegati alla circoncisione, al calendario liturgico e alle prescrizioni alimentari (le «opere della Legge»: 2,11-16) non sono in grado di giustificare l’uomo davanti a Dio; </vt:lpstr>
      <vt:lpstr>b) la Legge con le sue opere era espressione di un’alleanza temporanea, venuta dopo la promessa di Dio ad Abramo e quindi stabilita «in vista delle trasgressioni» (3,19). </vt:lpstr>
      <vt:lpstr>Presentazione standard di PowerPoint</vt:lpstr>
      <vt:lpstr>LA LEGGE DATA A MOSÉ SUL SINAI  LA TORAH è UN DONO DI YHWH CHE SIGILLA L’ALLEANZA (Es 19-24)  Alleanza bilaterale (proposta di Yhwh – Risposta del popolo)  E’ STATA DATA PER MANO DI ALGELI 430 ANNI DOPO ABRAMO.  La funzione ha una funzione «pedagogica»: PEDAGOGO  LA LEGGE E’ BUONA, SANTA  ma LA LEGGE NON DA’ LA VITA E PER QUESTO NON PUO’ SALVARE  PUO’ SOLO INDICARE LA STRADA  E PUNIRE I TRASGRESSORI CON LA MORTE  </vt:lpstr>
      <vt:lpstr>Presentazione standard di PowerPoint</vt:lpstr>
      <vt:lpstr>FALLIMENTO DELL’ANTICA ALLEANZA  FORMALISMO DELLA LEGGE (LEGALISMO) – STRUMENTALIZZAZIONE DELLA LEGGE  BISOGNO DI SUPERARE LA LOGICA DELA LEGGE  COME IMPOSIZIONE RESTRITTIVA  PROFEZIA DI UNA  NUOVA ALLEANZA  E DI UNA  NUOVA LEGGE   </vt:lpstr>
      <vt:lpstr>Presentazione standard di PowerPoint</vt:lpstr>
      <vt:lpstr>FIGLI NEL FIGLIO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 1099 Filosofia della religione</dc:title>
  <dc:creator>JOHNSON UCHENNA OZIOKO</dc:creator>
  <cp:lastModifiedBy>Microsoft Office User</cp:lastModifiedBy>
  <cp:revision>173</cp:revision>
  <dcterms:created xsi:type="dcterms:W3CDTF">2018-02-11T07:04:05Z</dcterms:created>
  <dcterms:modified xsi:type="dcterms:W3CDTF">2025-04-03T05:24:42Z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TC040144299991</vt:lpwstr>
  </property>
</Properties>
</file>