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7" r:id="rId5"/>
    <p:sldId id="261" r:id="rId6"/>
    <p:sldId id="265" r:id="rId7"/>
    <p:sldId id="264" r:id="rId8"/>
    <p:sldId id="262" r:id="rId9"/>
    <p:sldId id="263" r:id="rId10"/>
    <p:sldId id="257" r:id="rId11"/>
    <p:sldId id="266" r:id="rId12"/>
    <p:sldId id="25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C754A-9E12-57D0-151F-C4B7AE96A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4B9D06-B90F-7355-4A22-094BF5082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F9B718-B5F3-8AD4-2DCA-0EFCE22B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CB71-0019-48A8-A2B0-F6D481877EE2}" type="datetimeFigureOut">
              <a:rPr lang="it-IT" smtClean="0"/>
              <a:pPr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69DE98-4DDA-13F4-0039-33F3C6A3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E7647A-931E-77B4-B749-9D8E667D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8EFF-62D2-4534-AA18-D1F7F96D21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8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B00099-01FC-0EC0-2DAE-936A3BA0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216212A-771C-BC56-D070-45C692A71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FBF4D3-4AD0-8703-3C06-1868336BD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CB71-0019-48A8-A2B0-F6D481877EE2}" type="datetimeFigureOut">
              <a:rPr lang="it-IT" smtClean="0"/>
              <a:pPr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8ED9B5-E786-C1A3-0B44-B36DCD33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30A82C-452A-D0A9-D6D5-D04D468E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8EFF-62D2-4534-AA18-D1F7F96D21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814CA4A-6607-49AD-C5FF-0386E2DEF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985CC0-BA3B-1ADA-C005-E45F2EEE7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217871-41EB-8B6E-95EA-D3757D5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CB71-0019-48A8-A2B0-F6D481877EE2}" type="datetimeFigureOut">
              <a:rPr lang="it-IT" smtClean="0"/>
              <a:pPr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9B9891-3D38-5714-E83C-A0F975E56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D08CFF-914D-FA34-3C34-0F2EA783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8EFF-62D2-4534-AA18-D1F7F96D21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02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205F75-D377-8E6E-3949-E827B692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AA0C0A-EEEC-9748-53A5-B4B72B4D9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D9C8BA-FA29-ECDA-A9B0-F24504DE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CB71-0019-48A8-A2B0-F6D481877EE2}" type="datetimeFigureOut">
              <a:rPr lang="it-IT" smtClean="0"/>
              <a:pPr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BF5F81-BAC4-9A8D-C8E0-63D0FE59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449D67-ECCC-904E-BD9E-C9C56A0F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8EFF-62D2-4534-AA18-D1F7F96D21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0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76325-4903-08AF-9D1D-0E8A947A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F5CF54-4978-EF41-1111-D22741DA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2E6AD8-D7E9-93F6-7BDC-0199EEC5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CB71-0019-48A8-A2B0-F6D481877EE2}" type="datetimeFigureOut">
              <a:rPr lang="it-IT" smtClean="0"/>
              <a:pPr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74FB5D-3CAC-A77F-4BF3-29957AEE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FD031C-83CC-4222-4ACE-E75A6AA2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8EFF-62D2-4534-AA18-D1F7F96D21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76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FE43F-9873-8CB1-93E9-0C0DD57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094E15-F050-D106-143D-630E7FA6F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8323A8-5F76-D304-4704-4C91890E1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2951B7-D036-BE40-4DB8-B153D37E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CB71-0019-48A8-A2B0-F6D481877EE2}" type="datetimeFigureOut">
              <a:rPr lang="it-IT" smtClean="0"/>
              <a:pPr/>
              <a:t>10/01/2024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CED094-EC14-B2AF-DA8E-B21D47D4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9D0042-30B4-0EED-BD82-805A8558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8EFF-62D2-4534-AA18-D1F7F96D21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63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2B621-BDDF-0164-44AC-0B5F18F2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115B34-6B6A-9CEE-6BB4-7AAEFEB3F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FD142C-4898-A994-A8F8-1CFD06E83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B21AD2A-3851-D4C1-575A-8221A8C11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87F6E5A-411E-9B6F-EB00-2AFB30F86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8177AFC-6A7E-EE42-5617-CBEC1804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CB71-0019-48A8-A2B0-F6D481877EE2}" type="datetimeFigureOut">
              <a:rPr lang="it-IT" smtClean="0"/>
              <a:pPr/>
              <a:t>10/01/2024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FCB889D-556F-2237-6A14-3F54964F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3FB65B2-F9D4-2F16-0EBF-994691B2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8EFF-62D2-4534-AA18-D1F7F96D21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0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F307E-06FC-71B2-B794-F8B6BA9A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451C1EB-2530-A2DD-B711-4ED0A641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CB71-0019-48A8-A2B0-F6D481877EE2}" type="datetimeFigureOut">
              <a:rPr lang="it-IT" smtClean="0"/>
              <a:pPr/>
              <a:t>10/01/2024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98394C-D529-7021-E9D0-6840887A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58664A-48B6-E295-62D3-9B100ECC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8EFF-62D2-4534-AA18-D1F7F96D21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39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F3D0B42-581B-B6A7-3C47-E472F662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CB71-0019-48A8-A2B0-F6D481877EE2}" type="datetimeFigureOut">
              <a:rPr lang="it-IT" smtClean="0"/>
              <a:pPr/>
              <a:t>10/01/2024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B88422-2C0F-14E5-D135-20F51FE2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C67188-4A93-E2C1-D972-4EF27BAC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8EFF-62D2-4534-AA18-D1F7F96D21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24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1ABA3E-CD73-D710-5956-FF146839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56CF7F-5B6F-EF8F-2F07-C0B54590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605E72-EABE-9121-BE60-85915DC8A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A42996-89D9-9109-FD97-2027168B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CB71-0019-48A8-A2B0-F6D481877EE2}" type="datetimeFigureOut">
              <a:rPr lang="it-IT" smtClean="0"/>
              <a:pPr/>
              <a:t>10/01/2024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4FD6F5-8962-B951-B889-2D6B9845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CAE716-9C94-3F13-C2D5-C46AAB18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8EFF-62D2-4534-AA18-D1F7F96D21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44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3880D-B709-E731-962C-F38A3E00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784531-1E4D-4147-0662-47495D746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C844C1-2BFE-4C06-9497-69ED77DC6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EA59D2-901E-AAA5-B5A5-E4B79FA8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CB71-0019-48A8-A2B0-F6D481877EE2}" type="datetimeFigureOut">
              <a:rPr lang="it-IT" smtClean="0"/>
              <a:pPr/>
              <a:t>10/01/2024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006AD0-97F7-2F23-7EBE-592E4A01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0DF68E-9B7E-0F4C-FD73-3A494513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8EFF-62D2-4534-AA18-D1F7F96D21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19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3F4CF4B-595E-D52D-15F7-C37E0609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95621C-C0FF-3760-BBBF-3BB4877AD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EAA316-8AAC-99A9-A2F8-6C5FFA325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CB71-0019-48A8-A2B0-F6D481877EE2}" type="datetimeFigureOut">
              <a:rPr lang="it-IT" smtClean="0"/>
              <a:pPr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536017-EE7F-F65D-21A2-83A32690A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3FFE9F-34BD-9C72-F970-BCEBBA286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A8EFF-62D2-4534-AA18-D1F7F96D21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32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Maria e il demonio nella S. Scrittura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212257"/>
            <a:ext cx="10515600" cy="396470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S. GIOVANNI PAOLO II, </a:t>
            </a:r>
            <a:r>
              <a:rPr lang="it-IT" dirty="0" err="1"/>
              <a:t>enc</a:t>
            </a:r>
            <a:r>
              <a:rPr lang="it-IT" dirty="0"/>
              <a:t>. </a:t>
            </a:r>
            <a:r>
              <a:rPr lang="it-IT" i="1" dirty="0" err="1"/>
              <a:t>Redemptoris</a:t>
            </a:r>
            <a:r>
              <a:rPr lang="it-IT" i="1" dirty="0"/>
              <a:t> Mater</a:t>
            </a:r>
            <a:r>
              <a:rPr lang="it-IT" dirty="0"/>
              <a:t>, (1987), n. 11:</a:t>
            </a:r>
          </a:p>
          <a:p>
            <a:pPr marL="0" indent="0">
              <a:buNone/>
            </a:pPr>
            <a:r>
              <a:rPr lang="it-IT" dirty="0"/>
              <a:t> «L‘ “inimicizia»” (</a:t>
            </a:r>
            <a:r>
              <a:rPr lang="it-IT" dirty="0" err="1"/>
              <a:t>Gen</a:t>
            </a:r>
            <a:r>
              <a:rPr lang="it-IT" dirty="0"/>
              <a:t> 3,15), annunciata all'inizio, viene confermata nell'Apocalisse, il libro delle realtà ultime della Chiesa e del mondo, dove torna di nuovo il segno della “donna”, questa volta “vestita di sole” (</a:t>
            </a:r>
            <a:r>
              <a:rPr lang="it-IT" i="1" dirty="0" err="1"/>
              <a:t>Ap</a:t>
            </a:r>
            <a:r>
              <a:rPr lang="it-IT" dirty="0"/>
              <a:t> 12,1). Maria, Madre del Verbo incarnato, viene collocata </a:t>
            </a:r>
            <a:r>
              <a:rPr lang="it-IT" b="1" dirty="0"/>
              <a:t>al centro stesso di quella inimicizia</a:t>
            </a:r>
            <a:r>
              <a:rPr lang="it-IT" dirty="0"/>
              <a:t>, di quella </a:t>
            </a:r>
            <a:r>
              <a:rPr lang="it-IT" b="1" dirty="0"/>
              <a:t>lotta</a:t>
            </a:r>
            <a:r>
              <a:rPr lang="it-IT" dirty="0"/>
              <a:t> che accompagna la storia dell'umanità sulla terra e la storia stessa della salvezza».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370B9-3C9A-12DB-275B-F9D90AFA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Maria negli esorcismi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D79185-7304-DBFD-9BB6-C31FD59F0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1471"/>
            <a:ext cx="10515600" cy="3625491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Conferenza Episcopale Italiana, </a:t>
            </a:r>
            <a:r>
              <a:rPr lang="it-IT" i="1" dirty="0"/>
              <a:t>Rito degli esorcismi e preghiere per circostanze particolari</a:t>
            </a:r>
            <a:r>
              <a:rPr lang="it-IT" dirty="0"/>
              <a:t>, p. 51:</a:t>
            </a:r>
          </a:p>
          <a:p>
            <a:pPr marL="0" indent="0" algn="just">
              <a:buNone/>
            </a:pPr>
            <a:r>
              <a:rPr lang="it-IT" dirty="0"/>
              <a:t>«Dio onnipotente e misericordioso, ascolta la preghiera della beata vergine Maria: il Figlio Gesù, morendo sulla croce, ha schiacciato il capo dell’antico serpente e ha affidato alla Madre tutti gli uomini come figli».</a:t>
            </a:r>
          </a:p>
        </p:txBody>
      </p:sp>
    </p:spTree>
    <p:extLst>
      <p:ext uri="{BB962C8B-B14F-4D97-AF65-F5344CB8AC3E}">
        <p14:creationId xmlns:p14="http://schemas.microsoft.com/office/powerpoint/2010/main" val="328389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A6570-2D8F-C80E-BC98-6BB28CDC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Maria negli esorcismi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3DB9AB-9B95-2690-9549-B327621E6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Padre AMORTH, </a:t>
            </a:r>
            <a:r>
              <a:rPr lang="it-IT" i="1" dirty="0"/>
              <a:t>L’ultimo esorcista</a:t>
            </a:r>
            <a:r>
              <a:rPr lang="it-IT" dirty="0"/>
              <a:t>, pp. 16-17:</a:t>
            </a:r>
          </a:p>
          <a:p>
            <a:pPr marL="0" indent="0" algn="just">
              <a:buNone/>
            </a:pPr>
            <a:r>
              <a:rPr lang="it-IT" dirty="0"/>
              <a:t>«Un giorno, parecchio tempo dopo aver fatto quella supplica, mi trovo a esorcizzare un posseduto. Attraverso la sua voce è Satana che mi parla. Mi sputa addosso insulti, bestemmie, accuse e minacce. Ma a un certo punto mi dice: - Prete, vattene. Lasciami stare. - Vattene tu, gli rispondo. - Ti prego, prete, vattene. Contro di te non posso fare nulla. - Dimmi, in nome di Cristo, perché non puoi fare nulla? – Perché sei troppo protetto dalla tua Signora. La tua Signora col suo manto ti circonda e io non posso raggiungerti».</a:t>
            </a:r>
          </a:p>
        </p:txBody>
      </p:sp>
    </p:spTree>
    <p:extLst>
      <p:ext uri="{BB962C8B-B14F-4D97-AF65-F5344CB8AC3E}">
        <p14:creationId xmlns:p14="http://schemas.microsoft.com/office/powerpoint/2010/main" val="318087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4D1C18D-2AD2-EC3A-C90C-0AFD998F0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bibliografia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7FD13BE-0855-294A-871D-8BEFDF57A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Salvatore PERRELLA, </a:t>
            </a:r>
            <a:r>
              <a:rPr lang="it-IT" i="1" dirty="0"/>
              <a:t>La "benedetta" e il "maledetto": tra mariofanie e demonologia</a:t>
            </a:r>
            <a:r>
              <a:rPr lang="it-IT" dirty="0"/>
              <a:t>, San Paolo, Cinisello Balsamo (MI) 2018.</a:t>
            </a:r>
          </a:p>
          <a:p>
            <a:r>
              <a:rPr lang="it-IT" dirty="0"/>
              <a:t>Stefano DE FIORES, </a:t>
            </a:r>
            <a:r>
              <a:rPr lang="it-IT" i="1" dirty="0"/>
              <a:t>Maria e il mistero del male</a:t>
            </a:r>
            <a:r>
              <a:rPr lang="it-IT" dirty="0"/>
              <a:t>, Àncora, Milano 2013.</a:t>
            </a:r>
          </a:p>
          <a:p>
            <a:r>
              <a:rPr lang="it-IT" dirty="0"/>
              <a:t>Padre AMORTH, </a:t>
            </a:r>
            <a:r>
              <a:rPr lang="it-IT" i="1" dirty="0"/>
              <a:t>L’ultimo esorcista</a:t>
            </a:r>
            <a:r>
              <a:rPr lang="it-IT" dirty="0"/>
              <a:t>, Piemme, Milano 2012.</a:t>
            </a:r>
          </a:p>
          <a:p>
            <a:r>
              <a:rPr lang="it-IT" dirty="0"/>
              <a:t>Angelo AMATO, </a:t>
            </a:r>
            <a:r>
              <a:rPr lang="it-IT" i="1" dirty="0"/>
              <a:t>Maria nella lotta contro Satana nel mondo d’oggi</a:t>
            </a:r>
            <a:r>
              <a:rPr lang="it-IT" dirty="0"/>
              <a:t>, in Adriano DI GESÙ-Enrico VIDAU (</a:t>
            </a:r>
            <a:r>
              <a:rPr lang="it-IT" dirty="0" err="1"/>
              <a:t>edd</a:t>
            </a:r>
            <a:r>
              <a:rPr lang="it-IT" dirty="0"/>
              <a:t>.), </a:t>
            </a:r>
            <a:r>
              <a:rPr lang="it-IT" i="1" dirty="0"/>
              <a:t>La Madre del Dio vivo a servizio della vita</a:t>
            </a:r>
            <a:r>
              <a:rPr lang="it-IT" dirty="0"/>
              <a:t>, Atti del XII Colloquio internazionale di Mariologia, AMI, Roma 2005, pp. 111-133.</a:t>
            </a:r>
          </a:p>
        </p:txBody>
      </p:sp>
    </p:spTree>
    <p:extLst>
      <p:ext uri="{BB962C8B-B14F-4D97-AF65-F5344CB8AC3E}">
        <p14:creationId xmlns:p14="http://schemas.microsoft.com/office/powerpoint/2010/main" val="351292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Maria e il demonio nella S. Scrittura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20529"/>
            <a:ext cx="10515600" cy="4156434"/>
          </a:xfrm>
        </p:spPr>
        <p:txBody>
          <a:bodyPr/>
          <a:lstStyle/>
          <a:p>
            <a:pPr>
              <a:buNone/>
            </a:pPr>
            <a:r>
              <a:rPr lang="it-IT" dirty="0"/>
              <a:t>S. GIOVANNI PAOLO II, Udienza del 9 aprile 1997, n. 2:</a:t>
            </a:r>
          </a:p>
          <a:p>
            <a:pPr marL="0" indent="0">
              <a:buNone/>
            </a:pPr>
            <a:r>
              <a:rPr lang="it-IT" dirty="0"/>
              <a:t>«Partorendo Colui che era destinato a realizzare la redenzione dell’uomo, nutrendolo, presentandolo al tempio, soffrendo con Lui morente in Croce, “cooperò in modo tutto speciale all’opera del Salvatore” (LG 61). Anche se la chiamata di Dio a collaborare all’opera della salvezza riguarda ogni essere umano, la partecipazione della Madre del Salvatore alla Redenzione dell’umanità rappresenta un fatto unico e irripetibile».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28573" y="477811"/>
            <a:ext cx="6244771" cy="1325563"/>
          </a:xfrm>
        </p:spPr>
        <p:txBody>
          <a:bodyPr/>
          <a:lstStyle/>
          <a:p>
            <a:pPr algn="ctr"/>
            <a:r>
              <a:rPr lang="it-IT" dirty="0"/>
              <a:t>Opposizione tra Maria e il demonio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32471" y="2292087"/>
            <a:ext cx="6244771" cy="435133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it-IT" dirty="0"/>
              <a:t>Catechismo della Chiesa Cattolica, n. 2853:</a:t>
            </a:r>
          </a:p>
          <a:p>
            <a:pPr marL="0" indent="0" algn="r">
              <a:buNone/>
            </a:pPr>
            <a:r>
              <a:rPr lang="it-IT" dirty="0"/>
              <a:t>«Avviene allora il giudizio di questo mondo e il principe di questo mondo è “gettato fuori” (cfr. </a:t>
            </a:r>
            <a:r>
              <a:rPr lang="it-IT" dirty="0" err="1"/>
              <a:t>Gv</a:t>
            </a:r>
            <a:r>
              <a:rPr lang="it-IT" dirty="0"/>
              <a:t> 12,31; </a:t>
            </a:r>
            <a:r>
              <a:rPr lang="it-IT" dirty="0" err="1"/>
              <a:t>Ap</a:t>
            </a:r>
            <a:r>
              <a:rPr lang="it-IT" dirty="0"/>
              <a:t> 12,10). Egli “si avventò contro la Donna” (</a:t>
            </a:r>
            <a:r>
              <a:rPr lang="it-IT" dirty="0" err="1"/>
              <a:t>Ap</a:t>
            </a:r>
            <a:r>
              <a:rPr lang="it-IT" dirty="0"/>
              <a:t> 12,13), ma non la </a:t>
            </a:r>
            <a:r>
              <a:rPr lang="it-IT" dirty="0" err="1"/>
              <a:t>potè</a:t>
            </a:r>
            <a:r>
              <a:rPr lang="it-IT" dirty="0"/>
              <a:t> ghermire: la nuova Eva, “piena di grazia” dello Spirito Santo, è preservata dal peccato e dalla corruzione della morte (concezione immacolata e assunzione della santissima Madre di Dio, Maria, sempre Vergine)».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9C03714-CAD7-ABA0-C39F-CF41BBFBD4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100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5AF52C-425F-7875-C5C2-8124B5CF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Opposizione tra Maria e il demonio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20C420C-EC59-3BEF-76E8-04590E2B6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0827"/>
            <a:ext cx="6961909" cy="449204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Medjugorje, 1 gennaio 2001:</a:t>
            </a:r>
          </a:p>
          <a:p>
            <a:pPr marL="0" indent="0">
              <a:buNone/>
            </a:pPr>
            <a:r>
              <a:rPr lang="it-IT" sz="3200" dirty="0"/>
              <a:t>«Cari figli, questa sera in modo speciale vi ho voluti qua. In modo speciale adesso, quando satana è sciolto dalle catene, vi invito a consacrarvi al mio cuore e al cuore di mio Figlio. In modo speciale adesso, cari figli miei, vi invito a starmi vicino. Io vi benedico tutti con la mia benedizione materna».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A4376F9-EE4E-1B07-4683-04EFEE7DFC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25392" y="1822450"/>
            <a:ext cx="21811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0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806" y="914401"/>
            <a:ext cx="3932237" cy="1600200"/>
          </a:xfrm>
        </p:spPr>
        <p:txBody>
          <a:bodyPr anchor="t"/>
          <a:lstStyle/>
          <a:p>
            <a:pPr algn="ctr"/>
            <a:r>
              <a:rPr lang="it-IT" dirty="0"/>
              <a:t>Maria custode della Chiesa</a:t>
            </a: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2945B522-2E48-17BA-731D-951F69D7E5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520" b="10520"/>
          <a:stretch>
            <a:fillRect/>
          </a:stretch>
        </p:blipFill>
        <p:spPr>
          <a:xfrm>
            <a:off x="4499622" y="609601"/>
            <a:ext cx="7334262" cy="579120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314ECF-6D14-92E3-9AB3-C8B9F4BE2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982" y="2715491"/>
            <a:ext cx="2895600" cy="3469769"/>
          </a:xfrm>
        </p:spPr>
        <p:txBody>
          <a:bodyPr/>
          <a:lstStyle/>
          <a:p>
            <a:pPr>
              <a:buNone/>
            </a:pPr>
            <a:r>
              <a:rPr lang="it-IT" sz="2800" dirty="0"/>
              <a:t>Antifona mariana:</a:t>
            </a:r>
          </a:p>
          <a:p>
            <a:pPr marL="0" indent="0">
              <a:buNone/>
            </a:pPr>
            <a:r>
              <a:rPr lang="it-IT" sz="2800" dirty="0"/>
              <a:t>«</a:t>
            </a:r>
            <a:r>
              <a:rPr lang="it-IT" sz="2800" i="1" dirty="0"/>
              <a:t>Gaude, Maria virgo, </a:t>
            </a:r>
            <a:r>
              <a:rPr lang="it-IT" sz="2800" i="1" dirty="0" err="1"/>
              <a:t>cunctas</a:t>
            </a:r>
            <a:r>
              <a:rPr lang="it-IT" sz="2800" i="1" dirty="0"/>
              <a:t> </a:t>
            </a:r>
            <a:r>
              <a:rPr lang="it-IT" sz="2800" i="1" dirty="0" err="1"/>
              <a:t>haereses</a:t>
            </a:r>
            <a:r>
              <a:rPr lang="it-IT" sz="2800" i="1" dirty="0"/>
              <a:t> tu sola </a:t>
            </a:r>
            <a:r>
              <a:rPr lang="it-IT" sz="2800" i="1" dirty="0" err="1"/>
              <a:t>interemisti</a:t>
            </a:r>
            <a:r>
              <a:rPr lang="it-IT" sz="2800" i="1" dirty="0"/>
              <a:t> in universo </a:t>
            </a:r>
            <a:r>
              <a:rPr lang="it-IT" sz="2800" i="1" dirty="0" err="1"/>
              <a:t>mundo</a:t>
            </a:r>
            <a:r>
              <a:rPr lang="it-IT" sz="2800" dirty="0"/>
              <a:t>».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BBE060-C430-895A-B555-03030098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Maria negli esorcismi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3AE5E5-0A78-083D-AE12-290652A4C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FRATI SERVI DI MARIA, </a:t>
            </a:r>
            <a:r>
              <a:rPr lang="it-IT" i="1" dirty="0"/>
              <a:t>«Avvenga per me secondo la tua Parola» (Lc 1,38)</a:t>
            </a:r>
            <a:r>
              <a:rPr lang="it-IT" dirty="0"/>
              <a:t>, in </a:t>
            </a:r>
            <a:r>
              <a:rPr lang="it-IT" i="1" dirty="0" err="1"/>
              <a:t>Marianum</a:t>
            </a:r>
            <a:r>
              <a:rPr lang="it-IT" dirty="0"/>
              <a:t> 76 (2014), p. 352:</a:t>
            </a:r>
          </a:p>
          <a:p>
            <a:pPr marL="0" indent="0" algn="just">
              <a:buNone/>
            </a:pPr>
            <a:r>
              <a:rPr lang="it-IT" dirty="0"/>
              <a:t>«Maria è madre di tutti coloro che, pur soffrendo nella loro carne la violenza del principe di questo mondo, </a:t>
            </a:r>
            <a:r>
              <a:rPr lang="it-IT" b="1" dirty="0"/>
              <a:t>non si sottomettono alle sue regole e alle sue logiche</a:t>
            </a:r>
            <a:r>
              <a:rPr lang="it-IT" dirty="0"/>
              <a:t>. È madre di coloro che il mondo ritiene "morti" e come tali li tratta, li occulta e li cancella, ma che in realtà sono, in Cristo, con Lui e per Lui, gli autentici viventi perché "ritornati dai morti" (</a:t>
            </a:r>
            <a:r>
              <a:rPr lang="it-IT" dirty="0" err="1"/>
              <a:t>Rm</a:t>
            </a:r>
            <a:r>
              <a:rPr lang="it-IT" dirty="0"/>
              <a:t> 6,13; cfr. Ap 6,9-11)». </a:t>
            </a:r>
          </a:p>
        </p:txBody>
      </p:sp>
    </p:spTree>
    <p:extLst>
      <p:ext uri="{BB962C8B-B14F-4D97-AF65-F5344CB8AC3E}">
        <p14:creationId xmlns:p14="http://schemas.microsoft.com/office/powerpoint/2010/main" val="290234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757689"/>
            <a:ext cx="3932237" cy="1600200"/>
          </a:xfrm>
        </p:spPr>
        <p:txBody>
          <a:bodyPr anchor="ctr">
            <a:normAutofit/>
          </a:bodyPr>
          <a:lstStyle/>
          <a:p>
            <a:r>
              <a:rPr lang="it-IT" sz="3600" dirty="0"/>
              <a:t>La presenza di satana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605812"/>
            <a:ext cx="3932237" cy="3494498"/>
          </a:xfrm>
        </p:spPr>
        <p:txBody>
          <a:bodyPr>
            <a:normAutofit/>
          </a:bodyPr>
          <a:lstStyle/>
          <a:p>
            <a:r>
              <a:rPr lang="it-IT" sz="3200" b="1" dirty="0"/>
              <a:t>Tentazione</a:t>
            </a:r>
          </a:p>
          <a:p>
            <a:r>
              <a:rPr lang="it-IT" sz="3200" dirty="0"/>
              <a:t>Mt 4,1: “Allora Gesù fu condotto dallo Spirito nel deserto, per essere tentato dal diavolo”.</a:t>
            </a:r>
          </a:p>
        </p:txBody>
      </p:sp>
      <p:pic>
        <p:nvPicPr>
          <p:cNvPr id="1028" name="Picture 4" descr="Il messaggio di Quaresima del Gran Maestr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69" r="2569"/>
          <a:stretch>
            <a:fillRect/>
          </a:stretch>
        </p:blipFill>
        <p:spPr bwMode="auto">
          <a:xfrm>
            <a:off x="4961514" y="757689"/>
            <a:ext cx="6766160" cy="5342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3451" y="36871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La presenza di satana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241755"/>
            <a:ext cx="10515600" cy="3935208"/>
          </a:xfrm>
        </p:spPr>
        <p:txBody>
          <a:bodyPr>
            <a:normAutofit/>
          </a:bodyPr>
          <a:lstStyle/>
          <a:p>
            <a:r>
              <a:rPr lang="it-IT" b="1" dirty="0"/>
              <a:t>Ossessione</a:t>
            </a:r>
            <a:r>
              <a:rPr lang="it-IT" dirty="0"/>
              <a:t> (Atti 8,7: “Da molti indemoniati </a:t>
            </a:r>
            <a:r>
              <a:rPr lang="it-IT" b="1" dirty="0"/>
              <a:t>uscivano spiriti impuri</a:t>
            </a:r>
            <a:r>
              <a:rPr lang="it-IT" dirty="0"/>
              <a:t>, emettendo alte grida, e molti paralitici e storpi furono guariti”; 19,12: “Mettevano sopra i malati fazzoletti o grembiuli che erano stati a contatto con lui e le malattie cessavano e </a:t>
            </a:r>
            <a:r>
              <a:rPr lang="it-IT" b="1" dirty="0"/>
              <a:t>gli spiriti cattivi fuggivano</a:t>
            </a:r>
            <a:r>
              <a:rPr lang="it-IT" dirty="0"/>
              <a:t>”).</a:t>
            </a:r>
          </a:p>
          <a:p>
            <a:r>
              <a:rPr lang="it-IT" b="1" dirty="0"/>
              <a:t>Divinazione</a:t>
            </a:r>
            <a:r>
              <a:rPr lang="it-IT" dirty="0"/>
              <a:t> (Atti 16,16: “Venne verso di noi una schiava che aveva </a:t>
            </a:r>
            <a:r>
              <a:rPr lang="it-IT" b="1" dirty="0"/>
              <a:t>uno spirito di divinazione</a:t>
            </a:r>
            <a:r>
              <a:rPr lang="it-IT" dirty="0"/>
              <a:t>: costei, facendo l’indovina, procurava molto guadagno ai suoi padroni”).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presenza di satana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b="1" dirty="0"/>
              <a:t>Idolatria</a:t>
            </a:r>
            <a:r>
              <a:rPr lang="it-IT" dirty="0"/>
              <a:t> (</a:t>
            </a:r>
            <a:r>
              <a:rPr lang="it-IT" dirty="0" err="1"/>
              <a:t>Ap</a:t>
            </a:r>
            <a:r>
              <a:rPr lang="it-IT" dirty="0"/>
              <a:t> 9,20: “Il resto dell’umanità (…) non cessò di </a:t>
            </a:r>
            <a:r>
              <a:rPr lang="it-IT" b="1" dirty="0"/>
              <a:t>prestare culto ai </a:t>
            </a:r>
            <a:r>
              <a:rPr lang="it-IT" b="1" dirty="0" err="1"/>
              <a:t>demòni</a:t>
            </a:r>
            <a:r>
              <a:rPr lang="it-IT" b="1" dirty="0"/>
              <a:t> e agli idoli </a:t>
            </a:r>
            <a:r>
              <a:rPr lang="it-IT" dirty="0"/>
              <a:t>d’oro, d’argento, di bronzo, di pietra e di legno, che non possono né vedere, né udire, né camminare”).</a:t>
            </a:r>
          </a:p>
          <a:p>
            <a:pPr algn="just"/>
            <a:r>
              <a:rPr lang="it-IT" b="1" dirty="0"/>
              <a:t>Magia e superstizione </a:t>
            </a:r>
            <a:r>
              <a:rPr lang="it-IT" dirty="0"/>
              <a:t>(Atti 13,10: “Uomo pieno di ogni frode e di ogni malizia, </a:t>
            </a:r>
            <a:r>
              <a:rPr lang="it-IT" b="1" dirty="0"/>
              <a:t>figlio del diavolo</a:t>
            </a:r>
            <a:r>
              <a:rPr lang="it-IT" dirty="0"/>
              <a:t>, nemico di ogni giustizia, quando cesserai di sconvolgere le vie diritte del Signore?”; Atti 19,18-19: “Molti di quelli che avevano abbracciato la fede venivano a confessare in pubblico le loro </a:t>
            </a:r>
            <a:r>
              <a:rPr lang="it-IT" b="1" dirty="0"/>
              <a:t>pratiche di magia </a:t>
            </a:r>
            <a:r>
              <a:rPr lang="it-IT" dirty="0"/>
              <a:t>e un numero considerevole di persone, che avevano esercitato </a:t>
            </a:r>
            <a:r>
              <a:rPr lang="it-IT" b="1" dirty="0"/>
              <a:t>arti magiche</a:t>
            </a:r>
            <a:r>
              <a:rPr lang="it-IT" dirty="0"/>
              <a:t>, portavano i propri libri e li bruciavano davanti a tutti”.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1055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Tema di Office</vt:lpstr>
      <vt:lpstr>Maria e il demonio nella S. Scrittura</vt:lpstr>
      <vt:lpstr>Maria e il demonio nella S. Scrittura</vt:lpstr>
      <vt:lpstr>Opposizione tra Maria e il demonio</vt:lpstr>
      <vt:lpstr>Opposizione tra Maria e il demonio</vt:lpstr>
      <vt:lpstr>Maria custode della Chiesa</vt:lpstr>
      <vt:lpstr>Maria negli esorcismi</vt:lpstr>
      <vt:lpstr>La presenza di satana</vt:lpstr>
      <vt:lpstr>La presenza di satana</vt:lpstr>
      <vt:lpstr>La presenza di satana</vt:lpstr>
      <vt:lpstr>Maria negli esorcismi</vt:lpstr>
      <vt:lpstr>Maria negli esorcismi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bibliografia</dc:title>
  <dc:creator>Carla Rossi Espagnet</dc:creator>
  <cp:lastModifiedBy>Carla Rossi Espagnet</cp:lastModifiedBy>
  <cp:revision>38</cp:revision>
  <dcterms:created xsi:type="dcterms:W3CDTF">2024-01-05T10:46:30Z</dcterms:created>
  <dcterms:modified xsi:type="dcterms:W3CDTF">2024-01-10T09:12:47Z</dcterms:modified>
</cp:coreProperties>
</file>