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260" r:id="rId4"/>
    <p:sldId id="264" r:id="rId5"/>
    <p:sldId id="257" r:id="rId6"/>
    <p:sldId id="258" r:id="rId7"/>
    <p:sldId id="261" r:id="rId8"/>
    <p:sldId id="263" r:id="rId9"/>
    <p:sldId id="265" r:id="rId10"/>
    <p:sldId id="266" r:id="rId11"/>
    <p:sldId id="267" r:id="rId12"/>
    <p:sldId id="262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306E-D003-44A9-B888-2D2371C6C00D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BC20-5A04-463C-B5EE-0F9D85745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9C9C3B6-7E50-4A66-9FFF-3C682A80F3F3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a.a.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796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1B84-248B-4F6D-ADBA-2CD9093766F3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17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4C13460-202C-4593-99E0-73F0EF9F989F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33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388-7A6F-44F1-B3C4-961FD06E8754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9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8EDC6A29-8B16-4B59-B2CD-39EDED1D3A59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a.a.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1934FFC-442F-44CE-B575-355FB59EB5CD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47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79FBC4EB-B54E-46B6-B79D-0D3ED0A006F9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27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0F35-94A3-4459-96FD-8994B62ED498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8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38F43DAC-1FBA-4D12-B661-B621716AD9CA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19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25B-FF0F-466D-B5E0-375231599E8D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46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C067406-2BBE-47B7-B05E-007E56E69A5D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r>
              <a:rPr lang="it-IT"/>
              <a:t>a.a. 2021-22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5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CE7F-C42B-4FC5-8E3A-301FB59F0403}" type="datetime1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a.a.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51AB-E54D-4E64-9C1C-418FEC8B2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7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tican.va/archive/hist_councils/ii_vatican_council/documents/vat-ii_const_19631204_sacrosanctum-concilium_i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9091" y="1124744"/>
            <a:ext cx="6428445" cy="1791764"/>
          </a:xfrm>
        </p:spPr>
        <p:txBody>
          <a:bodyPr anchor="t"/>
          <a:lstStyle/>
          <a:p>
            <a:r>
              <a:rPr lang="it-IT" dirty="0">
                <a:latin typeface="Cambria" pitchFamily="18" charset="0"/>
              </a:rPr>
              <a:t>La pietà popolare mariana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6" cy="133412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Fiaccolata Maria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6805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36841" y="188640"/>
            <a:ext cx="4330700" cy="6264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MC 57: «La missione materna della Vergine spinge il Popolo di Dio a rivolgersi con filiale fiducia a colei che è sempre pronta ad esaudirlo con affetto di madre e con efficace soccorso di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ausiliatrice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(cfr. LG 60-63). Esso, pertanto, è solito invocarla come Consolatrice degli afflitti, Salute degli infermi, Rifugio dei peccatori, per aver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nella tribolazione conforto, nella malattia sollievo, nella colpa forza liberatrice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 perché ella, che è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libera dal peccato, a questo conduce i suoi figli: a debellare con energica risoluzione il peccato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(cfr. LG 65)».</a:t>
            </a:r>
          </a:p>
        </p:txBody>
      </p:sp>
      <p:pic>
        <p:nvPicPr>
          <p:cNvPr id="1026" name="Picture 2" descr="Curiosi Titoli della Madonna">
            <a:extLst>
              <a:ext uri="{FF2B5EF4-FFF2-40B4-BE49-F238E27FC236}">
                <a16:creationId xmlns:a16="http://schemas.microsoft.com/office/drawing/2014/main" id="{0C559C39-FBF1-E045-6C22-4B9E9FE7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87" y="404664"/>
            <a:ext cx="4239167" cy="62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775608" y="1736812"/>
            <a:ext cx="2339752" cy="3384376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La pietà popolare mariana</a:t>
            </a:r>
          </a:p>
        </p:txBody>
      </p:sp>
      <p:pic>
        <p:nvPicPr>
          <p:cNvPr id="1026" name="Picture 2" descr="C:\Users\Carla\Pictures\immagini mariane\medaglia-miracolos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/>
        </p:blipFill>
        <p:spPr bwMode="auto">
          <a:xfrm>
            <a:off x="28640" y="193658"/>
            <a:ext cx="6631756" cy="6631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554" y="2060848"/>
            <a:ext cx="3112048" cy="2754028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it-IT" dirty="0">
                <a:latin typeface="Century Gothic" panose="020B0502020202020204" pitchFamily="34" charset="0"/>
              </a:rPr>
              <a:t>Maria nello spazio: i luoghi mariani.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15686" y="803186"/>
            <a:ext cx="4332777" cy="565015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 santuari.</a:t>
            </a:r>
          </a:p>
          <a:p>
            <a:pPr marL="0" indent="0" algn="r">
              <a:buNone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RM 28: «Si potrebbe forse parlare di una specifica “geografia” della fede e della pietà mariana, che comprende tutti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 luoghi di particolare pellegrinaggio del popolo di Dio, il quale cerca l'incontro con la Madre di Dio per trovare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nel raggio della materna presenza di “colei che ha creduto”,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consolidamento della propria fede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F052496-B0CC-0CAF-99FC-777F777C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apparizioni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0F9FA21-1496-2557-999E-76CC2AC4D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5872"/>
            <a:ext cx="3792259" cy="6366256"/>
          </a:xfrm>
        </p:spPr>
      </p:pic>
    </p:spTree>
    <p:extLst>
      <p:ext uri="{BB962C8B-B14F-4D97-AF65-F5344CB8AC3E}">
        <p14:creationId xmlns:p14="http://schemas.microsoft.com/office/powerpoint/2010/main" val="105998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entury Gothic" panose="020B0502020202020204" pitchFamily="34" charset="0"/>
              </a:rPr>
              <a:t>Bibliografia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15687" y="476672"/>
            <a:ext cx="409141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J. ESQUERDA BIFET,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Spiritualità mariana della Chiesa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Roma 1994, pp. 140-158.</a:t>
            </a:r>
          </a:p>
          <a:p>
            <a:pPr algn="just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W. BEINERT,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culto di Maria oggi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Edizioni Paoline, Cinisello Balsamo (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 1987, pp. 314-331.</a:t>
            </a:r>
          </a:p>
          <a:p>
            <a:pPr algn="just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S. ROSSO,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Mese mariano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in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Nuovo Dizionario di Mariologia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a cura di S. DE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FIORES-S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MEO, San Paolo, Cinisello Balsamo (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 1996.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59856A1-1724-CC4D-49A3-89D0EEA65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428445" cy="518457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it-IT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PPM nasce da:</a:t>
            </a:r>
            <a:br>
              <a:rPr lang="it-IT" sz="2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it-IT" sz="2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L’esempio di Maria</a:t>
            </a:r>
            <a: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vicina alle esperienze di fede e alle difficoltà di ognuno;</a:t>
            </a:r>
            <a:b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trasparenza in Maria del mistero di Cristo</a:t>
            </a:r>
            <a: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che in lei ha preso carne e sangue e l’ha associata alla sua opera di salvezza;</a:t>
            </a:r>
            <a:b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funzione materna di Maria </a:t>
            </a:r>
            <a:r>
              <a:rPr lang="it-I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che accompagna, aiuta, intercede.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54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554" y="2060848"/>
            <a:ext cx="3112048" cy="27540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latin typeface="Century Gothic" panose="020B0502020202020204" pitchFamily="34" charset="0"/>
              </a:rPr>
              <a:t>La pietà popolare mariana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224644"/>
            <a:ext cx="4910861" cy="64087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S. Paolo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Udienza del 24 novembre 1976:</a:t>
            </a:r>
          </a:p>
          <a:p>
            <a:pPr marL="0" indent="0" algn="r"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«Vogliamo lodare, anzitutto, l’intenzione di approfondire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rapporto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che diremmo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 corrispondenza e quasi di compenetrazione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che tradizionalmente unisce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Vergine benedetta e la pietà popolare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È proprio vero che Maria, come occupa un posto privilegiato nel mistero di Cristo e della Chiesa (Cfr. 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LG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VIII), così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è sempre presente nell’anima dei nostri fedeli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e ne permea nel profondo, come all’esterno, ogni espressione e manifestazione religiosa».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15686" y="692696"/>
            <a:ext cx="4404786" cy="568863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S. Paolo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es.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Marialis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cultus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(2 febbraio 1974), n. 36:</a:t>
            </a:r>
          </a:p>
          <a:p>
            <a:pPr marL="0" indent="0" algn="r"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«La Chiesa, quando considera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lunga storia della pietà mariana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si rallegra constatando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continuità del fatto cultuale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ma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non si lega agli schemi rappresentativi delle varie epoche culturali né alle particolari concezioni antropologiche che stanno alla loro base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e comprende come talune espressioni di culto, perfettamente valide in se stesse, siano meno adatte a uomini che appartengono ad epoche e civiltà diverse».</a:t>
            </a:r>
          </a:p>
        </p:txBody>
      </p:sp>
      <p:pic>
        <p:nvPicPr>
          <p:cNvPr id="1026" name="Picture 2" descr="Madonne del latte e immagini eucaristiche mariane">
            <a:extLst>
              <a:ext uri="{FF2B5EF4-FFF2-40B4-BE49-F238E27FC236}">
                <a16:creationId xmlns:a16="http://schemas.microsoft.com/office/drawing/2014/main" id="{F2A813C2-5677-05DE-77AD-ADC9E284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281776" y="192933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rofondimento/ Mostra “Madonne Coronate”: La pratica di ...">
            <a:extLst>
              <a:ext uri="{FF2B5EF4-FFF2-40B4-BE49-F238E27FC236}">
                <a16:creationId xmlns:a16="http://schemas.microsoft.com/office/drawing/2014/main" id="{42AFCD33-DB5D-686B-DD0C-E0F3E00A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1" y="4783175"/>
            <a:ext cx="2524770" cy="1678797"/>
          </a:xfrm>
          <a:prstGeom prst="rect">
            <a:avLst/>
          </a:prstGeom>
          <a:noFill/>
          <a:scene3d>
            <a:camera prst="orthographicFront">
              <a:rot lat="0" lon="21299992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vozioni Mariane | Radio Maria">
            <a:extLst>
              <a:ext uri="{FF2B5EF4-FFF2-40B4-BE49-F238E27FC236}">
                <a16:creationId xmlns:a16="http://schemas.microsoft.com/office/drawing/2014/main" id="{B8F6E1E1-AE44-5BD5-53C2-4307DE23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1843094" y="1804648"/>
            <a:ext cx="2774708" cy="130064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dio Maria - LO SCAPOLARE DELLA MADONNA DEL CARMELO Introduzione Nelle  apparizioni della Madonna a Fatima, nel 1917, sono state confermate le due  principali devozioni mariane che hanno resistito alla prova del">
            <a:extLst>
              <a:ext uri="{FF2B5EF4-FFF2-40B4-BE49-F238E27FC236}">
                <a16:creationId xmlns:a16="http://schemas.microsoft.com/office/drawing/2014/main" id="{62D6982F-C462-EE6D-8899-32922456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35" y="3154254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 Madonne di Raffaello Sanzio - Arte Svelata | Blog di Giuseppe Nifosì">
            <a:extLst>
              <a:ext uri="{FF2B5EF4-FFF2-40B4-BE49-F238E27FC236}">
                <a16:creationId xmlns:a16="http://schemas.microsoft.com/office/drawing/2014/main" id="{D47EFE9A-C7BE-6154-BE7C-4E69AE70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4743"/>
            <a:ext cx="200360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Madonna che scioglie i nodi di coloro che soffrono - itCassino">
            <a:extLst>
              <a:ext uri="{FF2B5EF4-FFF2-40B4-BE49-F238E27FC236}">
                <a16:creationId xmlns:a16="http://schemas.microsoft.com/office/drawing/2014/main" id="{1AF4F854-C527-0DE9-FEA9-B4E3F5F7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1947507" y="108670"/>
            <a:ext cx="2610191" cy="15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554" y="2060848"/>
            <a:ext cx="3112048" cy="27540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latin typeface="Century Gothic" panose="020B0502020202020204" pitchFamily="34" charset="0"/>
              </a:rPr>
              <a:t>La pietà popolare mariana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23928" y="803186"/>
            <a:ext cx="5040560" cy="524862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RM 28: «Questa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presenza di Maria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trova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molteplici mezzi di espressione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al giorno d’oggi come in tutta la storia della Chiesa. Possiede anche un multiforme raggio di azione: mediante la fede e la pietà dei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singoli fedeli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mediante le tradizioni delle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famiglie cristiane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o “chiese domestiche”, delle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comunità parrocchiali e missionarie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degli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istituti religiosi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delle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diocesi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mediante la forza attrattiva e irradiante dei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grandi santuari, nei quali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non solo individui o gruppi locali, ma a volte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intere nazioni e continenti cercano l’incontro con la Madre del Signore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con colei che è beata perché ha creduto, è la prima tra i credenti e perciò è la Madre dell’Emanuele».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554" y="2132856"/>
            <a:ext cx="3112048" cy="268202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it-IT" sz="3200" dirty="0">
                <a:latin typeface="Century Gothic" panose="020B0502020202020204" pitchFamily="34" charset="0"/>
              </a:rPr>
              <a:t>Maria nel tempo: i mesi mariani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332656"/>
            <a:ext cx="4114800" cy="62646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3800" b="1" dirty="0">
                <a:latin typeface="Century Gothic" panose="020B0502020202020204" pitchFamily="34" charset="0"/>
              </a:rPr>
              <a:t>Maggio</a:t>
            </a:r>
            <a:r>
              <a:rPr lang="it-IT" sz="3800" dirty="0">
                <a:latin typeface="Century Gothic" panose="020B0502020202020204" pitchFamily="34" charset="0"/>
              </a:rPr>
              <a:t>, mese della fioritura e dell’omaggio galante alla donna amata.</a:t>
            </a:r>
          </a:p>
          <a:p>
            <a:pPr algn="ctr">
              <a:buNone/>
            </a:pPr>
            <a:r>
              <a:rPr lang="it-IT" sz="3800" b="1" dirty="0">
                <a:latin typeface="Century Gothic" panose="020B0502020202020204" pitchFamily="34" charset="0"/>
              </a:rPr>
              <a:t>Settembre</a:t>
            </a:r>
            <a:r>
              <a:rPr lang="it-IT" sz="3800" dirty="0">
                <a:latin typeface="Century Gothic" panose="020B0502020202020204" pitchFamily="34" charset="0"/>
              </a:rPr>
              <a:t>, mese dell’Addolorata. </a:t>
            </a:r>
          </a:p>
          <a:p>
            <a:pPr algn="ctr">
              <a:buNone/>
            </a:pPr>
            <a:r>
              <a:rPr lang="it-IT" sz="3800" b="1" dirty="0">
                <a:latin typeface="Century Gothic" panose="020B0502020202020204" pitchFamily="34" charset="0"/>
              </a:rPr>
              <a:t>Ottobre</a:t>
            </a:r>
            <a:r>
              <a:rPr lang="it-IT" sz="3800" dirty="0">
                <a:latin typeface="Century Gothic" panose="020B0502020202020204" pitchFamily="34" charset="0"/>
              </a:rPr>
              <a:t>, mese del Rosario.</a:t>
            </a:r>
          </a:p>
          <a:p>
            <a:pPr algn="ctr">
              <a:buNone/>
            </a:pPr>
            <a:r>
              <a:rPr lang="it-IT" sz="3000" dirty="0">
                <a:latin typeface="Century Gothic" panose="020B0502020202020204" pitchFamily="34" charset="0"/>
              </a:rPr>
              <a:t>In Oriente: </a:t>
            </a:r>
            <a:r>
              <a:rPr lang="it-IT" sz="3000" b="1" dirty="0">
                <a:latin typeface="Century Gothic" panose="020B0502020202020204" pitchFamily="34" charset="0"/>
              </a:rPr>
              <a:t>agosto</a:t>
            </a:r>
            <a:r>
              <a:rPr lang="it-IT" sz="3000" dirty="0">
                <a:latin typeface="Century Gothic" panose="020B0502020202020204" pitchFamily="34" charset="0"/>
              </a:rPr>
              <a:t>, mese centrato sulla festa della </a:t>
            </a:r>
            <a:r>
              <a:rPr lang="it-IT" sz="3000" dirty="0" err="1">
                <a:latin typeface="Century Gothic" panose="020B0502020202020204" pitchFamily="34" charset="0"/>
              </a:rPr>
              <a:t>Dormizione</a:t>
            </a:r>
            <a:r>
              <a:rPr lang="it-IT" sz="3000" dirty="0"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554" y="1988840"/>
            <a:ext cx="3112048" cy="28260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latin typeface="Century Gothic" panose="020B0502020202020204" pitchFamily="34" charset="0"/>
              </a:rPr>
              <a:t>Pietà popolare </a:t>
            </a:r>
            <a:br>
              <a:rPr lang="it-IT" dirty="0">
                <a:latin typeface="Century Gothic" panose="020B0502020202020204" pitchFamily="34" charset="0"/>
              </a:rPr>
            </a:br>
            <a:r>
              <a:rPr lang="it-IT" dirty="0">
                <a:latin typeface="Century Gothic" panose="020B0502020202020204" pitchFamily="34" charset="0"/>
              </a:rPr>
              <a:t>e liturgia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46508"/>
            <a:ext cx="5040560" cy="669674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S. Paolo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es.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Marialis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cultus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n. 31:</a:t>
            </a:r>
          </a:p>
          <a:p>
            <a:pPr marL="0" indent="0" algn="r">
              <a:buNone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«La norma della Costituzione</a:t>
            </a:r>
            <a:r>
              <a:rPr lang="it-IT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it-IT" sz="2200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2"/>
              </a:rPr>
              <a:t>Sacrosanctum</a:t>
            </a:r>
            <a:r>
              <a:rPr lang="it-IT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2"/>
              </a:rPr>
              <a:t> </a:t>
            </a:r>
            <a:r>
              <a:rPr lang="it-IT" sz="2200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2"/>
              </a:rPr>
              <a:t>Concilium</a:t>
            </a:r>
            <a:r>
              <a:rPr lang="it-IT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(n. 13), mentre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raccomanda vivamente i pii esercizi del popolo cristiano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aggiunge: ...</a:t>
            </a:r>
            <a:r>
              <a:rPr lang="it-IT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bisogna però che tali esercizi, tenendo conto dei tempi liturgici, siano ordinati in modo da essere </a:t>
            </a:r>
            <a:r>
              <a:rPr lang="it-IT" sz="2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armonia con la sacra Liturgia</a:t>
            </a:r>
            <a:r>
              <a:rPr lang="it-IT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it-IT" sz="2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 essa traggano </a:t>
            </a:r>
            <a:r>
              <a:rPr lang="it-IT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qualche modo </a:t>
            </a:r>
            <a:r>
              <a:rPr lang="it-IT" sz="2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ispirazione, e ad essa, </a:t>
            </a:r>
            <a:r>
              <a:rPr lang="it-IT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data la sua natura di gran lunga superiore, </a:t>
            </a:r>
            <a:r>
              <a:rPr lang="it-IT" sz="2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conducano il popolo cristiano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                        </a:t>
            </a:r>
            <a:r>
              <a:rPr lang="it-IT" sz="2000" dirty="0">
                <a:latin typeface="Century Gothic" panose="020B0502020202020204" pitchFamily="34" charset="0"/>
              </a:rPr>
              <a:t>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entury Gothic" panose="020B0502020202020204" pitchFamily="34" charset="0"/>
              </a:rPr>
              <a:t>Pietà popolare </a:t>
            </a:r>
            <a:br>
              <a:rPr lang="it-IT" dirty="0">
                <a:latin typeface="Century Gothic" panose="020B0502020202020204" pitchFamily="34" charset="0"/>
              </a:rPr>
            </a:br>
            <a:r>
              <a:rPr lang="it-IT" dirty="0">
                <a:latin typeface="Century Gothic" panose="020B0502020202020204" pitchFamily="34" charset="0"/>
              </a:rPr>
              <a:t>e liturgia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548680"/>
            <a:ext cx="4474840" cy="59766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%      vogliamo accennare 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due atteggiamenti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che potrebbero render vana nella prassi pastorale la norma del Concilio Vaticano II: innanzitutto, l'atteggiamento di alcuni che si occupano di cura d'anime, i quali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disprezzando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a priori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 pii esercizi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che pure, nelle debite forme,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sono raccomandati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dal Magistero,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li tralasciano e creano un vuoto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che non provvedono a colmare; essi dimenticano che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Concilio ha detto di armonizzare i pii esercizi con la Liturgia, non di sopprimerli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                       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554" y="2060848"/>
            <a:ext cx="3112048" cy="2754028"/>
          </a:xfrm>
        </p:spPr>
        <p:txBody>
          <a:bodyPr/>
          <a:lstStyle/>
          <a:p>
            <a:r>
              <a:rPr lang="it-IT" dirty="0">
                <a:latin typeface="Century Gothic" panose="020B0502020202020204" pitchFamily="34" charset="0"/>
              </a:rPr>
              <a:t>Pietà popolare </a:t>
            </a:r>
            <a:br>
              <a:rPr lang="it-IT" dirty="0">
                <a:latin typeface="Century Gothic" panose="020B0502020202020204" pitchFamily="34" charset="0"/>
              </a:rPr>
            </a:br>
            <a:r>
              <a:rPr lang="it-IT" dirty="0">
                <a:latin typeface="Century Gothic" panose="020B0502020202020204" pitchFamily="34" charset="0"/>
              </a:rPr>
              <a:t>e liturgia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9952" y="260648"/>
            <a:ext cx="4752528" cy="6408712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%       In secondo luogo, l'atteggiamento di altri che, al di fuori di un sano criterio liturgico e pastorale,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uniscono insieme pii esercizi e atti liturgici in celebrazioni 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ibride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Avviene talora che nella stessa celebrazione del Sacrificio Eucaristico vengano inseriti elementi propri di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novene o altre pie pratiche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col pericolo che il memoriale del Signore non costituisca il momento culminante dell'incontro della comunità cristiana, ma quasi occasione per qualche pratica devozionale. A quanti agiscono così vorremmo ricordare che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norma conciliare prescrive di armonizzare i pii esercizi con la liturgia, non di confonderli con essa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tlan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Atlante</Template>
  <TotalTime>346</TotalTime>
  <Words>986</Words>
  <Application>Microsoft Office PowerPoint</Application>
  <PresentationFormat>Presentazione su schermo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Rockwell</vt:lpstr>
      <vt:lpstr>Wingdings</vt:lpstr>
      <vt:lpstr>Atlante</vt:lpstr>
      <vt:lpstr>La pietà popolare mariana</vt:lpstr>
      <vt:lpstr>La PPM nasce da:  - L’esempio di Maria, vicina alle esperienze di fede e alle difficoltà di ognuno; - La trasparenza in Maria del mistero di Cristo, che in lei ha preso carne e sangue e l’ha associata alla sua opera di salvezza; - La funzione materna di Maria che accompagna, aiuta, intercede. </vt:lpstr>
      <vt:lpstr>La pietà popolare mariana</vt:lpstr>
      <vt:lpstr>Presentazione standard di PowerPoint</vt:lpstr>
      <vt:lpstr>La pietà popolare mariana</vt:lpstr>
      <vt:lpstr>Maria nel tempo: i mesi mariani</vt:lpstr>
      <vt:lpstr>Pietà popolare  e liturgia</vt:lpstr>
      <vt:lpstr>Pietà popolare  e liturgia</vt:lpstr>
      <vt:lpstr>Pietà popolare  e liturgia</vt:lpstr>
      <vt:lpstr>Presentazione standard di PowerPoint</vt:lpstr>
      <vt:lpstr>La pietà popolare mariana</vt:lpstr>
      <vt:lpstr>Maria nello spazio: i luoghi mariani.</vt:lpstr>
      <vt:lpstr>Le apparizioni</vt:lpstr>
      <vt:lpstr>Bibliografia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pietà popolare mariana</dc:title>
  <dc:creator>Carla</dc:creator>
  <cp:lastModifiedBy>Carla Rossi Espagnet</cp:lastModifiedBy>
  <cp:revision>42</cp:revision>
  <dcterms:created xsi:type="dcterms:W3CDTF">2022-01-14T15:01:00Z</dcterms:created>
  <dcterms:modified xsi:type="dcterms:W3CDTF">2023-12-06T08:47:18Z</dcterms:modified>
</cp:coreProperties>
</file>