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2" r:id="rId1"/>
  </p:sldMasterIdLst>
  <p:sldIdLst>
    <p:sldId id="256" r:id="rId2"/>
    <p:sldId id="257" r:id="rId3"/>
    <p:sldId id="272" r:id="rId4"/>
    <p:sldId id="261" r:id="rId5"/>
    <p:sldId id="281" r:id="rId6"/>
    <p:sldId id="274" r:id="rId7"/>
    <p:sldId id="273" r:id="rId8"/>
    <p:sldId id="262" r:id="rId9"/>
    <p:sldId id="263" r:id="rId10"/>
    <p:sldId id="275" r:id="rId11"/>
    <p:sldId id="276" r:id="rId12"/>
    <p:sldId id="277" r:id="rId13"/>
    <p:sldId id="266" r:id="rId14"/>
    <p:sldId id="267" r:id="rId15"/>
    <p:sldId id="280" r:id="rId16"/>
    <p:sldId id="284" r:id="rId17"/>
    <p:sldId id="285" r:id="rId18"/>
    <p:sldId id="286" r:id="rId19"/>
    <p:sldId id="279" r:id="rId20"/>
    <p:sldId id="278" r:id="rId21"/>
    <p:sldId id="26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04"/>
    <p:restoredTop sz="99630" autoAdjust="0"/>
  </p:normalViewPr>
  <p:slideViewPr>
    <p:cSldViewPr snapToGrid="0" snapToObjects="1">
      <p:cViewPr varScale="1">
        <p:scale>
          <a:sx n="97" d="100"/>
          <a:sy n="97" d="100"/>
        </p:scale>
        <p:origin x="1632"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_tradnl"/>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7" name="Date Placeholder 6"/>
          <p:cNvSpPr>
            <a:spLocks noGrp="1"/>
          </p:cNvSpPr>
          <p:nvPr>
            <p:ph type="dt" sz="half" idx="10"/>
          </p:nvPr>
        </p:nvSpPr>
        <p:spPr/>
        <p:txBody>
          <a:bodyPr/>
          <a:lstStyle/>
          <a:p>
            <a:fld id="{EDDDC792-DDA9-C847-BB38-286E8FD72E12}" type="datetimeFigureOut">
              <a:rPr lang="en-US" smtClean="0"/>
              <a:t>4/10/24</a:t>
            </a:fld>
            <a:endParaRPr lang="en-US"/>
          </a:p>
        </p:txBody>
      </p:sp>
      <p:sp>
        <p:nvSpPr>
          <p:cNvPr id="8" name="Slide Number Placeholder 7"/>
          <p:cNvSpPr>
            <a:spLocks noGrp="1"/>
          </p:cNvSpPr>
          <p:nvPr>
            <p:ph type="sldNum" sz="quarter" idx="11"/>
          </p:nvPr>
        </p:nvSpPr>
        <p:spPr/>
        <p:txBody>
          <a:bodyPr/>
          <a:lstStyle/>
          <a:p>
            <a:fld id="{2754ED01-E2A0-4C1E-8E21-014B99041579}" type="slidenum">
              <a:rPr lang="en-US" smtClean="0"/>
              <a:pPr/>
              <a:t>‹N›</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EDDDC792-DDA9-C847-BB38-286E8FD72E12}"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9A1A5-25C8-074F-9161-DBB7E05ADBD5}"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EDDDC792-DDA9-C847-BB38-286E8FD72E12}"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9A1A5-25C8-074F-9161-DBB7E05ADBD5}"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4" name="Date Placeholder 3"/>
          <p:cNvSpPr>
            <a:spLocks noGrp="1"/>
          </p:cNvSpPr>
          <p:nvPr>
            <p:ph type="dt" sz="half" idx="10"/>
          </p:nvPr>
        </p:nvSpPr>
        <p:spPr/>
        <p:txBody>
          <a:bodyPr/>
          <a:lstStyle/>
          <a:p>
            <a:fld id="{EDDDC792-DDA9-C847-BB38-286E8FD72E12}"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9A1A5-25C8-074F-9161-DBB7E05ADBD5}"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_tradnl"/>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EDDDC792-DDA9-C847-BB38-286E8FD72E12}" type="datetimeFigureOut">
              <a:rPr lang="en-US" smtClean="0"/>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9A1A5-25C8-074F-9161-DBB7E05ADBD5}" type="slidenum">
              <a:rPr lang="en-US" smtClean="0"/>
              <a:t>‹N›</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5" name="Date Placeholder 4"/>
          <p:cNvSpPr>
            <a:spLocks noGrp="1"/>
          </p:cNvSpPr>
          <p:nvPr>
            <p:ph type="dt" sz="half" idx="10"/>
          </p:nvPr>
        </p:nvSpPr>
        <p:spPr/>
        <p:txBody>
          <a:bodyPr/>
          <a:lstStyle/>
          <a:p>
            <a:fld id="{EDDDC792-DDA9-C847-BB38-286E8FD72E12}" type="datetimeFigureOut">
              <a:rPr lang="en-US" smtClean="0"/>
              <a:t>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9A1A5-25C8-074F-9161-DBB7E05ADBD5}" type="slidenum">
              <a:rPr lang="en-US" smtClean="0"/>
              <a:t>‹N›</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7" name="Date Placeholder 6"/>
          <p:cNvSpPr>
            <a:spLocks noGrp="1"/>
          </p:cNvSpPr>
          <p:nvPr>
            <p:ph type="dt" sz="half" idx="10"/>
          </p:nvPr>
        </p:nvSpPr>
        <p:spPr/>
        <p:txBody>
          <a:bodyPr/>
          <a:lstStyle/>
          <a:p>
            <a:fld id="{EDDDC792-DDA9-C847-BB38-286E8FD72E12}" type="datetimeFigureOut">
              <a:rPr lang="en-US" smtClean="0"/>
              <a:t>4/10/24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9A1A5-25C8-074F-9161-DBB7E05ADBD5}" type="slidenum">
              <a:rPr lang="en-US" smtClean="0"/>
              <a:t>‹N›</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dirty="0"/>
          </a:p>
        </p:txBody>
      </p:sp>
      <p:sp>
        <p:nvSpPr>
          <p:cNvPr id="3" name="Date Placeholder 2"/>
          <p:cNvSpPr>
            <a:spLocks noGrp="1"/>
          </p:cNvSpPr>
          <p:nvPr>
            <p:ph type="dt" sz="half" idx="10"/>
          </p:nvPr>
        </p:nvSpPr>
        <p:spPr/>
        <p:txBody>
          <a:bodyPr/>
          <a:lstStyle/>
          <a:p>
            <a:fld id="{EDDDC792-DDA9-C847-BB38-286E8FD72E12}" type="datetimeFigureOut">
              <a:rPr lang="en-US" smtClean="0"/>
              <a:t>4/10/24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19A1A5-25C8-074F-9161-DBB7E05ADBD5}"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DC792-DDA9-C847-BB38-286E8FD72E12}" type="datetimeFigureOut">
              <a:rPr lang="en-US" smtClean="0"/>
              <a:t>4/10/24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9A1A5-25C8-074F-9161-DBB7E05ADBD5}"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_tradnl"/>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EDDDC792-DDA9-C847-BB38-286E8FD72E12}" type="datetimeFigureOut">
              <a:rPr lang="en-US" smtClean="0"/>
              <a:t>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_tradnl"/>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EDDDC792-DDA9-C847-BB38-286E8FD72E12}" type="datetimeFigureOut">
              <a:rPr lang="en-US" smtClean="0"/>
              <a:t>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9A1A5-25C8-074F-9161-DBB7E05ADBD5}"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_tradnl"/>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DDDC792-DDA9-C847-BB38-286E8FD72E12}" type="datetimeFigureOut">
              <a:rPr lang="en-US" smtClean="0"/>
              <a:t>4/10/24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719A1A5-25C8-074F-9161-DBB7E05ADBD5}" type="slidenum">
              <a:rPr lang="en-US" smtClean="0"/>
              <a:t>‹N›</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9479" y="544531"/>
            <a:ext cx="7478991" cy="4561726"/>
          </a:xfrm>
        </p:spPr>
        <p:txBody>
          <a:bodyPr>
            <a:normAutofit/>
          </a:bodyPr>
          <a:lstStyle/>
          <a:p>
            <a:r>
              <a:rPr lang="en-US" sz="5500" spc="50" dirty="0" err="1">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Diritto</a:t>
            </a:r>
            <a:r>
              <a:rPr lang="en-US" sz="5500"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 </a:t>
            </a:r>
            <a:r>
              <a:rPr lang="en-US" sz="5500" spc="50" dirty="0" err="1">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processuale</a:t>
            </a:r>
            <a:r>
              <a:rPr lang="en-US" sz="5500"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 </a:t>
            </a:r>
            <a:r>
              <a:rPr lang="en-US" sz="5500" spc="50" dirty="0" err="1">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canonico</a:t>
            </a:r>
            <a:r>
              <a:rPr lang="en-US" sz="5500"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 </a:t>
            </a:r>
            <a:br>
              <a:rPr lang="en-US" sz="5500"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br>
            <a:r>
              <a:rPr lang="en-US" sz="5500"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I </a:t>
            </a:r>
            <a:r>
              <a:rPr lang="en-US" sz="5500" spc="50" dirty="0" err="1">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processi</a:t>
            </a:r>
            <a:r>
              <a:rPr lang="en-US" sz="5500"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 di </a:t>
            </a:r>
            <a:r>
              <a:rPr lang="en-US" sz="5500" spc="50" dirty="0" err="1">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nullità</a:t>
            </a:r>
            <a:r>
              <a:rPr lang="en-US" sz="5500"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 del </a:t>
            </a:r>
            <a:r>
              <a:rPr lang="en-US" sz="5500" spc="50" dirty="0" err="1">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rPr>
              <a:t>matrimonio</a:t>
            </a:r>
            <a:endParaRPr lang="en-US" sz="5500"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3" name="Subtitle 2"/>
          <p:cNvSpPr>
            <a:spLocks noGrp="1"/>
          </p:cNvSpPr>
          <p:nvPr>
            <p:ph type="subTitle" idx="1"/>
          </p:nvPr>
        </p:nvSpPr>
        <p:spPr>
          <a:xfrm>
            <a:off x="1709568" y="5685183"/>
            <a:ext cx="7248901" cy="755374"/>
          </a:xfrm>
        </p:spPr>
        <p:txBody>
          <a:bodyPr>
            <a:normAutofit/>
          </a:bodyPr>
          <a:lstStyle/>
          <a:p>
            <a:pPr algn="r"/>
            <a:r>
              <a:rPr lang="en-US" sz="3000" b="1" dirty="0" err="1"/>
              <a:t>Pontificia</a:t>
            </a:r>
            <a:r>
              <a:rPr lang="en-US" sz="3000" b="1" dirty="0"/>
              <a:t> </a:t>
            </a:r>
            <a:r>
              <a:rPr lang="en-US" sz="3000" b="1" dirty="0" err="1"/>
              <a:t>Università</a:t>
            </a:r>
            <a:r>
              <a:rPr lang="en-US" sz="3000" b="1" dirty="0"/>
              <a:t> </a:t>
            </a:r>
            <a:r>
              <a:rPr lang="en-US" sz="3000" b="1" dirty="0" err="1"/>
              <a:t>della</a:t>
            </a:r>
            <a:r>
              <a:rPr lang="en-US" sz="3000" b="1" dirty="0"/>
              <a:t> Santa Croce</a:t>
            </a:r>
          </a:p>
        </p:txBody>
      </p:sp>
    </p:spTree>
    <p:extLst>
      <p:ext uri="{BB962C8B-B14F-4D97-AF65-F5344CB8AC3E}">
        <p14:creationId xmlns:p14="http://schemas.microsoft.com/office/powerpoint/2010/main" val="3014057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682625"/>
          </a:xfrm>
        </p:spPr>
        <p:txBody>
          <a:bodyPr/>
          <a:lstStyle/>
          <a:p>
            <a:r>
              <a:rPr lang="en-US" sz="3500" dirty="0"/>
              <a:t>La </a:t>
            </a:r>
            <a:r>
              <a:rPr lang="en-US" sz="3500" dirty="0" err="1"/>
              <a:t>competenza</a:t>
            </a:r>
            <a:r>
              <a:rPr lang="en-US" sz="3500" dirty="0"/>
              <a:t> (</a:t>
            </a:r>
            <a:r>
              <a:rPr lang="en-US" sz="3500" dirty="0" err="1"/>
              <a:t>sulle</a:t>
            </a:r>
            <a:r>
              <a:rPr lang="en-US" sz="3500" dirty="0"/>
              <a:t> </a:t>
            </a:r>
            <a:r>
              <a:rPr lang="en-US" sz="3500" dirty="0" err="1"/>
              <a:t>sinogle</a:t>
            </a:r>
            <a:r>
              <a:rPr lang="en-US" sz="3500" dirty="0"/>
              <a:t> cause)</a:t>
            </a:r>
          </a:p>
        </p:txBody>
      </p:sp>
      <p:sp>
        <p:nvSpPr>
          <p:cNvPr id="6" name="Content Placeholder 5"/>
          <p:cNvSpPr>
            <a:spLocks noGrp="1"/>
          </p:cNvSpPr>
          <p:nvPr>
            <p:ph idx="1"/>
          </p:nvPr>
        </p:nvSpPr>
        <p:spPr>
          <a:xfrm>
            <a:off x="203200" y="809625"/>
            <a:ext cx="8826500" cy="5794375"/>
          </a:xfrm>
        </p:spPr>
        <p:txBody>
          <a:bodyPr>
            <a:normAutofit fontScale="92500" lnSpcReduction="20000"/>
          </a:bodyPr>
          <a:lstStyle/>
          <a:p>
            <a:pPr lvl="0"/>
            <a:r>
              <a:rPr lang="it-IT" dirty="0"/>
              <a:t>Alcuni titoli di competenza incidono sulla validità della sentenza (incompetenza </a:t>
            </a:r>
            <a:r>
              <a:rPr lang="it-IT" dirty="0">
                <a:solidFill>
                  <a:srgbClr val="FF0000"/>
                </a:solidFill>
              </a:rPr>
              <a:t>assoluta</a:t>
            </a:r>
            <a:r>
              <a:rPr lang="it-IT" dirty="0"/>
              <a:t>: la </a:t>
            </a:r>
            <a:r>
              <a:rPr lang="it-IT" b="1" dirty="0"/>
              <a:t>materia</a:t>
            </a:r>
            <a:r>
              <a:rPr lang="it-IT" dirty="0"/>
              <a:t> oggetto del giudizio; le </a:t>
            </a:r>
            <a:r>
              <a:rPr lang="it-IT" b="1" dirty="0"/>
              <a:t>persone</a:t>
            </a:r>
            <a:r>
              <a:rPr lang="it-IT" dirty="0"/>
              <a:t>, il </a:t>
            </a:r>
            <a:r>
              <a:rPr lang="it-IT" b="1" dirty="0"/>
              <a:t>grado</a:t>
            </a:r>
            <a:r>
              <a:rPr lang="it-IT" dirty="0"/>
              <a:t> di giudizio) altri no (</a:t>
            </a:r>
            <a:r>
              <a:rPr lang="it-IT" dirty="0">
                <a:solidFill>
                  <a:srgbClr val="FF0000"/>
                </a:solidFill>
              </a:rPr>
              <a:t>relativa</a:t>
            </a:r>
            <a:r>
              <a:rPr lang="it-IT" dirty="0"/>
              <a:t>: </a:t>
            </a:r>
            <a:r>
              <a:rPr lang="it-IT" b="1" dirty="0"/>
              <a:t>territoriale</a:t>
            </a:r>
            <a:r>
              <a:rPr lang="it-IT" dirty="0"/>
              <a:t>): c. 1408 (luogo del negozio, domicilio delle parti; dove si trova la res in litigio). Il 1672 ha modificato per le cause matrimoniali: </a:t>
            </a:r>
          </a:p>
          <a:p>
            <a:pPr lvl="1"/>
            <a:r>
              <a:rPr lang="it-IT" sz="2000" dirty="0"/>
              <a:t>Nelle cause di nullità del matrimonio, che non siano riservate alla Sede Apostolica, sono competenti: </a:t>
            </a:r>
          </a:p>
          <a:p>
            <a:pPr lvl="1"/>
            <a:r>
              <a:rPr lang="it-IT" sz="2000" dirty="0"/>
              <a:t>1° il tribunale del luogo in cui il matrimonio fu </a:t>
            </a:r>
            <a:r>
              <a:rPr lang="it-IT" sz="2000" dirty="0">
                <a:solidFill>
                  <a:srgbClr val="FF0000"/>
                </a:solidFill>
              </a:rPr>
              <a:t>celebrato</a:t>
            </a:r>
            <a:r>
              <a:rPr lang="it-IT" sz="2000" dirty="0"/>
              <a:t>; </a:t>
            </a:r>
          </a:p>
          <a:p>
            <a:pPr lvl="1"/>
            <a:r>
              <a:rPr lang="it-IT" sz="2000" dirty="0"/>
              <a:t>2° il tribunale del luogo in cui una o entrambe le parti hanno il </a:t>
            </a:r>
            <a:r>
              <a:rPr lang="it-IT" sz="2000" dirty="0">
                <a:solidFill>
                  <a:srgbClr val="FF0000"/>
                </a:solidFill>
              </a:rPr>
              <a:t>domicilio</a:t>
            </a:r>
            <a:r>
              <a:rPr lang="it-IT" sz="2000" dirty="0"/>
              <a:t> o il quasi-domicilio; </a:t>
            </a:r>
          </a:p>
          <a:p>
            <a:pPr lvl="1"/>
            <a:r>
              <a:rPr lang="it-IT" sz="2000" dirty="0"/>
              <a:t>3° il tribunale del luogo in cui di fatto si debba raccogliere la maggior parte delle </a:t>
            </a:r>
            <a:r>
              <a:rPr lang="it-IT" sz="2000" dirty="0">
                <a:solidFill>
                  <a:srgbClr val="FF0000"/>
                </a:solidFill>
              </a:rPr>
              <a:t>prove</a:t>
            </a:r>
            <a:r>
              <a:rPr lang="it-IT" sz="1400" dirty="0"/>
              <a:t>.</a:t>
            </a:r>
            <a:endParaRPr lang="en-US" sz="1400" dirty="0"/>
          </a:p>
          <a:p>
            <a:pPr lvl="0"/>
            <a:r>
              <a:rPr lang="it-IT" dirty="0"/>
              <a:t>Ci sono alcune cause </a:t>
            </a:r>
            <a:r>
              <a:rPr lang="it-IT" dirty="0">
                <a:solidFill>
                  <a:srgbClr val="FF0000"/>
                </a:solidFill>
              </a:rPr>
              <a:t>riservate</a:t>
            </a:r>
            <a:r>
              <a:rPr lang="it-IT" dirty="0"/>
              <a:t> alla Santa Sede secondo lo status personale. Cfr. can. 1405 </a:t>
            </a:r>
          </a:p>
          <a:p>
            <a:pPr lvl="1"/>
            <a:r>
              <a:rPr lang="it-IT" sz="1900" dirty="0"/>
              <a:t>RP: Capi di Stato; cardinali; legati; vescovi (nelle cause penali)</a:t>
            </a:r>
          </a:p>
          <a:p>
            <a:pPr lvl="1"/>
            <a:r>
              <a:rPr lang="it-IT" sz="1900" dirty="0"/>
              <a:t>Rota: vescovi ed equiparati; diocesi</a:t>
            </a:r>
          </a:p>
          <a:p>
            <a:pPr lvl="1"/>
            <a:r>
              <a:rPr lang="it-IT" sz="1900" dirty="0"/>
              <a:t>Il Papa non può essere giudicato: 1404; 1406, 1; 333, 3; 1405, 2.</a:t>
            </a:r>
            <a:endParaRPr lang="en-US" sz="1900" dirty="0"/>
          </a:p>
          <a:p>
            <a:r>
              <a:rPr lang="it-IT" dirty="0"/>
              <a:t>Competenza secondo il </a:t>
            </a:r>
            <a:r>
              <a:rPr lang="it-IT" dirty="0">
                <a:solidFill>
                  <a:srgbClr val="FF0000"/>
                </a:solidFill>
              </a:rPr>
              <a:t>grado</a:t>
            </a:r>
            <a:r>
              <a:rPr lang="it-IT" dirty="0"/>
              <a:t> di giudizio: 1440. Modo di fissare l'appello: 1438-1439. </a:t>
            </a:r>
            <a:endParaRPr lang="en-US" dirty="0"/>
          </a:p>
        </p:txBody>
      </p:sp>
    </p:spTree>
    <p:extLst>
      <p:ext uri="{BB962C8B-B14F-4D97-AF65-F5344CB8AC3E}">
        <p14:creationId xmlns:p14="http://schemas.microsoft.com/office/powerpoint/2010/main" val="367798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5" y="1"/>
            <a:ext cx="9032875" cy="571500"/>
          </a:xfrm>
        </p:spPr>
        <p:txBody>
          <a:bodyPr/>
          <a:lstStyle/>
          <a:p>
            <a:r>
              <a:rPr lang="en-US" sz="2800" dirty="0"/>
              <a:t>Romano </a:t>
            </a:r>
            <a:r>
              <a:rPr lang="en-US" sz="2800" dirty="0" err="1"/>
              <a:t>Pontefice</a:t>
            </a:r>
            <a:r>
              <a:rPr lang="en-US" sz="2800" dirty="0"/>
              <a:t> </a:t>
            </a:r>
            <a:r>
              <a:rPr lang="en-US" sz="2800" dirty="0" err="1"/>
              <a:t>giudice</a:t>
            </a:r>
            <a:r>
              <a:rPr lang="en-US" sz="2800" dirty="0"/>
              <a:t> </a:t>
            </a:r>
            <a:r>
              <a:rPr lang="en-US" sz="2800" dirty="0" err="1"/>
              <a:t>supremo</a:t>
            </a:r>
            <a:r>
              <a:rPr lang="en-US" sz="2800" dirty="0"/>
              <a:t>. </a:t>
            </a:r>
            <a:r>
              <a:rPr lang="en-US" sz="2800" dirty="0" err="1"/>
              <a:t>Tribunali</a:t>
            </a:r>
            <a:r>
              <a:rPr lang="en-US" sz="2800" dirty="0"/>
              <a:t> </a:t>
            </a:r>
            <a:r>
              <a:rPr lang="en-US" sz="2800" dirty="0" err="1"/>
              <a:t>apostolici</a:t>
            </a:r>
            <a:endParaRPr lang="en-US" sz="2800" dirty="0"/>
          </a:p>
        </p:txBody>
      </p:sp>
      <p:sp>
        <p:nvSpPr>
          <p:cNvPr id="4" name="Content Placeholder 3"/>
          <p:cNvSpPr>
            <a:spLocks noGrp="1"/>
          </p:cNvSpPr>
          <p:nvPr>
            <p:ph sz="quarter" idx="13"/>
          </p:nvPr>
        </p:nvSpPr>
        <p:spPr>
          <a:xfrm>
            <a:off x="-190499" y="571501"/>
            <a:ext cx="6238874" cy="6286499"/>
          </a:xfrm>
        </p:spPr>
        <p:txBody>
          <a:bodyPr>
            <a:noAutofit/>
          </a:bodyPr>
          <a:lstStyle/>
          <a:p>
            <a:r>
              <a:rPr lang="it-IT" sz="2000" dirty="0"/>
              <a:t>Diritto di </a:t>
            </a:r>
            <a:r>
              <a:rPr lang="it-IT" sz="2000" dirty="0">
                <a:solidFill>
                  <a:srgbClr val="FF0000"/>
                </a:solidFill>
              </a:rPr>
              <a:t>chiedere di essere giudicato </a:t>
            </a:r>
            <a:r>
              <a:rPr lang="it-IT" sz="2000" dirty="0"/>
              <a:t>dal Papa (1417). Può giudicare </a:t>
            </a:r>
            <a:r>
              <a:rPr lang="it-IT" sz="2000" dirty="0">
                <a:solidFill>
                  <a:srgbClr val="FF0000"/>
                </a:solidFill>
              </a:rPr>
              <a:t>personalmente</a:t>
            </a:r>
            <a:r>
              <a:rPr lang="it-IT" sz="2000" dirty="0"/>
              <a:t> o per mezzo dei suoi </a:t>
            </a:r>
            <a:r>
              <a:rPr lang="it-IT" sz="2000" dirty="0">
                <a:solidFill>
                  <a:srgbClr val="FF0000"/>
                </a:solidFill>
              </a:rPr>
              <a:t>tribunali</a:t>
            </a:r>
            <a:r>
              <a:rPr lang="it-IT" sz="2000" dirty="0"/>
              <a:t>, stabili o ad hoc</a:t>
            </a:r>
          </a:p>
          <a:p>
            <a:r>
              <a:rPr lang="it-IT" sz="2000" b="1" dirty="0"/>
              <a:t>Tribunali della Sede Apostolica</a:t>
            </a:r>
            <a:r>
              <a:rPr lang="it-IT" sz="2000" dirty="0"/>
              <a:t>: </a:t>
            </a:r>
            <a:r>
              <a:rPr lang="it-IT" sz="2000" dirty="0">
                <a:solidFill>
                  <a:srgbClr val="FF0000"/>
                </a:solidFill>
              </a:rPr>
              <a:t>Rota</a:t>
            </a:r>
            <a:r>
              <a:rPr lang="it-IT" sz="2000" dirty="0"/>
              <a:t> Romana, </a:t>
            </a:r>
            <a:r>
              <a:rPr lang="it-IT" sz="2000" dirty="0">
                <a:solidFill>
                  <a:srgbClr val="FF0000"/>
                </a:solidFill>
              </a:rPr>
              <a:t>Segnatura</a:t>
            </a:r>
            <a:r>
              <a:rPr lang="it-IT" sz="2000" dirty="0"/>
              <a:t> Apostolica, </a:t>
            </a:r>
            <a:r>
              <a:rPr lang="it-IT" sz="2000" dirty="0">
                <a:solidFill>
                  <a:srgbClr val="FF0000"/>
                </a:solidFill>
              </a:rPr>
              <a:t>CDF</a:t>
            </a:r>
            <a:r>
              <a:rPr lang="it-IT" sz="2000" dirty="0"/>
              <a:t> (non Penitenzieria, nonostante PE 189 § 2).</a:t>
            </a:r>
            <a:endParaRPr lang="en-US" sz="2000" dirty="0"/>
          </a:p>
          <a:p>
            <a:r>
              <a:rPr lang="it-IT" sz="2000" b="1" dirty="0">
                <a:solidFill>
                  <a:srgbClr val="FF0000"/>
                </a:solidFill>
              </a:rPr>
              <a:t>Rota romana</a:t>
            </a:r>
            <a:r>
              <a:rPr lang="it-IT" sz="2000" dirty="0"/>
              <a:t>: tribunale </a:t>
            </a:r>
            <a:r>
              <a:rPr lang="it-IT" sz="2000" dirty="0">
                <a:solidFill>
                  <a:srgbClr val="FF0000"/>
                </a:solidFill>
              </a:rPr>
              <a:t>d'appello</a:t>
            </a:r>
            <a:r>
              <a:rPr lang="it-IT" sz="2000" dirty="0"/>
              <a:t> universale (c. 1443; PE 200). Può </a:t>
            </a:r>
            <a:r>
              <a:rPr lang="it-IT" sz="2000" dirty="0">
                <a:solidFill>
                  <a:srgbClr val="FF0000"/>
                </a:solidFill>
              </a:rPr>
              <a:t>anche</a:t>
            </a:r>
            <a:r>
              <a:rPr lang="it-IT" sz="2000" dirty="0"/>
              <a:t> giudicare in </a:t>
            </a:r>
            <a:r>
              <a:rPr lang="it-IT" sz="2000" dirty="0">
                <a:solidFill>
                  <a:srgbClr val="FF0000"/>
                </a:solidFill>
              </a:rPr>
              <a:t>prima</a:t>
            </a:r>
            <a:r>
              <a:rPr lang="it-IT" sz="2000" dirty="0"/>
              <a:t> istanza le cause che rientrano nella sua competenza in virtù della riserva del can. 1405, quelle che il Papa gli affida e quelle che il Decano ha avocato.</a:t>
            </a:r>
            <a:endParaRPr lang="en-US" sz="2000" dirty="0"/>
          </a:p>
          <a:p>
            <a:r>
              <a:rPr lang="it-IT" sz="2000" dirty="0"/>
              <a:t>Giudici </a:t>
            </a:r>
            <a:r>
              <a:rPr lang="it-IT" sz="2000" dirty="0">
                <a:solidFill>
                  <a:srgbClr val="FF0000"/>
                </a:solidFill>
              </a:rPr>
              <a:t>Uditori</a:t>
            </a:r>
            <a:r>
              <a:rPr lang="it-IT" sz="2000" dirty="0"/>
              <a:t> ed </a:t>
            </a:r>
            <a:r>
              <a:rPr lang="it-IT" sz="2000" dirty="0">
                <a:solidFill>
                  <a:srgbClr val="FF0000"/>
                </a:solidFill>
              </a:rPr>
              <a:t>avvocati</a:t>
            </a:r>
            <a:r>
              <a:rPr lang="it-IT" sz="2000" dirty="0"/>
              <a:t> rotali.</a:t>
            </a:r>
            <a:endParaRPr lang="en-US" sz="2000" dirty="0"/>
          </a:p>
          <a:p>
            <a:r>
              <a:rPr lang="it-IT" sz="2000" dirty="0"/>
              <a:t>Veglia </a:t>
            </a:r>
            <a:r>
              <a:rPr lang="it-IT" sz="2000" dirty="0">
                <a:solidFill>
                  <a:srgbClr val="FF0000"/>
                </a:solidFill>
              </a:rPr>
              <a:t>sull'unità della giurisprudenza</a:t>
            </a:r>
            <a:r>
              <a:rPr lang="it-IT" sz="2000" dirty="0"/>
              <a:t>.</a:t>
            </a:r>
            <a:endParaRPr lang="en-US" sz="2000" dirty="0"/>
          </a:p>
          <a:p>
            <a:r>
              <a:rPr lang="it-IT" sz="2000" b="1" dirty="0">
                <a:solidFill>
                  <a:srgbClr val="FF0000"/>
                </a:solidFill>
              </a:rPr>
              <a:t>Segnatura Apostolica</a:t>
            </a:r>
            <a:r>
              <a:rPr lang="it-IT" sz="2000" dirty="0"/>
              <a:t>. Triplice competenza: riceve i </a:t>
            </a:r>
            <a:r>
              <a:rPr lang="it-IT" sz="2000" dirty="0">
                <a:solidFill>
                  <a:srgbClr val="FF0000"/>
                </a:solidFill>
              </a:rPr>
              <a:t>ricorsi contro le decisioni della Rota</a:t>
            </a:r>
            <a:r>
              <a:rPr lang="it-IT" sz="2000" dirty="0"/>
              <a:t>; tribunale </a:t>
            </a:r>
            <a:r>
              <a:rPr lang="it-IT" sz="2000" dirty="0">
                <a:solidFill>
                  <a:srgbClr val="FF0000"/>
                </a:solidFill>
              </a:rPr>
              <a:t>contenzioso-amministrativo</a:t>
            </a:r>
            <a:r>
              <a:rPr lang="it-IT" sz="2000" dirty="0"/>
              <a:t>; </a:t>
            </a:r>
            <a:r>
              <a:rPr lang="it-IT" sz="2000" dirty="0">
                <a:solidFill>
                  <a:srgbClr val="FF0000"/>
                </a:solidFill>
              </a:rPr>
              <a:t>Ministero</a:t>
            </a:r>
            <a:r>
              <a:rPr lang="it-IT" sz="2000" dirty="0"/>
              <a:t> di Giustizia (assicura la corretta amministrazione della giustizia nei tribunali).</a:t>
            </a:r>
            <a:endParaRPr lang="en-US" sz="2000" dirty="0"/>
          </a:p>
        </p:txBody>
      </p:sp>
      <p:pic>
        <p:nvPicPr>
          <p:cNvPr id="5" name="Content Placeholder 4" descr="Papa rota romana.jpg"/>
          <p:cNvPicPr>
            <a:picLocks noGrp="1" noChangeAspect="1"/>
          </p:cNvPicPr>
          <p:nvPr>
            <p:ph sz="half" idx="2"/>
          </p:nvPr>
        </p:nvPicPr>
        <p:blipFill>
          <a:blip r:embed="rId2">
            <a:extLst>
              <a:ext uri="{28A0092B-C50C-407E-A947-70E740481C1C}">
                <a14:useLocalDpi xmlns:a14="http://schemas.microsoft.com/office/drawing/2010/main" val="0"/>
              </a:ext>
            </a:extLst>
          </a:blip>
          <a:srcRect l="20485" r="20485"/>
          <a:stretch>
            <a:fillRect/>
          </a:stretch>
        </p:blipFill>
        <p:spPr>
          <a:xfrm>
            <a:off x="6048375" y="1600200"/>
            <a:ext cx="3095625" cy="3495675"/>
          </a:xfrm>
        </p:spPr>
      </p:pic>
    </p:spTree>
    <p:extLst>
      <p:ext uri="{BB962C8B-B14F-4D97-AF65-F5344CB8AC3E}">
        <p14:creationId xmlns:p14="http://schemas.microsoft.com/office/powerpoint/2010/main" val="366004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1500" y="463826"/>
            <a:ext cx="3492499" cy="2266122"/>
          </a:xfrm>
        </p:spPr>
        <p:txBody>
          <a:bodyPr/>
          <a:lstStyle/>
          <a:p>
            <a:r>
              <a:rPr lang="en-US" sz="2600" dirty="0" err="1"/>
              <a:t>Riforma</a:t>
            </a:r>
            <a:r>
              <a:rPr lang="en-US" sz="2600" dirty="0"/>
              <a:t> del </a:t>
            </a:r>
            <a:r>
              <a:rPr lang="en-US" sz="2600" dirty="0" err="1"/>
              <a:t>processo</a:t>
            </a:r>
            <a:r>
              <a:rPr lang="en-US" sz="2600" dirty="0"/>
              <a:t>: Mitis </a:t>
            </a:r>
            <a:r>
              <a:rPr lang="en-US" sz="2600" dirty="0" err="1"/>
              <a:t>Iudex</a:t>
            </a:r>
            <a:r>
              <a:rPr lang="en-US" sz="2600" dirty="0"/>
              <a:t> Dominus </a:t>
            </a:r>
            <a:r>
              <a:rPr lang="en-US" sz="2600" dirty="0" err="1"/>
              <a:t>Iesus</a:t>
            </a:r>
            <a:r>
              <a:rPr lang="en-US" sz="2600" dirty="0"/>
              <a:t>, MIDI (2015)</a:t>
            </a:r>
          </a:p>
        </p:txBody>
      </p:sp>
      <p:sp>
        <p:nvSpPr>
          <p:cNvPr id="4" name="Content Placeholder 3"/>
          <p:cNvSpPr>
            <a:spLocks noGrp="1"/>
          </p:cNvSpPr>
          <p:nvPr>
            <p:ph sz="quarter" idx="13"/>
          </p:nvPr>
        </p:nvSpPr>
        <p:spPr>
          <a:xfrm>
            <a:off x="0" y="0"/>
            <a:ext cx="5651500" cy="6858000"/>
          </a:xfrm>
        </p:spPr>
        <p:txBody>
          <a:bodyPr>
            <a:noAutofit/>
          </a:bodyPr>
          <a:lstStyle/>
          <a:p>
            <a:r>
              <a:rPr lang="it-IT" sz="2100" b="1" dirty="0"/>
              <a:t>Obiettivi</a:t>
            </a:r>
            <a:r>
              <a:rPr lang="it-IT" sz="2100" dirty="0"/>
              <a:t>: </a:t>
            </a:r>
            <a:r>
              <a:rPr lang="it-IT" sz="2100" dirty="0">
                <a:solidFill>
                  <a:srgbClr val="FF0000"/>
                </a:solidFill>
              </a:rPr>
              <a:t>celerità</a:t>
            </a:r>
            <a:r>
              <a:rPr lang="it-IT" sz="2100" dirty="0"/>
              <a:t> / </a:t>
            </a:r>
            <a:r>
              <a:rPr lang="it-IT" sz="2100" dirty="0">
                <a:solidFill>
                  <a:srgbClr val="FF0000"/>
                </a:solidFill>
              </a:rPr>
              <a:t>vicinanza</a:t>
            </a:r>
            <a:r>
              <a:rPr lang="it-IT" sz="2100" dirty="0"/>
              <a:t> / protagonismo del </a:t>
            </a:r>
            <a:r>
              <a:rPr lang="it-IT" sz="2100" dirty="0">
                <a:solidFill>
                  <a:srgbClr val="FF0000"/>
                </a:solidFill>
              </a:rPr>
              <a:t>vescovo</a:t>
            </a:r>
          </a:p>
          <a:p>
            <a:r>
              <a:rPr lang="it-IT" sz="2100" dirty="0"/>
              <a:t>Francesco: L'obiettivo non è favorire la nullità ma la </a:t>
            </a:r>
            <a:r>
              <a:rPr lang="it-IT" sz="2100" b="1" dirty="0"/>
              <a:t>celerità</a:t>
            </a:r>
            <a:r>
              <a:rPr lang="it-IT" sz="2100" dirty="0"/>
              <a:t>.</a:t>
            </a:r>
          </a:p>
          <a:p>
            <a:r>
              <a:rPr lang="it-IT" sz="2100" dirty="0"/>
              <a:t>Questione fondamentale e non negoziabile (forse l'unica): il carattere </a:t>
            </a:r>
            <a:r>
              <a:rPr lang="it-IT" sz="2100" dirty="0">
                <a:solidFill>
                  <a:srgbClr val="FF0000"/>
                </a:solidFill>
              </a:rPr>
              <a:t>dichiarativo</a:t>
            </a:r>
          </a:p>
          <a:p>
            <a:r>
              <a:rPr lang="it-IT" sz="2100" dirty="0"/>
              <a:t>Salvaguardare la verità del sacro vincolo</a:t>
            </a:r>
          </a:p>
          <a:p>
            <a:r>
              <a:rPr lang="it-IT" sz="2100" dirty="0"/>
              <a:t>Far conoscere la </a:t>
            </a:r>
            <a:r>
              <a:rPr lang="it-IT" sz="2100" dirty="0">
                <a:solidFill>
                  <a:srgbClr val="FF0000"/>
                </a:solidFill>
              </a:rPr>
              <a:t>possibilità di introdurre </a:t>
            </a:r>
            <a:r>
              <a:rPr lang="it-IT" sz="2100" dirty="0"/>
              <a:t>una causa di nullità: molti fedeli non ne sono a conoscenza, o pensano che sia troppo difficile o troppo costoso</a:t>
            </a:r>
          </a:p>
          <a:p>
            <a:r>
              <a:rPr lang="it-IT" sz="2100" dirty="0"/>
              <a:t>Pericolo di </a:t>
            </a:r>
            <a:r>
              <a:rPr lang="it-IT" sz="2100" dirty="0">
                <a:solidFill>
                  <a:srgbClr val="FF0000"/>
                </a:solidFill>
              </a:rPr>
              <a:t>strumentalizzazione</a:t>
            </a:r>
            <a:r>
              <a:rPr lang="it-IT" sz="2100" dirty="0"/>
              <a:t> del processo. L'obiettivo è dichiarare la verità; indirettamente, risolvere situazioni irregolari.</a:t>
            </a:r>
          </a:p>
          <a:p>
            <a:r>
              <a:rPr lang="it-IT" sz="2100" dirty="0">
                <a:solidFill>
                  <a:srgbClr val="FF0000"/>
                </a:solidFill>
              </a:rPr>
              <a:t>Efficacia civile </a:t>
            </a:r>
            <a:r>
              <a:rPr lang="it-IT" sz="2100" dirty="0"/>
              <a:t>delle sentenze ecclesiastiche (delibazione)</a:t>
            </a:r>
          </a:p>
        </p:txBody>
      </p:sp>
      <p:pic>
        <p:nvPicPr>
          <p:cNvPr id="5" name="Content Placeholder 4" descr="torta divorcio.jpg"/>
          <p:cNvPicPr>
            <a:picLocks noGrp="1" noChangeAspect="1"/>
          </p:cNvPicPr>
          <p:nvPr>
            <p:ph sz="half" idx="2"/>
          </p:nvPr>
        </p:nvPicPr>
        <p:blipFill>
          <a:blip r:embed="rId2">
            <a:extLst>
              <a:ext uri="{28A0092B-C50C-407E-A947-70E740481C1C}">
                <a14:useLocalDpi xmlns:a14="http://schemas.microsoft.com/office/drawing/2010/main" val="0"/>
              </a:ext>
            </a:extLst>
          </a:blip>
          <a:srcRect t="-36413" b="-36413"/>
          <a:stretch>
            <a:fillRect/>
          </a:stretch>
        </p:blipFill>
        <p:spPr>
          <a:xfrm>
            <a:off x="5651499" y="1785730"/>
            <a:ext cx="3492500" cy="4525963"/>
          </a:xfrm>
        </p:spPr>
      </p:pic>
    </p:spTree>
    <p:extLst>
      <p:ext uri="{BB962C8B-B14F-4D97-AF65-F5344CB8AC3E}">
        <p14:creationId xmlns:p14="http://schemas.microsoft.com/office/powerpoint/2010/main" val="19592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2063"/>
          </a:xfrm>
        </p:spPr>
        <p:txBody>
          <a:bodyPr>
            <a:normAutofit fontScale="90000"/>
          </a:bodyPr>
          <a:lstStyle/>
          <a:p>
            <a:r>
              <a:rPr lang="it-IT" sz="2600" b="1" dirty="0"/>
              <a:t>Svolgimento del processo matrimoniale</a:t>
            </a:r>
            <a:endParaRPr lang="en-US" sz="2600" dirty="0"/>
          </a:p>
        </p:txBody>
      </p:sp>
      <p:sp>
        <p:nvSpPr>
          <p:cNvPr id="3" name="Content Placeholder 2"/>
          <p:cNvSpPr>
            <a:spLocks noGrp="1"/>
          </p:cNvSpPr>
          <p:nvPr>
            <p:ph idx="1"/>
          </p:nvPr>
        </p:nvSpPr>
        <p:spPr>
          <a:xfrm>
            <a:off x="0" y="452063"/>
            <a:ext cx="9144000" cy="6405937"/>
          </a:xfrm>
        </p:spPr>
        <p:txBody>
          <a:bodyPr>
            <a:noAutofit/>
          </a:bodyPr>
          <a:lstStyle/>
          <a:p>
            <a:r>
              <a:rPr lang="it-IT" sz="2000" dirty="0">
                <a:solidFill>
                  <a:srgbClr val="FF0000"/>
                </a:solidFill>
              </a:rPr>
              <a:t>Introduzione</a:t>
            </a:r>
            <a:r>
              <a:rPr lang="it-IT" sz="2000" dirty="0"/>
              <a:t>. Giudice competente c. 1672</a:t>
            </a:r>
          </a:p>
          <a:p>
            <a:pPr lvl="1"/>
            <a:r>
              <a:rPr lang="it-IT" sz="1800" dirty="0"/>
              <a:t>Indagine pregiudiziale o pastorale</a:t>
            </a:r>
          </a:p>
          <a:p>
            <a:pPr lvl="2"/>
            <a:r>
              <a:rPr lang="it-IT" sz="1800" dirty="0"/>
              <a:t>Inserimento nella pastorale matrimoniale</a:t>
            </a:r>
          </a:p>
          <a:p>
            <a:pPr lvl="1"/>
            <a:r>
              <a:rPr lang="it-IT" sz="1800" dirty="0"/>
              <a:t>Domanda e </a:t>
            </a:r>
            <a:r>
              <a:rPr lang="it-IT" sz="1800" i="1" dirty="0" err="1"/>
              <a:t>fumus</a:t>
            </a:r>
            <a:r>
              <a:rPr lang="it-IT" sz="1800" i="1" dirty="0"/>
              <a:t> boni </a:t>
            </a:r>
            <a:r>
              <a:rPr lang="it-IT" sz="1800" i="1" dirty="0" err="1"/>
              <a:t>iuris</a:t>
            </a:r>
            <a:r>
              <a:rPr lang="it-IT" sz="1800" dirty="0"/>
              <a:t>, tentativi di convalida. Solo se il matrimonio è irreparabilmente fallito. Citazione del convenuto e del DV</a:t>
            </a:r>
          </a:p>
          <a:p>
            <a:pPr lvl="1"/>
            <a:r>
              <a:rPr lang="it-IT" sz="1800" dirty="0"/>
              <a:t>Fissazione del </a:t>
            </a:r>
            <a:r>
              <a:rPr lang="it-IT" sz="1800" b="1" i="1" dirty="0" err="1"/>
              <a:t>dubium</a:t>
            </a:r>
            <a:r>
              <a:rPr lang="it-IT" sz="1800" dirty="0"/>
              <a:t> (oggetto del processo): “se </a:t>
            </a:r>
            <a:r>
              <a:rPr lang="it-IT" sz="1800" dirty="0">
                <a:solidFill>
                  <a:srgbClr val="FF0000"/>
                </a:solidFill>
              </a:rPr>
              <a:t>consta</a:t>
            </a:r>
            <a:r>
              <a:rPr lang="it-IT" sz="1800" dirty="0"/>
              <a:t> la nullità </a:t>
            </a:r>
            <a:r>
              <a:rPr lang="it-IT" sz="1800" dirty="0">
                <a:solidFill>
                  <a:srgbClr val="FF0000"/>
                </a:solidFill>
              </a:rPr>
              <a:t>per</a:t>
            </a:r>
            <a:r>
              <a:rPr lang="it-IT" sz="1800" dirty="0"/>
              <a:t>…”</a:t>
            </a:r>
          </a:p>
          <a:p>
            <a:r>
              <a:rPr lang="it-IT" sz="2000" dirty="0">
                <a:solidFill>
                  <a:srgbClr val="FF0000"/>
                </a:solidFill>
              </a:rPr>
              <a:t>Istruzione</a:t>
            </a:r>
            <a:r>
              <a:rPr lang="it-IT" sz="2000" dirty="0"/>
              <a:t>. Raccolta delle prove:</a:t>
            </a:r>
          </a:p>
          <a:p>
            <a:pPr lvl="2"/>
            <a:r>
              <a:rPr lang="it-IT" sz="1800" dirty="0"/>
              <a:t>Dichiarazioni delle parti. </a:t>
            </a:r>
            <a:r>
              <a:rPr lang="it-IT" dirty="0"/>
              <a:t>La prova piena. PME 117; c. 1536 e 1679 CIC. DC e la confessione giudiziale. MIDI 1678 § 1: «possono avere valore di prova piena, da valutarsi dal giudice considerati tutti gli indizi e gli </a:t>
            </a:r>
            <a:r>
              <a:rPr lang="it-IT" dirty="0" err="1"/>
              <a:t>amminicoli</a:t>
            </a:r>
            <a:r>
              <a:rPr lang="it-IT" dirty="0"/>
              <a:t>, </a:t>
            </a:r>
            <a:r>
              <a:rPr lang="it-IT" dirty="0">
                <a:solidFill>
                  <a:srgbClr val="FF0000"/>
                </a:solidFill>
              </a:rPr>
              <a:t>se non vi siano </a:t>
            </a:r>
            <a:r>
              <a:rPr lang="it-IT" dirty="0"/>
              <a:t>altri elementi che le </a:t>
            </a:r>
            <a:r>
              <a:rPr lang="it-IT" dirty="0">
                <a:solidFill>
                  <a:srgbClr val="FF0000"/>
                </a:solidFill>
              </a:rPr>
              <a:t>confutino</a:t>
            </a:r>
            <a:r>
              <a:rPr lang="it-IT" dirty="0"/>
              <a:t>».</a:t>
            </a:r>
          </a:p>
          <a:p>
            <a:pPr lvl="2"/>
            <a:r>
              <a:rPr lang="it-IT" sz="1800" dirty="0"/>
              <a:t>Testimoni</a:t>
            </a:r>
          </a:p>
          <a:p>
            <a:pPr lvl="2"/>
            <a:r>
              <a:rPr lang="it-IT" sz="1800" dirty="0"/>
              <a:t>Documenti</a:t>
            </a:r>
          </a:p>
          <a:p>
            <a:pPr lvl="2"/>
            <a:r>
              <a:rPr lang="it-IT" sz="1800" dirty="0"/>
              <a:t>Perizie. Competenza tecnica e antropologia. Criteri medici e giuridici</a:t>
            </a:r>
          </a:p>
          <a:p>
            <a:r>
              <a:rPr lang="it-IT" sz="2000" dirty="0">
                <a:solidFill>
                  <a:srgbClr val="FF0000"/>
                </a:solidFill>
              </a:rPr>
              <a:t>Decisione</a:t>
            </a:r>
          </a:p>
          <a:p>
            <a:pPr lvl="1"/>
            <a:r>
              <a:rPr lang="it-IT" sz="1700" dirty="0"/>
              <a:t>Pubblicazione degli atti (avvocati possono conoscere le prove raccolte)</a:t>
            </a:r>
          </a:p>
          <a:p>
            <a:pPr lvl="1"/>
            <a:r>
              <a:rPr lang="it-IT" sz="1700" dirty="0"/>
              <a:t>Discussione. Avvocato difensore e difensore del vincolo</a:t>
            </a:r>
          </a:p>
          <a:p>
            <a:pPr lvl="1"/>
            <a:r>
              <a:rPr lang="it-IT" sz="1700" dirty="0"/>
              <a:t>Sentenza (</a:t>
            </a:r>
            <a:r>
              <a:rPr lang="it-IT" sz="1700" b="1" dirty="0"/>
              <a:t>certezza morale</a:t>
            </a:r>
            <a:r>
              <a:rPr lang="it-IT" sz="1700" dirty="0"/>
              <a:t>: vedi sotto). Motivazione. Congruenza. Risposta al </a:t>
            </a:r>
            <a:r>
              <a:rPr lang="it-IT" sz="1700" i="1" dirty="0" err="1"/>
              <a:t>dubium</a:t>
            </a:r>
            <a:r>
              <a:rPr lang="it-IT" sz="1700" dirty="0"/>
              <a:t>: se consta </a:t>
            </a:r>
            <a:r>
              <a:rPr lang="it-IT" sz="1700" i="1" dirty="0"/>
              <a:t>ex </a:t>
            </a:r>
            <a:r>
              <a:rPr lang="it-IT" sz="1700" i="1" dirty="0" err="1"/>
              <a:t>actis</a:t>
            </a:r>
            <a:r>
              <a:rPr lang="it-IT" sz="1700" i="1" dirty="0"/>
              <a:t> et </a:t>
            </a:r>
            <a:r>
              <a:rPr lang="it-IT" sz="1700" i="1" dirty="0" err="1"/>
              <a:t>probatis</a:t>
            </a:r>
            <a:r>
              <a:rPr lang="it-IT" sz="1700" dirty="0"/>
              <a:t>. </a:t>
            </a:r>
            <a:r>
              <a:rPr lang="it-IT" sz="1700" b="1" dirty="0" err="1"/>
              <a:t>Vetitum</a:t>
            </a:r>
            <a:endParaRPr lang="it-IT" sz="1700" b="1" dirty="0"/>
          </a:p>
          <a:p>
            <a:r>
              <a:rPr lang="it-IT" sz="1900" dirty="0">
                <a:solidFill>
                  <a:srgbClr val="FF0000"/>
                </a:solidFill>
              </a:rPr>
              <a:t>Impugnazione</a:t>
            </a:r>
            <a:r>
              <a:rPr lang="it-IT" sz="1900" dirty="0"/>
              <a:t> facoltativa (con MIDI basta una sentenza favorabile)</a:t>
            </a:r>
          </a:p>
        </p:txBody>
      </p:sp>
    </p:spTree>
    <p:extLst>
      <p:ext uri="{BB962C8B-B14F-4D97-AF65-F5344CB8AC3E}">
        <p14:creationId xmlns:p14="http://schemas.microsoft.com/office/powerpoint/2010/main" val="2653629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3339"/>
          </a:xfrm>
        </p:spPr>
        <p:txBody>
          <a:bodyPr>
            <a:noAutofit/>
          </a:bodyPr>
          <a:lstStyle/>
          <a:p>
            <a:r>
              <a:rPr lang="en-US" sz="2400" dirty="0" err="1"/>
              <a:t>Sentenza</a:t>
            </a:r>
            <a:r>
              <a:rPr lang="en-US" sz="2400" dirty="0"/>
              <a:t> del </a:t>
            </a:r>
            <a:r>
              <a:rPr lang="en-US" sz="2400" dirty="0" err="1"/>
              <a:t>giudice</a:t>
            </a:r>
            <a:r>
              <a:rPr lang="en-US" sz="2400" dirty="0"/>
              <a:t>. La </a:t>
            </a:r>
            <a:r>
              <a:rPr lang="en-US" sz="2400" dirty="0" err="1"/>
              <a:t>certezza</a:t>
            </a:r>
            <a:r>
              <a:rPr lang="en-US" sz="2400" dirty="0"/>
              <a:t> morale</a:t>
            </a:r>
          </a:p>
        </p:txBody>
      </p:sp>
      <p:sp>
        <p:nvSpPr>
          <p:cNvPr id="3" name="Content Placeholder 2"/>
          <p:cNvSpPr>
            <a:spLocks noGrp="1"/>
          </p:cNvSpPr>
          <p:nvPr>
            <p:ph idx="1"/>
          </p:nvPr>
        </p:nvSpPr>
        <p:spPr>
          <a:xfrm>
            <a:off x="0" y="742122"/>
            <a:ext cx="9144000" cy="6115878"/>
          </a:xfrm>
        </p:spPr>
        <p:txBody>
          <a:bodyPr>
            <a:noAutofit/>
          </a:bodyPr>
          <a:lstStyle/>
          <a:p>
            <a:r>
              <a:rPr lang="it-IT" sz="2200" dirty="0"/>
              <a:t>Gli </a:t>
            </a:r>
            <a:r>
              <a:rPr lang="it-IT" sz="2200" dirty="0">
                <a:solidFill>
                  <a:srgbClr val="FF0000"/>
                </a:solidFill>
              </a:rPr>
              <a:t>estremi</a:t>
            </a:r>
            <a:r>
              <a:rPr lang="it-IT" sz="2200" dirty="0"/>
              <a:t> che </a:t>
            </a:r>
            <a:r>
              <a:rPr lang="it-IT" sz="2200" b="1" dirty="0"/>
              <a:t>non</a:t>
            </a:r>
            <a:r>
              <a:rPr lang="it-IT" sz="2200" dirty="0"/>
              <a:t> sono richiesti (certezza </a:t>
            </a:r>
            <a:r>
              <a:rPr lang="it-IT" sz="2200" dirty="0">
                <a:solidFill>
                  <a:srgbClr val="FF0000"/>
                </a:solidFill>
              </a:rPr>
              <a:t>assoluta</a:t>
            </a:r>
            <a:r>
              <a:rPr lang="it-IT" sz="2200" dirty="0"/>
              <a:t> che esclude la possibilità di errore) e che non sono sufficienti (</a:t>
            </a:r>
            <a:r>
              <a:rPr lang="it-IT" sz="2200" dirty="0">
                <a:solidFill>
                  <a:srgbClr val="FF0000"/>
                </a:solidFill>
              </a:rPr>
              <a:t>quasi</a:t>
            </a:r>
            <a:r>
              <a:rPr lang="it-IT" sz="2200" dirty="0"/>
              <a:t> certezza, probabilità o prevalenza delle prove). La certezza sufficiente </a:t>
            </a:r>
            <a:r>
              <a:rPr lang="it-IT" sz="2200" b="1" dirty="0"/>
              <a:t>non esclude la possibilità di errore</a:t>
            </a:r>
            <a:r>
              <a:rPr lang="it-IT" sz="2200" dirty="0"/>
              <a:t>, ma il ragionevole </a:t>
            </a:r>
            <a:r>
              <a:rPr lang="it-IT" sz="2200" b="1" dirty="0"/>
              <a:t>dubbio</a:t>
            </a:r>
            <a:r>
              <a:rPr lang="it-IT" sz="2200" dirty="0"/>
              <a:t> sì.</a:t>
            </a:r>
          </a:p>
          <a:p>
            <a:pPr lvl="1"/>
            <a:r>
              <a:rPr lang="it-IT" sz="1800" dirty="0"/>
              <a:t>Pio XII e la “certezza indiziaria”: «Talvolta la certezza morale non risulta se non da una quantità di indizi e di prove, che, presi singolarmente, non valgono a fondare una vera certezza, e soltanto nel loro insieme non lasciano più sorgere per un uomo di sano giudizio alcun ragionevole dubbio. Per tal modo non si compie in nessuna guisa un passaggio dalla probabilità alla certezza con una semplice somma di probabilità(...); ma si tratta del riconoscimento che la simultanea presenza di tutti questi singoli indizi e prove può avere un sufficiente fondamento soltanto nell’esistenza di una comune sorgente o base, dalla quale derivano: cioè nella obbiettiva verità e realtà» </a:t>
            </a:r>
          </a:p>
          <a:p>
            <a:pPr lvl="1"/>
            <a:r>
              <a:rPr lang="it-IT" sz="1800" dirty="0"/>
              <a:t>Cfr. c. 1608, art. 12 Norme procedurali di </a:t>
            </a:r>
            <a:r>
              <a:rPr lang="it-IT" sz="1800" i="1" dirty="0" err="1"/>
              <a:t>Mitis</a:t>
            </a:r>
            <a:r>
              <a:rPr lang="it-IT" sz="1800" i="1" dirty="0"/>
              <a:t> </a:t>
            </a:r>
            <a:r>
              <a:rPr lang="it-IT" sz="1800" i="1" dirty="0" err="1"/>
              <a:t>Iudex</a:t>
            </a:r>
            <a:r>
              <a:rPr lang="it-IT" sz="1800" dirty="0"/>
              <a:t>: Per conseguire la certezza morale necessaria per legge, non è sufficiente una prevalente importanza delle prove e degli indizi, ma occorre che resti del tutto </a:t>
            </a:r>
            <a:r>
              <a:rPr lang="it-IT" sz="1800" dirty="0">
                <a:solidFill>
                  <a:srgbClr val="FF0000"/>
                </a:solidFill>
              </a:rPr>
              <a:t>escluso qualsiasi dubbio prudente </a:t>
            </a:r>
            <a:r>
              <a:rPr lang="it-IT" sz="1800" dirty="0"/>
              <a:t>positivo di errore, in diritto e in fatto, ancorché non sia esclusa la mera possibilità del contrario.</a:t>
            </a:r>
            <a:endParaRPr lang="en-US" sz="1800" dirty="0"/>
          </a:p>
          <a:p>
            <a:endParaRPr lang="en-US" sz="2000" dirty="0"/>
          </a:p>
        </p:txBody>
      </p:sp>
    </p:spTree>
    <p:extLst>
      <p:ext uri="{BB962C8B-B14F-4D97-AF65-F5344CB8AC3E}">
        <p14:creationId xmlns:p14="http://schemas.microsoft.com/office/powerpoint/2010/main" val="3421434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F81A4F-2E8E-284F-8144-05B95B499B71}"/>
              </a:ext>
            </a:extLst>
          </p:cNvPr>
          <p:cNvSpPr>
            <a:spLocks noGrp="1"/>
          </p:cNvSpPr>
          <p:nvPr>
            <p:ph type="title"/>
          </p:nvPr>
        </p:nvSpPr>
        <p:spPr>
          <a:xfrm>
            <a:off x="457200" y="0"/>
            <a:ext cx="8229600" cy="1020417"/>
          </a:xfrm>
        </p:spPr>
        <p:txBody>
          <a:bodyPr/>
          <a:lstStyle/>
          <a:p>
            <a:r>
              <a:rPr lang="en-US" sz="2500" dirty="0" err="1"/>
              <a:t>Sentenza</a:t>
            </a:r>
            <a:r>
              <a:rPr lang="en-US" sz="2500" dirty="0"/>
              <a:t> del </a:t>
            </a:r>
            <a:r>
              <a:rPr lang="en-US" sz="2500" dirty="0" err="1"/>
              <a:t>giudice</a:t>
            </a:r>
            <a:r>
              <a:rPr lang="en-US" sz="2500" dirty="0"/>
              <a:t>. La </a:t>
            </a:r>
            <a:r>
              <a:rPr lang="en-US" sz="2500" dirty="0" err="1"/>
              <a:t>certezza</a:t>
            </a:r>
            <a:r>
              <a:rPr lang="en-US" sz="2500" dirty="0"/>
              <a:t> morale (segue)</a:t>
            </a:r>
            <a:endParaRPr lang="it-IT" sz="2500" dirty="0"/>
          </a:p>
        </p:txBody>
      </p:sp>
      <p:sp>
        <p:nvSpPr>
          <p:cNvPr id="3" name="Segnaposto contenuto 2">
            <a:extLst>
              <a:ext uri="{FF2B5EF4-FFF2-40B4-BE49-F238E27FC236}">
                <a16:creationId xmlns:a16="http://schemas.microsoft.com/office/drawing/2014/main" id="{306252A6-F879-0449-96F7-7D7B631F703D}"/>
              </a:ext>
            </a:extLst>
          </p:cNvPr>
          <p:cNvSpPr>
            <a:spLocks noGrp="1"/>
          </p:cNvSpPr>
          <p:nvPr>
            <p:ph idx="1"/>
          </p:nvPr>
        </p:nvSpPr>
        <p:spPr>
          <a:xfrm>
            <a:off x="185530" y="1457740"/>
            <a:ext cx="8501270" cy="4668424"/>
          </a:xfrm>
        </p:spPr>
        <p:txBody>
          <a:bodyPr>
            <a:normAutofit lnSpcReduction="10000"/>
          </a:bodyPr>
          <a:lstStyle/>
          <a:p>
            <a:r>
              <a:rPr lang="it-IT" dirty="0"/>
              <a:t>Deliberazione collegiale. Ponente. </a:t>
            </a:r>
          </a:p>
          <a:p>
            <a:r>
              <a:rPr lang="it-IT" i="1" dirty="0"/>
              <a:t>Ex </a:t>
            </a:r>
            <a:r>
              <a:rPr lang="it-IT" i="1" dirty="0" err="1"/>
              <a:t>actis</a:t>
            </a:r>
            <a:r>
              <a:rPr lang="it-IT" i="1" dirty="0"/>
              <a:t> et </a:t>
            </a:r>
            <a:r>
              <a:rPr lang="it-IT" i="1" dirty="0" err="1"/>
              <a:t>probatis</a:t>
            </a:r>
            <a:r>
              <a:rPr lang="it-IT" i="1" dirty="0"/>
              <a:t>. </a:t>
            </a:r>
            <a:r>
              <a:rPr lang="it-IT" b="1" i="1" dirty="0"/>
              <a:t>Libera valutazione</a:t>
            </a:r>
            <a:r>
              <a:rPr lang="it-IT" i="1" dirty="0"/>
              <a:t>. </a:t>
            </a:r>
            <a:r>
              <a:rPr lang="it-IT" dirty="0"/>
              <a:t>Se non si raggiunge la certezza, la risposta al dubbio fissato sarà negativa (non consta la nullità)</a:t>
            </a:r>
            <a:endParaRPr lang="en-US" dirty="0"/>
          </a:p>
          <a:p>
            <a:r>
              <a:rPr lang="it-IT" dirty="0"/>
              <a:t>Importanza della </a:t>
            </a:r>
            <a:r>
              <a:rPr lang="it-IT" b="1" dirty="0">
                <a:solidFill>
                  <a:srgbClr val="FF0000"/>
                </a:solidFill>
              </a:rPr>
              <a:t>motivazione</a:t>
            </a:r>
            <a:r>
              <a:rPr lang="it-IT" dirty="0"/>
              <a:t>. La certezza del giudice non è soggettiva (inteso come arbitraria), poiché deve poter essere spiegata e trasmessa alle parti e alle possibili istanze che possono rivedere la causa. </a:t>
            </a:r>
            <a:endParaRPr lang="en-US" dirty="0"/>
          </a:p>
          <a:p>
            <a:r>
              <a:rPr lang="it-IT" dirty="0"/>
              <a:t>Dopo </a:t>
            </a:r>
            <a:r>
              <a:rPr lang="it-IT" dirty="0" err="1"/>
              <a:t>Mitis</a:t>
            </a:r>
            <a:r>
              <a:rPr lang="it-IT" dirty="0"/>
              <a:t> </a:t>
            </a:r>
            <a:r>
              <a:rPr lang="it-IT" dirty="0" err="1"/>
              <a:t>Iudex</a:t>
            </a:r>
            <a:r>
              <a:rPr lang="it-IT" dirty="0"/>
              <a:t>, non c'è più bisogno di una seconda sentenza conforme (rinvio automatico al tribunale superiore secondo il CIC 83). Se la sentenza affermativa non viene appellata, è esecutiva</a:t>
            </a:r>
          </a:p>
        </p:txBody>
      </p:sp>
    </p:spTree>
    <p:extLst>
      <p:ext uri="{BB962C8B-B14F-4D97-AF65-F5344CB8AC3E}">
        <p14:creationId xmlns:p14="http://schemas.microsoft.com/office/powerpoint/2010/main" val="351757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547CC3-0BB5-E746-BA12-07EC0C02B5B6}"/>
              </a:ext>
            </a:extLst>
          </p:cNvPr>
          <p:cNvSpPr>
            <a:spLocks noGrp="1"/>
          </p:cNvSpPr>
          <p:nvPr>
            <p:ph type="title"/>
          </p:nvPr>
        </p:nvSpPr>
        <p:spPr>
          <a:xfrm>
            <a:off x="457200" y="136634"/>
            <a:ext cx="8229600" cy="578069"/>
          </a:xfrm>
        </p:spPr>
        <p:txBody>
          <a:bodyPr/>
          <a:lstStyle/>
          <a:p>
            <a:r>
              <a:rPr lang="it-IT" sz="3000" dirty="0"/>
              <a:t>Impugnazioni della sentenza</a:t>
            </a:r>
          </a:p>
        </p:txBody>
      </p:sp>
      <p:sp>
        <p:nvSpPr>
          <p:cNvPr id="3" name="Segnaposto contenuto 2">
            <a:extLst>
              <a:ext uri="{FF2B5EF4-FFF2-40B4-BE49-F238E27FC236}">
                <a16:creationId xmlns:a16="http://schemas.microsoft.com/office/drawing/2014/main" id="{B4A953D6-05F1-B54E-A5EE-B5EBAEF83202}"/>
              </a:ext>
            </a:extLst>
          </p:cNvPr>
          <p:cNvSpPr>
            <a:spLocks noGrp="1"/>
          </p:cNvSpPr>
          <p:nvPr>
            <p:ph idx="1"/>
          </p:nvPr>
        </p:nvSpPr>
        <p:spPr>
          <a:xfrm>
            <a:off x="0" y="924910"/>
            <a:ext cx="9144000" cy="5933090"/>
          </a:xfrm>
        </p:spPr>
        <p:txBody>
          <a:bodyPr>
            <a:normAutofit fontScale="92500" lnSpcReduction="10000"/>
          </a:bodyPr>
          <a:lstStyle/>
          <a:p>
            <a:r>
              <a:rPr lang="it-IT" b="1" i="1" dirty="0"/>
              <a:t>Querela </a:t>
            </a:r>
            <a:r>
              <a:rPr lang="it-IT" b="1" i="1" dirty="0" err="1"/>
              <a:t>nullitatis</a:t>
            </a:r>
            <a:r>
              <a:rPr lang="it-IT" b="1" i="1" dirty="0"/>
              <a:t> </a:t>
            </a:r>
            <a:r>
              <a:rPr lang="it-IT" dirty="0"/>
              <a:t>(cc. 1619-1627)  In essa viene messa in discussione non la decisione sul merito della questione dibattuta, ma la </a:t>
            </a:r>
            <a:r>
              <a:rPr lang="it-IT" b="1" dirty="0"/>
              <a:t>validità formale</a:t>
            </a:r>
            <a:r>
              <a:rPr lang="it-IT" dirty="0"/>
              <a:t> della sentenza emessa, per irregolarità nel processo </a:t>
            </a:r>
          </a:p>
          <a:p>
            <a:pPr lvl="1"/>
            <a:r>
              <a:rPr lang="it-IT" sz="2200" dirty="0"/>
              <a:t>Queste </a:t>
            </a:r>
            <a:r>
              <a:rPr lang="it-IT" sz="2200" b="1" dirty="0"/>
              <a:t>irregolarità</a:t>
            </a:r>
            <a:r>
              <a:rPr lang="it-IT" sz="2200" dirty="0"/>
              <a:t> che consentono di chiedere la nullità della sentenza, possono consistere in vizi di nullità </a:t>
            </a:r>
            <a:r>
              <a:rPr lang="it-IT" sz="2200" i="1" dirty="0">
                <a:solidFill>
                  <a:srgbClr val="FF0000"/>
                </a:solidFill>
              </a:rPr>
              <a:t>insanabile</a:t>
            </a:r>
            <a:r>
              <a:rPr lang="it-IT" sz="2200" dirty="0"/>
              <a:t> oppure vizi di nullità </a:t>
            </a:r>
            <a:r>
              <a:rPr lang="it-IT" sz="2200" i="1" dirty="0">
                <a:solidFill>
                  <a:srgbClr val="FF0000"/>
                </a:solidFill>
              </a:rPr>
              <a:t>sanabile</a:t>
            </a:r>
            <a:r>
              <a:rPr lang="it-IT" sz="2200" dirty="0"/>
              <a:t>. Tra i primi (segnalati nel c. 1620) si possono annoverare i seguenti: che la sentenza sia stata emessa da giudice assolutamente incompetente, privo di potestà o coatto per violenza o timore grave; incapacità processuale di alcuna delle parti; che sia stato negato a qualcuna delle parti il diritto alla difesa; che la sentenza sia totalmente incongruente (non definisca la controversia). Vizi sanabili (c. 1622) sono tra gli altri: che sia mancato il numero di giudici stabilito; che la sentenza non sia motivata; che manchino le firme richieste o la data e luogo di emissione della sentenza.</a:t>
            </a:r>
          </a:p>
          <a:p>
            <a:pPr lvl="1"/>
            <a:r>
              <a:rPr lang="it-IT" sz="2200" dirty="0"/>
              <a:t>La querela si interpone davanti allo stesso giudice che ha emesso la sentenza impugnata, il quale potrà decidere il ricorso secondo la procedura del processo orale; anche d’ufficio può il giudice ritrattare la sentenza o correggerla </a:t>
            </a:r>
          </a:p>
        </p:txBody>
      </p:sp>
    </p:spTree>
    <p:extLst>
      <p:ext uri="{BB962C8B-B14F-4D97-AF65-F5344CB8AC3E}">
        <p14:creationId xmlns:p14="http://schemas.microsoft.com/office/powerpoint/2010/main" val="1387243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5E8647-C217-CF4D-9BF7-843F2E58E00C}"/>
              </a:ext>
            </a:extLst>
          </p:cNvPr>
          <p:cNvSpPr>
            <a:spLocks noGrp="1"/>
          </p:cNvSpPr>
          <p:nvPr>
            <p:ph type="title"/>
          </p:nvPr>
        </p:nvSpPr>
        <p:spPr>
          <a:xfrm>
            <a:off x="457200" y="0"/>
            <a:ext cx="8229600" cy="800100"/>
          </a:xfrm>
        </p:spPr>
        <p:txBody>
          <a:bodyPr/>
          <a:lstStyle/>
          <a:p>
            <a:r>
              <a:rPr lang="it-IT" sz="3000" dirty="0"/>
              <a:t>Impugnazione (segue)</a:t>
            </a:r>
          </a:p>
        </p:txBody>
      </p:sp>
      <p:sp>
        <p:nvSpPr>
          <p:cNvPr id="3" name="Segnaposto contenuto 2">
            <a:extLst>
              <a:ext uri="{FF2B5EF4-FFF2-40B4-BE49-F238E27FC236}">
                <a16:creationId xmlns:a16="http://schemas.microsoft.com/office/drawing/2014/main" id="{989744E8-E686-2746-A6D2-9789F7432430}"/>
              </a:ext>
            </a:extLst>
          </p:cNvPr>
          <p:cNvSpPr>
            <a:spLocks noGrp="1"/>
          </p:cNvSpPr>
          <p:nvPr>
            <p:ph idx="1"/>
          </p:nvPr>
        </p:nvSpPr>
        <p:spPr>
          <a:xfrm>
            <a:off x="172278" y="993913"/>
            <a:ext cx="8971722" cy="5864087"/>
          </a:xfrm>
        </p:spPr>
        <p:txBody>
          <a:bodyPr>
            <a:normAutofit lnSpcReduction="10000"/>
          </a:bodyPr>
          <a:lstStyle/>
          <a:p>
            <a:r>
              <a:rPr lang="it-IT" b="1" dirty="0"/>
              <a:t>Appello </a:t>
            </a:r>
            <a:r>
              <a:rPr lang="it-IT" dirty="0"/>
              <a:t>(cc. 1628-1640): È il ricorso ordinario, in seconda istanza, al tribunale superiore rispetto a quello che ha emesso la sentenza. </a:t>
            </a:r>
          </a:p>
          <a:p>
            <a:r>
              <a:rPr lang="it-IT" dirty="0"/>
              <a:t>La parte che si considera lesa ha diritto di </a:t>
            </a:r>
            <a:r>
              <a:rPr lang="it-IT" i="1" dirty="0"/>
              <a:t>interporre</a:t>
            </a:r>
            <a:r>
              <a:rPr lang="it-IT" dirty="0"/>
              <a:t> l’appello (anche a voce) avanti allo stesso giudice che ha emesso la sentenza impugnata. </a:t>
            </a:r>
          </a:p>
          <a:p>
            <a:r>
              <a:rPr lang="it-IT" dirty="0"/>
              <a:t>Giudica il tribunale superiore. </a:t>
            </a:r>
            <a:r>
              <a:rPr lang="it-IT" b="1" dirty="0"/>
              <a:t>Termini</a:t>
            </a:r>
            <a:r>
              <a:rPr lang="it-IT" dirty="0"/>
              <a:t>: quindici giorni utili dopo la pubblicazione notificata della sentenza; presentare l’appello davanti al tribunale che emano la sentenza (can. 1630), questo tribunale deve trasmettere l’appello e gli atti al tribunale superiore; entro un mese dopo l’appello, l’appellante deve presentarsi al tribunale superiore (can. 1633). </a:t>
            </a:r>
          </a:p>
          <a:p>
            <a:r>
              <a:rPr lang="it-IT" dirty="0"/>
              <a:t>Ci sono alcune decisioni che non possono essere appellate (ad es., quelle del Romano Pontefice o della Segnatura Apostolica; c. 1629:  </a:t>
            </a:r>
          </a:p>
        </p:txBody>
      </p:sp>
    </p:spTree>
    <p:extLst>
      <p:ext uri="{BB962C8B-B14F-4D97-AF65-F5344CB8AC3E}">
        <p14:creationId xmlns:p14="http://schemas.microsoft.com/office/powerpoint/2010/main" val="1636453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E2434C-C64E-7D43-A17D-8F340D6F3CFF}"/>
              </a:ext>
            </a:extLst>
          </p:cNvPr>
          <p:cNvSpPr>
            <a:spLocks noGrp="1"/>
          </p:cNvSpPr>
          <p:nvPr>
            <p:ph type="title"/>
          </p:nvPr>
        </p:nvSpPr>
        <p:spPr>
          <a:xfrm>
            <a:off x="457200" y="0"/>
            <a:ext cx="8229600" cy="636105"/>
          </a:xfrm>
        </p:spPr>
        <p:txBody>
          <a:bodyPr/>
          <a:lstStyle/>
          <a:p>
            <a:r>
              <a:rPr lang="it-IT" sz="2600" dirty="0"/>
              <a:t>Impugnazione (3)</a:t>
            </a:r>
          </a:p>
        </p:txBody>
      </p:sp>
      <p:sp>
        <p:nvSpPr>
          <p:cNvPr id="3" name="Segnaposto contenuto 2">
            <a:extLst>
              <a:ext uri="{FF2B5EF4-FFF2-40B4-BE49-F238E27FC236}">
                <a16:creationId xmlns:a16="http://schemas.microsoft.com/office/drawing/2014/main" id="{2AD16B7B-3C59-BC4D-95DE-DA10C80F8CAF}"/>
              </a:ext>
            </a:extLst>
          </p:cNvPr>
          <p:cNvSpPr>
            <a:spLocks noGrp="1"/>
          </p:cNvSpPr>
          <p:nvPr>
            <p:ph idx="1"/>
          </p:nvPr>
        </p:nvSpPr>
        <p:spPr>
          <a:xfrm>
            <a:off x="0" y="636105"/>
            <a:ext cx="9037982" cy="6221895"/>
          </a:xfrm>
        </p:spPr>
        <p:txBody>
          <a:bodyPr>
            <a:normAutofit fontScale="47500" lnSpcReduction="20000"/>
          </a:bodyPr>
          <a:lstStyle/>
          <a:p>
            <a:r>
              <a:rPr lang="it-IT" sz="3800" i="1" dirty="0"/>
              <a:t>La cosa giudicata</a:t>
            </a:r>
            <a:r>
              <a:rPr lang="it-IT" sz="3800" dirty="0"/>
              <a:t> (</a:t>
            </a:r>
            <a:r>
              <a:rPr lang="it-IT" sz="3800" b="1" dirty="0"/>
              <a:t>res iudicata</a:t>
            </a:r>
            <a:r>
              <a:rPr lang="it-IT" sz="3800" dirty="0"/>
              <a:t>)</a:t>
            </a:r>
          </a:p>
          <a:p>
            <a:pPr lvl="1"/>
            <a:r>
              <a:rPr lang="it-IT" sz="3300" dirty="0"/>
              <a:t>Si dice che la cosa </a:t>
            </a:r>
            <a:r>
              <a:rPr lang="it-IT" sz="3300" i="1" dirty="0"/>
              <a:t>passa in giudicato</a:t>
            </a:r>
            <a:r>
              <a:rPr lang="it-IT" sz="3300" dirty="0"/>
              <a:t> quando </a:t>
            </a:r>
            <a:r>
              <a:rPr lang="it-IT" sz="3300" dirty="0">
                <a:solidFill>
                  <a:srgbClr val="FF0000"/>
                </a:solidFill>
              </a:rPr>
              <a:t>l’appello non è più possibile</a:t>
            </a:r>
            <a:r>
              <a:rPr lang="it-IT" sz="3300" dirty="0"/>
              <a:t>: perché non consentito, o perché le parti rinunciano ad esso o lasciano passare i termini, oppure quando si hanno due sentenze conformi sulla stessa richiesta. La cosa giudicata fa diritto tra le parti ed è immediatamente eseguibile; essa non può più essere sottoposta ad un nuovo giudizio secondo il principio </a:t>
            </a:r>
            <a:r>
              <a:rPr lang="it-IT" sz="3300" i="1" dirty="0"/>
              <a:t>ne bis in idem</a:t>
            </a:r>
            <a:r>
              <a:rPr lang="it-IT" sz="3300" dirty="0"/>
              <a:t> (non si può giudicare due volte lo stesso). Ma anche qui ci sono </a:t>
            </a:r>
            <a:r>
              <a:rPr lang="it-IT" sz="3300" b="1" dirty="0"/>
              <a:t>eccezioni</a:t>
            </a:r>
            <a:r>
              <a:rPr lang="it-IT" sz="3300" dirty="0"/>
              <a:t>, poiché le cause che riguardano lo </a:t>
            </a:r>
            <a:r>
              <a:rPr lang="it-IT" sz="3300" b="1" dirty="0"/>
              <a:t>stato delle persone </a:t>
            </a:r>
            <a:r>
              <a:rPr lang="it-IT" sz="3300" dirty="0"/>
              <a:t>(chierico, sposato, libero, ecc.) possono essere sempre riaperte se sorgono nuovi e gravi motivi non considerati prima; e anche si dà contro la sentenza passata in giudicato la </a:t>
            </a:r>
            <a:r>
              <a:rPr lang="it-IT" sz="3300" i="1" dirty="0" err="1"/>
              <a:t>restitutio</a:t>
            </a:r>
            <a:r>
              <a:rPr lang="it-IT" sz="3300" i="1" dirty="0"/>
              <a:t> in </a:t>
            </a:r>
            <a:r>
              <a:rPr lang="it-IT" sz="3300" i="1" dirty="0" err="1"/>
              <a:t>integrum</a:t>
            </a:r>
            <a:endParaRPr lang="it-IT" sz="3300" i="1" dirty="0"/>
          </a:p>
          <a:p>
            <a:r>
              <a:rPr lang="it-IT" sz="4200" b="1" i="1" dirty="0" err="1"/>
              <a:t>Restitutio</a:t>
            </a:r>
            <a:r>
              <a:rPr lang="it-IT" sz="4200" b="1" i="1" dirty="0"/>
              <a:t> in </a:t>
            </a:r>
            <a:r>
              <a:rPr lang="it-IT" sz="4200" b="1" i="1" dirty="0" err="1"/>
              <a:t>integrum</a:t>
            </a:r>
            <a:r>
              <a:rPr lang="it-IT" sz="4200" b="1" i="1" dirty="0"/>
              <a:t> </a:t>
            </a:r>
            <a:r>
              <a:rPr lang="it-IT" sz="4200" dirty="0"/>
              <a:t>(1645-1648): un ricorso straordinario contro le sentenze che sono passate in </a:t>
            </a:r>
            <a:r>
              <a:rPr lang="it-IT" sz="4200" i="1" dirty="0"/>
              <a:t>iudicato </a:t>
            </a:r>
            <a:r>
              <a:rPr lang="it-IT" sz="4200" b="1" dirty="0"/>
              <a:t>Requisiti</a:t>
            </a:r>
            <a:r>
              <a:rPr lang="it-IT" sz="4200" dirty="0"/>
              <a:t>: che sia palese l’ingiustizia della sentenza (motivi di ingiustizia palese: soltanto quelli del can. 1645 § 2)</a:t>
            </a:r>
          </a:p>
          <a:p>
            <a:pPr lvl="1"/>
            <a:r>
              <a:rPr lang="it-IT" sz="3400" dirty="0"/>
              <a:t>sentenza basata totalmente su prove false; inganno doloso di una parte; pronuncia emanata contro il disposto di una legge non di semplice procedura o su una cosa già passata in giudicato </a:t>
            </a:r>
          </a:p>
          <a:p>
            <a:r>
              <a:rPr lang="it-IT" sz="4200" b="1" i="1" dirty="0"/>
              <a:t>Nova</a:t>
            </a:r>
            <a:r>
              <a:rPr lang="it-IT" sz="4200" b="1" dirty="0"/>
              <a:t> </a:t>
            </a:r>
            <a:r>
              <a:rPr lang="it-IT" sz="4200" b="1" i="1" dirty="0" err="1"/>
              <a:t>causae</a:t>
            </a:r>
            <a:r>
              <a:rPr lang="it-IT" sz="4200" b="1" dirty="0"/>
              <a:t> </a:t>
            </a:r>
            <a:r>
              <a:rPr lang="it-IT" sz="4200" b="1" i="1" dirty="0" err="1"/>
              <a:t>propositio</a:t>
            </a:r>
            <a:r>
              <a:rPr lang="it-IT" sz="4200" dirty="0"/>
              <a:t>. Can. 1644: § 1. Se furono emesse due sentenze conformi in una </a:t>
            </a:r>
            <a:r>
              <a:rPr lang="it-IT" sz="4200" b="1" dirty="0"/>
              <a:t>causa sullo stato delle persone</a:t>
            </a:r>
            <a:r>
              <a:rPr lang="it-IT" sz="4200" dirty="0"/>
              <a:t>, si può adire il tribunale di appello in qualsiasi momento, adducendo </a:t>
            </a:r>
            <a:r>
              <a:rPr lang="it-IT" sz="4200" b="1" dirty="0"/>
              <a:t>nuove e gravi prove o argomenti</a:t>
            </a:r>
            <a:r>
              <a:rPr lang="it-IT" sz="4200" dirty="0"/>
              <a:t> entro il termine perentorio di trenta giorni da quando l'impugnazione fu proposta. </a:t>
            </a:r>
          </a:p>
          <a:p>
            <a:pPr lvl="1"/>
            <a:r>
              <a:rPr lang="it-IT" sz="3400" dirty="0" err="1"/>
              <a:t>Rescriptum</a:t>
            </a:r>
            <a:r>
              <a:rPr lang="it-IT" sz="3400" dirty="0"/>
              <a:t> ex </a:t>
            </a:r>
            <a:r>
              <a:rPr lang="it-IT" sz="3400" dirty="0" err="1"/>
              <a:t>audientia</a:t>
            </a:r>
            <a:r>
              <a:rPr lang="it-IT" sz="3400" dirty="0"/>
              <a:t> di Francesco il 7 dicembre 2015, secondo il quale “Dinnanzi alla Rota Romana non è ammesso il ricorso per la NCP, dopo che una delle parti ha contratto un nuovo matrimonio canonico, a meno che consti manifestamente dell’ingiustizia della decisione” (n. 3)</a:t>
            </a:r>
          </a:p>
        </p:txBody>
      </p:sp>
    </p:spTree>
    <p:extLst>
      <p:ext uri="{BB962C8B-B14F-4D97-AF65-F5344CB8AC3E}">
        <p14:creationId xmlns:p14="http://schemas.microsoft.com/office/powerpoint/2010/main" val="1422472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1375"/>
          </a:xfrm>
        </p:spPr>
        <p:txBody>
          <a:bodyPr/>
          <a:lstStyle/>
          <a:p>
            <a:r>
              <a:rPr lang="en-US" sz="3000" dirty="0"/>
              <a:t>Il </a:t>
            </a:r>
            <a:r>
              <a:rPr lang="en-US" sz="3000" dirty="0" err="1"/>
              <a:t>processo</a:t>
            </a:r>
            <a:r>
              <a:rPr lang="en-US" sz="3000" dirty="0"/>
              <a:t> </a:t>
            </a:r>
            <a:r>
              <a:rPr lang="en-US" sz="3000" i="1" dirty="0" err="1"/>
              <a:t>più</a:t>
            </a:r>
            <a:r>
              <a:rPr lang="en-US" sz="3000" i="1" dirty="0"/>
              <a:t> breve </a:t>
            </a:r>
            <a:r>
              <a:rPr lang="en-US" sz="3000" dirty="0" err="1"/>
              <a:t>introdotto</a:t>
            </a:r>
            <a:r>
              <a:rPr lang="en-US" sz="3000" dirty="0"/>
              <a:t> da MIDI</a:t>
            </a:r>
          </a:p>
        </p:txBody>
      </p:sp>
      <p:sp>
        <p:nvSpPr>
          <p:cNvPr id="3" name="Content Placeholder 2"/>
          <p:cNvSpPr>
            <a:spLocks noGrp="1"/>
          </p:cNvSpPr>
          <p:nvPr>
            <p:ph idx="1"/>
          </p:nvPr>
        </p:nvSpPr>
        <p:spPr>
          <a:xfrm>
            <a:off x="0" y="1079500"/>
            <a:ext cx="9144000" cy="5445125"/>
          </a:xfrm>
        </p:spPr>
        <p:txBody>
          <a:bodyPr>
            <a:normAutofit lnSpcReduction="10000"/>
          </a:bodyPr>
          <a:lstStyle/>
          <a:p>
            <a:r>
              <a:rPr lang="it-IT" dirty="0"/>
              <a:t>Rendere compatibile la celerità e la natura dichiarativa.</a:t>
            </a:r>
          </a:p>
          <a:p>
            <a:r>
              <a:rPr lang="it-IT" dirty="0"/>
              <a:t>Giudice unico, il </a:t>
            </a:r>
            <a:r>
              <a:rPr lang="it-IT" dirty="0">
                <a:solidFill>
                  <a:srgbClr val="FF0000"/>
                </a:solidFill>
              </a:rPr>
              <a:t>vescovo</a:t>
            </a:r>
            <a:r>
              <a:rPr lang="it-IT" dirty="0"/>
              <a:t> personalmente.</a:t>
            </a:r>
          </a:p>
          <a:p>
            <a:r>
              <a:rPr lang="it-IT" dirty="0"/>
              <a:t>Nullità "</a:t>
            </a:r>
            <a:r>
              <a:rPr lang="it-IT" dirty="0">
                <a:solidFill>
                  <a:srgbClr val="FF0000"/>
                </a:solidFill>
              </a:rPr>
              <a:t>manifesta</a:t>
            </a:r>
            <a:r>
              <a:rPr lang="it-IT" dirty="0"/>
              <a:t>" alla presentazione della causa. </a:t>
            </a:r>
            <a:r>
              <a:rPr lang="it-IT" dirty="0">
                <a:solidFill>
                  <a:srgbClr val="FF0000"/>
                </a:solidFill>
              </a:rPr>
              <a:t>Esperienza</a:t>
            </a:r>
            <a:r>
              <a:rPr lang="it-IT" dirty="0"/>
              <a:t> dei tribunali.</a:t>
            </a:r>
          </a:p>
          <a:p>
            <a:pPr lvl="1"/>
            <a:r>
              <a:rPr lang="it-IT" sz="2000" dirty="0"/>
              <a:t>Can. 1683: Allo stesso Vescovo diocesano compete giudicare la cause di nullità del matrimonio con il processo più breve ogniqualvolta:</a:t>
            </a:r>
          </a:p>
          <a:p>
            <a:pPr lvl="1"/>
            <a:r>
              <a:rPr lang="it-IT" sz="2000" dirty="0"/>
              <a:t>1° la domanda sia </a:t>
            </a:r>
            <a:r>
              <a:rPr lang="it-IT" sz="2000" dirty="0">
                <a:solidFill>
                  <a:srgbClr val="FF0000"/>
                </a:solidFill>
              </a:rPr>
              <a:t>proposta da entrambi </a:t>
            </a:r>
            <a:r>
              <a:rPr lang="it-IT" sz="2000" dirty="0"/>
              <a:t>i coniugi o da uno di essi, col consenso dell’altro;</a:t>
            </a:r>
          </a:p>
          <a:p>
            <a:pPr lvl="1"/>
            <a:r>
              <a:rPr lang="it-IT" sz="2000" dirty="0"/>
              <a:t>2° ricorrano circostanze di fatti e di persone, sostenute da testimonianze o documenti, che </a:t>
            </a:r>
            <a:r>
              <a:rPr lang="it-IT" sz="2000" dirty="0">
                <a:solidFill>
                  <a:srgbClr val="FF0000"/>
                </a:solidFill>
              </a:rPr>
              <a:t>non richiedano </a:t>
            </a:r>
            <a:r>
              <a:rPr lang="it-IT" sz="2000" dirty="0"/>
              <a:t>una inchiesta o una istruzione più accurata, e </a:t>
            </a:r>
            <a:r>
              <a:rPr lang="it-IT" sz="2000" dirty="0">
                <a:solidFill>
                  <a:srgbClr val="FF0000"/>
                </a:solidFill>
              </a:rPr>
              <a:t>rendano manifesta la nullità</a:t>
            </a:r>
            <a:r>
              <a:rPr lang="it-IT" sz="2000" dirty="0"/>
              <a:t>. </a:t>
            </a:r>
          </a:p>
          <a:p>
            <a:r>
              <a:rPr lang="it-IT" dirty="0"/>
              <a:t>Il vicario giudiziale riceve la domanda e decide se portarla attraverso il processo ordinario o il processo più breve.</a:t>
            </a:r>
          </a:p>
        </p:txBody>
      </p:sp>
    </p:spTree>
    <p:extLst>
      <p:ext uri="{BB962C8B-B14F-4D97-AF65-F5344CB8AC3E}">
        <p14:creationId xmlns:p14="http://schemas.microsoft.com/office/powerpoint/2010/main" val="3239271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6141" y="314979"/>
            <a:ext cx="7691719" cy="823210"/>
          </a:xfrm>
        </p:spPr>
        <p:txBody>
          <a:bodyPr/>
          <a:lstStyle/>
          <a:p>
            <a:endParaRPr lang="en-US" dirty="0"/>
          </a:p>
        </p:txBody>
      </p:sp>
      <p:pic>
        <p:nvPicPr>
          <p:cNvPr id="3" name="Content Placeholder 2" descr="buongoverno.jpg"/>
          <p:cNvPicPr>
            <a:picLocks noGrp="1" noChangeAspect="1"/>
          </p:cNvPicPr>
          <p:nvPr>
            <p:ph sz="half" idx="2"/>
          </p:nvPr>
        </p:nvPicPr>
        <p:blipFill>
          <a:blip r:embed="rId2">
            <a:extLst>
              <a:ext uri="{28A0092B-C50C-407E-A947-70E740481C1C}">
                <a14:useLocalDpi xmlns:a14="http://schemas.microsoft.com/office/drawing/2010/main" val="0"/>
              </a:ext>
            </a:extLst>
          </a:blip>
          <a:srcRect l="-30755" r="-30755"/>
          <a:stretch>
            <a:fillRect/>
          </a:stretch>
        </p:blipFill>
        <p:spPr>
          <a:xfrm>
            <a:off x="457199" y="571500"/>
            <a:ext cx="8575675" cy="5969000"/>
          </a:xfrm>
        </p:spPr>
      </p:pic>
      <p:sp>
        <p:nvSpPr>
          <p:cNvPr id="6" name="Content Placeholder 5"/>
          <p:cNvSpPr>
            <a:spLocks noGrp="1"/>
          </p:cNvSpPr>
          <p:nvPr>
            <p:ph sz="quarter" idx="13"/>
          </p:nvPr>
        </p:nvSpPr>
        <p:spPr>
          <a:xfrm>
            <a:off x="7950229" y="197946"/>
            <a:ext cx="956665" cy="1138189"/>
          </a:xfrm>
        </p:spPr>
        <p:txBody>
          <a:bodyPr>
            <a:normAutofit/>
          </a:bodyPr>
          <a:lstStyle/>
          <a:p>
            <a:endParaRPr lang="en-US" dirty="0"/>
          </a:p>
        </p:txBody>
      </p:sp>
    </p:spTree>
    <p:extLst>
      <p:ext uri="{BB962C8B-B14F-4D97-AF65-F5344CB8AC3E}">
        <p14:creationId xmlns:p14="http://schemas.microsoft.com/office/powerpoint/2010/main" val="1985557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2875" y="0"/>
            <a:ext cx="9001125" cy="873125"/>
          </a:xfrm>
        </p:spPr>
        <p:txBody>
          <a:bodyPr/>
          <a:lstStyle/>
          <a:p>
            <a:r>
              <a:rPr lang="it-IT" sz="2800" dirty="0"/>
              <a:t>Circostanze che rendono </a:t>
            </a:r>
            <a:r>
              <a:rPr lang="it-IT" sz="2800" dirty="0" err="1"/>
              <a:t>possible</a:t>
            </a:r>
            <a:r>
              <a:rPr lang="it-IT" sz="2800" dirty="0"/>
              <a:t> il </a:t>
            </a:r>
            <a:r>
              <a:rPr lang="it-IT" sz="2800" i="1" dirty="0" err="1"/>
              <a:t>processus</a:t>
            </a:r>
            <a:r>
              <a:rPr lang="it-IT" sz="2800" i="1" dirty="0"/>
              <a:t> </a:t>
            </a:r>
            <a:r>
              <a:rPr lang="it-IT" sz="2800" i="1" dirty="0" err="1"/>
              <a:t>brevior</a:t>
            </a:r>
            <a:endParaRPr lang="it-IT" sz="2800" i="1" dirty="0"/>
          </a:p>
        </p:txBody>
      </p:sp>
      <p:sp>
        <p:nvSpPr>
          <p:cNvPr id="6" name="Content Placeholder 5"/>
          <p:cNvSpPr>
            <a:spLocks noGrp="1"/>
          </p:cNvSpPr>
          <p:nvPr>
            <p:ph idx="1"/>
          </p:nvPr>
        </p:nvSpPr>
        <p:spPr>
          <a:xfrm>
            <a:off x="0" y="990600"/>
            <a:ext cx="9144000" cy="5486400"/>
          </a:xfrm>
        </p:spPr>
        <p:txBody>
          <a:bodyPr>
            <a:normAutofit fontScale="92500" lnSpcReduction="20000"/>
          </a:bodyPr>
          <a:lstStyle/>
          <a:p>
            <a:r>
              <a:rPr lang="it-IT" dirty="0"/>
              <a:t>Art. 14 § 1. Tra le circostanze che possono consentire la trattazione della causa di nullità del matrimonio per mezzo del processo più breve secondo i </a:t>
            </a:r>
            <a:r>
              <a:rPr lang="it-IT" dirty="0" err="1"/>
              <a:t>cann</a:t>
            </a:r>
            <a:r>
              <a:rPr lang="it-IT" dirty="0"/>
              <a:t>. 1683-1687, si annoverano per esempio: quella mancanza di fede che può generare la simulazione del consenso o l’errore che determina la volontà, la brevità della convivenza coniugale, l’aborto procurato per impedire la procreazione, l’ostinata permanenza in una relazione extraconiugale al tempo delle nozze o in un tempo immediatamente successivo, l’occultamento doloso della sterilità o di una grave malattia contagiosa o di figli nati da una precedente relazione o di una carcerazione, la causa del matrimonio del tutto estranea alla vita coniugale o consistente nella gravidanza imprevista della donna, la violenza fisica inferta per estorcere il consenso, la mancanza di uso di ragione comprovata da documenti medici, ecc. </a:t>
            </a:r>
          </a:p>
          <a:p>
            <a:r>
              <a:rPr lang="it-IT" dirty="0"/>
              <a:t>§ 2. Tra i documenti che sostengono la domanda vi sono tutti i documenti medici che possono rendere inutile acquisire una perizia d’ufficio .</a:t>
            </a:r>
            <a:endParaRPr lang="en-US" dirty="0"/>
          </a:p>
          <a:p>
            <a:endParaRPr lang="en-US" dirty="0"/>
          </a:p>
        </p:txBody>
      </p:sp>
    </p:spTree>
    <p:extLst>
      <p:ext uri="{BB962C8B-B14F-4D97-AF65-F5344CB8AC3E}">
        <p14:creationId xmlns:p14="http://schemas.microsoft.com/office/powerpoint/2010/main" val="1663673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0501"/>
            <a:ext cx="7391401" cy="381000"/>
          </a:xfrm>
        </p:spPr>
        <p:txBody>
          <a:bodyPr/>
          <a:lstStyle/>
          <a:p>
            <a:r>
              <a:rPr lang="en-US" sz="2600" dirty="0" err="1"/>
              <a:t>Processo</a:t>
            </a:r>
            <a:r>
              <a:rPr lang="en-US" sz="2600" dirty="0"/>
              <a:t> </a:t>
            </a:r>
            <a:r>
              <a:rPr lang="en-US" sz="2600" dirty="0" err="1"/>
              <a:t>documentale</a:t>
            </a:r>
            <a:endParaRPr lang="en-US" sz="2600" dirty="0"/>
          </a:p>
        </p:txBody>
      </p:sp>
      <p:sp>
        <p:nvSpPr>
          <p:cNvPr id="3" name="Content Placeholder 2"/>
          <p:cNvSpPr>
            <a:spLocks noGrp="1"/>
          </p:cNvSpPr>
          <p:nvPr>
            <p:ph sz="half" idx="2"/>
          </p:nvPr>
        </p:nvSpPr>
        <p:spPr>
          <a:xfrm>
            <a:off x="111124" y="793750"/>
            <a:ext cx="5365750" cy="6064250"/>
          </a:xfrm>
        </p:spPr>
        <p:txBody>
          <a:bodyPr>
            <a:normAutofit fontScale="92500" lnSpcReduction="20000"/>
          </a:bodyPr>
          <a:lstStyle/>
          <a:p>
            <a:r>
              <a:rPr lang="it-IT" dirty="0" err="1"/>
              <a:t>Mitis</a:t>
            </a:r>
            <a:r>
              <a:rPr lang="it-IT" dirty="0"/>
              <a:t> </a:t>
            </a:r>
            <a:r>
              <a:rPr lang="it-IT" dirty="0" err="1"/>
              <a:t>Iudex</a:t>
            </a:r>
            <a:r>
              <a:rPr lang="it-IT" dirty="0"/>
              <a:t> conserva questo processo, previsto dai cc. 1688-1690. </a:t>
            </a:r>
          </a:p>
          <a:p>
            <a:r>
              <a:rPr lang="it-IT" dirty="0"/>
              <a:t>Il vescovo diocesano, o il vicario giudiziale o il giudice designato, può dichiarare con sentenza la nullità di un matrimonio, omettendo le solennità del processo ordinario, ma convocando le parti e con l'intervento del difensore del vincolo, se con un </a:t>
            </a:r>
            <a:r>
              <a:rPr lang="it-IT" dirty="0">
                <a:solidFill>
                  <a:srgbClr val="FF0000"/>
                </a:solidFill>
              </a:rPr>
              <a:t>documento al quale non si può sollevare alcuna obiezione o eccezione</a:t>
            </a:r>
            <a:r>
              <a:rPr lang="it-IT" dirty="0"/>
              <a:t>, si stabilisce con certezza l'esistenza di un </a:t>
            </a:r>
            <a:r>
              <a:rPr lang="it-IT" b="1" dirty="0"/>
              <a:t>impedimento</a:t>
            </a:r>
            <a:r>
              <a:rPr lang="it-IT" dirty="0"/>
              <a:t> dirimente o il difetto di </a:t>
            </a:r>
            <a:r>
              <a:rPr lang="it-IT" b="1" dirty="0"/>
              <a:t>forma</a:t>
            </a:r>
            <a:r>
              <a:rPr lang="it-IT" dirty="0"/>
              <a:t> legittima, purché si stabilisca con altrettanta certezza che non è stata concessa alcuna dispensa, o che il </a:t>
            </a:r>
            <a:r>
              <a:rPr lang="it-IT" b="1" dirty="0"/>
              <a:t>procuratore</a:t>
            </a:r>
            <a:r>
              <a:rPr lang="it-IT" dirty="0"/>
              <a:t> (per il matrimonio) mancava di un valido mandato.</a:t>
            </a:r>
            <a:endParaRPr lang="en-US" dirty="0"/>
          </a:p>
        </p:txBody>
      </p:sp>
      <p:pic>
        <p:nvPicPr>
          <p:cNvPr id="5" name="Content Placeholder 4" descr="lacre.jpg"/>
          <p:cNvPicPr>
            <a:picLocks noGrp="1" noChangeAspect="1"/>
          </p:cNvPicPr>
          <p:nvPr>
            <p:ph sz="quarter" idx="13"/>
          </p:nvPr>
        </p:nvPicPr>
        <p:blipFill>
          <a:blip r:embed="rId2">
            <a:extLst>
              <a:ext uri="{28A0092B-C50C-407E-A947-70E740481C1C}">
                <a14:useLocalDpi xmlns:a14="http://schemas.microsoft.com/office/drawing/2010/main" val="0"/>
              </a:ext>
            </a:extLst>
          </a:blip>
          <a:srcRect t="-42035" b="-42035"/>
          <a:stretch>
            <a:fillRect/>
          </a:stretch>
        </p:blipFill>
        <p:spPr>
          <a:xfrm>
            <a:off x="5476874" y="1063625"/>
            <a:ext cx="3667125" cy="5062538"/>
          </a:xfrm>
        </p:spPr>
      </p:pic>
    </p:spTree>
    <p:extLst>
      <p:ext uri="{BB962C8B-B14F-4D97-AF65-F5344CB8AC3E}">
        <p14:creationId xmlns:p14="http://schemas.microsoft.com/office/powerpoint/2010/main" val="93745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
            <a:ext cx="8229600" cy="599089"/>
          </a:xfrm>
        </p:spPr>
        <p:txBody>
          <a:bodyPr/>
          <a:lstStyle/>
          <a:p>
            <a:r>
              <a:rPr lang="en-US" sz="3000" dirty="0" err="1"/>
              <a:t>Presupposti</a:t>
            </a:r>
            <a:r>
              <a:rPr lang="en-US" sz="3000" dirty="0"/>
              <a:t> </a:t>
            </a:r>
          </a:p>
        </p:txBody>
      </p:sp>
      <p:sp>
        <p:nvSpPr>
          <p:cNvPr id="6" name="Content Placeholder 5"/>
          <p:cNvSpPr>
            <a:spLocks noGrp="1"/>
          </p:cNvSpPr>
          <p:nvPr>
            <p:ph idx="1"/>
          </p:nvPr>
        </p:nvSpPr>
        <p:spPr>
          <a:xfrm>
            <a:off x="1" y="672662"/>
            <a:ext cx="9144000" cy="6185338"/>
          </a:xfrm>
        </p:spPr>
        <p:txBody>
          <a:bodyPr>
            <a:normAutofit lnSpcReduction="10000"/>
          </a:bodyPr>
          <a:lstStyle/>
          <a:p>
            <a:pPr lvl="1"/>
            <a:r>
              <a:rPr lang="it-IT" sz="1800" b="1" dirty="0"/>
              <a:t>Can. 221</a:t>
            </a:r>
            <a:r>
              <a:rPr lang="it-IT" sz="1800" dirty="0"/>
              <a:t> - § 1. Compete ai fedeli rivendicare e difendere legittimamente i diritti di cui godono nella Chiesa presso il foro ecclesiastico competente a norma del diritto </a:t>
            </a:r>
          </a:p>
          <a:p>
            <a:pPr lvl="1"/>
            <a:r>
              <a:rPr lang="it-IT" sz="1800" dirty="0"/>
              <a:t>§ 2. I fedeli hanno anche il diritto, se sono chiamati in giudizio dall'autorità competente, di essere giudicati secondo le disposizioni di legge, da applicare con equità.</a:t>
            </a:r>
          </a:p>
          <a:p>
            <a:pPr lvl="1"/>
            <a:r>
              <a:rPr lang="it-IT" sz="1800" dirty="0"/>
              <a:t>§ 3. I fedeli hanno il diritto di non essere colpiti da pene canoniche, se non a norma di legge.</a:t>
            </a:r>
          </a:p>
          <a:p>
            <a:r>
              <a:rPr lang="it-IT" dirty="0"/>
              <a:t>Il processo è un mezzo attraverso il quale il sistema giuridico ecclesiastico </a:t>
            </a:r>
            <a:r>
              <a:rPr lang="it-IT" b="1" dirty="0"/>
              <a:t>dichiara e protegge i diritti </a:t>
            </a:r>
            <a:r>
              <a:rPr lang="it-IT" dirty="0"/>
              <a:t>nella Chiesa</a:t>
            </a:r>
          </a:p>
          <a:p>
            <a:r>
              <a:rPr lang="it-IT" dirty="0"/>
              <a:t>Mentre nelle </a:t>
            </a:r>
            <a:r>
              <a:rPr lang="it-IT" b="1" dirty="0"/>
              <a:t>norme</a:t>
            </a:r>
            <a:r>
              <a:rPr lang="it-IT" dirty="0"/>
              <a:t> si stabilisce quello che è giusto in una </a:t>
            </a:r>
            <a:r>
              <a:rPr lang="it-IT" b="1" dirty="0"/>
              <a:t>pluralità</a:t>
            </a:r>
            <a:r>
              <a:rPr lang="it-IT" dirty="0"/>
              <a:t> di casi simili, nei </a:t>
            </a:r>
            <a:r>
              <a:rPr lang="it-IT" b="1" dirty="0"/>
              <a:t>giudizi</a:t>
            </a:r>
            <a:r>
              <a:rPr lang="it-IT" dirty="0"/>
              <a:t> viene definito quel che è giusto (il </a:t>
            </a:r>
            <a:r>
              <a:rPr lang="it-IT" i="1" dirty="0"/>
              <a:t>suo</a:t>
            </a:r>
            <a:r>
              <a:rPr lang="it-IT" dirty="0"/>
              <a:t> di ciascuno) per un </a:t>
            </a:r>
            <a:r>
              <a:rPr lang="it-IT" b="1" dirty="0"/>
              <a:t>caso concreto</a:t>
            </a:r>
            <a:r>
              <a:rPr lang="it-IT" dirty="0"/>
              <a:t>.</a:t>
            </a:r>
          </a:p>
          <a:p>
            <a:r>
              <a:rPr lang="it-IT" dirty="0"/>
              <a:t>Ogni diritto quindi porta con sé la possibilità di essere rivendicato in un processo dinanzi all’autorità; tale possibilità si chiama </a:t>
            </a:r>
            <a:r>
              <a:rPr lang="it-IT" b="1" i="1" dirty="0"/>
              <a:t>azione</a:t>
            </a:r>
            <a:r>
              <a:rPr lang="it-IT" dirty="0"/>
              <a:t> processuale (il potere di far valere in giudizio i propri diritti).</a:t>
            </a:r>
          </a:p>
        </p:txBody>
      </p:sp>
    </p:spTree>
    <p:extLst>
      <p:ext uri="{BB962C8B-B14F-4D97-AF65-F5344CB8AC3E}">
        <p14:creationId xmlns:p14="http://schemas.microsoft.com/office/powerpoint/2010/main" val="271363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1"/>
            <a:ext cx="8229600" cy="390110"/>
          </a:xfrm>
        </p:spPr>
        <p:txBody>
          <a:bodyPr/>
          <a:lstStyle/>
          <a:p>
            <a:r>
              <a:rPr lang="it-IT" sz="3000" dirty="0"/>
              <a:t>Presupposti (segue)</a:t>
            </a:r>
            <a:r>
              <a:rPr lang="en-US" sz="3000" dirty="0"/>
              <a:t> </a:t>
            </a:r>
          </a:p>
        </p:txBody>
      </p:sp>
      <p:sp>
        <p:nvSpPr>
          <p:cNvPr id="3" name="Content Placeholder 2"/>
          <p:cNvSpPr>
            <a:spLocks noGrp="1"/>
          </p:cNvSpPr>
          <p:nvPr>
            <p:ph idx="1"/>
          </p:nvPr>
        </p:nvSpPr>
        <p:spPr>
          <a:xfrm>
            <a:off x="0" y="793751"/>
            <a:ext cx="9143999" cy="6064249"/>
          </a:xfrm>
        </p:spPr>
        <p:txBody>
          <a:bodyPr>
            <a:normAutofit fontScale="25000" lnSpcReduction="20000"/>
          </a:bodyPr>
          <a:lstStyle/>
          <a:p>
            <a:r>
              <a:rPr lang="it-IT" sz="9600" dirty="0"/>
              <a:t>La Chiesa ha il diritto di giudicare le cause che riguardano le cose </a:t>
            </a:r>
            <a:r>
              <a:rPr lang="it-IT" sz="9600" b="1" dirty="0"/>
              <a:t>spirituali</a:t>
            </a:r>
            <a:r>
              <a:rPr lang="it-IT" sz="9600" dirty="0"/>
              <a:t> e le cose annesse alle spirituali, nonché la violazione delle leggi della Chiesa in ordine all’imposizione di pene ecclesiastiche (c. 1401)</a:t>
            </a:r>
          </a:p>
          <a:p>
            <a:r>
              <a:rPr lang="it-IT" sz="9600" dirty="0"/>
              <a:t>Nel caso di </a:t>
            </a:r>
            <a:r>
              <a:rPr lang="it-IT" sz="9600" dirty="0">
                <a:solidFill>
                  <a:srgbClr val="FF0000"/>
                </a:solidFill>
              </a:rPr>
              <a:t>beni che non sono a libera disposizione </a:t>
            </a:r>
            <a:r>
              <a:rPr lang="it-IT" sz="9600" dirty="0"/>
              <a:t>delle parti (come nel caso del matrimonio), è necessario l'intervento del potere giudiziario.</a:t>
            </a:r>
            <a:r>
              <a:rPr lang="en-US" sz="9600" dirty="0"/>
              <a:t> </a:t>
            </a:r>
          </a:p>
          <a:p>
            <a:r>
              <a:rPr lang="it-IT" sz="9600" dirty="0"/>
              <a:t>l processo richiede la presenza di una </a:t>
            </a:r>
            <a:r>
              <a:rPr lang="it-IT" sz="9600" dirty="0">
                <a:solidFill>
                  <a:srgbClr val="FF0000"/>
                </a:solidFill>
              </a:rPr>
              <a:t>terza</a:t>
            </a:r>
            <a:r>
              <a:rPr lang="it-IT" sz="9600" dirty="0"/>
              <a:t> parte, il giudice, al di sopra delle parti. </a:t>
            </a:r>
          </a:p>
          <a:p>
            <a:r>
              <a:rPr lang="it-IT" sz="9600" dirty="0"/>
              <a:t>Struttura </a:t>
            </a:r>
            <a:r>
              <a:rPr lang="it-IT" sz="9600" dirty="0">
                <a:solidFill>
                  <a:srgbClr val="FF0000"/>
                </a:solidFill>
              </a:rPr>
              <a:t>triadica</a:t>
            </a:r>
            <a:r>
              <a:rPr lang="it-IT" sz="9600" dirty="0"/>
              <a:t> (attore-richiedente-giudice) essenziale; </a:t>
            </a:r>
          </a:p>
          <a:p>
            <a:pPr lvl="1"/>
            <a:r>
              <a:rPr lang="it-IT" sz="8800" dirty="0"/>
              <a:t>garantire </a:t>
            </a:r>
            <a:r>
              <a:rPr lang="it-IT" sz="8800" dirty="0">
                <a:solidFill>
                  <a:srgbClr val="FF0000"/>
                </a:solidFill>
              </a:rPr>
              <a:t>l'indipendenza</a:t>
            </a:r>
            <a:r>
              <a:rPr lang="it-IT" sz="8800" dirty="0"/>
              <a:t> e l'imparzialità; </a:t>
            </a:r>
          </a:p>
          <a:p>
            <a:pPr lvl="1"/>
            <a:r>
              <a:rPr lang="it-IT" sz="8800" dirty="0">
                <a:solidFill>
                  <a:srgbClr val="FF0000"/>
                </a:solidFill>
              </a:rPr>
              <a:t>stabilità</a:t>
            </a:r>
            <a:r>
              <a:rPr lang="it-IT" sz="8800" dirty="0"/>
              <a:t> dell'ufficio</a:t>
            </a:r>
          </a:p>
          <a:p>
            <a:pPr lvl="1"/>
            <a:r>
              <a:rPr lang="it-IT" sz="8800" dirty="0"/>
              <a:t>carattere </a:t>
            </a:r>
            <a:r>
              <a:rPr lang="it-IT" sz="8800" dirty="0">
                <a:solidFill>
                  <a:srgbClr val="FF0000"/>
                </a:solidFill>
              </a:rPr>
              <a:t>vincolante</a:t>
            </a:r>
            <a:r>
              <a:rPr lang="it-IT" sz="8800" dirty="0"/>
              <a:t>.</a:t>
            </a:r>
          </a:p>
          <a:p>
            <a:r>
              <a:rPr lang="it-IT" sz="9600" dirty="0"/>
              <a:t>Le decisioni giudiziali hanno una </a:t>
            </a:r>
            <a:r>
              <a:rPr lang="it-IT" sz="9600" b="1" dirty="0"/>
              <a:t>fermezza</a:t>
            </a:r>
            <a:r>
              <a:rPr lang="it-IT" sz="9600" dirty="0"/>
              <a:t> che comunque può essere rivista da un tribunale superiore. </a:t>
            </a:r>
            <a:r>
              <a:rPr lang="it-IT" sz="9600" b="1" dirty="0"/>
              <a:t>L’organizzazione</a:t>
            </a:r>
            <a:r>
              <a:rPr lang="it-IT" sz="9600" dirty="0"/>
              <a:t> giudiziale della Chiesa segue sostanzialmente l’organizzazione ecclesiastica</a:t>
            </a:r>
          </a:p>
          <a:p>
            <a:endParaRPr lang="en-US" dirty="0"/>
          </a:p>
        </p:txBody>
      </p:sp>
    </p:spTree>
    <p:extLst>
      <p:ext uri="{BB962C8B-B14F-4D97-AF65-F5344CB8AC3E}">
        <p14:creationId xmlns:p14="http://schemas.microsoft.com/office/powerpoint/2010/main" val="350718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8751"/>
            <a:ext cx="8229600" cy="650874"/>
          </a:xfrm>
        </p:spPr>
        <p:txBody>
          <a:bodyPr/>
          <a:lstStyle/>
          <a:p>
            <a:r>
              <a:rPr lang="en-US" sz="2800" dirty="0" err="1"/>
              <a:t>Presupposti</a:t>
            </a:r>
            <a:r>
              <a:rPr lang="en-US" sz="2800" dirty="0"/>
              <a:t> del </a:t>
            </a:r>
            <a:r>
              <a:rPr lang="en-US" sz="2800" dirty="0" err="1"/>
              <a:t>processo</a:t>
            </a:r>
            <a:r>
              <a:rPr lang="en-US" sz="2800" dirty="0"/>
              <a:t> di </a:t>
            </a:r>
            <a:r>
              <a:rPr lang="en-US" sz="2800" dirty="0" err="1"/>
              <a:t>nullità</a:t>
            </a:r>
            <a:r>
              <a:rPr lang="en-US" sz="2800" dirty="0"/>
              <a:t> </a:t>
            </a:r>
            <a:r>
              <a:rPr lang="en-US" sz="2800" dirty="0" err="1"/>
              <a:t>matrimoniale</a:t>
            </a:r>
            <a:endParaRPr lang="en-US" sz="2800" dirty="0"/>
          </a:p>
        </p:txBody>
      </p:sp>
      <p:sp>
        <p:nvSpPr>
          <p:cNvPr id="6" name="Content Placeholder 5"/>
          <p:cNvSpPr>
            <a:spLocks noGrp="1"/>
          </p:cNvSpPr>
          <p:nvPr>
            <p:ph idx="1"/>
          </p:nvPr>
        </p:nvSpPr>
        <p:spPr>
          <a:xfrm>
            <a:off x="206375" y="1206500"/>
            <a:ext cx="8778875" cy="5254625"/>
          </a:xfrm>
        </p:spPr>
        <p:txBody>
          <a:bodyPr>
            <a:normAutofit lnSpcReduction="10000"/>
          </a:bodyPr>
          <a:lstStyle/>
          <a:p>
            <a:r>
              <a:rPr lang="it-IT" dirty="0"/>
              <a:t>Natura </a:t>
            </a:r>
            <a:r>
              <a:rPr lang="it-IT" dirty="0">
                <a:solidFill>
                  <a:srgbClr val="FF0000"/>
                </a:solidFill>
              </a:rPr>
              <a:t>dichiarativa</a:t>
            </a:r>
            <a:r>
              <a:rPr lang="it-IT" dirty="0"/>
              <a:t> dei processi di nullità. Si tratta di stabilire se c'era un matrimonio fin </a:t>
            </a:r>
            <a:r>
              <a:rPr lang="it-IT" b="1" dirty="0"/>
              <a:t>dall'inizio</a:t>
            </a:r>
            <a:r>
              <a:rPr lang="it-IT" dirty="0"/>
              <a:t>, non di sciogliere un matrimonio perché è fallito. </a:t>
            </a:r>
          </a:p>
          <a:p>
            <a:pPr lvl="1"/>
            <a:r>
              <a:rPr lang="it-IT" sz="2200" dirty="0"/>
              <a:t>Questo è l'unico principio </a:t>
            </a:r>
            <a:r>
              <a:rPr lang="it-IT" sz="2200" dirty="0">
                <a:solidFill>
                  <a:srgbClr val="FF0000"/>
                </a:solidFill>
              </a:rPr>
              <a:t>non disponibile</a:t>
            </a:r>
            <a:r>
              <a:rPr lang="it-IT" sz="2200" dirty="0"/>
              <a:t>, come vedremo.</a:t>
            </a:r>
          </a:p>
          <a:p>
            <a:r>
              <a:rPr lang="it-IT" dirty="0"/>
              <a:t>Il processo può essere configurato in molti modi (uno o più giudici, scritto o orale, con l'impulso della parte o del giudice; con un istruttore diverso da quello che sentenzia...) ma alcune regole sono universalmente accettate come </a:t>
            </a:r>
            <a:r>
              <a:rPr lang="it-IT" dirty="0">
                <a:solidFill>
                  <a:srgbClr val="FF0000"/>
                </a:solidFill>
              </a:rPr>
              <a:t>essenziali</a:t>
            </a:r>
            <a:r>
              <a:rPr lang="it-IT" dirty="0"/>
              <a:t>, per esempio la possibilità di appello a un tribunale superiore che conferma o modifica. Allo stesso modo, ci deve essere una reale possibilità di </a:t>
            </a:r>
            <a:r>
              <a:rPr lang="it-IT" dirty="0">
                <a:solidFill>
                  <a:srgbClr val="FF0000"/>
                </a:solidFill>
              </a:rPr>
              <a:t>contraddittorio</a:t>
            </a:r>
            <a:r>
              <a:rPr lang="it-IT" dirty="0"/>
              <a:t>, che il giudice possa ragionevolmente conoscere le ragioni e i fatti, così come la </a:t>
            </a:r>
            <a:r>
              <a:rPr lang="it-IT" dirty="0">
                <a:solidFill>
                  <a:srgbClr val="FF0000"/>
                </a:solidFill>
              </a:rPr>
              <a:t>celerità</a:t>
            </a:r>
            <a:r>
              <a:rPr lang="it-IT" dirty="0"/>
              <a:t>. </a:t>
            </a:r>
            <a:endParaRPr lang="en-US" dirty="0"/>
          </a:p>
        </p:txBody>
      </p:sp>
    </p:spTree>
    <p:extLst>
      <p:ext uri="{BB962C8B-B14F-4D97-AF65-F5344CB8AC3E}">
        <p14:creationId xmlns:p14="http://schemas.microsoft.com/office/powerpoint/2010/main" val="343019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469900"/>
          </a:xfrm>
        </p:spPr>
        <p:txBody>
          <a:bodyPr/>
          <a:lstStyle/>
          <a:p>
            <a:r>
              <a:rPr lang="en-US" sz="2800" dirty="0" err="1"/>
              <a:t>Parti</a:t>
            </a:r>
            <a:r>
              <a:rPr lang="en-US" sz="2800" dirty="0"/>
              <a:t> private e </a:t>
            </a:r>
            <a:r>
              <a:rPr lang="en-US" sz="2800" dirty="0" err="1"/>
              <a:t>pubbliche</a:t>
            </a:r>
            <a:r>
              <a:rPr lang="en-US" sz="2800" dirty="0"/>
              <a:t>. </a:t>
            </a:r>
            <a:r>
              <a:rPr lang="en-US" sz="2800" dirty="0" err="1"/>
              <a:t>Attore</a:t>
            </a:r>
            <a:r>
              <a:rPr lang="en-US" sz="2800" dirty="0"/>
              <a:t> e </a:t>
            </a:r>
            <a:r>
              <a:rPr lang="en-US" sz="2800" dirty="0" err="1"/>
              <a:t>convenuto</a:t>
            </a:r>
            <a:r>
              <a:rPr lang="en-US" sz="2800" dirty="0"/>
              <a:t>. </a:t>
            </a:r>
          </a:p>
        </p:txBody>
      </p:sp>
      <p:sp>
        <p:nvSpPr>
          <p:cNvPr id="3" name="Content Placeholder 2"/>
          <p:cNvSpPr>
            <a:spLocks noGrp="1"/>
          </p:cNvSpPr>
          <p:nvPr>
            <p:ph sz="half" idx="2"/>
          </p:nvPr>
        </p:nvSpPr>
        <p:spPr>
          <a:xfrm>
            <a:off x="3260036" y="887896"/>
            <a:ext cx="5772840" cy="5843104"/>
          </a:xfrm>
        </p:spPr>
        <p:txBody>
          <a:bodyPr>
            <a:normAutofit fontScale="92500" lnSpcReduction="20000"/>
          </a:bodyPr>
          <a:lstStyle/>
          <a:p>
            <a:r>
              <a:rPr lang="it-IT" dirty="0"/>
              <a:t>Uno dei coniugi (</a:t>
            </a:r>
            <a:r>
              <a:rPr lang="it-IT" dirty="0">
                <a:solidFill>
                  <a:srgbClr val="FF0000"/>
                </a:solidFill>
              </a:rPr>
              <a:t>attore</a:t>
            </a:r>
            <a:r>
              <a:rPr lang="it-IT" dirty="0"/>
              <a:t>) si rivolge al giudice per far dichiarare nullo il matrimonio. L'altro coniuge è formalmente il </a:t>
            </a:r>
            <a:r>
              <a:rPr lang="it-IT" dirty="0">
                <a:solidFill>
                  <a:srgbClr val="FF0000"/>
                </a:solidFill>
              </a:rPr>
              <a:t>convenuto</a:t>
            </a:r>
            <a:r>
              <a:rPr lang="it-IT" dirty="0"/>
              <a:t>.</a:t>
            </a:r>
          </a:p>
          <a:p>
            <a:r>
              <a:rPr lang="it-IT" dirty="0"/>
              <a:t>Il convenuto può </a:t>
            </a:r>
            <a:r>
              <a:rPr lang="it-IT" dirty="0">
                <a:solidFill>
                  <a:srgbClr val="FF0000"/>
                </a:solidFill>
              </a:rPr>
              <a:t>aderire</a:t>
            </a:r>
            <a:r>
              <a:rPr lang="it-IT" dirty="0"/>
              <a:t> alla petizione dell’attore oppure </a:t>
            </a:r>
            <a:r>
              <a:rPr lang="it-IT" dirty="0">
                <a:solidFill>
                  <a:srgbClr val="FF0000"/>
                </a:solidFill>
              </a:rPr>
              <a:t>opporsi</a:t>
            </a:r>
            <a:r>
              <a:rPr lang="it-IT" dirty="0"/>
              <a:t> (o </a:t>
            </a:r>
            <a:r>
              <a:rPr lang="it-IT" dirty="0">
                <a:solidFill>
                  <a:srgbClr val="FF0000"/>
                </a:solidFill>
              </a:rPr>
              <a:t>disinteressarsi</a:t>
            </a:r>
            <a:r>
              <a:rPr lang="it-IT" dirty="0"/>
              <a:t>)</a:t>
            </a:r>
            <a:endParaRPr lang="en-US" dirty="0"/>
          </a:p>
          <a:p>
            <a:r>
              <a:rPr lang="it-IT" dirty="0"/>
              <a:t>Non solo i battezzati. </a:t>
            </a:r>
          </a:p>
          <a:p>
            <a:r>
              <a:rPr lang="it-IT" dirty="0"/>
              <a:t>La presenza di un </a:t>
            </a:r>
            <a:r>
              <a:rPr lang="it-IT" dirty="0">
                <a:solidFill>
                  <a:srgbClr val="FF0000"/>
                </a:solidFill>
              </a:rPr>
              <a:t>procuratore</a:t>
            </a:r>
            <a:r>
              <a:rPr lang="it-IT" dirty="0"/>
              <a:t> o di un </a:t>
            </a:r>
            <a:r>
              <a:rPr lang="it-IT" dirty="0">
                <a:solidFill>
                  <a:srgbClr val="FF0000"/>
                </a:solidFill>
              </a:rPr>
              <a:t>avvocato</a:t>
            </a:r>
            <a:r>
              <a:rPr lang="it-IT" dirty="0"/>
              <a:t> non è necessariamente richiesta (1481)</a:t>
            </a:r>
          </a:p>
          <a:p>
            <a:r>
              <a:rPr lang="it-IT" dirty="0"/>
              <a:t>Nell'ammettere la richiesta ci deve essere un </a:t>
            </a:r>
            <a:r>
              <a:rPr lang="it-IT" i="1" dirty="0" err="1">
                <a:solidFill>
                  <a:srgbClr val="FF0000"/>
                </a:solidFill>
              </a:rPr>
              <a:t>fumus</a:t>
            </a:r>
            <a:r>
              <a:rPr lang="it-IT" i="1" dirty="0">
                <a:solidFill>
                  <a:srgbClr val="FF0000"/>
                </a:solidFill>
              </a:rPr>
              <a:t> boni </a:t>
            </a:r>
            <a:r>
              <a:rPr lang="it-IT" i="1" dirty="0" err="1">
                <a:solidFill>
                  <a:srgbClr val="FF0000"/>
                </a:solidFill>
              </a:rPr>
              <a:t>iuris</a:t>
            </a:r>
            <a:r>
              <a:rPr lang="it-IT" dirty="0"/>
              <a:t>, una ragionevole apparenza di buon diritto. Chi chiede la nullità deve rompere la </a:t>
            </a:r>
            <a:r>
              <a:rPr lang="it-IT" dirty="0">
                <a:solidFill>
                  <a:srgbClr val="FF0000"/>
                </a:solidFill>
              </a:rPr>
              <a:t>presunzione di validità</a:t>
            </a:r>
            <a:r>
              <a:rPr lang="it-IT" dirty="0"/>
              <a:t>, fornendo prove in modo tale che il giudice raggiunga la certezza morale.</a:t>
            </a:r>
          </a:p>
          <a:p>
            <a:pPr lvl="1"/>
            <a:r>
              <a:rPr lang="it-IT" sz="2100" dirty="0"/>
              <a:t>Lui deve provare la nullità; non al contrario</a:t>
            </a:r>
          </a:p>
        </p:txBody>
      </p:sp>
      <p:sp>
        <p:nvSpPr>
          <p:cNvPr id="4" name="Content Placeholder 3"/>
          <p:cNvSpPr>
            <a:spLocks noGrp="1"/>
          </p:cNvSpPr>
          <p:nvPr>
            <p:ph sz="quarter" idx="13"/>
          </p:nvPr>
        </p:nvSpPr>
        <p:spPr>
          <a:xfrm>
            <a:off x="0" y="1063626"/>
            <a:ext cx="3260035" cy="5667374"/>
          </a:xfrm>
        </p:spPr>
        <p:txBody>
          <a:bodyPr>
            <a:normAutofit fontScale="77500" lnSpcReduction="20000"/>
          </a:bodyPr>
          <a:lstStyle/>
          <a:p>
            <a:r>
              <a:rPr lang="it-IT" b="1" dirty="0"/>
              <a:t>Canon </a:t>
            </a:r>
            <a:r>
              <a:rPr lang="it-IT" dirty="0"/>
              <a:t>1674 § 1. Sono </a:t>
            </a:r>
            <a:r>
              <a:rPr lang="it-IT" dirty="0">
                <a:solidFill>
                  <a:srgbClr val="FF0000"/>
                </a:solidFill>
              </a:rPr>
              <a:t>abili</a:t>
            </a:r>
            <a:r>
              <a:rPr lang="it-IT" dirty="0"/>
              <a:t> ad impugnare il matrimonio: 1° i </a:t>
            </a:r>
            <a:r>
              <a:rPr lang="it-IT" dirty="0">
                <a:solidFill>
                  <a:srgbClr val="FF0000"/>
                </a:solidFill>
              </a:rPr>
              <a:t>coniugi</a:t>
            </a:r>
            <a:r>
              <a:rPr lang="it-IT" dirty="0"/>
              <a:t>; 2° il </a:t>
            </a:r>
            <a:r>
              <a:rPr lang="it-IT" dirty="0">
                <a:solidFill>
                  <a:srgbClr val="FF0000"/>
                </a:solidFill>
              </a:rPr>
              <a:t>promotore</a:t>
            </a:r>
            <a:r>
              <a:rPr lang="it-IT" dirty="0"/>
              <a:t> di giustizia, quando la nullità sia già stata divulgata, se non si possa convalidare il matrimonio o non sia opportuno.</a:t>
            </a:r>
          </a:p>
          <a:p>
            <a:r>
              <a:rPr lang="it-IT" dirty="0"/>
              <a:t>§ 2. Il matrimonio che, viventi entrambi i coniugi, non fu accusato, non può più esserlo </a:t>
            </a:r>
            <a:r>
              <a:rPr lang="it-IT" dirty="0">
                <a:solidFill>
                  <a:srgbClr val="FF0000"/>
                </a:solidFill>
              </a:rPr>
              <a:t>dopo la morte </a:t>
            </a:r>
            <a:r>
              <a:rPr lang="it-IT" dirty="0"/>
              <a:t>di entrambi o di uno di essi, a meno che la questione della validità non pregiudichi la soluzione di un’altra controversia sia in foro canonico sia in foro civile</a:t>
            </a:r>
            <a:r>
              <a:rPr lang="en-US" dirty="0"/>
              <a:t>.</a:t>
            </a:r>
          </a:p>
        </p:txBody>
      </p:sp>
    </p:spTree>
    <p:extLst>
      <p:ext uri="{BB962C8B-B14F-4D97-AF65-F5344CB8AC3E}">
        <p14:creationId xmlns:p14="http://schemas.microsoft.com/office/powerpoint/2010/main" val="218762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
            <a:ext cx="8229600" cy="393700"/>
          </a:xfrm>
        </p:spPr>
        <p:txBody>
          <a:bodyPr/>
          <a:lstStyle/>
          <a:p>
            <a:endParaRPr lang="en-US" sz="500" dirty="0"/>
          </a:p>
        </p:txBody>
      </p:sp>
      <p:sp>
        <p:nvSpPr>
          <p:cNvPr id="6" name="Content Placeholder 5"/>
          <p:cNvSpPr>
            <a:spLocks noGrp="1"/>
          </p:cNvSpPr>
          <p:nvPr>
            <p:ph idx="1"/>
          </p:nvPr>
        </p:nvSpPr>
        <p:spPr>
          <a:xfrm>
            <a:off x="301625" y="508000"/>
            <a:ext cx="8667750" cy="6048376"/>
          </a:xfrm>
        </p:spPr>
        <p:txBody>
          <a:bodyPr>
            <a:normAutofit fontScale="92500"/>
          </a:bodyPr>
          <a:lstStyle/>
          <a:p>
            <a:pPr lvl="0"/>
            <a:r>
              <a:rPr lang="it-IT" b="1" dirty="0">
                <a:solidFill>
                  <a:srgbClr val="FF0000"/>
                </a:solidFill>
              </a:rPr>
              <a:t>Patrono</a:t>
            </a:r>
            <a:r>
              <a:rPr lang="it-IT" dirty="0"/>
              <a:t>: </a:t>
            </a:r>
            <a:r>
              <a:rPr lang="it-IT" dirty="0">
                <a:solidFill>
                  <a:srgbClr val="FF0000"/>
                </a:solidFill>
              </a:rPr>
              <a:t>procuratore</a:t>
            </a:r>
            <a:r>
              <a:rPr lang="it-IT" dirty="0"/>
              <a:t> (rappresenta) e </a:t>
            </a:r>
            <a:r>
              <a:rPr lang="it-IT" dirty="0">
                <a:solidFill>
                  <a:srgbClr val="FF0000"/>
                </a:solidFill>
              </a:rPr>
              <a:t>avvocato</a:t>
            </a:r>
            <a:r>
              <a:rPr lang="it-IT" dirty="0"/>
              <a:t> (difende) possono coincidere. L'avvocato è un giurista; richiede una formazione tecnica (oltre a una una rettitudine morale). Deve essere approvato dal vescovo (1483); dottore in diritto canonico o esperto, a discrezione del vescovo.</a:t>
            </a:r>
            <a:endParaRPr lang="en-US" dirty="0"/>
          </a:p>
          <a:p>
            <a:pPr lvl="0"/>
            <a:r>
              <a:rPr lang="it-IT" dirty="0"/>
              <a:t>Patrono «di </a:t>
            </a:r>
            <a:r>
              <a:rPr lang="it-IT" dirty="0">
                <a:solidFill>
                  <a:srgbClr val="FF0000"/>
                </a:solidFill>
              </a:rPr>
              <a:t>fiducia</a:t>
            </a:r>
            <a:r>
              <a:rPr lang="it-IT" dirty="0"/>
              <a:t>» ed ex </a:t>
            </a:r>
            <a:r>
              <a:rPr lang="it-IT" dirty="0">
                <a:solidFill>
                  <a:srgbClr val="FF0000"/>
                </a:solidFill>
              </a:rPr>
              <a:t>officio</a:t>
            </a:r>
            <a:r>
              <a:rPr lang="it-IT" dirty="0"/>
              <a:t>. Patroni </a:t>
            </a:r>
            <a:r>
              <a:rPr lang="it-IT" dirty="0">
                <a:solidFill>
                  <a:srgbClr val="FF0000"/>
                </a:solidFill>
              </a:rPr>
              <a:t>stabili</a:t>
            </a:r>
            <a:r>
              <a:rPr lang="it-IT" dirty="0"/>
              <a:t>. </a:t>
            </a:r>
            <a:endParaRPr lang="en-US" dirty="0"/>
          </a:p>
          <a:p>
            <a:pPr lvl="0"/>
            <a:r>
              <a:rPr lang="it-IT" dirty="0">
                <a:solidFill>
                  <a:srgbClr val="FF0000"/>
                </a:solidFill>
              </a:rPr>
              <a:t>Spese</a:t>
            </a:r>
            <a:r>
              <a:rPr lang="it-IT" dirty="0"/>
              <a:t> procedurali; patrocinio </a:t>
            </a:r>
            <a:r>
              <a:rPr lang="it-IT" b="1" dirty="0"/>
              <a:t>gratuito</a:t>
            </a:r>
            <a:r>
              <a:rPr lang="it-IT" dirty="0"/>
              <a:t>.</a:t>
            </a:r>
            <a:endParaRPr lang="en-US" dirty="0"/>
          </a:p>
          <a:p>
            <a:r>
              <a:rPr lang="it-IT" dirty="0"/>
              <a:t>Parti </a:t>
            </a:r>
            <a:r>
              <a:rPr lang="it-IT" b="1" dirty="0">
                <a:solidFill>
                  <a:srgbClr val="FF0000"/>
                </a:solidFill>
              </a:rPr>
              <a:t>pubbliche</a:t>
            </a:r>
            <a:r>
              <a:rPr lang="it-IT" dirty="0"/>
              <a:t>. Promotore di giustizia (può chiedere la nullità se c'è pericolo di scandalo) e </a:t>
            </a:r>
            <a:r>
              <a:rPr lang="it-IT" dirty="0">
                <a:solidFill>
                  <a:srgbClr val="FF0000"/>
                </a:solidFill>
              </a:rPr>
              <a:t>difensore del vincolo</a:t>
            </a:r>
            <a:r>
              <a:rPr lang="it-IT" dirty="0"/>
              <a:t>.  </a:t>
            </a:r>
          </a:p>
          <a:p>
            <a:pPr lvl="1"/>
            <a:r>
              <a:rPr lang="es-ES" sz="2000" dirty="0"/>
              <a:t>Can. </a:t>
            </a:r>
            <a:r>
              <a:rPr lang="it-IT" sz="2000" dirty="0"/>
              <a:t>1432 - Per le cause in cui si tratta della nullità della sacra ordinazione o della nullità o dello scioglimento del matrimonio sia costituito in diocesi il difensore del vincolo, che deve proporre ed esporre tutti gli argomenti che possono essere ragionevolmente addotti contro la nullità o lo scioglimento</a:t>
            </a:r>
            <a:r>
              <a:rPr lang="es-ES" sz="2000" dirty="0"/>
              <a:t>.</a:t>
            </a:r>
            <a:r>
              <a:rPr lang="en-US" sz="2000" dirty="0"/>
              <a:t> </a:t>
            </a:r>
          </a:p>
          <a:p>
            <a:r>
              <a:rPr lang="en-US" dirty="0"/>
              <a:t>Il </a:t>
            </a:r>
            <a:r>
              <a:rPr lang="it-IT" dirty="0">
                <a:solidFill>
                  <a:srgbClr val="FF0000"/>
                </a:solidFill>
              </a:rPr>
              <a:t>difensore del vincolo deve </a:t>
            </a:r>
            <a:r>
              <a:rPr lang="it-IT" b="1" dirty="0">
                <a:solidFill>
                  <a:srgbClr val="FF0000"/>
                </a:solidFill>
              </a:rPr>
              <a:t>poter</a:t>
            </a:r>
            <a:r>
              <a:rPr lang="it-IT" dirty="0">
                <a:solidFill>
                  <a:srgbClr val="FF0000"/>
                </a:solidFill>
              </a:rPr>
              <a:t> </a:t>
            </a:r>
            <a:r>
              <a:rPr lang="it-IT" b="1" dirty="0">
                <a:solidFill>
                  <a:srgbClr val="FF0000"/>
                </a:solidFill>
              </a:rPr>
              <a:t>intervenire</a:t>
            </a:r>
            <a:r>
              <a:rPr lang="it-IT" dirty="0"/>
              <a:t> in tutte le fasi del processo, altrimenti la sentenza è nulla</a:t>
            </a:r>
            <a:r>
              <a:rPr lang="en-US" dirty="0"/>
              <a:t>.</a:t>
            </a:r>
          </a:p>
        </p:txBody>
      </p:sp>
      <p:sp>
        <p:nvSpPr>
          <p:cNvPr id="2" name="CasellaDiTesto 1">
            <a:extLst>
              <a:ext uri="{FF2B5EF4-FFF2-40B4-BE49-F238E27FC236}">
                <a16:creationId xmlns:a16="http://schemas.microsoft.com/office/drawing/2014/main" id="{0DAC8D4F-72CB-4643-96DF-E97576E3A4CA}"/>
              </a:ext>
            </a:extLst>
          </p:cNvPr>
          <p:cNvSpPr txBox="1"/>
          <p:nvPr/>
        </p:nvSpPr>
        <p:spPr>
          <a:xfrm>
            <a:off x="3684104" y="1351722"/>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76914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2875"/>
            <a:ext cx="7391401" cy="571500"/>
          </a:xfrm>
        </p:spPr>
        <p:txBody>
          <a:bodyPr>
            <a:normAutofit fontScale="90000"/>
          </a:bodyPr>
          <a:lstStyle/>
          <a:p>
            <a:r>
              <a:rPr lang="en-US" sz="3000" dirty="0"/>
              <a:t>Il </a:t>
            </a:r>
            <a:r>
              <a:rPr lang="en-US" sz="3000" dirty="0" err="1"/>
              <a:t>giudice</a:t>
            </a:r>
            <a:endParaRPr lang="en-US" sz="3000" dirty="0"/>
          </a:p>
        </p:txBody>
      </p:sp>
      <p:pic>
        <p:nvPicPr>
          <p:cNvPr id="5" name="Content Placeholder 4" descr="quinojuez.jpg"/>
          <p:cNvPicPr>
            <a:picLocks noGrp="1" noChangeAspect="1"/>
          </p:cNvPicPr>
          <p:nvPr>
            <p:ph sz="half" idx="2"/>
          </p:nvPr>
        </p:nvPicPr>
        <p:blipFill>
          <a:blip r:embed="rId2">
            <a:extLst>
              <a:ext uri="{28A0092B-C50C-407E-A947-70E740481C1C}">
                <a14:useLocalDpi xmlns:a14="http://schemas.microsoft.com/office/drawing/2010/main" val="0"/>
              </a:ext>
            </a:extLst>
          </a:blip>
          <a:srcRect t="-4327" b="-4327"/>
          <a:stretch>
            <a:fillRect/>
          </a:stretch>
        </p:blipFill>
        <p:spPr>
          <a:xfrm>
            <a:off x="4741333" y="880533"/>
            <a:ext cx="4402667" cy="5850467"/>
          </a:xfrm>
        </p:spPr>
      </p:pic>
      <p:sp>
        <p:nvSpPr>
          <p:cNvPr id="4" name="Content Placeholder 3"/>
          <p:cNvSpPr>
            <a:spLocks noGrp="1"/>
          </p:cNvSpPr>
          <p:nvPr>
            <p:ph sz="quarter" idx="13"/>
          </p:nvPr>
        </p:nvSpPr>
        <p:spPr>
          <a:xfrm>
            <a:off x="0" y="880534"/>
            <a:ext cx="4622800" cy="5977466"/>
          </a:xfrm>
        </p:spPr>
        <p:txBody>
          <a:bodyPr>
            <a:normAutofit fontScale="92500" lnSpcReduction="10000"/>
          </a:bodyPr>
          <a:lstStyle/>
          <a:p>
            <a:r>
              <a:rPr lang="it-IT" dirty="0"/>
              <a:t>La </a:t>
            </a:r>
            <a:r>
              <a:rPr lang="it-IT" dirty="0">
                <a:solidFill>
                  <a:srgbClr val="FF0000"/>
                </a:solidFill>
              </a:rPr>
              <a:t>potestà nella Chiesa </a:t>
            </a:r>
            <a:r>
              <a:rPr lang="it-IT" dirty="0"/>
              <a:t>(legislativa, esecutiva, giudiziaria) è </a:t>
            </a:r>
            <a:r>
              <a:rPr lang="it-IT" dirty="0">
                <a:solidFill>
                  <a:srgbClr val="FF0000"/>
                </a:solidFill>
              </a:rPr>
              <a:t>concentrata</a:t>
            </a:r>
            <a:r>
              <a:rPr lang="it-IT" dirty="0"/>
              <a:t> nell'ufficio capitale.</a:t>
            </a:r>
          </a:p>
          <a:p>
            <a:r>
              <a:rPr lang="it-IT" dirty="0">
                <a:solidFill>
                  <a:srgbClr val="FF0000"/>
                </a:solidFill>
              </a:rPr>
              <a:t>Romano pontefice </a:t>
            </a:r>
            <a:r>
              <a:rPr lang="it-IT" dirty="0"/>
              <a:t>e </a:t>
            </a:r>
            <a:r>
              <a:rPr lang="it-IT" dirty="0">
                <a:solidFill>
                  <a:srgbClr val="FF0000"/>
                </a:solidFill>
              </a:rPr>
              <a:t>vescovo</a:t>
            </a:r>
            <a:r>
              <a:rPr lang="it-IT" dirty="0"/>
              <a:t> sono i giudici nativi</a:t>
            </a:r>
          </a:p>
          <a:p>
            <a:r>
              <a:rPr lang="it-IT" dirty="0"/>
              <a:t>Esercitano la potestà </a:t>
            </a:r>
            <a:r>
              <a:rPr lang="it-IT" dirty="0">
                <a:solidFill>
                  <a:srgbClr val="FF0000"/>
                </a:solidFill>
              </a:rPr>
              <a:t>personalmente</a:t>
            </a:r>
            <a:r>
              <a:rPr lang="it-IT" dirty="0"/>
              <a:t> o </a:t>
            </a:r>
            <a:r>
              <a:rPr lang="it-IT" dirty="0">
                <a:solidFill>
                  <a:srgbClr val="FF0000"/>
                </a:solidFill>
              </a:rPr>
              <a:t>attraverso</a:t>
            </a:r>
            <a:r>
              <a:rPr lang="it-IT" dirty="0"/>
              <a:t> altre persone o organi</a:t>
            </a:r>
          </a:p>
          <a:p>
            <a:r>
              <a:rPr lang="it-IT" dirty="0">
                <a:solidFill>
                  <a:srgbClr val="FF0000"/>
                </a:solidFill>
              </a:rPr>
              <a:t>Giurisdizione</a:t>
            </a:r>
            <a:r>
              <a:rPr lang="it-IT" dirty="0"/>
              <a:t> (il potere di amministrare la giustizia) e </a:t>
            </a:r>
            <a:r>
              <a:rPr lang="it-IT" dirty="0">
                <a:solidFill>
                  <a:srgbClr val="FF0000"/>
                </a:solidFill>
              </a:rPr>
              <a:t>competenza</a:t>
            </a:r>
            <a:r>
              <a:rPr lang="it-IT" dirty="0"/>
              <a:t> (l'attribuzione su un caso concreto secondo il titolo: personale, territoriale, materiale, funzionale)</a:t>
            </a:r>
          </a:p>
          <a:p>
            <a:pPr lvl="1"/>
            <a:r>
              <a:rPr lang="it-IT" sz="2200" dirty="0"/>
              <a:t>Motu proprio </a:t>
            </a:r>
            <a:r>
              <a:rPr lang="it-IT" sz="2200" i="1" dirty="0" err="1"/>
              <a:t>Mitis</a:t>
            </a:r>
            <a:r>
              <a:rPr lang="it-IT" sz="2200" i="1" dirty="0"/>
              <a:t> </a:t>
            </a:r>
            <a:r>
              <a:rPr lang="it-IT" sz="2200" i="1" dirty="0" err="1"/>
              <a:t>Iudex</a:t>
            </a:r>
            <a:r>
              <a:rPr lang="it-IT" sz="2200" i="1" dirty="0"/>
              <a:t> Dominus </a:t>
            </a:r>
            <a:r>
              <a:rPr lang="it-IT" sz="2200" i="1" dirty="0" err="1"/>
              <a:t>Iesus</a:t>
            </a:r>
            <a:r>
              <a:rPr lang="it-IT" sz="2200" i="1" dirty="0"/>
              <a:t> </a:t>
            </a:r>
            <a:r>
              <a:rPr lang="it-IT" sz="2200" dirty="0"/>
              <a:t>(2015) e la centralità del vescovo</a:t>
            </a:r>
            <a:r>
              <a:rPr lang="en-US" sz="2200" dirty="0"/>
              <a:t>.</a:t>
            </a:r>
          </a:p>
        </p:txBody>
      </p:sp>
    </p:spTree>
    <p:extLst>
      <p:ext uri="{BB962C8B-B14F-4D97-AF65-F5344CB8AC3E}">
        <p14:creationId xmlns:p14="http://schemas.microsoft.com/office/powerpoint/2010/main" val="282376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49" y="762000"/>
            <a:ext cx="3556001" cy="1063624"/>
          </a:xfrm>
        </p:spPr>
        <p:txBody>
          <a:bodyPr>
            <a:normAutofit/>
          </a:bodyPr>
          <a:lstStyle/>
          <a:p>
            <a:r>
              <a:rPr lang="en-US" dirty="0"/>
              <a:t>Il </a:t>
            </a:r>
            <a:r>
              <a:rPr lang="en-US" dirty="0" err="1"/>
              <a:t>tribunale</a:t>
            </a:r>
            <a:endParaRPr lang="en-US" dirty="0"/>
          </a:p>
        </p:txBody>
      </p:sp>
      <p:sp>
        <p:nvSpPr>
          <p:cNvPr id="3" name="Content Placeholder 2"/>
          <p:cNvSpPr>
            <a:spLocks noGrp="1"/>
          </p:cNvSpPr>
          <p:nvPr>
            <p:ph sz="half" idx="2"/>
          </p:nvPr>
        </p:nvSpPr>
        <p:spPr>
          <a:xfrm>
            <a:off x="1" y="301626"/>
            <a:ext cx="5302248" cy="6556374"/>
          </a:xfrm>
        </p:spPr>
        <p:txBody>
          <a:bodyPr>
            <a:noAutofit/>
          </a:bodyPr>
          <a:lstStyle/>
          <a:p>
            <a:r>
              <a:rPr lang="it-IT" sz="2100" dirty="0"/>
              <a:t>Può essere </a:t>
            </a:r>
            <a:r>
              <a:rPr lang="it-IT" sz="2100" dirty="0">
                <a:solidFill>
                  <a:srgbClr val="FF0000"/>
                </a:solidFill>
              </a:rPr>
              <a:t>unipersonale</a:t>
            </a:r>
            <a:r>
              <a:rPr lang="it-IT" sz="2100" dirty="0"/>
              <a:t> o </a:t>
            </a:r>
            <a:r>
              <a:rPr lang="it-IT" sz="2100" dirty="0">
                <a:solidFill>
                  <a:srgbClr val="FF0000"/>
                </a:solidFill>
              </a:rPr>
              <a:t>collegiale</a:t>
            </a:r>
            <a:r>
              <a:rPr lang="it-IT" sz="2100" dirty="0"/>
              <a:t>. Per le cause matrimoniali, normalmente collegiale (di tre giudici). In caso di necessità, il vescovo può affidare le cause matrimoniali a un solo giudice chierico.</a:t>
            </a:r>
          </a:p>
          <a:p>
            <a:r>
              <a:rPr lang="it-IT" sz="2100" dirty="0"/>
              <a:t>Organi giudiziari composti da sacerdoti (per esempio il vicario giudiziale), chierici o </a:t>
            </a:r>
            <a:r>
              <a:rPr lang="it-IT" sz="2100" dirty="0">
                <a:solidFill>
                  <a:srgbClr val="FF0000"/>
                </a:solidFill>
              </a:rPr>
              <a:t>laici</a:t>
            </a:r>
            <a:r>
              <a:rPr lang="it-IT" sz="2100" dirty="0"/>
              <a:t>. Nella norma generale (c. 1421) la conferenza episcopale può autorizzare, se necessario, che uno dei tre giudici sia un laico. </a:t>
            </a:r>
            <a:r>
              <a:rPr lang="it-IT" sz="2100" i="1" dirty="0" err="1"/>
              <a:t>Mitis</a:t>
            </a:r>
            <a:r>
              <a:rPr lang="it-IT" sz="2100" i="1" dirty="0"/>
              <a:t> </a:t>
            </a:r>
            <a:r>
              <a:rPr lang="it-IT" sz="2100" i="1" dirty="0" err="1"/>
              <a:t>Iudex</a:t>
            </a:r>
            <a:r>
              <a:rPr lang="it-IT" sz="2100" i="1" dirty="0"/>
              <a:t> </a:t>
            </a:r>
            <a:r>
              <a:rPr lang="it-IT" sz="2100" dirty="0"/>
              <a:t>ha ampliato per le cause matrimoniali: non richiede l'autorizzazione della conferenza, ma il vescovo può nominare dei laici, che possono essere anche due (can. 1673, 3). </a:t>
            </a:r>
          </a:p>
        </p:txBody>
      </p:sp>
      <p:pic>
        <p:nvPicPr>
          <p:cNvPr id="5" name="Content Placeholder 4" descr="rota.jpg"/>
          <p:cNvPicPr>
            <a:picLocks noGrp="1" noChangeAspect="1"/>
          </p:cNvPicPr>
          <p:nvPr>
            <p:ph sz="quarter" idx="13"/>
          </p:nvPr>
        </p:nvPicPr>
        <p:blipFill>
          <a:blip r:embed="rId2">
            <a:extLst>
              <a:ext uri="{28A0092B-C50C-407E-A947-70E740481C1C}">
                <a14:useLocalDpi xmlns:a14="http://schemas.microsoft.com/office/drawing/2010/main" val="0"/>
              </a:ext>
            </a:extLst>
          </a:blip>
          <a:srcRect t="-27411" b="-27411"/>
          <a:stretch>
            <a:fillRect/>
          </a:stretch>
        </p:blipFill>
        <p:spPr>
          <a:xfrm>
            <a:off x="5302249" y="1825624"/>
            <a:ext cx="3841749" cy="5032375"/>
          </a:xfrm>
        </p:spPr>
      </p:pic>
    </p:spTree>
    <p:extLst>
      <p:ext uri="{BB962C8B-B14F-4D97-AF65-F5344CB8AC3E}">
        <p14:creationId xmlns:p14="http://schemas.microsoft.com/office/powerpoint/2010/main" val="10792311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2758</TotalTime>
  <Words>3157</Words>
  <Application>Microsoft Macintosh PowerPoint</Application>
  <PresentationFormat>Presentazione su schermo (4:3)</PresentationFormat>
  <Paragraphs>127</Paragraphs>
  <Slides>21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Century Gothic</vt:lpstr>
      <vt:lpstr>Courier New</vt:lpstr>
      <vt:lpstr>Palatino Linotype</vt:lpstr>
      <vt:lpstr>Executive</vt:lpstr>
      <vt:lpstr>Diritto processuale canonico.  I processi di nullità del matrimonio</vt:lpstr>
      <vt:lpstr>Presentazione standard di PowerPoint</vt:lpstr>
      <vt:lpstr>Presupposti </vt:lpstr>
      <vt:lpstr>Presupposti (segue) </vt:lpstr>
      <vt:lpstr>Presupposti del processo di nullità matrimoniale</vt:lpstr>
      <vt:lpstr>Parti private e pubbliche. Attore e convenuto. </vt:lpstr>
      <vt:lpstr>Presentazione standard di PowerPoint</vt:lpstr>
      <vt:lpstr>Il giudice</vt:lpstr>
      <vt:lpstr>Il tribunale</vt:lpstr>
      <vt:lpstr>La competenza (sulle sinogle cause)</vt:lpstr>
      <vt:lpstr>Romano Pontefice giudice supremo. Tribunali apostolici</vt:lpstr>
      <vt:lpstr>Riforma del processo: Mitis Iudex Dominus Iesus, MIDI (2015)</vt:lpstr>
      <vt:lpstr>Svolgimento del processo matrimoniale</vt:lpstr>
      <vt:lpstr>Sentenza del giudice. La certezza morale</vt:lpstr>
      <vt:lpstr>Sentenza del giudice. La certezza morale (segue)</vt:lpstr>
      <vt:lpstr>Impugnazioni della sentenza</vt:lpstr>
      <vt:lpstr>Impugnazione (segue)</vt:lpstr>
      <vt:lpstr>Impugnazione (3)</vt:lpstr>
      <vt:lpstr>Il processo più breve introdotto da MIDI</vt:lpstr>
      <vt:lpstr>Circostanze che rendono possible il processus brevior</vt:lpstr>
      <vt:lpstr>Processo documentale</vt:lpstr>
    </vt:vector>
  </TitlesOfParts>
  <Manager/>
  <Company>PUSC</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 procesal. Los procesos de nulidad del matrimonio</dc:title>
  <dc:subject/>
  <dc:creator>Miguel A. Ortiz</dc:creator>
  <cp:keywords/>
  <dc:description/>
  <cp:lastModifiedBy>Miguel Angel Ortiz</cp:lastModifiedBy>
  <cp:revision>91</cp:revision>
  <dcterms:created xsi:type="dcterms:W3CDTF">2019-05-29T20:15:16Z</dcterms:created>
  <dcterms:modified xsi:type="dcterms:W3CDTF">2024-04-10T18:35:42Z</dcterms:modified>
  <cp:category/>
</cp:coreProperties>
</file>