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018"/>
  </p:normalViewPr>
  <p:slideViewPr>
    <p:cSldViewPr snapToGrid="0" snapToObjects="1">
      <p:cViewPr varScale="1">
        <p:scale>
          <a:sx n="67" d="100"/>
          <a:sy n="67" d="100"/>
        </p:scale>
        <p:origin x="22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059DC6-3AB9-FA44-841B-D93AF0E52807}"/>
              </a:ext>
            </a:extLst>
          </p:cNvPr>
          <p:cNvSpPr>
            <a:spLocks noGrp="1"/>
          </p:cNvSpPr>
          <p:nvPr>
            <p:ph type="ctrTitle"/>
          </p:nvPr>
        </p:nvSpPr>
        <p:spPr>
          <a:xfrm>
            <a:off x="3450270" y="598234"/>
            <a:ext cx="8361229" cy="697166"/>
          </a:xfrm>
        </p:spPr>
        <p:txBody>
          <a:bodyPr/>
          <a:lstStyle/>
          <a:p>
            <a:r>
              <a:rPr lang="it-IT" sz="3600" dirty="0"/>
              <a:t>Il primato del vescovo di Roma</a:t>
            </a:r>
          </a:p>
        </p:txBody>
      </p:sp>
      <p:pic>
        <p:nvPicPr>
          <p:cNvPr id="1026" name="Picture 2" descr="La statua di san Pietro in Vaticano - Alleanza Cattolica">
            <a:extLst>
              <a:ext uri="{FF2B5EF4-FFF2-40B4-BE49-F238E27FC236}">
                <a16:creationId xmlns:a16="http://schemas.microsoft.com/office/drawing/2014/main" id="{F4112213-B453-484E-B84A-7BC978C776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3612" y="1730327"/>
            <a:ext cx="4964388" cy="4964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27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A97F8E-C143-6487-B814-651C3E3CCACC}"/>
              </a:ext>
            </a:extLst>
          </p:cNvPr>
          <p:cNvSpPr>
            <a:spLocks noGrp="1"/>
          </p:cNvSpPr>
          <p:nvPr>
            <p:ph type="title"/>
          </p:nvPr>
        </p:nvSpPr>
        <p:spPr>
          <a:xfrm>
            <a:off x="704850" y="0"/>
            <a:ext cx="11487150" cy="1485900"/>
          </a:xfrm>
        </p:spPr>
        <p:txBody>
          <a:bodyPr>
            <a:normAutofit fontScale="90000"/>
          </a:bodyPr>
          <a:lstStyle/>
          <a:p>
            <a:r>
              <a:rPr lang="it-IT" dirty="0"/>
              <a:t>1. Il ruolo dei vescovi di Roma nei primi tre secoli del cristianesimo  </a:t>
            </a:r>
            <a:br>
              <a:rPr lang="it-IT" dirty="0"/>
            </a:br>
            <a:endParaRPr lang="it-IT" dirty="0"/>
          </a:p>
        </p:txBody>
      </p:sp>
      <p:sp>
        <p:nvSpPr>
          <p:cNvPr id="3" name="Segnaposto contenuto 2">
            <a:extLst>
              <a:ext uri="{FF2B5EF4-FFF2-40B4-BE49-F238E27FC236}">
                <a16:creationId xmlns:a16="http://schemas.microsoft.com/office/drawing/2014/main" id="{1C6B331C-CABA-70FC-24B0-41D8EC086A48}"/>
              </a:ext>
            </a:extLst>
          </p:cNvPr>
          <p:cNvSpPr>
            <a:spLocks noGrp="1"/>
          </p:cNvSpPr>
          <p:nvPr>
            <p:ph idx="1"/>
          </p:nvPr>
        </p:nvSpPr>
        <p:spPr>
          <a:xfrm>
            <a:off x="1371600" y="1143000"/>
            <a:ext cx="9601200" cy="2838450"/>
          </a:xfrm>
        </p:spPr>
        <p:txBody>
          <a:bodyPr>
            <a:normAutofit/>
          </a:bodyPr>
          <a:lstStyle/>
          <a:p>
            <a:r>
              <a:rPr lang="it-IT" dirty="0"/>
              <a:t>La posizione speciale della Chiesa di Roma deriva dalla supremazia della città nell’Impero e dalla presenza degli Apostoli, Pietro e Paolo nei primi anni di formazione della comunità romana.</a:t>
            </a:r>
          </a:p>
          <a:p>
            <a:r>
              <a:rPr lang="it-IT" dirty="0"/>
              <a:t>il termine «papa» viene riferito a tutti i vescovi (fino al VI sec.)</a:t>
            </a:r>
          </a:p>
          <a:p>
            <a:r>
              <a:rPr lang="it-IT" dirty="0"/>
              <a:t>nel IV sec. il vescovo di Roma esercita il suo potere solo in Italia:</a:t>
            </a:r>
          </a:p>
          <a:p>
            <a:pPr marL="0" indent="0">
              <a:buNone/>
            </a:pPr>
            <a:r>
              <a:rPr lang="it-IT" dirty="0"/>
              <a:t> </a:t>
            </a:r>
          </a:p>
        </p:txBody>
      </p:sp>
      <p:pic>
        <p:nvPicPr>
          <p:cNvPr id="5" name="Immagine 4">
            <a:extLst>
              <a:ext uri="{FF2B5EF4-FFF2-40B4-BE49-F238E27FC236}">
                <a16:creationId xmlns:a16="http://schemas.microsoft.com/office/drawing/2014/main" id="{5B4ECE3D-3467-F578-71D5-C923A6B6FCA6}"/>
              </a:ext>
            </a:extLst>
          </p:cNvPr>
          <p:cNvPicPr>
            <a:picLocks noChangeAspect="1"/>
          </p:cNvPicPr>
          <p:nvPr/>
        </p:nvPicPr>
        <p:blipFill rotWithShape="1">
          <a:blip r:embed="rId2"/>
          <a:srcRect l="6910" t="33014" r="32000" b="51562"/>
          <a:stretch/>
        </p:blipFill>
        <p:spPr>
          <a:xfrm>
            <a:off x="1028700" y="3505200"/>
            <a:ext cx="10515600" cy="2190750"/>
          </a:xfrm>
          <a:prstGeom prst="rect">
            <a:avLst/>
          </a:prstGeom>
        </p:spPr>
      </p:pic>
    </p:spTree>
    <p:extLst>
      <p:ext uri="{BB962C8B-B14F-4D97-AF65-F5344CB8AC3E}">
        <p14:creationId xmlns:p14="http://schemas.microsoft.com/office/powerpoint/2010/main" val="183282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A97F8E-C143-6487-B814-651C3E3CCACC}"/>
              </a:ext>
            </a:extLst>
          </p:cNvPr>
          <p:cNvSpPr>
            <a:spLocks noGrp="1"/>
          </p:cNvSpPr>
          <p:nvPr>
            <p:ph type="title"/>
          </p:nvPr>
        </p:nvSpPr>
        <p:spPr>
          <a:xfrm>
            <a:off x="704850" y="0"/>
            <a:ext cx="11487150" cy="1009650"/>
          </a:xfrm>
        </p:spPr>
        <p:txBody>
          <a:bodyPr>
            <a:normAutofit fontScale="90000"/>
          </a:bodyPr>
          <a:lstStyle/>
          <a:p>
            <a:r>
              <a:rPr lang="it-IT" dirty="0"/>
              <a:t>2. Il ruolo dei vescovi di Roma nei conflitti dottrinali del IV sec.</a:t>
            </a:r>
            <a:br>
              <a:rPr lang="it-IT" dirty="0"/>
            </a:br>
            <a:br>
              <a:rPr lang="it-IT" dirty="0"/>
            </a:br>
            <a:br>
              <a:rPr lang="it-IT" dirty="0"/>
            </a:br>
            <a:endParaRPr lang="it-IT" dirty="0"/>
          </a:p>
        </p:txBody>
      </p:sp>
      <p:sp>
        <p:nvSpPr>
          <p:cNvPr id="3" name="Segnaposto contenuto 2">
            <a:extLst>
              <a:ext uri="{FF2B5EF4-FFF2-40B4-BE49-F238E27FC236}">
                <a16:creationId xmlns:a16="http://schemas.microsoft.com/office/drawing/2014/main" id="{1C6B331C-CABA-70FC-24B0-41D8EC086A48}"/>
              </a:ext>
            </a:extLst>
          </p:cNvPr>
          <p:cNvSpPr>
            <a:spLocks noGrp="1"/>
          </p:cNvSpPr>
          <p:nvPr>
            <p:ph idx="1"/>
          </p:nvPr>
        </p:nvSpPr>
        <p:spPr>
          <a:xfrm>
            <a:off x="704850" y="1409700"/>
            <a:ext cx="10991850" cy="5353050"/>
          </a:xfrm>
        </p:spPr>
        <p:txBody>
          <a:bodyPr>
            <a:normAutofit lnSpcReduction="10000"/>
          </a:bodyPr>
          <a:lstStyle/>
          <a:p>
            <a:r>
              <a:rPr lang="it-IT" sz="2800" dirty="0"/>
              <a:t>il giudizio nelle questioni dottrinali – ad esempio, sinodo di Roma, 313 </a:t>
            </a:r>
          </a:p>
          <a:p>
            <a:r>
              <a:rPr lang="it-IT" sz="2800" dirty="0"/>
              <a:t>il pontificato di papa Giulio I (337-352): al vescovo di Roma si dovrebbe affidare la soluzione dei problemi dottrinali; a tal fine il papa può convocare e presiedere il concilio; nel caso della deposizione di un vescovo dal sinodo la decisione va esaminata dal papa. </a:t>
            </a:r>
          </a:p>
          <a:p>
            <a:pPr marL="0" indent="0" algn="just">
              <a:buNone/>
            </a:pPr>
            <a:r>
              <a:rPr lang="it-IT" sz="2800" i="1" dirty="0"/>
              <a:t>E qualora un vescovo sia stato deposto per un giudizio dei vescovi che dimorano nei luoghi vicini, e qualora egli abbia dichiarato che egli deve sostenere la sua causa nella città di Roma, non si ordini un altro vescovo sulla sua cattedra dopo l’appello si colui che sembra essere deposto a meno che la causa sia stata decisa nel tribunale del vescovo romano</a:t>
            </a:r>
            <a:r>
              <a:rPr lang="it-IT" sz="2800" dirty="0"/>
              <a:t>. </a:t>
            </a:r>
            <a:r>
              <a:rPr lang="it-IT" sz="2800" i="1" dirty="0"/>
              <a:t> </a:t>
            </a:r>
            <a:r>
              <a:rPr lang="it-IT" sz="2800" dirty="0"/>
              <a:t> </a:t>
            </a:r>
          </a:p>
        </p:txBody>
      </p:sp>
    </p:spTree>
    <p:extLst>
      <p:ext uri="{BB962C8B-B14F-4D97-AF65-F5344CB8AC3E}">
        <p14:creationId xmlns:p14="http://schemas.microsoft.com/office/powerpoint/2010/main" val="358519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86CE4DE8-5BB4-BEFB-32A7-26A977B300F2}"/>
              </a:ext>
            </a:extLst>
          </p:cNvPr>
          <p:cNvPicPr>
            <a:picLocks noChangeAspect="1"/>
          </p:cNvPicPr>
          <p:nvPr/>
        </p:nvPicPr>
        <p:blipFill rotWithShape="1">
          <a:blip r:embed="rId2"/>
          <a:srcRect l="7200" t="33825" r="25600" b="27046"/>
          <a:stretch/>
        </p:blipFill>
        <p:spPr>
          <a:xfrm>
            <a:off x="1066799" y="1295400"/>
            <a:ext cx="10449659" cy="4559413"/>
          </a:xfrm>
          <a:prstGeom prst="rect">
            <a:avLst/>
          </a:prstGeom>
        </p:spPr>
      </p:pic>
    </p:spTree>
    <p:extLst>
      <p:ext uri="{BB962C8B-B14F-4D97-AF65-F5344CB8AC3E}">
        <p14:creationId xmlns:p14="http://schemas.microsoft.com/office/powerpoint/2010/main" val="968537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A97F8E-C143-6487-B814-651C3E3CCACC}"/>
              </a:ext>
            </a:extLst>
          </p:cNvPr>
          <p:cNvSpPr>
            <a:spLocks noGrp="1"/>
          </p:cNvSpPr>
          <p:nvPr>
            <p:ph type="title"/>
          </p:nvPr>
        </p:nvSpPr>
        <p:spPr>
          <a:xfrm>
            <a:off x="704850" y="0"/>
            <a:ext cx="11487150" cy="1009650"/>
          </a:xfrm>
        </p:spPr>
        <p:txBody>
          <a:bodyPr>
            <a:normAutofit fontScale="90000"/>
          </a:bodyPr>
          <a:lstStyle/>
          <a:p>
            <a:r>
              <a:rPr lang="it-IT" dirty="0"/>
              <a:t>3. La dottrina del primato petrino – papa Damaso </a:t>
            </a:r>
            <a:br>
              <a:rPr lang="it-IT" dirty="0"/>
            </a:br>
            <a:br>
              <a:rPr lang="it-IT" dirty="0"/>
            </a:br>
            <a:br>
              <a:rPr lang="it-IT" dirty="0"/>
            </a:br>
            <a:endParaRPr lang="it-IT" dirty="0"/>
          </a:p>
        </p:txBody>
      </p:sp>
      <p:sp>
        <p:nvSpPr>
          <p:cNvPr id="3" name="Segnaposto contenuto 2">
            <a:extLst>
              <a:ext uri="{FF2B5EF4-FFF2-40B4-BE49-F238E27FC236}">
                <a16:creationId xmlns:a16="http://schemas.microsoft.com/office/drawing/2014/main" id="{1C6B331C-CABA-70FC-24B0-41D8EC086A48}"/>
              </a:ext>
            </a:extLst>
          </p:cNvPr>
          <p:cNvSpPr>
            <a:spLocks noGrp="1"/>
          </p:cNvSpPr>
          <p:nvPr>
            <p:ph idx="1"/>
          </p:nvPr>
        </p:nvSpPr>
        <p:spPr>
          <a:xfrm>
            <a:off x="704850" y="1009650"/>
            <a:ext cx="10991850" cy="5753100"/>
          </a:xfrm>
        </p:spPr>
        <p:txBody>
          <a:bodyPr>
            <a:normAutofit fontScale="92500"/>
          </a:bodyPr>
          <a:lstStyle/>
          <a:p>
            <a:pPr marL="514350" indent="-514350" algn="just">
              <a:buAutoNum type="alphaLcPeriod"/>
            </a:pPr>
            <a:r>
              <a:rPr lang="it-IT" sz="2800" dirty="0"/>
              <a:t>doppia elezione (366): Ursino e Damaso</a:t>
            </a:r>
          </a:p>
          <a:p>
            <a:pPr marL="0" indent="0" algn="just">
              <a:buNone/>
            </a:pPr>
            <a:r>
              <a:rPr lang="it-IT" dirty="0"/>
              <a:t>«</a:t>
            </a:r>
            <a:r>
              <a:rPr lang="it-IT" sz="2800" dirty="0"/>
              <a:t>L'ardore di Damaso e Ursino per occupare la sede vescovile superava qualsiasi ambizione umana. Finirono per affrontarsi come due partiti politici, arrivando allo scontro armato, con morti e feriti; il prefetto, non essendo in grado di impedire i disordini, preferì non intervenire. Ebbe la meglio Damaso, dopo molti scontri; nella basilica di </a:t>
            </a:r>
            <a:r>
              <a:rPr lang="it-IT" sz="2800" dirty="0" err="1"/>
              <a:t>Sicinino</a:t>
            </a:r>
            <a:r>
              <a:rPr lang="it-IT" sz="2800" dirty="0"/>
              <a:t>, dove i cristiani erano riuniti, si contarono 137 morti e dovette passare molto tempo prima che si calmassero gli animi. Non c'è da stupirsi, se si considera lo splendore della città di Roma, che un premio tanto ambito accendesse l'ambizione di uomini maliziosi, determinando lotte feroci e ostinate. Infatti, una volta raggiunto quel posto, si gode in santa pace una fortuna garantita dalle donazioni delle matrone, si va in giro su di un cocchio elegantemente vestiti e si partecipa a banchetti con un lusso superiore a quello imperiale.»</a:t>
            </a:r>
            <a:endParaRPr lang="it-IT" dirty="0"/>
          </a:p>
          <a:p>
            <a:pPr marL="0" indent="0" algn="r">
              <a:buNone/>
            </a:pPr>
            <a:r>
              <a:rPr lang="it-IT" sz="2800" dirty="0"/>
              <a:t>Ammiano Marcellino, </a:t>
            </a:r>
            <a:r>
              <a:rPr lang="it-IT" sz="2800" i="1" dirty="0"/>
              <a:t>Res </a:t>
            </a:r>
            <a:r>
              <a:rPr lang="it-IT" sz="2800" i="1" dirty="0" err="1"/>
              <a:t>gestae</a:t>
            </a:r>
            <a:endParaRPr lang="it-IT" sz="2800" dirty="0"/>
          </a:p>
        </p:txBody>
      </p:sp>
    </p:spTree>
    <p:extLst>
      <p:ext uri="{BB962C8B-B14F-4D97-AF65-F5344CB8AC3E}">
        <p14:creationId xmlns:p14="http://schemas.microsoft.com/office/powerpoint/2010/main" val="1976436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A97F8E-C143-6487-B814-651C3E3CCACC}"/>
              </a:ext>
            </a:extLst>
          </p:cNvPr>
          <p:cNvSpPr>
            <a:spLocks noGrp="1"/>
          </p:cNvSpPr>
          <p:nvPr>
            <p:ph type="title"/>
          </p:nvPr>
        </p:nvSpPr>
        <p:spPr>
          <a:xfrm>
            <a:off x="704850" y="0"/>
            <a:ext cx="11487150" cy="1009650"/>
          </a:xfrm>
        </p:spPr>
        <p:txBody>
          <a:bodyPr>
            <a:normAutofit fontScale="90000"/>
          </a:bodyPr>
          <a:lstStyle/>
          <a:p>
            <a:r>
              <a:rPr lang="it-IT" dirty="0"/>
              <a:t>3. La dottrina del primato petrino – papa Damaso</a:t>
            </a:r>
            <a:br>
              <a:rPr lang="it-IT" dirty="0"/>
            </a:br>
            <a:br>
              <a:rPr lang="it-IT" dirty="0"/>
            </a:br>
            <a:br>
              <a:rPr lang="it-IT" dirty="0"/>
            </a:br>
            <a:endParaRPr lang="it-IT" dirty="0"/>
          </a:p>
        </p:txBody>
      </p:sp>
      <p:sp>
        <p:nvSpPr>
          <p:cNvPr id="3" name="Segnaposto contenuto 2">
            <a:extLst>
              <a:ext uri="{FF2B5EF4-FFF2-40B4-BE49-F238E27FC236}">
                <a16:creationId xmlns:a16="http://schemas.microsoft.com/office/drawing/2014/main" id="{1C6B331C-CABA-70FC-24B0-41D8EC086A48}"/>
              </a:ext>
            </a:extLst>
          </p:cNvPr>
          <p:cNvSpPr>
            <a:spLocks noGrp="1"/>
          </p:cNvSpPr>
          <p:nvPr>
            <p:ph idx="1"/>
          </p:nvPr>
        </p:nvSpPr>
        <p:spPr>
          <a:xfrm>
            <a:off x="704850" y="714375"/>
            <a:ext cx="10991850" cy="590550"/>
          </a:xfrm>
        </p:spPr>
        <p:txBody>
          <a:bodyPr>
            <a:normAutofit/>
          </a:bodyPr>
          <a:lstStyle/>
          <a:p>
            <a:pPr marL="0" indent="0" algn="just">
              <a:buNone/>
            </a:pPr>
            <a:r>
              <a:rPr lang="it-IT" sz="2800" dirty="0"/>
              <a:t>b. Mt 16, 18 – una nuova interpretazione</a:t>
            </a:r>
          </a:p>
        </p:txBody>
      </p:sp>
      <p:pic>
        <p:nvPicPr>
          <p:cNvPr id="5" name="Immagine 4">
            <a:extLst>
              <a:ext uri="{FF2B5EF4-FFF2-40B4-BE49-F238E27FC236}">
                <a16:creationId xmlns:a16="http://schemas.microsoft.com/office/drawing/2014/main" id="{789932F2-9CD1-8627-C1B2-93FA17F8BB21}"/>
              </a:ext>
            </a:extLst>
          </p:cNvPr>
          <p:cNvPicPr>
            <a:picLocks noChangeAspect="1"/>
          </p:cNvPicPr>
          <p:nvPr/>
        </p:nvPicPr>
        <p:blipFill rotWithShape="1">
          <a:blip r:embed="rId2"/>
          <a:srcRect l="11565" t="28495" r="14235" b="27200"/>
          <a:stretch/>
        </p:blipFill>
        <p:spPr>
          <a:xfrm>
            <a:off x="2438400" y="1232912"/>
            <a:ext cx="7048500" cy="5616592"/>
          </a:xfrm>
          <a:prstGeom prst="rect">
            <a:avLst/>
          </a:prstGeom>
        </p:spPr>
      </p:pic>
    </p:spTree>
    <p:extLst>
      <p:ext uri="{BB962C8B-B14F-4D97-AF65-F5344CB8AC3E}">
        <p14:creationId xmlns:p14="http://schemas.microsoft.com/office/powerpoint/2010/main" val="707846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A97F8E-C143-6487-B814-651C3E3CCACC}"/>
              </a:ext>
            </a:extLst>
          </p:cNvPr>
          <p:cNvSpPr>
            <a:spLocks noGrp="1"/>
          </p:cNvSpPr>
          <p:nvPr>
            <p:ph type="title"/>
          </p:nvPr>
        </p:nvSpPr>
        <p:spPr>
          <a:xfrm>
            <a:off x="7104994" y="777766"/>
            <a:ext cx="4645572" cy="2017986"/>
          </a:xfrm>
        </p:spPr>
        <p:txBody>
          <a:bodyPr>
            <a:normAutofit fontScale="90000"/>
          </a:bodyPr>
          <a:lstStyle/>
          <a:p>
            <a:pPr algn="ctr"/>
            <a:r>
              <a:rPr lang="it-IT" dirty="0"/>
              <a:t>4. La dottrina del primato petrino – Leone Magno</a:t>
            </a:r>
            <a:br>
              <a:rPr lang="it-IT" dirty="0"/>
            </a:br>
            <a:br>
              <a:rPr lang="it-IT" dirty="0"/>
            </a:br>
            <a:br>
              <a:rPr lang="it-IT" dirty="0"/>
            </a:br>
            <a:endParaRPr lang="it-IT" dirty="0"/>
          </a:p>
        </p:txBody>
      </p:sp>
      <p:pic>
        <p:nvPicPr>
          <p:cNvPr id="8" name="Immagine 7">
            <a:extLst>
              <a:ext uri="{FF2B5EF4-FFF2-40B4-BE49-F238E27FC236}">
                <a16:creationId xmlns:a16="http://schemas.microsoft.com/office/drawing/2014/main" id="{FC0A2B4C-15D6-BBE5-DC89-34B37FDF0243}"/>
              </a:ext>
            </a:extLst>
          </p:cNvPr>
          <p:cNvPicPr>
            <a:picLocks noChangeAspect="1"/>
          </p:cNvPicPr>
          <p:nvPr/>
        </p:nvPicPr>
        <p:blipFill rotWithShape="1">
          <a:blip r:embed="rId2"/>
          <a:srcRect l="16720" t="38909" r="13186" b="13422"/>
          <a:stretch/>
        </p:blipFill>
        <p:spPr>
          <a:xfrm>
            <a:off x="694340" y="0"/>
            <a:ext cx="5990897" cy="5437118"/>
          </a:xfrm>
          <a:prstGeom prst="rect">
            <a:avLst/>
          </a:prstGeom>
        </p:spPr>
      </p:pic>
      <p:pic>
        <p:nvPicPr>
          <p:cNvPr id="10" name="Immagine 9">
            <a:extLst>
              <a:ext uri="{FF2B5EF4-FFF2-40B4-BE49-F238E27FC236}">
                <a16:creationId xmlns:a16="http://schemas.microsoft.com/office/drawing/2014/main" id="{D71B5FE0-7E24-4BB9-C3FC-597F8AE1290F}"/>
              </a:ext>
            </a:extLst>
          </p:cNvPr>
          <p:cNvPicPr>
            <a:picLocks noChangeAspect="1"/>
          </p:cNvPicPr>
          <p:nvPr/>
        </p:nvPicPr>
        <p:blipFill rotWithShape="1">
          <a:blip r:embed="rId3"/>
          <a:srcRect l="15837" t="15516" r="17603" b="75435"/>
          <a:stretch/>
        </p:blipFill>
        <p:spPr>
          <a:xfrm>
            <a:off x="694339" y="5437118"/>
            <a:ext cx="5990897" cy="1086846"/>
          </a:xfrm>
          <a:prstGeom prst="rect">
            <a:avLst/>
          </a:prstGeom>
        </p:spPr>
      </p:pic>
      <p:pic>
        <p:nvPicPr>
          <p:cNvPr id="2050" name="Picture 2" descr="Giovanni Ghiselli: Preghiera laica per la Pace">
            <a:extLst>
              <a:ext uri="{FF2B5EF4-FFF2-40B4-BE49-F238E27FC236}">
                <a16:creationId xmlns:a16="http://schemas.microsoft.com/office/drawing/2014/main" id="{DAF84A9B-A5E0-737E-DE3B-442CB66E7A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4950" y="3135741"/>
            <a:ext cx="4025660" cy="284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5669700"/>
      </p:ext>
    </p:extLst>
  </p:cSld>
  <p:clrMapOvr>
    <a:masterClrMapping/>
  </p:clrMapOvr>
</p:sld>
</file>

<file path=ppt/theme/theme1.xml><?xml version="1.0" encoding="utf-8"?>
<a:theme xmlns:a="http://schemas.openxmlformats.org/drawingml/2006/main" name="Ritaglio">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Ritaglio</Template>
  <TotalTime>42</TotalTime>
  <Words>458</Words>
  <Application>Microsoft Macintosh PowerPoint</Application>
  <PresentationFormat>Widescreen</PresentationFormat>
  <Paragraphs>17</Paragraphs>
  <Slides>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7</vt:i4>
      </vt:variant>
    </vt:vector>
  </HeadingPairs>
  <TitlesOfParts>
    <vt:vector size="10" baseType="lpstr">
      <vt:lpstr>Arial</vt:lpstr>
      <vt:lpstr>Franklin Gothic Book</vt:lpstr>
      <vt:lpstr>Ritaglio</vt:lpstr>
      <vt:lpstr>Il primato del vescovo di Roma</vt:lpstr>
      <vt:lpstr>1. Il ruolo dei vescovi di Roma nei primi tre secoli del cristianesimo   </vt:lpstr>
      <vt:lpstr>2. Il ruolo dei vescovi di Roma nei conflitti dottrinali del IV sec.   </vt:lpstr>
      <vt:lpstr>Presentazione standard di PowerPoint</vt:lpstr>
      <vt:lpstr>3. La dottrina del primato petrino – papa Damaso    </vt:lpstr>
      <vt:lpstr>3. La dottrina del primato petrino – papa Damaso   </vt:lpstr>
      <vt:lpstr>4. La dottrina del primato petrino – Leone Magno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primato del vescovo di Roma</dc:title>
  <dc:creator>Microsoft Office User</dc:creator>
  <cp:lastModifiedBy>Microsoft Office User</cp:lastModifiedBy>
  <cp:revision>3</cp:revision>
  <dcterms:created xsi:type="dcterms:W3CDTF">2022-05-10T21:46:26Z</dcterms:created>
  <dcterms:modified xsi:type="dcterms:W3CDTF">2022-05-10T22:28:36Z</dcterms:modified>
</cp:coreProperties>
</file>