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57153-288F-4E30-AC28-C9524580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566F8B-52E2-46BD-A409-15858BA8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47704A-BFF9-4B4D-A79B-7364C465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658C91-2430-4A9C-87C0-A2EB4AFC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58DDAF-ACF4-4AFC-A3D0-E23D03E0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1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1C4D9-5658-44D9-AB69-E9A2A44D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D88A7D-4358-4888-A7F3-256C462C7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866613-A57E-4B21-A6B9-4B274E97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340709-82D5-436E-B8D8-11C38568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3DE4D-D084-4179-A21A-A2B57E12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74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6011C8-9364-430E-B705-C51FB26A2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BFF111-E47D-413A-8212-F6161886C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5F3EF1-0C36-455D-81C5-788120FE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6F907E-81E2-4DA8-A35F-B4812600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67D684-C828-42B1-B739-77B8B8D3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543AA-C2A6-4E3D-87FB-2B7DC681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FCF00-CC49-4647-96FA-B9F361AD7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2FD3E5-D92F-46ED-AC20-2B320D9E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9F47E4-2CC7-4C61-8786-3D5329BF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3B1DCF-1B37-4514-9267-C805342E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37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5BB93-67B8-4280-8EA5-09A2EF38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B26E6A-99A7-4CEE-961C-B989D101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183806-F7A8-4BA5-BDE5-8731848D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F4DC52-56B3-4DD5-AA68-3414BEFB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932EBB-FEDB-4D80-9ABE-56B61700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3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BCCCA-72D4-498F-9F5E-EC1A5AA0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5C6A1-20C1-4B14-8BCE-027F844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33E485-5BD4-438C-8038-15A6F5362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E62D54-FD0C-4859-B562-71DBEBC2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97E7BC-E882-40E5-9F67-F99EB110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6563E8-A091-4282-9146-227772A1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8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29740-BF63-4F3E-BD57-78612ADD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053DAC-F724-45B6-9868-4044738B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288DA8-C30C-4FF3-BAFA-63CC2EF9B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E39D53-3259-47D4-B596-2B281781D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25867A-98A5-49A7-9B24-6C5AD1DD8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C533CD-A971-4D1A-B497-27041664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3867F0-A1E5-4FEF-BB9A-0061201E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F63FD7-CD21-4274-864F-5234C249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7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DF467-6CB4-4C69-BDAB-A15D10AF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5613FB-882E-4AF5-A66B-12BEC803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AC5EA0-B090-4905-A943-618AD68A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0AEC8D-4832-4657-91FC-A9D20912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58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72BD05-4F05-47AA-BF7C-BE049BBD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570B4B-2EDD-4230-93E3-43B93F3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A944AC-FEE4-460A-B9A5-2B0B3DD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94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0B9B-ABA0-4E8C-BA11-AA478B01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24BCA9-AF03-46C3-A5A0-841E8FA0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8D85AB-47F1-4C00-80F4-537FB0819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85F795-C537-4329-937E-C50572F4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BA3A74-2F3E-4E60-8966-5A308F77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B5FCC2-770B-4600-B83A-CADAA44D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32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7CAF8-840C-4A82-9DD5-5398ED51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ECDF4E-4916-410C-A85F-7544E3724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B95BF7-B4C0-427F-A1AD-E449E149C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051095-ACFF-428A-822B-FC13699F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56A99F-0A99-4DEE-BBC8-2E62CA04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5B7379-808B-4686-9F99-962FFD3D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2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955BFB-B11B-418D-A4BE-18C2194E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534971-D193-4712-9D03-2390E3039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CB2BA5-AF44-4E39-BE18-EDD635369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84BB-4F2D-42A5-A8FD-02158371CF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96E0F-CE14-412E-A0B8-EFFE2E655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40B835-DB99-49A2-AC51-516353400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C6AB-C5A7-4696-BED8-B1F776FF7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8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0E6A4E6-E0B4-43C8-BC01-67621C8A6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79" y="715617"/>
            <a:ext cx="10479819" cy="5486400"/>
          </a:xfrm>
        </p:spPr>
        <p:txBody>
          <a:bodyPr>
            <a:normAutofit/>
          </a:bodyPr>
          <a:lstStyle/>
          <a:p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PONTIFICIA UNIVERSITA’ DELLA SANTA CROCE</a:t>
            </a:r>
            <a:br>
              <a:rPr lang="it-IT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S542</a:t>
            </a:r>
          </a:p>
          <a:p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SPIRITUALITA’ DEL BEATO ANTONIO ROSMINI</a:t>
            </a:r>
            <a:br>
              <a:rPr lang="it-IT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 RIASSUNTIVO DEL SEMINARIO</a:t>
            </a:r>
            <a:b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</a:t>
            </a:r>
            <a:r>
              <a:rPr lang="it-IT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CAMMINO PERSONALE</a:t>
            </a:r>
          </a:p>
          <a:p>
            <a:r>
              <a:rPr lang="it-IT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PERFEZIONE</a:t>
            </a:r>
          </a:p>
          <a:p>
            <a:r>
              <a:rPr lang="it-IT" sz="5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5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ll’</a:t>
            </a:r>
            <a:r>
              <a:rPr lang="it-IT" sz="54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ECCLESIOLOGIA </a:t>
            </a:r>
            <a:r>
              <a:rPr lang="it-IT" sz="5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 COMUNIONE</a:t>
            </a:r>
            <a:endParaRPr lang="it-IT" sz="5400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71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CE6D8-FBE3-4B7A-8280-BB26E188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Richiamiamo alcune date significative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67E810-90B6-4AFB-A1BA-C40578B7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300"/>
            <a:ext cx="10515600" cy="5147035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1813.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 per me un anno di Grazia del Signore. Iddio mi aperse gli occhi su molte cose e scoprii non esservi altra sapienza che in Dio. Ho divisato di farmi Prete.</a:t>
            </a:r>
          </a:p>
          <a:p>
            <a:pPr algn="just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1821.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Ordinazione Sacerdotale nella Chiesa della SS.ma Trinità di Chioggia. Conosce Santa Maddalena di Canossa. Concepisce l’idea di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Istituto di perfezione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proprio. Scrive la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Regola di condotta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i principi di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Passività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di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Indifferenza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1826.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Milano. Inizia a scrivere le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Massime di perfezione cristiana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1828.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Fonda a Domodossola l’Istituto della Carità.</a:t>
            </a:r>
          </a:p>
          <a:p>
            <a:pPr algn="just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1830.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Pubblica a Roma le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Massime di perfezione cristiana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il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Nuovo saggio sull’origine delle idee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Rosmini ricerca filosofica e ascesi sono compagne di cammino. La ricerca filosofica non può lasciare l’uomo indifferente e lo porta ad impegnarsi ad amare il Bene verso cui l’intelligenza lo orienta e che, per quanto può coglierne, si rivela alla sua mente.</a:t>
            </a:r>
          </a:p>
          <a:p>
            <a:pPr algn="just"/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1837.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Scrive le Lezioni Spirituali VIII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 Meditare ordinato alla perfezione dell’anima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IX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Dell’esame di coscienza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X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Dell’Ordine delle cose da chiedersi a Dio secondo lo spirito dell’Istituto della Carità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 antepone le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Massime di Perfezione Cristiana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ne ricava il libretto delle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Lezioni Spirituali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mette come premessa nel libro delle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Regole dell’Istituto della Carità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495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19E7C-1FDF-43B8-814E-6B930266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97" y="365126"/>
            <a:ext cx="11090503" cy="112431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spirituale personale o cammino di perfezione</a:t>
            </a:r>
            <a:b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Lezioni Spirituali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66CC8-90E6-40B7-8BA8-6A9E9E7C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992" y="1599381"/>
            <a:ext cx="8261808" cy="5032375"/>
          </a:xfrm>
        </p:spPr>
        <p:txBody>
          <a:bodyPr>
            <a:normAutofit/>
          </a:bodyPr>
          <a:lstStyle/>
          <a:p>
            <a:pPr algn="just"/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Temi ricorrenti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una </a:t>
            </a: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tappa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cammino incentrata soprattutto su una </a:t>
            </a: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crescita spirituale personale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Perfezione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fine ultimo della vita del cristiano e si ottiene attraverso la giustizia (Regole Comuni).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Giustizia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parola chiave della spiritualità Rosminiana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CCC 1807 La giustizia è la </a:t>
            </a: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virtù morale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consiste nella </a:t>
            </a:r>
            <a:r>
              <a:rPr lang="it-IT" sz="11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costante e ferma volontà</a:t>
            </a: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11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a Dio e al prossimo ciò che è loro dovuto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giustizia verso Dio è chiamata «virtù di religione »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giustizia verso gli uomini dispone a rispettare i diritti di ciascuno e a stabilire nelle relazioni umane l'armonia che promuove l'equità nei confronti delle persone e del bene comune. L'uomo giusto, di cui spesso si fa parola nei Libri Sacri, si distingue per </a:t>
            </a: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l'abituale </a:t>
            </a:r>
            <a:r>
              <a:rPr lang="it-IT" sz="11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dirittura dei propri pensieri e per la rettitudine della propria condotta</a:t>
            </a: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verso il prossimo</a:t>
            </a: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«Non tratterai con parzialità il povero, né userai preferenze verso il potente; ma giudicherai il tuo prossimo con giustizia » (</a:t>
            </a:r>
            <a:r>
              <a:rPr lang="it-IT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19,15). «Voi, padroni, date ai vostri servi ciò che è giusto ed equo, sapendo che anche voi avete un padrone in cielo » (Col 4,1).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Definizioni di Rosmini della “giustizia”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</a:t>
            </a:r>
            <a:r>
              <a:rPr lang="it-IT" sz="11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Massime di perfezione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definisce come “piacere a Dio”. </a:t>
            </a:r>
            <a:r>
              <a:rPr lang="it-IT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 Dio.</a:t>
            </a:r>
            <a:endParaRPr lang="it-I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</a:t>
            </a:r>
            <a:r>
              <a:rPr lang="it-IT" sz="11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Regole Comuni</a:t>
            </a:r>
            <a:r>
              <a:rPr lang="it-IT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definisce la giustizia come “astinenza dai peccati”. </a:t>
            </a:r>
            <a:r>
              <a:rPr lang="it-IT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all’uomo</a:t>
            </a:r>
            <a:r>
              <a:rPr lang="it-IT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</a:t>
            </a:r>
            <a:r>
              <a:rPr lang="it-IT" sz="11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 di scienza morale</a:t>
            </a:r>
            <a:r>
              <a:rPr lang="it-IT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definisce la giustizia come “Dettame della ragione corrisposto fedelmente dalla volontà” – “Riconoscere l’essere nell’ordine suo”. La giustizia è fedeltà all’</a:t>
            </a:r>
            <a:r>
              <a:rPr lang="it-I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ordine della carità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ordine del bene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 se stessi.</a:t>
            </a:r>
            <a:endParaRPr lang="it-IT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Chiesa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Chiesa è il </a:t>
            </a:r>
            <a:r>
              <a:rPr lang="it-I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strumento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scelto da Cristo e dunque il cristiano si consacra totalmente al bene della Chiesa. Ne deriva il particolare e totale amore per il Sommo Pontefice.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Desiderio della perfezione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atteggiamento attivo dell’uomo che pur nella sua imperfezione anela alla piena comunione con Dio.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Nulla</a:t>
            </a:r>
            <a:r>
              <a:rPr lang="it-IT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l’uomo è consapevole di essere nulla di fronte a Dio Infinito.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Provvidenza</a:t>
            </a:r>
            <a:r>
              <a:rPr lang="it-IT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 guida costantemente l’uomo al bene. L’uomo ne ricerca i segni per aderirvi in tutto.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Spirito di intelligenza</a:t>
            </a:r>
            <a:r>
              <a:rPr lang="it-IT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docilità dell’uomo all’azione dello Spirito che lo conduce a saperne cogliere segni ed ispirazioni, e in base ad essi ad organizzare la propria vita secondo l’ordine del bene.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8CA327-FA49-485B-A3CA-072627D25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7" y="1599381"/>
            <a:ext cx="2828695" cy="26388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CA5866-140B-41AB-8E1D-C47642694ECC}"/>
              </a:ext>
            </a:extLst>
          </p:cNvPr>
          <p:cNvSpPr txBox="1"/>
          <p:nvPr/>
        </p:nvSpPr>
        <p:spPr>
          <a:xfrm>
            <a:off x="838200" y="4464628"/>
            <a:ext cx="164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Rosmini Suddiacono</a:t>
            </a:r>
          </a:p>
        </p:txBody>
      </p:sp>
    </p:spTree>
    <p:extLst>
      <p:ext uri="{BB962C8B-B14F-4D97-AF65-F5344CB8AC3E}">
        <p14:creationId xmlns:p14="http://schemas.microsoft.com/office/powerpoint/2010/main" val="371471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BB856-7365-49FB-A60F-10A3C1F1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31"/>
            <a:ext cx="10515600" cy="813226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Individuiamo una dinamica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9E9A99-6807-4B87-A5D7-3078583F2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978195"/>
            <a:ext cx="7762187" cy="561837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(dimensione etica)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Perfezione delle proprie anime, che si concretizza in tre dimensioni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Desiderio personale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Amore alla Chiesa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Fedeltà alla propria vocazione particolare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Mezzi (dimensione </a:t>
            </a:r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teletica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Abbandono nella Provvidenza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Riconoscimento del proprio nulla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Azione ordinata dall’intelligenza dello Spirito, in particolare con </a:t>
            </a:r>
            <a:r>
              <a:rPr lang="it-IT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sapienza, intelletto, consiglio e scienza</a:t>
            </a: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nello Spirito.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Strumenti ascetici (dimensione ascetica)</a:t>
            </a:r>
            <a:endParaRPr lang="it-IT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Meditazione ordinata alla purificazione dell’anima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Esame di coscienza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nella preghiera </a:t>
            </a:r>
            <a:r>
              <a:rPr lang="it-IT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l’ordine della carità</a:t>
            </a:r>
            <a:endParaRPr lang="it-IT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Chiedere prima di tutto per la propria salvezza (</a:t>
            </a:r>
            <a:r>
              <a:rPr lang="it-IT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Petizione necessaria ed ottima</a:t>
            </a:r>
            <a:r>
              <a:rPr lang="it-IT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nella consapevolezza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fine ultimo della vita è la salvezza eterna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l’uomo nulla può in ordine ad essa se non partendo dalla propria conversione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Chiedere poi per le persone che ci sono affidate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it-IT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Chiedere, quanto alle altre richieste, ordinandole secondo l’ordine del bene, educandosi nella preghiera a chiedere per i propri particolari bisogni al termine di un cammino che si ordina partendo dal bene più universale, dunque per: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Chiesa Universale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L’Istituto della Carità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governi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Chiesa Locale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Coloro che si raccomandano alle nostre preghiere (legame spirituale)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parenti, amici e benefattori (legame di gratitudine)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infedeli, eretici e peccatori (malati nello spirito)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infermi, i tentati e i tribolati (malati nel corpo)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nemici</a:t>
            </a:r>
          </a:p>
          <a:p>
            <a:pPr marL="1600200" lvl="3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propri particolari bisogni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A400B4-A9B9-4AE7-B4AF-78E3FEC1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43" y="1460761"/>
            <a:ext cx="3512182" cy="3214539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FD8025-A2CA-4504-B4D7-3A22E25CC124}"/>
              </a:ext>
            </a:extLst>
          </p:cNvPr>
          <p:cNvSpPr txBox="1"/>
          <p:nvPr/>
        </p:nvSpPr>
        <p:spPr>
          <a:xfrm>
            <a:off x="9647069" y="462568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Rm</a:t>
            </a:r>
            <a:r>
              <a:rPr lang="it-IT" i="1" dirty="0"/>
              <a:t> 13,10</a:t>
            </a:r>
          </a:p>
        </p:txBody>
      </p:sp>
    </p:spTree>
    <p:extLst>
      <p:ext uri="{BB962C8B-B14F-4D97-AF65-F5344CB8AC3E}">
        <p14:creationId xmlns:p14="http://schemas.microsoft.com/office/powerpoint/2010/main" val="49807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3975B-DC4D-4F44-BC68-A6FFEB1C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3C0E21-A92F-4DAB-ABD0-C891E267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55" y="3180521"/>
            <a:ext cx="10844585" cy="331235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Circa le fonti di queste opere ascetiche, Rosmini stesso, nell’antologia di testi patristici e di grandi fondatori da lui compilata, intitolata </a:t>
            </a:r>
            <a:r>
              <a:rPr lang="it-IT" sz="18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Directorium</a:t>
            </a:r>
            <a:r>
              <a:rPr lang="it-IT" sz="1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Spiritus</a:t>
            </a:r>
            <a:r>
              <a:rPr lang="it-IT" sz="1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annota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“Dottrina della vita cristiana. Mezzi.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Combattimento Spirituale.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Filotea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Esercizi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S. Ignazio (per le cose e il metodo).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Pratica di amare Gesù Cristo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B. Liguori”.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Biblioteca della Casa Natale del Beato Antonio Rosmini a Rovereto, tuttora visitabile, si trovano poi le seguenti edizioni dei rispettivi testi: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Lorenzo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Scupoli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combattimento spirituale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v.p.d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Lorenzo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Scupoli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Padova, 1737 presso Giuseppe Comino, con autografo nel primo foglio bianco interno, “Antonio de’ Rosmini Serbati”;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Francesco di Sales,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Traitè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l’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amour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Dieu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Lione, 1691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Francesco di Sales, Opera Omnia, Venezia, 1720; varie altre edizioni;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Sant’Alfonso Maria De’ Liguori,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Alfonso Di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liguori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Opere Spirituali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[in particolare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pratica di amar Gesù Cristo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Monza, 1823; e altre varie edizioni.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Sant’Ignazio di Loyola,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Esercizi spirituali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 le varie edizioni che utilizza conviene fare riferimento all’ampia trattazione fatta nel testo: A. Rosmini,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Manuale dell’Esercitatore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Intra 1872, pp. 3.107.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651744-DA63-436D-8943-16BF5DEE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88" y="914400"/>
            <a:ext cx="5869223" cy="22824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E1AD73-F12B-4577-A256-43CF292DF17C}"/>
              </a:ext>
            </a:extLst>
          </p:cNvPr>
          <p:cNvSpPr txBox="1"/>
          <p:nvPr/>
        </p:nvSpPr>
        <p:spPr>
          <a:xfrm>
            <a:off x="1912812" y="1724295"/>
            <a:ext cx="1121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/>
              <a:t>La biblioteca di</a:t>
            </a:r>
          </a:p>
          <a:p>
            <a:pPr algn="r"/>
            <a:r>
              <a:rPr lang="it-IT" sz="1200" i="1" dirty="0"/>
              <a:t>Casa Rosmini</a:t>
            </a:r>
          </a:p>
          <a:p>
            <a:pPr algn="r"/>
            <a:r>
              <a:rPr lang="it-IT" sz="1200" i="1" dirty="0"/>
              <a:t>a Rovereto</a:t>
            </a:r>
          </a:p>
        </p:txBody>
      </p:sp>
    </p:spTree>
    <p:extLst>
      <p:ext uri="{BB962C8B-B14F-4D97-AF65-F5344CB8AC3E}">
        <p14:creationId xmlns:p14="http://schemas.microsoft.com/office/powerpoint/2010/main" val="320278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63C41-041B-FAFC-F788-E79AB2F6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4"/>
            <a:ext cx="10515600" cy="728384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Alcune date significative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D71EA8-E6BA-20C6-6B67-AA27D663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40000" lnSpcReduction="2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1828 Rosmini scrive il testo delle Costituzioni dell’Istituto della Carità presso il S. Monte Calvario di Domodossola</a:t>
            </a:r>
          </a:p>
          <a:p>
            <a:r>
              <a:rPr lang="it-IT" b="1" dirty="0">
                <a:solidFill>
                  <a:srgbClr val="0070C0"/>
                </a:solidFill>
              </a:rPr>
              <a:t>1832 Rosmini scrive «Delle Cinque Piaghe della Santa Chiesa» e non pubblica l’opera</a:t>
            </a:r>
          </a:p>
          <a:p>
            <a:r>
              <a:rPr lang="it-IT" b="1" dirty="0">
                <a:solidFill>
                  <a:srgbClr val="0070C0"/>
                </a:solidFill>
              </a:rPr>
              <a:t>1839 Rosmini il 25 Marzo pronuncia al Sacro Monte Calvario di Domodossola il discorso «L’esempio di Gesù Cristo» per la prima Professione Perpetua dei fratelli</a:t>
            </a:r>
          </a:p>
          <a:p>
            <a:r>
              <a:rPr lang="it-IT" b="1" dirty="0">
                <a:solidFill>
                  <a:srgbClr val="0070C0"/>
                </a:solidFill>
              </a:rPr>
              <a:t>1844 Rosmini il 25 Marzo pronuncia al Sacro Monte Calvario di Domodossola il discorso «La Giustizia» per la Professione Religiosa di alcuni fratelli</a:t>
            </a:r>
          </a:p>
          <a:p>
            <a:r>
              <a:rPr lang="it-IT" b="1" dirty="0">
                <a:solidFill>
                  <a:srgbClr val="0070C0"/>
                </a:solidFill>
              </a:rPr>
              <a:t>1847 Rosmini il 28 Ottobre pronuncia nella Chiesa del SS.mo Crocifisso sopra Stresa il discorso «La volontà di Dio» per la Professione Religiosa di alcuni dei fratelli</a:t>
            </a:r>
          </a:p>
          <a:p>
            <a:r>
              <a:rPr lang="it-IT" b="1" dirty="0">
                <a:solidFill>
                  <a:srgbClr val="0070C0"/>
                </a:solidFill>
              </a:rPr>
              <a:t>1848 Rosmini si reca a Roma come portavoce del Governo del Regno di Sardegna. Il Beato Pio IX gli chiede di far parte di un nuovo Governo e di preparare il corredo cardinalizio</a:t>
            </a:r>
          </a:p>
          <a:p>
            <a:r>
              <a:rPr lang="it-IT" b="1" dirty="0">
                <a:solidFill>
                  <a:srgbClr val="0070C0"/>
                </a:solidFill>
              </a:rPr>
              <a:t>1848 Rosmini fa stampare il libretto «Delle Cinque piaghe della Santa Chiesa» con l’intento di condividerne i contenuti come riflessione dolorosa di un figlio obbediente della Chiesa con amici devoti. La pubblicazione gli sfugge di mano e l’opera diviene di dominio pubblico. Roma insorge e il Papa si rifugia a Gaeta. Chiede a Rosmini di seguirlo.</a:t>
            </a:r>
          </a:p>
          <a:p>
            <a:r>
              <a:rPr lang="it-IT" b="1" dirty="0">
                <a:solidFill>
                  <a:srgbClr val="0070C0"/>
                </a:solidFill>
              </a:rPr>
              <a:t>1848 Rosmini segue il Papa a Gaeta, ma non riuscirà più ad avere udienza.</a:t>
            </a:r>
          </a:p>
          <a:p>
            <a:r>
              <a:rPr lang="it-IT" b="1" dirty="0">
                <a:solidFill>
                  <a:srgbClr val="0070C0"/>
                </a:solidFill>
              </a:rPr>
              <a:t>1849 Il 30 maggio l’opera «Delle Cinque piaghe della Santa Chiesa» è inserita nell’ «Indice dei libri proibiti». Rosmini è invitato a lasciare il Regno delle Due Sicilie. Si ritira a Stresa.</a:t>
            </a:r>
          </a:p>
          <a:p>
            <a:r>
              <a:rPr lang="it-IT" b="1" dirty="0">
                <a:solidFill>
                  <a:srgbClr val="0070C0"/>
                </a:solidFill>
              </a:rPr>
              <a:t>1851 Rosmini il 10 Ottobre pronuncia al Sacro Monte Calvario di Domodossola il discorso «La carità» per la Professione Religiosa di alcuni dei fratelli</a:t>
            </a:r>
          </a:p>
          <a:p>
            <a:r>
              <a:rPr lang="it-IT" b="1" dirty="0">
                <a:solidFill>
                  <a:srgbClr val="0070C0"/>
                </a:solidFill>
              </a:rPr>
              <a:t>1852 Rosmini il 14 Agosto pronuncia nella Chiesa del SS.mo Crocifisso sopra Stresa il discorso «Il Sacrificio» per la Professione Religiosa di alcuni dei fratelli</a:t>
            </a:r>
          </a:p>
          <a:p>
            <a:r>
              <a:rPr lang="it-IT" b="1" dirty="0">
                <a:solidFill>
                  <a:srgbClr val="0070C0"/>
                </a:solidFill>
              </a:rPr>
              <a:t>1854 Rosmini scrive alcune note per il discorso «La Visione di Dio» o «La Gloria»</a:t>
            </a:r>
          </a:p>
          <a:p>
            <a:r>
              <a:rPr lang="it-IT" b="1" dirty="0">
                <a:solidFill>
                  <a:srgbClr val="0070C0"/>
                </a:solidFill>
              </a:rPr>
              <a:t>1855 Rosmini muore il 1° Luglio presso Villa </a:t>
            </a:r>
            <a:r>
              <a:rPr lang="it-IT" b="1" dirty="0" err="1">
                <a:solidFill>
                  <a:srgbClr val="0070C0"/>
                </a:solidFill>
              </a:rPr>
              <a:t>Bolongaro</a:t>
            </a:r>
            <a:r>
              <a:rPr lang="it-IT" b="1" dirty="0">
                <a:solidFill>
                  <a:srgbClr val="0070C0"/>
                </a:solidFill>
              </a:rPr>
              <a:t>, a Stresa, dove viveva con una piccola comunità religiosa. Sul letto di morte consegna al suo segretario la copia definitiva delle «Costituzioni dell’Istituto della Carità».</a:t>
            </a:r>
          </a:p>
          <a:p>
            <a:r>
              <a:rPr lang="it-IT" b="1" dirty="0">
                <a:solidFill>
                  <a:srgbClr val="0070C0"/>
                </a:solidFill>
              </a:rPr>
              <a:t>1966 San Paolo VI permette la pubblicazione di una edizione di «Delle Cinque piaghe della Santa Chiesa» in edizione Morcelliana</a:t>
            </a:r>
          </a:p>
          <a:p>
            <a:r>
              <a:rPr lang="it-IT" b="1" dirty="0">
                <a:solidFill>
                  <a:srgbClr val="0070C0"/>
                </a:solidFill>
              </a:rPr>
              <a:t>2001 Con una nota della Sacra Congregazione per la Dottrina della Fede vengono sciolti i dubbi circa l’ortodossia delle opere di Rosmini.</a:t>
            </a:r>
          </a:p>
          <a:p>
            <a:r>
              <a:rPr lang="it-IT" b="1" dirty="0">
                <a:solidFill>
                  <a:srgbClr val="0070C0"/>
                </a:solidFill>
              </a:rPr>
              <a:t>2007 Il 18 novembre Rosmini è proclamato Beato a Novara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C4AB1F-DC47-BB43-4177-81BC9072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621" y="252003"/>
            <a:ext cx="3073921" cy="17663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05094FA-2C0B-6B9A-9101-301630BD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9" y="252004"/>
            <a:ext cx="3140172" cy="17663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40D591-23BC-FE63-8976-9669B06BD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284" y="853113"/>
            <a:ext cx="1481432" cy="11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2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72974-BC9F-B937-C6F7-87031626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Dalle «Costituzioni dell’Istituto della Carità»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42ED62-BBEE-02FC-1DDF-A7CB2464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Cap. VI Fondamenti di tutta la Società</a:t>
            </a:r>
          </a:p>
          <a:p>
            <a:pPr lvl="1"/>
            <a:r>
              <a:rPr lang="it-IT" dirty="0"/>
              <a:t>La Provvidenza del Padre Celeste</a:t>
            </a:r>
          </a:p>
          <a:p>
            <a:pPr lvl="1"/>
            <a:r>
              <a:rPr lang="it-IT" dirty="0"/>
              <a:t>La Grazia del nostro Salvatore Gesù Cristo</a:t>
            </a:r>
          </a:p>
          <a:p>
            <a:pPr lvl="1"/>
            <a:r>
              <a:rPr lang="it-IT" dirty="0"/>
              <a:t>La Giustizia</a:t>
            </a:r>
          </a:p>
          <a:p>
            <a:pPr lvl="1"/>
            <a:r>
              <a:rPr lang="it-IT" dirty="0"/>
              <a:t>L’amore di Dio</a:t>
            </a:r>
          </a:p>
          <a:p>
            <a:r>
              <a:rPr lang="it-IT" b="1" dirty="0">
                <a:solidFill>
                  <a:srgbClr val="0070C0"/>
                </a:solidFill>
              </a:rPr>
              <a:t>Parte VII Lo Stato Elettivo della Società</a:t>
            </a:r>
          </a:p>
          <a:p>
            <a:r>
              <a:rPr lang="it-IT" b="1" dirty="0">
                <a:solidFill>
                  <a:srgbClr val="0070C0"/>
                </a:solidFill>
              </a:rPr>
              <a:t>Parte VIII Lo Stato Assunto per motivi di Carità</a:t>
            </a:r>
          </a:p>
          <a:p>
            <a:r>
              <a:rPr lang="it-IT" b="1" dirty="0">
                <a:solidFill>
                  <a:srgbClr val="0070C0"/>
                </a:solidFill>
              </a:rPr>
              <a:t>Parte IX Scelta e preparazione di coloro che si assegnano alle varie opere di Carità</a:t>
            </a:r>
          </a:p>
          <a:p>
            <a:pPr lvl="1"/>
            <a:r>
              <a:rPr lang="it-IT" dirty="0"/>
              <a:t>Cap. III La «sfera di attività»</a:t>
            </a:r>
          </a:p>
          <a:p>
            <a:pPr lvl="1"/>
            <a:r>
              <a:rPr lang="it-IT" dirty="0"/>
              <a:t>Cap. IV La «volontarietà dell’obbedienza»</a:t>
            </a:r>
          </a:p>
          <a:p>
            <a:pPr lvl="1"/>
            <a:r>
              <a:rPr lang="it-IT" dirty="0"/>
              <a:t>Cap. X Particolare direzione delle occupazioni dello stato elettivo, e specialmente della pietà</a:t>
            </a:r>
          </a:p>
          <a:p>
            <a:pPr lvl="2"/>
            <a:r>
              <a:rPr lang="it-IT" dirty="0"/>
              <a:t>L’ «Offerta del proprio sangue in unione con il Sangue di Cristo»</a:t>
            </a:r>
          </a:p>
          <a:p>
            <a:pPr lvl="2"/>
            <a:r>
              <a:rPr lang="it-IT" dirty="0"/>
              <a:t>La «Benedizione Eucaristica»</a:t>
            </a:r>
          </a:p>
          <a:p>
            <a:pPr lvl="1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ADFF96-F364-E2D3-9E52-A5ADBE18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828" y="1391039"/>
            <a:ext cx="1914035" cy="25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6D7E9-B96F-F3B0-8354-6060CE52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667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Dai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«Discorsi della Carità»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«Catena d’oro»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«Maestro dell’amore»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642CBD-CF3D-E3BF-3F17-83AB88C6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07904"/>
            <a:ext cx="10515600" cy="3084971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L’esempio di Gesù Cristo</a:t>
            </a:r>
          </a:p>
          <a:p>
            <a:r>
              <a:rPr lang="it-IT" b="1" dirty="0">
                <a:solidFill>
                  <a:srgbClr val="0070C0"/>
                </a:solidFill>
              </a:rPr>
              <a:t>La Giustizia</a:t>
            </a:r>
          </a:p>
          <a:p>
            <a:r>
              <a:rPr lang="it-IT" b="1" dirty="0">
                <a:solidFill>
                  <a:srgbClr val="0070C0"/>
                </a:solidFill>
              </a:rPr>
              <a:t>La Volontà di Dio - L’Obbedienza – La Provvidenza</a:t>
            </a:r>
          </a:p>
          <a:p>
            <a:r>
              <a:rPr lang="it-IT" b="1" dirty="0">
                <a:solidFill>
                  <a:srgbClr val="0070C0"/>
                </a:solidFill>
              </a:rPr>
              <a:t>La Carità</a:t>
            </a:r>
          </a:p>
          <a:p>
            <a:r>
              <a:rPr lang="it-IT" b="1" dirty="0">
                <a:solidFill>
                  <a:srgbClr val="0070C0"/>
                </a:solidFill>
              </a:rPr>
              <a:t>Il Sacrificio</a:t>
            </a:r>
          </a:p>
          <a:p>
            <a:r>
              <a:rPr lang="it-IT" b="1" dirty="0">
                <a:solidFill>
                  <a:srgbClr val="0070C0"/>
                </a:solidFill>
              </a:rPr>
              <a:t>La Gloria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7BAED8-E1CF-1235-BD5E-8D484508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38" y="202479"/>
            <a:ext cx="3524230" cy="26444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CBE861-6A43-3531-8820-FA581385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479"/>
            <a:ext cx="2653890" cy="26538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70612F-9B94-88D3-6ED4-2F579D31DEB9}"/>
              </a:ext>
            </a:extLst>
          </p:cNvPr>
          <p:cNvSpPr txBox="1"/>
          <p:nvPr/>
        </p:nvSpPr>
        <p:spPr>
          <a:xfrm>
            <a:off x="838200" y="2856369"/>
            <a:ext cx="265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Sacro Monte Calvario di Domodossola. Cappella della Deposizione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2152DA-657B-205F-0237-A6199C9E1ABC}"/>
              </a:ext>
            </a:extLst>
          </p:cNvPr>
          <p:cNvSpPr txBox="1"/>
          <p:nvPr/>
        </p:nvSpPr>
        <p:spPr>
          <a:xfrm>
            <a:off x="9219882" y="2846332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Stresa. Santuario del SS.mo Crocifisso</a:t>
            </a:r>
          </a:p>
        </p:txBody>
      </p:sp>
    </p:spTree>
    <p:extLst>
      <p:ext uri="{BB962C8B-B14F-4D97-AF65-F5344CB8AC3E}">
        <p14:creationId xmlns:p14="http://schemas.microsoft.com/office/powerpoint/2010/main" val="406761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2EFAD-4E38-38BF-BD5F-8DA0A1FA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Da «Delle Cinque Piaghe della Santa Chiesa»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26FA43-0149-8163-3667-5AC1235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pPr algn="just"/>
            <a:r>
              <a:rPr lang="it-IT" dirty="0"/>
              <a:t>Capitolo Primo: Della piaga della mano sinistra della santa Chiesa, che è la divisione del popolo dal Clero nel pubblico culto</a:t>
            </a:r>
          </a:p>
          <a:p>
            <a:pPr algn="just"/>
            <a:r>
              <a:rPr lang="it-IT" dirty="0"/>
              <a:t>Capitolo Secondo: Della piaga della mano diritta della santa Chiesa, che è la insufficiente educazione del Clero</a:t>
            </a:r>
          </a:p>
          <a:p>
            <a:pPr algn="just"/>
            <a:r>
              <a:rPr lang="it-IT" dirty="0"/>
              <a:t>Capitolo Terzo: Della piaga del costato della santa Chiesa, che è la disunione dei Vescovi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FF6BD2-C567-FDC9-C3D2-BD40695A0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011" y="1416843"/>
            <a:ext cx="1825978" cy="18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2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1834</Words>
  <Application>Microsoft Office PowerPoint</Application>
  <PresentationFormat>Widescreen</PresentationFormat>
  <Paragraphs>121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Tema di Office</vt:lpstr>
      <vt:lpstr>Presentazione standard di PowerPoint</vt:lpstr>
      <vt:lpstr>Richiamiamo alcune date significative</vt:lpstr>
      <vt:lpstr>La crescita spirituale personale o cammino di perfezione Lezioni Spirituali</vt:lpstr>
      <vt:lpstr>Individuiamo una dinamica</vt:lpstr>
      <vt:lpstr>FONTI</vt:lpstr>
      <vt:lpstr>Alcune date significative</vt:lpstr>
      <vt:lpstr>Dalle «Costituzioni dell’Istituto della Carità»</vt:lpstr>
      <vt:lpstr>Dai «Discorsi della Carità» «Catena d’oro» «Maestro dell’amore»</vt:lpstr>
      <vt:lpstr>Da «Delle Cinque Piaghe della Santa Chiesa»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Giroli</dc:creator>
  <cp:lastModifiedBy>Aula-A303</cp:lastModifiedBy>
  <cp:revision>7</cp:revision>
  <dcterms:created xsi:type="dcterms:W3CDTF">2022-03-17T14:50:26Z</dcterms:created>
  <dcterms:modified xsi:type="dcterms:W3CDTF">2024-02-20T13:20:41Z</dcterms:modified>
</cp:coreProperties>
</file>