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1" r:id="rId17"/>
    <p:sldId id="273" r:id="rId18"/>
    <p:sldId id="278" r:id="rId19"/>
    <p:sldId id="279" r:id="rId20"/>
    <p:sldId id="272" r:id="rId21"/>
    <p:sldId id="282" r:id="rId22"/>
    <p:sldId id="283" r:id="rId23"/>
    <p:sldId id="274" r:id="rId24"/>
    <p:sldId id="275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92265" autoAdjust="0"/>
  </p:normalViewPr>
  <p:slideViewPr>
    <p:cSldViewPr snapToGrid="0">
      <p:cViewPr varScale="1">
        <p:scale>
          <a:sx n="60" d="100"/>
          <a:sy n="60" d="100"/>
        </p:scale>
        <p:origin x="-2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4184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106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004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570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299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492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5447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2266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19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992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07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677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083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855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551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068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156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6F5AC6-7039-4A10-984C-E0424D852D4B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8429A3E-1D13-440E-94AE-C73E973DB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17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8FAA93-E4C8-2455-20B6-EAF7761D9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spiritualità mariana</a:t>
            </a:r>
            <a:br>
              <a:rPr lang="it-IT" dirty="0"/>
            </a:br>
            <a:r>
              <a:rPr lang="it-IT" dirty="0"/>
              <a:t>nell’età moderna</a:t>
            </a:r>
          </a:p>
        </p:txBody>
      </p:sp>
    </p:spTree>
    <p:extLst>
      <p:ext uri="{BB962C8B-B14F-4D97-AF65-F5344CB8AC3E}">
        <p14:creationId xmlns:p14="http://schemas.microsoft.com/office/powerpoint/2010/main" xmlns="" val="42083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832594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La servitù mariana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63677" y="2603499"/>
            <a:ext cx="10825317" cy="37530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chemeClr val="tx2"/>
                </a:solidFill>
              </a:rPr>
              <a:t>(…) Mi rendo </a:t>
            </a:r>
            <a:r>
              <a:rPr lang="it-IT" sz="2800" b="1" dirty="0">
                <a:solidFill>
                  <a:schemeClr val="tx2"/>
                </a:solidFill>
              </a:rPr>
              <a:t>suo schiavo in perpetuo </a:t>
            </a:r>
            <a:r>
              <a:rPr lang="it-IT" sz="2800" dirty="0">
                <a:solidFill>
                  <a:schemeClr val="tx2"/>
                </a:solidFill>
              </a:rPr>
              <a:t>ad onore del modo in cui </a:t>
            </a:r>
            <a:r>
              <a:rPr lang="it-IT" sz="2800" b="1" dirty="0">
                <a:solidFill>
                  <a:schemeClr val="tx2"/>
                </a:solidFill>
              </a:rPr>
              <a:t>lei si è resa schiava del Signore</a:t>
            </a:r>
            <a:r>
              <a:rPr lang="it-IT" sz="2800" dirty="0">
                <a:solidFill>
                  <a:schemeClr val="tx2"/>
                </a:solidFill>
              </a:rPr>
              <a:t>, dicendo le parole: </a:t>
            </a:r>
            <a:r>
              <a:rPr lang="it-IT" sz="2800" i="1" dirty="0">
                <a:solidFill>
                  <a:schemeClr val="tx2"/>
                </a:solidFill>
              </a:rPr>
              <a:t>Ecco la serva del Signore </a:t>
            </a:r>
            <a:r>
              <a:rPr lang="it-IT" sz="2800" dirty="0">
                <a:solidFill>
                  <a:schemeClr val="tx2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it-IT" sz="2800" b="1" dirty="0">
                <a:solidFill>
                  <a:schemeClr val="tx2"/>
                </a:solidFill>
              </a:rPr>
              <a:t>Faccio voto </a:t>
            </a:r>
            <a:r>
              <a:rPr lang="it-IT" sz="2800" dirty="0">
                <a:solidFill>
                  <a:schemeClr val="tx2"/>
                </a:solidFill>
              </a:rPr>
              <a:t>a Gesù Cristo, nostro Signore, </a:t>
            </a:r>
            <a:r>
              <a:rPr lang="it-IT" sz="2800" b="1" dirty="0">
                <a:solidFill>
                  <a:schemeClr val="tx2"/>
                </a:solidFill>
              </a:rPr>
              <a:t>di non revocare mai</a:t>
            </a:r>
            <a:r>
              <a:rPr lang="it-IT" sz="2800" dirty="0">
                <a:solidFill>
                  <a:schemeClr val="tx2"/>
                </a:solidFill>
              </a:rPr>
              <a:t>, cioè di non fare mai un atto formale di sconfessione di </a:t>
            </a:r>
            <a:r>
              <a:rPr lang="it-IT" sz="2800" b="1" dirty="0">
                <a:solidFill>
                  <a:schemeClr val="tx2"/>
                </a:solidFill>
              </a:rPr>
              <a:t>questa mia oblazione, donazione e servitù verso la sua ss. Madre</a:t>
            </a:r>
            <a:r>
              <a:rPr lang="it-IT" sz="2800" dirty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chemeClr val="tx2"/>
                </a:solidFill>
              </a:rPr>
              <a:t>Supplico la ss. Vergine di degnarsi di assumere lei stessa il potere su di me che non le posso dare e di </a:t>
            </a:r>
            <a:r>
              <a:rPr lang="it-IT" sz="2800" b="1" dirty="0">
                <a:solidFill>
                  <a:schemeClr val="tx2"/>
                </a:solidFill>
              </a:rPr>
              <a:t>rendermi suo schiavo </a:t>
            </a:r>
            <a:r>
              <a:rPr lang="it-IT" sz="2800" dirty="0">
                <a:solidFill>
                  <a:schemeClr val="tx2"/>
                </a:solidFill>
              </a:rPr>
              <a:t>nel modo che lei conosce e io non conosco».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965330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Il Cuore di Maria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561431" y="2456015"/>
            <a:ext cx="6974994" cy="407751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2"/>
                </a:solidFill>
              </a:rPr>
              <a:t>Jean </a:t>
            </a:r>
            <a:r>
              <a:rPr lang="it-IT" sz="2400" dirty="0" err="1">
                <a:solidFill>
                  <a:schemeClr val="tx2"/>
                </a:solidFill>
              </a:rPr>
              <a:t>Eudes</a:t>
            </a:r>
            <a:r>
              <a:rPr lang="it-IT" sz="2400" dirty="0">
                <a:solidFill>
                  <a:schemeClr val="tx2"/>
                </a:solidFill>
              </a:rPr>
              <a:t> (+1680), </a:t>
            </a:r>
            <a:r>
              <a:rPr lang="it-IT" sz="2400" i="1" dirty="0">
                <a:solidFill>
                  <a:schemeClr val="tx2"/>
                </a:solidFill>
              </a:rPr>
              <a:t>Le </a:t>
            </a:r>
            <a:r>
              <a:rPr lang="it-IT" sz="2400" i="1" dirty="0" err="1">
                <a:solidFill>
                  <a:schemeClr val="tx2"/>
                </a:solidFill>
              </a:rPr>
              <a:t>cœur</a:t>
            </a:r>
            <a:r>
              <a:rPr lang="it-IT" sz="2400" i="1" dirty="0">
                <a:solidFill>
                  <a:schemeClr val="tx2"/>
                </a:solidFill>
              </a:rPr>
              <a:t> </a:t>
            </a:r>
            <a:r>
              <a:rPr lang="it-IT" sz="2400" i="1" dirty="0" err="1">
                <a:solidFill>
                  <a:schemeClr val="tx2"/>
                </a:solidFill>
              </a:rPr>
              <a:t>admirable</a:t>
            </a:r>
            <a:r>
              <a:rPr lang="it-IT" sz="2400" i="1" dirty="0">
                <a:solidFill>
                  <a:schemeClr val="tx2"/>
                </a:solidFill>
              </a:rPr>
              <a:t> de la </a:t>
            </a:r>
            <a:r>
              <a:rPr lang="it-IT" sz="2400" i="1" dirty="0" err="1">
                <a:solidFill>
                  <a:schemeClr val="tx2"/>
                </a:solidFill>
              </a:rPr>
              <a:t>très</a:t>
            </a:r>
            <a:r>
              <a:rPr lang="it-IT" sz="2400" i="1" dirty="0">
                <a:solidFill>
                  <a:schemeClr val="tx2"/>
                </a:solidFill>
              </a:rPr>
              <a:t> </a:t>
            </a:r>
            <a:r>
              <a:rPr lang="it-IT" sz="2400" i="1" dirty="0" err="1">
                <a:solidFill>
                  <a:schemeClr val="tx2"/>
                </a:solidFill>
              </a:rPr>
              <a:t>sacrée</a:t>
            </a:r>
            <a:r>
              <a:rPr lang="it-IT" sz="2400" i="1" dirty="0">
                <a:solidFill>
                  <a:schemeClr val="tx2"/>
                </a:solidFill>
              </a:rPr>
              <a:t> Mère de </a:t>
            </a:r>
            <a:r>
              <a:rPr lang="it-IT" sz="2400" i="1" dirty="0" err="1">
                <a:solidFill>
                  <a:schemeClr val="tx2"/>
                </a:solidFill>
              </a:rPr>
              <a:t>Dieu</a:t>
            </a:r>
            <a:r>
              <a:rPr lang="it-IT" sz="2400" dirty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chemeClr val="tx2"/>
                </a:solidFill>
              </a:rPr>
              <a:t>«In primo luogo, Maria conservava tutti i misteri e le meraviglie della vita del suo Figlio nel suo stesso </a:t>
            </a:r>
            <a:r>
              <a:rPr lang="it-IT" sz="2800" b="1" dirty="0">
                <a:solidFill>
                  <a:schemeClr val="tx2"/>
                </a:solidFill>
              </a:rPr>
              <a:t>cuore sensibile e corporeo</a:t>
            </a:r>
            <a:r>
              <a:rPr lang="it-IT" sz="2800" dirty="0">
                <a:solidFill>
                  <a:schemeClr val="tx2"/>
                </a:solidFill>
              </a:rPr>
              <a:t>. (…) In secondo luogo Maria “conservava tutte queste cose” </a:t>
            </a:r>
            <a:r>
              <a:rPr lang="it-IT" sz="2800" b="1" dirty="0">
                <a:solidFill>
                  <a:schemeClr val="tx2"/>
                </a:solidFill>
              </a:rPr>
              <a:t>nel suo cuore, vale a dire nella parte più nobile della sua anima, nel più intimo del suo spirito</a:t>
            </a:r>
            <a:r>
              <a:rPr lang="it-IT" sz="2800" dirty="0">
                <a:solidFill>
                  <a:schemeClr val="tx2"/>
                </a:solidFill>
              </a:rPr>
              <a:t>. (…) In terzo luogo, Maria “conservava tutte queste cose” </a:t>
            </a:r>
            <a:r>
              <a:rPr lang="it-IT" sz="2800" b="1" dirty="0">
                <a:solidFill>
                  <a:schemeClr val="tx2"/>
                </a:solidFill>
              </a:rPr>
              <a:t>nel suo cuore, e cioè nel suo Figlio Gesù, che era lo spirito del suo spirito e il cuore del suo cuore</a:t>
            </a:r>
            <a:r>
              <a:rPr lang="it-IT" sz="2800" dirty="0">
                <a:solidFill>
                  <a:schemeClr val="tx2"/>
                </a:solidFill>
              </a:rPr>
              <a:t>».</a:t>
            </a:r>
          </a:p>
          <a:p>
            <a:endParaRPr lang="it-IT" dirty="0"/>
          </a:p>
        </p:txBody>
      </p:sp>
      <p:pic>
        <p:nvPicPr>
          <p:cNvPr id="7" name="Segnaposto contenuto 6" descr="unnam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00104" y="1865235"/>
            <a:ext cx="3510116" cy="461329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28696" y="903675"/>
            <a:ext cx="9596620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latin typeface="Cambria" pitchFamily="18" charset="0"/>
              </a:rPr>
              <a:t> </a:t>
            </a:r>
            <a:r>
              <a:rPr lang="it-IT" dirty="0">
                <a:solidFill>
                  <a:schemeClr val="accent1"/>
                </a:solidFill>
                <a:latin typeface="Century Gothic" pitchFamily="34" charset="0"/>
              </a:rPr>
              <a:t>la consacrazione mariana</a:t>
            </a:r>
          </a:p>
        </p:txBody>
      </p:sp>
      <p:pic>
        <p:nvPicPr>
          <p:cNvPr id="7" name="Segnaposto contenuto 6" descr="download-large_0_1_2_3_4_5_6_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949" y="2662493"/>
            <a:ext cx="5019161" cy="3666170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987845" y="2603499"/>
            <a:ext cx="5663381" cy="40480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>
                <a:solidFill>
                  <a:schemeClr val="tx2"/>
                </a:solidFill>
                <a:latin typeface="Century Gothic" pitchFamily="34" charset="0"/>
              </a:rPr>
              <a:t>Louis Marie </a:t>
            </a:r>
            <a:r>
              <a:rPr lang="it-IT" dirty="0" err="1">
                <a:solidFill>
                  <a:schemeClr val="tx2"/>
                </a:solidFill>
                <a:latin typeface="Century Gothic" pitchFamily="34" charset="0"/>
              </a:rPr>
              <a:t>Grignion</a:t>
            </a:r>
            <a:r>
              <a:rPr lang="it-IT" dirty="0">
                <a:solidFill>
                  <a:schemeClr val="tx2"/>
                </a:solidFill>
                <a:latin typeface="Century Gothic" pitchFamily="34" charset="0"/>
              </a:rPr>
              <a:t> de </a:t>
            </a:r>
            <a:r>
              <a:rPr lang="it-IT" dirty="0" err="1">
                <a:solidFill>
                  <a:schemeClr val="tx2"/>
                </a:solidFill>
                <a:latin typeface="Century Gothic" pitchFamily="34" charset="0"/>
              </a:rPr>
              <a:t>Montfort</a:t>
            </a:r>
            <a:r>
              <a:rPr lang="it-IT" dirty="0">
                <a:solidFill>
                  <a:schemeClr val="tx2"/>
                </a:solidFill>
                <a:latin typeface="Century Gothic" pitchFamily="34" charset="0"/>
              </a:rPr>
              <a:t> (+1716), </a:t>
            </a:r>
            <a:r>
              <a:rPr lang="it-IT" i="1" dirty="0">
                <a:solidFill>
                  <a:schemeClr val="tx2"/>
                </a:solidFill>
                <a:latin typeface="Century Gothic" pitchFamily="34" charset="0"/>
              </a:rPr>
              <a:t>Trattato della vera devozione a Maria</a:t>
            </a:r>
            <a:r>
              <a:rPr lang="it-IT" dirty="0">
                <a:solidFill>
                  <a:schemeClr val="tx2"/>
                </a:solidFill>
                <a:latin typeface="Century Gothic" pitchFamily="34" charset="0"/>
              </a:rPr>
              <a:t>, 120: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tx2"/>
                </a:solidFill>
                <a:latin typeface="Century Gothic" pitchFamily="34" charset="0"/>
              </a:rPr>
              <a:t>«Tutta la nostra perfezione consiste nell’</a:t>
            </a:r>
            <a:r>
              <a:rPr lang="it-IT" sz="2000" b="1" dirty="0">
                <a:solidFill>
                  <a:schemeClr val="tx2"/>
                </a:solidFill>
                <a:latin typeface="Century Gothic" pitchFamily="34" charset="0"/>
              </a:rPr>
              <a:t>essere conformi, uniti e consacrati a Gesù Cristo</a:t>
            </a:r>
            <a:r>
              <a:rPr lang="it-IT" sz="2000" dirty="0">
                <a:solidFill>
                  <a:schemeClr val="tx2"/>
                </a:solidFill>
                <a:latin typeface="Century Gothic" pitchFamily="34" charset="0"/>
              </a:rPr>
              <a:t>. Perciò la più perfetta di tutte le devozioni è incontestabilmente quella che ci conforma, unisce e consacra più perfettamente a Gesù Cristo. Ora, </a:t>
            </a:r>
            <a:r>
              <a:rPr lang="it-IT" sz="2000" b="1" dirty="0">
                <a:solidFill>
                  <a:schemeClr val="tx2"/>
                </a:solidFill>
                <a:latin typeface="Century Gothic" pitchFamily="34" charset="0"/>
              </a:rPr>
              <a:t>essendo Maria la creatura più conforme a Gesù Cristo</a:t>
            </a:r>
            <a:r>
              <a:rPr lang="it-IT" sz="2000" dirty="0">
                <a:solidFill>
                  <a:schemeClr val="tx2"/>
                </a:solidFill>
                <a:latin typeface="Century Gothic" pitchFamily="34" charset="0"/>
              </a:rPr>
              <a:t>, ne segue che tra tutte le devozioni, quella che consacra e conforma di più un’anima a Nostro Signore è </a:t>
            </a:r>
            <a:r>
              <a:rPr lang="it-IT" sz="2000" b="1" dirty="0">
                <a:solidFill>
                  <a:schemeClr val="tx2"/>
                </a:solidFill>
                <a:latin typeface="Century Gothic" pitchFamily="34" charset="0"/>
              </a:rPr>
              <a:t>la devozione a Maria</a:t>
            </a:r>
            <a:r>
              <a:rPr lang="it-IT" sz="2000" dirty="0">
                <a:solidFill>
                  <a:schemeClr val="tx2"/>
                </a:solidFill>
                <a:latin typeface="Century Gothic" pitchFamily="34" charset="0"/>
              </a:rPr>
              <a:t>, sua santa Madre, e che </a:t>
            </a:r>
            <a:r>
              <a:rPr lang="it-IT" sz="2000" b="1" dirty="0">
                <a:solidFill>
                  <a:schemeClr val="tx2"/>
                </a:solidFill>
                <a:latin typeface="Century Gothic" pitchFamily="34" charset="0"/>
              </a:rPr>
              <a:t>più un’anima sarà consacrata a lei, più sarà consacrata a Gesù Cristo (…)</a:t>
            </a:r>
            <a:endParaRPr lang="it-IT" sz="2000" dirty="0">
              <a:solidFill>
                <a:schemeClr val="tx2"/>
              </a:solidFill>
              <a:latin typeface="Century Gothic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552375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latin typeface="Cambria" pitchFamily="18" charset="0"/>
              </a:rPr>
              <a:t> </a:t>
            </a:r>
            <a:r>
              <a:rPr lang="it-IT" dirty="0">
                <a:solidFill>
                  <a:schemeClr val="accent1"/>
                </a:solidFill>
                <a:latin typeface="Century Gothic" pitchFamily="34" charset="0"/>
              </a:rPr>
              <a:t>la consacrazione mariana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6696" y="2603499"/>
            <a:ext cx="11488993" cy="39005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chemeClr val="tx2"/>
                </a:solidFill>
              </a:rPr>
              <a:t>Louis Marie </a:t>
            </a:r>
            <a:r>
              <a:rPr lang="it-IT" sz="2000" dirty="0" err="1">
                <a:solidFill>
                  <a:schemeClr val="tx2"/>
                </a:solidFill>
              </a:rPr>
              <a:t>Grignion</a:t>
            </a:r>
            <a:r>
              <a:rPr lang="it-IT" sz="2000" dirty="0">
                <a:solidFill>
                  <a:schemeClr val="tx2"/>
                </a:solidFill>
              </a:rPr>
              <a:t> de </a:t>
            </a:r>
            <a:r>
              <a:rPr lang="it-IT" sz="2000" dirty="0" err="1">
                <a:solidFill>
                  <a:schemeClr val="tx2"/>
                </a:solidFill>
              </a:rPr>
              <a:t>Montfort</a:t>
            </a:r>
            <a:r>
              <a:rPr lang="it-IT" sz="2000" dirty="0">
                <a:solidFill>
                  <a:schemeClr val="tx2"/>
                </a:solidFill>
              </a:rPr>
              <a:t>, </a:t>
            </a:r>
            <a:r>
              <a:rPr lang="it-IT" sz="2000" i="1" dirty="0">
                <a:solidFill>
                  <a:schemeClr val="tx2"/>
                </a:solidFill>
              </a:rPr>
              <a:t>Trattato della vera devozione a Maria</a:t>
            </a:r>
            <a:r>
              <a:rPr lang="it-IT" sz="2000" dirty="0">
                <a:solidFill>
                  <a:schemeClr val="tx2"/>
                </a:solidFill>
              </a:rPr>
              <a:t>, 120: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tx2"/>
                </a:solidFill>
              </a:rPr>
              <a:t>(…) La </a:t>
            </a:r>
            <a:r>
              <a:rPr lang="it-IT" sz="2000" b="1" dirty="0">
                <a:solidFill>
                  <a:schemeClr val="tx2"/>
                </a:solidFill>
              </a:rPr>
              <a:t>perfetta consacrazione a Gesù Cristo</a:t>
            </a:r>
            <a:r>
              <a:rPr lang="it-IT" sz="2000" dirty="0">
                <a:solidFill>
                  <a:schemeClr val="tx2"/>
                </a:solidFill>
              </a:rPr>
              <a:t>, quindi, altro non è che </a:t>
            </a:r>
            <a:r>
              <a:rPr lang="it-IT" sz="2000" b="1" dirty="0">
                <a:solidFill>
                  <a:schemeClr val="tx2"/>
                </a:solidFill>
              </a:rPr>
              <a:t>una consacrazione perfetta e totale di se stessi alla Vergine santissima </a:t>
            </a:r>
            <a:r>
              <a:rPr lang="it-IT" sz="2000" dirty="0">
                <a:solidFill>
                  <a:schemeClr val="tx2"/>
                </a:solidFill>
              </a:rPr>
              <a:t>e questa è la devozione che io insegno. O, in altre parole, essa è una </a:t>
            </a:r>
            <a:r>
              <a:rPr lang="it-IT" sz="2000" b="1" dirty="0">
                <a:solidFill>
                  <a:schemeClr val="tx2"/>
                </a:solidFill>
              </a:rPr>
              <a:t>perfetta rinnovazione dei voti e delle promesse del santo Battesimo</a:t>
            </a:r>
            <a:r>
              <a:rPr lang="it-IT" sz="2000" dirty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it-IT" sz="2000" b="1" dirty="0">
                <a:solidFill>
                  <a:schemeClr val="tx2"/>
                </a:solidFill>
              </a:rPr>
              <a:t>Ameranno e reciteranno l’</a:t>
            </a:r>
            <a:r>
              <a:rPr lang="it-IT" sz="2000" b="1" i="1" dirty="0">
                <a:solidFill>
                  <a:schemeClr val="tx2"/>
                </a:solidFill>
              </a:rPr>
              <a:t>Ave Maria</a:t>
            </a:r>
            <a:r>
              <a:rPr lang="it-IT" sz="2000" dirty="0">
                <a:solidFill>
                  <a:schemeClr val="tx2"/>
                </a:solidFill>
              </a:rPr>
              <a:t>, cioè il saluto di cui pochi cristiani, anche istruiti, conoscono il valore, il merito, l’eccellenza e la necessità. Per farne conoscere l’importanza, c’è voluto che la Vergine santa apparisse più volte a grandi santi molto illuminati, come san Domenico, san Giovanni da </a:t>
            </a:r>
            <a:r>
              <a:rPr lang="it-IT" sz="2000" dirty="0" err="1">
                <a:solidFill>
                  <a:schemeClr val="tx2"/>
                </a:solidFill>
              </a:rPr>
              <a:t>Capestrano</a:t>
            </a:r>
            <a:r>
              <a:rPr lang="it-IT" sz="2000" dirty="0">
                <a:solidFill>
                  <a:schemeClr val="tx2"/>
                </a:solidFill>
              </a:rPr>
              <a:t>, il beato Alano della Rupe. (…) Essi proclamarono a gran voce quanto segue:</a:t>
            </a:r>
          </a:p>
          <a:p>
            <a:pPr marL="0" indent="0" algn="ctr">
              <a:buNone/>
            </a:pPr>
            <a:r>
              <a:rPr lang="it-IT" sz="2000" b="1" dirty="0">
                <a:solidFill>
                  <a:schemeClr val="tx2"/>
                </a:solidFill>
              </a:rPr>
              <a:t>la salvezza del mondo è iniziata con l’</a:t>
            </a:r>
            <a:r>
              <a:rPr lang="it-IT" sz="2000" b="1" i="1" dirty="0">
                <a:solidFill>
                  <a:schemeClr val="tx2"/>
                </a:solidFill>
              </a:rPr>
              <a:t>Ave Maria</a:t>
            </a:r>
            <a:r>
              <a:rPr lang="it-IT" sz="2000" dirty="0">
                <a:solidFill>
                  <a:schemeClr val="tx2"/>
                </a:solidFill>
              </a:rPr>
              <a:t>, così anche la salvezza di ciascuno dipende da tale preghiera».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81146" y="1447800"/>
            <a:ext cx="5530867" cy="4983480"/>
          </a:xfrm>
        </p:spPr>
        <p:txBody>
          <a:bodyPr anchor="t">
            <a:normAutofit/>
          </a:bodyPr>
          <a:lstStyle/>
          <a:p>
            <a:pPr algn="just"/>
            <a:r>
              <a:rPr lang="it-IT" sz="2000" dirty="0" err="1">
                <a:solidFill>
                  <a:schemeClr val="tx2"/>
                </a:solidFill>
              </a:rPr>
              <a:t>Adam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Widenfeld</a:t>
            </a:r>
            <a:r>
              <a:rPr lang="it-IT" sz="2000" dirty="0">
                <a:solidFill>
                  <a:schemeClr val="tx2"/>
                </a:solidFill>
              </a:rPr>
              <a:t>, </a:t>
            </a:r>
            <a:r>
              <a:rPr lang="it-IT" sz="2000" i="1" dirty="0">
                <a:solidFill>
                  <a:schemeClr val="tx2"/>
                </a:solidFill>
              </a:rPr>
              <a:t>Avvisi salutari della B.V. Maria ai suoi devoti indiscreti</a:t>
            </a:r>
            <a:r>
              <a:rPr lang="it-IT" sz="2000" dirty="0">
                <a:solidFill>
                  <a:schemeClr val="tx2"/>
                </a:solidFill>
              </a:rPr>
              <a:t>, 1673: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2"/>
                </a:solidFill>
              </a:rPr>
              <a:t>«La mia lode sia semplice e sobria, non ambigua, </a:t>
            </a:r>
            <a:r>
              <a:rPr lang="it-IT" sz="2400" b="1" dirty="0">
                <a:solidFill>
                  <a:schemeClr val="tx2"/>
                </a:solidFill>
              </a:rPr>
              <a:t>non eccessiva</a:t>
            </a:r>
            <a:r>
              <a:rPr lang="it-IT" sz="2400" dirty="0">
                <a:solidFill>
                  <a:schemeClr val="tx2"/>
                </a:solidFill>
              </a:rPr>
              <a:t>, non iperbolica.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2"/>
                </a:solidFill>
              </a:rPr>
              <a:t>Nessuno di voi pertanto speri che io richiami i miei devoti dall’inferno perché facciano penitenza, o li difenda nel giudizio a motivo di alcune aride </a:t>
            </a:r>
            <a:r>
              <a:rPr lang="it-IT" sz="2400" dirty="0" err="1">
                <a:solidFill>
                  <a:schemeClr val="tx2"/>
                </a:solidFill>
              </a:rPr>
              <a:t>devozioncelle</a:t>
            </a:r>
            <a:r>
              <a:rPr lang="it-IT" sz="240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2"/>
                </a:solidFill>
              </a:rPr>
              <a:t>Desidero che quanti mi amano </a:t>
            </a:r>
            <a:r>
              <a:rPr lang="it-IT" sz="2400" b="1" dirty="0">
                <a:solidFill>
                  <a:schemeClr val="tx2"/>
                </a:solidFill>
              </a:rPr>
              <a:t>mi imitino</a:t>
            </a:r>
            <a:r>
              <a:rPr lang="it-IT" sz="2400" dirty="0">
                <a:solidFill>
                  <a:schemeClr val="tx2"/>
                </a:solidFill>
              </a:rPr>
              <a:t>».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2620633" cy="2895599"/>
          </a:xfrm>
        </p:spPr>
        <p:txBody>
          <a:bodyPr>
            <a:normAutofit/>
          </a:bodyPr>
          <a:lstStyle/>
          <a:p>
            <a:r>
              <a:rPr lang="it-IT" sz="3600" dirty="0"/>
              <a:t>La spiritualità mariana nell’Illuminismo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493381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Sant’Alfonso Maria de’ </a:t>
            </a:r>
            <a:r>
              <a:rPr lang="it-IT" dirty="0" err="1">
                <a:solidFill>
                  <a:schemeClr val="accent1"/>
                </a:solidFill>
              </a:rPr>
              <a:t>Liguori</a:t>
            </a:r>
            <a:r>
              <a:rPr lang="it-IT" dirty="0">
                <a:solidFill>
                  <a:schemeClr val="accent1"/>
                </a:solidFill>
              </a:rPr>
              <a:t> (1696-1787)</a:t>
            </a:r>
          </a:p>
        </p:txBody>
      </p:sp>
      <p:pic>
        <p:nvPicPr>
          <p:cNvPr id="6" name="Segnaposto contenuto 5" descr="SAlfonsoMadon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0600" y="2248245"/>
            <a:ext cx="3400460" cy="4123058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936322" y="2420619"/>
            <a:ext cx="6728603" cy="412305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S. Alfonso Maria de’ </a:t>
            </a:r>
            <a:r>
              <a:rPr lang="it-IT" dirty="0" err="1">
                <a:solidFill>
                  <a:schemeClr val="tx2"/>
                </a:solidFill>
              </a:rPr>
              <a:t>Liguori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i="1" dirty="0">
                <a:solidFill>
                  <a:schemeClr val="tx2"/>
                </a:solidFill>
              </a:rPr>
              <a:t>Le glorie di Maria</a:t>
            </a:r>
            <a:r>
              <a:rPr lang="it-IT" dirty="0">
                <a:solidFill>
                  <a:schemeClr val="tx2"/>
                </a:solidFill>
              </a:rPr>
              <a:t>, 1750:</a:t>
            </a:r>
          </a:p>
          <a:p>
            <a:pPr algn="just"/>
            <a:r>
              <a:rPr lang="it-IT" sz="2600" dirty="0">
                <a:solidFill>
                  <a:schemeClr val="tx2"/>
                </a:solidFill>
              </a:rPr>
              <a:t>«Mio </a:t>
            </a:r>
            <a:r>
              <a:rPr lang="it-IT" sz="2600" b="1" dirty="0" err="1">
                <a:solidFill>
                  <a:schemeClr val="tx2"/>
                </a:solidFill>
              </a:rPr>
              <a:t>amantissimo</a:t>
            </a:r>
            <a:r>
              <a:rPr lang="it-IT" sz="2600" b="1" dirty="0">
                <a:solidFill>
                  <a:schemeClr val="tx2"/>
                </a:solidFill>
              </a:rPr>
              <a:t> Redentore e Signore Gesù Cristo</a:t>
            </a:r>
            <a:r>
              <a:rPr lang="it-IT" sz="2600" dirty="0">
                <a:solidFill>
                  <a:schemeClr val="tx2"/>
                </a:solidFill>
              </a:rPr>
              <a:t>, io miserabile </a:t>
            </a:r>
            <a:r>
              <a:rPr lang="it-IT" sz="2600" b="1" dirty="0">
                <a:solidFill>
                  <a:schemeClr val="tx2"/>
                </a:solidFill>
              </a:rPr>
              <a:t>vostro servo</a:t>
            </a:r>
            <a:r>
              <a:rPr lang="it-IT" sz="2600" dirty="0">
                <a:solidFill>
                  <a:schemeClr val="tx2"/>
                </a:solidFill>
              </a:rPr>
              <a:t>, sapendo il piacere che vi dà chi cerca di glorificare </a:t>
            </a:r>
            <a:r>
              <a:rPr lang="it-IT" sz="2600" b="1" dirty="0">
                <a:solidFill>
                  <a:schemeClr val="tx2"/>
                </a:solidFill>
              </a:rPr>
              <a:t>la vostra santissima Madre, che tanto amate, e tanto desiderate di vedere amata e onorata da tutti</a:t>
            </a:r>
            <a:r>
              <a:rPr lang="it-IT" sz="2600" dirty="0">
                <a:solidFill>
                  <a:schemeClr val="tx2"/>
                </a:solidFill>
              </a:rPr>
              <a:t>, ho pensato di dare alla luce questo mio libro che parla delle sue glorie».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sz="2800" dirty="0">
                <a:solidFill>
                  <a:schemeClr val="bg1"/>
                </a:solidFill>
              </a:rPr>
              <a:t>La spiritualità mariana nell’età moderna</a:t>
            </a:r>
            <a:endParaRPr lang="it-IT" sz="28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81146" y="1290917"/>
            <a:ext cx="5837113" cy="5271247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it-IT" dirty="0">
                <a:solidFill>
                  <a:schemeClr val="tx2"/>
                </a:solidFill>
              </a:rPr>
              <a:t>S. Alfonso Maria de’ </a:t>
            </a:r>
            <a:r>
              <a:rPr lang="it-IT" dirty="0" err="1">
                <a:solidFill>
                  <a:schemeClr val="tx2"/>
                </a:solidFill>
              </a:rPr>
              <a:t>Liguori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i="1" dirty="0">
                <a:solidFill>
                  <a:schemeClr val="tx2"/>
                </a:solidFill>
              </a:rPr>
              <a:t>Le glorie di Maria</a:t>
            </a:r>
            <a:r>
              <a:rPr lang="it-IT" dirty="0">
                <a:solidFill>
                  <a:schemeClr val="tx2"/>
                </a:solidFill>
              </a:rPr>
              <a:t>, 1750:</a:t>
            </a:r>
          </a:p>
          <a:p>
            <a:pPr algn="just"/>
            <a:r>
              <a:rPr lang="it-IT" sz="2200" dirty="0">
                <a:solidFill>
                  <a:schemeClr val="tx2"/>
                </a:solidFill>
              </a:rPr>
              <a:t>«Nella introduzione ho detto che Iddio vuole che </a:t>
            </a:r>
            <a:r>
              <a:rPr lang="it-IT" sz="2200" b="1" dirty="0">
                <a:solidFill>
                  <a:schemeClr val="tx2"/>
                </a:solidFill>
              </a:rPr>
              <a:t>tutte le grazie ci provengano per mano di Maria</a:t>
            </a:r>
            <a:r>
              <a:rPr lang="it-IT" sz="2200" dirty="0">
                <a:solidFill>
                  <a:schemeClr val="tx2"/>
                </a:solidFill>
              </a:rPr>
              <a:t>. Or questa è una verità di gran consolazione per le anime teneramente affezionate a Maria santissima e per i poveri peccatori che vogliono convertirsi. Né deve parere a taluno </a:t>
            </a:r>
            <a:r>
              <a:rPr lang="it-IT" sz="2200" b="1" dirty="0">
                <a:solidFill>
                  <a:schemeClr val="tx2"/>
                </a:solidFill>
              </a:rPr>
              <a:t>aliena dalla sana teologia</a:t>
            </a:r>
            <a:r>
              <a:rPr lang="it-IT" sz="2200" dirty="0">
                <a:solidFill>
                  <a:schemeClr val="tx2"/>
                </a:solidFill>
              </a:rPr>
              <a:t>; poiché il padre di quella, cioè sant’Agostino, dice con generale sentenza che </a:t>
            </a:r>
            <a:r>
              <a:rPr lang="it-IT" sz="2200" b="1" dirty="0">
                <a:solidFill>
                  <a:schemeClr val="tx2"/>
                </a:solidFill>
              </a:rPr>
              <a:t>Maria ha cooperato per mezzo della carità alla nascita spirituale </a:t>
            </a:r>
            <a:r>
              <a:rPr lang="it-IT" sz="2200" dirty="0">
                <a:solidFill>
                  <a:schemeClr val="tx2"/>
                </a:solidFill>
              </a:rPr>
              <a:t>di tutti i membri della Chiesa».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sz="4000" dirty="0"/>
              <a:t>Sant’Alfonso Maria de’ </a:t>
            </a:r>
            <a:r>
              <a:rPr lang="it-IT" sz="4000" dirty="0" err="1"/>
              <a:t>Liguori</a:t>
            </a:r>
            <a:endParaRPr lang="it-IT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716280"/>
            <a:ext cx="9878916" cy="960120"/>
          </a:xfrm>
        </p:spPr>
        <p:txBody>
          <a:bodyPr anchor="t"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     </a:t>
            </a:r>
            <a:r>
              <a:rPr lang="it-IT" sz="3600" dirty="0">
                <a:solidFill>
                  <a:schemeClr val="accent1"/>
                </a:solidFill>
              </a:rPr>
              <a:t>Il  secolo dell’Immacolata</a:t>
            </a:r>
            <a:r>
              <a:rPr lang="it-IT" sz="3600" dirty="0"/>
              <a:t/>
            </a:r>
            <a:br>
              <a:rPr lang="it-IT" sz="36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57008" y="2390207"/>
            <a:ext cx="7245872" cy="4127996"/>
          </a:xfrm>
        </p:spPr>
        <p:txBody>
          <a:bodyPr anchor="t">
            <a:normAutofit fontScale="77500" lnSpcReduction="20000"/>
          </a:bodyPr>
          <a:lstStyle/>
          <a:p>
            <a:pPr algn="just"/>
            <a:r>
              <a:rPr lang="it-IT" sz="2900" dirty="0">
                <a:solidFill>
                  <a:schemeClr val="tx2"/>
                </a:solidFill>
              </a:rPr>
              <a:t>Beato Pio IX, bolla </a:t>
            </a:r>
            <a:r>
              <a:rPr lang="it-IT" sz="2900" i="1" dirty="0" err="1">
                <a:solidFill>
                  <a:schemeClr val="tx2"/>
                </a:solidFill>
              </a:rPr>
              <a:t>Ineffabilis</a:t>
            </a:r>
            <a:r>
              <a:rPr lang="it-IT" sz="2900" i="1" dirty="0">
                <a:solidFill>
                  <a:schemeClr val="tx2"/>
                </a:solidFill>
              </a:rPr>
              <a:t> Deus</a:t>
            </a:r>
            <a:r>
              <a:rPr lang="it-IT" sz="2900" dirty="0">
                <a:solidFill>
                  <a:schemeClr val="tx2"/>
                </a:solidFill>
              </a:rPr>
              <a:t>, 8 dicembre 1854:</a:t>
            </a:r>
          </a:p>
          <a:p>
            <a:pPr algn="just"/>
            <a:r>
              <a:rPr lang="it-IT" sz="3200" dirty="0">
                <a:solidFill>
                  <a:schemeClr val="tx2"/>
                </a:solidFill>
              </a:rPr>
              <a:t>«Dichiariamo, pronunciamo e definiamo che la dottrina, la quale ritiene che la beatissima vergine Maria </a:t>
            </a:r>
            <a:r>
              <a:rPr lang="it-IT" sz="3200" b="1" dirty="0">
                <a:solidFill>
                  <a:schemeClr val="tx2"/>
                </a:solidFill>
              </a:rPr>
              <a:t>nel primo istante della sua concezione</a:t>
            </a:r>
            <a:r>
              <a:rPr lang="it-IT" sz="3200" dirty="0">
                <a:solidFill>
                  <a:schemeClr val="tx2"/>
                </a:solidFill>
              </a:rPr>
              <a:t>, per singolare </a:t>
            </a:r>
            <a:r>
              <a:rPr lang="it-IT" sz="3200" b="1" dirty="0">
                <a:solidFill>
                  <a:schemeClr val="tx2"/>
                </a:solidFill>
              </a:rPr>
              <a:t>grazia e privilegio</a:t>
            </a:r>
            <a:r>
              <a:rPr lang="it-IT" sz="3200" dirty="0">
                <a:solidFill>
                  <a:schemeClr val="tx2"/>
                </a:solidFill>
              </a:rPr>
              <a:t> di Dio onnipotente ed in vista dei </a:t>
            </a:r>
            <a:r>
              <a:rPr lang="it-IT" sz="3200" b="1" dirty="0">
                <a:solidFill>
                  <a:schemeClr val="tx2"/>
                </a:solidFill>
              </a:rPr>
              <a:t>meriti di Gesù Cristo</a:t>
            </a:r>
            <a:r>
              <a:rPr lang="it-IT" sz="3200" dirty="0">
                <a:solidFill>
                  <a:schemeClr val="tx2"/>
                </a:solidFill>
              </a:rPr>
              <a:t>, </a:t>
            </a:r>
            <a:r>
              <a:rPr lang="it-IT" sz="3200" b="1" dirty="0">
                <a:solidFill>
                  <a:schemeClr val="tx2"/>
                </a:solidFill>
              </a:rPr>
              <a:t>Salvatore</a:t>
            </a:r>
            <a:r>
              <a:rPr lang="it-IT" sz="3200" dirty="0">
                <a:solidFill>
                  <a:schemeClr val="tx2"/>
                </a:solidFill>
              </a:rPr>
              <a:t> del genere umano, </a:t>
            </a:r>
            <a:r>
              <a:rPr lang="it-IT" sz="3200" b="1" dirty="0">
                <a:solidFill>
                  <a:schemeClr val="tx2"/>
                </a:solidFill>
              </a:rPr>
              <a:t>sia stata preservata immune da ogni macchia della colpa originale</a:t>
            </a:r>
            <a:r>
              <a:rPr lang="it-IT" sz="3200" dirty="0">
                <a:solidFill>
                  <a:schemeClr val="tx2"/>
                </a:solidFill>
              </a:rPr>
              <a:t>, </a:t>
            </a:r>
            <a:r>
              <a:rPr lang="it-IT" sz="3200" b="1" dirty="0">
                <a:solidFill>
                  <a:schemeClr val="tx2"/>
                </a:solidFill>
              </a:rPr>
              <a:t>è rivelata</a:t>
            </a:r>
            <a:r>
              <a:rPr lang="it-IT" sz="3200" dirty="0">
                <a:solidFill>
                  <a:schemeClr val="tx2"/>
                </a:solidFill>
              </a:rPr>
              <a:t> da Dio e perciò </a:t>
            </a:r>
            <a:r>
              <a:rPr lang="it-IT" sz="3200" b="1" dirty="0">
                <a:solidFill>
                  <a:schemeClr val="tx2"/>
                </a:solidFill>
              </a:rPr>
              <a:t>da credersi </a:t>
            </a:r>
            <a:r>
              <a:rPr lang="it-IT" sz="3200" dirty="0">
                <a:solidFill>
                  <a:schemeClr val="tx2"/>
                </a:solidFill>
              </a:rPr>
              <a:t>fermamente e costantemente da tutti i fedeli».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67353D21-75C4-FFA9-2C59-6BD9448AF9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5552" y="2332283"/>
            <a:ext cx="3139440" cy="41859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54954" y="1143000"/>
            <a:ext cx="2793158" cy="1950720"/>
          </a:xfrm>
        </p:spPr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La spiritualità mariana nell’età moderna</a:t>
            </a:r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781146" y="624840"/>
            <a:ext cx="5435494" cy="6035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400" dirty="0">
                <a:solidFill>
                  <a:schemeClr val="tx2"/>
                </a:solidFill>
              </a:rPr>
              <a:t>«La Vergine debellerà anche questa eresia (l’indifferentismo religioso), come ha fatto per tutte le altre, perché oggi come sempre ella è la Donna incomparabile, </a:t>
            </a:r>
            <a:r>
              <a:rPr lang="it-IT" sz="2400" b="1" dirty="0">
                <a:solidFill>
                  <a:schemeClr val="tx2"/>
                </a:solidFill>
              </a:rPr>
              <a:t>la Donna promessa </a:t>
            </a:r>
            <a:r>
              <a:rPr lang="it-IT" sz="2400" dirty="0">
                <a:solidFill>
                  <a:schemeClr val="tx2"/>
                </a:solidFill>
              </a:rPr>
              <a:t>che deve schiacciare la testa del serpente infernale. Lo stesso Gesù, che nelle sue pubbliche dichiarazioni si è sempre rivolto a lei chiamandola con questo nome, ha voluto con ciò insegnarci che </a:t>
            </a:r>
            <a:r>
              <a:rPr lang="it-IT" sz="2400" b="1" dirty="0">
                <a:solidFill>
                  <a:schemeClr val="tx2"/>
                </a:solidFill>
              </a:rPr>
              <a:t>ella è la speranza, la gioia e la vita della Chiesa e il terrore dell'inferno</a:t>
            </a:r>
            <a:r>
              <a:rPr lang="it-IT" sz="2400" dirty="0">
                <a:solidFill>
                  <a:schemeClr val="tx2"/>
                </a:solidFill>
              </a:rPr>
              <a:t>. A lei pertanto è riservata una grande vittoria nel nostro tempo; e infatti </a:t>
            </a:r>
            <a:r>
              <a:rPr lang="it-IT" sz="2400" b="1" dirty="0">
                <a:solidFill>
                  <a:schemeClr val="tx2"/>
                </a:solidFill>
              </a:rPr>
              <a:t>a lei è stata riservata la gloria di salvare la fede </a:t>
            </a:r>
            <a:r>
              <a:rPr lang="it-IT" sz="2400" dirty="0">
                <a:solidFill>
                  <a:schemeClr val="tx2"/>
                </a:solidFill>
              </a:rPr>
              <a:t>dalla distruzione di cui è stata minacciata».</a:t>
            </a:r>
          </a:p>
          <a:p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020805" cy="2895599"/>
          </a:xfrm>
        </p:spPr>
        <p:txBody>
          <a:bodyPr>
            <a:normAutofit/>
          </a:bodyPr>
          <a:lstStyle/>
          <a:p>
            <a:r>
              <a:rPr lang="it-IT" sz="3600" dirty="0" err="1"/>
              <a:t>Guillaume-Joseph</a:t>
            </a:r>
            <a:r>
              <a:rPr lang="it-IT" sz="3600" dirty="0"/>
              <a:t> </a:t>
            </a:r>
            <a:r>
              <a:rPr lang="it-IT" sz="3600" dirty="0" err="1"/>
              <a:t>Chaminade</a:t>
            </a:r>
            <a:r>
              <a:rPr lang="it-IT" sz="3600" dirty="0"/>
              <a:t> (1761-1850)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1914524"/>
            <a:ext cx="8761413" cy="304800"/>
          </a:xfrm>
        </p:spPr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accent1"/>
                </a:solidFill>
              </a:rPr>
              <a:t>Jean Claude Colin (1790-1875)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dirty="0">
                <a:solidFill>
                  <a:schemeClr val="accent1"/>
                </a:solidFill>
              </a:rPr>
              <a:t/>
            </a:r>
            <a:br>
              <a:rPr lang="it-IT" dirty="0">
                <a:solidFill>
                  <a:schemeClr val="accent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/>
          </a:p>
        </p:txBody>
      </p:sp>
      <p:pic>
        <p:nvPicPr>
          <p:cNvPr id="10" name="Segnaposto contenuto 9" descr="jean-claude-col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361" y="2413388"/>
            <a:ext cx="2878652" cy="391121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D1D9611-37E0-662D-4E85-05DC64A03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4840" y="2621280"/>
            <a:ext cx="7162799" cy="370332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it-IT" dirty="0"/>
              <a:t>Fondatore dei Padri Maristi</a:t>
            </a:r>
          </a:p>
          <a:p>
            <a:pPr algn="r"/>
            <a:r>
              <a:rPr lang="it-IT" sz="3000" dirty="0"/>
              <a:t>«Ritengano sempre con intima gioia di far parte della famiglia della b. Maria Madre di Dio … Se dunque sono e desiderano essere figli di quest’alma Madre, devono sentirsi ispirati dal suo spirito…: </a:t>
            </a:r>
            <a:r>
              <a:rPr lang="it-IT" sz="3000" b="1" dirty="0"/>
              <a:t>pensare come Maria, giudicare come Maria, sentire ed agire in ogni cosa come Maria</a:t>
            </a:r>
            <a:r>
              <a:rPr lang="it-IT" sz="3000" dirty="0"/>
              <a:t>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854963AD-26F4-8B59-8F40-DDB7CEA3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212273"/>
          </a:xfrm>
        </p:spPr>
        <p:txBody>
          <a:bodyPr/>
          <a:lstStyle/>
          <a:p>
            <a:r>
              <a:rPr lang="it-IT" sz="2800" dirty="0">
                <a:solidFill>
                  <a:schemeClr val="bg1"/>
                </a:solidFill>
              </a:rPr>
              <a:t>La spiritualità mariana</a:t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nell’età moderna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42C45DFE-F04D-4819-A07B-E541E4F2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295400"/>
            <a:ext cx="5385618" cy="5562600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tx2"/>
                </a:solidFill>
                <a:latin typeface="Century Gothic" panose="020B0502020202020204" pitchFamily="34" charset="0"/>
              </a:rPr>
              <a:t>M. Lutero (+1546), </a:t>
            </a:r>
            <a:r>
              <a:rPr lang="it-IT" i="1" dirty="0">
                <a:solidFill>
                  <a:schemeClr val="tx2"/>
                </a:solidFill>
                <a:latin typeface="Century Gothic" panose="020B0502020202020204" pitchFamily="34" charset="0"/>
              </a:rPr>
              <a:t>Opere, </a:t>
            </a:r>
            <a:r>
              <a:rPr lang="it-IT" dirty="0">
                <a:solidFill>
                  <a:schemeClr val="tx2"/>
                </a:solidFill>
                <a:latin typeface="Century Gothic" panose="020B0502020202020204" pitchFamily="34" charset="0"/>
              </a:rPr>
              <a:t>in TMSM 5, p. 189:</a:t>
            </a:r>
          </a:p>
          <a:p>
            <a:r>
              <a:rPr lang="it-IT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«Maria è la madre sua e la </a:t>
            </a:r>
            <a:r>
              <a:rPr lang="it-IT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madre di tutti noi</a:t>
            </a:r>
            <a:r>
              <a:rPr lang="it-IT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, sebbene Egli sia stato il solo a giacere nel suo seno. (…) Se Egli appartiene a noi, dobbiamo noi pure prendere il suo posto; e dove Egli si trova, là dobbiamo esserci noi pure; e tutto ciò che Egli possiede deve essere nostro, per cui </a:t>
            </a:r>
            <a:r>
              <a:rPr lang="it-IT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sua madre è pure la nostra</a:t>
            </a:r>
            <a:r>
              <a:rPr lang="it-IT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».</a:t>
            </a: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7AC60173-2C4D-24D6-A468-66472D1EF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3600" dirty="0"/>
              <a:t>La Riforma e la maternità spirituale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4424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391126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      </a:t>
            </a:r>
            <a:r>
              <a:rPr lang="it-IT" dirty="0">
                <a:solidFill>
                  <a:schemeClr val="accent1"/>
                </a:solidFill>
              </a:rPr>
              <a:t>san John Henry Newman (1801-1890)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6528" y="2496820"/>
            <a:ext cx="5127512" cy="3964940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chemeClr val="tx2"/>
                </a:solidFill>
              </a:rPr>
              <a:t>Lettera al rev. </a:t>
            </a:r>
            <a:r>
              <a:rPr lang="it-IT" i="1" dirty="0" err="1">
                <a:solidFill>
                  <a:schemeClr val="tx2"/>
                </a:solidFill>
              </a:rPr>
              <a:t>Pusey</a:t>
            </a:r>
            <a:r>
              <a:rPr lang="it-IT" i="1" dirty="0">
                <a:solidFill>
                  <a:schemeClr val="tx2"/>
                </a:solidFill>
              </a:rPr>
              <a:t> su Maria e la vita cristiana</a:t>
            </a:r>
            <a:r>
              <a:rPr lang="it-IT" dirty="0">
                <a:solidFill>
                  <a:schemeClr val="tx2"/>
                </a:solidFill>
              </a:rPr>
              <a:t>, 1865:</a:t>
            </a:r>
          </a:p>
          <a:p>
            <a:r>
              <a:rPr lang="it-IT" sz="2400" dirty="0">
                <a:solidFill>
                  <a:schemeClr val="tx2"/>
                </a:solidFill>
              </a:rPr>
              <a:t>«Proprio quelle nazioni e quei paesi che si sono disfatti della </a:t>
            </a:r>
            <a:r>
              <a:rPr lang="it-IT" sz="2400" b="1" dirty="0">
                <a:solidFill>
                  <a:schemeClr val="tx2"/>
                </a:solidFill>
              </a:rPr>
              <a:t>devozione</a:t>
            </a:r>
            <a:r>
              <a:rPr lang="it-IT" sz="2400" dirty="0">
                <a:solidFill>
                  <a:schemeClr val="tx2"/>
                </a:solidFill>
              </a:rPr>
              <a:t> alla Madre di Dio, hanno perduto la </a:t>
            </a:r>
            <a:r>
              <a:rPr lang="it-IT" sz="2400" b="1" dirty="0">
                <a:solidFill>
                  <a:schemeClr val="tx2"/>
                </a:solidFill>
              </a:rPr>
              <a:t>fede</a:t>
            </a:r>
            <a:r>
              <a:rPr lang="it-IT" sz="2400" dirty="0">
                <a:solidFill>
                  <a:schemeClr val="tx2"/>
                </a:solidFill>
              </a:rPr>
              <a:t> nella divinità di Gesù Cristo; mentre quei paesi che sono stati fedeli a Maria, hanno conservato l’ortodossia».</a:t>
            </a:r>
          </a:p>
        </p:txBody>
      </p:sp>
      <p:pic>
        <p:nvPicPr>
          <p:cNvPr id="5" name="Segnaposto contenuto 4" descr="_105636440_hi0061743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00446" y="2926080"/>
            <a:ext cx="5527039" cy="310896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022798" cy="72848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spiritualità mariana nell’età </a:t>
            </a:r>
            <a:r>
              <a:rPr lang="it-IT" dirty="0" smtClean="0">
                <a:solidFill>
                  <a:schemeClr val="bg1"/>
                </a:solidFill>
              </a:rPr>
              <a:t>moderna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>s. Teresa di Lisieux (1873-1897)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8373" y="2603500"/>
            <a:ext cx="5459850" cy="4254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  <a:latin typeface="Century Gothic" pitchFamily="34" charset="0"/>
              </a:rPr>
              <a:t>Teresa di Gesù Bambino (+1897), </a:t>
            </a:r>
            <a:r>
              <a:rPr lang="it-IT" i="1" dirty="0" smtClean="0">
                <a:solidFill>
                  <a:schemeClr val="tx2"/>
                </a:solidFill>
                <a:latin typeface="Century Gothic" pitchFamily="34" charset="0"/>
              </a:rPr>
              <a:t>Ultimi colloqui</a:t>
            </a:r>
            <a:r>
              <a:rPr lang="it-IT" dirty="0" smtClean="0">
                <a:solidFill>
                  <a:schemeClr val="tx2"/>
                </a:solidFill>
                <a:latin typeface="Century Gothic" pitchFamily="34" charset="0"/>
              </a:rPr>
              <a:t>, 1080: </a:t>
            </a:r>
          </a:p>
          <a:p>
            <a:pPr marL="0" indent="0" algn="just">
              <a:buNone/>
            </a:pP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«Perché una predica sulla santa Vergine mi piaccia e mi faccia del bene, bisogna che veda </a:t>
            </a:r>
            <a:r>
              <a:rPr lang="it-IT" sz="2000" b="1" dirty="0" smtClean="0">
                <a:solidFill>
                  <a:schemeClr val="tx2"/>
                </a:solidFill>
                <a:latin typeface="Century Gothic" pitchFamily="34" charset="0"/>
              </a:rPr>
              <a:t>la sua vita reale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it-IT" sz="2000" b="1" dirty="0" smtClean="0">
                <a:solidFill>
                  <a:schemeClr val="tx2"/>
                </a:solidFill>
                <a:latin typeface="Century Gothic" pitchFamily="34" charset="0"/>
              </a:rPr>
              <a:t>non supposizioni 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sulla sua vita; e sono sicura che la sua vita reale doveva essere </a:t>
            </a:r>
            <a:r>
              <a:rPr lang="it-IT" sz="2000" b="1" dirty="0" smtClean="0">
                <a:solidFill>
                  <a:schemeClr val="tx2"/>
                </a:solidFill>
                <a:latin typeface="Century Gothic" pitchFamily="34" charset="0"/>
              </a:rPr>
              <a:t>semplicissima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. La presentano inavvicinabile, bisognerebbe mostrarla </a:t>
            </a:r>
            <a:r>
              <a:rPr lang="it-IT" sz="2000" b="1" dirty="0" smtClean="0">
                <a:solidFill>
                  <a:schemeClr val="tx2"/>
                </a:solidFill>
                <a:latin typeface="Century Gothic" pitchFamily="34" charset="0"/>
              </a:rPr>
              <a:t>imitabile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, far risaltare le sue virtù, dire che </a:t>
            </a:r>
            <a:r>
              <a:rPr lang="it-IT" sz="2000" b="1" dirty="0" smtClean="0">
                <a:solidFill>
                  <a:schemeClr val="tx2"/>
                </a:solidFill>
                <a:latin typeface="Century Gothic" pitchFamily="34" charset="0"/>
              </a:rPr>
              <a:t>viveva di fede 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come noi, darne le prove con il vangelo dove leggiamo: “Non capirono ciò che diceva loro”(</a:t>
            </a:r>
            <a:r>
              <a:rPr lang="it-IT" sz="2000" dirty="0" err="1" smtClean="0">
                <a:solidFill>
                  <a:schemeClr val="tx2"/>
                </a:solidFill>
                <a:latin typeface="Century Gothic" pitchFamily="34" charset="0"/>
              </a:rPr>
              <a:t>Lc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 2,50).</a:t>
            </a:r>
            <a:endParaRPr lang="it-IT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66367" y="2587735"/>
            <a:ext cx="5410475" cy="33777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Teresa di Gesù Bambino (+1897), </a:t>
            </a:r>
            <a:r>
              <a:rPr lang="it-IT" sz="2000" i="1" dirty="0" smtClean="0">
                <a:solidFill>
                  <a:schemeClr val="tx2"/>
                </a:solidFill>
                <a:latin typeface="Century Gothic" pitchFamily="34" charset="0"/>
              </a:rPr>
              <a:t>Ultimi colloqui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, 1080: </a:t>
            </a:r>
          </a:p>
          <a:p>
            <a:pPr marL="0" indent="0" algn="just">
              <a:buNone/>
            </a:pP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(…) Sappiamo bene che la vergine Maria è la regina del cielo e della terra, ma </a:t>
            </a:r>
            <a:r>
              <a:rPr lang="it-IT" sz="2000" b="1" dirty="0" smtClean="0">
                <a:solidFill>
                  <a:schemeClr val="tx2"/>
                </a:solidFill>
                <a:latin typeface="Century Gothic" pitchFamily="34" charset="0"/>
              </a:rPr>
              <a:t>è più madre che regina 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e non bisogna dire, a causa delle sue prerogative, che eclissa la gloria di tutti i santi, come il sole al suo sorgere fa scomparire le stelle. Dio mio, </a:t>
            </a:r>
            <a:r>
              <a:rPr lang="it-IT" sz="2000" b="1" dirty="0" smtClean="0">
                <a:solidFill>
                  <a:schemeClr val="tx2"/>
                </a:solidFill>
                <a:latin typeface="Century Gothic" pitchFamily="34" charset="0"/>
              </a:rPr>
              <a:t>che cosa strana! Una madre che fa scomparire la gloria dei suoi figli! 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Io penso tutto il contrario: credo che </a:t>
            </a:r>
            <a:r>
              <a:rPr lang="it-IT" sz="2000" b="1" dirty="0" smtClean="0">
                <a:solidFill>
                  <a:schemeClr val="tx2"/>
                </a:solidFill>
                <a:latin typeface="Century Gothic" pitchFamily="34" charset="0"/>
              </a:rPr>
              <a:t>ella aumenterà di molto lo splendore degli eletti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it-IT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644425" cy="72848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>s. Teresa di Lisieux (1873-1897)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62152" y="2603500"/>
            <a:ext cx="6779172" cy="38603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Teresa di Gesù Bambino (+1897), </a:t>
            </a:r>
            <a:r>
              <a:rPr lang="it-IT" sz="2000" i="1" dirty="0" smtClean="0">
                <a:solidFill>
                  <a:schemeClr val="tx2"/>
                </a:solidFill>
                <a:latin typeface="Century Gothic" pitchFamily="34" charset="0"/>
              </a:rPr>
              <a:t>Ultimi colloqui</a:t>
            </a:r>
            <a:r>
              <a:rPr lang="it-IT" sz="2000" dirty="0" smtClean="0">
                <a:solidFill>
                  <a:schemeClr val="tx2"/>
                </a:solidFill>
                <a:latin typeface="Century Gothic" pitchFamily="34" charset="0"/>
              </a:rPr>
              <a:t>, 1080: </a:t>
            </a:r>
          </a:p>
          <a:p>
            <a:pPr marL="0" indent="0" algn="just">
              <a:buNone/>
            </a:pPr>
            <a:r>
              <a:rPr lang="it-IT" sz="2400" dirty="0" smtClean="0">
                <a:solidFill>
                  <a:schemeClr val="tx2"/>
                </a:solidFill>
                <a:latin typeface="Century Gothic" pitchFamily="34" charset="0"/>
              </a:rPr>
              <a:t>(…) </a:t>
            </a: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È bene parlare delle sue prerogative, ma non bisogna dire soltanto questo</a:t>
            </a:r>
            <a:r>
              <a:rPr lang="it-IT" sz="2400" dirty="0" smtClean="0">
                <a:solidFill>
                  <a:schemeClr val="tx2"/>
                </a:solidFill>
                <a:latin typeface="Century Gothic" pitchFamily="34" charset="0"/>
              </a:rPr>
              <a:t>, e se in una predica si è obbligati dall’inizio alla fine ad esclamare e a fare: Ah! Ah!, se ne ha abbastanza. Chi sa se qualche anima non arriverebbe fino a sentire </a:t>
            </a:r>
            <a:r>
              <a:rPr lang="it-IT" sz="2400" b="1" dirty="0" smtClean="0">
                <a:solidFill>
                  <a:schemeClr val="tx2"/>
                </a:solidFill>
                <a:latin typeface="Century Gothic" pitchFamily="34" charset="0"/>
              </a:rPr>
              <a:t>una certa distanza da una creatura tanto superiore </a:t>
            </a:r>
            <a:r>
              <a:rPr lang="it-IT" sz="2400" dirty="0" smtClean="0">
                <a:solidFill>
                  <a:schemeClr val="tx2"/>
                </a:solidFill>
                <a:latin typeface="Century Gothic" pitchFamily="34" charset="0"/>
              </a:rPr>
              <a:t>e non si direbbe: Se è così, tanto vale andare a brillare come si potrà in un angolino». </a:t>
            </a:r>
          </a:p>
          <a:p>
            <a:endParaRPr lang="it-IT" dirty="0"/>
          </a:p>
        </p:txBody>
      </p:sp>
      <p:pic>
        <p:nvPicPr>
          <p:cNvPr id="5" name="Segnaposto contenuto 4" descr="Teresa-de-Lisieu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92663" y="2538168"/>
            <a:ext cx="3042747" cy="387141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53126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Culto mariano e impegno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00848" y="2603500"/>
            <a:ext cx="4828744" cy="3903980"/>
          </a:xfrm>
        </p:spPr>
        <p:txBody>
          <a:bodyPr>
            <a:normAutofit fontScale="85000" lnSpcReduction="10000"/>
          </a:bodyPr>
          <a:lstStyle/>
          <a:p>
            <a:r>
              <a:rPr lang="it-IT" sz="2200" dirty="0">
                <a:solidFill>
                  <a:schemeClr val="tx2"/>
                </a:solidFill>
              </a:rPr>
              <a:t>San Giovanni Bosco (1815-1888)</a:t>
            </a:r>
          </a:p>
          <a:p>
            <a:r>
              <a:rPr lang="it-IT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F</a:t>
            </a:r>
            <a:r>
              <a:rPr lang="it-IT" sz="26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u il più grande devoto e propagatore del culto a </a:t>
            </a:r>
            <a:r>
              <a:rPr lang="it-IT" sz="2600" b="1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Maria Ausiliatrice</a:t>
            </a:r>
            <a:r>
              <a:rPr lang="it-IT" sz="26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, la cui festa era stata </a:t>
            </a:r>
            <a:r>
              <a:rPr lang="it-IT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istituita il 24 maggio 1815 dal papa Pio VII </a:t>
            </a:r>
            <a:r>
              <a:rPr lang="it-IT" sz="2600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e posta al 24 maggio, in ringraziamento a Maria per la sua liberazione dalla ormai quinquennale prigionia napoleonica.</a:t>
            </a:r>
            <a:endParaRPr lang="it-IT" sz="2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5343209" cy="393919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it-IT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Beato Bartolo Longo (1841-1926</a:t>
            </a:r>
            <a:r>
              <a:rPr lang="it-IT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</a:p>
          <a:p>
            <a:pPr algn="r"/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Supplica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: «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O </a:t>
            </a:r>
            <a:r>
              <a:rPr lang="it-IT" sz="2600" b="1" i="1" dirty="0" smtClean="0">
                <a:solidFill>
                  <a:schemeClr val="tx2"/>
                </a:solidFill>
                <a:latin typeface="Century Gothic" pitchFamily="34" charset="0"/>
              </a:rPr>
              <a:t>Rosario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 benedetto di Maria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;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Catena dolce 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che ci rannodi a Dio;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Vincolo di amore 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che ci unisci agli Angeli;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Torre di salvezza 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negli assalti d’Inferno;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Porto sicuro 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nel comune naufragio, noi non ti lasceremo mai più. Tu ci sarai </a:t>
            </a:r>
            <a:r>
              <a:rPr lang="it-IT" sz="2600" b="1" dirty="0" smtClean="0">
                <a:solidFill>
                  <a:schemeClr val="tx2"/>
                </a:solidFill>
                <a:latin typeface="Century Gothic" pitchFamily="34" charset="0"/>
              </a:rPr>
              <a:t>conforto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 nell’ora di agonia (…) E l’ultimo accento (…) sarà il nome vostro soave,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Regina del Rosario della Valle di Pompei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».</a:t>
            </a:r>
          </a:p>
          <a:p>
            <a:endParaRPr lang="it-IT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37886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s. Massimiliano Maria Kolbe (1894-1941)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8160" y="2603500"/>
            <a:ext cx="6418668" cy="3675380"/>
          </a:xfrm>
        </p:spPr>
        <p:txBody>
          <a:bodyPr>
            <a:normAutofit lnSpcReduction="10000"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Fondatore della Milizia dell’Immacolata (1917), </a:t>
            </a:r>
            <a:r>
              <a:rPr lang="it-IT" sz="2400" dirty="0" smtClean="0">
                <a:solidFill>
                  <a:schemeClr val="tx2"/>
                </a:solidFill>
              </a:rPr>
              <a:t>propone una consacrazione mariana che </a:t>
            </a:r>
            <a:r>
              <a:rPr lang="it-IT" sz="2400" dirty="0">
                <a:solidFill>
                  <a:schemeClr val="tx2"/>
                </a:solidFill>
              </a:rPr>
              <a:t>ha queste caratteristiche:</a:t>
            </a:r>
          </a:p>
          <a:p>
            <a:r>
              <a:rPr lang="it-IT" sz="2400" dirty="0">
                <a:solidFill>
                  <a:schemeClr val="tx2"/>
                </a:solidFill>
              </a:rPr>
              <a:t>La centralità del mistero dell’Immacolata, che definisce l’essere di </a:t>
            </a:r>
            <a:r>
              <a:rPr lang="it-IT" sz="2400" dirty="0" smtClean="0">
                <a:solidFill>
                  <a:schemeClr val="tx2"/>
                </a:solidFill>
              </a:rPr>
              <a:t>Maria: si tratta infatti di una consacrazione all’Immacolata.</a:t>
            </a:r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La dimensione apostolica, in quanto mira a guadagnare tutto il mondo per l’Immacolata.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220082" y="2603500"/>
            <a:ext cx="4419600" cy="3655410"/>
          </a:xfrm>
        </p:spPr>
        <p:txBody>
          <a:bodyPr>
            <a:noAutofit/>
          </a:bodyPr>
          <a:lstStyle/>
          <a:p>
            <a:pPr algn="r"/>
            <a:r>
              <a:rPr lang="it-IT" sz="2800" dirty="0">
                <a:solidFill>
                  <a:schemeClr val="tx2"/>
                </a:solidFill>
              </a:rPr>
              <a:t>«Ripetiamole che </a:t>
            </a:r>
            <a:r>
              <a:rPr lang="it-IT" sz="2800" b="1" dirty="0">
                <a:solidFill>
                  <a:schemeClr val="tx2"/>
                </a:solidFill>
              </a:rPr>
              <a:t>per lei </a:t>
            </a:r>
            <a:r>
              <a:rPr lang="it-IT" sz="2800" dirty="0">
                <a:solidFill>
                  <a:schemeClr val="tx2"/>
                </a:solidFill>
              </a:rPr>
              <a:t>siamo disposti a tutto, ad ogni fatica, sofferenza, umiliazione, anzi alla </a:t>
            </a:r>
            <a:r>
              <a:rPr lang="it-IT" sz="2800" b="1" dirty="0">
                <a:solidFill>
                  <a:schemeClr val="tx2"/>
                </a:solidFill>
              </a:rPr>
              <a:t>morte per fame </a:t>
            </a:r>
            <a:r>
              <a:rPr lang="it-IT" sz="2800" dirty="0">
                <a:solidFill>
                  <a:schemeClr val="tx2"/>
                </a:solidFill>
              </a:rPr>
              <a:t>o per qualunque altra causa».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La spiritualità mariana nell’età moderna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756745" y="2774732"/>
            <a:ext cx="3641834" cy="3250148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1800" dirty="0" smtClean="0"/>
              <a:t>Pio XII, cost. </a:t>
            </a:r>
            <a:r>
              <a:rPr lang="it-IT" sz="1800" dirty="0" err="1" smtClean="0"/>
              <a:t>dogm</a:t>
            </a:r>
            <a:r>
              <a:rPr lang="it-IT" sz="1800" dirty="0" smtClean="0"/>
              <a:t>. </a:t>
            </a:r>
            <a:r>
              <a:rPr lang="it-IT" sz="1800" i="1" dirty="0" err="1" smtClean="0"/>
              <a:t>Munificentissimus</a:t>
            </a:r>
            <a:r>
              <a:rPr lang="it-IT" sz="1800" i="1" dirty="0" smtClean="0"/>
              <a:t> Deus</a:t>
            </a:r>
            <a:r>
              <a:rPr lang="it-IT" sz="1800" dirty="0" smtClean="0"/>
              <a:t>, 1 novembre 1950:</a:t>
            </a:r>
          </a:p>
          <a:p>
            <a:pPr algn="ctr"/>
            <a:r>
              <a:rPr lang="it-IT" sz="2200" dirty="0" smtClean="0"/>
              <a:t>«L’Immacolata sempre vergine Maria, Madre di Dio, terminato il corso della vita terrena, fu assunta alla gloria celeste in anima e corpo».</a:t>
            </a:r>
          </a:p>
          <a:p>
            <a:endParaRPr lang="it-IT" dirty="0"/>
          </a:p>
        </p:txBody>
      </p:sp>
      <p:pic>
        <p:nvPicPr>
          <p:cNvPr id="9" name="Segnaposto contenuto 8" descr="Guido Reni Assunzi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21518" y="499690"/>
            <a:ext cx="3831021" cy="59097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928205" cy="72848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>Bibliografia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36028" y="2603500"/>
            <a:ext cx="11098924" cy="38130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S. DE FIORES,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Maria nella vita secondo lo Spirito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, AMI, Roma 2003, pp. 104-117.</a:t>
            </a:r>
          </a:p>
          <a:p>
            <a:pPr algn="just"/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S. DE FIORES,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Mariologia. Nuovissimo Dizionario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 2, EDB, Bologna 2006, pp. 1641-1656.</a:t>
            </a:r>
          </a:p>
          <a:p>
            <a:pPr algn="just"/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S. DE FIORES,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Maria sintesi di valori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, San Paolo, Cinisello Balsamo (</a:t>
            </a:r>
            <a:r>
              <a:rPr lang="it-IT" sz="2600" dirty="0" err="1" smtClean="0">
                <a:solidFill>
                  <a:schemeClr val="tx2"/>
                </a:solidFill>
                <a:latin typeface="Century Gothic" pitchFamily="34" charset="0"/>
              </a:rPr>
              <a:t>MI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) 2005, pp. 211-283.</a:t>
            </a:r>
          </a:p>
          <a:p>
            <a:pPr algn="just"/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S. A. DE’ LIGUORI,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Le glorie di Maria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, 2 voll.,1750.</a:t>
            </a:r>
          </a:p>
          <a:p>
            <a:pPr algn="just"/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S. L. M. GRIGNION DE MONTFORT, </a:t>
            </a:r>
            <a:r>
              <a:rPr lang="it-IT" sz="2600" i="1" dirty="0" smtClean="0">
                <a:solidFill>
                  <a:schemeClr val="tx2"/>
                </a:solidFill>
                <a:latin typeface="Century Gothic" pitchFamily="34" charset="0"/>
              </a:rPr>
              <a:t>Trattato della vera devozione a Maria,</a:t>
            </a:r>
            <a:r>
              <a:rPr lang="it-IT" sz="2600" dirty="0" smtClean="0">
                <a:solidFill>
                  <a:schemeClr val="tx2"/>
                </a:solidFill>
                <a:latin typeface="Century Gothic" pitchFamily="34" charset="0"/>
              </a:rPr>
              <a:t>1843.</a:t>
            </a:r>
          </a:p>
          <a:p>
            <a:pPr algn="just"/>
            <a:r>
              <a:rPr lang="it-IT" sz="2600" i="1" dirty="0" smtClean="0">
                <a:solidFill>
                  <a:schemeClr val="tx2"/>
                </a:solidFill>
              </a:rPr>
              <a:t>S. J. H. NEWMAN, Lettera al rev. </a:t>
            </a:r>
            <a:r>
              <a:rPr lang="it-IT" sz="2600" i="1" dirty="0" err="1" smtClean="0">
                <a:solidFill>
                  <a:schemeClr val="tx2"/>
                </a:solidFill>
              </a:rPr>
              <a:t>Pusey</a:t>
            </a:r>
            <a:r>
              <a:rPr lang="it-IT" sz="2600" i="1" dirty="0" smtClean="0">
                <a:solidFill>
                  <a:schemeClr val="tx2"/>
                </a:solidFill>
              </a:rPr>
              <a:t> su Maria e la vita cristiana</a:t>
            </a:r>
            <a:r>
              <a:rPr lang="it-IT" sz="2600" dirty="0" smtClean="0">
                <a:solidFill>
                  <a:schemeClr val="tx2"/>
                </a:solidFill>
              </a:rPr>
              <a:t>, 1865.</a:t>
            </a:r>
            <a:endParaRPr lang="it-IT" sz="2600" dirty="0" smtClean="0">
              <a:latin typeface="Century Gothic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7D96EEAC-1727-BD61-42C1-8D8C50A3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9599"/>
            <a:ext cx="2793158" cy="2646219"/>
          </a:xfrm>
        </p:spPr>
        <p:txBody>
          <a:bodyPr/>
          <a:lstStyle/>
          <a:p>
            <a:r>
              <a:rPr lang="it-IT" sz="2800" dirty="0">
                <a:solidFill>
                  <a:schemeClr val="bg1"/>
                </a:solidFill>
              </a:rPr>
              <a:t>La spiritualità mariana</a:t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nell’età moderna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1C939224-1055-DCFC-9642-BEE43700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246909"/>
            <a:ext cx="5482599" cy="515389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sz="2400" dirty="0">
                <a:solidFill>
                  <a:schemeClr val="tx2"/>
                </a:solidFill>
              </a:rPr>
              <a:t>M. Lutero (+1546), </a:t>
            </a:r>
            <a:r>
              <a:rPr lang="it-IT" sz="2400" i="1" dirty="0">
                <a:solidFill>
                  <a:schemeClr val="tx2"/>
                </a:solidFill>
              </a:rPr>
              <a:t>Opere, </a:t>
            </a:r>
            <a:r>
              <a:rPr lang="it-IT" sz="2400" dirty="0">
                <a:solidFill>
                  <a:schemeClr val="tx2"/>
                </a:solidFill>
              </a:rPr>
              <a:t>in </a:t>
            </a:r>
            <a:r>
              <a:rPr lang="it-IT" sz="2400" i="1" dirty="0">
                <a:solidFill>
                  <a:schemeClr val="tx2"/>
                </a:solidFill>
              </a:rPr>
              <a:t>Testi Mariani del Secondo Millennio </a:t>
            </a:r>
            <a:r>
              <a:rPr lang="it-IT" sz="2400" dirty="0">
                <a:solidFill>
                  <a:schemeClr val="tx2"/>
                </a:solidFill>
              </a:rPr>
              <a:t>5, p. 189: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tx2"/>
                </a:solidFill>
              </a:rPr>
              <a:t>«In seguito a questo testo (</a:t>
            </a:r>
            <a:r>
              <a:rPr lang="it-IT" sz="2400" dirty="0" err="1">
                <a:solidFill>
                  <a:schemeClr val="tx2"/>
                </a:solidFill>
              </a:rPr>
              <a:t>Gv</a:t>
            </a:r>
            <a:r>
              <a:rPr lang="it-IT" sz="2400" dirty="0">
                <a:solidFill>
                  <a:schemeClr val="tx2"/>
                </a:solidFill>
              </a:rPr>
              <a:t> 19,26) </a:t>
            </a:r>
            <a:r>
              <a:rPr lang="it-IT" sz="2400" b="1" dirty="0">
                <a:solidFill>
                  <a:schemeClr val="tx2"/>
                </a:solidFill>
              </a:rPr>
              <a:t>Maria è stata trasformata in un idolo</a:t>
            </a:r>
            <a:r>
              <a:rPr lang="it-IT" sz="2400" dirty="0">
                <a:solidFill>
                  <a:schemeClr val="tx2"/>
                </a:solidFill>
              </a:rPr>
              <a:t>. (…) Noi la trattiamo con tutto </a:t>
            </a:r>
            <a:r>
              <a:rPr lang="it-IT" sz="2400" b="1" dirty="0">
                <a:solidFill>
                  <a:schemeClr val="tx2"/>
                </a:solidFill>
              </a:rPr>
              <a:t>l’onore</a:t>
            </a:r>
            <a:r>
              <a:rPr lang="it-IT" sz="2400" dirty="0">
                <a:solidFill>
                  <a:schemeClr val="tx2"/>
                </a:solidFill>
              </a:rPr>
              <a:t> di cui ella è degna, ma non la consideriamo </a:t>
            </a:r>
            <a:r>
              <a:rPr lang="it-IT" sz="2400" b="1" dirty="0">
                <a:solidFill>
                  <a:schemeClr val="tx2"/>
                </a:solidFill>
              </a:rPr>
              <a:t>uguale</a:t>
            </a:r>
            <a:r>
              <a:rPr lang="it-IT" sz="2400" dirty="0">
                <a:solidFill>
                  <a:schemeClr val="tx2"/>
                </a:solidFill>
              </a:rPr>
              <a:t> al Figlio suo. (…) Giustamente </a:t>
            </a:r>
            <a:r>
              <a:rPr lang="it-IT" sz="2400" b="1" dirty="0">
                <a:solidFill>
                  <a:schemeClr val="tx2"/>
                </a:solidFill>
              </a:rPr>
              <a:t>ella è nostra madre</a:t>
            </a:r>
            <a:r>
              <a:rPr lang="it-IT" sz="2400" dirty="0">
                <a:solidFill>
                  <a:schemeClr val="tx2"/>
                </a:solidFill>
              </a:rPr>
              <a:t>; tuttavia, </a:t>
            </a:r>
            <a:r>
              <a:rPr lang="it-IT" sz="2400" b="1" dirty="0">
                <a:solidFill>
                  <a:schemeClr val="tx2"/>
                </a:solidFill>
              </a:rPr>
              <a:t>costruire su di lei </a:t>
            </a:r>
            <a:r>
              <a:rPr lang="it-IT" sz="2400" dirty="0">
                <a:solidFill>
                  <a:schemeClr val="tx2"/>
                </a:solidFill>
              </a:rPr>
              <a:t>(la vita cristiana) significa </a:t>
            </a:r>
            <a:r>
              <a:rPr lang="it-IT" sz="2400" b="1" dirty="0">
                <a:solidFill>
                  <a:schemeClr val="tx2"/>
                </a:solidFill>
              </a:rPr>
              <a:t>non riconoscere a Cristo la sua passione, il suo onore e la sua funzione</a:t>
            </a:r>
            <a:r>
              <a:rPr lang="it-IT" sz="2400" dirty="0">
                <a:solidFill>
                  <a:schemeClr val="tx2"/>
                </a:solidFill>
              </a:rPr>
              <a:t>». </a:t>
            </a:r>
          </a:p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53A8EE78-C656-0E88-CEB7-047DC9384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255818"/>
            <a:ext cx="2793158" cy="2769061"/>
          </a:xfrm>
        </p:spPr>
        <p:txBody>
          <a:bodyPr>
            <a:normAutofit/>
          </a:bodyPr>
          <a:lstStyle/>
          <a:p>
            <a:r>
              <a:rPr lang="it-IT" sz="3600" dirty="0"/>
              <a:t>La Riforma e la maternità spirituale</a:t>
            </a:r>
          </a:p>
        </p:txBody>
      </p:sp>
    </p:spTree>
    <p:extLst>
      <p:ext uri="{BB962C8B-B14F-4D97-AF65-F5344CB8AC3E}">
        <p14:creationId xmlns:p14="http://schemas.microsoft.com/office/powerpoint/2010/main" xmlns="" val="313852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4954" y="1032386"/>
            <a:ext cx="9596620" cy="644013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550270" y="2521976"/>
            <a:ext cx="4825158" cy="545690"/>
          </a:xfrm>
        </p:spPr>
        <p:txBody>
          <a:bodyPr/>
          <a:lstStyle/>
          <a:p>
            <a:r>
              <a:rPr lang="it-IT" dirty="0"/>
              <a:t>La Riforma: la lode a Maria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65019" y="3182829"/>
            <a:ext cx="4825158" cy="33802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>
                <a:solidFill>
                  <a:schemeClr val="tx2"/>
                </a:solidFill>
              </a:rPr>
              <a:t>M. Lutero (+1546), </a:t>
            </a:r>
            <a:r>
              <a:rPr lang="it-IT" i="1" dirty="0">
                <a:solidFill>
                  <a:schemeClr val="tx2"/>
                </a:solidFill>
              </a:rPr>
              <a:t>Commento al Magnificat</a:t>
            </a:r>
            <a:r>
              <a:rPr lang="it-IT" dirty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tx2"/>
                </a:solidFill>
              </a:rPr>
              <a:t>«Ella non afferma che </a:t>
            </a:r>
            <a:r>
              <a:rPr lang="it-IT" sz="2400" b="1" dirty="0">
                <a:solidFill>
                  <a:schemeClr val="tx2"/>
                </a:solidFill>
              </a:rPr>
              <a:t>si dirà un gran bene di lei</a:t>
            </a:r>
            <a:r>
              <a:rPr lang="it-IT" sz="2400" dirty="0">
                <a:solidFill>
                  <a:schemeClr val="tx2"/>
                </a:solidFill>
              </a:rPr>
              <a:t>; che </a:t>
            </a:r>
            <a:r>
              <a:rPr lang="it-IT" sz="2400" b="1" dirty="0">
                <a:solidFill>
                  <a:schemeClr val="tx2"/>
                </a:solidFill>
              </a:rPr>
              <a:t>si loderà la sua virtù</a:t>
            </a:r>
            <a:r>
              <a:rPr lang="it-IT" sz="2400" dirty="0">
                <a:solidFill>
                  <a:schemeClr val="tx2"/>
                </a:solidFill>
              </a:rPr>
              <a:t>; che </a:t>
            </a:r>
            <a:r>
              <a:rPr lang="it-IT" sz="2400" b="1" dirty="0">
                <a:solidFill>
                  <a:schemeClr val="tx2"/>
                </a:solidFill>
              </a:rPr>
              <a:t>si esalterà la sua verginità o la sua umiltà</a:t>
            </a:r>
            <a:r>
              <a:rPr lang="it-IT" sz="2400" dirty="0">
                <a:solidFill>
                  <a:schemeClr val="tx2"/>
                </a:solidFill>
              </a:rPr>
              <a:t>; ovvero che </a:t>
            </a:r>
            <a:r>
              <a:rPr lang="it-IT" sz="2400" b="1" dirty="0">
                <a:solidFill>
                  <a:schemeClr val="tx2"/>
                </a:solidFill>
              </a:rPr>
              <a:t>si canterà qualche inno per onorare la sua condotta</a:t>
            </a:r>
            <a:r>
              <a:rPr lang="it-IT" sz="2400" dirty="0">
                <a:solidFill>
                  <a:schemeClr val="tx2"/>
                </a:solidFill>
              </a:rPr>
              <a:t>. Ella dice unicamente che </a:t>
            </a:r>
            <a:r>
              <a:rPr lang="it-IT" sz="2400" b="1" dirty="0">
                <a:solidFill>
                  <a:schemeClr val="tx2"/>
                </a:solidFill>
              </a:rPr>
              <a:t>Dio ha rivolto il suo sguardo su di lei </a:t>
            </a:r>
            <a:r>
              <a:rPr lang="it-IT" sz="2400" dirty="0">
                <a:solidFill>
                  <a:schemeClr val="tx2"/>
                </a:solidFill>
              </a:rPr>
              <a:t>e che questa è la ragione per cui sarebbe stata proclamata </a:t>
            </a:r>
            <a:r>
              <a:rPr lang="it-IT" sz="2400" b="1" dirty="0">
                <a:solidFill>
                  <a:schemeClr val="tx2"/>
                </a:solidFill>
              </a:rPr>
              <a:t>beata</a:t>
            </a:r>
            <a:r>
              <a:rPr lang="it-IT" sz="2400" dirty="0">
                <a:solidFill>
                  <a:schemeClr val="tx2"/>
                </a:solidFill>
              </a:rPr>
              <a:t> (</a:t>
            </a:r>
            <a:r>
              <a:rPr lang="it-IT" sz="2400" dirty="0" err="1">
                <a:solidFill>
                  <a:schemeClr val="tx2"/>
                </a:solidFill>
              </a:rPr>
              <a:t>cf</a:t>
            </a:r>
            <a:r>
              <a:rPr lang="it-IT" sz="2400" dirty="0">
                <a:solidFill>
                  <a:schemeClr val="tx2"/>
                </a:solidFill>
              </a:rPr>
              <a:t>. </a:t>
            </a:r>
            <a:r>
              <a:rPr lang="it-IT" sz="2400" dirty="0" err="1">
                <a:solidFill>
                  <a:schemeClr val="tx2"/>
                </a:solidFill>
              </a:rPr>
              <a:t>Lc</a:t>
            </a:r>
            <a:r>
              <a:rPr lang="it-IT" sz="2400" dirty="0">
                <a:solidFill>
                  <a:schemeClr val="tx2"/>
                </a:solidFill>
              </a:rPr>
              <a:t> 1,48)».</a:t>
            </a:r>
          </a:p>
          <a:p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6842892" y="2470762"/>
            <a:ext cx="4825160" cy="608825"/>
          </a:xfrm>
        </p:spPr>
        <p:txBody>
          <a:bodyPr/>
          <a:lstStyle/>
          <a:p>
            <a:r>
              <a:rPr lang="it-IT" dirty="0"/>
              <a:t>La Riforma: Maria e la Chiesa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6798648" y="3212326"/>
            <a:ext cx="4825159" cy="32474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>
                <a:solidFill>
                  <a:schemeClr val="tx2"/>
                </a:solidFill>
              </a:rPr>
              <a:t>M. Lutero (+1546), </a:t>
            </a:r>
            <a:r>
              <a:rPr lang="it-IT" i="1" dirty="0">
                <a:solidFill>
                  <a:schemeClr val="tx2"/>
                </a:solidFill>
              </a:rPr>
              <a:t>Prediche sui Vangeli</a:t>
            </a:r>
            <a:r>
              <a:rPr lang="it-IT" dirty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tx2"/>
                </a:solidFill>
              </a:rPr>
              <a:t>«Non è senza scopo che Luca antepone Maria a Giuseppe (</a:t>
            </a:r>
            <a:r>
              <a:rPr lang="it-IT" dirty="0" err="1">
                <a:solidFill>
                  <a:schemeClr val="tx2"/>
                </a:solidFill>
              </a:rPr>
              <a:t>cf</a:t>
            </a:r>
            <a:r>
              <a:rPr lang="it-IT" dirty="0">
                <a:solidFill>
                  <a:schemeClr val="tx2"/>
                </a:solidFill>
              </a:rPr>
              <a:t>. </a:t>
            </a:r>
            <a:r>
              <a:rPr lang="it-IT" dirty="0" err="1">
                <a:solidFill>
                  <a:schemeClr val="tx2"/>
                </a:solidFill>
              </a:rPr>
              <a:t>Lc</a:t>
            </a:r>
            <a:r>
              <a:rPr lang="it-IT" dirty="0">
                <a:solidFill>
                  <a:schemeClr val="tx2"/>
                </a:solidFill>
              </a:rPr>
              <a:t> 2,16) … </a:t>
            </a:r>
            <a:r>
              <a:rPr lang="it-IT" b="1" dirty="0">
                <a:solidFill>
                  <a:schemeClr val="tx2"/>
                </a:solidFill>
              </a:rPr>
              <a:t>Maria è la Chiesa </a:t>
            </a:r>
            <a:r>
              <a:rPr lang="it-IT" dirty="0">
                <a:solidFill>
                  <a:schemeClr val="tx2"/>
                </a:solidFill>
              </a:rPr>
              <a:t>cristiana, </a:t>
            </a:r>
            <a:r>
              <a:rPr lang="it-IT" b="1" dirty="0">
                <a:solidFill>
                  <a:schemeClr val="tx2"/>
                </a:solidFill>
              </a:rPr>
              <a:t>Giuseppe è il servo della Chiesa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b="1" dirty="0">
                <a:solidFill>
                  <a:schemeClr val="tx2"/>
                </a:solidFill>
              </a:rPr>
              <a:t>come</a:t>
            </a:r>
            <a:r>
              <a:rPr lang="it-IT" dirty="0">
                <a:solidFill>
                  <a:schemeClr val="tx2"/>
                </a:solidFill>
              </a:rPr>
              <a:t> dovrebbero essere </a:t>
            </a:r>
            <a:r>
              <a:rPr lang="it-IT" b="1" dirty="0">
                <a:solidFill>
                  <a:schemeClr val="tx2"/>
                </a:solidFill>
              </a:rPr>
              <a:t>i vescovi e i parroci </a:t>
            </a:r>
            <a:r>
              <a:rPr lang="it-IT" dirty="0">
                <a:solidFill>
                  <a:schemeClr val="tx2"/>
                </a:solidFill>
              </a:rPr>
              <a:t>se predicassero il Vangelo. (…) La comunità deve giudicare e censurare quello che insegnano; e questo giudizio deve essere accettato, affinché si trovi </a:t>
            </a:r>
            <a:r>
              <a:rPr lang="it-IT" b="1" dirty="0">
                <a:solidFill>
                  <a:schemeClr val="tx2"/>
                </a:solidFill>
              </a:rPr>
              <a:t>Maria prima di Giuseppe </a:t>
            </a:r>
            <a:r>
              <a:rPr lang="it-IT" dirty="0">
                <a:solidFill>
                  <a:schemeClr val="tx2"/>
                </a:solidFill>
              </a:rPr>
              <a:t>e la Chiesa sia anteposta ai predicatori».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764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068569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Il Carmelo, Ordine di Maria</a:t>
            </a:r>
            <a:endParaRPr lang="it-IT" dirty="0"/>
          </a:p>
        </p:txBody>
      </p:sp>
      <p:pic>
        <p:nvPicPr>
          <p:cNvPr id="7" name="Segnaposto contenuto 6" descr="thumb_PART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548651"/>
            <a:ext cx="3421626" cy="3750103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899355" y="2603500"/>
            <a:ext cx="5737122" cy="372355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accent1"/>
                </a:solidFill>
                <a:latin typeface="Century Gothic" pitchFamily="34" charset="0"/>
              </a:rPr>
              <a:t>Teresa d’Avila (+1582), </a:t>
            </a:r>
            <a:r>
              <a:rPr lang="it-IT" sz="2400" i="1" dirty="0">
                <a:solidFill>
                  <a:schemeClr val="accent1"/>
                </a:solidFill>
                <a:latin typeface="Century Gothic" pitchFamily="34" charset="0"/>
              </a:rPr>
              <a:t>Castello interiore</a:t>
            </a:r>
            <a:r>
              <a:rPr lang="it-IT" sz="2400" dirty="0">
                <a:solidFill>
                  <a:schemeClr val="accent1"/>
                </a:solidFill>
                <a:latin typeface="Century Gothic" pitchFamily="34" charset="0"/>
              </a:rPr>
              <a:t>, 3,1,3: </a:t>
            </a:r>
          </a:p>
          <a:p>
            <a:pPr marL="0" indent="0" algn="ctr">
              <a:buNone/>
            </a:pPr>
            <a:endParaRPr lang="it-IT" sz="2600" dirty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it-IT" sz="2600" dirty="0">
                <a:solidFill>
                  <a:schemeClr val="tx2"/>
                </a:solidFill>
                <a:latin typeface="Century Gothic" pitchFamily="34" charset="0"/>
              </a:rPr>
              <a:t>«E voi, figlie mie, che pure portate l’abito di Maria, ringraziate Dio di essere </a:t>
            </a:r>
            <a:r>
              <a:rPr lang="it-IT" sz="2600" b="1" dirty="0">
                <a:solidFill>
                  <a:schemeClr val="tx2"/>
                </a:solidFill>
                <a:latin typeface="Century Gothic" pitchFamily="34" charset="0"/>
              </a:rPr>
              <a:t>le vere figlie di questa Signora</a:t>
            </a:r>
            <a:r>
              <a:rPr lang="it-IT" sz="2600" dirty="0">
                <a:solidFill>
                  <a:schemeClr val="tx2"/>
                </a:solidFill>
                <a:latin typeface="Century Gothic" pitchFamily="34" charset="0"/>
              </a:rPr>
              <a:t>, perché avendo in lei una Madre così grande, non siete costrette a vergognarvi di me, che sono tanto cattiva. </a:t>
            </a:r>
            <a:r>
              <a:rPr lang="it-IT" sz="2600" b="1" dirty="0">
                <a:solidFill>
                  <a:schemeClr val="tx2"/>
                </a:solidFill>
                <a:latin typeface="Century Gothic" pitchFamily="34" charset="0"/>
              </a:rPr>
              <a:t>Imitatela</a:t>
            </a:r>
            <a:r>
              <a:rPr lang="it-IT" sz="2600" dirty="0">
                <a:solidFill>
                  <a:schemeClr val="tx2"/>
                </a:solidFill>
                <a:latin typeface="Century Gothic" pitchFamily="34" charset="0"/>
              </a:rPr>
              <a:t>; considerate la grandezza e il vantaggio che abbiamo nell’averla come </a:t>
            </a:r>
            <a:r>
              <a:rPr lang="it-IT" sz="2600" b="1" dirty="0">
                <a:solidFill>
                  <a:schemeClr val="tx2"/>
                </a:solidFill>
                <a:latin typeface="Century Gothic" pitchFamily="34" charset="0"/>
              </a:rPr>
              <a:t>patrona</a:t>
            </a:r>
            <a:r>
              <a:rPr lang="it-IT" sz="2600" dirty="0">
                <a:solidFill>
                  <a:schemeClr val="tx2"/>
                </a:solidFill>
                <a:latin typeface="Century Gothic" pitchFamily="34" charset="0"/>
              </a:rPr>
              <a:t> … »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4817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2273710"/>
          </a:xfrm>
        </p:spPr>
        <p:txBody>
          <a:bodyPr anchor="t"/>
          <a:lstStyle/>
          <a:p>
            <a:r>
              <a:rPr lang="it-IT" sz="2800" dirty="0">
                <a:solidFill>
                  <a:schemeClr val="bg1"/>
                </a:solidFill>
              </a:rPr>
              <a:t>La spiritualità mariana nell’età moderna</a:t>
            </a:r>
            <a:endParaRPr lang="it-IT" sz="28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781146" y="1283109"/>
            <a:ext cx="5190065" cy="53094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2"/>
                </a:solidFill>
                <a:latin typeface="Century Gothic" pitchFamily="34" charset="0"/>
              </a:rPr>
              <a:t>Michele di s. Agostino (+1684), </a:t>
            </a:r>
            <a:r>
              <a:rPr lang="it-IT" sz="2400" i="1" dirty="0">
                <a:solidFill>
                  <a:schemeClr val="tx2"/>
                </a:solidFill>
                <a:latin typeface="Century Gothic" pitchFamily="34" charset="0"/>
              </a:rPr>
              <a:t>La vita </a:t>
            </a:r>
            <a:r>
              <a:rPr lang="it-IT" sz="2400" i="1" dirty="0" err="1">
                <a:solidFill>
                  <a:schemeClr val="tx2"/>
                </a:solidFill>
                <a:latin typeface="Century Gothic" pitchFamily="34" charset="0"/>
              </a:rPr>
              <a:t>mariaforme</a:t>
            </a:r>
            <a:r>
              <a:rPr lang="it-IT" sz="2400" dirty="0">
                <a:solidFill>
                  <a:schemeClr val="tx2"/>
                </a:solidFill>
                <a:latin typeface="Century Gothic" pitchFamily="34" charset="0"/>
              </a:rPr>
              <a:t>, cap. I: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chemeClr val="tx2"/>
                </a:solidFill>
                <a:latin typeface="Century Gothic" pitchFamily="34" charset="0"/>
              </a:rPr>
              <a:t>«Dunque, è necessario che noi viviamo una </a:t>
            </a:r>
            <a:r>
              <a:rPr lang="it-IT" sz="2800" b="1" dirty="0">
                <a:solidFill>
                  <a:schemeClr val="tx2"/>
                </a:solidFill>
                <a:latin typeface="Century Gothic" pitchFamily="34" charset="0"/>
              </a:rPr>
              <a:t>vita </a:t>
            </a:r>
            <a:r>
              <a:rPr lang="it-IT" sz="2800" b="1" i="1" dirty="0">
                <a:solidFill>
                  <a:schemeClr val="tx2"/>
                </a:solidFill>
                <a:latin typeface="Century Gothic" pitchFamily="34" charset="0"/>
              </a:rPr>
              <a:t>deiforme</a:t>
            </a:r>
            <a:r>
              <a:rPr lang="it-IT" sz="2800" dirty="0">
                <a:solidFill>
                  <a:schemeClr val="tx2"/>
                </a:solidFill>
                <a:latin typeface="Century Gothic" pitchFamily="34" charset="0"/>
              </a:rPr>
              <a:t>, cioè in conformità al beneplacito di Dio e secondo le esigenze della divina volontà; </a:t>
            </a:r>
            <a:r>
              <a:rPr lang="it-IT" sz="2800" b="1" dirty="0">
                <a:solidFill>
                  <a:schemeClr val="tx2"/>
                </a:solidFill>
                <a:latin typeface="Century Gothic" pitchFamily="34" charset="0"/>
              </a:rPr>
              <a:t>similmente</a:t>
            </a:r>
            <a:r>
              <a:rPr lang="it-IT" sz="2800" dirty="0">
                <a:solidFill>
                  <a:schemeClr val="tx2"/>
                </a:solidFill>
                <a:latin typeface="Century Gothic" pitchFamily="34" charset="0"/>
              </a:rPr>
              <a:t> conviene che viviamo una </a:t>
            </a:r>
            <a:r>
              <a:rPr lang="it-IT" sz="2800" b="1" dirty="0">
                <a:solidFill>
                  <a:schemeClr val="tx2"/>
                </a:solidFill>
                <a:latin typeface="Century Gothic" pitchFamily="34" charset="0"/>
              </a:rPr>
              <a:t>vita </a:t>
            </a:r>
            <a:r>
              <a:rPr lang="it-IT" sz="2800" b="1" i="1" dirty="0" err="1">
                <a:solidFill>
                  <a:schemeClr val="tx2"/>
                </a:solidFill>
                <a:latin typeface="Century Gothic" pitchFamily="34" charset="0"/>
              </a:rPr>
              <a:t>mariaforme</a:t>
            </a:r>
            <a:r>
              <a:rPr lang="it-IT" sz="2800" dirty="0">
                <a:solidFill>
                  <a:schemeClr val="tx2"/>
                </a:solidFill>
                <a:latin typeface="Century Gothic" pitchFamily="34" charset="0"/>
              </a:rPr>
              <a:t>, cioè </a:t>
            </a:r>
            <a:r>
              <a:rPr lang="it-IT" sz="2800" b="1" dirty="0">
                <a:solidFill>
                  <a:schemeClr val="tx2"/>
                </a:solidFill>
                <a:latin typeface="Century Gothic" pitchFamily="34" charset="0"/>
              </a:rPr>
              <a:t>conforme al beneplacito di Maria</a:t>
            </a:r>
            <a:r>
              <a:rPr lang="it-IT" sz="2800" dirty="0">
                <a:solidFill>
                  <a:schemeClr val="tx2"/>
                </a:solidFill>
                <a:latin typeface="Century Gothic" pitchFamily="34" charset="0"/>
              </a:rPr>
              <a:t>, Madre di Dio».</a:t>
            </a:r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1154955" y="3893574"/>
            <a:ext cx="2793158" cy="2131305"/>
          </a:xfrm>
        </p:spPr>
        <p:txBody>
          <a:bodyPr>
            <a:normAutofit/>
          </a:bodyPr>
          <a:lstStyle/>
          <a:p>
            <a:r>
              <a:rPr lang="it-IT" sz="3600" dirty="0"/>
              <a:t>Il Carmelo, Ordine di Maria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781146" y="1283110"/>
            <a:ext cx="5604609" cy="53389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2"/>
                </a:solidFill>
              </a:rPr>
              <a:t>Michele di s. Agostino, </a:t>
            </a:r>
            <a:r>
              <a:rPr lang="it-IT" sz="2400" i="1" dirty="0">
                <a:solidFill>
                  <a:schemeClr val="tx2"/>
                </a:solidFill>
              </a:rPr>
              <a:t>La vita </a:t>
            </a:r>
            <a:r>
              <a:rPr lang="it-IT" sz="2400" i="1" dirty="0" err="1">
                <a:solidFill>
                  <a:schemeClr val="tx2"/>
                </a:solidFill>
              </a:rPr>
              <a:t>mariaforme</a:t>
            </a:r>
            <a:r>
              <a:rPr lang="it-IT" sz="2400" dirty="0">
                <a:solidFill>
                  <a:schemeClr val="tx2"/>
                </a:solidFill>
              </a:rPr>
              <a:t>, cap. II: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tx2"/>
                </a:solidFill>
              </a:rPr>
              <a:t>«Analogamente possiamo anche </a:t>
            </a:r>
            <a:r>
              <a:rPr lang="it-IT" sz="2400" b="1" dirty="0">
                <a:solidFill>
                  <a:schemeClr val="tx2"/>
                </a:solidFill>
              </a:rPr>
              <a:t>vivere in Maria </a:t>
            </a:r>
            <a:r>
              <a:rPr lang="it-IT" sz="2400" dirty="0">
                <a:solidFill>
                  <a:schemeClr val="tx2"/>
                </a:solidFill>
              </a:rPr>
              <a:t>(…) Nell’agire e nel patire, nel fare e nell’omettere, nelle pene, sofferenze, afflizioni e calamità ci sforziamo di conservare in noi ed anche alimentare un filiale, tenero e innocente orientamento dell’anima, </a:t>
            </a:r>
            <a:r>
              <a:rPr lang="it-IT" sz="2400" b="1" dirty="0">
                <a:solidFill>
                  <a:schemeClr val="tx2"/>
                </a:solidFill>
              </a:rPr>
              <a:t>un’aspirazione o respirazione amorosa verso Maria</a:t>
            </a:r>
            <a:r>
              <a:rPr lang="it-IT" sz="2400" dirty="0">
                <a:solidFill>
                  <a:schemeClr val="tx2"/>
                </a:solidFill>
              </a:rPr>
              <a:t>, come a Madre superamabile e </a:t>
            </a:r>
            <a:r>
              <a:rPr lang="it-IT" sz="2400" dirty="0" err="1">
                <a:solidFill>
                  <a:schemeClr val="tx2"/>
                </a:solidFill>
              </a:rPr>
              <a:t>dilettissima</a:t>
            </a:r>
            <a:r>
              <a:rPr lang="it-IT" sz="2400" dirty="0">
                <a:solidFill>
                  <a:schemeClr val="tx2"/>
                </a:solidFill>
              </a:rPr>
              <a:t> in Dio. In tal modo si dovrà stabilire </a:t>
            </a:r>
            <a:r>
              <a:rPr lang="it-IT" sz="2400" b="1" dirty="0">
                <a:solidFill>
                  <a:schemeClr val="tx2"/>
                </a:solidFill>
              </a:rPr>
              <a:t>un soave flusso e riflusso di amore </a:t>
            </a:r>
            <a:r>
              <a:rPr lang="it-IT" sz="2400" dirty="0">
                <a:solidFill>
                  <a:schemeClr val="tx2"/>
                </a:solidFill>
              </a:rPr>
              <a:t>dell’anima verso di lei e da lei verso Dio».</a:t>
            </a:r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1154955" y="3406877"/>
            <a:ext cx="2793158" cy="2618002"/>
          </a:xfrm>
        </p:spPr>
        <p:txBody>
          <a:bodyPr/>
          <a:lstStyle/>
          <a:p>
            <a:r>
              <a:rPr lang="it-IT" sz="3600" dirty="0"/>
              <a:t>Il Carmelo, Ordine di Maria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F1BC3F-2F7E-AA05-95AA-116AAC53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E29E4E4-1175-07E1-7BCC-4E57252EF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447799"/>
            <a:ext cx="5441036" cy="4925291"/>
          </a:xfrm>
        </p:spPr>
        <p:txBody>
          <a:bodyPr anchor="t">
            <a:no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Fondate dal gesuita belga Jean </a:t>
            </a:r>
            <a:r>
              <a:rPr lang="it-IT" sz="2000" dirty="0" err="1">
                <a:solidFill>
                  <a:schemeClr val="tx2"/>
                </a:solidFill>
              </a:rPr>
              <a:t>Leunis</a:t>
            </a:r>
            <a:r>
              <a:rPr lang="it-IT" sz="2000" dirty="0">
                <a:solidFill>
                  <a:schemeClr val="tx2"/>
                </a:solidFill>
              </a:rPr>
              <a:t> nel </a:t>
            </a:r>
            <a:r>
              <a:rPr lang="it-IT" sz="2000" b="1" dirty="0">
                <a:solidFill>
                  <a:schemeClr val="tx2"/>
                </a:solidFill>
              </a:rPr>
              <a:t>1563</a:t>
            </a:r>
            <a:r>
              <a:rPr lang="it-IT" sz="2000" dirty="0">
                <a:solidFill>
                  <a:schemeClr val="tx2"/>
                </a:solidFill>
              </a:rPr>
              <a:t>.</a:t>
            </a:r>
          </a:p>
          <a:p>
            <a:r>
              <a:rPr lang="it-IT" sz="2000" dirty="0">
                <a:solidFill>
                  <a:schemeClr val="tx2"/>
                </a:solidFill>
              </a:rPr>
              <a:t>I congregati fanno un’offerta di sé a Maria e dichiarano di «voler </a:t>
            </a:r>
            <a:r>
              <a:rPr lang="it-IT" sz="2000" b="1" dirty="0">
                <a:solidFill>
                  <a:schemeClr val="tx2"/>
                </a:solidFill>
              </a:rPr>
              <a:t>appartenere</a:t>
            </a:r>
            <a:r>
              <a:rPr lang="it-IT" sz="2000" dirty="0">
                <a:solidFill>
                  <a:schemeClr val="tx2"/>
                </a:solidFill>
              </a:rPr>
              <a:t> a lei con la scelta operata da volontà sincera e immutabile, di voler </a:t>
            </a:r>
            <a:r>
              <a:rPr lang="it-IT" sz="2000" b="1" dirty="0">
                <a:solidFill>
                  <a:schemeClr val="tx2"/>
                </a:solidFill>
              </a:rPr>
              <a:t>dipendere</a:t>
            </a:r>
            <a:r>
              <a:rPr lang="it-IT" sz="2000" dirty="0">
                <a:solidFill>
                  <a:schemeClr val="tx2"/>
                </a:solidFill>
              </a:rPr>
              <a:t> da lei in ogni cosa in uno stato o condizione di </a:t>
            </a:r>
            <a:r>
              <a:rPr lang="it-IT" sz="2000" b="1" dirty="0">
                <a:solidFill>
                  <a:schemeClr val="tx2"/>
                </a:solidFill>
              </a:rPr>
              <a:t>umilissima servitù</a:t>
            </a:r>
            <a:r>
              <a:rPr lang="it-IT" sz="2000" dirty="0">
                <a:solidFill>
                  <a:schemeClr val="tx2"/>
                </a:solidFill>
              </a:rPr>
              <a:t>, di </a:t>
            </a:r>
            <a:r>
              <a:rPr lang="it-IT" sz="2000" b="1" dirty="0">
                <a:solidFill>
                  <a:schemeClr val="tx2"/>
                </a:solidFill>
              </a:rPr>
              <a:t>riconoscerla</a:t>
            </a:r>
            <a:r>
              <a:rPr lang="it-IT" sz="2000" dirty="0">
                <a:solidFill>
                  <a:schemeClr val="tx2"/>
                </a:solidFill>
              </a:rPr>
              <a:t> in perpetuo per Signora e Sovrana, di </a:t>
            </a:r>
            <a:r>
              <a:rPr lang="it-IT" sz="2000" b="1" dirty="0">
                <a:solidFill>
                  <a:schemeClr val="tx2"/>
                </a:solidFill>
              </a:rPr>
              <a:t>abbandonarsi</a:t>
            </a:r>
            <a:r>
              <a:rPr lang="it-IT" sz="2000" dirty="0">
                <a:solidFill>
                  <a:schemeClr val="tx2"/>
                </a:solidFill>
              </a:rPr>
              <a:t> a tutti i suoi voleri e poteri, di </a:t>
            </a:r>
            <a:r>
              <a:rPr lang="it-IT" sz="2000" b="1" dirty="0">
                <a:solidFill>
                  <a:schemeClr val="tx2"/>
                </a:solidFill>
              </a:rPr>
              <a:t>offrire</a:t>
            </a:r>
            <a:r>
              <a:rPr lang="it-IT" sz="2000" dirty="0">
                <a:solidFill>
                  <a:schemeClr val="tx2"/>
                </a:solidFill>
              </a:rPr>
              <a:t> a lei ogni momento della vita, ogni atto delle facoltà interne ed esterne, tutto ciò che può diventare o sperare nell’ordine della natura e della grazia».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0918798-6816-1610-FCE1-AADDCD322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429000"/>
            <a:ext cx="3056827" cy="2595879"/>
          </a:xfrm>
        </p:spPr>
        <p:txBody>
          <a:bodyPr>
            <a:normAutofit/>
          </a:bodyPr>
          <a:lstStyle/>
          <a:p>
            <a:r>
              <a:rPr lang="it-IT" sz="3200" dirty="0"/>
              <a:t>Le congregazioni mariane</a:t>
            </a:r>
          </a:p>
        </p:txBody>
      </p:sp>
    </p:spTree>
    <p:extLst>
      <p:ext uri="{BB962C8B-B14F-4D97-AF65-F5344CB8AC3E}">
        <p14:creationId xmlns:p14="http://schemas.microsoft.com/office/powerpoint/2010/main" xmlns="" val="353981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42311" cy="72848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spiritualità mariana nell’età moderna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La servitù mariana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04685" y="2603500"/>
            <a:ext cx="11031792" cy="39595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Pierre de </a:t>
            </a:r>
            <a:r>
              <a:rPr lang="it-IT" sz="2400" dirty="0" err="1">
                <a:solidFill>
                  <a:schemeClr val="tx2"/>
                </a:solidFill>
                <a:latin typeface="Cambria" pitchFamily="18" charset="0"/>
              </a:rPr>
              <a:t>Bérulle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 (+1629), </a:t>
            </a:r>
            <a:r>
              <a:rPr lang="it-IT" sz="2400" i="1" dirty="0" err="1">
                <a:solidFill>
                  <a:schemeClr val="tx2"/>
                </a:solidFill>
                <a:latin typeface="Cambria" pitchFamily="18" charset="0"/>
              </a:rPr>
              <a:t>Voeux</a:t>
            </a:r>
            <a:r>
              <a:rPr lang="it-IT" sz="2400" i="1" dirty="0">
                <a:solidFill>
                  <a:schemeClr val="tx2"/>
                </a:solidFill>
                <a:latin typeface="Cambria" pitchFamily="18" charset="0"/>
              </a:rPr>
              <a:t> à </a:t>
            </a:r>
            <a:r>
              <a:rPr lang="it-IT" sz="2400" i="1" dirty="0" err="1">
                <a:solidFill>
                  <a:schemeClr val="tx2"/>
                </a:solidFill>
                <a:latin typeface="Cambria" pitchFamily="18" charset="0"/>
              </a:rPr>
              <a:t>Jésus</a:t>
            </a:r>
            <a:r>
              <a:rPr lang="it-IT" sz="2400" i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it-IT" sz="2400" i="1" dirty="0" err="1">
                <a:solidFill>
                  <a:schemeClr val="tx2"/>
                </a:solidFill>
                <a:latin typeface="Cambria" pitchFamily="18" charset="0"/>
              </a:rPr>
              <a:t>et</a:t>
            </a:r>
            <a:r>
              <a:rPr lang="it-IT" sz="2400" i="1" dirty="0">
                <a:solidFill>
                  <a:schemeClr val="tx2"/>
                </a:solidFill>
                <a:latin typeface="Cambria" pitchFamily="18" charset="0"/>
              </a:rPr>
              <a:t> à Marie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«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In onore della ss. Trinità 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che ha formato la Vergine nell’ordine della natura, della grazia e della gloria, come un’opera singolare della sua potenza e bontà, un 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capolavoro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 delle sue mani …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Mi 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offro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 e 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sottometto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, mi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 voto 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e mi 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dedico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a Gesù Cristo 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in stato di 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servitù perpetua verso la sua santissima Madre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, la sacra Vergine </a:t>
            </a:r>
            <a:r>
              <a:rPr lang="it-IT" sz="2400" dirty="0" err="1">
                <a:solidFill>
                  <a:schemeClr val="tx2"/>
                </a:solidFill>
                <a:latin typeface="Cambria" pitchFamily="18" charset="0"/>
              </a:rPr>
              <a:t>Maria…</a:t>
            </a:r>
            <a:endParaRPr lang="it-IT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Rinuncio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 a tutta la potenza e libertà che ho di disporre di me, del mio essere  …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Faccio alla ss. Vergine </a:t>
            </a:r>
            <a:r>
              <a:rPr lang="it-IT" sz="2400" b="1" dirty="0">
                <a:solidFill>
                  <a:schemeClr val="tx2"/>
                </a:solidFill>
                <a:latin typeface="Cambria" pitchFamily="18" charset="0"/>
              </a:rPr>
              <a:t>un’oblazione intera, assoluta e irrevocabile </a:t>
            </a:r>
            <a:r>
              <a:rPr lang="it-IT" sz="2400" dirty="0">
                <a:solidFill>
                  <a:schemeClr val="tx2"/>
                </a:solidFill>
                <a:latin typeface="Cambria" pitchFamily="18" charset="0"/>
              </a:rPr>
              <a:t>di tutto quanto sono per misericordia di Dio nell’essere e nell’ordine della natura e della grazia (…)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tro smeriglia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574</TotalTime>
  <Words>2712</Words>
  <Application>Microsoft Office PowerPoint</Application>
  <PresentationFormat>Personalizzato</PresentationFormat>
  <Paragraphs>106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Riunioni ione</vt:lpstr>
      <vt:lpstr>La spiritualità mariana nell’età moderna</vt:lpstr>
      <vt:lpstr>La spiritualità mariana nell’età moderna</vt:lpstr>
      <vt:lpstr>La spiritualità mariana nell’età moderna  </vt:lpstr>
      <vt:lpstr>La spiritualità mariana nell’età moderna </vt:lpstr>
      <vt:lpstr>La spiritualità mariana nell’età moderna Il Carmelo, Ordine di Maria</vt:lpstr>
      <vt:lpstr>La spiritualità mariana nell’età moderna</vt:lpstr>
      <vt:lpstr>La spiritualità mariana nell’età moderna</vt:lpstr>
      <vt:lpstr>La spiritualità mariana nell’età moderna</vt:lpstr>
      <vt:lpstr>La spiritualità mariana nell’età moderna La servitù mariana</vt:lpstr>
      <vt:lpstr>La spiritualità mariana nell’età moderna La servitù mariana</vt:lpstr>
      <vt:lpstr>La spiritualità mariana nell’età moderna Il Cuore di Maria</vt:lpstr>
      <vt:lpstr>La spiritualità mariana nell’età moderna  la consacrazione mariana</vt:lpstr>
      <vt:lpstr>La spiritualità mariana nell’età moderna  la consacrazione mariana</vt:lpstr>
      <vt:lpstr>La spiritualità mariana nell’età moderna</vt:lpstr>
      <vt:lpstr>La spiritualità mariana nell’età moderna Sant’Alfonso Maria de’ Liguori (1696-1787)</vt:lpstr>
      <vt:lpstr>La spiritualità mariana nell’età moderna</vt:lpstr>
      <vt:lpstr>La spiritualità mariana nell’età moderna     Il  secolo dell’Immacolata </vt:lpstr>
      <vt:lpstr>La spiritualità mariana nell’età moderna </vt:lpstr>
      <vt:lpstr>La spiritualità mariana nell’età moderna Jean Claude Colin (1790-1875)   </vt:lpstr>
      <vt:lpstr>La spiritualità mariana nell’età moderna      san John Henry Newman (1801-1890)</vt:lpstr>
      <vt:lpstr>La spiritualità mariana nell’età moderna s. Teresa di Lisieux (1873-1897)</vt:lpstr>
      <vt:lpstr>La spiritualità mariana nell’età moderna s. Teresa di Lisieux (1873-1897)</vt:lpstr>
      <vt:lpstr>La spiritualità mariana nell’età moderna Culto mariano e impegno sociale</vt:lpstr>
      <vt:lpstr>La spiritualità mariana nell’età moderna s. Massimiliano Maria Kolbe (1894-1941)</vt:lpstr>
      <vt:lpstr>La spiritualità mariana nell’età moderna</vt:lpstr>
      <vt:lpstr>La spiritualità mariana nell’età moderna Bibliografia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spiritualità mariana nell’età moderna</dc:title>
  <dc:creator>Carla Rossi Espagnet</dc:creator>
  <cp:lastModifiedBy>Carla</cp:lastModifiedBy>
  <cp:revision>61</cp:revision>
  <dcterms:created xsi:type="dcterms:W3CDTF">2023-11-13T11:45:56Z</dcterms:created>
  <dcterms:modified xsi:type="dcterms:W3CDTF">2023-11-23T15:43:54Z</dcterms:modified>
</cp:coreProperties>
</file>