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7" r:id="rId5"/>
    <p:sldId id="270" r:id="rId6"/>
    <p:sldId id="269" r:id="rId7"/>
    <p:sldId id="272" r:id="rId8"/>
    <p:sldId id="268" r:id="rId9"/>
    <p:sldId id="276" r:id="rId10"/>
    <p:sldId id="281" r:id="rId11"/>
    <p:sldId id="277" r:id="rId12"/>
    <p:sldId id="278" r:id="rId13"/>
    <p:sldId id="282" r:id="rId14"/>
    <p:sldId id="279" r:id="rId15"/>
    <p:sldId id="280" r:id="rId16"/>
    <p:sldId id="283" r:id="rId17"/>
    <p:sldId id="284" r:id="rId18"/>
    <p:sldId id="285" r:id="rId19"/>
    <p:sldId id="286" r:id="rId20"/>
    <p:sldId id="287" r:id="rId21"/>
    <p:sldId id="274" r:id="rId22"/>
    <p:sldId id="275" r:id="rId23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567A"/>
    <a:srgbClr val="0D1D51"/>
    <a:srgbClr val="0072C7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34" autoAdjust="0"/>
    <p:restoredTop sz="87949" autoAdjust="0"/>
  </p:normalViewPr>
  <p:slideViewPr>
    <p:cSldViewPr snapToGrid="0" showGuides="1">
      <p:cViewPr>
        <p:scale>
          <a:sx n="100" d="100"/>
          <a:sy n="100" d="100"/>
        </p:scale>
        <p:origin x="1338" y="7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ECE4AB0-A141-48A3-8F94-05C5738136D2}" type="datetime1">
              <a:rPr lang="es-ES" smtClean="0"/>
              <a:t>08/11/2021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18A1656-FDB1-442A-B22F-67D2FDA9ED1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047850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D44D5-968C-47AE-923A-8F06B728004A}" type="datetime1">
              <a:rPr lang="es-ES" smtClean="0"/>
              <a:pPr/>
              <a:t>08/11/2021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336304E-FDE3-4B4F-A3B7-EBE87F3FA5E2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85530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53168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05197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54983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31458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312476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97968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41525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068348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90594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7122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28078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31156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43169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38185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0495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42463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22131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rtl="0"/>
            <a:r>
              <a:rPr lang="es-ES" noProof="0" dirty="0"/>
              <a:t>El título se escribe aquí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 smtClean="0"/>
              <a:t>Haga clic para editar el estilo de subtítulo del patrón</a:t>
            </a:r>
            <a:endParaRPr lang="es-ES" noProof="0" dirty="0"/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orma libre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6" name="Forma libre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334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583" r="100000">
                        <a14:backgroundMark x1="12302" y1="6793" x2="12302" y2="6793"/>
                        <a14:backgroundMark x1="88551" y1="4296" x2="88551" y2="4296"/>
                        <a14:backgroundMark x1="88551" y1="4895" x2="93788" y2="1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224" y="247838"/>
            <a:ext cx="925333" cy="1128208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radecimient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orma libre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6" name="Forma libre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583" r="100000">
                        <a14:backgroundMark x1="12302" y1="6793" x2="12302" y2="6793"/>
                        <a14:backgroundMark x1="88551" y1="4296" x2="88551" y2="4296"/>
                        <a14:backgroundMark x1="88551" y1="4895" x2="93788" y2="1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224" y="247838"/>
            <a:ext cx="925333" cy="11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orma libre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 dirty="0"/>
              </a:p>
            </p:txBody>
          </p:sp>
          <p:sp>
            <p:nvSpPr>
              <p:cNvPr id="20" name="Forma libre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 dirty="0"/>
              </a:p>
            </p:txBody>
          </p:sp>
        </p:grpSp>
      </p:grp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583" r="100000">
                        <a14:backgroundMark x1="12302" y1="6793" x2="12302" y2="6793"/>
                        <a14:backgroundMark x1="88551" y1="4296" x2="88551" y2="4296"/>
                        <a14:backgroundMark x1="88551" y1="4895" x2="93788" y2="1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224" y="247838"/>
            <a:ext cx="925333" cy="11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orma libre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5" name="Forma libre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" name="Forma libre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bg1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27" name="Marcador de posición de contenido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583" r="100000">
                        <a14:backgroundMark x1="12302" y1="6793" x2="12302" y2="6793"/>
                        <a14:backgroundMark x1="88551" y1="4296" x2="88551" y2="4296"/>
                        <a14:backgroundMark x1="88551" y1="4895" x2="93788" y2="1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224" y="247838"/>
            <a:ext cx="925333" cy="11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orma libre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0" name="Forma libre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2" name="Forma libre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bg1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14" name="Marcador de posición de contenido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17" name="Marcador de posición de contenido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583" r="100000">
                        <a14:backgroundMark x1="12302" y1="6793" x2="12302" y2="6793"/>
                        <a14:backgroundMark x1="88551" y1="4296" x2="88551" y2="4296"/>
                        <a14:backgroundMark x1="88551" y1="4895" x2="93788" y2="1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224" y="247838"/>
            <a:ext cx="925333" cy="11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o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orma libre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3" name="Forma libre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4" name="Forma libre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bg1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14" name="Marcador de posición de texto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17" name="Marcador de posición de contenido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18" name="Marcador de posición de texto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19" name="Marcador de posición de contenido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583" r="100000">
                        <a14:backgroundMark x1="12302" y1="6793" x2="12302" y2="6793"/>
                        <a14:backgroundMark x1="88551" y1="4296" x2="88551" y2="4296"/>
                        <a14:backgroundMark x1="88551" y1="4895" x2="93788" y2="1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224" y="247838"/>
            <a:ext cx="925333" cy="11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posición de imagen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orma libre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6" name="Forma libre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19" name="Título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583" r="100000">
                        <a14:backgroundMark x1="12302" y1="6793" x2="12302" y2="6793"/>
                        <a14:backgroundMark x1="88551" y1="4296" x2="88551" y2="4296"/>
                        <a14:backgroundMark x1="88551" y1="4895" x2="93788" y2="1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224" y="247838"/>
            <a:ext cx="925333" cy="11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orma libre 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2" name="Forma libre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3" name="Forma libre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bg1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17" name="Marcador de posición de texto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18" name="Marcador de posición de contenido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583" r="100000">
                        <a14:backgroundMark x1="12302" y1="6793" x2="12302" y2="6793"/>
                        <a14:backgroundMark x1="88551" y1="4296" x2="88551" y2="4296"/>
                        <a14:backgroundMark x1="88551" y1="4895" x2="93788" y2="1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224" y="247838"/>
            <a:ext cx="925333" cy="11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 noProof="0" dirty="0"/>
              <a:t>El título se escribe aquí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 smtClean="0"/>
              <a:t>Haga clic para editar el estilo de subtítulo del patrón</a:t>
            </a:r>
            <a:endParaRPr lang="es-ES" noProof="0" dirty="0"/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orma libre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6" name="Forma libre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334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583" r="100000">
                        <a14:backgroundMark x1="12302" y1="6793" x2="12302" y2="6793"/>
                        <a14:backgroundMark x1="88551" y1="4296" x2="88551" y2="4296"/>
                        <a14:backgroundMark x1="88551" y1="4895" x2="93788" y2="1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224" y="247838"/>
            <a:ext cx="925333" cy="1128208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7" name="Marcador de número de diapositiva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Aquí se incluye texto ficticio</a:t>
            </a:r>
          </a:p>
        </p:txBody>
      </p:sp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583" r="100000">
                        <a14:backgroundMark x1="12302" y1="6793" x2="12302" y2="6793"/>
                        <a14:backgroundMark x1="88551" y1="4296" x2="88551" y2="4296"/>
                        <a14:backgroundMark x1="88551" y1="4895" x2="93788" y2="1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224" y="247838"/>
            <a:ext cx="925333" cy="1128208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3" name="Marcador de número de diapositiva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bg1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23" name="Marcador de posición de imagen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583" r="100000">
                        <a14:backgroundMark x1="12302" y1="6793" x2="12302" y2="6793"/>
                        <a14:backgroundMark x1="88551" y1="4296" x2="88551" y2="4296"/>
                        <a14:backgroundMark x1="88551" y1="4895" x2="93788" y2="1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224" y="247838"/>
            <a:ext cx="925333" cy="11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bg1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8" name="Marcador de posición de imagen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583" r="100000">
                        <a14:backgroundMark x1="12302" y1="6793" x2="12302" y2="6793"/>
                        <a14:backgroundMark x1="88551" y1="4296" x2="88551" y2="4296"/>
                        <a14:backgroundMark x1="88551" y1="4895" x2="93788" y2="1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224" y="247838"/>
            <a:ext cx="925333" cy="11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3" name="Marcador de posición de imagen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icono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bg1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icono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583" r="100000">
                        <a14:backgroundMark x1="12302" y1="6793" x2="12302" y2="6793"/>
                        <a14:backgroundMark x1="88551" y1="4296" x2="88551" y2="4296"/>
                        <a14:backgroundMark x1="88551" y1="4895" x2="93788" y2="1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224" y="247838"/>
            <a:ext cx="925333" cy="11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accent2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 dirty="0"/>
              <a:t>Tema 01 va aquí</a:t>
            </a:r>
          </a:p>
        </p:txBody>
      </p:sp>
      <p:sp>
        <p:nvSpPr>
          <p:cNvPr id="23" name="Marcador de posición de contenido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25" name="Marcador de contenido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 dirty="0"/>
              <a:t>Tema 02 va aquí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4" name="Marcador de posición de imagen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icono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9" name="Marcador de posición de imagen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icono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583" r="100000">
                        <a14:backgroundMark x1="12302" y1="6793" x2="12302" y2="6793"/>
                        <a14:backgroundMark x1="88551" y1="4296" x2="88551" y2="4296"/>
                        <a14:backgroundMark x1="88551" y1="4895" x2="93788" y2="1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224" y="247838"/>
            <a:ext cx="925333" cy="11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orma libre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3" name="Forma libre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4" name="Forma libre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6" name="Título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bg1"/>
              </a:solidFill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583" r="100000">
                        <a14:backgroundMark x1="12302" y1="6793" x2="12302" y2="6793"/>
                        <a14:backgroundMark x1="88551" y1="4296" x2="88551" y2="4296"/>
                        <a14:backgroundMark x1="88551" y1="4895" x2="93788" y2="1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224" y="247838"/>
            <a:ext cx="925333" cy="11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l equi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o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orma libre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" name="Forma libre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8" name="Forma libre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23" name="Elipse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285388" y="1515706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489816" y="1595449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bg1"/>
              </a:solidFill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4886" y="1665772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es-ES" noProof="0" dirty="0" smtClean="0"/>
              <a:t>Haga clic en el icono para agregar una imagen</a:t>
            </a:r>
            <a:endParaRPr lang="es-ES" noProof="0" dirty="0"/>
          </a:p>
        </p:txBody>
      </p:sp>
      <p:sp>
        <p:nvSpPr>
          <p:cNvPr id="27" name="Marcador de contenido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28" name="Marcador de contenido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 dirty="0"/>
              <a:t>Ejecutivo 01</a:t>
            </a:r>
          </a:p>
        </p:txBody>
      </p:sp>
      <p:sp>
        <p:nvSpPr>
          <p:cNvPr id="29" name="Marcador de contenido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30" name="Marcador de contenido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 dirty="0"/>
              <a:t>Ejecutivo 01</a:t>
            </a:r>
          </a:p>
        </p:txBody>
      </p:sp>
      <p:sp>
        <p:nvSpPr>
          <p:cNvPr id="31" name="Marcador de contenido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32" name="Marcador de contenido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 dirty="0"/>
              <a:t>Ejecutivo 01</a:t>
            </a:r>
          </a:p>
        </p:txBody>
      </p:sp>
      <p:sp>
        <p:nvSpPr>
          <p:cNvPr id="33" name="Marcador de contenido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34" name="Marcador de contenido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es-ES" noProof="0" dirty="0"/>
              <a:t>Ejecutivo 01</a:t>
            </a: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583" r="100000">
                        <a14:backgroundMark x1="12302" y1="6793" x2="12302" y2="6793"/>
                        <a14:backgroundMark x1="88551" y1="4296" x2="88551" y2="4296"/>
                        <a14:backgroundMark x1="88551" y1="4895" x2="93788" y2="1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224" y="247838"/>
            <a:ext cx="925333" cy="1128208"/>
          </a:xfrm>
          <a:prstGeom prst="rect">
            <a:avLst/>
          </a:prstGeom>
        </p:spPr>
      </p:pic>
      <p:sp>
        <p:nvSpPr>
          <p:cNvPr id="40" name="Elipse 39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2742172" y="1523543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41" name="Forma libre: Forma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2946600" y="1603286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42" name="Marcador de posición de imagen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891670" y="1673609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es-ES" noProof="0" dirty="0" smtClean="0"/>
              <a:t>Haga clic en el icono para agregar una imagen</a:t>
            </a:r>
            <a:endParaRPr lang="es-ES" noProof="0" dirty="0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5002265" y="1515706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44" name="Forma libre: Forma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5206693" y="1595449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45" name="Marcador de posición de imagen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151763" y="1665772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es-ES" noProof="0" dirty="0" smtClean="0"/>
              <a:t>Haga clic en el icono para agregar una imagen</a:t>
            </a:r>
            <a:endParaRPr lang="es-ES" noProof="0" dirty="0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7582874" y="1523543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47" name="Forma libre: Forma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7787302" y="1603286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48" name="Marcador de posición de imagen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732372" y="1673609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es-ES" noProof="0" dirty="0" smtClean="0"/>
              <a:t>Haga clic en el icono para agregar una imagen</a:t>
            </a:r>
            <a:endParaRPr lang="es-ES" noProof="0" dirty="0"/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991114" y="1556971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50" name="Forma libre: Forma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0195542" y="1636714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51" name="Marcador de posición de imagen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140612" y="1707037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es-ES" noProof="0" dirty="0" smtClean="0"/>
              <a:t>Haga clic en el icono para agregar una imagen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14758FF-3187-4609-B511-E3487A9781F9}" type="datetime1">
              <a:rPr lang="es-ES" noProof="0" smtClean="0"/>
              <a:t>08/11/2021</a:t>
            </a:fld>
            <a:endParaRPr lang="es-E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EC71654-96A5-4280-94F3-931C61A9F92C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 txBox="1">
            <a:spLocks/>
          </p:cNvSpPr>
          <p:nvPr userDrawn="1"/>
        </p:nvSpPr>
        <p:spPr>
          <a:xfrm>
            <a:off x="11363696" y="6455739"/>
            <a:ext cx="294460" cy="187367"/>
          </a:xfrm>
          <a:prstGeom prst="rect">
            <a:avLst/>
          </a:prstGeom>
        </p:spPr>
        <p:txBody>
          <a:bodyPr lIns="0" tIns="0" rIns="0" bIns="0" rtlCol="0"/>
          <a:lstStyle>
            <a:defPPr rtl="0">
              <a:defRPr lang="es-es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61" r:id="rId5"/>
    <p:sldLayoutId id="2147483662" r:id="rId6"/>
    <p:sldLayoutId id="2147483663" r:id="rId7"/>
    <p:sldLayoutId id="2147483654" r:id="rId8"/>
    <p:sldLayoutId id="2147483664" r:id="rId9"/>
    <p:sldLayoutId id="2147483665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8EF7BD-FE81-4B20-8DC5-0B3EB736F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5075" y="1704975"/>
            <a:ext cx="5143500" cy="2568646"/>
          </a:xfrm>
        </p:spPr>
        <p:txBody>
          <a:bodyPr rtlCol="0"/>
          <a:lstStyle/>
          <a:p>
            <a:r>
              <a:rPr lang="it-IT" sz="4400" dirty="0"/>
              <a:t>Il libro di </a:t>
            </a:r>
            <a:r>
              <a:rPr lang="it-IT" sz="4400" dirty="0" err="1"/>
              <a:t>Tobit</a:t>
            </a:r>
            <a:r>
              <a:rPr lang="it-IT" sz="4400" dirty="0"/>
              <a:t> come modello di matrimonio religioso</a:t>
            </a:r>
            <a:endParaRPr lang="es-ES" sz="44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AFF0EFE-C50F-44EB-8978-B97795477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5075" y="4289496"/>
            <a:ext cx="5143500" cy="503167"/>
          </a:xfrm>
        </p:spPr>
        <p:txBody>
          <a:bodyPr rtlCol="0"/>
          <a:lstStyle/>
          <a:p>
            <a:pPr rtl="0"/>
            <a:r>
              <a:rPr lang="es-ES" dirty="0" smtClean="0"/>
              <a:t>POR Javier </a:t>
            </a:r>
            <a:r>
              <a:rPr lang="es-ES" dirty="0" err="1" smtClean="0"/>
              <a:t>jauquicoa</a:t>
            </a:r>
            <a:endParaRPr lang="es-ES" dirty="0"/>
          </a:p>
        </p:txBody>
      </p:sp>
      <p:pic>
        <p:nvPicPr>
          <p:cNvPr id="10" name="Marcador de posición de imagen 9">
            <a:extLst>
              <a:ext uri="{FF2B5EF4-FFF2-40B4-BE49-F238E27FC236}">
                <a16:creationId xmlns:a16="http://schemas.microsoft.com/office/drawing/2014/main" id="{CF143FEA-6E93-4548-8A9B-318F437CD8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62" y="728545"/>
            <a:ext cx="4242760" cy="5305661"/>
          </a:xfrm>
        </p:spPr>
      </p:pic>
      <p:sp>
        <p:nvSpPr>
          <p:cNvPr id="5" name="Subtítulo 1">
            <a:extLst>
              <a:ext uri="{FF2B5EF4-FFF2-40B4-BE49-F238E27FC236}">
                <a16:creationId xmlns:a16="http://schemas.microsoft.com/office/drawing/2014/main" id="{10F9F51E-A3D5-4726-BACE-D5CDD8A46429}"/>
              </a:ext>
            </a:extLst>
          </p:cNvPr>
          <p:cNvSpPr txBox="1">
            <a:spLocks/>
          </p:cNvSpPr>
          <p:nvPr/>
        </p:nvSpPr>
        <p:spPr>
          <a:xfrm>
            <a:off x="4125580" y="5798497"/>
            <a:ext cx="4540440" cy="503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err="1" smtClean="0"/>
              <a:t>Jan</a:t>
            </a:r>
            <a:r>
              <a:rPr lang="es-ES" dirty="0" smtClean="0"/>
              <a:t> </a:t>
            </a:r>
            <a:r>
              <a:rPr lang="es-ES" dirty="0" err="1" smtClean="0"/>
              <a:t>steen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3798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464" y="2151782"/>
            <a:ext cx="10911462" cy="1807444"/>
          </a:xfrm>
        </p:spPr>
        <p:txBody>
          <a:bodyPr rtlCol="0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b="1" dirty="0">
                <a:solidFill>
                  <a:srgbClr val="C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Attraverso la preghiera, </a:t>
            </a:r>
            <a:r>
              <a:rPr lang="it-IT" sz="2400" b="1" dirty="0" smtClean="0">
                <a:solidFill>
                  <a:srgbClr val="C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Tobia </a:t>
            </a:r>
            <a:r>
              <a:rPr lang="it-IT" sz="2400" b="1" dirty="0">
                <a:solidFill>
                  <a:srgbClr val="C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affida il suo matrimonio a </a:t>
            </a:r>
            <a:r>
              <a:rPr lang="it-IT" sz="2400" b="1" dirty="0" smtClean="0">
                <a:solidFill>
                  <a:srgbClr val="C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Dio.</a:t>
            </a:r>
            <a:endParaRPr lang="it-IT" sz="2400" b="1" dirty="0">
              <a:solidFill>
                <a:srgbClr val="C00000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"Tobia allora si ricordò delle parole di Raffaele: prese dal suo sacco il fegato e il cuore del pesce e li pose sulla brace dell'incenso…. Tobia si alzò dal letto e disse a Sara: "Sorella, alzati! Preghiamo e domandiamo al Signore che ci dia grazia e 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salvezza". (</a:t>
            </a:r>
            <a:r>
              <a:rPr lang="it-IT" sz="2400" dirty="0" err="1" smtClean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Tobi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6, 12)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10</a:t>
            </a:fld>
            <a:endParaRPr lang="es-ES" dirty="0"/>
          </a:p>
        </p:txBody>
      </p:sp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407" y="4290370"/>
            <a:ext cx="4574843" cy="2567630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 txBox="1">
            <a:spLocks/>
          </p:cNvSpPr>
          <p:nvPr/>
        </p:nvSpPr>
        <p:spPr>
          <a:xfrm>
            <a:off x="276225" y="696118"/>
            <a:ext cx="8693318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tx1"/>
                </a:solidFill>
              </a:rPr>
              <a:t>NOTTE DI NOZZE: LA PREGHIERA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0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11</a:t>
            </a:fld>
            <a:endParaRPr lang="es-ES" dirty="0"/>
          </a:p>
        </p:txBody>
      </p:sp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407" y="4290370"/>
            <a:ext cx="4574843" cy="2567630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 txBox="1">
            <a:spLocks/>
          </p:cNvSpPr>
          <p:nvPr/>
        </p:nvSpPr>
        <p:spPr>
          <a:xfrm>
            <a:off x="276225" y="696118"/>
            <a:ext cx="8693318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tx1"/>
                </a:solidFill>
              </a:rPr>
              <a:t>NOTTE DI NOZZE: LA PREGHIERA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 txBox="1">
            <a:spLocks/>
          </p:cNvSpPr>
          <p:nvPr/>
        </p:nvSpPr>
        <p:spPr>
          <a:xfrm>
            <a:off x="758545" y="1919292"/>
            <a:ext cx="6110862" cy="32289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800"/>
              </a:spcAft>
            </a:pP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 Sara 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è angosciata: Si è sposata sette volte e tutti i suoi mariti sono morti la prima notte di nozze.</a:t>
            </a:r>
          </a:p>
          <a:p>
            <a:pPr algn="l">
              <a:spcAft>
                <a:spcPts val="800"/>
              </a:spcAft>
            </a:pP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 Bruciare 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incenso e altre resine: Difesa contro il maligno, come l'acqua santa. </a:t>
            </a:r>
          </a:p>
          <a:p>
            <a:pPr marL="0" lvl="1">
              <a:spcBef>
                <a:spcPts val="1000"/>
              </a:spcBef>
              <a:spcAft>
                <a:spcPts val="800"/>
              </a:spcAft>
            </a:pP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 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regano 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insieme: In tutta la Scrittura è l'unica preghiera pronunciata da una coppia.</a:t>
            </a:r>
          </a:p>
          <a:p>
            <a:pPr lvl="1">
              <a:spcAft>
                <a:spcPts val="800"/>
              </a:spcAft>
            </a:pP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 Benedizioni 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 lodi a 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Dio.</a:t>
            </a:r>
            <a:endParaRPr lang="it-IT" sz="24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>
              <a:spcAft>
                <a:spcPts val="800"/>
              </a:spcAft>
            </a:pP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 Ricordo 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della 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creazione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paradigma della razza umana. Dio propone il suo 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piano: il matrimonio.</a:t>
            </a:r>
            <a:endParaRPr lang="it-IT" sz="24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86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72050" y="2564531"/>
            <a:ext cx="6538876" cy="3712444"/>
          </a:xfrm>
        </p:spPr>
        <p:txBody>
          <a:bodyPr rtlCol="0"/>
          <a:lstStyle/>
          <a:p>
            <a:pPr marL="342900" indent="-342900" algn="l">
              <a:buFontTx/>
              <a:buChar char="-"/>
            </a:pP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'amore 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 i due richiede uno sforzo di 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ascesi</a:t>
            </a:r>
          </a:p>
          <a:p>
            <a:pPr marL="342900" indent="-342900" algn="l"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È una donazione personale, uscire da se stessi (spirito), per donarsi all'altro. </a:t>
            </a:r>
            <a:endParaRPr lang="it-IT" sz="2400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 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un'istituzione in cui uno può dominare 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l'altro.</a:t>
            </a:r>
          </a:p>
          <a:p>
            <a:pPr marL="342900" indent="-342900" algn="l"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via è la 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preghiera-</a:t>
            </a:r>
            <a:endParaRPr lang="es-ES" sz="2400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12</a:t>
            </a:fld>
            <a:endParaRPr lang="es-ES" dirty="0"/>
          </a:p>
        </p:txBody>
      </p:sp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66" y="1760319"/>
            <a:ext cx="4262634" cy="5097681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 txBox="1">
            <a:spLocks/>
          </p:cNvSpPr>
          <p:nvPr/>
        </p:nvSpPr>
        <p:spPr>
          <a:xfrm>
            <a:off x="2094081" y="696118"/>
            <a:ext cx="6875462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tx1"/>
                </a:solidFill>
              </a:rPr>
              <a:t>Percorso di crescita spirituale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79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58830" y="2120031"/>
            <a:ext cx="7599326" cy="3712444"/>
          </a:xfr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it-IT" sz="2400" dirty="0" err="1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Tobit</a:t>
            </a:r>
            <a:endParaRPr lang="it-IT" sz="2400" dirty="0">
              <a:solidFill>
                <a:schemeClr val="tx1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Stava cercando quello che pensava fosse meglio per suo figlio. Soldi per sopravvivere.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 smtClean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s-ES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Dio </a:t>
            </a:r>
            <a:endParaRPr lang="it-IT" sz="2400" dirty="0">
              <a:solidFill>
                <a:schemeClr val="tx1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upera 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 piani: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</a:t>
            </a:r>
            <a:r>
              <a:rPr lang="it-IT" sz="2400" dirty="0" err="1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Tobit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possa vedere.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Che </a:t>
            </a:r>
            <a:r>
              <a:rPr lang="it-IT" sz="2400" dirty="0" err="1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Tobias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abbia una buona moglie. 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 ci avevo 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pensato.</a:t>
            </a:r>
            <a:endParaRPr lang="es-ES" sz="2400" dirty="0">
              <a:solidFill>
                <a:schemeClr val="tx1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13</a:t>
            </a:fld>
            <a:endParaRPr lang="es-ES" dirty="0"/>
          </a:p>
        </p:txBody>
      </p:sp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2400797"/>
            <a:ext cx="3156286" cy="4460130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 txBox="1">
            <a:spLocks/>
          </p:cNvSpPr>
          <p:nvPr/>
        </p:nvSpPr>
        <p:spPr>
          <a:xfrm>
            <a:off x="2094081" y="696118"/>
            <a:ext cx="6875462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tx1"/>
                </a:solidFill>
              </a:rPr>
              <a:t>Il piano di Dio è diverso dai nostri piani.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43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5812" y="1374733"/>
            <a:ext cx="7797800" cy="5081006"/>
          </a:xfr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"Benedetto sei tu, Dio dei nostri 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padri…. Tu 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hai creato Adamo e hai creato Eva sua moglie, perché gli fosse di aiuto e di sostegno. Da loro due nacque tutto il genere umano. Tu hai detto: non è cosa buona che l'uomo resti solo; facciamogli un aiuto simile a 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lui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Ora non per lussuria io prendo questa mia parente, ma con rettitudine d'intenzione. </a:t>
            </a:r>
            <a:r>
              <a:rPr lang="it-IT" sz="24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Dègnati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di aver misericordia di me e di lei e di farci giungere insieme alla 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vecchiaia. E 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dissero insieme: "Amen, amen!".» 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it-IT" sz="240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Tob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8, 6)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dirty="0" smtClean="0">
                <a:solidFill>
                  <a:schemeClr val="accent6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- Secondo </a:t>
            </a:r>
            <a:r>
              <a:rPr lang="it-IT" sz="2400" dirty="0">
                <a:solidFill>
                  <a:schemeClr val="accent6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il piano originale di Dio nella Creazione.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it-IT" sz="2400" dirty="0" smtClean="0">
                <a:solidFill>
                  <a:schemeClr val="accent6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Manifesta </a:t>
            </a:r>
            <a:r>
              <a:rPr lang="it-IT" sz="2400" dirty="0">
                <a:solidFill>
                  <a:schemeClr val="accent6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la volontà di rispettare la legge divina</a:t>
            </a:r>
            <a:r>
              <a:rPr lang="it-IT" sz="2400" dirty="0" smtClean="0">
                <a:solidFill>
                  <a:schemeClr val="accent6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.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es-ES" sz="2400" dirty="0">
              <a:solidFill>
                <a:schemeClr val="accent6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14</a:t>
            </a:fld>
            <a:endParaRPr lang="es-ES" dirty="0"/>
          </a:p>
        </p:txBody>
      </p:sp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421" y="3844141"/>
            <a:ext cx="3543275" cy="3013859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 txBox="1">
            <a:spLocks/>
          </p:cNvSpPr>
          <p:nvPr/>
        </p:nvSpPr>
        <p:spPr>
          <a:xfrm>
            <a:off x="1166981" y="454818"/>
            <a:ext cx="6875462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tx1"/>
                </a:solidFill>
              </a:rPr>
              <a:t>Senso della sessualità 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74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1730" y="1625600"/>
            <a:ext cx="7498170" cy="3860799"/>
          </a:xfr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matrimonio è un «dono» del Signore (</a:t>
            </a:r>
            <a:r>
              <a:rPr lang="it-IT" sz="2400" dirty="0" err="1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cfr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it-IT" sz="2400" dirty="0" err="1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7,7). Nello stesso tempo, a causa di tale valutazione positiva, si pone un forte accento sull’avere cura di questo dono divino: «Il matrimonio sia rispettato da tutti e il letto nuziale sia senza macchia» (</a:t>
            </a:r>
            <a:r>
              <a:rPr lang="it-IT" sz="2400" dirty="0" err="1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Eb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13,4). Tale dono di Dio include la sessualità: «Non rifiutatevi l’un l’altro» (1 </a:t>
            </a:r>
            <a:r>
              <a:rPr lang="it-IT" sz="2400" dirty="0" err="1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7,5). (Amores </a:t>
            </a:r>
            <a:r>
              <a:rPr lang="it-IT" sz="2400" dirty="0" err="1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Laetitia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61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dirty="0" smtClean="0">
                <a:solidFill>
                  <a:schemeClr val="accent6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- la </a:t>
            </a:r>
            <a:r>
              <a:rPr lang="it-IT" sz="2400" dirty="0">
                <a:solidFill>
                  <a:schemeClr val="accent6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sessualità non per piacere ma come un dono totale, anche il </a:t>
            </a:r>
            <a:r>
              <a:rPr lang="it-IT" sz="2400" dirty="0" smtClean="0">
                <a:solidFill>
                  <a:schemeClr val="accent6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corpo.</a:t>
            </a:r>
            <a:endParaRPr lang="es-ES" sz="2400" dirty="0">
              <a:solidFill>
                <a:schemeClr val="tx1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15</a:t>
            </a:fld>
            <a:endParaRPr lang="es-ES" dirty="0"/>
          </a:p>
        </p:txBody>
      </p:sp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397" y="3844141"/>
            <a:ext cx="3340167" cy="3013859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 txBox="1">
            <a:spLocks/>
          </p:cNvSpPr>
          <p:nvPr/>
        </p:nvSpPr>
        <p:spPr>
          <a:xfrm>
            <a:off x="2094081" y="696118"/>
            <a:ext cx="6875462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tx1"/>
                </a:solidFill>
              </a:rPr>
              <a:t>Senso della sessualità 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54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72050" y="2564531"/>
            <a:ext cx="6953250" cy="3712444"/>
          </a:xfrm>
        </p:spPr>
        <p:txBody>
          <a:bodyPr rtlCol="0"/>
          <a:lstStyle/>
          <a:p>
            <a:pPr marL="342900" indent="-342900" algn="l">
              <a:buFontTx/>
              <a:buChar char="-"/>
            </a:pP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«</a:t>
            </a:r>
            <a:r>
              <a:rPr lang="it-IT" sz="240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Dègnati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 aver misericordia di me e di lei e di farci giungere insieme alla 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vecchiaia» (</a:t>
            </a:r>
            <a:r>
              <a:rPr lang="it-IT" sz="240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Tobi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8,7)</a:t>
            </a:r>
          </a:p>
          <a:p>
            <a:pPr marL="342900" indent="-342900" algn="l">
              <a:buFontTx/>
              <a:buChar char="-"/>
            </a:pP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«Quello 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dunque che Dio ha congiunto, l’uomo non lo separi”: Mt 19,6), non è innanzitutto da intendere come “giogo” imposto agli uomini, bensì come un “dono” fatto alle persone unite in 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matrimonio» 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it-IT" sz="240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Amoris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240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Laetitia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62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342900" indent="-342900" algn="l">
              <a:buFontTx/>
              <a:buChar char="-"/>
            </a:pPr>
            <a:r>
              <a:rPr lang="it-IT" sz="2400" dirty="0" smtClean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condividere </a:t>
            </a:r>
            <a:r>
              <a:rPr lang="it-IT" sz="2400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il più a lungo possibile il tempo di questa vita dandosi amore, affetto e stima reciproca. </a:t>
            </a:r>
          </a:p>
          <a:p>
            <a:pPr marL="342900" indent="-342900" algn="l">
              <a:buFontTx/>
              <a:buChar char="-"/>
            </a:pPr>
            <a:r>
              <a:rPr lang="it-IT" sz="2400" dirty="0" smtClean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Senza </a:t>
            </a:r>
            <a:r>
              <a:rPr lang="it-IT" sz="2400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limiti, l'amore è definitivo, è per sempre.</a:t>
            </a:r>
            <a:endParaRPr lang="it-IT" sz="2400" dirty="0" smtClean="0">
              <a:solidFill>
                <a:schemeClr val="accent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l">
              <a:buFontTx/>
              <a:buChar char="-"/>
            </a:pPr>
            <a:endParaRPr lang="it-IT" sz="24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l">
              <a:buFontTx/>
              <a:buChar char="-"/>
            </a:pPr>
            <a:endParaRPr lang="es-ES" sz="2400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16</a:t>
            </a:fld>
            <a:endParaRPr lang="es-ES" dirty="0"/>
          </a:p>
        </p:txBody>
      </p:sp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66" y="1760319"/>
            <a:ext cx="4262634" cy="5097681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 txBox="1">
            <a:spLocks/>
          </p:cNvSpPr>
          <p:nvPr/>
        </p:nvSpPr>
        <p:spPr>
          <a:xfrm>
            <a:off x="2094081" y="696118"/>
            <a:ext cx="6875462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tx1"/>
                </a:solidFill>
              </a:rPr>
              <a:t>Indissolubilità del matrimonio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61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6612" y="2145431"/>
            <a:ext cx="4916365" cy="4310308"/>
          </a:xfrm>
        </p:spPr>
        <p:txBody>
          <a:bodyPr rtlCol="0"/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demone </a:t>
            </a:r>
            <a:r>
              <a:rPr lang="it-IT" sz="2400" dirty="0" err="1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Asmodeo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è una figura del 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male.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bisogno della grazia di Dio nel 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matrimonio.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Questo passaggio ci insegna che ogni persona, e ogni matrimonio, deve mettere la sua fiducia in Dio.</a:t>
            </a:r>
            <a:endParaRPr lang="it-IT" sz="2400" dirty="0" smtClean="0">
              <a:solidFill>
                <a:schemeClr val="tx1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17</a:t>
            </a:fld>
            <a:endParaRPr lang="es-ES" dirty="0"/>
          </a:p>
        </p:txBody>
      </p:sp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899" y="3578762"/>
            <a:ext cx="6321797" cy="3239919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 txBox="1">
            <a:spLocks/>
          </p:cNvSpPr>
          <p:nvPr/>
        </p:nvSpPr>
        <p:spPr>
          <a:xfrm>
            <a:off x="2094081" y="696118"/>
            <a:ext cx="6875462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tx1"/>
                </a:solidFill>
              </a:rPr>
              <a:t>Dio vince tutto il male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93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BFCA16-8D78-4A87-9023-708458E3A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 err="1"/>
              <a:t>riassunto</a:t>
            </a:r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10F7B49-6C9D-4DBF-AD20-9D4CFAB1C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18</a:t>
            </a:fld>
            <a:endParaRPr lang="es-ES" dirty="0"/>
          </a:p>
        </p:txBody>
      </p:sp>
      <p:pic>
        <p:nvPicPr>
          <p:cNvPr id="17" name="Marcador de posición de imagen 16">
            <a:extLst>
              <a:ext uri="{FF2B5EF4-FFF2-40B4-BE49-F238E27FC236}">
                <a16:creationId xmlns:a16="http://schemas.microsoft.com/office/drawing/2014/main" id="{CBB1FBB7-8048-6F41-A39C-61BDC2D38BF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" y="1665772"/>
            <a:ext cx="1501775" cy="1487051"/>
          </a:xfrm>
        </p:spPr>
      </p:pic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5935AC4D-C17D-4827-B693-43A34920A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081" y="4034657"/>
            <a:ext cx="2104446" cy="1749005"/>
          </a:xfrm>
        </p:spPr>
        <p:txBody>
          <a:bodyPr rtlCol="0"/>
          <a:lstStyle/>
          <a:p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È Dio che prende l'iniziativa attraverso l'angelo 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Rafael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la decisione di sposarsi e di formare una famiglia dev’essere frutto di un discernimento 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vocazionale.</a:t>
            </a:r>
            <a:endParaRPr lang="it-IT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D66C6D21-6780-4D8A-9B6F-582E0BD2DC2E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91080" y="3517438"/>
            <a:ext cx="2104446" cy="495389"/>
          </a:xfrm>
        </p:spPr>
        <p:txBody>
          <a:bodyPr rtlCol="0"/>
          <a:lstStyle/>
          <a:p>
            <a:r>
              <a:rPr lang="it-IT" dirty="0">
                <a:solidFill>
                  <a:schemeClr val="tx1"/>
                </a:solidFill>
              </a:rPr>
              <a:t>il matrimonio è una vera vocazione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0" name="Marcador de contenido 7">
            <a:extLst>
              <a:ext uri="{FF2B5EF4-FFF2-40B4-BE49-F238E27FC236}">
                <a16:creationId xmlns:a16="http://schemas.microsoft.com/office/drawing/2014/main" id="{5935AC4D-C17D-4827-B693-43A34920A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2484" y="4034657"/>
            <a:ext cx="2104446" cy="1749005"/>
          </a:xfrm>
        </p:spPr>
        <p:txBody>
          <a:bodyPr rtlCol="0"/>
          <a:lstStyle/>
          <a:p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Importanza del rito, della cerimonia, per il popolo ebraico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L'Alleanza si stabilisce attraverso un 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rito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pPr rtl="0"/>
            <a:endParaRPr lang="es-ES" dirty="0"/>
          </a:p>
          <a:p>
            <a:pPr rtl="0"/>
            <a:endParaRPr lang="es-ES" dirty="0"/>
          </a:p>
        </p:txBody>
      </p:sp>
      <p:sp>
        <p:nvSpPr>
          <p:cNvPr id="22" name="Marcador de contenido 8">
            <a:extLst>
              <a:ext uri="{FF2B5EF4-FFF2-40B4-BE49-F238E27FC236}">
                <a16:creationId xmlns:a16="http://schemas.microsoft.com/office/drawing/2014/main" id="{D66C6D21-6780-4D8A-9B6F-582E0BD2DC2E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614383" y="3517438"/>
            <a:ext cx="2104446" cy="495389"/>
          </a:xfrm>
        </p:spPr>
        <p:txBody>
          <a:bodyPr rtlCol="0"/>
          <a:lstStyle/>
          <a:p>
            <a:r>
              <a:rPr lang="it-IT" dirty="0">
                <a:solidFill>
                  <a:schemeClr val="tx1"/>
                </a:solidFill>
              </a:rPr>
              <a:t>il rito matrimoniale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4" name="Marcador de contenido 7">
            <a:extLst>
              <a:ext uri="{FF2B5EF4-FFF2-40B4-BE49-F238E27FC236}">
                <a16:creationId xmlns:a16="http://schemas.microsoft.com/office/drawing/2014/main" id="{5935AC4D-C17D-4827-B693-43A34920A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3887" y="4034657"/>
            <a:ext cx="2104446" cy="1749005"/>
          </a:xfrm>
        </p:spPr>
        <p:txBody>
          <a:bodyPr rtlCol="0"/>
          <a:lstStyle/>
          <a:p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In tutta la Scrittura è l'unica preghiera pronunciata da una 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coppia.</a:t>
            </a:r>
          </a:p>
          <a:p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È l'angelo che li chiama alla preghiera. 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Marcador de contenido 8">
            <a:extLst>
              <a:ext uri="{FF2B5EF4-FFF2-40B4-BE49-F238E27FC236}">
                <a16:creationId xmlns:a16="http://schemas.microsoft.com/office/drawing/2014/main" id="{D66C6D21-6780-4D8A-9B6F-582E0BD2DC2E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037686" y="3517438"/>
            <a:ext cx="2104446" cy="495389"/>
          </a:xfrm>
        </p:spPr>
        <p:txBody>
          <a:bodyPr rtlCol="0"/>
          <a:lstStyle/>
          <a:p>
            <a:r>
              <a:rPr lang="it-IT" dirty="0" smtClean="0">
                <a:solidFill>
                  <a:schemeClr val="tx1"/>
                </a:solidFill>
              </a:rPr>
              <a:t>crescita </a:t>
            </a:r>
            <a:r>
              <a:rPr lang="it-IT" dirty="0">
                <a:solidFill>
                  <a:schemeClr val="tx1"/>
                </a:solidFill>
              </a:rPr>
              <a:t>spirituale</a:t>
            </a:r>
            <a:r>
              <a:rPr lang="es-ES" dirty="0">
                <a:solidFill>
                  <a:schemeClr val="tx1"/>
                </a:solidFill>
              </a:rPr>
              <a:t>: </a:t>
            </a:r>
            <a:r>
              <a:rPr lang="it-IT" dirty="0">
                <a:solidFill>
                  <a:schemeClr val="tx1"/>
                </a:solidFill>
              </a:rPr>
              <a:t>LA PREGHIERA</a:t>
            </a:r>
            <a:endParaRPr lang="es-ES" dirty="0"/>
          </a:p>
        </p:txBody>
      </p:sp>
      <p:sp>
        <p:nvSpPr>
          <p:cNvPr id="26" name="Marcador de contenido 7">
            <a:extLst>
              <a:ext uri="{FF2B5EF4-FFF2-40B4-BE49-F238E27FC236}">
                <a16:creationId xmlns:a16="http://schemas.microsoft.com/office/drawing/2014/main" id="{5935AC4D-C17D-4827-B693-43A34920A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5290" y="4034657"/>
            <a:ext cx="2104446" cy="1749005"/>
          </a:xfrm>
        </p:spPr>
        <p:txBody>
          <a:bodyPr rtlCol="0"/>
          <a:lstStyle/>
          <a:p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Non 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per lussuria </a:t>
            </a:r>
            <a:r>
              <a:rPr lang="it-I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Tobias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 prende Sarah, 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ma con rettitudine d'intenzione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Secondo il piano originale di Dio nella Creazione. 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Marcador de contenido 8">
            <a:extLst>
              <a:ext uri="{FF2B5EF4-FFF2-40B4-BE49-F238E27FC236}">
                <a16:creationId xmlns:a16="http://schemas.microsoft.com/office/drawing/2014/main" id="{D66C6D21-6780-4D8A-9B6F-582E0BD2DC2E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9884292" y="3517438"/>
            <a:ext cx="2104446" cy="495389"/>
          </a:xfrm>
        </p:spPr>
        <p:txBody>
          <a:bodyPr rtlCol="0"/>
          <a:lstStyle/>
          <a:p>
            <a:r>
              <a:rPr lang="es-ES" dirty="0" err="1"/>
              <a:t>Indissolubilità</a:t>
            </a:r>
            <a:r>
              <a:rPr lang="es-ES" dirty="0"/>
              <a:t> del matrimonio</a:t>
            </a:r>
          </a:p>
        </p:txBody>
      </p:sp>
      <p:sp>
        <p:nvSpPr>
          <p:cNvPr id="28" name="Marcador de contenido 7">
            <a:extLst>
              <a:ext uri="{FF2B5EF4-FFF2-40B4-BE49-F238E27FC236}">
                <a16:creationId xmlns:a16="http://schemas.microsoft.com/office/drawing/2014/main" id="{5935AC4D-C17D-4827-B693-43A34920A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6693" y="4034657"/>
            <a:ext cx="2104446" cy="1749005"/>
          </a:xfrm>
        </p:spPr>
        <p:txBody>
          <a:bodyPr rtlCol="0"/>
          <a:lstStyle/>
          <a:p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Senza limiti, l'amore è definitivo, è per sempre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condividere il più a lungo possibile il tempo di questa vita dandosi amore, affetto e stima 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reciproca.</a:t>
            </a:r>
            <a:endParaRPr lang="it-IT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rtl="0"/>
            <a:endParaRPr lang="es-ES" dirty="0"/>
          </a:p>
        </p:txBody>
      </p:sp>
      <p:sp>
        <p:nvSpPr>
          <p:cNvPr id="29" name="Marcador de contenido 8">
            <a:extLst>
              <a:ext uri="{FF2B5EF4-FFF2-40B4-BE49-F238E27FC236}">
                <a16:creationId xmlns:a16="http://schemas.microsoft.com/office/drawing/2014/main" id="{D66C6D21-6780-4D8A-9B6F-582E0BD2DC2E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7460989" y="3517438"/>
            <a:ext cx="2104446" cy="495389"/>
          </a:xfrm>
        </p:spPr>
        <p:txBody>
          <a:bodyPr rtlCol="0"/>
          <a:lstStyle/>
          <a:p>
            <a:r>
              <a:rPr lang="it-IT" dirty="0"/>
              <a:t>IL SIGNIFICATO DELLA SESSUALITÀ UMANA</a:t>
            </a:r>
            <a:endParaRPr lang="es-ES" dirty="0"/>
          </a:p>
        </p:txBody>
      </p:sp>
      <p:pic>
        <p:nvPicPr>
          <p:cNvPr id="32" name="Marcador de posición de imagen 16">
            <a:extLst>
              <a:ext uri="{FF2B5EF4-FFF2-40B4-BE49-F238E27FC236}">
                <a16:creationId xmlns:a16="http://schemas.microsoft.com/office/drawing/2014/main" id="{CBB1FBB7-8048-6F41-A39C-61BDC2D38BF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312" y="1656727"/>
            <a:ext cx="1466850" cy="1561856"/>
          </a:xfrm>
        </p:spPr>
      </p:pic>
      <p:pic>
        <p:nvPicPr>
          <p:cNvPr id="33" name="Marcador de posición de imagen 16">
            <a:extLst>
              <a:ext uri="{FF2B5EF4-FFF2-40B4-BE49-F238E27FC236}">
                <a16:creationId xmlns:a16="http://schemas.microsoft.com/office/drawing/2014/main" id="{CBB1FBB7-8048-6F41-A39C-61BDC2D38BF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326" y="1665772"/>
            <a:ext cx="1406922" cy="1534102"/>
          </a:xfrm>
        </p:spPr>
      </p:pic>
      <p:pic>
        <p:nvPicPr>
          <p:cNvPr id="34" name="Marcador de posición de imagen 16">
            <a:extLst>
              <a:ext uri="{FF2B5EF4-FFF2-40B4-BE49-F238E27FC236}">
                <a16:creationId xmlns:a16="http://schemas.microsoft.com/office/drawing/2014/main" id="{CBB1FBB7-8048-6F41-A39C-61BDC2D38BF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46" y="1665772"/>
            <a:ext cx="1534668" cy="1445497"/>
          </a:xfrm>
        </p:spPr>
      </p:pic>
      <p:pic>
        <p:nvPicPr>
          <p:cNvPr id="35" name="Marcador de posición de imagen 16">
            <a:extLst>
              <a:ext uri="{FF2B5EF4-FFF2-40B4-BE49-F238E27FC236}">
                <a16:creationId xmlns:a16="http://schemas.microsoft.com/office/drawing/2014/main" id="{CBB1FBB7-8048-6F41-A39C-61BDC2D38BF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817" y="1709185"/>
            <a:ext cx="1496203" cy="1443638"/>
          </a:xfrm>
        </p:spPr>
      </p:pic>
    </p:spTree>
    <p:extLst>
      <p:ext uri="{BB962C8B-B14F-4D97-AF65-F5344CB8AC3E}">
        <p14:creationId xmlns:p14="http://schemas.microsoft.com/office/powerpoint/2010/main" val="43563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posición de imagen 9">
            <a:extLst>
              <a:ext uri="{FF2B5EF4-FFF2-40B4-BE49-F238E27FC236}">
                <a16:creationId xmlns:a16="http://schemas.microsoft.com/office/drawing/2014/main" id="{3A7EDB62-3E60-F44C-AE34-9495623E00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12" y="1030647"/>
            <a:ext cx="5305661" cy="4701457"/>
          </a:xfr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39B0EC6D-03DD-4CEE-9979-34A964DCA4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69778" y="3429000"/>
            <a:ext cx="5011410" cy="651448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b="1" dirty="0" smtClean="0">
                <a:solidFill>
                  <a:schemeClr val="accent6"/>
                </a:solidFill>
              </a:rPr>
              <a:t>GRAZIE</a:t>
            </a:r>
            <a:endParaRPr lang="es-E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80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797" y="1165046"/>
            <a:ext cx="4914189" cy="6051638"/>
          </a:xfrm>
        </p:spPr>
        <p:txBody>
          <a:bodyPr rtlCol="0"/>
          <a:lstStyle/>
          <a:p>
            <a:pPr marL="0" indent="0" algn="just">
              <a:buNone/>
            </a:pPr>
            <a:r>
              <a:rPr lang="it-IT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Il matrimonio di </a:t>
            </a:r>
            <a:r>
              <a:rPr lang="it-IT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Tobia </a:t>
            </a:r>
            <a:r>
              <a:rPr lang="it-IT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 </a:t>
            </a:r>
            <a:r>
              <a:rPr lang="it-IT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Sara, </a:t>
            </a:r>
            <a:r>
              <a:rPr lang="it-IT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è un buon modello per determinare il disegno di Dio sul matrimonio religioso</a:t>
            </a:r>
            <a:r>
              <a:rPr lang="it-IT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  <a:p>
            <a:pPr marL="0" indent="0" algn="just">
              <a:buNone/>
            </a:pPr>
            <a:endParaRPr lang="it-IT" dirty="0" smtClean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Contesto:</a:t>
            </a:r>
          </a:p>
          <a:p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Scritto intorno al 200 a.C. </a:t>
            </a:r>
          </a:p>
          <a:p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Il 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Tempio di Gerusalemme era stato ricostruito dopo l'esilio babilonese. </a:t>
            </a:r>
            <a:endParaRPr lang="it-IT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 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canone dei profeti era stato fissato.</a:t>
            </a:r>
          </a:p>
          <a:p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L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 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crisi </a:t>
            </a:r>
            <a:r>
              <a:rPr lang="it-I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maccabea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 non era ancora arrivata.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2</a:t>
            </a:fld>
            <a:endParaRPr lang="es-ES" dirty="0"/>
          </a:p>
        </p:txBody>
      </p:sp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29305ED8-D39E-4A20-A7CB-7EC58B3E32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212" y="1353468"/>
            <a:ext cx="4884848" cy="4154983"/>
          </a:xfrm>
        </p:spPr>
      </p:pic>
    </p:spTree>
    <p:extLst>
      <p:ext uri="{BB962C8B-B14F-4D97-AF65-F5344CB8AC3E}">
        <p14:creationId xmlns:p14="http://schemas.microsoft.com/office/powerpoint/2010/main" val="96173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985" y="1818859"/>
            <a:ext cx="8357389" cy="4384676"/>
          </a:xfrm>
        </p:spPr>
        <p:txBody>
          <a:bodyPr rtlCol="0"/>
          <a:lstStyle/>
          <a:p>
            <a:pPr>
              <a:buFontTx/>
              <a:buChar char="-"/>
            </a:pPr>
            <a:r>
              <a:rPr lang="it-IT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Tobit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(della tribù di </a:t>
            </a:r>
            <a:r>
              <a:rPr lang="it-I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Neftali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), pratica la verità e la giustizia. Fa l'elemosina ai prigionieri di </a:t>
            </a:r>
            <a:r>
              <a:rPr lang="it-I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Ninive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. Offre sacrifici a Gerusalemme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pPr>
              <a:buFontTx/>
              <a:buChar char="-"/>
            </a:pP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Sposa Ana 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e hanno il loro figlio 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Tobia. </a:t>
            </a:r>
            <a:endParaRPr lang="it-IT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FontTx/>
              <a:buChar char="-"/>
            </a:pP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Un 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giorno un passero gli fa cadere i suoi escrementi caldi negli occhi, facendolo diventare cieco. </a:t>
            </a:r>
            <a:endParaRPr lang="it-IT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FontTx/>
              <a:buChar char="-"/>
            </a:pP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Pensa 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che sia una punizione di Dio, sta solo aspettando la morte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pPr>
              <a:buFontTx/>
              <a:buChar char="-"/>
            </a:pP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Manda 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suo figlio 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Tobia 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a recuperare del denaro da un parente. </a:t>
            </a:r>
            <a:endParaRPr lang="it-IT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FontTx/>
              <a:buChar char="-"/>
            </a:pP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È 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accompagnato da un presunto straniero, Azaria, che conosce la strada. 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3</a:t>
            </a:fld>
            <a:endParaRPr lang="es-ES" dirty="0"/>
          </a:p>
        </p:txBody>
      </p:sp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A241642C-CB49-4AA1-9EAD-3BCEA280B5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049" y="0"/>
            <a:ext cx="2817951" cy="3637719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619918"/>
            <a:ext cx="6875462" cy="1325563"/>
          </a:xfrm>
        </p:spPr>
        <p:txBody>
          <a:bodyPr rtlCol="0"/>
          <a:lstStyle/>
          <a:p>
            <a:r>
              <a:rPr lang="es-ES" dirty="0" err="1"/>
              <a:t>Riassunto</a:t>
            </a:r>
            <a:r>
              <a:rPr lang="es-ES" dirty="0"/>
              <a:t> </a:t>
            </a:r>
            <a:r>
              <a:rPr lang="es-ES" dirty="0" err="1"/>
              <a:t>della</a:t>
            </a:r>
            <a:r>
              <a:rPr lang="es-ES" dirty="0"/>
              <a:t> </a:t>
            </a:r>
            <a:r>
              <a:rPr lang="es-ES" dirty="0" err="1"/>
              <a:t>storia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301" y="5449252"/>
            <a:ext cx="2092200" cy="140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6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3C2D9-0850-4620-BE32-11F44A927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 err="1" smtClean="0"/>
              <a:t>Il</a:t>
            </a:r>
            <a:r>
              <a:rPr lang="es-ES" dirty="0" smtClean="0"/>
              <a:t> </a:t>
            </a:r>
            <a:r>
              <a:rPr lang="es-ES" dirty="0" err="1" smtClean="0"/>
              <a:t>senso</a:t>
            </a:r>
            <a:r>
              <a:rPr lang="es-ES" dirty="0" smtClean="0"/>
              <a:t> di </a:t>
            </a:r>
            <a:r>
              <a:rPr lang="es-ES" dirty="0" err="1" smtClean="0"/>
              <a:t>guida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015163-D5FD-4849-978B-77883FAF7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3702774"/>
            <a:ext cx="4638675" cy="2846648"/>
          </a:xfrm>
        </p:spPr>
        <p:txBody>
          <a:bodyPr rtlCol="0"/>
          <a:lstStyle/>
          <a:p>
            <a:pPr marL="342900" indent="-342900" algn="l">
              <a:buFontTx/>
              <a:buChar char="-"/>
            </a:pPr>
            <a:r>
              <a:rPr lang="it-IT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La </a:t>
            </a:r>
            <a:r>
              <a:rPr lang="it-IT" sz="24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guarigione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ha un significato più </a:t>
            </a:r>
            <a:r>
              <a:rPr lang="it-IT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profondo: guida 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divina nella storia. </a:t>
            </a:r>
            <a:endParaRPr lang="it-IT" sz="24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it-IT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«Alla 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tua discendenza darò questo paese, egli stesso manderà il suo angelo davanti a te, perché tu possa prendere di là una moglie per il mio </a:t>
            </a:r>
            <a:r>
              <a:rPr lang="it-IT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figlio» (</a:t>
            </a:r>
            <a:r>
              <a:rPr lang="it-IT" sz="2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Gn</a:t>
            </a:r>
            <a:r>
              <a:rPr lang="it-IT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24, 7)</a:t>
            </a:r>
          </a:p>
          <a:p>
            <a:pPr marL="342900" indent="-342900" algn="l">
              <a:buFontTx/>
              <a:buChar char="-"/>
            </a:pPr>
            <a:endParaRPr lang="es-E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A1C0347-C2C9-46A2-B7A6-9653B525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4</a:t>
            </a:fld>
            <a:endParaRPr lang="es-ES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3A6F33C-3AFE-474E-AC15-C00F368C3C6A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 rtlCol="0"/>
          <a:lstStyle/>
          <a:p>
            <a:pPr marL="457200" indent="-457200" algn="l">
              <a:buFont typeface="+mj-lt"/>
              <a:buAutoNum type="arabicPeriod"/>
            </a:pPr>
            <a:r>
              <a:rPr lang="it-IT" dirty="0">
                <a:solidFill>
                  <a:schemeClr val="accent6"/>
                </a:solidFill>
              </a:rPr>
              <a:t>Gli occhi di </a:t>
            </a:r>
            <a:r>
              <a:rPr lang="it-IT" dirty="0" err="1">
                <a:solidFill>
                  <a:schemeClr val="accent6"/>
                </a:solidFill>
              </a:rPr>
              <a:t>Tobit</a:t>
            </a:r>
            <a:endParaRPr lang="it-IT" dirty="0">
              <a:solidFill>
                <a:schemeClr val="accent6"/>
              </a:solidFill>
            </a:endParaRP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C8438480-8B6F-44E5-A602-6240C1B85FB3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601525" y="1647949"/>
            <a:ext cx="4467224" cy="2834508"/>
          </a:xfrm>
        </p:spPr>
        <p:txBody>
          <a:bodyPr rtlCol="0" anchor="t"/>
          <a:lstStyle/>
          <a:p>
            <a:pPr marL="342900" indent="-342900">
              <a:buFontTx/>
              <a:buChar char="-"/>
            </a:pPr>
            <a:r>
              <a:rPr lang="it-IT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il 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termine ebraico "</a:t>
            </a:r>
            <a:r>
              <a:rPr lang="it-IT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euodóô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", che significa "riuscire" o " guidare bene</a:t>
            </a:r>
            <a:r>
              <a:rPr lang="it-IT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".</a:t>
            </a:r>
            <a:endParaRPr lang="it-IT" sz="24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A1EE8A19-6968-4C81-B180-20FEF61ADEE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7475708" y="4963450"/>
            <a:ext cx="3926211" cy="495389"/>
          </a:xfrm>
        </p:spPr>
        <p:txBody>
          <a:bodyPr rtlCol="0"/>
          <a:lstStyle/>
          <a:p>
            <a:r>
              <a:rPr lang="it-IT" dirty="0" smtClean="0">
                <a:solidFill>
                  <a:schemeClr val="accent6"/>
                </a:solidFill>
              </a:rPr>
              <a:t>2.    La </a:t>
            </a:r>
            <a:r>
              <a:rPr lang="it-IT" dirty="0">
                <a:solidFill>
                  <a:schemeClr val="accent6"/>
                </a:solidFill>
              </a:rPr>
              <a:t>guarigione del </a:t>
            </a:r>
            <a:r>
              <a:rPr lang="it-IT" dirty="0" smtClean="0">
                <a:solidFill>
                  <a:schemeClr val="accent6"/>
                </a:solidFill>
              </a:rPr>
              <a:t>matrimonio</a:t>
            </a:r>
            <a:endParaRPr lang="es-ES" dirty="0">
              <a:solidFill>
                <a:schemeClr val="accent6"/>
              </a:solidFill>
            </a:endParaRPr>
          </a:p>
        </p:txBody>
      </p:sp>
      <p:pic>
        <p:nvPicPr>
          <p:cNvPr id="29" name="Marcador de posición de imagen 28">
            <a:extLst>
              <a:ext uri="{FF2B5EF4-FFF2-40B4-BE49-F238E27FC236}">
                <a16:creationId xmlns:a16="http://schemas.microsoft.com/office/drawing/2014/main" id="{F0E35123-11A3-CD40-A44F-8A81B910563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936" y="988832"/>
            <a:ext cx="1722064" cy="2144922"/>
          </a:xfrm>
        </p:spPr>
      </p:pic>
      <p:pic>
        <p:nvPicPr>
          <p:cNvPr id="31" name="Marcador de posición de imagen 30" descr="Portátil">
            <a:extLst>
              <a:ext uri="{FF2B5EF4-FFF2-40B4-BE49-F238E27FC236}">
                <a16:creationId xmlns:a16="http://schemas.microsoft.com/office/drawing/2014/main" id="{6BF407E9-98AE-2B40-90E3-1B14FC14FDB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Marcador de posición de imagen 28">
            <a:extLst>
              <a:ext uri="{FF2B5EF4-FFF2-40B4-BE49-F238E27FC236}">
                <a16:creationId xmlns:a16="http://schemas.microsoft.com/office/drawing/2014/main" id="{F0E35123-11A3-CD40-A44F-8A81B91056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057" y="4208072"/>
            <a:ext cx="1938944" cy="19848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40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58830" y="2120031"/>
            <a:ext cx="7599326" cy="3712444"/>
          </a:xfr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it-IT" sz="2400" dirty="0" err="1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Tobit</a:t>
            </a:r>
            <a:endParaRPr lang="it-IT" sz="2400" dirty="0">
              <a:solidFill>
                <a:schemeClr val="tx1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Stava cercando quello che pensava fosse meglio per suo figlio. Soldi per sopravvivere.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 smtClean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s-ES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Dio </a:t>
            </a:r>
            <a:endParaRPr lang="it-IT" sz="2400" dirty="0">
              <a:solidFill>
                <a:schemeClr val="tx1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upera 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 piani: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</a:t>
            </a:r>
            <a:r>
              <a:rPr lang="it-IT" sz="2400" dirty="0" err="1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Tobit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possa vedere.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Che 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Tobia 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abbia una buona moglie. 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 ci avevo pensato</a:t>
            </a:r>
            <a:endParaRPr lang="es-ES" sz="2400" dirty="0">
              <a:solidFill>
                <a:schemeClr val="tx1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5</a:t>
            </a:fld>
            <a:endParaRPr lang="es-ES" dirty="0"/>
          </a:p>
        </p:txBody>
      </p:sp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2270375"/>
            <a:ext cx="3156286" cy="4587625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 txBox="1">
            <a:spLocks/>
          </p:cNvSpPr>
          <p:nvPr/>
        </p:nvSpPr>
        <p:spPr>
          <a:xfrm>
            <a:off x="2094081" y="696118"/>
            <a:ext cx="6875462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tx1"/>
                </a:solidFill>
              </a:rPr>
              <a:t>Il piano di Dio è diverso dai nostri piani.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3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6612" y="2145431"/>
            <a:ext cx="6420033" cy="4310308"/>
          </a:xfrm>
        </p:spPr>
        <p:txBody>
          <a:bodyPr rtlCol="0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b="1" dirty="0">
                <a:solidFill>
                  <a:srgbClr val="C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Dio che prende l'iniziativa attraverso </a:t>
            </a:r>
            <a:r>
              <a:rPr lang="it-IT" sz="2400" b="1" dirty="0" smtClean="0">
                <a:solidFill>
                  <a:srgbClr val="C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l'angelo Rafael</a:t>
            </a:r>
            <a:endParaRPr lang="it-IT" sz="2400" b="1" dirty="0">
              <a:solidFill>
                <a:srgbClr val="C00000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Questa notte dobbiamo alloggiare presso </a:t>
            </a:r>
            <a:r>
              <a:rPr lang="it-IT" sz="2400" dirty="0" err="1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Raguele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che è tuo parente. Egli ha una figlia chiamata 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Sara e 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all'infuori di Sara nessun altro figlio o figlia. Tu, come il parente più stretto, hai diritto di sposarla più di qualunque altro uomo e di avere in eredità i beni di suo padre. È una ragazza seria, coraggiosa, molto graziosa e suo padre è una brava persona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". (</a:t>
            </a:r>
            <a:r>
              <a:rPr lang="it-IT" sz="2400" dirty="0" err="1" smtClean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Tobi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6, 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6</a:t>
            </a:fld>
            <a:endParaRPr lang="es-ES" dirty="0"/>
          </a:p>
        </p:txBody>
      </p:sp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830" y="3705225"/>
            <a:ext cx="4206866" cy="3152775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 txBox="1">
            <a:spLocks/>
          </p:cNvSpPr>
          <p:nvPr/>
        </p:nvSpPr>
        <p:spPr>
          <a:xfrm>
            <a:off x="2094081" y="696118"/>
            <a:ext cx="6875462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tx1"/>
                </a:solidFill>
              </a:rPr>
              <a:t>il matrimonio è una vera vocazione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8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337" y="2810449"/>
            <a:ext cx="6420033" cy="2667638"/>
          </a:xfrm>
        </p:spPr>
        <p:txBody>
          <a:bodyPr rtlCol="0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matrimonio è una vocazione, in quanto è una risposta alla specifica chiamata a vivere l’amore coniugale come segno imperfetto dell’amore tra Cristo e la Chiesa. Pertanto, la decisione di sposarsi e di formare una famiglia dev’essere frutto di un discernimento 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vocazionale».(</a:t>
            </a:r>
            <a:r>
              <a:rPr lang="it-IT" sz="2400" dirty="0" err="1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Amoris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Laetitia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lang="es-E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7</a:t>
            </a:fld>
            <a:endParaRPr lang="es-ES" dirty="0"/>
          </a:p>
        </p:txBody>
      </p:sp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830" y="3705225"/>
            <a:ext cx="4206866" cy="3152775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 txBox="1">
            <a:spLocks/>
          </p:cNvSpPr>
          <p:nvPr/>
        </p:nvSpPr>
        <p:spPr>
          <a:xfrm>
            <a:off x="2094081" y="696118"/>
            <a:ext cx="6875462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tx1"/>
                </a:solidFill>
              </a:rPr>
              <a:t>il matrimonio è una vera vocazione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06" y="2325935"/>
            <a:ext cx="8357389" cy="345141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«Poi</a:t>
            </a:r>
            <a:r>
              <a:rPr lang="it-IT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prima di unirti con essa, alzatevi tutti e due a pregare. Supplicate il Signore del cielo perché venga su di voi la sua grazia e la sua salvezza. Non temere: essa ti è stata destinata fin dall'eternità. Sarai tu a salvarla. Ti seguirà e penso che da lei avrai figli che saranno per te come fratelli. Non stare in </a:t>
            </a:r>
            <a:r>
              <a:rPr lang="it-IT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pensiero».  (</a:t>
            </a:r>
            <a:r>
              <a:rPr lang="it-IT" dirty="0" err="1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Tobi</a:t>
            </a:r>
            <a:r>
              <a:rPr lang="it-IT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6, 18)</a:t>
            </a:r>
            <a:endParaRPr lang="es-ES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8</a:t>
            </a:fld>
            <a:endParaRPr lang="es-ES" dirty="0"/>
          </a:p>
        </p:txBody>
      </p:sp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A241642C-CB49-4AA1-9EAD-3BCEA280B5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049" y="0"/>
            <a:ext cx="2817951" cy="3184572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806" y="811119"/>
            <a:ext cx="8170862" cy="30279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s-ES" sz="4000" dirty="0"/>
              <a:t>Matrimonio come </a:t>
            </a:r>
            <a:r>
              <a:rPr lang="es-ES" sz="4000" dirty="0" err="1"/>
              <a:t>progetto</a:t>
            </a:r>
            <a:r>
              <a:rPr lang="es-ES" sz="4000" dirty="0"/>
              <a:t> eterno</a:t>
            </a:r>
            <a:br>
              <a:rPr lang="es-ES" sz="4000" dirty="0"/>
            </a:br>
            <a:r>
              <a:rPr lang="es-ES" sz="4000" dirty="0"/>
              <a:t/>
            </a:r>
            <a:br>
              <a:rPr lang="es-ES" sz="4000" dirty="0"/>
            </a:b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286973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55161" y="1582501"/>
            <a:ext cx="7296374" cy="5174905"/>
          </a:xfrm>
        </p:spPr>
        <p:txBody>
          <a:bodyPr rtlCol="0"/>
          <a:lstStyle/>
          <a:p>
            <a:pPr algn="l"/>
            <a:r>
              <a:rPr lang="it-IT" sz="24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"Prendila; secondo la legge e il decreto scritto nel libro di Mosè ti viene concessa in moglie. Tienila e sana e salva conducila da tuo padre. Il Dio del cielo vi assista con la sua pace". (</a:t>
            </a:r>
            <a:r>
              <a:rPr lang="it-IT" sz="2400" dirty="0" err="1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Tobi</a:t>
            </a:r>
            <a:r>
              <a:rPr lang="it-IT" sz="24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7, 13</a:t>
            </a:r>
            <a:r>
              <a:rPr lang="it-IT" sz="24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algn="l"/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Importanza del rito, della cerimonia, per il popolo ebraico. </a:t>
            </a:r>
          </a:p>
          <a:p>
            <a:pPr algn="l"/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i) Consenso al 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matrimonio: </a:t>
            </a:r>
            <a:r>
              <a:rPr lang="it-IT" sz="240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Raguele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disse: </a:t>
            </a:r>
            <a:r>
              <a:rPr lang="es-ES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 </a:t>
            </a:r>
            <a:r>
              <a:rPr lang="es-ES" sz="24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farò</a:t>
            </a:r>
            <a:r>
              <a:rPr lang="es-ES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!</a:t>
            </a:r>
            <a:endParaRPr lang="it-IT" sz="24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ii) 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Il padre di Sarah, </a:t>
            </a:r>
            <a:r>
              <a:rPr lang="it-IT" sz="240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Raguele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 dà a Tobia.</a:t>
            </a:r>
          </a:p>
          <a:p>
            <a:pPr algn="l"/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iii) Il padre pronuncia una benedizione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«questa 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notte, figlio mio, e vi conceda la sua misericordia e la sua 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pace»</a:t>
            </a:r>
            <a:endParaRPr lang="it-IT" sz="24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iv) Viene firmato un contratto di 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matrimonio: «porta </a:t>
            </a:r>
            <a:r>
              <a:rPr lang="it-IT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 foglio e stese il documento di 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matrimonio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» (</a:t>
            </a:r>
            <a:r>
              <a:rPr lang="it-IT" sz="240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Tobi</a:t>
            </a:r>
            <a:r>
              <a:rPr lang="it-IT" sz="24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7)</a:t>
            </a:r>
            <a:endParaRPr lang="es-ES" sz="24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rtlCol="0"/>
          <a:lstStyle/>
          <a:p>
            <a:pPr rtl="0"/>
            <a:fld id="{9EC71654-96A5-4280-94F3-931C61A9F92C}" type="slidenum">
              <a:rPr lang="es-ES" smtClean="0"/>
              <a:pPr rtl="0"/>
              <a:t>9</a:t>
            </a:fld>
            <a:endParaRPr lang="es-ES" dirty="0"/>
          </a:p>
        </p:txBody>
      </p:sp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3" y="3931920"/>
            <a:ext cx="3882171" cy="2926080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 txBox="1">
            <a:spLocks/>
          </p:cNvSpPr>
          <p:nvPr/>
        </p:nvSpPr>
        <p:spPr>
          <a:xfrm>
            <a:off x="2094081" y="696118"/>
            <a:ext cx="6875462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tx1"/>
                </a:solidFill>
              </a:rPr>
              <a:t>il rito matrimoniale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15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551_TF34076243" id="{EB188560-FF41-4624-93D5-FDD7E127A2DE}" vid="{F767023B-66A9-4F93-B759-29D4C16B6AC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19797F-2510-4681-A59B-FCD8F3733FE0}">
  <ds:schemaRefs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4C31332-3081-4BD9-AD6F-078B4521F3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F4E1AF-DB5E-4764-961C-6F82B33E9E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esferas azules</Template>
  <TotalTime>0</TotalTime>
  <Words>1480</Words>
  <Application>Microsoft Office PowerPoint</Application>
  <PresentationFormat>Panorámica</PresentationFormat>
  <Paragraphs>134</Paragraphs>
  <Slides>19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Corbel</vt:lpstr>
      <vt:lpstr>Times New Roman</vt:lpstr>
      <vt:lpstr>Tema de Office</vt:lpstr>
      <vt:lpstr>Il libro di Tobit come modello di matrimonio religioso</vt:lpstr>
      <vt:lpstr>Presentación de PowerPoint</vt:lpstr>
      <vt:lpstr>Riassunto della storia  </vt:lpstr>
      <vt:lpstr>Il senso di guida</vt:lpstr>
      <vt:lpstr>Presentación de PowerPoint</vt:lpstr>
      <vt:lpstr>Presentación de PowerPoint</vt:lpstr>
      <vt:lpstr>Presentación de PowerPoint</vt:lpstr>
      <vt:lpstr>Matrimonio come progetto eterno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riassunto</vt:lpstr>
      <vt:lpstr>GRAZIE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2021-11-07T15:50:00Z</dcterms:created>
  <dcterms:modified xsi:type="dcterms:W3CDTF">2021-11-08T19:44:47Z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