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08242-35BB-4944-B3D6-DF3AAC0CFF5F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D6229-9B7F-4B9C-8EF8-85EDB9003B0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D6229-9B7F-4B9C-8EF8-85EDB9003B09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3B6B9B-BD9C-4483-BF75-3139DE0D035E}" type="datetimeFigureOut">
              <a:rPr lang="it-IT" smtClean="0"/>
              <a:pPr/>
              <a:t>05/12/2023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C0A7C0-463C-4A7A-BDFD-4839F024B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043608" y="1916832"/>
            <a:ext cx="7147520" cy="276490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Spiritualità mariana</a:t>
            </a:r>
            <a:br>
              <a:rPr lang="it-IT" dirty="0" smtClean="0"/>
            </a:br>
            <a:r>
              <a:rPr lang="it-IT" dirty="0" smtClean="0"/>
              <a:t>indicazioni </a:t>
            </a:r>
            <a:r>
              <a:rPr lang="it-IT" dirty="0" err="1" smtClean="0"/>
              <a:t>magisteriali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solidFill>
                  <a:schemeClr val="accent6"/>
                </a:solidFill>
              </a:rPr>
              <a:t/>
            </a:r>
            <a:br>
              <a:rPr lang="it-IT" dirty="0" smtClean="0">
                <a:solidFill>
                  <a:schemeClr val="accent6"/>
                </a:solidFill>
              </a:rPr>
            </a:br>
            <a:endParaRPr lang="it-IT" dirty="0">
              <a:solidFill>
                <a:schemeClr val="accent6"/>
              </a:solidFill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467544" y="6050037"/>
            <a:ext cx="8600256" cy="685800"/>
          </a:xfrm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chemeClr val="accent2">
                    <a:lumMod val="75000"/>
                  </a:schemeClr>
                </a:solidFill>
              </a:rPr>
              <a:t>Dal Concilio Vaticano </a:t>
            </a:r>
            <a:r>
              <a:rPr lang="it-IT" sz="3600" dirty="0" err="1" smtClean="0">
                <a:solidFill>
                  <a:schemeClr val="accent2">
                    <a:lumMod val="75000"/>
                  </a:schemeClr>
                </a:solidFill>
              </a:rPr>
              <a:t>II</a:t>
            </a:r>
            <a:r>
              <a:rPr lang="it-IT" sz="3600" dirty="0" smtClean="0">
                <a:solidFill>
                  <a:schemeClr val="accent2">
                    <a:lumMod val="75000"/>
                  </a:schemeClr>
                </a:solidFill>
              </a:rPr>
              <a:t> ai nostri giorni</a:t>
            </a:r>
            <a:endParaRPr lang="it-IT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543800" cy="13716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it-IT" sz="5000" dirty="0" smtClean="0"/>
              <a:t>San Giovanni Paolo II, </a:t>
            </a:r>
            <a:r>
              <a:rPr lang="it-IT" sz="5000" dirty="0" err="1" smtClean="0"/>
              <a:t>enc</a:t>
            </a:r>
            <a:r>
              <a:rPr lang="it-IT" sz="5000" dirty="0" smtClean="0"/>
              <a:t>. </a:t>
            </a:r>
            <a:r>
              <a:rPr lang="it-IT" sz="5000" i="1" dirty="0" err="1" smtClean="0"/>
              <a:t>Redemptoris</a:t>
            </a:r>
            <a:r>
              <a:rPr lang="it-IT" sz="5000" i="1" dirty="0" smtClean="0"/>
              <a:t> Mater </a:t>
            </a:r>
            <a:r>
              <a:rPr lang="it-IT" sz="5000" dirty="0" smtClean="0"/>
              <a:t>(1987), n. 46: </a:t>
            </a:r>
            <a:r>
              <a:rPr lang="it-IT" sz="5000" dirty="0" smtClean="0">
                <a:solidFill>
                  <a:schemeClr val="accent2">
                    <a:lumMod val="75000"/>
                  </a:schemeClr>
                </a:solidFill>
              </a:rPr>
              <a:t>«Questo rapporto filiale, questo </a:t>
            </a:r>
            <a:r>
              <a:rPr lang="it-IT" sz="5000" b="1" dirty="0" smtClean="0">
                <a:solidFill>
                  <a:schemeClr val="accent2">
                    <a:lumMod val="75000"/>
                  </a:schemeClr>
                </a:solidFill>
              </a:rPr>
              <a:t>affidarsi di un figlio alla madre </a:t>
            </a:r>
            <a:r>
              <a:rPr lang="it-IT" sz="5000" dirty="0" smtClean="0">
                <a:solidFill>
                  <a:schemeClr val="accent2">
                    <a:lumMod val="75000"/>
                  </a:schemeClr>
                </a:solidFill>
              </a:rPr>
              <a:t>non solo </a:t>
            </a:r>
            <a:r>
              <a:rPr lang="it-IT" sz="5000" b="1" dirty="0" smtClean="0">
                <a:solidFill>
                  <a:schemeClr val="accent2">
                    <a:lumMod val="75000"/>
                  </a:schemeClr>
                </a:solidFill>
              </a:rPr>
              <a:t>ha il suo inizio in Cristo</a:t>
            </a:r>
            <a:r>
              <a:rPr lang="it-IT" sz="5000" dirty="0" smtClean="0">
                <a:solidFill>
                  <a:schemeClr val="accent2">
                    <a:lumMod val="75000"/>
                  </a:schemeClr>
                </a:solidFill>
              </a:rPr>
              <a:t>, ma si può dire che in definitiva </a:t>
            </a:r>
            <a:r>
              <a:rPr lang="it-IT" sz="5000" b="1" dirty="0" smtClean="0">
                <a:solidFill>
                  <a:schemeClr val="accent2">
                    <a:lumMod val="75000"/>
                  </a:schemeClr>
                </a:solidFill>
              </a:rPr>
              <a:t>sia orientato verso di Lui</a:t>
            </a:r>
            <a:r>
              <a:rPr lang="it-IT" sz="5000" dirty="0" smtClean="0">
                <a:solidFill>
                  <a:schemeClr val="accent2">
                    <a:lumMod val="75000"/>
                  </a:schemeClr>
                </a:solidFill>
              </a:rPr>
              <a:t>».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pic>
        <p:nvPicPr>
          <p:cNvPr id="5" name="Segnaposto contenuto 4" descr="Madonna-Fatima-e-papa-Giovanni-Paolo-II-25-03-1984-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4786" b="4786"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932856"/>
            <a:ext cx="8153400" cy="492514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 smtClean="0">
                <a:latin typeface="Century Gothic" pitchFamily="34" charset="0"/>
              </a:rPr>
              <a:t>S. Giovanni Paolo II, </a:t>
            </a:r>
            <a:r>
              <a:rPr lang="it-IT" dirty="0" err="1" smtClean="0">
                <a:latin typeface="Century Gothic" pitchFamily="34" charset="0"/>
              </a:rPr>
              <a:t>enc</a:t>
            </a:r>
            <a:r>
              <a:rPr lang="it-IT" dirty="0" smtClean="0">
                <a:latin typeface="Century Gothic" pitchFamily="34" charset="0"/>
              </a:rPr>
              <a:t>. </a:t>
            </a:r>
            <a:r>
              <a:rPr lang="it-IT" i="1" dirty="0" err="1" smtClean="0">
                <a:latin typeface="Century Gothic" pitchFamily="34" charset="0"/>
              </a:rPr>
              <a:t>Redemptoris</a:t>
            </a:r>
            <a:r>
              <a:rPr lang="it-IT" i="1" dirty="0" smtClean="0">
                <a:latin typeface="Century Gothic" pitchFamily="34" charset="0"/>
              </a:rPr>
              <a:t> Mater </a:t>
            </a:r>
            <a:r>
              <a:rPr lang="it-IT" dirty="0" smtClean="0">
                <a:latin typeface="Century Gothic" pitchFamily="34" charset="0"/>
              </a:rPr>
              <a:t>(1987), </a:t>
            </a:r>
            <a:r>
              <a:rPr lang="it-IT" sz="3200" dirty="0" smtClean="0">
                <a:latin typeface="Century Gothic" pitchFamily="34" charset="0"/>
              </a:rPr>
              <a:t>n. </a:t>
            </a:r>
            <a:r>
              <a:rPr lang="it-IT" dirty="0" smtClean="0">
                <a:latin typeface="Century Gothic" pitchFamily="34" charset="0"/>
              </a:rPr>
              <a:t>48: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it-IT" sz="32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«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Si tratta qui non solo della dottrina della fede, ma anche della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vita di fede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e, dunque,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dell'autentica “spiritualità mariana”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vista alla luce della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Tradizione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 e, specialmente, della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spiritualità alla quale ci esorta il Concilio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 (cfr. LG 66-67).</a:t>
            </a:r>
            <a:r>
              <a:rPr lang="it-IT" baseline="30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 Inoltre,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la spiritualità mariana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al pari della devozione corrispondente, trova una ricchissima fonte nell'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esperienza storica delle persone e delle varie comunità cristiane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viventi tra i diversi popoli e nazioni su tutta la terra».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70912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000000"/>
                </a:solidFill>
              </a:rPr>
              <a:t>Congregazione per l’Educazione cattolica, </a:t>
            </a:r>
            <a:r>
              <a:rPr lang="it-IT" i="1" dirty="0" smtClean="0">
                <a:solidFill>
                  <a:srgbClr val="000000"/>
                </a:solidFill>
              </a:rPr>
              <a:t>La Vergine Maria nella formazione intellettuale e spirituale</a:t>
            </a:r>
            <a:r>
              <a:rPr lang="it-IT" dirty="0" smtClean="0">
                <a:solidFill>
                  <a:srgbClr val="000000"/>
                </a:solidFill>
              </a:rPr>
              <a:t>, 25 marzo 1988, n. 36: 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Lo studio della mariologia tende, come a sua ultima meta, all'acquisizione di una solida </a:t>
            </a: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</a:rPr>
              <a:t>spiritualità mariana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, aspetto essenziale della spiritualità cristiana.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Nel suo cammino verso il raggiungimento della piena maturità del Cristo (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cf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. </a:t>
            </a:r>
            <a:r>
              <a:rPr lang="it-IT" i="1" dirty="0" err="1" smtClean="0">
                <a:solidFill>
                  <a:schemeClr val="accent2">
                    <a:lumMod val="75000"/>
                  </a:schemeClr>
                </a:solidFill>
              </a:rPr>
              <a:t>Ef</a:t>
            </a:r>
            <a:r>
              <a:rPr lang="it-IT" i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4, 13), il discepolo del Signore, consapevole della missione che Dio ha affidato alla Vergine nella storia della salvezza e nella vita della Chiesa, la assume come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madre e maestra di vita spirituale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MC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21)».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>
                <a:latin typeface="Cambria" pitchFamily="18" charset="0"/>
              </a:rPr>
              <a:t>Pontificia </a:t>
            </a:r>
            <a:r>
              <a:rPr lang="it-IT" dirty="0" err="1" smtClean="0">
                <a:latin typeface="Cambria" pitchFamily="18" charset="0"/>
              </a:rPr>
              <a:t>Academia</a:t>
            </a:r>
            <a:r>
              <a:rPr lang="it-IT" dirty="0" smtClean="0">
                <a:latin typeface="Cambria" pitchFamily="18" charset="0"/>
              </a:rPr>
              <a:t> Mariana </a:t>
            </a:r>
            <a:r>
              <a:rPr lang="it-IT" dirty="0" err="1" smtClean="0">
                <a:latin typeface="Cambria" pitchFamily="18" charset="0"/>
              </a:rPr>
              <a:t>Internationalis</a:t>
            </a:r>
            <a:r>
              <a:rPr lang="it-IT" dirty="0" smtClean="0">
                <a:latin typeface="Cambria" pitchFamily="18" charset="0"/>
              </a:rPr>
              <a:t> (PAMI), </a:t>
            </a:r>
            <a:r>
              <a:rPr lang="it-IT" i="1" dirty="0" smtClean="0">
                <a:latin typeface="Cambria" pitchFamily="18" charset="0"/>
              </a:rPr>
              <a:t>La Madre del Signore</a:t>
            </a:r>
            <a:r>
              <a:rPr lang="it-IT" dirty="0" smtClean="0">
                <a:latin typeface="Cambria" pitchFamily="18" charset="0"/>
              </a:rPr>
              <a:t>, Città del Vaticano 2000, n. 53: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«La vita nello Spirito di Cristo ha inizio con il Battesimo ed è vissuta nella Chiesa e per mezzo di essa. La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spiritualità cristiana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è quindi trinitaria, ecclesiale, sacramentale. A questo riguardo sorge spontanea la domanda: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in questo processo che trasforma il discepolo in un “altro Cristo”, qual è il ruolo della Vergine Maria?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».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3886200" cy="486377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3400" dirty="0" smtClean="0"/>
              <a:t>PAMI, </a:t>
            </a:r>
            <a:r>
              <a:rPr lang="it-IT" sz="3400" i="1" dirty="0" smtClean="0"/>
              <a:t>La Madre del Signore</a:t>
            </a:r>
            <a:r>
              <a:rPr lang="it-IT" sz="3400" dirty="0" smtClean="0"/>
              <a:t>, n. 54: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sz="3400" dirty="0" smtClean="0">
                <a:solidFill>
                  <a:schemeClr val="accent2">
                    <a:lumMod val="75000"/>
                  </a:schemeClr>
                </a:solidFill>
              </a:rPr>
              <a:t>«Le ragioni addotte dai teologi per affermare </a:t>
            </a:r>
            <a:r>
              <a:rPr lang="it-IT" sz="3400" b="1" dirty="0" smtClean="0">
                <a:solidFill>
                  <a:schemeClr val="accent2">
                    <a:lumMod val="75000"/>
                  </a:schemeClr>
                </a:solidFill>
              </a:rPr>
              <a:t>la “dimensione mariana” quale elemento intrinseco della “spiritualità cristiana”</a:t>
            </a:r>
            <a:r>
              <a:rPr lang="it-IT" sz="3400" dirty="0" smtClean="0">
                <a:solidFill>
                  <a:schemeClr val="accent2">
                    <a:lumMod val="75000"/>
                  </a:schemeClr>
                </a:solidFill>
              </a:rPr>
              <a:t> sono molteplici: il </a:t>
            </a:r>
            <a:r>
              <a:rPr lang="it-IT" sz="3400" i="1" dirty="0" smtClean="0">
                <a:solidFill>
                  <a:schemeClr val="accent2">
                    <a:lumMod val="75000"/>
                  </a:schemeClr>
                </a:solidFill>
              </a:rPr>
              <a:t>ruolo essenziale </a:t>
            </a:r>
            <a:r>
              <a:rPr lang="it-IT" sz="3400" dirty="0" smtClean="0">
                <a:solidFill>
                  <a:schemeClr val="accent2">
                    <a:lumMod val="75000"/>
                  </a:schemeClr>
                </a:solidFill>
              </a:rPr>
              <a:t>che la Vergine ha svolto nei confronti di Cristo (…); la </a:t>
            </a:r>
            <a:r>
              <a:rPr lang="it-IT" sz="3400" i="1" dirty="0" smtClean="0">
                <a:solidFill>
                  <a:schemeClr val="accent2">
                    <a:lumMod val="75000"/>
                  </a:schemeClr>
                </a:solidFill>
              </a:rPr>
              <a:t>maternità spirituale </a:t>
            </a:r>
            <a:r>
              <a:rPr lang="it-IT" sz="3400" dirty="0" smtClean="0">
                <a:solidFill>
                  <a:schemeClr val="accent2">
                    <a:lumMod val="75000"/>
                  </a:schemeClr>
                </a:solidFill>
              </a:rPr>
              <a:t>nei confronti dei discepoli di Gesù (…);                             %</a:t>
            </a:r>
          </a:p>
          <a:p>
            <a:endParaRPr lang="it-IT" dirty="0"/>
          </a:p>
        </p:txBody>
      </p:sp>
      <p:pic>
        <p:nvPicPr>
          <p:cNvPr id="5" name="Segnaposto contenuto 4" descr="Madonna della tenerezza 2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220072" y="1700808"/>
            <a:ext cx="3552825" cy="4572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pic>
        <p:nvPicPr>
          <p:cNvPr id="6" name="Segnaposto contenuto 5" descr="Salus populi roman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818246"/>
            <a:ext cx="3168352" cy="4752528"/>
          </a:xfrm>
        </p:spPr>
      </p:pic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493577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%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sz="31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la sua </a:t>
            </a:r>
            <a:r>
              <a:rPr lang="it-IT" sz="3100" i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regalità materna </a:t>
            </a:r>
            <a:r>
              <a:rPr lang="it-IT" sz="31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nei confronti della Chiesa e dei singoli discepoli (…); il </a:t>
            </a:r>
            <a:r>
              <a:rPr lang="it-IT" sz="3100" i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valore esemplare </a:t>
            </a:r>
            <a:r>
              <a:rPr lang="it-IT" sz="31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della figura di Maria (…); la relazione molteplice e strutturale tra Maria e la Chiesa (…); </a:t>
            </a:r>
            <a:r>
              <a:rPr lang="it-IT" sz="3100" i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la costante memoria </a:t>
            </a:r>
            <a:r>
              <a:rPr lang="it-IT" sz="31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che la Chiesa fa della Vergine nella santa liturgia (…)».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8153400" cy="46085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PAMI, </a:t>
            </a:r>
            <a:r>
              <a:rPr lang="it-IT" i="1" dirty="0" smtClean="0"/>
              <a:t>La Madre del Signore</a:t>
            </a:r>
            <a:r>
              <a:rPr lang="it-IT" dirty="0" smtClean="0"/>
              <a:t>, n. 55:</a:t>
            </a:r>
          </a:p>
          <a:p>
            <a:pPr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Santa Maria di Nazaret è il modello universale di vita cristiana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discepolare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Per sua natura quindi la “spiritualità mariana” riguarda ogni discepolo del Signore.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(…) San Giovanni Paolo II rileva una convinzione ormai comune: “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Il rapporto con Maria santissima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, che ogni fedele ha in conseguenza della sua unione con Cristo,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risulta ancora più accentuato nella vita delle persone consacrate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».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83568" y="2204864"/>
            <a:ext cx="8153400" cy="42077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>
                <a:latin typeface="Cambria" pitchFamily="18" charset="0"/>
              </a:rPr>
              <a:t>PAMI, </a:t>
            </a:r>
            <a:r>
              <a:rPr lang="it-IT" i="1" dirty="0" smtClean="0">
                <a:latin typeface="Cambria" pitchFamily="18" charset="0"/>
              </a:rPr>
              <a:t>La Madre del Signore</a:t>
            </a:r>
            <a:r>
              <a:rPr lang="it-IT" dirty="0" smtClean="0">
                <a:latin typeface="Cambria" pitchFamily="18" charset="0"/>
              </a:rPr>
              <a:t>, n. 56:</a:t>
            </a:r>
          </a:p>
          <a:p>
            <a:pPr>
              <a:buNone/>
            </a:pPr>
            <a:endParaRPr lang="it-IT" dirty="0" smtClean="0">
              <a:latin typeface="Cambria" pitchFamily="18" charset="0"/>
            </a:endParaRPr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«Nel corso dei secoli,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la spiritualità mariana ha assunto diverse forme espressive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, secondo la temperie teologica e culturale delle varie epoche 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l’aspetto o la funzione della Madre del Signore che venivano messi in rilievo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. A titolo di esempio, vengono qui ricordate alcune di tali forme espressive.</a:t>
            </a:r>
          </a:p>
          <a:p>
            <a:pPr marL="0" indent="0" algn="r">
              <a:buNone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%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%</a:t>
            </a:r>
          </a:p>
          <a:p>
            <a:pPr>
              <a:lnSpc>
                <a:spcPct val="120000"/>
              </a:lnSpc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L’imitazione. (…)			Il servizio. (…)</a:t>
            </a:r>
          </a:p>
          <a:p>
            <a:pPr>
              <a:lnSpc>
                <a:spcPct val="120000"/>
              </a:lnSpc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La consacrazione. (…)		La oblazione (…)</a:t>
            </a:r>
          </a:p>
          <a:p>
            <a:pPr>
              <a:lnSpc>
                <a:spcPct val="120000"/>
              </a:lnSpc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La schiavitù. (…)		La vita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mariaforme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 (…)</a:t>
            </a:r>
          </a:p>
          <a:p>
            <a:pPr>
              <a:lnSpc>
                <a:spcPct val="120000"/>
              </a:lnSpc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La spiritualità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cordimariana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. (…)</a:t>
            </a:r>
          </a:p>
          <a:p>
            <a:pPr>
              <a:lnSpc>
                <a:spcPct val="120000"/>
              </a:lnSpc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L’amore filiale e l’alleanza con Maria. (…)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La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chiragogia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. (…)    n. 57: Non pochi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movimenti ecclesiali contemporanei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spesso laici, a prevalente impegno apostolico,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hanno una esplicita spiritualità mariana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».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1560" y="1916832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latin typeface="Century Gothic" pitchFamily="34" charset="0"/>
              </a:rPr>
              <a:t>PAMI, </a:t>
            </a:r>
            <a:r>
              <a:rPr lang="it-IT" i="1" dirty="0" smtClean="0">
                <a:latin typeface="Century Gothic" pitchFamily="34" charset="0"/>
              </a:rPr>
              <a:t>La Madre del Signore</a:t>
            </a:r>
            <a:r>
              <a:rPr lang="it-IT" dirty="0" smtClean="0">
                <a:latin typeface="Century Gothic" pitchFamily="34" charset="0"/>
              </a:rPr>
              <a:t>, n. 58: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«Da questa rassegna, pur incompleta, risulta che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la coscienza ecclesiale sul ruolo della Vergine nel cammino del discepolo verso la pienezza della sua vocazione è antica, universale, insita nell’esperienza di uomini e donne eminenti per santità di vita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. Tale esperienza si deve ritenere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un dono dello Spirito alla vita della Chiesa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».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77200" cy="86995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2"/>
          </p:nvPr>
        </p:nvSpPr>
        <p:spPr>
          <a:xfrm>
            <a:off x="395536" y="2060848"/>
            <a:ext cx="1944216" cy="4032448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CONCILIO VATICANO II, cost. </a:t>
            </a:r>
            <a:r>
              <a:rPr lang="it-IT" sz="2400" b="1" dirty="0" err="1" smtClean="0"/>
              <a:t>dogm</a:t>
            </a:r>
            <a:r>
              <a:rPr lang="it-IT" sz="2400" b="1" dirty="0" smtClean="0"/>
              <a:t>. </a:t>
            </a:r>
            <a:r>
              <a:rPr lang="it-IT" sz="2400" b="1" i="1" dirty="0" smtClean="0"/>
              <a:t>Lumen </a:t>
            </a:r>
            <a:r>
              <a:rPr lang="it-IT" sz="2400" b="1" i="1" dirty="0" err="1" smtClean="0"/>
              <a:t>gentium</a:t>
            </a:r>
            <a:r>
              <a:rPr lang="it-IT" sz="2400" b="1" dirty="0" smtClean="0"/>
              <a:t>, 1964.</a:t>
            </a:r>
            <a:endParaRPr lang="it-IT" sz="2400" b="1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771800" y="1988840"/>
            <a:ext cx="6112768" cy="4419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n. 53: «(La vergine Maria) è riconosciuta quale sovreminente e del tutto singolare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membro della Chiesa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sua immagine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ed eccellentissimo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modello nella fede e nella carità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, e la Chiesa cattolica, edotta dallo Spirito santo, con affetto di pietà filiale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la venera come una madre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amantissima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».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153400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PAMI, </a:t>
            </a:r>
            <a:r>
              <a:rPr lang="it-IT" i="1" dirty="0" smtClean="0"/>
              <a:t>La Madre del Signore</a:t>
            </a:r>
            <a:r>
              <a:rPr lang="it-IT" dirty="0" smtClean="0"/>
              <a:t>, n. 58: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Sono da evitare termini come “schiavitù” mariana, essere “proprietà”, “strumento”, “cosa” di Maria «difficilmente accettabili da una sana cultura contemporanea e poco consoni alla dignità della persona;»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Occorre usare con attenzione l’espressione “consacrazione a Maria” per evitarne un uso improprio, dal generico significato di richiesta di protezione.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latin typeface="Century Gothic" pitchFamily="34" charset="0"/>
              </a:rPr>
              <a:t>Bibliografia</a:t>
            </a:r>
          </a:p>
          <a:p>
            <a:pPr marL="0" indent="0" algn="just"/>
            <a:r>
              <a:rPr lang="it-IT" dirty="0" smtClean="0">
                <a:latin typeface="Century Gothic" pitchFamily="34" charset="0"/>
              </a:rPr>
              <a:t> Congregazione </a:t>
            </a:r>
            <a:r>
              <a:rPr lang="it-IT" dirty="0" smtClean="0">
                <a:latin typeface="Century Gothic" pitchFamily="34" charset="0"/>
              </a:rPr>
              <a:t>per l’Educazione cattolica, </a:t>
            </a:r>
            <a:r>
              <a:rPr lang="it-IT" i="1" dirty="0" smtClean="0">
                <a:latin typeface="Century Gothic" pitchFamily="34" charset="0"/>
              </a:rPr>
              <a:t>La Vergine Maria nella formazione intellettuale e spirituale</a:t>
            </a:r>
            <a:r>
              <a:rPr lang="it-IT" dirty="0" smtClean="0">
                <a:latin typeface="Century Gothic" pitchFamily="34" charset="0"/>
              </a:rPr>
              <a:t>, 25 marzo 1988.</a:t>
            </a:r>
          </a:p>
          <a:p>
            <a:pPr marL="0" indent="0" algn="just"/>
            <a:r>
              <a:rPr lang="it-IT" dirty="0" smtClean="0">
                <a:latin typeface="Century Gothic" pitchFamily="34" charset="0"/>
              </a:rPr>
              <a:t> PAMI</a:t>
            </a:r>
            <a:r>
              <a:rPr lang="it-IT" dirty="0" smtClean="0">
                <a:latin typeface="Century Gothic" pitchFamily="34" charset="0"/>
              </a:rPr>
              <a:t>, </a:t>
            </a:r>
            <a:r>
              <a:rPr lang="it-IT" i="1" dirty="0" smtClean="0">
                <a:latin typeface="Century Gothic" pitchFamily="34" charset="0"/>
              </a:rPr>
              <a:t>La Madre del Signore. Memoria presenza speranza</a:t>
            </a:r>
            <a:r>
              <a:rPr lang="it-IT" dirty="0" smtClean="0">
                <a:latin typeface="Century Gothic" pitchFamily="34" charset="0"/>
              </a:rPr>
              <a:t>, Città del Vaticano 2000.</a:t>
            </a:r>
          </a:p>
          <a:p>
            <a:pPr marL="0" indent="0" algn="just"/>
            <a:r>
              <a:rPr lang="it-IT" dirty="0" smtClean="0">
                <a:latin typeface="Century Gothic" pitchFamily="34" charset="0"/>
              </a:rPr>
              <a:t> AAVV</a:t>
            </a:r>
            <a:r>
              <a:rPr lang="it-IT" dirty="0" smtClean="0">
                <a:latin typeface="Century Gothic" pitchFamily="34" charset="0"/>
              </a:rPr>
              <a:t>, </a:t>
            </a:r>
            <a:r>
              <a:rPr lang="it-IT" i="1" dirty="0" smtClean="0">
                <a:latin typeface="Century Gothic" pitchFamily="34" charset="0"/>
              </a:rPr>
              <a:t>La spiritualità mariana della Chiesa alla luce dell’enciclica </a:t>
            </a:r>
            <a:r>
              <a:rPr lang="it-IT" i="1" dirty="0" err="1" smtClean="0">
                <a:latin typeface="Century Gothic" pitchFamily="34" charset="0"/>
              </a:rPr>
              <a:t>Redemptoris</a:t>
            </a:r>
            <a:r>
              <a:rPr lang="it-IT" i="1" dirty="0" smtClean="0">
                <a:latin typeface="Century Gothic" pitchFamily="34" charset="0"/>
              </a:rPr>
              <a:t> Mater</a:t>
            </a:r>
            <a:r>
              <a:rPr lang="it-IT" dirty="0" smtClean="0">
                <a:latin typeface="Century Gothic" pitchFamily="34" charset="0"/>
              </a:rPr>
              <a:t>, </a:t>
            </a:r>
            <a:r>
              <a:rPr lang="it-IT" dirty="0" err="1" smtClean="0">
                <a:latin typeface="Century Gothic" pitchFamily="34" charset="0"/>
              </a:rPr>
              <a:t>Teresianum</a:t>
            </a:r>
            <a:r>
              <a:rPr lang="it-IT" dirty="0" smtClean="0">
                <a:latin typeface="Century Gothic" pitchFamily="34" charset="0"/>
              </a:rPr>
              <a:t>, Roma 1988.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0"/>
            <a:ext cx="8153400" cy="1124744"/>
          </a:xfrm>
        </p:spPr>
        <p:txBody>
          <a:bodyPr>
            <a:normAutofit/>
          </a:bodyPr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11560" y="1932856"/>
            <a:ext cx="8153400" cy="4925144"/>
          </a:xfrm>
        </p:spPr>
        <p:txBody>
          <a:bodyPr>
            <a:normAutofit fontScale="85000" lnSpcReduction="20000"/>
          </a:bodyPr>
          <a:lstStyle/>
          <a:p>
            <a:r>
              <a:rPr lang="it-IT" i="1" dirty="0" smtClean="0">
                <a:solidFill>
                  <a:schemeClr val="accent2">
                    <a:lumMod val="75000"/>
                  </a:schemeClr>
                </a:solidFill>
              </a:rPr>
              <a:t>Lumen </a:t>
            </a:r>
            <a:r>
              <a:rPr lang="it-IT" i="1" dirty="0" err="1" smtClean="0">
                <a:solidFill>
                  <a:schemeClr val="accent2">
                    <a:lumMod val="75000"/>
                  </a:schemeClr>
                </a:solidFill>
              </a:rPr>
              <a:t>gentium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, 65: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«Maria, che è entrata intimamente nella storia della salvezza, riunisce in sé in qualche modo e riverbera i massimi dati della fede; così quando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la si predica e la si onora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, ella chiama i credenti al Figlio suo, al suo sacrificio e all’amore del Padre. A sua volta la Chiesa, mentre persegue la gloria di Cristo,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diventa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più simile al suo così alto modello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(…) La Vergine infatti nella sua vita fu il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modello di quell’amore materno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, del quale devono essere animati tutti quelli che nella missione apostolica della Chiesa cooperano alla rigenerazione degli uomini».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11560" y="1988840"/>
            <a:ext cx="8153400" cy="4495800"/>
          </a:xfrm>
        </p:spPr>
        <p:txBody>
          <a:bodyPr>
            <a:normAutofit fontScale="92500"/>
          </a:bodyPr>
          <a:lstStyle/>
          <a:p>
            <a:r>
              <a:rPr lang="it-IT" i="1" dirty="0" smtClean="0">
                <a:solidFill>
                  <a:schemeClr val="accent2">
                    <a:lumMod val="75000"/>
                  </a:schemeClr>
                </a:solidFill>
              </a:rPr>
              <a:t>Lumen </a:t>
            </a:r>
            <a:r>
              <a:rPr lang="it-IT" i="1" dirty="0" err="1" smtClean="0">
                <a:solidFill>
                  <a:schemeClr val="accent2">
                    <a:lumMod val="75000"/>
                  </a:schemeClr>
                </a:solidFill>
              </a:rPr>
              <a:t>gentium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, 66: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«Soprattutto a partire dal Concilio di Efeso,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il culto del popolo di Dio verso Maria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crebbe mirabilmente in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venerazione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e in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amore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, in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invocazione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e in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imitazione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, secondo le sue stesse profetiche parole: “Tutte le generazioni mi chiameranno beata, perché grandi cose mi ha fatto l’Onnipotente” (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Lc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1,48). Questo culto, sebbene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del tutto singolare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differisce essenzialmente dal culto di adorazione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».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11560" y="1988840"/>
            <a:ext cx="3886200" cy="5085184"/>
          </a:xfrm>
        </p:spPr>
        <p:txBody>
          <a:bodyPr>
            <a:normAutofit fontScale="47500" lnSpcReduction="20000"/>
          </a:bodyPr>
          <a:lstStyle/>
          <a:p>
            <a:r>
              <a:rPr lang="it-IT" sz="4200" i="1" dirty="0" smtClean="0">
                <a:solidFill>
                  <a:schemeClr val="accent2">
                    <a:lumMod val="75000"/>
                  </a:schemeClr>
                </a:solidFill>
              </a:rPr>
              <a:t>Lumen </a:t>
            </a:r>
            <a:r>
              <a:rPr lang="it-IT" sz="4200" i="1" dirty="0" err="1" smtClean="0">
                <a:solidFill>
                  <a:schemeClr val="accent2">
                    <a:lumMod val="75000"/>
                  </a:schemeClr>
                </a:solidFill>
              </a:rPr>
              <a:t>gentium</a:t>
            </a:r>
            <a:r>
              <a:rPr lang="it-IT" sz="4200" dirty="0" smtClean="0">
                <a:solidFill>
                  <a:schemeClr val="accent2">
                    <a:lumMod val="75000"/>
                  </a:schemeClr>
                </a:solidFill>
              </a:rPr>
              <a:t>, 67: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4200" dirty="0" smtClean="0">
                <a:solidFill>
                  <a:schemeClr val="accent2">
                    <a:lumMod val="75000"/>
                  </a:schemeClr>
                </a:solidFill>
              </a:rPr>
              <a:t>«Il sacrosanto Concilio esorta tutti i figli della Chiesa perché generosamente </a:t>
            </a:r>
            <a:r>
              <a:rPr lang="it-IT" sz="4200" b="1" dirty="0" smtClean="0">
                <a:solidFill>
                  <a:schemeClr val="accent2">
                    <a:lumMod val="75000"/>
                  </a:schemeClr>
                </a:solidFill>
              </a:rPr>
              <a:t>promuovano il culto</a:t>
            </a:r>
            <a:r>
              <a:rPr lang="it-IT" sz="4200" dirty="0" smtClean="0">
                <a:solidFill>
                  <a:schemeClr val="accent2">
                    <a:lumMod val="75000"/>
                  </a:schemeClr>
                </a:solidFill>
              </a:rPr>
              <a:t>, specialmente </a:t>
            </a:r>
            <a:r>
              <a:rPr lang="it-IT" sz="4200" b="1" dirty="0" smtClean="0">
                <a:solidFill>
                  <a:schemeClr val="accent2">
                    <a:lumMod val="75000"/>
                  </a:schemeClr>
                </a:solidFill>
              </a:rPr>
              <a:t>liturgico</a:t>
            </a:r>
            <a:r>
              <a:rPr lang="it-IT" sz="4200" dirty="0" smtClean="0">
                <a:solidFill>
                  <a:schemeClr val="accent2">
                    <a:lumMod val="75000"/>
                  </a:schemeClr>
                </a:solidFill>
              </a:rPr>
              <a:t>, verso la beata Vergine, </a:t>
            </a:r>
            <a:r>
              <a:rPr lang="it-IT" sz="4200" b="1" dirty="0" smtClean="0">
                <a:solidFill>
                  <a:schemeClr val="accent2">
                    <a:lumMod val="75000"/>
                  </a:schemeClr>
                </a:solidFill>
              </a:rPr>
              <a:t>abbiano in grande stima le pratiche e gli esercizi di pietà </a:t>
            </a:r>
            <a:r>
              <a:rPr lang="it-IT" sz="4200" dirty="0" smtClean="0">
                <a:solidFill>
                  <a:schemeClr val="accent2">
                    <a:lumMod val="75000"/>
                  </a:schemeClr>
                </a:solidFill>
              </a:rPr>
              <a:t>verso di lei e scrupolosamente </a:t>
            </a:r>
            <a:r>
              <a:rPr lang="it-IT" sz="4200" b="1" dirty="0" smtClean="0">
                <a:solidFill>
                  <a:schemeClr val="accent2">
                    <a:lumMod val="75000"/>
                  </a:schemeClr>
                </a:solidFill>
              </a:rPr>
              <a:t>osservino</a:t>
            </a:r>
            <a:r>
              <a:rPr lang="it-IT" sz="4200" dirty="0" smtClean="0">
                <a:solidFill>
                  <a:schemeClr val="accent2">
                    <a:lumMod val="75000"/>
                  </a:schemeClr>
                </a:solidFill>
              </a:rPr>
              <a:t> quanto in passato è stato sancito circa </a:t>
            </a:r>
            <a:r>
              <a:rPr lang="it-IT" sz="4200" b="1" dirty="0" smtClean="0">
                <a:solidFill>
                  <a:schemeClr val="accent2">
                    <a:lumMod val="75000"/>
                  </a:schemeClr>
                </a:solidFill>
              </a:rPr>
              <a:t>il culto delle immagini </a:t>
            </a:r>
            <a:r>
              <a:rPr lang="it-IT" sz="4200" dirty="0" smtClean="0">
                <a:solidFill>
                  <a:schemeClr val="accent2">
                    <a:lumMod val="75000"/>
                  </a:schemeClr>
                </a:solidFill>
              </a:rPr>
              <a:t>di Cristo, della beata Vergine e dei santi.</a:t>
            </a:r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>
          <a:xfrm>
            <a:off x="4860032" y="2066239"/>
            <a:ext cx="3886200" cy="4791761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Esorta inoltre caldamente i teologi e i predicatori della parola divina ad astenersi con ogni cura da qualunque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falsa esagerazione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, come pure da una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eccessiva ristrettezza di mente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nel considerare la singolare dignità della Madre di Dio. (…) Sia nelle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parole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 che nei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fatti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 evitino diligentemente ogni cosa che possa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indurre in errore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 i fratelli separati e qualunque altra persona».</a:t>
            </a: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pic>
        <p:nvPicPr>
          <p:cNvPr id="5" name="Segnaposto contenuto 4" descr="Bonari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844824"/>
            <a:ext cx="3429000" cy="4572000"/>
          </a:xfrm>
        </p:spPr>
      </p:pic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211960" y="1844824"/>
            <a:ext cx="4680520" cy="4752528"/>
          </a:xfrm>
        </p:spPr>
        <p:txBody>
          <a:bodyPr>
            <a:normAutofit fontScale="32500" lnSpcReduction="20000"/>
          </a:bodyPr>
          <a:lstStyle/>
          <a:p>
            <a:pPr marL="0" indent="0" algn="r">
              <a:buNone/>
            </a:pPr>
            <a:r>
              <a:rPr lang="it-IT" sz="6200" dirty="0" smtClean="0">
                <a:latin typeface="Century Gothic" pitchFamily="34" charset="0"/>
              </a:rPr>
              <a:t>San Paolo </a:t>
            </a:r>
            <a:r>
              <a:rPr lang="it-IT" sz="6200" dirty="0" err="1" smtClean="0">
                <a:latin typeface="Century Gothic" pitchFamily="34" charset="0"/>
              </a:rPr>
              <a:t>VI</a:t>
            </a:r>
            <a:r>
              <a:rPr lang="it-IT" sz="6200" dirty="0" smtClean="0">
                <a:latin typeface="Century Gothic" pitchFamily="34" charset="0"/>
              </a:rPr>
              <a:t>, omelia al santuario di Bonaria (Cagliari), 24 aprile 1970: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it-IT" sz="6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«Come nella statua della Madonna di Bonaria, Cristo ci appare nelle braccia di Maria; </a:t>
            </a:r>
            <a:r>
              <a:rPr lang="it-IT" sz="6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è da Lei che noi lo abbiamo</a:t>
            </a:r>
            <a:r>
              <a:rPr lang="it-IT" sz="6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, nella sua primissima relazione con noi; Egli è uomo come noi, </a:t>
            </a:r>
            <a:r>
              <a:rPr lang="it-IT" sz="6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è nostro fratello per il ministero materno di Maria</a:t>
            </a:r>
            <a:r>
              <a:rPr lang="it-IT" sz="6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. </a:t>
            </a:r>
            <a:r>
              <a:rPr lang="it-IT" sz="6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Se vogliamo essere cristiani, dobbiamo essere mariani</a:t>
            </a:r>
            <a:r>
              <a:rPr lang="it-IT" sz="6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, cioè dobbiamo riconoscere </a:t>
            </a:r>
            <a:r>
              <a:rPr lang="it-IT" sz="6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il rapporto essenziale, vitale, provvidenziale che unisce la Madonna a Gesù</a:t>
            </a:r>
            <a:r>
              <a:rPr lang="it-IT" sz="6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, e che </a:t>
            </a:r>
            <a:r>
              <a:rPr lang="it-IT" sz="6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apre a noi la via </a:t>
            </a:r>
            <a:r>
              <a:rPr lang="it-IT" sz="6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che a Lui ci conduce».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1560" y="1844824"/>
            <a:ext cx="8153400" cy="4680520"/>
          </a:xfrm>
        </p:spPr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«Scompare, se di ciò vi fosse bisogno, da noi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il timore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che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dando alla nostra spiritualità questa impronta di devozione mariana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la nostra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religiosità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la nostra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visione della vita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la nostra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energia morale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debbano diventare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molli, femminee e quasi infantili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quando appressandoci a Lei, poetessa e profetessa della redenzione, ascoltiamo dalle sue labbra angeliche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l’inno più forte e innovatore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che sia mai stato pronunciato, il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Magnificat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 ».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2"/>
          </p:nvPr>
        </p:nvSpPr>
        <p:spPr>
          <a:xfrm>
            <a:off x="611560" y="2060848"/>
            <a:ext cx="1600200" cy="4343400"/>
          </a:xfrm>
        </p:spPr>
        <p:txBody>
          <a:bodyPr/>
          <a:lstStyle/>
          <a:p>
            <a:r>
              <a:rPr lang="it-IT" sz="2400" b="1" dirty="0" smtClean="0">
                <a:solidFill>
                  <a:schemeClr val="tx2"/>
                </a:solidFill>
                <a:latin typeface="Century Gothic" pitchFamily="34" charset="0"/>
              </a:rPr>
              <a:t>San Paolo </a:t>
            </a:r>
            <a:r>
              <a:rPr lang="it-IT" sz="2400" b="1" dirty="0" err="1" smtClean="0">
                <a:solidFill>
                  <a:schemeClr val="tx2"/>
                </a:solidFill>
                <a:latin typeface="Century Gothic" pitchFamily="34" charset="0"/>
              </a:rPr>
              <a:t>VI</a:t>
            </a:r>
            <a:r>
              <a:rPr lang="it-IT" sz="2400" b="1" dirty="0" smtClean="0">
                <a:solidFill>
                  <a:schemeClr val="tx2"/>
                </a:solidFill>
                <a:latin typeface="Century Gothic" pitchFamily="34" charset="0"/>
              </a:rPr>
              <a:t>, es. </a:t>
            </a:r>
            <a:r>
              <a:rPr lang="it-IT" sz="2400" b="1" dirty="0" err="1" smtClean="0">
                <a:solidFill>
                  <a:schemeClr val="tx2"/>
                </a:solidFill>
                <a:latin typeface="Century Gothic" pitchFamily="34" charset="0"/>
              </a:rPr>
              <a:t>ap</a:t>
            </a:r>
            <a:r>
              <a:rPr lang="it-IT" sz="2400" b="1" dirty="0" smtClean="0">
                <a:solidFill>
                  <a:schemeClr val="tx2"/>
                </a:solidFill>
                <a:latin typeface="Century Gothic" pitchFamily="34" charset="0"/>
              </a:rPr>
              <a:t>. </a:t>
            </a:r>
            <a:r>
              <a:rPr lang="it-IT" sz="2400" b="1" i="1" dirty="0" err="1" smtClean="0">
                <a:solidFill>
                  <a:schemeClr val="tx2"/>
                </a:solidFill>
                <a:latin typeface="Century Gothic" pitchFamily="34" charset="0"/>
              </a:rPr>
              <a:t>Marialis</a:t>
            </a:r>
            <a:r>
              <a:rPr lang="it-IT" sz="2400" b="1" i="1" dirty="0" smtClean="0">
                <a:solidFill>
                  <a:schemeClr val="tx2"/>
                </a:solidFill>
                <a:latin typeface="Century Gothic" pitchFamily="34" charset="0"/>
              </a:rPr>
              <a:t> </a:t>
            </a:r>
            <a:r>
              <a:rPr lang="it-IT" sz="2400" b="1" i="1" dirty="0" err="1" smtClean="0">
                <a:solidFill>
                  <a:schemeClr val="tx2"/>
                </a:solidFill>
                <a:latin typeface="Century Gothic" pitchFamily="34" charset="0"/>
              </a:rPr>
              <a:t>cultus</a:t>
            </a:r>
            <a:r>
              <a:rPr lang="it-IT" sz="2400" b="1" dirty="0" smtClean="0">
                <a:solidFill>
                  <a:schemeClr val="tx2"/>
                </a:solidFill>
                <a:latin typeface="Century Gothic" pitchFamily="34" charset="0"/>
              </a:rPr>
              <a:t>, 2 febbraio 1974, n. 21</a:t>
            </a:r>
          </a:p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2339752" y="2132856"/>
            <a:ext cx="6400800" cy="4320480"/>
          </a:xfrm>
        </p:spPr>
        <p:txBody>
          <a:bodyPr>
            <a:normAutofit fontScale="47500" lnSpcReduction="20000"/>
          </a:bodyPr>
          <a:lstStyle/>
          <a:p>
            <a:pPr marL="0" indent="0" algn="r">
              <a:lnSpc>
                <a:spcPct val="120000"/>
              </a:lnSpc>
              <a:buNone/>
            </a:pPr>
            <a:r>
              <a:rPr lang="it-IT" sz="44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«</a:t>
            </a:r>
            <a:r>
              <a:rPr lang="it-IT" sz="44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Modello di tutta la Chiesa </a:t>
            </a:r>
            <a:r>
              <a:rPr lang="it-IT" sz="44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nell'esercizio del culto divino, Maria è anche, evidentemente,</a:t>
            </a:r>
            <a:r>
              <a:rPr lang="it-IT" sz="4400" i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 </a:t>
            </a:r>
            <a:r>
              <a:rPr lang="it-IT" sz="4400" b="1" i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maestra di vita spirituale </a:t>
            </a:r>
            <a:r>
              <a:rPr lang="it-IT" sz="44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per i singoli cristiani</a:t>
            </a:r>
            <a:r>
              <a:rPr lang="it-IT" sz="44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. Ben presto i fedeli cominciarono a </a:t>
            </a:r>
            <a:r>
              <a:rPr lang="it-IT" sz="44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guardare a Maria per fare, come lei, della propria vita un culto a Dio e del loro culto un impegno di vita</a:t>
            </a:r>
            <a:r>
              <a:rPr lang="it-IT" sz="44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. Già nel IV secolo, sant'Ambrogio, parlando ai fedeli, auspicava </a:t>
            </a:r>
            <a:r>
              <a:rPr lang="it-IT" sz="44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che in ognuno di essi fosse l'anima di Maria per glorificare Dio</a:t>
            </a:r>
            <a:r>
              <a:rPr lang="it-IT" sz="44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:</a:t>
            </a:r>
            <a:r>
              <a:rPr lang="it-IT" sz="4400" i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 </a:t>
            </a:r>
            <a:r>
              <a:rPr lang="it-IT" sz="4400" i="1" dirty="0" err="1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Dev</a:t>
            </a:r>
            <a:r>
              <a:rPr lang="it-IT" sz="4400" i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'essere in ciascuno l'anima di Maria per magnificare il Signore, </a:t>
            </a:r>
            <a:r>
              <a:rPr lang="it-IT" sz="4400" i="1" dirty="0" err="1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dev</a:t>
            </a:r>
            <a:r>
              <a:rPr lang="it-IT" sz="4400" i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'essere in ciascuno il suo spirito per esultare in Dio»</a:t>
            </a:r>
            <a:r>
              <a:rPr lang="it-IT" sz="44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ea typeface="Cambria" panose="02040503050406030204" pitchFamily="18" charset="0"/>
              </a:rPr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SM: Indicazioni </a:t>
            </a:r>
            <a:r>
              <a:rPr lang="it-IT" dirty="0" err="1" smtClean="0"/>
              <a:t>magisteriali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251520" y="1916832"/>
            <a:ext cx="8640960" cy="4495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it-IT" sz="2000" dirty="0" smtClean="0">
                <a:latin typeface="Century Gothic" pitchFamily="34" charset="0"/>
              </a:rPr>
              <a:t>San Giovanni Paolo II, </a:t>
            </a:r>
            <a:r>
              <a:rPr lang="it-IT" sz="2000" dirty="0" err="1" smtClean="0">
                <a:latin typeface="Century Gothic" pitchFamily="34" charset="0"/>
              </a:rPr>
              <a:t>enc</a:t>
            </a:r>
            <a:r>
              <a:rPr lang="it-IT" sz="2000" dirty="0" smtClean="0">
                <a:latin typeface="Century Gothic" pitchFamily="34" charset="0"/>
              </a:rPr>
              <a:t>. </a:t>
            </a:r>
            <a:r>
              <a:rPr lang="it-IT" sz="2000" i="1" dirty="0" err="1" smtClean="0">
                <a:latin typeface="Century Gothic" pitchFamily="34" charset="0"/>
              </a:rPr>
              <a:t>Redemptoris</a:t>
            </a:r>
            <a:r>
              <a:rPr lang="it-IT" sz="2000" i="1" dirty="0" smtClean="0">
                <a:latin typeface="Century Gothic" pitchFamily="34" charset="0"/>
              </a:rPr>
              <a:t> Mater </a:t>
            </a:r>
            <a:r>
              <a:rPr lang="it-IT" sz="2000" dirty="0" smtClean="0">
                <a:latin typeface="Century Gothic" pitchFamily="34" charset="0"/>
              </a:rPr>
              <a:t>(1987), n. 45: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«L'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affidamento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 è la risposta all'amore di una persona e, in particolare, all'amore della madre.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La dimensione mariana della vita di un discepolo di Cristo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si esprime in modo speciale proprio mediante tale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affidamento filiale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nei riguardi della Madre di Dio, iniziato col testamento del Redentore sul </a:t>
            </a:r>
            <a:r>
              <a:rPr lang="it-IT" sz="2000" dirty="0" err="1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Golgota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.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Affidandosi </a:t>
            </a:r>
            <a:r>
              <a:rPr lang="it-IT" sz="2000" b="1" dirty="0" err="1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filialmente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 a Maria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il cristiano, come l'apostolo Giovanni, accoglie “fra le sue cose proprie” (</a:t>
            </a:r>
            <a:r>
              <a:rPr lang="it-IT" sz="2000" dirty="0" err="1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Gv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 19,27) la Madre di Cristo e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la introduce in tutto lo spazio della propria vita interiore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cioè nel suo “io” umano e cristiano: “La prese con sé”. (…) Così anche si esplica quella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maternità secondo lo spirito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che è diventata la funzione di Maria sotto la Croce e nel cenacolo».</a:t>
            </a:r>
            <a:endParaRPr lang="it-IT" sz="2000" dirty="0">
              <a:solidFill>
                <a:schemeClr val="accent2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Personalizzato 7">
      <a:dk1>
        <a:srgbClr val="4F7D7D"/>
      </a:dk1>
      <a:lt1>
        <a:srgbClr val="FFE599"/>
      </a:lt1>
      <a:dk2>
        <a:srgbClr val="4F7D7D"/>
      </a:dk2>
      <a:lt2>
        <a:srgbClr val="568278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FFC000"/>
      </a:accent6>
      <a:hlink>
        <a:srgbClr val="F7B615"/>
      </a:hlink>
      <a:folHlink>
        <a:srgbClr val="70440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214</TotalTime>
  <Words>1460</Words>
  <Application>Microsoft Office PowerPoint</Application>
  <PresentationFormat>Presentazione su schermo (4:3)</PresentationFormat>
  <Paragraphs>71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Luna</vt:lpstr>
      <vt:lpstr>Spiritualità mariana indicazioni magisteriali  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  <vt:lpstr>SM: Indicazioni magisteriali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Carla</dc:creator>
  <cp:lastModifiedBy>Carla</cp:lastModifiedBy>
  <cp:revision>27</cp:revision>
  <dcterms:created xsi:type="dcterms:W3CDTF">2023-11-23T14:56:15Z</dcterms:created>
  <dcterms:modified xsi:type="dcterms:W3CDTF">2023-12-05T15:50:44Z</dcterms:modified>
</cp:coreProperties>
</file>