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5"/>
    <p:restoredTop sz="95982"/>
  </p:normalViewPr>
  <p:slideViewPr>
    <p:cSldViewPr snapToGrid="0">
      <p:cViewPr varScale="1">
        <p:scale>
          <a:sx n="117" d="100"/>
          <a:sy n="117" d="100"/>
        </p:scale>
        <p:origin x="4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12/1/25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12/1/25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12/1/25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12/1/25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12/1/25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12/1/25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12/1/25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12/1/25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12/1/25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12/1/25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12/1/25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12/1/25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books.google.it/books?id=taI-AAAAcAAJ&amp;printsec=frontcover&amp;hl=it#v=onepage&amp;q&amp;f=false" TargetMode="External"/><Relationship Id="rId2" Type="http://schemas.openxmlformats.org/officeDocument/2006/relationships/hyperlink" Target="https://archive.org/details/actasanctorumordinissbenedicti5r/page/n5/mode/2u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epolsonline.net/loi/aboll" TargetMode="External"/><Relationship Id="rId2" Type="http://schemas.openxmlformats.org/officeDocument/2006/relationships/hyperlink" Target="http://www.documentacatholicaomnia.eu/25_90_1643-1925-_Acta_Sanctorum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entrostudimuratoriani.it/strumenti/ris/" TargetMode="External"/><Relationship Id="rId2" Type="http://schemas.openxmlformats.org/officeDocument/2006/relationships/hyperlink" Target="http://mansi.fscire.it/immagine/942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patristica.net/graeca/" TargetMode="External"/><Relationship Id="rId2" Type="http://schemas.openxmlformats.org/officeDocument/2006/relationships/hyperlink" Target="https://patristica.net/latina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sel.at/en/" TargetMode="External"/><Relationship Id="rId2" Type="http://schemas.openxmlformats.org/officeDocument/2006/relationships/hyperlink" Target="https://www.dmgh.d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ourceschretiennes.org/" TargetMode="External"/><Relationship Id="rId2" Type="http://schemas.openxmlformats.org/officeDocument/2006/relationships/hyperlink" Target="https://www.corpuschristianorum.or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he.eu.com/" TargetMode="External"/><Relationship Id="rId2" Type="http://schemas.openxmlformats.org/officeDocument/2006/relationships/hyperlink" Target="https://www.cambridge.org/core/journals/journal-of-ecclesiastical-history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evistas.unav.edu/index.php/anuario-de-historia-iglesia" TargetMode="External"/><Relationship Id="rId2" Type="http://schemas.openxmlformats.org/officeDocument/2006/relationships/hyperlink" Target="https://www.mulino.it/riviste/issn/0393-359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92FE3E-EC62-0883-D90D-06CBB1ADF2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7171" y="2386744"/>
            <a:ext cx="9590315" cy="1645920"/>
          </a:xfrm>
        </p:spPr>
        <p:txBody>
          <a:bodyPr/>
          <a:lstStyle/>
          <a:p>
            <a:r>
              <a:rPr lang="it-IT" dirty="0"/>
              <a:t>Metodologia storica pratica ii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103E620-D08C-6FDB-2449-77EE1E09A1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Lezione </a:t>
            </a:r>
            <a:r>
              <a:rPr lang="it-IT"/>
              <a:t>– 2 </a:t>
            </a:r>
            <a:r>
              <a:rPr lang="it-IT" dirty="0"/>
              <a:t>dicembre 2025</a:t>
            </a:r>
          </a:p>
        </p:txBody>
      </p:sp>
    </p:spTree>
    <p:extLst>
      <p:ext uri="{BB962C8B-B14F-4D97-AF65-F5344CB8AC3E}">
        <p14:creationId xmlns:p14="http://schemas.microsoft.com/office/powerpoint/2010/main" val="1190609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60F12C94-64E9-9F6C-B7C1-1299B6522F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060738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8053">
                  <a:extLst>
                    <a:ext uri="{9D8B030D-6E8A-4147-A177-3AD203B41FA5}">
                      <a16:colId xmlns:a16="http://schemas.microsoft.com/office/drawing/2014/main" val="772847795"/>
                    </a:ext>
                  </a:extLst>
                </a:gridCol>
                <a:gridCol w="1592703">
                  <a:extLst>
                    <a:ext uri="{9D8B030D-6E8A-4147-A177-3AD203B41FA5}">
                      <a16:colId xmlns:a16="http://schemas.microsoft.com/office/drawing/2014/main" val="3234833806"/>
                    </a:ext>
                  </a:extLst>
                </a:gridCol>
                <a:gridCol w="1593727">
                  <a:extLst>
                    <a:ext uri="{9D8B030D-6E8A-4147-A177-3AD203B41FA5}">
                      <a16:colId xmlns:a16="http://schemas.microsoft.com/office/drawing/2014/main" val="1369553695"/>
                    </a:ext>
                  </a:extLst>
                </a:gridCol>
                <a:gridCol w="1302563">
                  <a:extLst>
                    <a:ext uri="{9D8B030D-6E8A-4147-A177-3AD203B41FA5}">
                      <a16:colId xmlns:a16="http://schemas.microsoft.com/office/drawing/2014/main" val="3687961458"/>
                    </a:ext>
                  </a:extLst>
                </a:gridCol>
                <a:gridCol w="1448655">
                  <a:extLst>
                    <a:ext uri="{9D8B030D-6E8A-4147-A177-3AD203B41FA5}">
                      <a16:colId xmlns:a16="http://schemas.microsoft.com/office/drawing/2014/main" val="2418787967"/>
                    </a:ext>
                  </a:extLst>
                </a:gridCol>
                <a:gridCol w="1013446">
                  <a:extLst>
                    <a:ext uri="{9D8B030D-6E8A-4147-A177-3AD203B41FA5}">
                      <a16:colId xmlns:a16="http://schemas.microsoft.com/office/drawing/2014/main" val="2915582448"/>
                    </a:ext>
                  </a:extLst>
                </a:gridCol>
                <a:gridCol w="1303586">
                  <a:extLst>
                    <a:ext uri="{9D8B030D-6E8A-4147-A177-3AD203B41FA5}">
                      <a16:colId xmlns:a16="http://schemas.microsoft.com/office/drawing/2014/main" val="1423846585"/>
                    </a:ext>
                  </a:extLst>
                </a:gridCol>
                <a:gridCol w="1619267">
                  <a:extLst>
                    <a:ext uri="{9D8B030D-6E8A-4147-A177-3AD203B41FA5}">
                      <a16:colId xmlns:a16="http://schemas.microsoft.com/office/drawing/2014/main" val="1420033724"/>
                    </a:ext>
                  </a:extLst>
                </a:gridCol>
              </a:tblGrid>
              <a:tr h="45918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kern="100" dirty="0">
                          <a:effectLst/>
                        </a:rPr>
                        <a:t>Rivista:</a:t>
                      </a:r>
                      <a:endParaRPr lang="it-IT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kern="100" dirty="0">
                          <a:effectLst/>
                        </a:rPr>
                        <a:t>Argomenti:</a:t>
                      </a:r>
                      <a:endParaRPr lang="it-IT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kern="100" dirty="0">
                          <a:effectLst/>
                        </a:rPr>
                        <a:t>Periodicità:</a:t>
                      </a:r>
                      <a:endParaRPr lang="it-IT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kern="100" dirty="0">
                          <a:effectLst/>
                        </a:rPr>
                        <a:t>Lingue:</a:t>
                      </a:r>
                      <a:endParaRPr lang="it-IT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kern="100" dirty="0">
                          <a:effectLst/>
                        </a:rPr>
                        <a:t>Tipi di testi:</a:t>
                      </a:r>
                      <a:endParaRPr lang="it-IT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kern="100" dirty="0">
                          <a:effectLst/>
                        </a:rPr>
                        <a:t>Editore:</a:t>
                      </a:r>
                      <a:endParaRPr lang="it-IT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kern="100" dirty="0">
                          <a:effectLst/>
                        </a:rPr>
                        <a:t>Sito web:</a:t>
                      </a:r>
                      <a:endParaRPr lang="it-IT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kern="100" dirty="0">
                          <a:effectLst/>
                        </a:rPr>
                        <a:t>Data della fondazione</a:t>
                      </a:r>
                      <a:endParaRPr lang="it-IT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extLst>
                  <a:ext uri="{0D108BD9-81ED-4DB2-BD59-A6C34878D82A}">
                    <a16:rowId xmlns:a16="http://schemas.microsoft.com/office/drawing/2014/main" val="1952686166"/>
                  </a:ext>
                </a:extLst>
              </a:tr>
              <a:tr h="113763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Hispania</a:t>
                      </a: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Sacra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(d. Sergio)</a:t>
                      </a:r>
                      <a:endParaRPr lang="it-IT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extLst>
                  <a:ext uri="{0D108BD9-81ED-4DB2-BD59-A6C34878D82A}">
                    <a16:rowId xmlns:a16="http://schemas.microsoft.com/office/drawing/2014/main" val="1940166740"/>
                  </a:ext>
                </a:extLst>
              </a:tr>
              <a:tr h="113763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Philippiniana</a:t>
                      </a: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Sacra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(d. Gilbert)</a:t>
                      </a:r>
                      <a:endParaRPr lang="it-IT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extLst>
                  <a:ext uri="{0D108BD9-81ED-4DB2-BD59-A6C34878D82A}">
                    <a16:rowId xmlns:a16="http://schemas.microsoft.com/office/drawing/2014/main" val="1468736254"/>
                  </a:ext>
                </a:extLst>
              </a:tr>
              <a:tr h="137451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 err="1">
                          <a:effectLst/>
                        </a:rPr>
                        <a:t>Vigiliae</a:t>
                      </a:r>
                      <a:r>
                        <a:rPr lang="it-IT" sz="1800" kern="100" dirty="0">
                          <a:effectLst/>
                        </a:rPr>
                        <a:t> </a:t>
                      </a:r>
                      <a:r>
                        <a:rPr lang="it-IT" sz="1800" kern="100" dirty="0" err="1">
                          <a:effectLst/>
                        </a:rPr>
                        <a:t>Christianae</a:t>
                      </a:r>
                      <a:endParaRPr lang="it-IT" sz="1800" kern="1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(d. Rodolfo)</a:t>
                      </a:r>
                      <a:endParaRPr lang="it-IT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 dirty="0">
                          <a:effectLst/>
                        </a:rPr>
                        <a:t> </a:t>
                      </a:r>
                      <a:endParaRPr lang="it-IT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extLst>
                  <a:ext uri="{0D108BD9-81ED-4DB2-BD59-A6C34878D82A}">
                    <a16:rowId xmlns:a16="http://schemas.microsoft.com/office/drawing/2014/main" val="2977281383"/>
                  </a:ext>
                </a:extLst>
              </a:tr>
              <a:tr h="137451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Lagos </a:t>
                      </a:r>
                      <a:r>
                        <a:rPr lang="it-IT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Historical</a:t>
                      </a: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Review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(d. Philip)</a:t>
                      </a:r>
                      <a:endParaRPr lang="it-IT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extLst>
                  <a:ext uri="{0D108BD9-81ED-4DB2-BD59-A6C34878D82A}">
                    <a16:rowId xmlns:a16="http://schemas.microsoft.com/office/drawing/2014/main" val="323158056"/>
                  </a:ext>
                </a:extLst>
              </a:tr>
              <a:tr h="137451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Journal of </a:t>
                      </a:r>
                      <a:r>
                        <a:rPr lang="it-IT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African</a:t>
                      </a: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History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(d. </a:t>
                      </a:r>
                      <a:r>
                        <a:rPr lang="it-IT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Marcelin</a:t>
                      </a: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it-IT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 dirty="0">
                          <a:effectLst/>
                        </a:rPr>
                        <a:t> </a:t>
                      </a:r>
                      <a:endParaRPr lang="it-IT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extLst>
                  <a:ext uri="{0D108BD9-81ED-4DB2-BD59-A6C34878D82A}">
                    <a16:rowId xmlns:a16="http://schemas.microsoft.com/office/drawing/2014/main" val="33695234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495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60F12C94-64E9-9F6C-B7C1-1299B6522F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230896"/>
              </p:ext>
            </p:extLst>
          </p:nvPr>
        </p:nvGraphicFramePr>
        <p:xfrm>
          <a:off x="0" y="2"/>
          <a:ext cx="12192000" cy="68579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8053">
                  <a:extLst>
                    <a:ext uri="{9D8B030D-6E8A-4147-A177-3AD203B41FA5}">
                      <a16:colId xmlns:a16="http://schemas.microsoft.com/office/drawing/2014/main" val="772847795"/>
                    </a:ext>
                  </a:extLst>
                </a:gridCol>
                <a:gridCol w="1592703">
                  <a:extLst>
                    <a:ext uri="{9D8B030D-6E8A-4147-A177-3AD203B41FA5}">
                      <a16:colId xmlns:a16="http://schemas.microsoft.com/office/drawing/2014/main" val="3234833806"/>
                    </a:ext>
                  </a:extLst>
                </a:gridCol>
                <a:gridCol w="1593727">
                  <a:extLst>
                    <a:ext uri="{9D8B030D-6E8A-4147-A177-3AD203B41FA5}">
                      <a16:colId xmlns:a16="http://schemas.microsoft.com/office/drawing/2014/main" val="1369553695"/>
                    </a:ext>
                  </a:extLst>
                </a:gridCol>
                <a:gridCol w="1302563">
                  <a:extLst>
                    <a:ext uri="{9D8B030D-6E8A-4147-A177-3AD203B41FA5}">
                      <a16:colId xmlns:a16="http://schemas.microsoft.com/office/drawing/2014/main" val="3687961458"/>
                    </a:ext>
                  </a:extLst>
                </a:gridCol>
                <a:gridCol w="1448655">
                  <a:extLst>
                    <a:ext uri="{9D8B030D-6E8A-4147-A177-3AD203B41FA5}">
                      <a16:colId xmlns:a16="http://schemas.microsoft.com/office/drawing/2014/main" val="2418787967"/>
                    </a:ext>
                  </a:extLst>
                </a:gridCol>
                <a:gridCol w="1013446">
                  <a:extLst>
                    <a:ext uri="{9D8B030D-6E8A-4147-A177-3AD203B41FA5}">
                      <a16:colId xmlns:a16="http://schemas.microsoft.com/office/drawing/2014/main" val="2915582448"/>
                    </a:ext>
                  </a:extLst>
                </a:gridCol>
                <a:gridCol w="1303586">
                  <a:extLst>
                    <a:ext uri="{9D8B030D-6E8A-4147-A177-3AD203B41FA5}">
                      <a16:colId xmlns:a16="http://schemas.microsoft.com/office/drawing/2014/main" val="1423846585"/>
                    </a:ext>
                  </a:extLst>
                </a:gridCol>
                <a:gridCol w="1619267">
                  <a:extLst>
                    <a:ext uri="{9D8B030D-6E8A-4147-A177-3AD203B41FA5}">
                      <a16:colId xmlns:a16="http://schemas.microsoft.com/office/drawing/2014/main" val="1420033724"/>
                    </a:ext>
                  </a:extLst>
                </a:gridCol>
              </a:tblGrid>
              <a:tr h="37084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kern="100" dirty="0">
                          <a:effectLst/>
                        </a:rPr>
                        <a:t>Rivista:</a:t>
                      </a:r>
                      <a:endParaRPr lang="it-IT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kern="100" dirty="0">
                          <a:effectLst/>
                        </a:rPr>
                        <a:t>Argomenti:</a:t>
                      </a:r>
                      <a:endParaRPr lang="it-IT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kern="100" dirty="0">
                          <a:effectLst/>
                        </a:rPr>
                        <a:t>Periodicità:</a:t>
                      </a:r>
                      <a:endParaRPr lang="it-IT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kern="100" dirty="0">
                          <a:effectLst/>
                        </a:rPr>
                        <a:t>Lingue:</a:t>
                      </a:r>
                      <a:endParaRPr lang="it-IT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kern="100" dirty="0">
                          <a:effectLst/>
                        </a:rPr>
                        <a:t>Tipi di testi:</a:t>
                      </a:r>
                      <a:endParaRPr lang="it-IT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kern="100" dirty="0">
                          <a:effectLst/>
                        </a:rPr>
                        <a:t>Editore:</a:t>
                      </a:r>
                      <a:endParaRPr lang="it-IT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kern="100" dirty="0">
                          <a:effectLst/>
                        </a:rPr>
                        <a:t>Sito web:</a:t>
                      </a:r>
                      <a:endParaRPr lang="it-IT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kern="100" dirty="0">
                          <a:effectLst/>
                        </a:rPr>
                        <a:t>Data della fondazione</a:t>
                      </a:r>
                      <a:endParaRPr lang="it-IT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extLst>
                  <a:ext uri="{0D108BD9-81ED-4DB2-BD59-A6C34878D82A}">
                    <a16:rowId xmlns:a16="http://schemas.microsoft.com/office/drawing/2014/main" val="1952686166"/>
                  </a:ext>
                </a:extLst>
              </a:tr>
              <a:tr h="9187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Religions</a:t>
                      </a:r>
                      <a:endParaRPr lang="it-IT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(d. James)</a:t>
                      </a: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 dirty="0">
                          <a:effectLst/>
                        </a:rPr>
                        <a:t> </a:t>
                      </a:r>
                      <a:endParaRPr lang="it-IT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extLst>
                  <a:ext uri="{0D108BD9-81ED-4DB2-BD59-A6C34878D82A}">
                    <a16:rowId xmlns:a16="http://schemas.microsoft.com/office/drawing/2014/main" val="1940166740"/>
                  </a:ext>
                </a:extLst>
              </a:tr>
              <a:tr h="128149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Rivista di storia della Chiesa in Italia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(Paolo Alberto)</a:t>
                      </a: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extLst>
                  <a:ext uri="{0D108BD9-81ED-4DB2-BD59-A6C34878D82A}">
                    <a16:rowId xmlns:a16="http://schemas.microsoft.com/office/drawing/2014/main" val="1468736254"/>
                  </a:ext>
                </a:extLst>
              </a:tr>
              <a:tr h="128149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Journal of </a:t>
                      </a:r>
                      <a:r>
                        <a:rPr lang="it-IT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Chinese</a:t>
                      </a: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History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(d. </a:t>
                      </a:r>
                      <a:r>
                        <a:rPr lang="it-IT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Shuyun</a:t>
                      </a: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 dirty="0">
                          <a:effectLst/>
                        </a:rPr>
                        <a:t> </a:t>
                      </a:r>
                      <a:endParaRPr lang="it-IT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extLst>
                  <a:ext uri="{0D108BD9-81ED-4DB2-BD59-A6C34878D82A}">
                    <a16:rowId xmlns:a16="http://schemas.microsoft.com/office/drawing/2014/main" val="2977281383"/>
                  </a:ext>
                </a:extLst>
              </a:tr>
              <a:tr h="128149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Archivum</a:t>
                      </a: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Historiae</a:t>
                      </a: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Pontificiae</a:t>
                      </a:r>
                      <a:endParaRPr lang="it-IT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it-IT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Cleider</a:t>
                      </a: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extLst>
                  <a:ext uri="{0D108BD9-81ED-4DB2-BD59-A6C34878D82A}">
                    <a16:rowId xmlns:a16="http://schemas.microsoft.com/office/drawing/2014/main" val="323158056"/>
                  </a:ext>
                </a:extLst>
              </a:tr>
              <a:tr h="172390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Specula. </a:t>
                      </a:r>
                      <a:r>
                        <a:rPr lang="it-IT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Revista</a:t>
                      </a: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it-IT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Humanidades</a:t>
                      </a: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lang="it-IT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Espiritualidad</a:t>
                      </a:r>
                      <a:endParaRPr lang="it-IT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(d. Byron)</a:t>
                      </a: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 dirty="0">
                          <a:effectLst/>
                        </a:rPr>
                        <a:t> </a:t>
                      </a:r>
                      <a:endParaRPr lang="it-IT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>
                          <a:effectLst/>
                        </a:rPr>
                        <a:t> </a:t>
                      </a:r>
                      <a:endParaRPr lang="it-IT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it-IT" sz="900" kern="100" dirty="0">
                          <a:effectLst/>
                        </a:rPr>
                        <a:t> </a:t>
                      </a:r>
                      <a:endParaRPr lang="it-IT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7" marR="59357" marT="0" marB="0"/>
                </a:tc>
                <a:extLst>
                  <a:ext uri="{0D108BD9-81ED-4DB2-BD59-A6C34878D82A}">
                    <a16:rowId xmlns:a16="http://schemas.microsoft.com/office/drawing/2014/main" val="33695234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258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E916A3-2B58-188E-2D12-A554F8D23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Edizioni del XVII e del XVIII sec.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E98F77-6FAB-0B60-69A7-47C84C975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890772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edizioni dei maurini (o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mauristi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Jean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Mabillion</a:t>
            </a: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(1632-1707)  - 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Acta sanctorum </a:t>
            </a:r>
            <a:r>
              <a:rPr lang="it-IT" sz="1800" i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ordinis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i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sancti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i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Benedicti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(9 volumi, 1668-1701);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b="1" dirty="0">
                <a:hlinkClick r:id="rId2"/>
              </a:rPr>
              <a:t>https://archive.org/details/actasanctorumordinissbenedicti5r/page/n5/mode/2up</a:t>
            </a:r>
            <a:endParaRPr lang="it-IT" b="1" dirty="0"/>
          </a:p>
          <a:p>
            <a:pPr marL="0" indent="0" algn="just"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Edmond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Martène</a:t>
            </a: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(1654-1739)  - 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antiquis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ecclesiae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ritibus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libri IV</a:t>
            </a: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1700-1702;</a:t>
            </a:r>
            <a:r>
              <a:rPr lang="it-IT" dirty="0">
                <a:effectLst/>
              </a:rPr>
              <a:t> </a:t>
            </a:r>
          </a:p>
          <a:p>
            <a:pPr marL="0" indent="0" algn="just">
              <a:buNone/>
            </a:pP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Thesaurus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novus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anectodotorum</a:t>
            </a: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5 volumi, 1717</a:t>
            </a:r>
            <a:r>
              <a:rPr lang="it-IT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Veterum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scriptorum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et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monumentorum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moralium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historicorum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dogmaticorum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ad res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ecclesiasticas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monasticas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et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politicas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illustrandas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collectio</a:t>
            </a: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8 volumi, 1724-1733</a:t>
            </a:r>
            <a:r>
              <a:rPr lang="it-IT" dirty="0">
                <a:effectLst/>
              </a:rPr>
              <a:t> </a:t>
            </a:r>
            <a:endParaRPr lang="it-IT" b="1" dirty="0"/>
          </a:p>
          <a:p>
            <a:pPr marL="0" indent="0">
              <a:buNone/>
            </a:pPr>
            <a:r>
              <a:rPr lang="it-IT" b="1" dirty="0">
                <a:hlinkClick r:id="rId3"/>
              </a:rPr>
              <a:t>https://books.google.it/books?id=taI-AAAAcAAJ&amp;printsec=frontcover&amp;hl=it#v=onepage&amp;q&amp;f=false</a:t>
            </a:r>
            <a:r>
              <a:rPr lang="it-IT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55574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5632A2-DE85-263D-5C7A-4E3C03E9D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Edizioni del XVII e del XVIII sec. </a:t>
            </a:r>
            <a:endParaRPr lang="it-IT" sz="1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6F3083-94C3-D1F4-0906-F3EABA0DA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edizioni dei bollandisti 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Heribert</a:t>
            </a: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Rosweyde</a:t>
            </a: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(1526-1629)</a:t>
            </a:r>
            <a:r>
              <a:rPr lang="it-IT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Jean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Bolland</a:t>
            </a: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(1596-1665) </a:t>
            </a:r>
            <a:endParaRPr lang="it-IT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dirty="0">
                <a:hlinkClick r:id="rId2"/>
              </a:rPr>
              <a:t>http://www.documentacatholicaomnia.eu/25_90_1643-1925-_Acta_Sanctorum.html</a:t>
            </a:r>
            <a:r>
              <a:rPr lang="it-IT" dirty="0">
                <a:latin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it-IT" dirty="0">
                <a:hlinkClick r:id="rId3"/>
              </a:rPr>
              <a:t>https://www.brepolsonline.net/loi/aboll</a:t>
            </a:r>
            <a:r>
              <a:rPr lang="it-IT" dirty="0">
                <a:latin typeface="Times New Roman" panose="02020603050405020304" pitchFamily="18" charset="0"/>
              </a:rPr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96840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5632A2-DE85-263D-5C7A-4E3C03E9D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Edizioni del XVII e del XVIII sec. </a:t>
            </a:r>
            <a:endParaRPr lang="it-IT" sz="1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6F3083-94C3-D1F4-0906-F3EABA0DA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598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edizione di Giovanni Domenico Mansi (1692-1769)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Sacrorum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Conciliorum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nova et amplissima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collectio</a:t>
            </a: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(31 volumi</a:t>
            </a:r>
            <a:r>
              <a:rPr lang="it-IT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; 1758-1798)</a:t>
            </a:r>
            <a:endParaRPr lang="it-IT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dirty="0">
                <a:hlinkClick r:id="rId2"/>
              </a:rPr>
              <a:t>http://mansi.fscire.it/immagine/9428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 edizioni di Ludovico Antonio Muratori (1672-1750)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Rerum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italicarum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scriptores</a:t>
            </a: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(RIS) – 28 volumi, 1723-1751 – I serie;</a:t>
            </a:r>
          </a:p>
          <a:p>
            <a:pPr marL="0" indent="0">
              <a:buNone/>
            </a:pPr>
            <a:r>
              <a:rPr lang="it-IT" dirty="0">
                <a:latin typeface="Times New Roman" panose="02020603050405020304" pitchFamily="18" charset="0"/>
              </a:rPr>
              <a:t>II serie – 1900-1975</a:t>
            </a:r>
          </a:p>
          <a:p>
            <a:pPr marL="0" indent="0">
              <a:buNone/>
            </a:pPr>
            <a:r>
              <a:rPr lang="it-IT" dirty="0">
                <a:latin typeface="Times New Roman" panose="02020603050405020304" pitchFamily="18" charset="0"/>
              </a:rPr>
              <a:t>III serie – 1999 – in corso </a:t>
            </a:r>
          </a:p>
          <a:p>
            <a:pPr marL="0" indent="0">
              <a:buNone/>
            </a:pPr>
            <a:r>
              <a:rPr lang="it-IT" dirty="0">
                <a:hlinkClick r:id="rId3"/>
              </a:rPr>
              <a:t>https://www.centrostudimuratoriani.it/strumenti/ris/</a:t>
            </a:r>
            <a:r>
              <a:rPr lang="it-IT" dirty="0">
                <a:latin typeface="Times New Roman" panose="02020603050405020304" pitchFamily="18" charset="0"/>
              </a:rPr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24751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5632A2-DE85-263D-5C7A-4E3C03E9D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Edizioni del XVII e del XVIII sec. </a:t>
            </a:r>
            <a:endParaRPr lang="it-IT" sz="1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6F3083-94C3-D1F4-0906-F3EABA0DA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598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e. edizioni di Jacques Paul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Migne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(1800-1875)</a:t>
            </a:r>
          </a:p>
          <a:p>
            <a:pPr marL="0" indent="0">
              <a:buNone/>
            </a:pPr>
            <a:r>
              <a:rPr lang="it-IT" sz="18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Patrologia lat</a:t>
            </a:r>
            <a:r>
              <a:rPr lang="it-IT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ina</a:t>
            </a:r>
            <a:r>
              <a:rPr lang="it-IT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(1844-1855; 217 volumi)</a:t>
            </a:r>
          </a:p>
          <a:p>
            <a:pPr marL="0" indent="0">
              <a:buNone/>
            </a:pPr>
            <a:r>
              <a:rPr lang="it-IT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https://patristica.net/latina/</a:t>
            </a:r>
            <a:endParaRPr lang="it-IT" sz="1800" i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Patrologia </a:t>
            </a:r>
            <a:r>
              <a:rPr lang="it-IT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graeca</a:t>
            </a:r>
            <a:r>
              <a:rPr lang="it-IT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(1856-1866; 161 volumi)</a:t>
            </a:r>
          </a:p>
          <a:p>
            <a:pPr marL="0" indent="0">
              <a:buNone/>
            </a:pPr>
            <a:r>
              <a:rPr lang="it-IT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http://patristica.net/graeca/</a:t>
            </a:r>
            <a:r>
              <a:rPr lang="it-IT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it-IT" sz="18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155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5632A2-DE85-263D-5C7A-4E3C03E9D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8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Edizioni MODERNE</a:t>
            </a:r>
            <a:endParaRPr lang="it-IT" sz="1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6F3083-94C3-D1F4-0906-F3EABA0DA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598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Monumenta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Germaniae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Historica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(MGH) dal 1826 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Heinrich von Stein (1757-1831)</a:t>
            </a:r>
            <a:r>
              <a:rPr lang="it-IT" dirty="0">
                <a:effectLst/>
              </a:rPr>
              <a:t>  </a:t>
            </a:r>
          </a:p>
          <a:p>
            <a:pPr marL="0" indent="0">
              <a:buNone/>
            </a:pPr>
            <a:r>
              <a:rPr lang="it-IT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https://www.dmgh.de</a:t>
            </a:r>
            <a:endParaRPr lang="it-IT" sz="1800" i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i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Corpus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Scriptorum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Ecclesiasticorum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Latinorum (CSEL) dal 1864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Österreichische</a:t>
            </a: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Akademie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der</a:t>
            </a: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Wissenschaften</a:t>
            </a:r>
            <a:r>
              <a:rPr lang="it-IT" dirty="0">
                <a:effectLst/>
              </a:rPr>
              <a:t> </a:t>
            </a:r>
          </a:p>
          <a:p>
            <a:pPr marL="0" indent="0">
              <a:buNone/>
            </a:pPr>
            <a:r>
              <a:rPr lang="it-IT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http://csel.at/en/</a:t>
            </a:r>
            <a:r>
              <a:rPr lang="it-IT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it-IT" i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244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5632A2-DE85-263D-5C7A-4E3C03E9D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8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Edizioni MODERNE</a:t>
            </a:r>
            <a:endParaRPr lang="it-IT" sz="1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6F3083-94C3-D1F4-0906-F3EABA0DA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8256" y="2619756"/>
            <a:ext cx="7729728" cy="3598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Corpus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Christianorum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(CC) dal 1947 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Eligius</a:t>
            </a: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Dekkers</a:t>
            </a:r>
            <a:r>
              <a:rPr lang="it-IT" dirty="0">
                <a:effectLst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(1915-1998)</a:t>
            </a:r>
            <a:r>
              <a:rPr lang="it-IT" dirty="0">
                <a:effectLst/>
              </a:rPr>
              <a:t> </a:t>
            </a:r>
          </a:p>
          <a:p>
            <a:pPr marL="0" indent="0">
              <a:buNone/>
            </a:pPr>
            <a:r>
              <a:rPr lang="it-IT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https://www.corpuschristianorum.org</a:t>
            </a:r>
            <a:endParaRPr lang="it-IT" i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i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Sources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Chrétiennes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(SC) dal 1942</a:t>
            </a:r>
          </a:p>
          <a:p>
            <a:pPr marL="0" indent="0"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Jean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Daniélou</a:t>
            </a: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 (1905-1974),</a:t>
            </a: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Henri de Lubac (1896-1991)</a:t>
            </a:r>
          </a:p>
          <a:p>
            <a:pPr marL="0" indent="0">
              <a:buNone/>
            </a:pPr>
            <a:r>
              <a:rPr lang="it-IT" dirty="0">
                <a:effectLst/>
                <a:hlinkClick r:id="rId3"/>
              </a:rPr>
              <a:t>https://sourceschretiennes.org</a:t>
            </a:r>
            <a:r>
              <a:rPr lang="it-IT" dirty="0">
                <a:latin typeface="Times New Roman" panose="02020603050405020304" pitchFamily="18" charset="0"/>
              </a:rPr>
              <a:t> </a:t>
            </a:r>
            <a:r>
              <a:rPr lang="it-IT" dirty="0">
                <a:effectLst/>
              </a:rPr>
              <a:t> </a:t>
            </a:r>
            <a:endParaRPr lang="it-IT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i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914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5632A2-DE85-263D-5C7A-4E3C03E9D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RIVISTE DI STORIA DELLA CHIESA</a:t>
            </a:r>
            <a:endParaRPr lang="it-IT" sz="1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6F3083-94C3-D1F4-0906-F3EABA0DA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564892"/>
            <a:ext cx="7729728" cy="3598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Journal of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Ecclesiastical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History – dal 1950 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Università di Cambridge</a:t>
            </a:r>
            <a:endParaRPr lang="it-IT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https://www.cambridge.org/core/journals/journal-of-ecclesiastical-history</a:t>
            </a:r>
            <a:endParaRPr lang="it-IT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Revue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d’histoire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ecclésiastique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dal 1900 </a:t>
            </a:r>
          </a:p>
          <a:p>
            <a:pPr marL="0" indent="0"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Alfred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Cauchie</a:t>
            </a: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(1860-1922); Università di Lovanio </a:t>
            </a:r>
          </a:p>
          <a:p>
            <a:pPr marL="0" indent="0">
              <a:buNone/>
            </a:pPr>
            <a: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http://www.rhe.eu.com</a:t>
            </a:r>
            <a:r>
              <a:rPr lang="it-IT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i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340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5632A2-DE85-263D-5C7A-4E3C03E9D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RIVISTE DI STORIA DELLA CHIESA</a:t>
            </a:r>
            <a:endParaRPr lang="it-IT" sz="1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6F3083-94C3-D1F4-0906-F3EABA0DA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564892"/>
            <a:ext cx="7729728" cy="3598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Cristianesimo nella storia – dal 1980 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Giuseppe Alberigo (1926-2007)</a:t>
            </a:r>
            <a:r>
              <a:rPr lang="it-IT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Fondazione per le scienze religiose Giovanni XXIII</a:t>
            </a:r>
            <a:r>
              <a:rPr lang="it-IT" dirty="0">
                <a:effectLst/>
              </a:rPr>
              <a:t> </a:t>
            </a:r>
            <a:endParaRPr lang="it-IT" dirty="0"/>
          </a:p>
          <a:p>
            <a:pPr marL="0" indent="0">
              <a:buNone/>
            </a:pPr>
            <a: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https://www.mulino.it/riviste/issn/0393-3598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Anuario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Historia de la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Iglesia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dal 1992 </a:t>
            </a:r>
          </a:p>
          <a:p>
            <a:pPr marL="0" indent="0"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Dipartimento di Storia della Chiesa della Facoltà di Teologia dell’Università di Navarra</a:t>
            </a:r>
            <a:r>
              <a:rPr lang="it-IT" dirty="0">
                <a:effectLst/>
              </a:rPr>
              <a:t> </a:t>
            </a:r>
            <a:endParaRPr lang="it-IT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https://revistas.unav.edu/index.php/anuario-de-historia-iglesia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i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394282"/>
      </p:ext>
    </p:extLst>
  </p:cSld>
  <p:clrMapOvr>
    <a:masterClrMapping/>
  </p:clrMapOvr>
</p:sld>
</file>

<file path=ppt/theme/theme1.xml><?xml version="1.0" encoding="utf-8"?>
<a:theme xmlns:a="http://schemas.openxmlformats.org/drawingml/2006/main" name="Pacco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Pacco</Template>
  <TotalTime>251</TotalTime>
  <Words>758</Words>
  <Application>Microsoft Macintosh PowerPoint</Application>
  <PresentationFormat>Widescreen</PresentationFormat>
  <Paragraphs>171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Calibri</vt:lpstr>
      <vt:lpstr>Gill Sans MT</vt:lpstr>
      <vt:lpstr>Times New Roman</vt:lpstr>
      <vt:lpstr>Pacco</vt:lpstr>
      <vt:lpstr>Metodologia storica pratica ii</vt:lpstr>
      <vt:lpstr>1. Edizioni del XVII e del XVIII sec.</vt:lpstr>
      <vt:lpstr>1. Edizioni del XVII e del XVIII sec. </vt:lpstr>
      <vt:lpstr>1. Edizioni del XVII e del XVIII sec. </vt:lpstr>
      <vt:lpstr>1. Edizioni del XVII e del XVIII sec. </vt:lpstr>
      <vt:lpstr>2. Edizioni MODERNE</vt:lpstr>
      <vt:lpstr>2. Edizioni MODERNE</vt:lpstr>
      <vt:lpstr>3. RIVISTE DI STORIA DELLA CHIESA</vt:lpstr>
      <vt:lpstr>3. RIVISTE DI STORIA DELLA CHIESA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Metodologia storica pratica ii</dc:title>
  <dc:creator>Microsoft Office User</dc:creator>
  <cp:lastModifiedBy>Microsoft Office User</cp:lastModifiedBy>
  <cp:revision>11</cp:revision>
  <dcterms:created xsi:type="dcterms:W3CDTF">2023-10-24T09:57:13Z</dcterms:created>
  <dcterms:modified xsi:type="dcterms:W3CDTF">2025-12-01T11:10:45Z</dcterms:modified>
</cp:coreProperties>
</file>