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18"/>
  </p:normalViewPr>
  <p:slideViewPr>
    <p:cSldViewPr snapToGrid="0" snapToObjects="1">
      <p:cViewPr varScale="1">
        <p:scale>
          <a:sx n="74" d="100"/>
          <a:sy n="74" d="100"/>
        </p:scale>
        <p:origin x="20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4/4/22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7C5B8-DFFF-474A-A768-34357EF580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8800"/>
              <a:t>Controversie DOTTRINALI </a:t>
            </a:r>
            <a:r>
              <a:rPr lang="it-IT" sz="8800" dirty="0"/>
              <a:t>del IV sec.</a:t>
            </a:r>
          </a:p>
        </p:txBody>
      </p:sp>
      <p:pic>
        <p:nvPicPr>
          <p:cNvPr id="1026" name="Picture 2" descr="Concilio di Nicea del 325 d.C. Cosa stabilì? - Studia Rapido">
            <a:extLst>
              <a:ext uri="{FF2B5EF4-FFF2-40B4-BE49-F238E27FC236}">
                <a16:creationId xmlns:a16="http://schemas.microsoft.com/office/drawing/2014/main" id="{E2986441-F551-C74C-9290-3AF8C3102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30" y="4457727"/>
            <a:ext cx="3595914" cy="24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531E3-DBF1-CD4C-90C7-8B51FA1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it-IT" dirty="0"/>
              <a:t>1. Donatismo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314AE7-6DC5-9341-8A29-79859B9F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28029"/>
            <a:ext cx="10480468" cy="2426529"/>
          </a:xfrm>
        </p:spPr>
        <p:txBody>
          <a:bodyPr>
            <a:normAutofit lnSpcReduction="10000"/>
          </a:bodyPr>
          <a:lstStyle/>
          <a:p>
            <a:r>
              <a:rPr lang="it-IT" dirty="0"/>
              <a:t>312 – elezione di Ceciliano, vescovo di Cartagine</a:t>
            </a:r>
          </a:p>
          <a:p>
            <a:r>
              <a:rPr lang="it-IT" dirty="0"/>
              <a:t>312 – sinodo - deposizione di Ceciliano, elezione di Maggiorino e dopo la sua morte – di Donato, vescovo di </a:t>
            </a:r>
            <a:r>
              <a:rPr lang="it-IT" dirty="0" err="1"/>
              <a:t>Casae</a:t>
            </a:r>
            <a:r>
              <a:rPr lang="it-IT" dirty="0"/>
              <a:t> </a:t>
            </a:r>
            <a:r>
              <a:rPr lang="it-IT" dirty="0" err="1"/>
              <a:t>Nigrae</a:t>
            </a:r>
            <a:endParaRPr lang="it-IT" dirty="0"/>
          </a:p>
          <a:p>
            <a:r>
              <a:rPr lang="it-IT" dirty="0"/>
              <a:t>313-314 – sinodi a Roma e ad Arles; persecuzioni della Chiesa donatista</a:t>
            </a:r>
          </a:p>
          <a:p>
            <a:r>
              <a:rPr lang="it-IT" dirty="0"/>
              <a:t>321 – libertà del culto ai donatisti </a:t>
            </a:r>
          </a:p>
          <a:p>
            <a:r>
              <a:rPr lang="it-IT" dirty="0"/>
              <a:t>VII sec. – scomparsa dei donatisti (conquista dell’Africa settentrionale da parte degli arabi)</a:t>
            </a:r>
          </a:p>
        </p:txBody>
      </p:sp>
      <p:pic>
        <p:nvPicPr>
          <p:cNvPr id="2050" name="Picture 2" descr="Africa (provincia romana) - Wikipedia">
            <a:extLst>
              <a:ext uri="{FF2B5EF4-FFF2-40B4-BE49-F238E27FC236}">
                <a16:creationId xmlns:a16="http://schemas.microsoft.com/office/drawing/2014/main" id="{A9C2093D-8D3B-144D-AD63-95140C3F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913217"/>
            <a:ext cx="9779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9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531E3-DBF1-CD4C-90C7-8B51FA1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it-IT" dirty="0"/>
              <a:t>2. </a:t>
            </a:r>
            <a:r>
              <a:rPr lang="it-IT" dirty="0" err="1"/>
              <a:t>Melizianesimo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314AE7-6DC5-9341-8A29-79859B9F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28029"/>
            <a:ext cx="10480468" cy="1394855"/>
          </a:xfrm>
        </p:spPr>
        <p:txBody>
          <a:bodyPr>
            <a:normAutofit/>
          </a:bodyPr>
          <a:lstStyle/>
          <a:p>
            <a:r>
              <a:rPr lang="it-IT" dirty="0"/>
              <a:t>inizio IV sec. – persecuzioni di Diocleziano – </a:t>
            </a:r>
            <a:r>
              <a:rPr lang="it-IT" dirty="0" err="1"/>
              <a:t>Melizio</a:t>
            </a:r>
            <a:r>
              <a:rPr lang="it-IT" dirty="0"/>
              <a:t>, vescovo di </a:t>
            </a:r>
            <a:r>
              <a:rPr lang="it-IT" dirty="0" err="1"/>
              <a:t>Licopoli</a:t>
            </a:r>
            <a:endParaRPr lang="it-IT" dirty="0"/>
          </a:p>
          <a:p>
            <a:r>
              <a:rPr lang="it-IT" dirty="0"/>
              <a:t>310-311 – conflitto tra </a:t>
            </a:r>
            <a:r>
              <a:rPr lang="it-IT" dirty="0" err="1"/>
              <a:t>Melizio</a:t>
            </a:r>
            <a:r>
              <a:rPr lang="it-IT" dirty="0"/>
              <a:t> e Pietro di Alessandria </a:t>
            </a:r>
          </a:p>
          <a:p>
            <a:r>
              <a:rPr lang="it-IT" dirty="0"/>
              <a:t>328 – violenza di Anastasio verso la Chiesa </a:t>
            </a:r>
            <a:r>
              <a:rPr lang="it-IT" dirty="0" err="1"/>
              <a:t>meliziana</a:t>
            </a:r>
            <a:r>
              <a:rPr lang="it-IT" dirty="0"/>
              <a:t> </a:t>
            </a:r>
          </a:p>
        </p:txBody>
      </p:sp>
      <p:pic>
        <p:nvPicPr>
          <p:cNvPr id="4098" name="Picture 2" descr="Sede titolare di Licopoli">
            <a:extLst>
              <a:ext uri="{FF2B5EF4-FFF2-40B4-BE49-F238E27FC236}">
                <a16:creationId xmlns:a16="http://schemas.microsoft.com/office/drawing/2014/main" id="{434BA8C7-ABCF-3643-90E1-826301DF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1" y="2510018"/>
            <a:ext cx="7524750" cy="42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9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531E3-DBF1-CD4C-90C7-8B51FA1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609344"/>
          </a:xfrm>
        </p:spPr>
        <p:txBody>
          <a:bodyPr/>
          <a:lstStyle/>
          <a:p>
            <a:r>
              <a:rPr lang="it-IT" dirty="0"/>
              <a:t>3. ARIANESIMO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314AE7-6DC5-9341-8A29-79859B9F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029"/>
            <a:ext cx="4080189" cy="5629970"/>
          </a:xfrm>
        </p:spPr>
        <p:txBody>
          <a:bodyPr>
            <a:normAutofit/>
          </a:bodyPr>
          <a:lstStyle/>
          <a:p>
            <a:r>
              <a:rPr lang="it-IT" dirty="0"/>
              <a:t>III sec. – diffusione del modalismo di </a:t>
            </a:r>
            <a:r>
              <a:rPr lang="it-IT" dirty="0" err="1"/>
              <a:t>Sabellio</a:t>
            </a:r>
            <a:r>
              <a:rPr lang="it-IT" dirty="0"/>
              <a:t> (</a:t>
            </a:r>
            <a:r>
              <a:rPr lang="it-IT" dirty="0" err="1"/>
              <a:t>prosopon</a:t>
            </a:r>
            <a:r>
              <a:rPr lang="it-IT" dirty="0"/>
              <a:t>, </a:t>
            </a:r>
            <a:r>
              <a:rPr lang="it-IT" dirty="0" err="1"/>
              <a:t>prosopa</a:t>
            </a:r>
            <a:r>
              <a:rPr lang="it-IT" dirty="0"/>
              <a:t>)</a:t>
            </a:r>
          </a:p>
          <a:p>
            <a:r>
              <a:rPr lang="it-IT" dirty="0"/>
              <a:t>315-317 – Ario comincia a insegnare la sua dottrina (sinodi pro- e anti-ariani: 318-320)</a:t>
            </a:r>
          </a:p>
          <a:p>
            <a:r>
              <a:rPr lang="it-IT" dirty="0"/>
              <a:t>325 – concilio di Nicea (</a:t>
            </a:r>
            <a:r>
              <a:rPr lang="it-IT" dirty="0" err="1"/>
              <a:t>ousia</a:t>
            </a:r>
            <a:r>
              <a:rPr lang="it-IT" dirty="0"/>
              <a:t>, </a:t>
            </a:r>
            <a:r>
              <a:rPr lang="it-IT" dirty="0" err="1"/>
              <a:t>homoousios</a:t>
            </a:r>
            <a:r>
              <a:rPr lang="it-IT" dirty="0"/>
              <a:t>, </a:t>
            </a:r>
            <a:r>
              <a:rPr lang="it-IT" dirty="0" err="1"/>
              <a:t>hypostasis</a:t>
            </a:r>
            <a:r>
              <a:rPr lang="it-IT" dirty="0"/>
              <a:t>); esilio di Ario, Eusebio di </a:t>
            </a:r>
            <a:r>
              <a:rPr lang="it-IT" dirty="0" err="1"/>
              <a:t>Nicomedia</a:t>
            </a:r>
            <a:r>
              <a:rPr lang="it-IT" dirty="0"/>
              <a:t> e </a:t>
            </a:r>
            <a:r>
              <a:rPr lang="it-IT" dirty="0" err="1"/>
              <a:t>Teognide</a:t>
            </a:r>
            <a:r>
              <a:rPr lang="it-IT" dirty="0"/>
              <a:t> di Nicea;</a:t>
            </a:r>
          </a:p>
          <a:p>
            <a:r>
              <a:rPr lang="it-IT" dirty="0"/>
              <a:t>327 – ritorno di Ario, Eusebio di </a:t>
            </a:r>
            <a:r>
              <a:rPr lang="it-IT" dirty="0" err="1"/>
              <a:t>Nicomedia</a:t>
            </a:r>
            <a:r>
              <a:rPr lang="it-IT" dirty="0"/>
              <a:t> e </a:t>
            </a:r>
            <a:r>
              <a:rPr lang="it-IT" dirty="0" err="1"/>
              <a:t>Teognide</a:t>
            </a:r>
            <a:r>
              <a:rPr lang="it-IT" dirty="0"/>
              <a:t> di Nicea;</a:t>
            </a:r>
          </a:p>
          <a:p>
            <a:r>
              <a:rPr lang="it-IT" dirty="0"/>
              <a:t>335 – primo esilio di Atanasio </a:t>
            </a:r>
          </a:p>
        </p:txBody>
      </p:sp>
      <p:pic>
        <p:nvPicPr>
          <p:cNvPr id="6146" name="Picture 2" descr="تويتر \ ΑΡΚ على تويتر: &quot;The areas of orthodoxy and heresy by ca 450 (map by  Ian Mladjov) &amp; the limits of jurisdiction of the five ancient patriarchates  Rome, Antioch, and Alexandria (">
            <a:extLst>
              <a:ext uri="{FF2B5EF4-FFF2-40B4-BE49-F238E27FC236}">
                <a16:creationId xmlns:a16="http://schemas.microsoft.com/office/drawing/2014/main" id="{95BC7149-E140-0347-BB51-D683432CC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9986" r="7046" b="9547"/>
          <a:stretch/>
        </p:blipFill>
        <p:spPr bwMode="auto">
          <a:xfrm>
            <a:off x="4080189" y="1228029"/>
            <a:ext cx="8332611" cy="52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7D6D173-D15C-C347-A92A-F345DDE2F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" y="2048256"/>
            <a:ext cx="6022428" cy="640080"/>
          </a:xfrm>
        </p:spPr>
        <p:txBody>
          <a:bodyPr/>
          <a:lstStyle/>
          <a:p>
            <a:r>
              <a:rPr lang="it-IT" dirty="0"/>
              <a:t>BRANI DEL VANGELO USATI DAGLI ARIANI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B605B3-EA20-9449-9981-A0459D6F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72" y="2743200"/>
            <a:ext cx="6290652" cy="3291840"/>
          </a:xfrm>
        </p:spPr>
        <p:txBody>
          <a:bodyPr>
            <a:normAutofit fontScale="92500"/>
          </a:bodyPr>
          <a:lstStyle/>
          <a:p>
            <a:r>
              <a:rPr lang="it-IT" dirty="0"/>
              <a:t>“</a:t>
            </a:r>
            <a:r>
              <a:rPr lang="it-IT" i="1" dirty="0"/>
              <a:t>Maestro buono, che devo fare per ottenere la vita eterna?</a:t>
            </a:r>
            <a:r>
              <a:rPr lang="it-IT" dirty="0"/>
              <a:t> Gesù gli disse: </a:t>
            </a:r>
            <a:r>
              <a:rPr lang="it-IT" i="1" dirty="0"/>
              <a:t>Perché mi chiamo buono? Nessuno è buono se non Dio solo</a:t>
            </a:r>
            <a:r>
              <a:rPr lang="it-IT" dirty="0"/>
              <a:t>” (Mc 10,17-18)</a:t>
            </a:r>
          </a:p>
          <a:p>
            <a:r>
              <a:rPr lang="it-IT" dirty="0"/>
              <a:t>“In verità vi dico: non passerà questa generazione prima che tutto ciò avvenga. Il cielo e la terra passeranno, ma le mie parole non passeranno. Quanto poi a quel giorno e a quell’ora nessuno ne sa nulla, neppure gli angeli in cielo, né il Figlio, ma solo il Padre” (Mc 13,30-32)</a:t>
            </a:r>
          </a:p>
          <a:p>
            <a:r>
              <a:rPr lang="it-IT" dirty="0"/>
              <a:t>“Se mi amaste, vi rallegrereste che io vada al Padre, perché il Padre è il più grande di me” (</a:t>
            </a:r>
            <a:r>
              <a:rPr lang="it-IT" dirty="0" err="1"/>
              <a:t>Gv</a:t>
            </a:r>
            <a:r>
              <a:rPr lang="it-IT" dirty="0"/>
              <a:t> 14,28)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64FD05-E27F-BB4D-9E3A-98C3292F7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5659610" cy="640080"/>
          </a:xfrm>
        </p:spPr>
        <p:txBody>
          <a:bodyPr/>
          <a:lstStyle/>
          <a:p>
            <a:r>
              <a:rPr lang="it-IT" dirty="0"/>
              <a:t>BRANI DEL VANGELO USATI DAI NICENI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DEC8E21-8A4B-F44F-BD23-B7480A466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5512466" cy="3291840"/>
          </a:xfrm>
        </p:spPr>
        <p:txBody>
          <a:bodyPr/>
          <a:lstStyle/>
          <a:p>
            <a:r>
              <a:rPr lang="it-IT" dirty="0"/>
              <a:t>“Io e il Padre siamo uno” (</a:t>
            </a:r>
            <a:r>
              <a:rPr lang="it-IT" dirty="0" err="1"/>
              <a:t>Gv</a:t>
            </a:r>
            <a:r>
              <a:rPr lang="it-IT" dirty="0"/>
              <a:t> 10,30)</a:t>
            </a:r>
          </a:p>
          <a:p>
            <a:r>
              <a:rPr lang="it-IT" dirty="0"/>
              <a:t>“Da tanto tempo sono con voi e tu non mi hai conosciuto, Filippo? Chi ha visto me, ha visto il Padre. Come puoi tu dire: </a:t>
            </a:r>
            <a:r>
              <a:rPr lang="it-IT" i="1" dirty="0"/>
              <a:t>Mostraci il Padre</a:t>
            </a:r>
            <a:r>
              <a:rPr lang="it-IT" dirty="0"/>
              <a:t>? Non credi che io sono nel Padre e il Padre è in me?”</a:t>
            </a:r>
          </a:p>
          <a:p>
            <a:r>
              <a:rPr lang="it-IT" dirty="0"/>
              <a:t>“Il Padre è più grande di me” (</a:t>
            </a:r>
            <a:r>
              <a:rPr lang="it-IT" dirty="0" err="1"/>
              <a:t>Gv</a:t>
            </a:r>
            <a:r>
              <a:rPr lang="it-IT" dirty="0"/>
              <a:t> 14, 28)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29D36EB-58F4-FF4D-86E0-43C4EFE5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234" y="384048"/>
            <a:ext cx="4342980" cy="1609344"/>
          </a:xfrm>
        </p:spPr>
        <p:txBody>
          <a:bodyPr/>
          <a:lstStyle/>
          <a:p>
            <a:r>
              <a:rPr lang="it-IT" dirty="0"/>
              <a:t>3. ARIANESIMO</a:t>
            </a:r>
          </a:p>
        </p:txBody>
      </p:sp>
    </p:spTree>
    <p:extLst>
      <p:ext uri="{BB962C8B-B14F-4D97-AF65-F5344CB8AC3E}">
        <p14:creationId xmlns:p14="http://schemas.microsoft.com/office/powerpoint/2010/main" val="132030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531E3-DBF1-CD4C-90C7-8B51FA19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609344"/>
          </a:xfrm>
        </p:spPr>
        <p:txBody>
          <a:bodyPr/>
          <a:lstStyle/>
          <a:p>
            <a:r>
              <a:rPr lang="it-IT" dirty="0"/>
              <a:t>3. ARIANESIMO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314AE7-6DC5-9341-8A29-79859B9F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3305"/>
            <a:ext cx="4080189" cy="5629970"/>
          </a:xfrm>
        </p:spPr>
        <p:txBody>
          <a:bodyPr>
            <a:normAutofit/>
          </a:bodyPr>
          <a:lstStyle/>
          <a:p>
            <a:r>
              <a:rPr lang="it-IT" dirty="0"/>
              <a:t>337 – morte di Costantino, Costanzo (dal 350 unico sovrano)</a:t>
            </a:r>
          </a:p>
          <a:p>
            <a:r>
              <a:rPr lang="it-IT" dirty="0"/>
              <a:t>357 – nuova formula - omeusiano</a:t>
            </a:r>
          </a:p>
          <a:p>
            <a:r>
              <a:rPr lang="it-IT" dirty="0"/>
              <a:t>esilio di papa Liberio</a:t>
            </a:r>
          </a:p>
          <a:p>
            <a:r>
              <a:rPr lang="it-IT" dirty="0"/>
              <a:t>380 – decreto anti-ariano di Teodosio il Grande</a:t>
            </a:r>
          </a:p>
          <a:p>
            <a:r>
              <a:rPr lang="it-IT" dirty="0"/>
              <a:t>381 – concilio di Costantinopoli </a:t>
            </a:r>
          </a:p>
          <a:p>
            <a:pPr marL="0" indent="0">
              <a:buNone/>
            </a:pPr>
            <a:r>
              <a:rPr lang="it-IT" dirty="0"/>
              <a:t>-----------------------------------------</a:t>
            </a:r>
          </a:p>
          <a:p>
            <a:pPr marL="0" indent="0">
              <a:buNone/>
            </a:pPr>
            <a:r>
              <a:rPr lang="it-IT" dirty="0"/>
              <a:t>Basilio il Grande - </a:t>
            </a:r>
            <a:r>
              <a:rPr lang="it-IT" dirty="0" err="1"/>
              <a:t>homotimia</a:t>
            </a:r>
            <a:endParaRPr lang="it-IT" dirty="0"/>
          </a:p>
        </p:txBody>
      </p:sp>
      <p:pic>
        <p:nvPicPr>
          <p:cNvPr id="8194" name="Picture 2" descr="Nostra Signora della Neve - Wikiwand">
            <a:extLst>
              <a:ext uri="{FF2B5EF4-FFF2-40B4-BE49-F238E27FC236}">
                <a16:creationId xmlns:a16="http://schemas.microsoft.com/office/drawing/2014/main" id="{6E756AD8-2FC6-C941-AD92-E0B9AC59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89" y="90231"/>
            <a:ext cx="3649079" cy="67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l miracolo della neve&quot;. La festa della Dedicazione della Basilica di Santa  Maria Maggiore - ChurchPOP Italiano">
            <a:extLst>
              <a:ext uri="{FF2B5EF4-FFF2-40B4-BE49-F238E27FC236}">
                <a16:creationId xmlns:a16="http://schemas.microsoft.com/office/drawing/2014/main" id="{029982D1-A38D-9140-8F3C-14C72D92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68" y="483476"/>
            <a:ext cx="4317338" cy="23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l Concilio Costantinopolitano primo (381 d.c.) - La Stampa">
            <a:extLst>
              <a:ext uri="{FF2B5EF4-FFF2-40B4-BE49-F238E27FC236}">
                <a16:creationId xmlns:a16="http://schemas.microsoft.com/office/drawing/2014/main" id="{2E153D77-9A67-E642-8277-C666E63B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60" y="3499069"/>
            <a:ext cx="4276843" cy="23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36</TotalTime>
  <Words>450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Rockwell</vt:lpstr>
      <vt:lpstr>Rockwell Condensed</vt:lpstr>
      <vt:lpstr>Rockwell Extra Bold</vt:lpstr>
      <vt:lpstr>Wingdings</vt:lpstr>
      <vt:lpstr>Legno</vt:lpstr>
      <vt:lpstr>Controversie DOTTRINALI del IV sec.</vt:lpstr>
      <vt:lpstr>1. Donatismo</vt:lpstr>
      <vt:lpstr>2. Melizianesimo </vt:lpstr>
      <vt:lpstr>3. ARIANESIMO </vt:lpstr>
      <vt:lpstr>3. ARIANESIMO</vt:lpstr>
      <vt:lpstr>3. ARIANESIMO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Controversie DOTTRINALI del IV sec.</dc:title>
  <dc:creator>Microsoft Office User</dc:creator>
  <cp:lastModifiedBy>Microsoft Office User</cp:lastModifiedBy>
  <cp:revision>1</cp:revision>
  <dcterms:created xsi:type="dcterms:W3CDTF">2022-04-04T21:01:05Z</dcterms:created>
  <dcterms:modified xsi:type="dcterms:W3CDTF">2022-04-04T21:37:28Z</dcterms:modified>
</cp:coreProperties>
</file>