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76" r:id="rId5"/>
    <p:sldId id="309" r:id="rId6"/>
    <p:sldId id="310" r:id="rId7"/>
    <p:sldId id="311" r:id="rId8"/>
    <p:sldId id="321" r:id="rId9"/>
    <p:sldId id="312" r:id="rId10"/>
    <p:sldId id="322" r:id="rId11"/>
    <p:sldId id="324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3" r:id="rId20"/>
    <p:sldId id="288" r:id="rId21"/>
    <p:sldId id="278" r:id="rId22"/>
    <p:sldId id="283" r:id="rId23"/>
    <p:sldId id="282" r:id="rId24"/>
    <p:sldId id="325" r:id="rId25"/>
    <p:sldId id="326" r:id="rId26"/>
    <p:sldId id="284" r:id="rId27"/>
    <p:sldId id="285" r:id="rId28"/>
    <p:sldId id="286" r:id="rId29"/>
    <p:sldId id="260" r:id="rId30"/>
    <p:sldId id="261" r:id="rId31"/>
    <p:sldId id="330" r:id="rId32"/>
    <p:sldId id="262" r:id="rId33"/>
    <p:sldId id="289" r:id="rId34"/>
    <p:sldId id="263" r:id="rId35"/>
    <p:sldId id="264" r:id="rId36"/>
    <p:sldId id="332" r:id="rId37"/>
    <p:sldId id="265" r:id="rId38"/>
    <p:sldId id="328" r:id="rId39"/>
    <p:sldId id="266" r:id="rId40"/>
    <p:sldId id="267" r:id="rId41"/>
    <p:sldId id="268" r:id="rId42"/>
    <p:sldId id="269" r:id="rId43"/>
    <p:sldId id="270" r:id="rId44"/>
    <p:sldId id="271" r:id="rId45"/>
    <p:sldId id="272" r:id="rId46"/>
    <p:sldId id="333" r:id="rId47"/>
    <p:sldId id="273" r:id="rId48"/>
    <p:sldId id="334" r:id="rId49"/>
    <p:sldId id="274" r:id="rId50"/>
    <p:sldId id="275" r:id="rId51"/>
    <p:sldId id="331" r:id="rId52"/>
    <p:sldId id="277" r:id="rId53"/>
    <p:sldId id="308" r:id="rId5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8"/>
  </p:normalViewPr>
  <p:slideViewPr>
    <p:cSldViewPr snapToGrid="0">
      <p:cViewPr varScale="1">
        <p:scale>
          <a:sx n="115" d="100"/>
          <a:sy n="115" d="100"/>
        </p:scale>
        <p:origin x="2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BABA1D6-7527-3CCC-6D4D-C38B6FD8D4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CAB645-A384-DA65-6B06-B2C1AAC99C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0D656-D8CB-3741-9506-48DFB6D130AE}" type="datetimeFigureOut">
              <a:rPr lang="it-IT" smtClean="0"/>
              <a:t>24/01/25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B5D128-5BEB-D4D3-02A9-60FC55CFD1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87DFCF-45E3-33CF-2418-1DB253C527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35248-A2ED-C44C-9B9E-22DEB63E7B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695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4FAD2-B254-534A-B352-24AA092A09E1}" type="datetimeFigureOut">
              <a:rPr lang="it-IT" smtClean="0"/>
              <a:t>24/01/25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E3D2E-5A0A-5541-8EDA-EC32BF8FD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14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684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7F1F05-D52C-B645-A38B-5CB8DC15F8E9}" type="slidenum">
              <a:rPr lang="it-IT" smtClean="0"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37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6FADF-65E5-274D-BE4E-E7E488374DD3}" type="datetime1">
              <a:rPr lang="it-IT" smtClean="0"/>
              <a:t>24/01/25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77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94159-B2A3-134D-A869-82D55788B468}" type="datetime1">
              <a:rPr lang="it-IT" smtClean="0"/>
              <a:t>24/01/25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66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464-BFB0-6940-AA71-03AC50256373}" type="datetime1">
              <a:rPr lang="it-IT" smtClean="0"/>
              <a:t>24/01/25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636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7834" y="76200"/>
            <a:ext cx="10477500" cy="102711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895351" y="2093913"/>
            <a:ext cx="5099049" cy="45529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1" y="2093913"/>
            <a:ext cx="5101167" cy="45529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38837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76194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082C-2C7D-EF48-A198-5D62F28FF6AF}" type="datetime1">
              <a:rPr lang="it-IT" smtClean="0"/>
              <a:t>24/01/25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2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FCE3-B0DB-A340-B67D-A98C99CD9DF3}" type="datetime1">
              <a:rPr lang="it-IT" smtClean="0"/>
              <a:t>24/01/25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04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E2CF-D953-AE4B-ADF4-42ED24EE8EB7}" type="datetime1">
              <a:rPr lang="it-IT" smtClean="0"/>
              <a:t>24/01/25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58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8040-9A10-C446-B850-3E1BB50A33F8}" type="datetime1">
              <a:rPr lang="it-IT" smtClean="0"/>
              <a:t>24/01/25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96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4BC5-AE3C-DF4B-A8AE-438454CF6650}" type="datetime1">
              <a:rPr lang="it-IT" smtClean="0"/>
              <a:t>24/01/25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71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D225-FAE8-474E-87DA-E8E0CA734465}" type="datetime1">
              <a:rPr lang="it-IT" smtClean="0"/>
              <a:t>24/01/25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9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2434-C0C5-8A4F-9EE6-F59E268EA3E4}" type="datetime1">
              <a:rPr lang="it-IT" smtClean="0"/>
              <a:t>24/01/25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63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CA21-41B2-5642-B4D6-B426DA87D2DA}" type="datetime1">
              <a:rPr lang="it-IT" smtClean="0"/>
              <a:t>24/01/25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13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A3E5-C233-244F-A903-351AAA46BE17}" type="datetime1">
              <a:rPr lang="it-IT" smtClean="0"/>
              <a:t>24/01/25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DBF1-5145-5F47-B3A3-D5264A6BE3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19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0134CA-8D3C-5082-4AEE-ED9C8E8C8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99" y="1122363"/>
            <a:ext cx="10348856" cy="2387600"/>
          </a:xfrm>
        </p:spPr>
        <p:txBody>
          <a:bodyPr>
            <a:normAutofit/>
          </a:bodyPr>
          <a:lstStyle/>
          <a:p>
            <a:pPr algn="l"/>
            <a: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  <a:t>ESSERE E PENSIERO: </a:t>
            </a:r>
            <a:b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4000" b="1" kern="0" dirty="0">
                <a:latin typeface="Calibri" panose="020F0502020204030204" pitchFamily="34" charset="0"/>
                <a:cs typeface="Calibri" panose="020F0502020204030204" pitchFamily="34" charset="0"/>
              </a:rPr>
              <a:t>METAFISICA E TEOLOGIA NATURALE NELLA PROSPETTIVA CLASSICA E NEL PENSIERO MODERNO E CONTEMPORANEO </a:t>
            </a:r>
            <a:endParaRPr lang="it-IT" sz="3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EB04E7D-6722-6EA6-909F-A006CBCBE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5779"/>
            <a:ext cx="9144000" cy="1613049"/>
          </a:xfrm>
        </p:spPr>
        <p:txBody>
          <a:bodyPr>
            <a:normAutofit/>
          </a:bodyPr>
          <a:lstStyle/>
          <a:p>
            <a:pPr algn="r"/>
            <a:endParaRPr lang="it-IT" sz="2200" dirty="0"/>
          </a:p>
          <a:p>
            <a:pPr algn="r"/>
            <a:r>
              <a:rPr lang="it-IT" sz="2800" b="1" dirty="0"/>
              <a:t>Gennaro Luise</a:t>
            </a:r>
          </a:p>
          <a:p>
            <a:pPr algn="r"/>
            <a:r>
              <a:rPr lang="it-IT" sz="2800" b="1" dirty="0"/>
              <a:t>Pontificia Università della Santa Croce, Roma</a:t>
            </a:r>
          </a:p>
          <a:p>
            <a:pPr algn="r"/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832972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216"/>
            <a:ext cx="10515600" cy="720764"/>
          </a:xfrm>
        </p:spPr>
        <p:txBody>
          <a:bodyPr>
            <a:normAutofit/>
          </a:bodyPr>
          <a:lstStyle/>
          <a:p>
            <a:r>
              <a:rPr lang="it-IT" sz="3200" b="1" dirty="0">
                <a:latin typeface="+mn-lt"/>
              </a:rPr>
              <a:t>Tre elementi presi dalla logica dei termini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979"/>
            <a:ext cx="10515600" cy="534449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6200" b="1" dirty="0">
                <a:cs typeface="Helvetica"/>
              </a:rPr>
              <a:t>Classificazione dal più semplice al più complesso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6200" b="1" dirty="0"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1. Nozione</a:t>
            </a:r>
            <a:r>
              <a:rPr lang="it-IT" sz="7200" dirty="0">
                <a:cs typeface="Helvetica"/>
              </a:rPr>
              <a:t> di negazione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la negazione è propriamente un elemento sincategorematico, un operatore logico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nozione: da </a:t>
            </a:r>
            <a:r>
              <a:rPr lang="it-IT" sz="7200" i="1" dirty="0" err="1">
                <a:cs typeface="Helvetica"/>
              </a:rPr>
              <a:t>notio</a:t>
            </a:r>
            <a:r>
              <a:rPr lang="it-IT" sz="7200" dirty="0">
                <a:cs typeface="Helvetica"/>
              </a:rPr>
              <a:t>, qui lo interpretiamo come </a:t>
            </a:r>
            <a:r>
              <a:rPr lang="it-IT" sz="7200" b="1" dirty="0">
                <a:cs typeface="Helvetica"/>
              </a:rPr>
              <a:t>dato elementare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i="1" dirty="0">
                <a:cs typeface="Helvetica"/>
              </a:rPr>
              <a:t>- </a:t>
            </a:r>
            <a:r>
              <a:rPr lang="it-IT" sz="7200" dirty="0">
                <a:cs typeface="Helvetica"/>
              </a:rPr>
              <a:t>paragonabile ad una soluzione di continuità nelle percezioni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7200" b="1" dirty="0"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2. Concetto</a:t>
            </a:r>
            <a:r>
              <a:rPr lang="it-IT" sz="7200" dirty="0">
                <a:cs typeface="Helvetica"/>
              </a:rPr>
              <a:t> di Mondo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concetto: termine mentale, elemento di una proposizione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caratterizzato da una comprensione e da una estensione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i concetti sono tutti astratti, ma tutti hanno origine dall’esperienza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(</a:t>
            </a:r>
            <a:r>
              <a:rPr lang="it-IT" sz="7200" i="1" dirty="0" err="1">
                <a:cs typeface="Helvetica"/>
              </a:rPr>
              <a:t>conceptus</a:t>
            </a:r>
            <a:r>
              <a:rPr lang="it-IT" sz="7200" i="1" dirty="0">
                <a:cs typeface="Helvetica"/>
              </a:rPr>
              <a:t> </a:t>
            </a:r>
            <a:r>
              <a:rPr lang="it-IT" sz="7200" dirty="0">
                <a:cs typeface="Helvetica"/>
              </a:rPr>
              <a:t>dal</a:t>
            </a:r>
            <a:r>
              <a:rPr lang="it-IT" sz="7200" i="1" dirty="0">
                <a:cs typeface="Helvetica"/>
              </a:rPr>
              <a:t> </a:t>
            </a:r>
            <a:r>
              <a:rPr lang="it-IT" sz="7200" dirty="0" err="1"/>
              <a:t>lat</a:t>
            </a:r>
            <a:r>
              <a:rPr lang="it-IT" sz="7200" dirty="0"/>
              <a:t>.</a:t>
            </a:r>
            <a:r>
              <a:rPr lang="it-IT" sz="7200" i="1" dirty="0"/>
              <a:t> </a:t>
            </a:r>
            <a:r>
              <a:rPr lang="it-IT" sz="7200" i="1" dirty="0" err="1"/>
              <a:t>concĭpĕre</a:t>
            </a:r>
            <a:r>
              <a:rPr lang="it-IT" sz="7200" i="1" dirty="0"/>
              <a:t>= con + </a:t>
            </a:r>
            <a:r>
              <a:rPr lang="it-IT" sz="7200" i="1" dirty="0" err="1"/>
              <a:t>capĕre</a:t>
            </a:r>
            <a:r>
              <a:rPr lang="it-IT" sz="7200" dirty="0"/>
              <a:t> che significa prendere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- suscettibile di: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- definizione: operazione sulla comprensione di un concetto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	(a. essenziale o della specie: per genere e differenza specifica; b. non essenziale)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- divisione: operazione sull’estensione di un concetto; distribuzione di un tutto (logico) nelle sue parti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dirty="0">
                <a:cs typeface="Helvetica"/>
              </a:rPr>
              <a:t>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it-IT" sz="7200" b="1" dirty="0">
                <a:cs typeface="Helvetica"/>
              </a:rPr>
              <a:t>3. Idea</a:t>
            </a:r>
            <a:r>
              <a:rPr lang="it-IT" sz="7200" dirty="0">
                <a:cs typeface="Helvetica"/>
              </a:rPr>
              <a:t> di Totalità: rappresentazioni mentali di realtà che propriamente non conosciamo o non sono propriamente «un» oggetto di pensiero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097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08/11/2024)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152452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25/10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Notion (of negation): definitions and features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Concept (of the world): origins and scope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Idea (of Totality): origins and scope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Hegelian account of history of philosophy </a:t>
            </a:r>
          </a:p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024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879767" y="408792"/>
            <a:ext cx="10432466" cy="1554612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lvl="0"/>
            <a:r>
              <a:rPr lang="en-GB" sz="4000" b="1" dirty="0">
                <a:solidFill>
                  <a:schemeClr val="tx1"/>
                </a:solidFill>
                <a:latin typeface="+mn-lt"/>
              </a:rPr>
              <a:t>Hegelian account of history of philosophy:</a:t>
            </a:r>
            <a:br>
              <a:rPr lang="en-GB" sz="4000" b="1" dirty="0">
                <a:solidFill>
                  <a:schemeClr val="tx1"/>
                </a:solidFill>
                <a:latin typeface="+mn-lt"/>
              </a:rPr>
            </a:br>
            <a:r>
              <a:rPr lang="en-GB" sz="4000" b="1" dirty="0">
                <a:solidFill>
                  <a:schemeClr val="tx1"/>
                </a:solidFill>
                <a:latin typeface="+mn-lt"/>
              </a:rPr>
              <a:t>what about intentionality? </a:t>
            </a:r>
            <a:br>
              <a:rPr lang="en-GB" sz="4000" b="1" dirty="0">
                <a:solidFill>
                  <a:schemeClr val="tx1"/>
                </a:solidFill>
                <a:latin typeface="+mn-lt"/>
              </a:rPr>
            </a:br>
            <a:r>
              <a:rPr lang="en-GB" sz="3300" b="1" dirty="0">
                <a:solidFill>
                  <a:schemeClr val="tx1"/>
                </a:solidFill>
                <a:latin typeface="+mn-lt"/>
              </a:rPr>
              <a:t>(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cfr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GB" sz="3300" b="1" i="1" dirty="0">
                <a:solidFill>
                  <a:schemeClr val="tx1"/>
                </a:solidFill>
                <a:latin typeface="+mn-lt"/>
              </a:rPr>
              <a:t>supra 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1.1 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Deduzione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sz="3300" b="1" dirty="0" err="1">
                <a:solidFill>
                  <a:schemeClr val="tx1"/>
                </a:solidFill>
                <a:latin typeface="+mn-lt"/>
              </a:rPr>
              <a:t>storica</a:t>
            </a:r>
            <a:r>
              <a:rPr lang="en-GB" sz="3300" b="1" dirty="0">
                <a:solidFill>
                  <a:schemeClr val="tx1"/>
                </a:solidFill>
                <a:latin typeface="+mn-lt"/>
              </a:rPr>
              <a:t>)</a:t>
            </a:r>
            <a:endParaRPr sz="33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3205779"/>
            <a:ext cx="9489036" cy="209774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Two fundamental statements: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500" dirty="0">
                <a:cs typeface="Helvetica Neue Thin"/>
              </a:rPr>
              <a:t>1.a Real Being is different from Thought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500" dirty="0">
                <a:cs typeface="Helvetica Neue Thin"/>
              </a:rPr>
              <a:t>1.b Thought attains Real Being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588FEA-7303-7999-556E-BCCF6B7A1B34}"/>
              </a:ext>
            </a:extLst>
          </p:cNvPr>
          <p:cNvSpPr txBox="1"/>
          <p:nvPr/>
        </p:nvSpPr>
        <p:spPr>
          <a:xfrm>
            <a:off x="1411009" y="2196440"/>
            <a:ext cx="84967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i="1" dirty="0">
                <a:solidFill>
                  <a:schemeClr val="tx1"/>
                </a:solidFill>
                <a:latin typeface="+mn-lt"/>
              </a:rPr>
              <a:t>1st</a:t>
            </a:r>
            <a:r>
              <a:rPr lang="it-IT" sz="3500" i="1" dirty="0">
                <a:latin typeface="+mn-lt"/>
              </a:rPr>
              <a:t> </a:t>
            </a:r>
            <a:r>
              <a:rPr lang="it-IT" sz="35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500" i="1" dirty="0">
                <a:solidFill>
                  <a:schemeClr val="tx1"/>
                </a:solidFill>
                <a:latin typeface="+mn-lt"/>
              </a:rPr>
              <a:t>: Ancient and Middle-Age </a:t>
            </a:r>
            <a:r>
              <a:rPr lang="it-IT" sz="3500" i="1" dirty="0" err="1">
                <a:solidFill>
                  <a:schemeClr val="tx1"/>
                </a:solidFill>
                <a:latin typeface="+mn-lt"/>
              </a:rPr>
              <a:t>Philosophy</a:t>
            </a:r>
            <a:endParaRPr lang="it-IT" sz="3500" i="1" dirty="0">
              <a:solidFill>
                <a:schemeClr val="tx1"/>
              </a:solidFill>
              <a:latin typeface="+mn-lt"/>
            </a:endParaRPr>
          </a:p>
          <a:p>
            <a:r>
              <a:rPr lang="it-IT" sz="3500" i="1" dirty="0"/>
              <a:t>Immediate </a:t>
            </a:r>
            <a:r>
              <a:rPr lang="it-IT" sz="3500" i="1" dirty="0" err="1"/>
              <a:t>identity</a:t>
            </a:r>
            <a:r>
              <a:rPr lang="it-IT" sz="3500" i="1" dirty="0"/>
              <a:t> </a:t>
            </a:r>
            <a:r>
              <a:rPr lang="it-IT" sz="3500" i="1" dirty="0" err="1"/>
              <a:t>Being</a:t>
            </a:r>
            <a:r>
              <a:rPr lang="it-IT" sz="3500" i="1" dirty="0"/>
              <a:t>/</a:t>
            </a:r>
            <a:r>
              <a:rPr lang="it-IT" sz="3500" i="1" dirty="0" err="1"/>
              <a:t>Thought</a:t>
            </a:r>
            <a:endParaRPr lang="it-IT" sz="3500" dirty="0"/>
          </a:p>
        </p:txBody>
      </p:sp>
    </p:spTree>
    <p:extLst>
      <p:ext uri="{BB962C8B-B14F-4D97-AF65-F5344CB8AC3E}">
        <p14:creationId xmlns:p14="http://schemas.microsoft.com/office/powerpoint/2010/main" val="57186763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538343" y="473072"/>
            <a:ext cx="8475787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>
                <a:solidFill>
                  <a:schemeClr val="tx1"/>
                </a:solidFill>
                <a:latin typeface="+mn-lt"/>
              </a:rPr>
              <a:t>2nd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Modern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Philosophy</a:t>
            </a:r>
            <a:br>
              <a:rPr lang="it-IT" sz="3800" i="1" dirty="0">
                <a:solidFill>
                  <a:schemeClr val="tx1"/>
                </a:solidFill>
                <a:latin typeface="+mn-lt"/>
              </a:rPr>
            </a:b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Opposition</a:t>
            </a:r>
            <a:r>
              <a:rPr lang="it-IT" sz="40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identity</a:t>
            </a:r>
            <a:r>
              <a:rPr lang="it-IT" sz="40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Being</a:t>
            </a:r>
            <a:r>
              <a:rPr lang="it-IT" sz="4000" i="1" dirty="0">
                <a:solidFill>
                  <a:schemeClr val="tx1"/>
                </a:solidFill>
                <a:latin typeface="+mn-lt"/>
              </a:rPr>
              <a:t>/</a:t>
            </a:r>
            <a:r>
              <a:rPr lang="it-IT" sz="4000" i="1" dirty="0" err="1">
                <a:solidFill>
                  <a:schemeClr val="tx1"/>
                </a:solidFill>
                <a:latin typeface="+mn-lt"/>
              </a:rPr>
              <a:t>Thought</a:t>
            </a:r>
            <a:endParaRPr sz="38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2022301"/>
            <a:ext cx="10133736" cy="36147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4000" dirty="0">
                <a:cs typeface="Helvetica Neue Thin"/>
              </a:rPr>
              <a:t>Two fundamental statements:</a:t>
            </a:r>
            <a:endParaRPr lang="en-GB" sz="3600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2.a Real Being is different from Thought (as 1.a)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2.b Thought </a:t>
            </a:r>
            <a:r>
              <a:rPr lang="en-GB" sz="3600" i="1" u="sng" dirty="0">
                <a:cs typeface="Helvetica Neue Thin"/>
              </a:rPr>
              <a:t>does not </a:t>
            </a:r>
            <a:r>
              <a:rPr lang="en-GB" sz="3600" dirty="0">
                <a:cs typeface="Helvetica Neue Thin"/>
              </a:rPr>
              <a:t>attain Real Being (only its own representation) </a:t>
            </a:r>
          </a:p>
        </p:txBody>
      </p:sp>
    </p:spTree>
    <p:extLst>
      <p:ext uri="{BB962C8B-B14F-4D97-AF65-F5344CB8AC3E}">
        <p14:creationId xmlns:p14="http://schemas.microsoft.com/office/powerpoint/2010/main" val="1287354927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75555" y="473072"/>
            <a:ext cx="8522701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>
                <a:solidFill>
                  <a:schemeClr val="tx1"/>
                </a:solidFill>
                <a:latin typeface="+mn-lt"/>
              </a:rPr>
              <a:t>3rd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Idealism</a:t>
            </a:r>
            <a:br>
              <a:rPr lang="it-IT" sz="3800" i="1" dirty="0">
                <a:solidFill>
                  <a:schemeClr val="tx1"/>
                </a:solidFill>
                <a:latin typeface="+mn-lt"/>
              </a:rPr>
            </a:br>
            <a:br>
              <a:rPr lang="it-IT" sz="2800" dirty="0"/>
            </a:br>
            <a:r>
              <a:rPr lang="it-IT" sz="3100" i="1" dirty="0">
                <a:solidFill>
                  <a:schemeClr val="tx1"/>
                </a:solidFill>
                <a:latin typeface="+mn-lt"/>
              </a:rPr>
              <a:t>Mediate </a:t>
            </a:r>
            <a:r>
              <a:rPr lang="it-IT" sz="3100" i="1" dirty="0" err="1">
                <a:solidFill>
                  <a:schemeClr val="tx1"/>
                </a:solidFill>
                <a:latin typeface="+mn-lt"/>
              </a:rPr>
              <a:t>identity</a:t>
            </a:r>
            <a:r>
              <a:rPr lang="it-IT" sz="31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100" i="1" dirty="0" err="1">
                <a:solidFill>
                  <a:schemeClr val="tx1"/>
                </a:solidFill>
                <a:latin typeface="+mn-lt"/>
              </a:rPr>
              <a:t>Being</a:t>
            </a:r>
            <a:r>
              <a:rPr lang="it-IT" sz="3100" i="1" dirty="0">
                <a:solidFill>
                  <a:schemeClr val="tx1"/>
                </a:solidFill>
                <a:latin typeface="+mn-lt"/>
              </a:rPr>
              <a:t>/</a:t>
            </a:r>
            <a:r>
              <a:rPr lang="it-IT" sz="3100" i="1" dirty="0" err="1">
                <a:solidFill>
                  <a:schemeClr val="tx1"/>
                </a:solidFill>
                <a:latin typeface="+mn-lt"/>
              </a:rPr>
              <a:t>Thought</a:t>
            </a:r>
            <a:endParaRPr sz="3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75555" y="2196022"/>
            <a:ext cx="9489036" cy="2494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4000" dirty="0">
                <a:cs typeface="Helvetica Neue Thin"/>
              </a:rPr>
              <a:t>Two fundamental statements: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3.a Real Being is </a:t>
            </a:r>
            <a:r>
              <a:rPr lang="en-GB" sz="3600" i="1" u="sng" dirty="0">
                <a:cs typeface="Helvetica Neue Thin"/>
              </a:rPr>
              <a:t>not </a:t>
            </a:r>
            <a:r>
              <a:rPr lang="en-GB" sz="3600" dirty="0">
                <a:cs typeface="Helvetica Neue Thin"/>
              </a:rPr>
              <a:t>different from Thought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600" dirty="0">
                <a:cs typeface="Helvetica Neue Thin"/>
              </a:rPr>
              <a:t>3.b Thought attains Real Being (as in 1.b)</a:t>
            </a:r>
          </a:p>
        </p:txBody>
      </p:sp>
    </p:spTree>
    <p:extLst>
      <p:ext uri="{BB962C8B-B14F-4D97-AF65-F5344CB8AC3E}">
        <p14:creationId xmlns:p14="http://schemas.microsoft.com/office/powerpoint/2010/main" val="258745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11009" y="473072"/>
            <a:ext cx="8603122" cy="129104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en-GB" sz="3800" i="1" dirty="0">
                <a:solidFill>
                  <a:schemeClr val="tx1"/>
                </a:solidFill>
                <a:latin typeface="+mn-lt"/>
              </a:rPr>
              <a:t>Commentary to «1st Phase»</a:t>
            </a:r>
            <a:endParaRPr lang="en-GB"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11009" y="2119256"/>
            <a:ext cx="9489036" cy="38787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3400" dirty="0">
                <a:cs typeface="Helvetica Neue Thin"/>
              </a:rPr>
              <a:t>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Real being is other than Thought (physically not intentionally)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AU" sz="3400" dirty="0">
                <a:cs typeface="Helvetica Neue Thin"/>
              </a:rPr>
              <a:t>1.b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By 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, the statement «thought attains reality» is not an unjustified conclusion from 1.a, it’s the real premise of 1.a</a:t>
            </a:r>
            <a:r>
              <a:rPr lang="en-AU" sz="3400" baseline="30000" dirty="0">
                <a:cs typeface="Helvetica Neue Thin"/>
              </a:rPr>
              <a:t>I</a:t>
            </a:r>
            <a:r>
              <a:rPr lang="en-AU" sz="3400" dirty="0">
                <a:cs typeface="Helvetica Neue Thin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it-IT" sz="3850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117711270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3"/>
            <a:ext cx="8092720" cy="88239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Commentary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to 2nd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43282" y="1559722"/>
            <a:ext cx="9489036" cy="43569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i="1" dirty="0">
                <a:cs typeface="Helvetica Neue Thin"/>
              </a:rPr>
              <a:t>2</a:t>
            </a:r>
            <a:r>
              <a:rPr lang="en-GB" sz="3400" i="1" baseline="30000" dirty="0">
                <a:cs typeface="Helvetica Neue Thin"/>
              </a:rPr>
              <a:t>nd</a:t>
            </a:r>
            <a:r>
              <a:rPr lang="en-GB" sz="3400" i="1" dirty="0">
                <a:cs typeface="Helvetica Neue Thin"/>
              </a:rPr>
              <a:t> Phase is an alleged correction of the </a:t>
            </a:r>
            <a:r>
              <a:rPr lang="en-GB" sz="3400" i="1" dirty="0" err="1">
                <a:cs typeface="Helvetica Neue Thin"/>
              </a:rPr>
              <a:t>incoherences</a:t>
            </a:r>
            <a:r>
              <a:rPr lang="en-GB" sz="3400" i="1" dirty="0">
                <a:cs typeface="Helvetica Neue Thin"/>
              </a:rPr>
              <a:t> of the 1st phase: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34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dirty="0">
                <a:cs typeface="Helvetica Neue Thin"/>
              </a:rPr>
              <a:t>2.a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) Reality is other than Thought  (intentionally, not physically)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400" dirty="0">
                <a:cs typeface="Helvetica Neue Thin"/>
              </a:rPr>
              <a:t>2.b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) By 2.a</a:t>
            </a:r>
            <a:r>
              <a:rPr lang="en-GB" sz="3400" baseline="30000" dirty="0">
                <a:cs typeface="Helvetica Neue Thin"/>
              </a:rPr>
              <a:t>I</a:t>
            </a:r>
            <a:r>
              <a:rPr lang="en-GB" sz="3400" dirty="0">
                <a:cs typeface="Helvetica Neue Thin"/>
              </a:rPr>
              <a:t>, Thought doesn’t attain Reality, but only a m-representation (idea, phaenomenon) </a:t>
            </a:r>
          </a:p>
        </p:txBody>
      </p:sp>
    </p:spTree>
    <p:extLst>
      <p:ext uri="{BB962C8B-B14F-4D97-AF65-F5344CB8AC3E}">
        <p14:creationId xmlns:p14="http://schemas.microsoft.com/office/powerpoint/2010/main" val="111831526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2"/>
            <a:ext cx="8092720" cy="1011483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Commentary</a:t>
            </a:r>
            <a:r>
              <a:rPr lang="it-IT" sz="3800" i="1" dirty="0">
                <a:solidFill>
                  <a:schemeClr val="tx1"/>
                </a:solidFill>
                <a:latin typeface="+mn-lt"/>
              </a:rPr>
              <a:t> to 3rd </a:t>
            </a:r>
            <a:r>
              <a:rPr lang="it-IT" sz="3800" i="1" dirty="0" err="1">
                <a:solidFill>
                  <a:schemeClr val="tx1"/>
                </a:solidFill>
                <a:latin typeface="+mn-lt"/>
              </a:rPr>
              <a:t>Phase</a:t>
            </a:r>
            <a:endParaRPr sz="3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351482" y="1591994"/>
            <a:ext cx="9489036" cy="49271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i="1" dirty="0">
                <a:cs typeface="Helvetica Neue Thin"/>
              </a:rPr>
              <a:t>3</a:t>
            </a:r>
            <a:r>
              <a:rPr lang="en-GB" sz="3000" i="1" baseline="30000" dirty="0">
                <a:cs typeface="Helvetica Neue Thin"/>
              </a:rPr>
              <a:t>rd</a:t>
            </a:r>
            <a:r>
              <a:rPr lang="en-GB" sz="3000" i="1" dirty="0">
                <a:cs typeface="Helvetica Neue Thin"/>
              </a:rPr>
              <a:t> Phase is an alleged correction of the corrections made by II phase to the </a:t>
            </a:r>
            <a:r>
              <a:rPr lang="en-GB" sz="3000" i="1" dirty="0" err="1">
                <a:cs typeface="Helvetica Neue Thin"/>
              </a:rPr>
              <a:t>incoherences</a:t>
            </a:r>
            <a:r>
              <a:rPr lang="en-GB" sz="3000" i="1" dirty="0">
                <a:cs typeface="Helvetica Neue Thin"/>
              </a:rPr>
              <a:t> of 2</a:t>
            </a:r>
            <a:r>
              <a:rPr lang="en-GB" sz="3000" i="1" baseline="30000" dirty="0">
                <a:cs typeface="Helvetica Neue Thin"/>
              </a:rPr>
              <a:t>nd</a:t>
            </a:r>
            <a:r>
              <a:rPr lang="en-GB" sz="3000" i="1" dirty="0">
                <a:cs typeface="Helvetica Neue Thin"/>
              </a:rPr>
              <a:t> period: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30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dirty="0">
                <a:cs typeface="Helvetica Neue Thin"/>
              </a:rPr>
              <a:t>3.a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) Reality </a:t>
            </a:r>
            <a:r>
              <a:rPr lang="en-GB" sz="3000" i="1" dirty="0">
                <a:cs typeface="Helvetica Neue Thin"/>
              </a:rPr>
              <a:t>is not </a:t>
            </a:r>
            <a:r>
              <a:rPr lang="en-GB" sz="3000" dirty="0">
                <a:cs typeface="Helvetica Neue Thin"/>
              </a:rPr>
              <a:t>other than Thought</a:t>
            </a:r>
            <a:r>
              <a:rPr lang="en-GB" sz="3000" i="1" dirty="0">
                <a:cs typeface="Helvetica Neue Thin"/>
              </a:rPr>
              <a:t> </a:t>
            </a:r>
            <a:r>
              <a:rPr lang="en-GB" sz="3000" dirty="0">
                <a:cs typeface="Helvetica Neue Thin"/>
              </a:rPr>
              <a:t>(physically)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3000" dirty="0">
                <a:cs typeface="Helvetica Neue Thin"/>
              </a:rPr>
              <a:t>3.b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) In consequence of 3.a</a:t>
            </a:r>
            <a:r>
              <a:rPr lang="en-GB" sz="3000" baseline="30000" dirty="0">
                <a:cs typeface="Helvetica Neue Thin"/>
              </a:rPr>
              <a:t>I</a:t>
            </a:r>
            <a:r>
              <a:rPr lang="en-GB" sz="3000" dirty="0">
                <a:cs typeface="Helvetica Neue Thin"/>
              </a:rPr>
              <a:t>, then Thought </a:t>
            </a:r>
            <a:r>
              <a:rPr lang="en-GB" sz="3000" i="1" dirty="0">
                <a:cs typeface="Helvetica Neue Thin"/>
              </a:rPr>
              <a:t>not only </a:t>
            </a:r>
            <a:r>
              <a:rPr lang="en-GB" sz="3000" dirty="0">
                <a:cs typeface="Helvetica Neue Thin"/>
              </a:rPr>
              <a:t>attains</a:t>
            </a:r>
            <a:r>
              <a:rPr lang="en-GB" sz="3000" i="1" dirty="0">
                <a:cs typeface="Helvetica Neue Thin"/>
              </a:rPr>
              <a:t> </a:t>
            </a:r>
            <a:r>
              <a:rPr lang="en-GB" sz="3000" dirty="0">
                <a:cs typeface="Helvetica Neue Thin"/>
              </a:rPr>
              <a:t>Reality, but generates </a:t>
            </a:r>
            <a:r>
              <a:rPr lang="en-GB" sz="3000" i="1" dirty="0">
                <a:cs typeface="Helvetica Neue Thin"/>
              </a:rPr>
              <a:t>and produces it</a:t>
            </a:r>
            <a:endParaRPr lang="en-GB" sz="3000" dirty="0">
              <a:cs typeface="Helvetica Neue Thin"/>
            </a:endParaRP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idea = intentionally generated; </a:t>
            </a: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nature = physically generated; </a:t>
            </a:r>
          </a:p>
          <a:p>
            <a:pPr marL="222250" lvl="1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 Neue Thin"/>
              </a:rPr>
              <a:t>- spirit = absolutely generated or self generated</a:t>
            </a:r>
          </a:p>
        </p:txBody>
      </p:sp>
    </p:spTree>
    <p:extLst>
      <p:ext uri="{BB962C8B-B14F-4D97-AF65-F5344CB8AC3E}">
        <p14:creationId xmlns:p14="http://schemas.microsoft.com/office/powerpoint/2010/main" val="47097103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428808" y="473072"/>
            <a:ext cx="8585323" cy="9921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4200" i="1" dirty="0">
                <a:solidFill>
                  <a:schemeClr val="tx1"/>
                </a:solidFill>
                <a:latin typeface="+mn-lt"/>
              </a:rPr>
              <a:t>First set of </a:t>
            </a:r>
            <a:r>
              <a:rPr lang="it-IT" sz="4200" i="1" dirty="0" err="1">
                <a:solidFill>
                  <a:schemeClr val="tx1"/>
                </a:solidFill>
                <a:latin typeface="+mn-lt"/>
              </a:rPr>
              <a:t>conclusions</a:t>
            </a:r>
            <a:r>
              <a:rPr lang="it-IT" sz="4200" i="1" dirty="0">
                <a:solidFill>
                  <a:schemeClr val="tx1"/>
                </a:solidFill>
                <a:latin typeface="+mn-lt"/>
              </a:rPr>
              <a:t> </a:t>
            </a:r>
            <a:endParaRPr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28808" y="1775013"/>
            <a:ext cx="9489036" cy="3777658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vert="horz" lIns="25400" tIns="25400" rIns="25400" bIns="25400" rtlCol="0" anchor="ctr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i="1" dirty="0">
                <a:latin typeface="Helvetica Neue Thin"/>
                <a:cs typeface="Helvetica Neue Thin"/>
              </a:rPr>
              <a:t> </a:t>
            </a:r>
            <a:r>
              <a:rPr lang="en-GB" dirty="0">
                <a:cs typeface="Helvetica Neue Thin"/>
              </a:rPr>
              <a:t>- Only being exists, and it comes to clarity in thought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dirty="0">
                <a:cs typeface="Helvetica Neue Thin"/>
              </a:rPr>
              <a:t> - Thought is not an anti-being caused by the “material”, external being (ideas are not </a:t>
            </a:r>
            <a:r>
              <a:rPr lang="en-GB" i="1" dirty="0">
                <a:cs typeface="Helvetica Neue Thin"/>
              </a:rPr>
              <a:t>quasi-</a:t>
            </a:r>
            <a:r>
              <a:rPr lang="en-GB" i="1" dirty="0" err="1">
                <a:cs typeface="Helvetica Neue Thin"/>
              </a:rPr>
              <a:t>entia</a:t>
            </a:r>
            <a:r>
              <a:rPr lang="en-GB" dirty="0">
                <a:cs typeface="Helvetica Neue Thin"/>
              </a:rPr>
              <a:t>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r>
              <a:rPr lang="en-GB" dirty="0">
                <a:cs typeface="Helvetica Neue Thin"/>
              </a:rPr>
              <a:t> - Thinking is not mirroring (secondary act) but a formal act. (Aristotle says: independent act, perfect, having in itself is own end, in </a:t>
            </a:r>
            <a:r>
              <a:rPr lang="en-GB" i="1" dirty="0">
                <a:cs typeface="Helvetica Neue Thin"/>
              </a:rPr>
              <a:t>Metaphysics</a:t>
            </a:r>
            <a:r>
              <a:rPr lang="en-GB" dirty="0">
                <a:cs typeface="Helvetica Neue Thin"/>
              </a:rPr>
              <a:t>, </a:t>
            </a:r>
            <a:r>
              <a:rPr lang="el-GR" dirty="0">
                <a:effectLst/>
              </a:rPr>
              <a:t>θ</a:t>
            </a:r>
            <a:r>
              <a:rPr lang="it-IT" dirty="0">
                <a:effectLst/>
              </a:rPr>
              <a:t>, 6</a:t>
            </a:r>
            <a:r>
              <a:rPr lang="en-GB" dirty="0">
                <a:cs typeface="Helvetica Neue Thin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21909385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1D38D21-950C-FB06-F204-3940B3F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3330"/>
            <a:ext cx="10515600" cy="47064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effectLst/>
              </a:rPr>
              <a:t>Aristotele, </a:t>
            </a:r>
            <a:r>
              <a:rPr lang="it-IT" i="1" dirty="0">
                <a:effectLst/>
              </a:rPr>
              <a:t>Metafisica</a:t>
            </a:r>
            <a:r>
              <a:rPr lang="it-IT" dirty="0">
                <a:effectLst/>
              </a:rPr>
              <a:t>, IX</a:t>
            </a:r>
            <a:r>
              <a:rPr lang="el-GR" dirty="0">
                <a:effectLst/>
              </a:rPr>
              <a:t> </a:t>
            </a:r>
            <a:r>
              <a:rPr lang="it-IT" dirty="0">
                <a:effectLst/>
              </a:rPr>
              <a:t>(</a:t>
            </a:r>
            <a:r>
              <a:rPr lang="el-GR" dirty="0">
                <a:effectLst/>
              </a:rPr>
              <a:t>θ</a:t>
            </a:r>
            <a:r>
              <a:rPr lang="it-IT" dirty="0">
                <a:effectLst/>
              </a:rPr>
              <a:t>), 6, 1048b 30-35: «Infatti, ogni movimento è imperfetto: così, ad esempio, il processo del dimagrire, dell’imparare, del camminare, del costruire. Questi processi sono movimenti e sono palesemente imperfetti: non è possibile, infatti, che uno cammini e abbia camminato nel medesimo tempo, né che, nel medesimo tempo, uno costruisca ed abbia costruito, che divenga e che sia divenuto, riceva movimento e l’abbia ricevuto: queste sono cose diverse. Invece, uno ha visto e vede nel medesimo tempo e anche pensa ed ha pensato. Chiamiamo, pertanto, attività (</a:t>
            </a:r>
            <a:r>
              <a:rPr lang="el-GR" dirty="0" err="1">
                <a:effectLst/>
              </a:rPr>
              <a:t>ἐνέργεια</a:t>
            </a:r>
            <a:r>
              <a:rPr lang="it-IT" dirty="0">
                <a:effectLst/>
              </a:rPr>
              <a:t>) quest’ultimo processo e movimento (</a:t>
            </a:r>
            <a:r>
              <a:rPr lang="el-GR" dirty="0" err="1">
                <a:effectLst/>
              </a:rPr>
              <a:t>κίνησις</a:t>
            </a:r>
            <a:r>
              <a:rPr lang="it-IT" dirty="0">
                <a:effectLst/>
              </a:rPr>
              <a:t>)</a:t>
            </a:r>
            <a:r>
              <a:rPr lang="el-GR" dirty="0">
                <a:effectLst/>
              </a:rPr>
              <a:t> </a:t>
            </a:r>
            <a:r>
              <a:rPr lang="it-IT" dirty="0">
                <a:effectLst/>
              </a:rPr>
              <a:t>l’altro» (trad</a:t>
            </a:r>
            <a:r>
              <a:rPr lang="it-IT" dirty="0"/>
              <a:t>. </a:t>
            </a:r>
            <a:r>
              <a:rPr lang="it-IT" dirty="0">
                <a:effectLst/>
              </a:rPr>
              <a:t>di G. Reale, Milano, Rusconi, 1993, p. 413).</a:t>
            </a: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A692FB7-948F-AF59-004B-2FB99999541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2586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11/10/2024)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General introduction. Natural Theology as Metaphysics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Calendar, Schedule and Contents Overview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Bibliography and Literature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Science and Revealed Theology: a debate (cf.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Discere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No place for Metaphysics? </a:t>
            </a:r>
          </a:p>
          <a:p>
            <a:pPr marL="0" indent="0"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1800" dirty="0">
              <a:effectLst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999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351482" y="462315"/>
            <a:ext cx="8092720" cy="9921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4200" i="1" dirty="0">
                <a:solidFill>
                  <a:schemeClr val="tx1"/>
                </a:solidFill>
                <a:latin typeface="+mn-lt"/>
              </a:rPr>
              <a:t>Second set of </a:t>
            </a:r>
            <a:r>
              <a:rPr lang="it-IT" sz="4200" i="1" dirty="0" err="1">
                <a:solidFill>
                  <a:schemeClr val="tx1"/>
                </a:solidFill>
                <a:latin typeface="+mn-lt"/>
              </a:rPr>
              <a:t>conclusions</a:t>
            </a:r>
            <a:r>
              <a:rPr lang="it-IT" sz="4200" i="1" dirty="0">
                <a:solidFill>
                  <a:schemeClr val="tx1"/>
                </a:solidFill>
                <a:latin typeface="+mn-lt"/>
              </a:rPr>
              <a:t> (2)</a:t>
            </a:r>
            <a:endParaRPr sz="4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351482" y="1979407"/>
            <a:ext cx="9489036" cy="4108272"/>
          </a:xfrm>
          <a:prstGeom prst="rect">
            <a:avLst/>
          </a:prstGeom>
          <a:ln w="12700">
            <a:solidFill>
              <a:srgbClr val="F7F7F7"/>
            </a:solidFill>
            <a:miter lim="400000"/>
          </a:ln>
        </p:spPr>
        <p:txBody>
          <a:bodyPr vert="horz" lIns="25400" tIns="25400" rIns="25400" bIns="25400" rtlCol="0" anchor="ctr">
            <a:noAutofit/>
          </a:bodyPr>
          <a:lstStyle/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Consciousness doesn’t modify it’s contents </a:t>
            </a:r>
          </a:p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Totality as a metaphysical question, as an object of inquiry, coincides with a philosophical Idea of absolute, an idea of perfection and of totality (that we use to translate the idea or experience of God, and to order our own experience of </a:t>
            </a:r>
            <a:r>
              <a:rPr lang="en-GB" sz="3000" i="1" dirty="0">
                <a:cs typeface="Helvetica Neue Thin"/>
              </a:rPr>
              <a:t>material</a:t>
            </a:r>
            <a:r>
              <a:rPr lang="en-GB" sz="3000" dirty="0">
                <a:cs typeface="Helvetica Neue Thin"/>
              </a:rPr>
              <a:t> world) </a:t>
            </a:r>
          </a:p>
          <a:p>
            <a:pPr marL="428625" indent="-428625">
              <a:lnSpc>
                <a:spcPct val="120000"/>
              </a:lnSpc>
              <a:spcBef>
                <a:spcPts val="0"/>
              </a:spcBef>
              <a:buSzPct val="50000"/>
              <a:buFontTx/>
              <a:buChar char="-"/>
            </a:pPr>
            <a:r>
              <a:rPr lang="en-GB" sz="3000" dirty="0">
                <a:cs typeface="Helvetica Neue Thin"/>
              </a:rPr>
              <a:t>To think is not only to </a:t>
            </a:r>
            <a:r>
              <a:rPr lang="en-GB" sz="3000" i="1" dirty="0">
                <a:cs typeface="Helvetica Neue Thin"/>
              </a:rPr>
              <a:t>reason </a:t>
            </a:r>
            <a:endParaRPr lang="en-GB" sz="30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</a:pPr>
            <a:endParaRPr lang="en-GB" sz="3000" i="1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40373438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921411" y="473072"/>
            <a:ext cx="8092720" cy="910739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/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400" b="1" i="1" dirty="0" err="1">
                <a:solidFill>
                  <a:schemeClr val="tx1"/>
                </a:solidFill>
                <a:latin typeface="+mn-lt"/>
              </a:rPr>
              <a:t>Metaphysics</a:t>
            </a:r>
            <a:endParaRPr sz="3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671539" y="1511822"/>
            <a:ext cx="9489036" cy="48891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Absolute</a:t>
            </a:r>
            <a:r>
              <a:rPr lang="en-GB" sz="2500" dirty="0"/>
              <a:t> </a:t>
            </a:r>
            <a:r>
              <a:rPr lang="en-GB" sz="2500" dirty="0">
                <a:cs typeface="Helvetica Neue Thin"/>
              </a:rPr>
              <a:t>and totality: thinking </a:t>
            </a:r>
            <a:r>
              <a:rPr lang="en-GB" sz="2500" i="1" dirty="0">
                <a:cs typeface="Helvetica Neue Thin"/>
              </a:rPr>
              <a:t>sub specie </a:t>
            </a:r>
            <a:r>
              <a:rPr lang="en-GB" sz="2500" i="1" dirty="0" err="1">
                <a:cs typeface="Helvetica Neue Thin"/>
              </a:rPr>
              <a:t>totalitatis</a:t>
            </a:r>
            <a:r>
              <a:rPr lang="en-GB" sz="2500" i="1" dirty="0">
                <a:cs typeface="Helvetica Neue Thin"/>
              </a:rPr>
              <a:t> </a:t>
            </a: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endParaRPr lang="en-GB" sz="2500" i="1" dirty="0">
              <a:cs typeface="Helvetica Neue Thin"/>
            </a:endParaRP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Identity and unity </a:t>
            </a: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Matter as such is not an “experience”, it’s only a counterpart of form in substance (</a:t>
            </a:r>
            <a:r>
              <a:rPr lang="en-GB" sz="2500" i="1" dirty="0" err="1">
                <a:cs typeface="Helvetica Neue Thin"/>
              </a:rPr>
              <a:t>materia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i="1" dirty="0" err="1">
                <a:cs typeface="Helvetica Neue Thin"/>
              </a:rPr>
              <a:t>intellegibile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dirty="0">
                <a:cs typeface="Helvetica Neue Thin"/>
              </a:rPr>
              <a:t>or </a:t>
            </a:r>
            <a:r>
              <a:rPr lang="en-GB" sz="2500" i="1" dirty="0" err="1">
                <a:cs typeface="Helvetica Neue Thin"/>
              </a:rPr>
              <a:t>intellectualis</a:t>
            </a:r>
            <a:r>
              <a:rPr lang="en-GB" sz="2500" dirty="0">
                <a:cs typeface="Helvetica Neue Thin"/>
              </a:rPr>
              <a:t>) </a:t>
            </a: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Is it a proper object of the mind ? What are the object of our thought. And where are the objects that we do not see?</a:t>
            </a:r>
          </a:p>
          <a:p>
            <a:pPr marL="615950" indent="-457200">
              <a:lnSpc>
                <a:spcPct val="80000"/>
              </a:lnSpc>
              <a:buFont typeface="+mj-lt"/>
              <a:buAutoNum type="arabicPeriod"/>
            </a:pPr>
            <a:endParaRPr lang="en-GB" sz="2500" dirty="0">
              <a:cs typeface="Helvetica Neue Thin"/>
            </a:endParaRPr>
          </a:p>
          <a:p>
            <a:pPr marL="615950" indent="-457200">
              <a:lnSpc>
                <a:spcPct val="50000"/>
              </a:lnSpc>
              <a:buFont typeface="+mj-lt"/>
              <a:buAutoNum type="arabicPeriod"/>
            </a:pPr>
            <a:r>
              <a:rPr lang="en-GB" sz="2500" dirty="0">
                <a:cs typeface="Helvetica Neue Thin"/>
              </a:rPr>
              <a:t>Ontological argument for the existence of God:</a:t>
            </a:r>
          </a:p>
          <a:p>
            <a:pPr marL="158750" indent="0">
              <a:lnSpc>
                <a:spcPct val="50000"/>
              </a:lnSpc>
              <a:buNone/>
            </a:pPr>
            <a:endParaRPr lang="en-GB" sz="2500" dirty="0">
              <a:cs typeface="Helvetica Neue Thin"/>
            </a:endParaRPr>
          </a:p>
          <a:p>
            <a:pPr marL="914400" lvl="1" indent="-457200">
              <a:lnSpc>
                <a:spcPct val="50000"/>
              </a:lnSpc>
              <a:buFont typeface="+mj-lt"/>
              <a:buAutoNum type="alphaLcPeriod"/>
            </a:pPr>
            <a:r>
              <a:rPr lang="en-GB" sz="2500" dirty="0">
                <a:cs typeface="Helvetica Neue Thin"/>
              </a:rPr>
              <a:t>“Id quo </a:t>
            </a:r>
            <a:r>
              <a:rPr lang="en-GB" sz="2500" dirty="0" err="1">
                <a:cs typeface="Helvetica Neue Thin"/>
              </a:rPr>
              <a:t>maius</a:t>
            </a:r>
            <a:r>
              <a:rPr lang="en-GB" sz="2500" dirty="0">
                <a:cs typeface="Helvetica Neue Thin"/>
              </a:rPr>
              <a:t> </a:t>
            </a:r>
            <a:r>
              <a:rPr lang="en-GB" sz="2500" dirty="0" err="1">
                <a:cs typeface="Helvetica Neue Thin"/>
              </a:rPr>
              <a:t>cogitari</a:t>
            </a:r>
            <a:r>
              <a:rPr lang="en-GB" sz="2500" dirty="0">
                <a:cs typeface="Helvetica Neue Thin"/>
              </a:rPr>
              <a:t> </a:t>
            </a:r>
            <a:r>
              <a:rPr lang="en-GB" sz="2500" dirty="0" err="1">
                <a:cs typeface="Helvetica Neue Thin"/>
              </a:rPr>
              <a:t>nequit</a:t>
            </a:r>
            <a:r>
              <a:rPr lang="en-GB" sz="2500" dirty="0">
                <a:cs typeface="Helvetica Neue Thin"/>
              </a:rPr>
              <a:t>”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dirty="0">
                <a:cs typeface="Helvetica Neue Thin"/>
              </a:rPr>
              <a:t>is not an object of mind </a:t>
            </a:r>
          </a:p>
          <a:p>
            <a:pPr marL="914400" lvl="1" indent="-457200">
              <a:lnSpc>
                <a:spcPct val="50000"/>
              </a:lnSpc>
              <a:buFont typeface="+mj-lt"/>
              <a:buAutoNum type="alphaLcPeriod"/>
            </a:pPr>
            <a:r>
              <a:rPr lang="en-GB" sz="2500" dirty="0">
                <a:cs typeface="Helvetica Neue Thin"/>
              </a:rPr>
              <a:t>Ontological argument of the existence of Marco Aurelio </a:t>
            </a:r>
          </a:p>
        </p:txBody>
      </p:sp>
    </p:spTree>
    <p:extLst>
      <p:ext uri="{BB962C8B-B14F-4D97-AF65-F5344CB8AC3E}">
        <p14:creationId xmlns:p14="http://schemas.microsoft.com/office/powerpoint/2010/main" val="76737452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613648" y="1934639"/>
            <a:ext cx="8993392" cy="460601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1.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e non-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nell’esperienza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2. Come </a:t>
            </a:r>
            <a:r>
              <a:rPr lang="en-GB" sz="2500" dirty="0" err="1">
                <a:cs typeface="Helvetica"/>
              </a:rPr>
              <a:t>può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qualcosa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reale</a:t>
            </a:r>
            <a:r>
              <a:rPr lang="en-GB" sz="2500" dirty="0">
                <a:cs typeface="Helvetica"/>
              </a:rPr>
              <a:t> senza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sempre, </a:t>
            </a:r>
            <a:r>
              <a:rPr lang="en-GB" sz="2500" dirty="0" err="1">
                <a:cs typeface="Helvetica"/>
              </a:rPr>
              <a:t>essere</a:t>
            </a:r>
            <a:r>
              <a:rPr lang="en-GB" sz="2500" dirty="0">
                <a:cs typeface="Helvetica"/>
              </a:rPr>
              <a:t> in </a:t>
            </a:r>
            <a:r>
              <a:rPr lang="en-GB" sz="2500" dirty="0" err="1">
                <a:cs typeface="Helvetica"/>
              </a:rPr>
              <a:t>qualche</a:t>
            </a:r>
            <a:r>
              <a:rPr lang="en-GB" sz="2500" dirty="0">
                <a:cs typeface="Helvetica"/>
              </a:rPr>
              <a:t> modo non-</a:t>
            </a:r>
            <a:r>
              <a:rPr lang="en-GB" sz="2500" dirty="0" err="1">
                <a:cs typeface="Helvetica"/>
              </a:rPr>
              <a:t>esistendo</a:t>
            </a:r>
            <a:r>
              <a:rPr lang="en-GB" sz="2500" dirty="0">
                <a:cs typeface="Helvetica"/>
              </a:rPr>
              <a:t>? (principio di non-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!)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3. Puro </a:t>
            </a:r>
            <a:r>
              <a:rPr lang="en-GB" sz="2500" dirty="0" err="1">
                <a:cs typeface="Helvetica"/>
              </a:rPr>
              <a:t>positivo</a:t>
            </a:r>
            <a:r>
              <a:rPr lang="en-GB" sz="2500" dirty="0">
                <a:cs typeface="Helvetica"/>
              </a:rPr>
              <a:t>, </a:t>
            </a:r>
            <a:r>
              <a:rPr lang="en-GB" sz="2500" dirty="0" err="1">
                <a:cs typeface="Helvetica"/>
              </a:rPr>
              <a:t>chiaramente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pensato</a:t>
            </a:r>
            <a:r>
              <a:rPr lang="en-GB" sz="2500" dirty="0">
                <a:cs typeface="Helvetica"/>
              </a:rPr>
              <a:t> e </a:t>
            </a:r>
            <a:r>
              <a:rPr lang="en-GB" sz="2500" dirty="0" err="1">
                <a:cs typeface="Helvetica"/>
              </a:rPr>
              <a:t>mai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conosciuto</a:t>
            </a:r>
            <a:r>
              <a:rPr lang="en-GB" sz="2500" dirty="0"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4. </a:t>
            </a:r>
            <a:r>
              <a:rPr lang="en-GB" sz="2500" dirty="0" err="1">
                <a:cs typeface="Helvetica"/>
              </a:rPr>
              <a:t>Visione</a:t>
            </a:r>
            <a:r>
              <a:rPr lang="en-GB" sz="2500" dirty="0">
                <a:cs typeface="Helvetica"/>
              </a:rPr>
              <a:t> da un </a:t>
            </a:r>
            <a:r>
              <a:rPr lang="en-GB" sz="2500" dirty="0" err="1">
                <a:cs typeface="Helvetica"/>
              </a:rPr>
              <a:t>punto</a:t>
            </a:r>
            <a:r>
              <a:rPr lang="en-GB" sz="2500" dirty="0">
                <a:cs typeface="Helvetica"/>
              </a:rPr>
              <a:t> di vista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613648" y="839096"/>
            <a:ext cx="7711263" cy="933093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2.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Ente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finito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,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limite</a:t>
            </a:r>
            <a:b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</a:b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		2.1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deduzione</a:t>
            </a:r>
            <a:r>
              <a:rPr lang="en-GB" sz="30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  <a:r>
              <a:rPr lang="en-GB" sz="3000" b="1" dirty="0" err="1">
                <a:solidFill>
                  <a:schemeClr val="tx1"/>
                </a:solidFill>
                <a:latin typeface="+mn-lt"/>
                <a:cs typeface="Helvetica"/>
              </a:rPr>
              <a:t>metafisica</a:t>
            </a:r>
            <a:endParaRPr lang="en-GB" sz="3000" b="1" dirty="0">
              <a:solidFill>
                <a:schemeClr val="tx1"/>
              </a:solidFill>
              <a:latin typeface="+mn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38087967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86523" y="1727431"/>
            <a:ext cx="9520518" cy="34031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Pensare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l’esperienza</a:t>
            </a:r>
            <a:r>
              <a:rPr lang="en-GB" sz="2500" dirty="0">
                <a:cs typeface="Helvetica"/>
              </a:rPr>
              <a:t> come tale, come un </a:t>
            </a:r>
            <a:r>
              <a:rPr lang="en-GB" sz="2500" dirty="0" err="1">
                <a:cs typeface="Helvetica"/>
              </a:rPr>
              <a:t>tutto</a:t>
            </a:r>
            <a:r>
              <a:rPr lang="en-GB" sz="2500" dirty="0">
                <a:cs typeface="Helvetica"/>
              </a:rPr>
              <a:t>, </a:t>
            </a:r>
            <a:r>
              <a:rPr lang="en-GB" sz="2500">
                <a:cs typeface="Helvetica"/>
              </a:rPr>
              <a:t>la pone immediatamente</a:t>
            </a:r>
            <a:r>
              <a:rPr lang="en-GB" sz="2500" dirty="0">
                <a:cs typeface="Helvetica"/>
              </a:rPr>
              <a:t> in </a:t>
            </a:r>
            <a:r>
              <a:rPr lang="en-GB" sz="2500" dirty="0" err="1">
                <a:cs typeface="Helvetica"/>
              </a:rPr>
              <a:t>relazione</a:t>
            </a:r>
            <a:r>
              <a:rPr lang="en-GB" sz="2500" dirty="0">
                <a:cs typeface="Helvetica"/>
              </a:rPr>
              <a:t> a </a:t>
            </a:r>
            <a:r>
              <a:rPr lang="en-GB" sz="2500" dirty="0" err="1">
                <a:cs typeface="Helvetica"/>
              </a:rPr>
              <a:t>ciò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che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è</a:t>
            </a:r>
            <a:r>
              <a:rPr lang="en-GB" sz="2500" dirty="0">
                <a:cs typeface="Helvetica"/>
              </a:rPr>
              <a:t> “</a:t>
            </a:r>
            <a:r>
              <a:rPr lang="en-GB" sz="2500" dirty="0" err="1">
                <a:cs typeface="Helvetica"/>
              </a:rPr>
              <a:t>fuori</a:t>
            </a:r>
            <a:r>
              <a:rPr lang="en-GB" sz="2500" dirty="0">
                <a:cs typeface="Helvetica"/>
              </a:rPr>
              <a:t>” di </a:t>
            </a:r>
            <a:r>
              <a:rPr lang="en-GB" sz="2500" dirty="0" err="1">
                <a:cs typeface="Helvetica"/>
              </a:rPr>
              <a:t>essa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L’esperienza</a:t>
            </a:r>
            <a:r>
              <a:rPr lang="en-GB" sz="2500" dirty="0">
                <a:cs typeface="Helvetica"/>
              </a:rPr>
              <a:t>, come un </a:t>
            </a:r>
            <a:r>
              <a:rPr lang="en-GB" sz="2500" dirty="0" err="1">
                <a:cs typeface="Helvetica"/>
              </a:rPr>
              <a:t>tutto</a:t>
            </a:r>
            <a:r>
              <a:rPr lang="en-GB" sz="2500" dirty="0">
                <a:cs typeface="Helvetica"/>
              </a:rPr>
              <a:t>, non </a:t>
            </a:r>
            <a:r>
              <a:rPr lang="en-GB" sz="2500" dirty="0" err="1">
                <a:cs typeface="Helvetica"/>
              </a:rPr>
              <a:t>è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mai</a:t>
            </a:r>
            <a:r>
              <a:rPr lang="en-GB" sz="2500" dirty="0">
                <a:cs typeface="Helvetica"/>
              </a:rPr>
              <a:t>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cs typeface="Helvetica"/>
              </a:rPr>
              <a:t>- </a:t>
            </a:r>
            <a:r>
              <a:rPr lang="en-GB" sz="2500" dirty="0" err="1">
                <a:cs typeface="Helvetica"/>
              </a:rPr>
              <a:t>Cfr</a:t>
            </a:r>
            <a:r>
              <a:rPr lang="en-GB" sz="2500" dirty="0">
                <a:cs typeface="Helvetica"/>
              </a:rPr>
              <a:t>. 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dell’Assoluto</a:t>
            </a:r>
            <a:r>
              <a:rPr lang="en-GB" sz="2500" dirty="0">
                <a:cs typeface="Helvetica"/>
              </a:rPr>
              <a:t> e </a:t>
            </a:r>
            <a:r>
              <a:rPr lang="en-GB" sz="2500" dirty="0" err="1">
                <a:cs typeface="Helvetica"/>
              </a:rPr>
              <a:t>contraddizione</a:t>
            </a:r>
            <a:r>
              <a:rPr lang="en-GB" sz="2500" dirty="0">
                <a:cs typeface="Helvetica"/>
              </a:rPr>
              <a:t> </a:t>
            </a:r>
            <a:r>
              <a:rPr lang="en-GB" sz="2500" dirty="0" err="1">
                <a:cs typeface="Helvetica"/>
              </a:rPr>
              <a:t>nell’Assoluto</a:t>
            </a:r>
            <a:endParaRPr lang="en-GB" sz="2500" dirty="0"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086523" y="638683"/>
            <a:ext cx="8098539" cy="663387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3500" b="1" dirty="0">
                <a:solidFill>
                  <a:schemeClr val="tx1"/>
                </a:solidFill>
                <a:latin typeface="+mn-lt"/>
                <a:cs typeface="Helvetica"/>
              </a:rPr>
              <a:t>Idea di </a:t>
            </a:r>
            <a:r>
              <a:rPr lang="en-GB" sz="3500" b="1" dirty="0" err="1">
                <a:solidFill>
                  <a:schemeClr val="tx1"/>
                </a:solidFill>
                <a:latin typeface="+mn-lt"/>
                <a:cs typeface="Helvetica"/>
              </a:rPr>
              <a:t>totalità</a:t>
            </a:r>
            <a:r>
              <a:rPr lang="en-GB" sz="3500" b="1" dirty="0">
                <a:solidFill>
                  <a:schemeClr val="tx1"/>
                </a:solidFill>
                <a:latin typeface="+mn-lt"/>
                <a:cs typeface="Helvetic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823959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15/11/2024)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152452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8/11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Hegelian account of history of philosophy: historical deduction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On the “oneness” of “real being”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On the formality of intentionality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Finite Being: metaphysical deduction </a:t>
            </a:r>
          </a:p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94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22/11/2024)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152452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15/11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Hegelian account of history of philosophy (end)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Immanence vs Transcendence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Real Infinite vs Virtual Infinite 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Arithmetical and Logical Infinite </a:t>
            </a:r>
          </a:p>
          <a:p>
            <a:pPr marL="0" indent="0">
              <a:spcAft>
                <a:spcPts val="800"/>
              </a:spcAft>
              <a:buNone/>
            </a:pP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314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129553" y="1620889"/>
            <a:ext cx="10255841" cy="43418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1. </a:t>
            </a:r>
            <a:r>
              <a:rPr lang="en-GB" sz="2500" dirty="0" err="1">
                <a:latin typeface="Helvetica"/>
                <a:cs typeface="Helvetica"/>
              </a:rPr>
              <a:t>Unità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dell’esperienza</a:t>
            </a:r>
            <a:endParaRPr lang="en-GB" sz="25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a. 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r>
              <a:rPr lang="en-GB" sz="2300" dirty="0">
                <a:latin typeface="Helvetica"/>
                <a:cs typeface="Helvetica"/>
              </a:rPr>
              <a:t> e non-</a:t>
            </a:r>
            <a:r>
              <a:rPr lang="en-GB" sz="2300" dirty="0" err="1">
                <a:latin typeface="Helvetica"/>
                <a:cs typeface="Helvetica"/>
              </a:rPr>
              <a:t>essere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b. Uno/</a:t>
            </a:r>
            <a:r>
              <a:rPr lang="en-GB" sz="2300" dirty="0" err="1">
                <a:latin typeface="Helvetica"/>
                <a:cs typeface="Helvetica"/>
              </a:rPr>
              <a:t>Molti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c. </a:t>
            </a:r>
            <a:r>
              <a:rPr lang="en-GB" sz="2300" dirty="0" err="1">
                <a:latin typeface="Helvetica"/>
                <a:cs typeface="Helvetica"/>
              </a:rPr>
              <a:t>Finito</a:t>
            </a:r>
            <a:r>
              <a:rPr lang="en-GB" sz="2300" dirty="0">
                <a:latin typeface="Helvetica"/>
                <a:cs typeface="Helvetica"/>
              </a:rPr>
              <a:t>/</a:t>
            </a:r>
            <a:r>
              <a:rPr lang="en-GB" sz="2300" dirty="0" err="1">
                <a:latin typeface="Helvetica"/>
                <a:cs typeface="Helvetica"/>
              </a:rPr>
              <a:t>Infinto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2.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non solo come </a:t>
            </a:r>
            <a:r>
              <a:rPr lang="en-GB" sz="2500" dirty="0" err="1">
                <a:latin typeface="Helvetica"/>
                <a:cs typeface="Helvetica"/>
              </a:rPr>
              <a:t>somma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aritmetica</a:t>
            </a:r>
            <a:r>
              <a:rPr lang="en-GB" sz="2500" dirty="0">
                <a:latin typeface="Helvetica"/>
                <a:cs typeface="Helvetica"/>
              </a:rPr>
              <a:t>.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a. </a:t>
            </a:r>
            <a:r>
              <a:rPr lang="en-GB" sz="2300" dirty="0" err="1">
                <a:latin typeface="Helvetica"/>
              </a:rPr>
              <a:t>Ciò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che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è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assoluto</a:t>
            </a:r>
            <a:r>
              <a:rPr lang="en-GB" sz="2300" dirty="0">
                <a:latin typeface="Helvetica"/>
              </a:rPr>
              <a:t>, non-</a:t>
            </a:r>
            <a:r>
              <a:rPr lang="en-GB" sz="2300" dirty="0" err="1">
                <a:latin typeface="Helvetica"/>
              </a:rPr>
              <a:t>relativo</a:t>
            </a:r>
            <a:r>
              <a:rPr lang="en-GB" sz="2300" dirty="0">
                <a:latin typeface="Helvetica"/>
              </a:rPr>
              <a:t>, ha in </a:t>
            </a:r>
            <a:r>
              <a:rPr lang="en-GB" sz="2300" dirty="0" err="1">
                <a:latin typeface="Helvetica"/>
              </a:rPr>
              <a:t>sé</a:t>
            </a:r>
            <a:r>
              <a:rPr lang="en-GB" sz="2300" dirty="0">
                <a:latin typeface="Helvetica"/>
              </a:rPr>
              <a:t> la </a:t>
            </a:r>
            <a:r>
              <a:rPr lang="en-GB" sz="2300" dirty="0" err="1">
                <a:latin typeface="Helvetica"/>
              </a:rPr>
              <a:t>sua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ragion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d’essere</a:t>
            </a: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300" dirty="0">
                <a:latin typeface="Helvetica"/>
                <a:cs typeface="Helvetica"/>
              </a:rPr>
              <a:t>b. </a:t>
            </a:r>
            <a:r>
              <a:rPr lang="en-GB" sz="2300" dirty="0">
                <a:latin typeface="Helvetica"/>
              </a:rPr>
              <a:t>Alternativa </a:t>
            </a:r>
            <a:r>
              <a:rPr lang="en-GB" sz="2300" dirty="0" err="1">
                <a:latin typeface="Helvetica"/>
              </a:rPr>
              <a:t>fra</a:t>
            </a:r>
            <a:r>
              <a:rPr lang="en-GB" sz="2300" dirty="0">
                <a:latin typeface="Helvetica"/>
              </a:rPr>
              <a:t> auto-</a:t>
            </a:r>
            <a:r>
              <a:rPr lang="en-GB" sz="2300" dirty="0" err="1">
                <a:latin typeface="Helvetica"/>
              </a:rPr>
              <a:t>trascendimento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gnoseologico</a:t>
            </a:r>
            <a:r>
              <a:rPr lang="en-GB" sz="2300" dirty="0">
                <a:latin typeface="Helvetica"/>
              </a:rPr>
              <a:t> e vera </a:t>
            </a:r>
            <a:r>
              <a:rPr lang="en-GB" sz="2300" dirty="0" err="1">
                <a:latin typeface="Helvetica"/>
              </a:rPr>
              <a:t>trascendenza</a:t>
            </a:r>
            <a:r>
              <a:rPr lang="en-GB" sz="2300" dirty="0">
                <a:latin typeface="Helvetica"/>
              </a:rPr>
              <a:t> </a:t>
            </a:r>
            <a:r>
              <a:rPr lang="en-GB" sz="2300" dirty="0" err="1">
                <a:latin typeface="Helvetica"/>
              </a:rPr>
              <a:t>ontologica</a:t>
            </a:r>
            <a:endParaRPr lang="en-GB" sz="2300" dirty="0">
              <a:latin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129554" y="886096"/>
            <a:ext cx="8195357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Immanenza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vs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trascendenza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(1)</a:t>
            </a:r>
          </a:p>
        </p:txBody>
      </p:sp>
    </p:spTree>
    <p:extLst>
      <p:ext uri="{BB962C8B-B14F-4D97-AF65-F5344CB8AC3E}">
        <p14:creationId xmlns:p14="http://schemas.microsoft.com/office/powerpoint/2010/main" val="112532648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935915" y="1107618"/>
            <a:ext cx="10449479" cy="48439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dirty="0">
                <a:latin typeface="Helvetica"/>
                <a:cs typeface="Helvetica"/>
              </a:rPr>
              <a:t>3. Se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il </a:t>
            </a:r>
            <a:r>
              <a:rPr lang="en-GB" sz="2500" dirty="0" err="1">
                <a:latin typeface="Helvetica"/>
                <a:cs typeface="Helvetica"/>
              </a:rPr>
              <a:t>finito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c’è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l’infinito</a:t>
            </a:r>
            <a:r>
              <a:rPr lang="en-GB" sz="2500" dirty="0">
                <a:latin typeface="Helvetica"/>
                <a:cs typeface="Helvetica"/>
              </a:rPr>
              <a:t>, ma la </a:t>
            </a:r>
            <a:r>
              <a:rPr lang="en-GB" sz="2500" dirty="0" err="1">
                <a:latin typeface="Helvetica"/>
                <a:cs typeface="Helvetica"/>
              </a:rPr>
              <a:t>totalità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dei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finiti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è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stessa</a:t>
            </a:r>
            <a:r>
              <a:rPr lang="en-GB" sz="2500" dirty="0">
                <a:latin typeface="Helvetica"/>
                <a:cs typeface="Helvetica"/>
              </a:rPr>
              <a:t> </a:t>
            </a:r>
            <a:r>
              <a:rPr lang="en-GB" sz="2500" dirty="0" err="1">
                <a:latin typeface="Helvetica"/>
                <a:cs typeface="Helvetica"/>
              </a:rPr>
              <a:t>finita</a:t>
            </a:r>
            <a:r>
              <a:rPr lang="en-GB" sz="2500" dirty="0">
                <a:latin typeface="Helvetica"/>
                <a:cs typeface="Helvetica"/>
              </a:rPr>
              <a:t> o </a:t>
            </a:r>
            <a:r>
              <a:rPr lang="en-GB" sz="2500" dirty="0" err="1">
                <a:latin typeface="Helvetica"/>
                <a:cs typeface="Helvetica"/>
              </a:rPr>
              <a:t>infinita</a:t>
            </a:r>
            <a:r>
              <a:rPr lang="en-GB" sz="2500" dirty="0">
                <a:latin typeface="Helvetica"/>
                <a:cs typeface="Helvetica"/>
              </a:rPr>
              <a:t>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3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3.1 </a:t>
            </a:r>
            <a:r>
              <a:rPr lang="en-GB" sz="2000" dirty="0" err="1">
                <a:latin typeface="Helvetica"/>
                <a:cs typeface="Helvetica"/>
              </a:rPr>
              <a:t>Risposta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apprensione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parziale</a:t>
            </a:r>
            <a:r>
              <a:rPr lang="en-GB" sz="2000" dirty="0">
                <a:latin typeface="Helvetica"/>
                <a:cs typeface="Helvetica"/>
              </a:rPr>
              <a:t>. </a:t>
            </a:r>
            <a:r>
              <a:rPr lang="en-GB" sz="2000" dirty="0" err="1">
                <a:latin typeface="Helvetica"/>
                <a:cs typeface="Helvetica"/>
              </a:rPr>
              <a:t>Ovvero</a:t>
            </a:r>
            <a:r>
              <a:rPr lang="en-GB" sz="2000" dirty="0">
                <a:latin typeface="Helvetica"/>
                <a:cs typeface="Helvetica"/>
              </a:rPr>
              <a:t>, il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tale,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realmente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isolato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dall’Assoluto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così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appare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a </a:t>
            </a:r>
            <a:r>
              <a:rPr lang="en-GB" sz="2000" dirty="0" err="1">
                <a:latin typeface="Helvetica"/>
                <a:cs typeface="Helvetica"/>
              </a:rPr>
              <a:t>rigore</a:t>
            </a:r>
            <a:r>
              <a:rPr lang="en-GB" sz="2000" dirty="0">
                <a:latin typeface="Helvetica"/>
                <a:cs typeface="Helvetica"/>
              </a:rPr>
              <a:t> il </a:t>
            </a:r>
            <a:r>
              <a:rPr lang="en-GB" sz="2000" dirty="0" err="1">
                <a:latin typeface="Helvetica"/>
                <a:cs typeface="Helvetica"/>
              </a:rPr>
              <a:t>mondo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c’è</a:t>
            </a:r>
            <a:r>
              <a:rPr lang="en-GB" sz="2000" dirty="0">
                <a:latin typeface="Helvetica"/>
                <a:cs typeface="Helvetica"/>
              </a:rPr>
              <a:t>)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3.2 “</a:t>
            </a:r>
            <a:r>
              <a:rPr lang="en-GB" sz="2000" dirty="0" err="1">
                <a:latin typeface="Helvetica"/>
                <a:cs typeface="Helvetica"/>
              </a:rPr>
              <a:t>Forza</a:t>
            </a:r>
            <a:r>
              <a:rPr lang="en-GB" sz="2000" dirty="0">
                <a:latin typeface="Helvetica"/>
                <a:cs typeface="Helvetica"/>
              </a:rPr>
              <a:t>” </a:t>
            </a:r>
            <a:r>
              <a:rPr lang="en-GB" sz="2000" dirty="0" err="1">
                <a:latin typeface="Helvetica"/>
                <a:cs typeface="Helvetica"/>
              </a:rPr>
              <a:t>dell’Immanenza</a:t>
            </a:r>
            <a:r>
              <a:rPr lang="en-GB" sz="2000" dirty="0">
                <a:latin typeface="Helvetica"/>
                <a:cs typeface="Helvetica"/>
              </a:rPr>
              <a:t>: </a:t>
            </a:r>
            <a:r>
              <a:rPr lang="en-GB" sz="2000" dirty="0" err="1">
                <a:latin typeface="Helvetica"/>
                <a:cs typeface="Helvetica"/>
              </a:rPr>
              <a:t>estensione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dell’apparenza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separazione</a:t>
            </a:r>
            <a:r>
              <a:rPr lang="en-GB" sz="2000" dirty="0">
                <a:latin typeface="Helvetica"/>
                <a:cs typeface="Helvetica"/>
              </a:rPr>
              <a:t>. Se il </a:t>
            </a:r>
            <a:r>
              <a:rPr lang="en-GB" sz="2000" dirty="0" err="1">
                <a:latin typeface="Helvetica"/>
                <a:cs typeface="Helvetica"/>
              </a:rPr>
              <a:t>soggetto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 solo </a:t>
            </a:r>
            <a:r>
              <a:rPr lang="en-GB" sz="2000" dirty="0" err="1">
                <a:latin typeface="Helvetica"/>
                <a:cs typeface="Helvetica"/>
              </a:rPr>
              <a:t>apparentemente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apparentemente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separato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in </a:t>
            </a:r>
            <a:r>
              <a:rPr lang="en-GB" sz="2000" dirty="0" err="1">
                <a:latin typeface="Helvetica"/>
                <a:cs typeface="Helvetica"/>
              </a:rPr>
              <a:t>realtà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organicamente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al </a:t>
            </a:r>
            <a:r>
              <a:rPr lang="en-GB" sz="2000" dirty="0" err="1">
                <a:latin typeface="Helvetica"/>
                <a:cs typeface="Helvetica"/>
              </a:rPr>
              <a:t>tutto</a:t>
            </a:r>
            <a:r>
              <a:rPr lang="en-GB" sz="2000" dirty="0">
                <a:latin typeface="Helvetica"/>
                <a:cs typeface="Helvetica"/>
              </a:rPr>
              <a:t>, ma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implica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necessariamente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che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sia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endParaRPr lang="en-GB" sz="2000" dirty="0">
              <a:latin typeface="Helvetica"/>
              <a:cs typeface="Helvetica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935917" y="443050"/>
            <a:ext cx="8388994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Immanenza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vs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GB" sz="2500" b="1" dirty="0" err="1">
                <a:solidFill>
                  <a:schemeClr val="tx1"/>
                </a:solidFill>
                <a:latin typeface="Helvetica"/>
                <a:cs typeface="Helvetica"/>
              </a:rPr>
              <a:t>trascendenza</a:t>
            </a:r>
            <a:r>
              <a:rPr lang="en-GB" sz="2500" b="1" dirty="0">
                <a:solidFill>
                  <a:schemeClr val="tx1"/>
                </a:solidFill>
                <a:latin typeface="Helvetica"/>
                <a:cs typeface="Helvetica"/>
              </a:rPr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2627416878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914400" y="1580201"/>
            <a:ext cx="10671717" cy="43713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3.3 </a:t>
            </a:r>
            <a:r>
              <a:rPr lang="en-GB" sz="2000" dirty="0" err="1">
                <a:latin typeface="Helvetica"/>
                <a:cs typeface="Helvetica"/>
              </a:rPr>
              <a:t>Obiezione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debole</a:t>
            </a:r>
            <a:r>
              <a:rPr lang="en-GB" sz="2000" dirty="0">
                <a:latin typeface="Helvetica"/>
                <a:cs typeface="Helvetica"/>
              </a:rPr>
              <a:t> (</a:t>
            </a:r>
            <a:r>
              <a:rPr lang="en-GB" sz="2000" dirty="0" err="1">
                <a:latin typeface="Helvetica"/>
                <a:cs typeface="Helvetica"/>
              </a:rPr>
              <a:t>quindi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decisiva</a:t>
            </a:r>
            <a:r>
              <a:rPr lang="en-GB" sz="2000" dirty="0">
                <a:latin typeface="Helvetica"/>
                <a:cs typeface="Helvetica"/>
              </a:rPr>
              <a:t> da parte </a:t>
            </a:r>
            <a:r>
              <a:rPr lang="en-GB" sz="2000" dirty="0" err="1">
                <a:latin typeface="Helvetica"/>
                <a:cs typeface="Helvetica"/>
              </a:rPr>
              <a:t>dell’alternativa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transcendente</a:t>
            </a:r>
            <a:r>
              <a:rPr lang="en-GB" sz="2000" dirty="0">
                <a:latin typeface="Helvetica"/>
                <a:cs typeface="Helvetica"/>
              </a:rPr>
              <a:t>): se il </a:t>
            </a:r>
            <a:r>
              <a:rPr lang="en-GB" sz="2000" dirty="0" err="1">
                <a:latin typeface="Helvetica"/>
                <a:cs typeface="Helvetica"/>
              </a:rPr>
              <a:t>soggetto-finito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preteso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onnisciente</a:t>
            </a:r>
            <a:r>
              <a:rPr lang="en-GB" sz="2000" dirty="0">
                <a:latin typeface="Helvetica"/>
                <a:cs typeface="Helvetica"/>
              </a:rPr>
              <a:t>, </a:t>
            </a:r>
            <a:r>
              <a:rPr lang="en-GB" sz="2000" dirty="0" err="1">
                <a:latin typeface="Helvetica"/>
                <a:cs typeface="Helvetica"/>
              </a:rPr>
              <a:t>allora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unito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all’assoluto</a:t>
            </a:r>
            <a:r>
              <a:rPr lang="en-GB" sz="2000" dirty="0">
                <a:latin typeface="Helvetica"/>
                <a:cs typeface="Helvetica"/>
              </a:rPr>
              <a:t> con un </a:t>
            </a:r>
            <a:r>
              <a:rPr lang="en-GB" sz="2000" dirty="0" err="1">
                <a:latin typeface="Helvetica"/>
                <a:cs typeface="Helvetica"/>
              </a:rPr>
              <a:t>vincolo</a:t>
            </a:r>
            <a:r>
              <a:rPr lang="en-GB" sz="2000" dirty="0">
                <a:latin typeface="Helvetica"/>
                <a:cs typeface="Helvetica"/>
              </a:rPr>
              <a:t> il cui </a:t>
            </a:r>
            <a:r>
              <a:rPr lang="en-GB" sz="2000" dirty="0" err="1">
                <a:latin typeface="Helvetica"/>
                <a:cs typeface="Helvetica"/>
              </a:rPr>
              <a:t>limite</a:t>
            </a:r>
            <a:r>
              <a:rPr lang="en-GB" sz="2000" dirty="0">
                <a:latin typeface="Helvetica"/>
                <a:cs typeface="Helvetica"/>
              </a:rPr>
              <a:t>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fisico</a:t>
            </a:r>
            <a:r>
              <a:rPr lang="en-GB" sz="2000" dirty="0">
                <a:latin typeface="Helvetica"/>
                <a:cs typeface="Helvetica"/>
              </a:rPr>
              <a:t>, ma di </a:t>
            </a:r>
            <a:r>
              <a:rPr lang="en-GB" sz="2000" dirty="0" err="1">
                <a:latin typeface="Helvetica"/>
                <a:cs typeface="Helvetica"/>
              </a:rPr>
              <a:t>rappresentazione</a:t>
            </a:r>
            <a:r>
              <a:rPr lang="en-GB" sz="2000" dirty="0">
                <a:latin typeface="Helvetica"/>
                <a:cs typeface="Helvetica"/>
              </a:rPr>
              <a:t>. 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Da </a:t>
            </a:r>
            <a:r>
              <a:rPr lang="en-GB" sz="2000" dirty="0" err="1">
                <a:latin typeface="Helvetica"/>
                <a:cs typeface="Helvetica"/>
              </a:rPr>
              <a:t>ciò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seguirebbe</a:t>
            </a:r>
            <a:r>
              <a:rPr lang="en-GB" sz="2000" dirty="0">
                <a:latin typeface="Helvetica"/>
                <a:cs typeface="Helvetica"/>
              </a:rPr>
              <a:t> in </a:t>
            </a:r>
            <a:r>
              <a:rPr lang="en-GB" sz="2000" dirty="0" err="1">
                <a:latin typeface="Helvetica"/>
                <a:cs typeface="Helvetica"/>
              </a:rPr>
              <a:t>effetti</a:t>
            </a:r>
            <a:r>
              <a:rPr lang="en-GB" sz="2000" dirty="0">
                <a:latin typeface="Helvetica"/>
                <a:cs typeface="Helvetica"/>
              </a:rPr>
              <a:t> la </a:t>
            </a:r>
            <a:r>
              <a:rPr lang="en-GB" sz="2000" dirty="0" err="1">
                <a:latin typeface="Helvetica"/>
                <a:cs typeface="Helvetica"/>
              </a:rPr>
              <a:t>possiblità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autotrascendimento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gnoseologico</a:t>
            </a:r>
            <a:r>
              <a:rPr lang="en-GB" sz="2000" dirty="0">
                <a:latin typeface="Helvetica"/>
                <a:cs typeface="Helvetica"/>
              </a:rPr>
              <a:t> da </a:t>
            </a:r>
            <a:r>
              <a:rPr lang="en-GB" sz="2000" dirty="0" err="1">
                <a:latin typeface="Helvetica"/>
                <a:cs typeface="Helvetica"/>
              </a:rPr>
              <a:t>parte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della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prospettiva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immanentista</a:t>
            </a:r>
            <a:r>
              <a:rPr lang="en-GB" sz="2000" dirty="0">
                <a:latin typeface="Helvetica"/>
                <a:cs typeface="Helvetica"/>
              </a:rPr>
              <a:t>.</a:t>
            </a: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Ne </a:t>
            </a:r>
            <a:r>
              <a:rPr lang="en-GB" sz="2000" dirty="0" err="1">
                <a:latin typeface="Helvetica"/>
                <a:cs typeface="Helvetica"/>
              </a:rPr>
              <a:t>risulterebbe</a:t>
            </a:r>
            <a:r>
              <a:rPr lang="en-GB" sz="2000" dirty="0">
                <a:latin typeface="Helvetica"/>
                <a:cs typeface="Helvetica"/>
              </a:rPr>
              <a:t> un </a:t>
            </a:r>
            <a:r>
              <a:rPr lang="en-GB" sz="2000" dirty="0" err="1">
                <a:latin typeface="Helvetica"/>
                <a:cs typeface="Helvetica"/>
              </a:rPr>
              <a:t>Assoluto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organico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che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si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costituisce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attraverso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l’articolazione</a:t>
            </a:r>
            <a:r>
              <a:rPr lang="en-GB" sz="2000" dirty="0">
                <a:latin typeface="Helvetica"/>
                <a:cs typeface="Helvetica"/>
              </a:rPr>
              <a:t> del </a:t>
            </a:r>
            <a:r>
              <a:rPr lang="en-GB" sz="2000" dirty="0" err="1">
                <a:latin typeface="Helvetica"/>
                <a:cs typeface="Helvetica"/>
              </a:rPr>
              <a:t>limite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nell’infinito</a:t>
            </a: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000" dirty="0">
              <a:latin typeface="Helvetica"/>
              <a:cs typeface="Helvetica"/>
            </a:endParaRPr>
          </a:p>
          <a:p>
            <a:pPr marL="320040" lvl="1" indent="0" algn="just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000" dirty="0">
                <a:latin typeface="Helvetica"/>
                <a:cs typeface="Helvetica"/>
              </a:rPr>
              <a:t>3.4 </a:t>
            </a:r>
            <a:r>
              <a:rPr lang="en-GB" sz="2000" dirty="0" err="1">
                <a:latin typeface="Helvetica"/>
                <a:cs typeface="Helvetica"/>
              </a:rPr>
              <a:t>Obiezione</a:t>
            </a:r>
            <a:r>
              <a:rPr lang="en-GB" sz="2000" dirty="0">
                <a:latin typeface="Helvetica"/>
                <a:cs typeface="Helvetica"/>
              </a:rPr>
              <a:t> forte: il </a:t>
            </a:r>
            <a:r>
              <a:rPr lang="en-GB" sz="2000" dirty="0" err="1">
                <a:latin typeface="Helvetica"/>
                <a:cs typeface="Helvetica"/>
              </a:rPr>
              <a:t>finito</a:t>
            </a:r>
            <a:r>
              <a:rPr lang="en-GB" sz="2000" dirty="0">
                <a:latin typeface="Helvetica"/>
                <a:cs typeface="Helvetica"/>
              </a:rPr>
              <a:t>, non </a:t>
            </a:r>
            <a:r>
              <a:rPr lang="en-GB" sz="2000" dirty="0" err="1">
                <a:latin typeface="Helvetica"/>
                <a:cs typeface="Helvetica"/>
              </a:rPr>
              <a:t>è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rigorosamente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nulla</a:t>
            </a:r>
            <a:r>
              <a:rPr lang="en-GB" sz="2000" dirty="0">
                <a:latin typeface="Helvetica"/>
                <a:cs typeface="Helvetica"/>
              </a:rPr>
              <a:t> di </a:t>
            </a:r>
            <a:r>
              <a:rPr lang="en-GB" sz="2000" dirty="0" err="1">
                <a:latin typeface="Helvetica"/>
                <a:cs typeface="Helvetica"/>
              </a:rPr>
              <a:t>fronte</a:t>
            </a:r>
            <a:r>
              <a:rPr lang="en-GB" sz="2000" dirty="0">
                <a:latin typeface="Helvetica"/>
                <a:cs typeface="Helvetica"/>
              </a:rPr>
              <a:t> </a:t>
            </a:r>
            <a:r>
              <a:rPr lang="en-GB" sz="2000" dirty="0" err="1">
                <a:latin typeface="Helvetica"/>
                <a:cs typeface="Helvetica"/>
              </a:rPr>
              <a:t>all’Infinito</a:t>
            </a:r>
            <a:r>
              <a:rPr lang="en-GB" sz="2000" dirty="0">
                <a:latin typeface="Helvetica"/>
                <a:cs typeface="Helvetica"/>
              </a:rPr>
              <a:t> 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255897" y="443050"/>
            <a:ext cx="6069013" cy="487351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 sz="9900"/>
            </a:pPr>
            <a:r>
              <a:rPr lang="en-GB" sz="2500" b="1" dirty="0" err="1">
                <a:latin typeface="Helvetica"/>
                <a:cs typeface="Helvetica"/>
              </a:rPr>
              <a:t>Immanenza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vs</a:t>
            </a:r>
            <a:r>
              <a:rPr lang="en-GB" sz="2500" b="1" dirty="0">
                <a:latin typeface="Helvetica"/>
                <a:cs typeface="Helvetica"/>
              </a:rPr>
              <a:t> </a:t>
            </a:r>
            <a:r>
              <a:rPr lang="en-GB" sz="2500" b="1" dirty="0" err="1">
                <a:latin typeface="Helvetica"/>
                <a:cs typeface="Helvetica"/>
              </a:rPr>
              <a:t>trascendenza</a:t>
            </a:r>
            <a:r>
              <a:rPr lang="en-GB" sz="2500" b="1" dirty="0">
                <a:latin typeface="Helvetica"/>
                <a:cs typeface="Helvetica"/>
              </a:rPr>
              <a:t> (3)</a:t>
            </a:r>
          </a:p>
        </p:txBody>
      </p:sp>
    </p:spTree>
    <p:extLst>
      <p:ext uri="{BB962C8B-B14F-4D97-AF65-F5344CB8AC3E}">
        <p14:creationId xmlns:p14="http://schemas.microsoft.com/office/powerpoint/2010/main" val="649857810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606377" y="2246657"/>
            <a:ext cx="7116777" cy="34351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a. God/Absolute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b. God/Absolute Does not exist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1</a:t>
            </a:r>
            <a:r>
              <a:rPr lang="en-GB" sz="2500" i="1" dirty="0">
                <a:cs typeface="Helvetica Neue Thin"/>
              </a:rPr>
              <a:t>. A Transcendent Absolute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1</a:t>
            </a:r>
            <a:r>
              <a:rPr lang="en-GB" sz="2500" i="1" dirty="0">
                <a:cs typeface="Helvetica Neue Thin"/>
              </a:rPr>
              <a:t>. An Immanent Absolute exists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latin typeface="Helvetica Neue Thin"/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796527" y="841718"/>
            <a:ext cx="8412479" cy="1404938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br>
              <a:rPr lang="it-IT" sz="3800" i="1" dirty="0"/>
            </a:br>
            <a:r>
              <a:rPr lang="it-IT" sz="3800" b="1" dirty="0" err="1">
                <a:solidFill>
                  <a:schemeClr val="tx1"/>
                </a:solidFill>
                <a:latin typeface="+mn-lt"/>
              </a:rPr>
              <a:t>Metaphysics</a:t>
            </a:r>
            <a:r>
              <a:rPr lang="it-IT" sz="3800" b="1" dirty="0">
                <a:solidFill>
                  <a:schemeClr val="tx1"/>
                </a:solidFill>
                <a:latin typeface="+mn-lt"/>
              </a:rPr>
              <a:t> of the Absolute (1)</a:t>
            </a:r>
            <a:br>
              <a:rPr lang="it-IT" sz="3800" dirty="0"/>
            </a:br>
            <a:br>
              <a:rPr lang="it-IT" sz="2100" dirty="0"/>
            </a:br>
            <a:r>
              <a:rPr lang="it-IT" sz="2100" dirty="0"/>
              <a:t>(cfr. Dario Sacchi, </a:t>
            </a:r>
            <a:r>
              <a:rPr lang="it-IT" sz="2100" i="1" dirty="0"/>
              <a:t>Lineamenti di una metafisica di trascendenza</a:t>
            </a:r>
            <a:r>
              <a:rPr lang="it-IT" sz="2100" dirty="0"/>
              <a:t>, Roma 2007)</a:t>
            </a:r>
            <a:br>
              <a:rPr lang="it-IT" sz="4000" dirty="0"/>
            </a:b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345794136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D6E128-B509-1925-C383-5DDB03CD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GB" sz="3200" b="1" dirty="0">
                <a:latin typeface="+mn-lt"/>
              </a:rPr>
              <a:t>Uno </a:t>
            </a:r>
            <a:r>
              <a:rPr lang="en-GB" sz="3200" b="1" dirty="0" err="1">
                <a:latin typeface="+mn-lt"/>
              </a:rPr>
              <a:t>storico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critico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che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narra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una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storia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molto</a:t>
            </a:r>
            <a:r>
              <a:rPr lang="en-GB" sz="3200" b="1" dirty="0">
                <a:latin typeface="+mn-lt"/>
              </a:rPr>
              <a:t> </a:t>
            </a:r>
            <a:r>
              <a:rPr lang="en-GB" sz="3200" b="1" dirty="0" err="1">
                <a:latin typeface="+mn-lt"/>
              </a:rPr>
              <a:t>particolare</a:t>
            </a:r>
            <a:endParaRPr lang="en-GB" sz="3200" b="1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E5CD74-8DBB-FD43-0810-093CC8F56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3000" dirty="0">
                <a:effectLst/>
              </a:rPr>
              <a:t>«Poiché molti hanno cercato di ordinare il racconto delle cose che si sono compiute fra noi, sembrò opportuno anche a me scriverne a te, o Teofilo, in ordine (</a:t>
            </a:r>
            <a:r>
              <a:rPr lang="it-IT" sz="3000" i="1" dirty="0" err="1">
                <a:effectLst/>
              </a:rPr>
              <a:t>kathexês</a:t>
            </a:r>
            <a:r>
              <a:rPr lang="it-IT" sz="3000" dirty="0">
                <a:effectLst/>
              </a:rPr>
              <a:t>), secondo quello che hanno a noi tramandato coloro che dall'inizio furono testimoni oculari (</a:t>
            </a:r>
            <a:r>
              <a:rPr lang="it-IT" sz="3000" i="1" dirty="0" err="1">
                <a:effectLst/>
              </a:rPr>
              <a:t>autoptai</a:t>
            </a:r>
            <a:r>
              <a:rPr lang="it-IT" sz="3000" dirty="0">
                <a:effectLst/>
              </a:rPr>
              <a:t>) e ministri della parola, dopo aver seguito tutto con attenzione dal principio, con senso critico (</a:t>
            </a:r>
            <a:r>
              <a:rPr lang="it-IT" sz="3000" i="1" dirty="0" err="1">
                <a:effectLst/>
              </a:rPr>
              <a:t>akribôs</a:t>
            </a:r>
            <a:r>
              <a:rPr lang="it-IT" sz="3000" dirty="0">
                <a:effectLst/>
              </a:rPr>
              <a:t>), affinché tu conosca la certezza (</a:t>
            </a:r>
            <a:r>
              <a:rPr lang="it-IT" sz="3000" i="1" dirty="0" err="1">
                <a:effectLst/>
              </a:rPr>
              <a:t>asfàleian</a:t>
            </a:r>
            <a:r>
              <a:rPr lang="it-IT" sz="3000" dirty="0">
                <a:effectLst/>
              </a:rPr>
              <a:t>) dei </a:t>
            </a:r>
            <a:r>
              <a:rPr lang="it-IT" sz="3000" i="1" dirty="0" err="1">
                <a:effectLst/>
              </a:rPr>
              <a:t>logoi</a:t>
            </a:r>
            <a:r>
              <a:rPr lang="it-IT" sz="3000" dirty="0">
                <a:effectLst/>
              </a:rPr>
              <a:t> intorno ai quali sei stato istruito (</a:t>
            </a:r>
            <a:r>
              <a:rPr lang="it-IT" sz="3000" i="1" dirty="0" err="1">
                <a:effectLst/>
              </a:rPr>
              <a:t>katekéthes</a:t>
            </a:r>
            <a:r>
              <a:rPr lang="it-IT" sz="3000" dirty="0">
                <a:effectLst/>
              </a:rPr>
              <a:t>)» (Luca, 1, 1)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7D3BDD-A5BC-0864-BA97-46E32AD5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923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2615985" y="1270636"/>
            <a:ext cx="7116777" cy="477688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2</a:t>
            </a:r>
            <a:r>
              <a:rPr lang="en-GB" sz="2500" i="1" dirty="0">
                <a:cs typeface="Helvetica Neue Thin"/>
              </a:rPr>
              <a:t>. Not only Absolute-Being exists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2</a:t>
            </a:r>
            <a:r>
              <a:rPr lang="en-GB" sz="2500" i="1" dirty="0">
                <a:cs typeface="Helvetica Neue Thin"/>
              </a:rPr>
              <a:t>. Only Absolute-Beings exists (and it’s part of the experience, or the unity of experience or even an appearance)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500" i="1" dirty="0">
              <a:cs typeface="Helvetica Neue Thi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a</a:t>
            </a:r>
            <a:r>
              <a:rPr lang="en-GB" sz="2500" i="1" baseline="30000" dirty="0">
                <a:cs typeface="Helvetica Neue Thin"/>
              </a:rPr>
              <a:t>3</a:t>
            </a:r>
            <a:r>
              <a:rPr lang="en-GB" sz="2500" i="1" dirty="0">
                <a:cs typeface="Helvetica Neue Thin"/>
              </a:rPr>
              <a:t>. Absolute is free and distinguish himself from the world that he creates (</a:t>
            </a:r>
            <a:r>
              <a:rPr lang="en-GB" sz="2500" i="1" dirty="0" err="1">
                <a:cs typeface="Helvetica Neue Thin"/>
              </a:rPr>
              <a:t>analogia</a:t>
            </a:r>
            <a:r>
              <a:rPr lang="en-GB" sz="2500" i="1" dirty="0">
                <a:cs typeface="Helvetica Neue Thin"/>
              </a:rPr>
              <a:t> </a:t>
            </a:r>
            <a:r>
              <a:rPr lang="en-GB" sz="2500" i="1" dirty="0" err="1">
                <a:cs typeface="Helvetica Neue Thin"/>
              </a:rPr>
              <a:t>entis</a:t>
            </a:r>
            <a:r>
              <a:rPr lang="en-GB" sz="2500" i="1" dirty="0">
                <a:cs typeface="Helvetica Neue Thin"/>
              </a:rPr>
              <a:t>, non-</a:t>
            </a:r>
            <a:r>
              <a:rPr lang="en-GB" sz="2500" i="1" dirty="0" err="1">
                <a:cs typeface="Helvetica Neue Thin"/>
              </a:rPr>
              <a:t>univocist</a:t>
            </a:r>
            <a:r>
              <a:rPr lang="en-GB" sz="2500" i="1" dirty="0">
                <a:cs typeface="Helvetica Neue Thin"/>
              </a:rPr>
              <a:t> monism)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500" i="1" dirty="0">
                <a:cs typeface="Helvetica Neue Thin"/>
              </a:rPr>
              <a:t>b</a:t>
            </a:r>
            <a:r>
              <a:rPr lang="en-GB" sz="2500" i="1" baseline="30000" dirty="0">
                <a:cs typeface="Helvetica Neue Thin"/>
              </a:rPr>
              <a:t>3</a:t>
            </a:r>
            <a:r>
              <a:rPr lang="en-GB" sz="2500" i="1" dirty="0">
                <a:cs typeface="Helvetica Neue Thin"/>
              </a:rPr>
              <a:t>. Absolute is not free (self contradictory</a:t>
            </a:r>
            <a:r>
              <a:rPr lang="en-GB" sz="2500" i="1" dirty="0">
                <a:latin typeface="Helvetica Neue Thin"/>
                <a:cs typeface="Helvetica Neue Thin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1700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2615985" y="500772"/>
            <a:ext cx="6708925" cy="769864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3800" b="1" dirty="0" err="1">
                <a:solidFill>
                  <a:schemeClr val="tx1"/>
                </a:solidFill>
                <a:latin typeface="+mn-lt"/>
              </a:rPr>
              <a:t>Metaphysics</a:t>
            </a:r>
            <a:r>
              <a:rPr lang="it-IT" sz="3800" b="1" dirty="0">
                <a:solidFill>
                  <a:schemeClr val="tx1"/>
                </a:solidFill>
                <a:latin typeface="+mn-lt"/>
              </a:rPr>
              <a:t> of the Absolute (2) </a:t>
            </a:r>
            <a:endParaRPr sz="3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5612956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28-29/11/2024)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633134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22/11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Immanence vs Transcendence: Q &amp; A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A contradictory doctrine of Absolute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Thomas Aquinas on Boethius 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Trinitate</a:t>
            </a:r>
            <a:endParaRPr lang="en-GB" sz="26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2600" b="1" i="1" dirty="0">
                <a:solidFill>
                  <a:schemeClr val="accent5">
                    <a:lumMod val="75000"/>
                  </a:schemeClr>
                </a:solidFill>
              </a:rPr>
              <a:t>Genus </a:t>
            </a:r>
            <a:r>
              <a:rPr lang="en-GB" sz="2600" b="1" i="1" dirty="0" err="1">
                <a:solidFill>
                  <a:schemeClr val="accent5">
                    <a:lumMod val="75000"/>
                  </a:schemeClr>
                </a:solidFill>
              </a:rPr>
              <a:t>subjectum</a:t>
            </a:r>
            <a:r>
              <a:rPr lang="en-GB" sz="2600" b="1" i="1" dirty="0">
                <a:solidFill>
                  <a:schemeClr val="accent5">
                    <a:lumMod val="75000"/>
                  </a:schemeClr>
                </a:solidFill>
              </a:rPr>
              <a:t> / </a:t>
            </a:r>
            <a:r>
              <a:rPr lang="en-GB" sz="2600" b="1" i="1" dirty="0" err="1">
                <a:solidFill>
                  <a:schemeClr val="accent5">
                    <a:lumMod val="75000"/>
                  </a:schemeClr>
                </a:solidFill>
              </a:rPr>
              <a:t>objectum</a:t>
            </a:r>
            <a:endParaRPr lang="en-GB" sz="26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2600" b="1" i="1" dirty="0">
                <a:solidFill>
                  <a:schemeClr val="accent5">
                    <a:lumMod val="75000"/>
                  </a:schemeClr>
                </a:solidFill>
              </a:rPr>
              <a:t>Principles and Real Substances</a:t>
            </a: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2600" b="1" i="1" dirty="0">
                <a:solidFill>
                  <a:schemeClr val="accent5">
                    <a:lumMod val="75000"/>
                  </a:schemeClr>
                </a:solidFill>
              </a:rPr>
              <a:t>One identical principle of being</a:t>
            </a: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2600" b="1" i="1" dirty="0">
                <a:solidFill>
                  <a:schemeClr val="accent5">
                    <a:lumMod val="75000"/>
                  </a:schemeClr>
                </a:solidFill>
              </a:rPr>
              <a:t>Two sciences of God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endParaRPr lang="en-GB" sz="3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2911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315844" y="2111424"/>
            <a:ext cx="9233210" cy="29361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3344" indent="0">
              <a:buNone/>
            </a:pPr>
            <a:r>
              <a:rPr lang="it-IT" dirty="0"/>
              <a:t>1. Dio è l’IQMCN (Id Quo </a:t>
            </a:r>
            <a:r>
              <a:rPr lang="it-IT" dirty="0" err="1"/>
              <a:t>Maius</a:t>
            </a:r>
            <a:r>
              <a:rPr lang="it-IT" dirty="0"/>
              <a:t> </a:t>
            </a:r>
            <a:r>
              <a:rPr lang="it-IT" dirty="0" err="1"/>
              <a:t>Cogitari</a:t>
            </a:r>
            <a:r>
              <a:rPr lang="it-IT" dirty="0"/>
              <a:t> </a:t>
            </a:r>
            <a:r>
              <a:rPr lang="it-IT" dirty="0" err="1"/>
              <a:t>Nequit</a:t>
            </a:r>
            <a:r>
              <a:rPr lang="it-IT" dirty="0"/>
              <a:t>)</a:t>
            </a:r>
          </a:p>
          <a:p>
            <a:pPr marL="133344" indent="0">
              <a:buNone/>
            </a:pPr>
            <a:r>
              <a:rPr lang="it-IT" dirty="0"/>
              <a:t>2. Un ente che è nella realtà e nell’intelletto è maggiore dello stesso ente che è nel solo intelletto</a:t>
            </a:r>
          </a:p>
          <a:p>
            <a:pPr marL="133344" indent="0">
              <a:buNone/>
            </a:pPr>
            <a:r>
              <a:rPr lang="it-IT" dirty="0"/>
              <a:t>3. Se Dio è nell’intelletto, Dio è anche nella realtà </a:t>
            </a:r>
          </a:p>
          <a:p>
            <a:pPr marL="133344" indent="0">
              <a:buNone/>
            </a:pPr>
            <a:r>
              <a:rPr lang="it-IT" dirty="0"/>
              <a:t>4. Dio è nell’intelletto</a:t>
            </a:r>
          </a:p>
          <a:p>
            <a:pPr marL="133344" indent="0">
              <a:buNone/>
            </a:pPr>
            <a:r>
              <a:rPr lang="it-IT" dirty="0"/>
              <a:t>5. Dio è nella realtà</a:t>
            </a:r>
            <a:endParaRPr lang="en-GB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524000" y="725802"/>
            <a:ext cx="8065688" cy="82477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r>
              <a:rPr lang="en-GB" sz="3400" b="1" dirty="0" err="1">
                <a:latin typeface="+mn-lt"/>
                <a:cs typeface="Helvetica Neue"/>
              </a:rPr>
              <a:t>Anselmo</a:t>
            </a:r>
            <a:r>
              <a:rPr lang="en-GB" sz="3400" b="1" dirty="0">
                <a:latin typeface="+mn-lt"/>
                <a:cs typeface="Helvetica Neue"/>
              </a:rPr>
              <a:t>, </a:t>
            </a:r>
            <a:r>
              <a:rPr lang="it-IT" sz="3400" b="1" i="1" dirty="0" err="1">
                <a:latin typeface="+mn-lt"/>
                <a:cs typeface="Helvetica Neue"/>
              </a:rPr>
              <a:t>Proslogion</a:t>
            </a:r>
            <a:r>
              <a:rPr lang="it-IT" sz="3400" b="1" dirty="0">
                <a:latin typeface="+mn-lt"/>
                <a:cs typeface="Helvetica Neue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1044461026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405054" y="2111424"/>
            <a:ext cx="8306193" cy="3876781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3344" indent="0">
              <a:buNone/>
            </a:pPr>
            <a:r>
              <a:rPr lang="it-IT" dirty="0"/>
              <a:t>1. Si può pensare che esista qualcosa che non può essere pensato non esistente. Dio è l’IQMCN</a:t>
            </a:r>
          </a:p>
          <a:p>
            <a:pPr marL="133344" indent="0">
              <a:buNone/>
            </a:pPr>
            <a:r>
              <a:rPr lang="it-IT" dirty="0"/>
              <a:t>2. Questo ente è maggiore di qualcosa che può essere pensato come non esistente</a:t>
            </a:r>
          </a:p>
          <a:p>
            <a:pPr marL="133344" indent="0">
              <a:buNone/>
            </a:pPr>
            <a:r>
              <a:rPr lang="it-IT" dirty="0"/>
              <a:t>3. Se IQMCN può essere pensato come non esistente, allora IQMCN non è IQMCN</a:t>
            </a:r>
          </a:p>
          <a:p>
            <a:pPr marL="133344" indent="0">
              <a:buNone/>
            </a:pPr>
            <a:r>
              <a:rPr lang="it-IT" dirty="0"/>
              <a:t>4. Quindi IQMCN non può essere pensato come non esistente</a:t>
            </a:r>
            <a:endParaRPr lang="en-GB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524000" y="725802"/>
            <a:ext cx="8065688" cy="824775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algn="ctr"/>
            <a:r>
              <a:rPr lang="en-GB" sz="3400" b="1" dirty="0" err="1">
                <a:solidFill>
                  <a:schemeClr val="tx1"/>
                </a:solidFill>
                <a:latin typeface="+mn-lt"/>
                <a:cs typeface="Helvetica Neue"/>
              </a:rPr>
              <a:t>Anselmo</a:t>
            </a:r>
            <a:r>
              <a:rPr lang="en-GB" sz="3400" b="1" dirty="0">
                <a:solidFill>
                  <a:schemeClr val="tx1"/>
                </a:solidFill>
                <a:latin typeface="+mn-lt"/>
                <a:cs typeface="Helvetica Neue"/>
              </a:rPr>
              <a:t>, </a:t>
            </a:r>
            <a:r>
              <a:rPr lang="it-IT" sz="3400" b="1" i="1" dirty="0" err="1">
                <a:solidFill>
                  <a:schemeClr val="tx1"/>
                </a:solidFill>
                <a:latin typeface="+mn-lt"/>
                <a:cs typeface="Helvetica Neue"/>
              </a:rPr>
              <a:t>Proslogion</a:t>
            </a:r>
            <a:r>
              <a:rPr lang="it-IT" sz="3400" b="1" dirty="0">
                <a:solidFill>
                  <a:schemeClr val="tx1"/>
                </a:solidFill>
                <a:latin typeface="+mn-lt"/>
                <a:cs typeface="Helvetica Neue"/>
              </a:rPr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874950495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003610" y="1066470"/>
            <a:ext cx="9668107" cy="50546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3344" indent="0">
              <a:buNone/>
            </a:pPr>
            <a:r>
              <a:rPr lang="it-IT" sz="2000" dirty="0"/>
              <a:t>Se Dio può essere pensato esistente, è necessario che esista</a:t>
            </a:r>
          </a:p>
          <a:p>
            <a:pPr marL="133344" indent="0">
              <a:buNone/>
            </a:pPr>
            <a:endParaRPr lang="it-IT" sz="2000" dirty="0"/>
          </a:p>
          <a:p>
            <a:pPr marL="133344" indent="0">
              <a:buNone/>
            </a:pPr>
            <a:r>
              <a:rPr lang="it-IT" sz="2000" dirty="0"/>
              <a:t>1. Infatti, IQMCN non può essere pensato esistente se non «senza-un-inizio»</a:t>
            </a:r>
          </a:p>
          <a:p>
            <a:pPr marL="133344" indent="0">
              <a:buNone/>
            </a:pPr>
            <a:endParaRPr lang="it-IT" sz="2000" dirty="0"/>
          </a:p>
          <a:p>
            <a:pPr marL="133344" indent="0">
              <a:buNone/>
            </a:pPr>
            <a:r>
              <a:rPr lang="it-IT" sz="2000" dirty="0"/>
              <a:t>2. Di ciò che invece può essere pensato esistente e non esiste, si può pensare che abbia un inizio </a:t>
            </a:r>
          </a:p>
          <a:p>
            <a:pPr marL="133344" indent="0">
              <a:buNone/>
            </a:pPr>
            <a:endParaRPr lang="it-IT" sz="2000" dirty="0"/>
          </a:p>
          <a:p>
            <a:pPr marL="133344" indent="0">
              <a:buNone/>
            </a:pPr>
            <a:r>
              <a:rPr lang="it-IT" sz="2000" dirty="0"/>
              <a:t>3. Quindi IQMCN non può essere pensato esistente e non esistere </a:t>
            </a:r>
          </a:p>
          <a:p>
            <a:pPr marL="133344" indent="0">
              <a:buNone/>
            </a:pPr>
            <a:endParaRPr lang="it-IT" sz="2000" dirty="0"/>
          </a:p>
          <a:p>
            <a:pPr marL="133344" indent="0">
              <a:buNone/>
            </a:pPr>
            <a:r>
              <a:rPr lang="it-IT" sz="2000" dirty="0"/>
              <a:t>4. Se dunque si può pensare che esista, esiste necessariamente</a:t>
            </a:r>
          </a:p>
          <a:p>
            <a:pPr marL="133344" indent="0">
              <a:buNone/>
            </a:pPr>
            <a:endParaRPr lang="it-IT" sz="2000" dirty="0"/>
          </a:p>
          <a:p>
            <a:pPr marL="133344" indent="0">
              <a:buNone/>
            </a:pPr>
            <a:r>
              <a:rPr lang="it-IT" sz="2000" dirty="0"/>
              <a:t>5. Non potrebbe esistere mai (temporalmente), quindi la sua esistenza sarebbe (logicamente) impossibile, se non esistesse (necessariamente= impossibilità logica della non-esistenza) </a:t>
            </a:r>
            <a:endParaRPr lang="en-GB" sz="2000" i="1" dirty="0">
              <a:latin typeface="Helvetica Neue Thin"/>
              <a:cs typeface="Helvetica Neue Thin"/>
            </a:endParaRP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3338368" y="473075"/>
            <a:ext cx="6069013" cy="4318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Autofit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en-GB" sz="3400" b="1" i="1" dirty="0">
                <a:latin typeface="+mn-lt"/>
                <a:cs typeface="Helvetica Neue"/>
              </a:rPr>
              <a:t> </a:t>
            </a:r>
            <a:r>
              <a:rPr lang="en-GB" sz="3400" b="1" dirty="0">
                <a:solidFill>
                  <a:schemeClr val="tx1"/>
                </a:solidFill>
                <a:latin typeface="+mn-lt"/>
                <a:cs typeface="Helvetica Neue"/>
              </a:rPr>
              <a:t>Anselmo</a:t>
            </a:r>
            <a:r>
              <a:rPr lang="en-GB" sz="3400" b="1" i="1" dirty="0">
                <a:solidFill>
                  <a:schemeClr val="tx1"/>
                </a:solidFill>
                <a:latin typeface="+mn-lt"/>
                <a:cs typeface="Helvetica Neue"/>
              </a:rPr>
              <a:t>, </a:t>
            </a:r>
            <a:r>
              <a:rPr lang="it-IT" sz="3400" b="1" i="1" dirty="0">
                <a:solidFill>
                  <a:schemeClr val="tx1"/>
                </a:solidFill>
                <a:latin typeface="+mn-lt"/>
                <a:cs typeface="Helvetica Neue"/>
              </a:rPr>
              <a:t>Risposta a </a:t>
            </a:r>
            <a:r>
              <a:rPr lang="it-IT" sz="3400" b="1" i="1" dirty="0" err="1">
                <a:solidFill>
                  <a:schemeClr val="tx1"/>
                </a:solidFill>
                <a:latin typeface="+mn-lt"/>
                <a:cs typeface="Helvetica Neue"/>
              </a:rPr>
              <a:t>Gaunilone</a:t>
            </a:r>
            <a:endParaRPr lang="it-IT" sz="3400" b="1" dirty="0">
              <a:solidFill>
                <a:schemeClr val="tx1"/>
              </a:solidFill>
              <a:latin typeface="+mn-lt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3207483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1994051" y="1615664"/>
            <a:ext cx="7968687" cy="444467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it-IT" sz="1700" dirty="0">
                <a:latin typeface="Helvetica Neue"/>
                <a:cs typeface="Helvetica Neue"/>
              </a:rPr>
              <a:t>La possibilità qui è misurata dalla perfezione in atto, mentre noi siamo portati a considerare che la possibilità preceda l’essere in atto.</a:t>
            </a:r>
          </a:p>
          <a:p>
            <a:pPr marL="0" indent="0">
              <a:buNone/>
            </a:pPr>
            <a:endParaRPr lang="it-IT" sz="1700" dirty="0">
              <a:latin typeface="Helvetica Neue"/>
              <a:cs typeface="Helvetica Neue"/>
            </a:endParaRPr>
          </a:p>
          <a:p>
            <a:r>
              <a:rPr lang="it-IT" sz="1700" dirty="0">
                <a:latin typeface="Helvetica Neue"/>
                <a:cs typeface="Helvetica Neue"/>
              </a:rPr>
              <a:t>Concezione temporale della modalità e non concezione logica: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     - È contingente ciò che nasce è perisce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	- È possibile ciò che almeno una volta si realizza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    	 - È necessario ciò che esiste in ogni tempo</a:t>
            </a:r>
          </a:p>
          <a:p>
            <a:pPr marL="0" indent="0">
              <a:buNone/>
            </a:pPr>
            <a:r>
              <a:rPr lang="it-IT" sz="1700" dirty="0">
                <a:latin typeface="Helvetica Neue"/>
                <a:cs typeface="Helvetica Neue"/>
              </a:rPr>
              <a:t>    	 - È impossibile ciò che è allo stesso tempo, e allo stesso modo, 		essere e non-essere </a:t>
            </a:r>
          </a:p>
          <a:p>
            <a:pPr marL="0" indent="0">
              <a:buNone/>
            </a:pPr>
            <a:endParaRPr lang="it-IT" sz="1700" dirty="0">
              <a:latin typeface="Helvetica Neue"/>
              <a:cs typeface="Helvetica Neue"/>
            </a:endParaRPr>
          </a:p>
          <a:p>
            <a:r>
              <a:rPr lang="it-IT" sz="1700" dirty="0">
                <a:latin typeface="Helvetica Neue"/>
                <a:cs typeface="Helvetica Neue"/>
              </a:rPr>
              <a:t>Se in qualche tempo </a:t>
            </a:r>
            <a:r>
              <a:rPr lang="it-IT" sz="1700" u="sng" dirty="0">
                <a:latin typeface="Helvetica Neue"/>
                <a:cs typeface="Helvetica Neue"/>
              </a:rPr>
              <a:t>è vero</a:t>
            </a:r>
            <a:r>
              <a:rPr lang="it-IT" sz="1700" dirty="0">
                <a:latin typeface="Helvetica Neue"/>
                <a:cs typeface="Helvetica Neue"/>
              </a:rPr>
              <a:t> che un ente eterno esiste (se l’ente eterno è possibile), allora sarà eternamente vero che esso esiste (è necessario), perché altrimenti non potrebbe mai iniziare ad essere, ovvero sarebbe impossibile </a:t>
            </a:r>
            <a:r>
              <a:rPr lang="it-IT" sz="1700" b="1" dirty="0">
                <a:latin typeface="Helvetica Neue"/>
                <a:cs typeface="Helvetica Neue"/>
              </a:rPr>
              <a:t>(slittamento modale)</a:t>
            </a:r>
            <a:endParaRPr lang="it-IT" sz="2500" b="1" dirty="0"/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1541187" y="866590"/>
            <a:ext cx="9275495" cy="431800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2600" b="1" dirty="0">
                <a:solidFill>
                  <a:schemeClr val="tx1"/>
                </a:solidFill>
                <a:latin typeface="+mn-lt"/>
                <a:cs typeface="Helvetica Neue"/>
              </a:rPr>
              <a:t>Aristotele, </a:t>
            </a:r>
            <a:r>
              <a:rPr lang="it-IT" sz="2600" b="1" i="1" dirty="0">
                <a:solidFill>
                  <a:schemeClr val="tx1"/>
                </a:solidFill>
                <a:latin typeface="+mn-lt"/>
                <a:cs typeface="Helvetica Neue"/>
              </a:rPr>
              <a:t>Fisica</a:t>
            </a:r>
            <a:r>
              <a:rPr lang="it-IT" sz="2600" b="1" dirty="0">
                <a:solidFill>
                  <a:schemeClr val="tx1"/>
                </a:solidFill>
                <a:latin typeface="+mn-lt"/>
                <a:cs typeface="Helvetica Neue"/>
              </a:rPr>
              <a:t> III, 203b 30: «In </a:t>
            </a:r>
            <a:r>
              <a:rPr lang="it-IT" sz="2600" b="1" dirty="0" err="1">
                <a:solidFill>
                  <a:schemeClr val="tx1"/>
                </a:solidFill>
                <a:latin typeface="+mn-lt"/>
                <a:cs typeface="Helvetica Neue"/>
              </a:rPr>
              <a:t>aeternis</a:t>
            </a:r>
            <a:r>
              <a:rPr lang="it-IT" sz="2600" b="1" dirty="0">
                <a:solidFill>
                  <a:schemeClr val="tx1"/>
                </a:solidFill>
                <a:latin typeface="+mn-lt"/>
                <a:cs typeface="Helvetica Neue"/>
              </a:rPr>
              <a:t> idem est esse et posse</a:t>
            </a:r>
            <a:r>
              <a:rPr lang="it-IT" sz="2500" dirty="0">
                <a:latin typeface="Helvetica Neue"/>
                <a:cs typeface="Helvetica Neue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546183160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12-13/12/2024)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633134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28-29/11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Anselm,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Proslogion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, II and III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Anselm to Gaunilo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In quo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maius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cogitari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nequit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as an object of the Intellect?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Aristotelian antecedents of the argument </a:t>
            </a:r>
            <a:endParaRPr lang="en-GB" sz="2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7831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52"/>
          <p:cNvSpPr>
            <a:spLocks noGrp="1"/>
          </p:cNvSpPr>
          <p:nvPr>
            <p:ph type="body" idx="1"/>
          </p:nvPr>
        </p:nvSpPr>
        <p:spPr>
          <a:xfrm>
            <a:off x="947854" y="1699036"/>
            <a:ext cx="10024946" cy="425583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it-IT" sz="2500" dirty="0">
                <a:latin typeface="Helvetica Neue"/>
                <a:cs typeface="Helvetica Neue"/>
              </a:rPr>
              <a:t>Libro VII della </a:t>
            </a:r>
            <a:r>
              <a:rPr lang="it-IT" sz="2500" i="1" dirty="0">
                <a:latin typeface="Helvetica Neue"/>
                <a:cs typeface="Helvetica Neue"/>
              </a:rPr>
              <a:t>Fisica</a:t>
            </a:r>
            <a:r>
              <a:rPr lang="it-IT" sz="2500" dirty="0">
                <a:latin typeface="Helvetica Neue"/>
                <a:cs typeface="Helvetica Neue"/>
              </a:rPr>
              <a:t> Aristotele esclude che un ente possa muovere se stesso. Ma in </a:t>
            </a:r>
            <a:r>
              <a:rPr lang="it-IT" sz="2500" i="1" dirty="0" err="1">
                <a:latin typeface="Helvetica Neue"/>
                <a:cs typeface="Helvetica Neue"/>
              </a:rPr>
              <a:t>Metaph</a:t>
            </a:r>
            <a:r>
              <a:rPr lang="it-IT" sz="2500" dirty="0">
                <a:latin typeface="Helvetica Neue"/>
                <a:cs typeface="Helvetica Neue"/>
              </a:rPr>
              <a:t>, IX, 1050b30 sgg. si parla di enti “mossi da se stessi” (nel senso del principio del loro movimento, anche se non in assoluto), che sono </a:t>
            </a:r>
            <a:r>
              <a:rPr lang="it-IT" sz="2500" i="1" dirty="0">
                <a:latin typeface="Helvetica Neue"/>
                <a:cs typeface="Helvetica Neue"/>
              </a:rPr>
              <a:t>incorruttibili</a:t>
            </a:r>
            <a:r>
              <a:rPr lang="it-IT" sz="2500" dirty="0">
                <a:latin typeface="Helvetica Neue"/>
                <a:cs typeface="Helvetica Neue"/>
              </a:rPr>
              <a:t> ma </a:t>
            </a:r>
            <a:r>
              <a:rPr lang="it-IT" sz="2500" i="1" dirty="0">
                <a:latin typeface="Helvetica Neue"/>
                <a:cs typeface="Helvetica Neue"/>
              </a:rPr>
              <a:t>sempre</a:t>
            </a:r>
            <a:r>
              <a:rPr lang="it-IT" sz="2500" dirty="0">
                <a:latin typeface="Helvetica Neue"/>
                <a:cs typeface="Helvetica Neue"/>
              </a:rPr>
              <a:t> in movimento; il loro movimento è in essi eterno (imitato dagli enti inferiori) e loro imitano ciò che invece non è mosso da altro. </a:t>
            </a:r>
          </a:p>
          <a:p>
            <a:pPr marL="0" indent="0" algn="just">
              <a:buNone/>
            </a:pPr>
            <a:endParaRPr lang="it-IT" sz="2500" dirty="0">
              <a:latin typeface="Helvetica Neue"/>
              <a:cs typeface="Helvetica Neue"/>
            </a:endParaRPr>
          </a:p>
          <a:p>
            <a:pPr algn="just"/>
            <a:r>
              <a:rPr lang="it-IT" sz="2500" dirty="0">
                <a:latin typeface="Helvetica Neue"/>
                <a:cs typeface="Helvetica Neue"/>
              </a:rPr>
              <a:t>Il movimento e il tempo per Aristotele sono eterni. </a:t>
            </a:r>
          </a:p>
        </p:txBody>
      </p:sp>
      <p:sp>
        <p:nvSpPr>
          <p:cNvPr id="392" name="Shape 392"/>
          <p:cNvSpPr>
            <a:spLocks noGrp="1"/>
          </p:cNvSpPr>
          <p:nvPr>
            <p:ph type="title" idx="4294967295"/>
          </p:nvPr>
        </p:nvSpPr>
        <p:spPr>
          <a:xfrm>
            <a:off x="4338154" y="479845"/>
            <a:ext cx="3280477" cy="846564"/>
          </a:xfrm>
          <a:prstGeom prst="rect">
            <a:avLst/>
          </a:prstGeom>
          <a:ln>
            <a:solidFill>
              <a:srgbClr val="F7F7F7"/>
            </a:solidFill>
          </a:ln>
        </p:spPr>
        <p:txBody>
          <a:bodyPr>
            <a:normAutofit fontScale="90000"/>
          </a:bodyPr>
          <a:lstStyle>
            <a:lvl1pPr>
              <a:defRPr sz="98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r>
              <a:rPr lang="it-IT" sz="2900" b="1" dirty="0">
                <a:solidFill>
                  <a:schemeClr val="tx1"/>
                </a:solidFill>
                <a:latin typeface="+mn-lt"/>
              </a:rPr>
              <a:t>Aristotele, </a:t>
            </a:r>
            <a:r>
              <a:rPr lang="it-IT" sz="2900" b="1" i="1" dirty="0">
                <a:solidFill>
                  <a:schemeClr val="tx1"/>
                </a:solidFill>
                <a:latin typeface="+mn-lt"/>
              </a:rPr>
              <a:t>Fisica</a:t>
            </a:r>
            <a:r>
              <a:rPr lang="it-IT" sz="2900" b="1" dirty="0">
                <a:solidFill>
                  <a:schemeClr val="tx1"/>
                </a:solidFill>
                <a:latin typeface="+mn-lt"/>
              </a:rPr>
              <a:t>, VII</a:t>
            </a:r>
            <a:endParaRPr sz="29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3021826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38200" y="989284"/>
            <a:ext cx="10515600" cy="4351338"/>
          </a:xfrm>
        </p:spPr>
        <p:txBody>
          <a:bodyPr>
            <a:normAutofit/>
          </a:bodyPr>
          <a:lstStyle/>
          <a:p>
            <a:pPr marL="133344" indent="0">
              <a:buNone/>
            </a:pPr>
            <a:r>
              <a:rPr lang="it-IT" dirty="0">
                <a:cs typeface="Helvetica Neue Thin"/>
              </a:rPr>
              <a:t>L’Argomento di Anselmo vorrebbe confutare «il confutatore» e che ha due presupposti che non funzionano, secondo Tommaso:</a:t>
            </a:r>
          </a:p>
          <a:p>
            <a:pPr marL="133344" indent="0">
              <a:buNone/>
            </a:pPr>
            <a:endParaRPr lang="it-IT" dirty="0">
              <a:cs typeface="Helvetica Neue Thin"/>
            </a:endParaRPr>
          </a:p>
          <a:p>
            <a:pPr marL="590544" indent="-457200">
              <a:buAutoNum type="arabicPeriod"/>
            </a:pPr>
            <a:r>
              <a:rPr lang="it-IT" dirty="0">
                <a:cs typeface="Helvetica Neue Thin"/>
              </a:rPr>
              <a:t>la definizione nominale di Dio e la sua comprensione (il primo «numero primo» successivo a X)</a:t>
            </a:r>
          </a:p>
          <a:p>
            <a:pPr marL="590544" indent="-457200">
              <a:buAutoNum type="arabicPeriod"/>
            </a:pPr>
            <a:r>
              <a:rPr lang="it-IT" dirty="0">
                <a:cs typeface="Helvetica Neue Thin"/>
              </a:rPr>
              <a:t>Ammettere che l’idea di Dio non possa essere creata dalla mente; ma chi nega la realtà di Dio, nega anche la realtà (mentale) dell’idea stessa</a:t>
            </a:r>
          </a:p>
        </p:txBody>
      </p:sp>
    </p:spTree>
    <p:extLst>
      <p:ext uri="{BB962C8B-B14F-4D97-AF65-F5344CB8AC3E}">
        <p14:creationId xmlns:p14="http://schemas.microsoft.com/office/powerpoint/2010/main" val="290035535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495428" y="1786345"/>
            <a:ext cx="8763694" cy="4213012"/>
          </a:xfrm>
        </p:spPr>
        <p:txBody>
          <a:bodyPr>
            <a:normAutofit/>
          </a:bodyPr>
          <a:lstStyle/>
          <a:p>
            <a:pPr algn="just"/>
            <a:r>
              <a:rPr lang="it-IT" sz="2400" dirty="0">
                <a:cs typeface="Helvetica Neue Thin"/>
              </a:rPr>
              <a:t>All’interno di un argomento a posteriori c’è una prova a priori dell’impossibilità del regresso all’infinito, a priori nel senso che parte non </a:t>
            </a:r>
            <a:r>
              <a:rPr lang="it-IT" sz="2400" i="1" dirty="0">
                <a:cs typeface="Helvetica Neue Thin"/>
              </a:rPr>
              <a:t>a </a:t>
            </a:r>
            <a:r>
              <a:rPr lang="it-IT" sz="2400" i="1" dirty="0" err="1">
                <a:cs typeface="Helvetica Neue Thin"/>
              </a:rPr>
              <a:t>contingentibus</a:t>
            </a:r>
            <a:r>
              <a:rPr lang="it-IT" sz="2400" dirty="0">
                <a:cs typeface="Helvetica Neue Thin"/>
              </a:rPr>
              <a:t> ma </a:t>
            </a:r>
            <a:r>
              <a:rPr lang="it-IT" sz="2400" i="1" dirty="0">
                <a:cs typeface="Helvetica Neue Thin"/>
              </a:rPr>
              <a:t>ex </a:t>
            </a:r>
            <a:r>
              <a:rPr lang="it-IT" sz="2400" i="1" dirty="0" err="1">
                <a:cs typeface="Helvetica Neue Thin"/>
              </a:rPr>
              <a:t>necessariis</a:t>
            </a:r>
            <a:r>
              <a:rPr lang="it-IT" sz="2400" dirty="0">
                <a:cs typeface="Helvetica Neue Thin"/>
              </a:rPr>
              <a:t>. </a:t>
            </a:r>
          </a:p>
          <a:p>
            <a:pPr algn="just"/>
            <a:r>
              <a:rPr lang="it-IT" sz="2400" dirty="0">
                <a:cs typeface="Helvetica Neue Thin"/>
              </a:rPr>
              <a:t>L’ente </a:t>
            </a:r>
            <a:r>
              <a:rPr lang="it-IT" sz="2400" i="1" dirty="0">
                <a:cs typeface="Helvetica Neue Thin"/>
              </a:rPr>
              <a:t>a se</a:t>
            </a:r>
            <a:r>
              <a:rPr lang="it-IT" sz="2400" dirty="0">
                <a:cs typeface="Helvetica Neue Thin"/>
              </a:rPr>
              <a:t>, l’ente primo è </a:t>
            </a:r>
            <a:r>
              <a:rPr lang="it-IT" sz="2400" dirty="0" err="1">
                <a:cs typeface="Helvetica Neue Thin"/>
              </a:rPr>
              <a:t>incausabile</a:t>
            </a:r>
            <a:r>
              <a:rPr lang="it-IT" sz="2400" dirty="0">
                <a:cs typeface="Helvetica Neue Thin"/>
              </a:rPr>
              <a:t>. Se è </a:t>
            </a:r>
            <a:r>
              <a:rPr lang="it-IT" sz="2400" dirty="0" err="1">
                <a:cs typeface="Helvetica Neue Thin"/>
              </a:rPr>
              <a:t>incausabile</a:t>
            </a:r>
            <a:r>
              <a:rPr lang="it-IT" sz="2400" dirty="0">
                <a:cs typeface="Helvetica Neue Thin"/>
              </a:rPr>
              <a:t>, esiste, perché se è </a:t>
            </a:r>
            <a:r>
              <a:rPr lang="it-IT" sz="2400" dirty="0" err="1">
                <a:cs typeface="Helvetica Neue Thin"/>
              </a:rPr>
              <a:t>incausabile</a:t>
            </a:r>
            <a:r>
              <a:rPr lang="it-IT" sz="2400" dirty="0">
                <a:cs typeface="Helvetica Neue Thin"/>
              </a:rPr>
              <a:t> non può essere causato da altro, e quindi se non è, non può mai essere, ovvero sarebbe causalmente impossibile, ma se fosse causalmente impossibile  sarebbe totalmente impossibile, quindi anche logicamente impossibile. </a:t>
            </a:r>
          </a:p>
          <a:p>
            <a:pPr algn="just"/>
            <a:r>
              <a:rPr lang="it-IT" sz="2400" dirty="0">
                <a:cs typeface="Helvetica Neue Thin"/>
              </a:rPr>
              <a:t>Propriamente non attribuisce l’esistenza all’ente </a:t>
            </a:r>
            <a:r>
              <a:rPr lang="it-IT" sz="2400" dirty="0" err="1">
                <a:cs typeface="Helvetica Neue Thin"/>
              </a:rPr>
              <a:t>incausato</a:t>
            </a:r>
            <a:r>
              <a:rPr lang="it-IT" sz="2400" dirty="0">
                <a:cs typeface="Helvetica Neue Thin"/>
              </a:rPr>
              <a:t>, ma argomenta a partire dalla sua definizione (negativa) e quindi dalla sua </a:t>
            </a:r>
            <a:r>
              <a:rPr lang="it-IT" sz="2400" dirty="0" err="1">
                <a:cs typeface="Helvetica Neue Thin"/>
              </a:rPr>
              <a:t>incontraddittorietà</a:t>
            </a:r>
            <a:r>
              <a:rPr lang="it-IT" sz="2400" dirty="0">
                <a:cs typeface="Helvetica Neue Thin"/>
              </a:rPr>
              <a:t> e dalla </a:t>
            </a:r>
            <a:r>
              <a:rPr lang="it-IT" sz="2400" dirty="0" err="1">
                <a:cs typeface="Helvetica Neue Thin"/>
              </a:rPr>
              <a:t>impossiblità</a:t>
            </a:r>
            <a:r>
              <a:rPr lang="it-IT" sz="2400" dirty="0">
                <a:cs typeface="Helvetica Neue Thin"/>
              </a:rPr>
              <a:t> dell’</a:t>
            </a:r>
            <a:r>
              <a:rPr lang="it-IT" sz="2400" dirty="0" err="1">
                <a:cs typeface="Helvetica Neue Thin"/>
              </a:rPr>
              <a:t>autocausalità</a:t>
            </a:r>
            <a:endParaRPr lang="it-IT" sz="2400" dirty="0">
              <a:cs typeface="Helvetica Neue Thin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EBEE9FE-D69D-DA4F-39A6-96FD93EC00E4}"/>
              </a:ext>
            </a:extLst>
          </p:cNvPr>
          <p:cNvSpPr txBox="1"/>
          <p:nvPr/>
        </p:nvSpPr>
        <p:spPr>
          <a:xfrm>
            <a:off x="4616605" y="853739"/>
            <a:ext cx="190404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900" b="1" dirty="0">
                <a:cs typeface="Helvetica Neue Thin"/>
              </a:rPr>
              <a:t>Duns Scoto</a:t>
            </a:r>
            <a:endParaRPr lang="it-IT" sz="2900" b="1" dirty="0"/>
          </a:p>
        </p:txBody>
      </p:sp>
    </p:spTree>
    <p:extLst>
      <p:ext uri="{BB962C8B-B14F-4D97-AF65-F5344CB8AC3E}">
        <p14:creationId xmlns:p14="http://schemas.microsoft.com/office/powerpoint/2010/main" val="220102765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9AE6E-6C24-CE85-3FBC-B8CEEDFEF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i="1" dirty="0">
                <a:latin typeface="+mn-lt"/>
              </a:rPr>
              <a:t>Fede e Ragione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D86C3D-680B-95B8-77A7-FA5F24FFA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132"/>
            <a:ext cx="10515600" cy="476421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it-IT" sz="3000" dirty="0">
              <a:solidFill>
                <a:srgbClr val="000000"/>
              </a:solidFill>
              <a:ea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en-GB" sz="3000" i="1" dirty="0"/>
              <a:t>1. </a:t>
            </a:r>
            <a:r>
              <a:rPr lang="en-GB" sz="3000" i="1" dirty="0" err="1"/>
              <a:t>Testi</a:t>
            </a:r>
            <a:r>
              <a:rPr lang="en-GB" sz="3000" i="1" dirty="0"/>
              <a:t> </a:t>
            </a:r>
            <a:r>
              <a:rPr lang="en-GB" sz="3000" i="1" dirty="0" err="1"/>
              <a:t>della</a:t>
            </a:r>
            <a:r>
              <a:rPr lang="en-GB" sz="3000" i="1" dirty="0"/>
              <a:t> Sacra </a:t>
            </a:r>
            <a:r>
              <a:rPr lang="en-GB" sz="3000" i="1" dirty="0" err="1"/>
              <a:t>Scrittura</a:t>
            </a:r>
            <a:r>
              <a:rPr lang="en-GB" sz="3000" i="1" dirty="0"/>
              <a:t> </a:t>
            </a:r>
            <a:r>
              <a:rPr lang="en-GB" sz="3000" i="1" dirty="0" err="1"/>
              <a:t>interpretati</a:t>
            </a:r>
            <a:r>
              <a:rPr lang="en-GB" sz="3000" i="1" dirty="0"/>
              <a:t> dal </a:t>
            </a:r>
            <a:r>
              <a:rPr lang="en-GB" sz="3000" i="1" dirty="0" err="1"/>
              <a:t>Magistero</a:t>
            </a:r>
            <a:endParaRPr lang="en-GB" sz="3000" i="1" dirty="0"/>
          </a:p>
          <a:p>
            <a:pPr marL="0" indent="0" algn="just">
              <a:buNone/>
            </a:pPr>
            <a:endParaRPr lang="en-GB" sz="3000" i="1" dirty="0"/>
          </a:p>
          <a:p>
            <a:pPr marL="0" indent="0" algn="just">
              <a:buNone/>
            </a:pPr>
            <a:r>
              <a:rPr lang="en-GB" sz="3000" i="1" dirty="0"/>
              <a:t>Dei </a:t>
            </a:r>
            <a:r>
              <a:rPr lang="en-GB" sz="3000" i="1" dirty="0" err="1"/>
              <a:t>Filius</a:t>
            </a:r>
            <a:r>
              <a:rPr lang="it-IT" sz="3000" i="1" dirty="0"/>
              <a:t> </a:t>
            </a:r>
            <a:r>
              <a:rPr lang="en-GB" sz="3000" i="1" dirty="0"/>
              <a:t>(</a:t>
            </a:r>
            <a:r>
              <a:rPr lang="it-IT" sz="3000" i="1" dirty="0" err="1"/>
              <a:t>Constitutio</a:t>
            </a:r>
            <a:r>
              <a:rPr lang="it-IT" sz="3000" i="1" dirty="0"/>
              <a:t> Dogmatica de Fide </a:t>
            </a:r>
            <a:r>
              <a:rPr lang="it-IT" sz="3000" i="1" dirty="0" err="1"/>
              <a:t>Catholica</a:t>
            </a:r>
            <a:r>
              <a:rPr lang="it-IT" sz="3000" i="1" dirty="0"/>
              <a:t>, 1870)</a:t>
            </a:r>
            <a:br>
              <a:rPr lang="en-GB" sz="3000" i="1" dirty="0"/>
            </a:br>
            <a:endParaRPr lang="en-GB" sz="3000" i="1" dirty="0"/>
          </a:p>
          <a:p>
            <a:pPr marL="0" indent="0" algn="just">
              <a:buNone/>
            </a:pPr>
            <a:r>
              <a:rPr lang="en-GB" sz="3000" i="1" dirty="0"/>
              <a:t>Dei Verbum </a:t>
            </a:r>
            <a:r>
              <a:rPr lang="it-IT" sz="3000" i="1" dirty="0"/>
              <a:t>(</a:t>
            </a:r>
            <a:r>
              <a:rPr lang="it-IT" sz="3000" i="1" dirty="0" err="1"/>
              <a:t>Constitutio</a:t>
            </a:r>
            <a:r>
              <a:rPr lang="it-IT" sz="3000" i="1" dirty="0"/>
              <a:t> Dogmatica de Divina </a:t>
            </a:r>
            <a:r>
              <a:rPr lang="it-IT" sz="3000" i="1" dirty="0" err="1"/>
              <a:t>Revelatione</a:t>
            </a:r>
            <a:r>
              <a:rPr lang="it-IT" sz="3000" i="1" dirty="0"/>
              <a:t>, 1965)</a:t>
            </a:r>
            <a:endParaRPr lang="it-IT" sz="3000" dirty="0">
              <a:solidFill>
                <a:srgbClr val="000000"/>
              </a:solidFill>
              <a:ea typeface="Arial Unicode MS" panose="020B0604020202020204" pitchFamily="34" charset="-128"/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8F5F32-240D-87DA-01DB-6BA178CD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9198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981308" y="564448"/>
            <a:ext cx="8786584" cy="5856111"/>
          </a:xfrm>
        </p:spPr>
        <p:txBody>
          <a:bodyPr>
            <a:normAutofit/>
          </a:bodyPr>
          <a:lstStyle/>
          <a:p>
            <a:pPr marL="133344" indent="0">
              <a:buNone/>
            </a:pPr>
            <a:r>
              <a:rPr lang="it-IT" b="1" i="1" dirty="0">
                <a:cs typeface="Helvetica Neue"/>
              </a:rPr>
              <a:t>Dialogo immaginario </a:t>
            </a:r>
            <a:r>
              <a:rPr lang="it-IT" b="1" i="1" dirty="0" err="1">
                <a:cs typeface="Helvetica Neue"/>
              </a:rPr>
              <a:t>Caterus</a:t>
            </a:r>
            <a:r>
              <a:rPr lang="it-IT" b="1" i="1" dirty="0">
                <a:cs typeface="Helvetica Neue"/>
              </a:rPr>
              <a:t> - Descartes</a:t>
            </a:r>
          </a:p>
          <a:p>
            <a:pPr marL="133344" indent="0">
              <a:buNone/>
            </a:pPr>
            <a:endParaRPr lang="it-IT" b="1" i="1" dirty="0"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- Descartes: Dio è l’ente perfettissimo. L’esistenza è una perfezione. Dio esiste (</a:t>
            </a:r>
            <a:r>
              <a:rPr lang="it-IT" i="1" dirty="0" err="1">
                <a:cs typeface="Helvetica Neue Thin"/>
              </a:rPr>
              <a:t>Meditationes</a:t>
            </a:r>
            <a:r>
              <a:rPr lang="it-IT" dirty="0">
                <a:cs typeface="Helvetica Neue Thin"/>
              </a:rPr>
              <a:t> V)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- </a:t>
            </a:r>
            <a:r>
              <a:rPr lang="it-IT" dirty="0" err="1">
                <a:cs typeface="Helvetica Neue Thin"/>
              </a:rPr>
              <a:t>Caterus</a:t>
            </a:r>
            <a:r>
              <a:rPr lang="it-IT" dirty="0">
                <a:cs typeface="Helvetica Neue Thin"/>
              </a:rPr>
              <a:t>: Che l’essere sovranamente perfetto, in forza del proprio nome, comporti l’esistenza, non comporta alcuna esistenza in atto. 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- Descartes: Ma non è un nome, è l’idea di una natura, di un’essenza. Dall’esame di tale natura dipende la prova</a:t>
            </a:r>
          </a:p>
          <a:p>
            <a:pPr marL="133344" indent="0">
              <a:buNone/>
            </a:pPr>
            <a:endParaRPr lang="it-IT" dirty="0"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Ciò perché tale idea non è </a:t>
            </a:r>
            <a:r>
              <a:rPr lang="it-IT" i="1" dirty="0">
                <a:cs typeface="Helvetica Neue Thin"/>
              </a:rPr>
              <a:t>arbitraria</a:t>
            </a:r>
            <a:r>
              <a:rPr lang="it-IT" dirty="0">
                <a:cs typeface="Helvetica Neue Thin"/>
              </a:rPr>
              <a:t> (ma innata)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157609518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416206" y="564448"/>
            <a:ext cx="8351686" cy="5856111"/>
          </a:xfrm>
        </p:spPr>
        <p:txBody>
          <a:bodyPr/>
          <a:lstStyle/>
          <a:p>
            <a:pPr marL="133344" indent="0" algn="ctr">
              <a:buNone/>
            </a:pPr>
            <a:r>
              <a:rPr lang="it-IT" dirty="0">
                <a:cs typeface="Helvetica Neue Thin"/>
              </a:rPr>
              <a:t>Altra versione dell’argomento.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Descartes, </a:t>
            </a:r>
            <a:r>
              <a:rPr lang="it-IT" i="1" dirty="0">
                <a:cs typeface="Helvetica Neue Thin"/>
              </a:rPr>
              <a:t>Meditazioni</a:t>
            </a:r>
            <a:r>
              <a:rPr lang="it-IT" dirty="0">
                <a:cs typeface="Helvetica Neue Thin"/>
              </a:rPr>
              <a:t>. </a:t>
            </a:r>
            <a:r>
              <a:rPr lang="it-IT" i="1" dirty="0">
                <a:cs typeface="Helvetica Neue Thin"/>
              </a:rPr>
              <a:t>Risposte</a:t>
            </a:r>
            <a:r>
              <a:rPr lang="it-IT" dirty="0">
                <a:cs typeface="Helvetica Neue Thin"/>
              </a:rPr>
              <a:t> </a:t>
            </a:r>
            <a:r>
              <a:rPr lang="it-IT" i="1" dirty="0">
                <a:cs typeface="Helvetica Neue Thin"/>
              </a:rPr>
              <a:t>alle</a:t>
            </a:r>
            <a:r>
              <a:rPr lang="it-IT" dirty="0">
                <a:cs typeface="Helvetica Neue Thin"/>
              </a:rPr>
              <a:t> </a:t>
            </a:r>
            <a:r>
              <a:rPr lang="it-IT" i="1" dirty="0">
                <a:cs typeface="Helvetica Neue Thin"/>
              </a:rPr>
              <a:t>Prime Obiezioni</a:t>
            </a:r>
            <a:r>
              <a:rPr lang="it-IT" dirty="0">
                <a:cs typeface="Helvetica Neue Thin"/>
              </a:rPr>
              <a:t>: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 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1. All’ente potentissimo compete l’esistenza possibile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2. L’ente potentissimo può esistere per forza propria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3. Ciò che può esistere per forza propria, esiste sempre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4. L’ente potentissimo esiste (sempre)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842270489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505416" y="564448"/>
            <a:ext cx="8262476" cy="5856111"/>
          </a:xfrm>
        </p:spPr>
        <p:txBody>
          <a:bodyPr/>
          <a:lstStyle/>
          <a:p>
            <a:pPr marL="133344" indent="0">
              <a:buNone/>
            </a:pPr>
            <a:r>
              <a:rPr lang="it-IT" dirty="0">
                <a:cs typeface="Helvetica Neue Thin"/>
              </a:rPr>
              <a:t>In sintesi, </a:t>
            </a:r>
          </a:p>
          <a:p>
            <a:pPr marL="133344" indent="0">
              <a:buNone/>
            </a:pPr>
            <a:endParaRPr lang="it-IT" dirty="0">
              <a:cs typeface="Helvetica Neue Thin"/>
            </a:endParaRPr>
          </a:p>
          <a:p>
            <a:pPr marL="517376" indent="-384032">
              <a:buAutoNum type="alphaLcParenR"/>
            </a:pPr>
            <a:r>
              <a:rPr lang="it-IT" dirty="0">
                <a:cs typeface="Helvetica Neue Thin"/>
              </a:rPr>
              <a:t>due accezioni del possibile: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1. ciò che ha una causa che lo (può) portare ad esistenza (reale)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2. ciò che non implica contraddizione (logica)</a:t>
            </a:r>
          </a:p>
          <a:p>
            <a:pPr marL="133344" indent="0">
              <a:buNone/>
            </a:pPr>
            <a:endParaRPr lang="it-IT" dirty="0"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b) Inoltre, si presenta la nozione di </a:t>
            </a:r>
            <a:r>
              <a:rPr lang="it-IT" i="1" dirty="0">
                <a:cs typeface="Helvetica Neue Thin"/>
              </a:rPr>
              <a:t>causa sui. </a:t>
            </a:r>
            <a:r>
              <a:rPr lang="it-IT" dirty="0">
                <a:cs typeface="Helvetica Neue Thin"/>
              </a:rPr>
              <a:t>Ciò che esiste </a:t>
            </a:r>
            <a:r>
              <a:rPr lang="it-IT" i="1" dirty="0">
                <a:cs typeface="Helvetica Neue Thin"/>
              </a:rPr>
              <a:t>per forza propria</a:t>
            </a:r>
            <a:r>
              <a:rPr lang="it-IT" dirty="0">
                <a:cs typeface="Helvetica Neue Thin"/>
              </a:rPr>
              <a:t> deve esistere </a:t>
            </a:r>
            <a:r>
              <a:rPr lang="it-IT" i="1" dirty="0">
                <a:cs typeface="Helvetica Neue Thin"/>
              </a:rPr>
              <a:t>necessariamente</a:t>
            </a:r>
            <a:r>
              <a:rPr lang="it-IT" dirty="0">
                <a:cs typeface="Helvetica Neue Thin"/>
              </a:rPr>
              <a:t>.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43292914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494264" y="564448"/>
            <a:ext cx="8273628" cy="5856111"/>
          </a:xfrm>
        </p:spPr>
        <p:txBody>
          <a:bodyPr/>
          <a:lstStyle/>
          <a:p>
            <a:pPr marL="133344" indent="0">
              <a:buNone/>
            </a:pPr>
            <a:r>
              <a:rPr lang="it-IT" dirty="0">
                <a:cs typeface="Helvetica Neue Thin"/>
              </a:rPr>
              <a:t>Versione finale di Cartesio nelle </a:t>
            </a:r>
            <a:r>
              <a:rPr lang="it-IT" i="1" dirty="0">
                <a:cs typeface="Helvetica Neue Thin"/>
              </a:rPr>
              <a:t>Risposte</a:t>
            </a:r>
            <a:r>
              <a:rPr lang="it-IT" dirty="0">
                <a:cs typeface="Helvetica Neue Thin"/>
              </a:rPr>
              <a:t>:</a:t>
            </a:r>
          </a:p>
          <a:p>
            <a:pPr marL="133344" indent="0">
              <a:buNone/>
            </a:pPr>
            <a:endParaRPr lang="it-IT" dirty="0">
              <a:cs typeface="Helvetica Neue Thin"/>
            </a:endParaRPr>
          </a:p>
          <a:p>
            <a:pPr marL="647694" indent="-514350">
              <a:buAutoNum type="arabicPeriod"/>
            </a:pPr>
            <a:r>
              <a:rPr lang="it-IT" dirty="0">
                <a:cs typeface="Helvetica Neue Thin"/>
              </a:rPr>
              <a:t>Se Dio non esistesse, la sua esistenza sarebbe (causalmente) impossibile, perché nessuna causa sarebbe sufficiente a produrlo</a:t>
            </a:r>
          </a:p>
          <a:p>
            <a:pPr marL="133344" indent="0">
              <a:buNone/>
            </a:pPr>
            <a:endParaRPr lang="it-IT" dirty="0"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2. Nel concetto di Dio vi è una causa sufficiente a produrlo (si presenta la nozione di </a:t>
            </a:r>
            <a:r>
              <a:rPr lang="it-IT" i="1" dirty="0">
                <a:cs typeface="Helvetica Neue Thin"/>
              </a:rPr>
              <a:t>causa sui </a:t>
            </a:r>
            <a:r>
              <a:rPr lang="it-IT" dirty="0">
                <a:cs typeface="Helvetica Neue Thin"/>
              </a:rPr>
              <a:t>)</a:t>
            </a:r>
            <a:r>
              <a:rPr lang="it-IT" i="1" dirty="0">
                <a:cs typeface="Helvetica Neue Thin"/>
              </a:rPr>
              <a:t> </a:t>
            </a:r>
          </a:p>
          <a:p>
            <a:pPr marL="133344" indent="0">
              <a:buNone/>
            </a:pPr>
            <a:endParaRPr lang="it-IT" i="1" dirty="0"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3. Dunque Dio esiste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3676011824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193180" y="564448"/>
            <a:ext cx="8574711" cy="5856111"/>
          </a:xfrm>
        </p:spPr>
        <p:txBody>
          <a:bodyPr/>
          <a:lstStyle/>
          <a:p>
            <a:pPr marL="133344" indent="0">
              <a:buNone/>
            </a:pPr>
            <a:r>
              <a:rPr lang="it-IT" dirty="0">
                <a:cs typeface="Helvetica Neue Thin"/>
              </a:rPr>
              <a:t>Le idee innate per Cartesio:</a:t>
            </a:r>
          </a:p>
          <a:p>
            <a:pPr marL="133344" indent="0">
              <a:buNone/>
            </a:pPr>
            <a:endParaRPr lang="it-IT" dirty="0">
              <a:cs typeface="Helvetica Neue Thin"/>
            </a:endParaRP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- Non sono arbitrarie quanto al contenuto, cioè devo vedere il loro contenuto chiaramente e distintamente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- Da esse discende una dimostrazione, ovvero trovo delle proprietà che prima non conoscevo</a:t>
            </a:r>
          </a:p>
          <a:p>
            <a:pPr marL="133344" indent="0">
              <a:buNone/>
            </a:pPr>
            <a:r>
              <a:rPr lang="it-IT" dirty="0">
                <a:cs typeface="Helvetica Neue Thin"/>
              </a:rPr>
              <a:t>- Sono idee di qualcosa. In quanto </a:t>
            </a:r>
            <a:r>
              <a:rPr lang="it-IT" u="sng" dirty="0">
                <a:cs typeface="Helvetica Neue Thin"/>
              </a:rPr>
              <a:t>vere</a:t>
            </a:r>
            <a:r>
              <a:rPr lang="it-IT" dirty="0">
                <a:cs typeface="Helvetica Neue Thin"/>
              </a:rPr>
              <a:t> sono reali anche se in natura non c’è nulla che le esemplifichi</a:t>
            </a:r>
            <a:r>
              <a:rPr lang="it-IT" dirty="0">
                <a:latin typeface="Helvetica Neue Thin"/>
                <a:cs typeface="Helvetica Neue Thin"/>
              </a:rPr>
              <a:t>.</a:t>
            </a:r>
          </a:p>
          <a:p>
            <a:pPr marL="133344" indent="0">
              <a:buNone/>
            </a:pPr>
            <a:endParaRPr lang="it-IT" dirty="0">
              <a:latin typeface="Helvetica Neue Thin"/>
              <a:cs typeface="Helvetica Neue Thin"/>
            </a:endParaRP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448326915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182029" y="579864"/>
            <a:ext cx="9746165" cy="5731726"/>
          </a:xfrm>
        </p:spPr>
        <p:txBody>
          <a:bodyPr>
            <a:normAutofit lnSpcReduction="10000"/>
          </a:bodyPr>
          <a:lstStyle/>
          <a:p>
            <a:pPr marL="133344" indent="0">
              <a:buNone/>
            </a:pPr>
            <a:endParaRPr lang="it-IT" sz="1900" dirty="0">
              <a:latin typeface="Helvetica Neue Thin"/>
              <a:cs typeface="Helvetica Neue Thin"/>
            </a:endParaRPr>
          </a:p>
          <a:p>
            <a:pPr marL="133344" indent="0">
              <a:buNone/>
            </a:pPr>
            <a:r>
              <a:rPr lang="it-IT" sz="2300" dirty="0">
                <a:cs typeface="Helvetica Neue"/>
              </a:rPr>
              <a:t>Ma in Cartesio c’è una </a:t>
            </a:r>
            <a:r>
              <a:rPr lang="it-IT" sz="2300" i="1" dirty="0">
                <a:cs typeface="Helvetica Neue"/>
              </a:rPr>
              <a:t>definitiva</a:t>
            </a:r>
            <a:r>
              <a:rPr lang="it-IT" sz="2300" dirty="0">
                <a:cs typeface="Helvetica Neue"/>
              </a:rPr>
              <a:t> prova che mostra la realtà di ciò che è causa dell’idea di Dio. </a:t>
            </a:r>
          </a:p>
          <a:p>
            <a:pPr marL="133344" indent="0">
              <a:buNone/>
            </a:pPr>
            <a:endParaRPr lang="it-IT" sz="2300" dirty="0">
              <a:cs typeface="Helvetica Neue"/>
            </a:endParaRPr>
          </a:p>
          <a:p>
            <a:pPr marL="419094" indent="-285750">
              <a:buFontTx/>
              <a:buChar char="-"/>
            </a:pPr>
            <a:r>
              <a:rPr lang="it-IT" sz="2300" dirty="0">
                <a:cs typeface="Helvetica Neue"/>
              </a:rPr>
              <a:t>Tutte le idee hanno una causa.</a:t>
            </a:r>
          </a:p>
          <a:p>
            <a:pPr marL="419094" indent="-285750">
              <a:buFontTx/>
              <a:buChar char="-"/>
            </a:pPr>
            <a:r>
              <a:rPr lang="it-IT" sz="2300" dirty="0">
                <a:cs typeface="Helvetica Neue"/>
              </a:rPr>
              <a:t> Cioè possono essere considerate sia come </a:t>
            </a:r>
            <a:r>
              <a:rPr lang="it-IT" sz="2300" i="1" dirty="0">
                <a:cs typeface="Helvetica Neue"/>
              </a:rPr>
              <a:t>modi </a:t>
            </a:r>
            <a:r>
              <a:rPr lang="it-IT" sz="2300" i="1" dirty="0" err="1">
                <a:cs typeface="Helvetica Neue"/>
              </a:rPr>
              <a:t>cogitandi</a:t>
            </a:r>
            <a:r>
              <a:rPr lang="it-IT" sz="2300" i="1" dirty="0">
                <a:cs typeface="Helvetica Neue"/>
              </a:rPr>
              <a:t> (realtà formale) </a:t>
            </a:r>
            <a:r>
              <a:rPr lang="it-IT" sz="2300" dirty="0">
                <a:cs typeface="Helvetica Neue"/>
              </a:rPr>
              <a:t>sia nella loro</a:t>
            </a:r>
            <a:r>
              <a:rPr lang="it-IT" sz="2300" i="1" dirty="0">
                <a:cs typeface="Helvetica Neue"/>
              </a:rPr>
              <a:t> capacità di rappresentare un oggetto (realtà oggettiva)</a:t>
            </a:r>
            <a:r>
              <a:rPr lang="it-IT" sz="2300" dirty="0">
                <a:cs typeface="Helvetica Neue"/>
              </a:rPr>
              <a:t>. La realtà formale del rappresentato è causa della realtà oggettiva del </a:t>
            </a:r>
            <a:r>
              <a:rPr lang="it-IT" sz="2300" i="1" dirty="0" err="1">
                <a:cs typeface="Helvetica Neue"/>
              </a:rPr>
              <a:t>cogitatum</a:t>
            </a:r>
            <a:r>
              <a:rPr lang="it-IT" sz="2300" dirty="0">
                <a:cs typeface="Helvetica Neue"/>
              </a:rPr>
              <a:t> nell’idea</a:t>
            </a:r>
            <a:endParaRPr lang="it-IT" sz="2300" i="1" dirty="0">
              <a:cs typeface="Helvetica Neue"/>
            </a:endParaRPr>
          </a:p>
          <a:p>
            <a:pPr marL="419094" indent="-285750">
              <a:buFontTx/>
              <a:buChar char="-"/>
            </a:pPr>
            <a:r>
              <a:rPr lang="it-IT" sz="2300" dirty="0">
                <a:cs typeface="Helvetica Neue"/>
              </a:rPr>
              <a:t> La causa (dell’idea) deve contenere in sé almeno tanta realtà formale quanto è la realtà oggettiva dell’idea. Io che sono finito non posso essere la causa dell’idea di Dio (infinito). Quindi Dio è la causa della idea che noi abbiamo di Lui</a:t>
            </a:r>
          </a:p>
          <a:p>
            <a:pPr marL="133344" indent="0" algn="ctr">
              <a:buNone/>
            </a:pPr>
            <a:r>
              <a:rPr lang="it-IT" sz="2300" dirty="0">
                <a:cs typeface="Helvetica Neue"/>
              </a:rPr>
              <a:t>----------</a:t>
            </a:r>
          </a:p>
          <a:p>
            <a:pPr marL="133344" indent="0">
              <a:buNone/>
            </a:pPr>
            <a:r>
              <a:rPr lang="it-IT" sz="2300" dirty="0" err="1">
                <a:cs typeface="Helvetica Neue"/>
              </a:rPr>
              <a:t>Leibniz</a:t>
            </a:r>
            <a:r>
              <a:rPr lang="it-IT" sz="2300" dirty="0">
                <a:cs typeface="Helvetica Neue"/>
              </a:rPr>
              <a:t>. Dio è possibile, perché non c’è nessun ostacolo alla sua possibilità, nulla che lo possa contraddire. (Sempre se si accetta che il possibile è più esteso del reale)</a:t>
            </a:r>
          </a:p>
          <a:p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2557960665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16-17/01/2025)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91191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09-10/01/2025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Kant’s 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Critique of Pure Reason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Transcendental Analytic and Transcendental Dialectic  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The Antinomies of Pure Reason: the IV Antinomy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The Ideal 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of Pure Reason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Protypon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Transscendentale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vs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Analogon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000" b="1" i="1" dirty="0" err="1">
                <a:solidFill>
                  <a:schemeClr val="accent5">
                    <a:lumMod val="75000"/>
                  </a:schemeClr>
                </a:solidFill>
              </a:rPr>
              <a:t>transscendentale</a:t>
            </a:r>
            <a:r>
              <a:rPr lang="en-GB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Omnitudo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realitatis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: positive determination (if A or non-A, then A / distinction between non-mortal and immortal, the latter is positive, the first indefinite)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Kant’s Critique of practical reason 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Kantian Moral Religion and Personalism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Ontological Argument in Kant</a:t>
            </a:r>
            <a:endParaRPr lang="en-GB" sz="2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2559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535260" y="1170878"/>
            <a:ext cx="11656740" cy="490664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>
                <a:cs typeface="Helvetica Neue"/>
              </a:rPr>
              <a:t>0. DEFINIZIONE DI DIO: IMPOSSIBILE NON ESSE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CONDIZIONI DI PENSABILITA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CONDIZIONI DI (IM)PENSABILITÀ DEL (NON) ESSE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Contraddizione Se affermo Dio separato da uno dei suoi predicati, ma non c’è contraddizione se «tolgo» del tutto Dio e non </a:t>
            </a:r>
            <a:r>
              <a:rPr lang="it-IT">
                <a:cs typeface="Helvetica Neue"/>
              </a:rPr>
              <a:t>lo penso per nulla  </a:t>
            </a:r>
            <a:endParaRPr lang="it-IT" dirty="0">
              <a:cs typeface="Helvetica Neue"/>
            </a:endParaRP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SE PENSANDO LA DEFINIZIONE DI DIO PENSO QUALCOSA O NULLA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IL NULLA NON ESISTE 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RAGIONE PURA (TEORETICA) E INCONDIZIONATO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PASSAGGIO INVALIDO: DALLA POSSIBILITÀ LOGICA DI UN CONCETTO (NON CONTRADDIZIONE) ALLA POSSIBILITÀ REALE DI UNA COSA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«QUESTA COSA È»: PROPOSIZIONE ANALITICA O SINTETICA?</a:t>
            </a:r>
          </a:p>
          <a:p>
            <a:pPr>
              <a:buFont typeface="+mj-lt"/>
              <a:buAutoNum type="arabicPeriod"/>
            </a:pPr>
            <a:r>
              <a:rPr lang="it-IT" dirty="0">
                <a:cs typeface="Helvetica Neue"/>
              </a:rPr>
              <a:t> «ESSERE» NON È UN PREDICATO REALE, PER NESSUN (CONCETTO) ENTE, NON SOLO PER DIO. È UNA POSIZIONE (SETZUNG, come una </a:t>
            </a:r>
            <a:r>
              <a:rPr lang="it-IT" i="1" dirty="0" err="1">
                <a:cs typeface="Helvetica Neue"/>
              </a:rPr>
              <a:t>denominatio</a:t>
            </a:r>
            <a:r>
              <a:rPr lang="it-IT" i="1" dirty="0">
                <a:cs typeface="Helvetica Neue"/>
              </a:rPr>
              <a:t> </a:t>
            </a:r>
            <a:r>
              <a:rPr lang="it-IT" i="1" dirty="0" err="1">
                <a:cs typeface="Helvetica Neue"/>
              </a:rPr>
              <a:t>extrinseca</a:t>
            </a:r>
            <a:r>
              <a:rPr lang="it-IT" dirty="0">
                <a:cs typeface="Helvetica Neue"/>
              </a:rPr>
              <a:t>) (ERRORE DI KANT)</a:t>
            </a:r>
          </a:p>
          <a:p>
            <a:pPr marL="0" indent="0">
              <a:buNone/>
            </a:pPr>
            <a:endParaRPr lang="it-IT" dirty="0">
              <a:latin typeface="Helvetica Neue Thin"/>
              <a:cs typeface="Helvetica Neue Thin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3242C4F-FA95-46AF-7B39-C0F6070E6B6C}"/>
              </a:ext>
            </a:extLst>
          </p:cNvPr>
          <p:cNvSpPr txBox="1"/>
          <p:nvPr/>
        </p:nvSpPr>
        <p:spPr>
          <a:xfrm>
            <a:off x="1978174" y="457309"/>
            <a:ext cx="9367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/>
              <a:t>La critica </a:t>
            </a:r>
            <a:r>
              <a:rPr lang="it-IT" sz="2800" b="1" dirty="0"/>
              <a:t>all’argomento</a:t>
            </a:r>
            <a:r>
              <a:rPr lang="it-IT" sz="2600" b="1" dirty="0"/>
              <a:t> Ontologico nella </a:t>
            </a:r>
            <a:r>
              <a:rPr lang="it-IT" sz="2600" b="1" i="1" dirty="0"/>
              <a:t>Critica della Ragion Pura</a:t>
            </a:r>
          </a:p>
        </p:txBody>
      </p:sp>
    </p:spTree>
    <p:extLst>
      <p:ext uri="{BB962C8B-B14F-4D97-AF65-F5344CB8AC3E}">
        <p14:creationId xmlns:p14="http://schemas.microsoft.com/office/powerpoint/2010/main" val="52544637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2409828" y="1073396"/>
            <a:ext cx="7358063" cy="5004129"/>
          </a:xfrm>
        </p:spPr>
        <p:txBody>
          <a:bodyPr/>
          <a:lstStyle/>
          <a:p>
            <a:pPr marL="0" indent="0">
              <a:buNone/>
            </a:pPr>
            <a:r>
              <a:rPr lang="it-IT" sz="2200" dirty="0"/>
              <a:t>La questione della prova ontologica si pone in maniera duplice in Kant:</a:t>
            </a:r>
          </a:p>
          <a:p>
            <a:pPr marL="0" indent="0">
              <a:buNone/>
            </a:pPr>
            <a:endParaRPr lang="it-IT" sz="2200" dirty="0"/>
          </a:p>
          <a:p>
            <a:pPr marL="457200" indent="-457200">
              <a:buFont typeface="+mj-lt"/>
              <a:buAutoNum type="arabicPeriod"/>
            </a:pPr>
            <a:r>
              <a:rPr lang="it-IT" sz="2200" dirty="0"/>
              <a:t>La questione della prova in sé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200" dirty="0"/>
              <a:t>La questione del suo uso nella teologia naturale in generale </a:t>
            </a:r>
          </a:p>
          <a:p>
            <a:pPr marL="590544" indent="-457200">
              <a:buFont typeface="+mj-lt"/>
              <a:buAutoNum type="arabicPeriod"/>
            </a:pPr>
            <a:endParaRPr lang="it-IT" sz="1900" dirty="0">
              <a:latin typeface="Helvetica Neue Thin"/>
              <a:cs typeface="Helvetica Neue Thin"/>
            </a:endParaRPr>
          </a:p>
          <a:p>
            <a:pPr marL="0" indent="0">
              <a:buNone/>
            </a:pPr>
            <a:endParaRPr lang="it-IT" dirty="0"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184385958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838200" y="96698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Ovvero si sta ragionando con lo schema completo delle prove tomistiche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Qualcosa che esiste è G (Primo Motore)</a:t>
            </a:r>
          </a:p>
          <a:p>
            <a:pPr marL="0" indent="0">
              <a:buNone/>
            </a:pPr>
            <a:r>
              <a:rPr lang="it-IT" dirty="0"/>
              <a:t>Primo Motore (G) è Dio </a:t>
            </a:r>
          </a:p>
          <a:p>
            <a:pPr marL="0" indent="0">
              <a:buNone/>
            </a:pPr>
            <a:r>
              <a:rPr lang="it-IT" dirty="0"/>
              <a:t>____________</a:t>
            </a:r>
          </a:p>
          <a:p>
            <a:pPr marL="0" indent="0">
              <a:buNone/>
            </a:pPr>
            <a:r>
              <a:rPr lang="it-IT" dirty="0"/>
              <a:t>Qualcosa che esiste è Dio = Dio esiste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concetto comune di Dio è “G”, ovvero la sua definizione nominale </a:t>
            </a:r>
          </a:p>
          <a:p>
            <a:pPr marL="0" indent="0">
              <a:buNone/>
            </a:pPr>
            <a:r>
              <a:rPr lang="it-IT" dirty="0"/>
              <a:t>(Non ogni concetto nominale è un concetto comune) </a:t>
            </a:r>
          </a:p>
        </p:txBody>
      </p:sp>
    </p:spTree>
    <p:extLst>
      <p:ext uri="{BB962C8B-B14F-4D97-AF65-F5344CB8AC3E}">
        <p14:creationId xmlns:p14="http://schemas.microsoft.com/office/powerpoint/2010/main" val="321100188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18/10/2024)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990129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11/10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St. Luke, 1, 1. Prologue of the Gospel</a:t>
            </a: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History as Science </a:t>
            </a:r>
            <a:r>
              <a:rPr lang="el-GR" sz="3000" b="1" dirty="0" err="1">
                <a:solidFill>
                  <a:schemeClr val="accent5">
                    <a:lumMod val="75000"/>
                  </a:schemeClr>
                </a:solidFill>
              </a:rPr>
              <a:t>ἱστορία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greek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radix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el-GR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ϝιδ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in latin 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video 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greek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οἶδα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perfect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of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3000" b="1" i="1" dirty="0" err="1">
                <a:solidFill>
                  <a:schemeClr val="accent5">
                    <a:lumMod val="75000"/>
                  </a:schemeClr>
                </a:solidFill>
              </a:rPr>
              <a:t>ὁράω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GB" sz="30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971550" lvl="1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Method of historiography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Dei </a:t>
            </a:r>
            <a:r>
              <a:rPr lang="en-GB" sz="3000" b="1" dirty="0" err="1">
                <a:solidFill>
                  <a:schemeClr val="accent5">
                    <a:lumMod val="75000"/>
                  </a:schemeClr>
                </a:solidFill>
              </a:rPr>
              <a:t>Filius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(1870, CVI), Dei Verbum (1865, CVII). Dogma on Faith and Reason. The role of reason </a:t>
            </a: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Credere est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actus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intellectus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assentientis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veritati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divinae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ex imperio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voluntatis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a Deo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motae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per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gratiam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 (Thomas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Aquinas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it-IT" sz="3000" b="1" i="1" dirty="0">
                <a:solidFill>
                  <a:schemeClr val="accent5">
                    <a:lumMod val="75000"/>
                  </a:schemeClr>
                </a:solidFill>
              </a:rPr>
              <a:t> Summa </a:t>
            </a:r>
            <a:r>
              <a:rPr lang="it-IT" sz="3000" b="1" i="1" dirty="0" err="1">
                <a:solidFill>
                  <a:schemeClr val="accent5">
                    <a:lumMod val="75000"/>
                  </a:schemeClr>
                </a:solidFill>
              </a:rPr>
              <a:t>theologiae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, II-II, </a:t>
            </a:r>
            <a:r>
              <a:rPr lang="it-IT" sz="3000" b="1" dirty="0" err="1">
                <a:solidFill>
                  <a:schemeClr val="accent5">
                    <a:lumMod val="75000"/>
                  </a:schemeClr>
                </a:solidFill>
              </a:rPr>
              <a:t>q</a:t>
            </a:r>
            <a:r>
              <a:rPr lang="it-IT" sz="3000" b="1" dirty="0">
                <a:solidFill>
                  <a:schemeClr val="accent5">
                    <a:lumMod val="75000"/>
                  </a:schemeClr>
                </a:solidFill>
              </a:rPr>
              <a:t>. 2, a. 9, c)</a:t>
            </a:r>
            <a:endParaRPr lang="en-GB" sz="30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1800" dirty="0">
              <a:effectLst/>
              <a:ea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6012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791738" y="524107"/>
            <a:ext cx="10638262" cy="5951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900" dirty="0"/>
              <a:t>Tutto ciò che si muove, è mosso da altro. </a:t>
            </a:r>
          </a:p>
          <a:p>
            <a:pPr marL="0" indent="0">
              <a:buNone/>
            </a:pPr>
            <a:r>
              <a:rPr lang="it-IT" sz="1900" dirty="0"/>
              <a:t>Tutto ciò che è mosso da altro, è mosso (direttamente o indirettamente) dal Primo Motore Immobile</a:t>
            </a:r>
            <a:br>
              <a:rPr lang="it-IT" sz="1900" dirty="0"/>
            </a:br>
            <a:r>
              <a:rPr lang="it-IT" sz="1900" dirty="0"/>
              <a:t>_____________</a:t>
            </a:r>
          </a:p>
          <a:p>
            <a:pPr marL="0" indent="0">
              <a:buNone/>
            </a:pPr>
            <a:r>
              <a:rPr lang="it-IT" sz="1900" dirty="0"/>
              <a:t>Tutto ciò che si muove, è mosso (direttamente o indirettamente) dal Primo Motore Immobile.</a:t>
            </a:r>
          </a:p>
          <a:p>
            <a:pPr marL="0" indent="0">
              <a:buNone/>
            </a:pPr>
            <a:r>
              <a:rPr lang="it-IT" sz="1900" dirty="0"/>
              <a:t> 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r>
              <a:rPr lang="it-IT" sz="1900" dirty="0"/>
              <a:t>Qualcosa che muove, esiste</a:t>
            </a:r>
          </a:p>
          <a:p>
            <a:pPr marL="0" indent="0">
              <a:buNone/>
            </a:pPr>
            <a:r>
              <a:rPr lang="it-IT" sz="1900" dirty="0"/>
              <a:t>Il primo motore immobile, muove</a:t>
            </a:r>
            <a:br>
              <a:rPr lang="it-IT" sz="1900" dirty="0"/>
            </a:br>
            <a:r>
              <a:rPr lang="it-IT" sz="1900" dirty="0"/>
              <a:t>_____________</a:t>
            </a:r>
          </a:p>
          <a:p>
            <a:pPr marL="0" indent="0">
              <a:buNone/>
            </a:pPr>
            <a:r>
              <a:rPr lang="it-IT" sz="1900" dirty="0"/>
              <a:t>Il primo motore immobile, esiste = qualcosa che esiste, è il primo motore immobile</a:t>
            </a:r>
          </a:p>
          <a:p>
            <a:pPr marL="0" indent="0">
              <a:buNone/>
            </a:pPr>
            <a:r>
              <a:rPr lang="it-IT" sz="1900" dirty="0"/>
              <a:t> 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r>
              <a:rPr lang="it-IT" sz="1900" dirty="0"/>
              <a:t>- Qualcosa che esiste, è il Primo Motore Immobile = Qualcosa che esiste è G (diverso, remoto, perfetto)</a:t>
            </a:r>
          </a:p>
          <a:p>
            <a:pPr marL="0" indent="0">
              <a:buNone/>
            </a:pPr>
            <a:r>
              <a:rPr lang="it-IT" sz="1900" dirty="0"/>
              <a:t>- G è Dio </a:t>
            </a:r>
            <a:br>
              <a:rPr lang="it-IT" sz="1900" dirty="0"/>
            </a:br>
            <a:r>
              <a:rPr lang="it-IT" sz="1900" dirty="0"/>
              <a:t>_____________</a:t>
            </a:r>
          </a:p>
          <a:p>
            <a:pPr marL="0" indent="0">
              <a:buNone/>
            </a:pPr>
            <a:r>
              <a:rPr lang="it-IT" sz="1900" dirty="0"/>
              <a:t>- Qualcosa che esiste è Dio = Dio esiste</a:t>
            </a:r>
          </a:p>
        </p:txBody>
      </p:sp>
    </p:spTree>
    <p:extLst>
      <p:ext uri="{BB962C8B-B14F-4D97-AF65-F5344CB8AC3E}">
        <p14:creationId xmlns:p14="http://schemas.microsoft.com/office/powerpoint/2010/main" val="1117744499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981307" y="685800"/>
            <a:ext cx="9601200" cy="53185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Dall’uso reale all’uso trascendentale della ragione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Ciò che per sé è noto è per se è indimostrabile, per Tommaso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1. Passaggio. Dalla contingenza intesa in senso empirico ad una contingenza intesa in senso puramente razionale. Come categoria pura.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2. Solo che dalla contingenza empirica non si esce verso un ente fuori dal mondo. Perché la contingenza empirica non è una successione di opposti contraddittori, tale che se ne richieda uno esterno per renderne ragione, ma è una successione temporale di opposti contrari, di per sé non contraddittoria (secondo Kant, ma il ragionamento di Tommaso nella Prima Via non era questo)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3. Allora si sostituisce l’una all’altra, a favore però di una necessità logica, non altro (secondo Kant)</a:t>
            </a:r>
          </a:p>
        </p:txBody>
      </p:sp>
    </p:spTree>
    <p:extLst>
      <p:ext uri="{BB962C8B-B14F-4D97-AF65-F5344CB8AC3E}">
        <p14:creationId xmlns:p14="http://schemas.microsoft.com/office/powerpoint/2010/main" val="1746954676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1273097" y="1485900"/>
            <a:ext cx="9645805" cy="388620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La soluzione delle antinomie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La distinzione fra i predicati reali. Poiché il predicato reale fa riferimento ad una categoria che indica l’essere determinato (determinabile), l’essere un qualche cosa in generale. Solo che tale predicazione non lo differenzia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Antinomia doppia: 1. la ragione è sottoposta a doppia legge (da condizionato a incondizionato e da condizione al suo essere condizionata); 2. la dimostrabilità di due proposizioni manifestamente in contraddizione fra di loro.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5691988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06289-67DD-7D07-10D3-146ABDDB0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Content Placeholder 5">
            <a:extLst>
              <a:ext uri="{FF2B5EF4-FFF2-40B4-BE49-F238E27FC236}">
                <a16:creationId xmlns:a16="http://schemas.microsoft.com/office/drawing/2014/main" id="{3FD414C3-EC60-34B0-063A-6B74B7512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-577933"/>
            <a:ext cx="12192000" cy="78393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5DBC4FE-442D-1CC4-E1C3-EA9581515971}"/>
              </a:ext>
            </a:extLst>
          </p:cNvPr>
          <p:cNvSpPr txBox="1"/>
          <p:nvPr/>
        </p:nvSpPr>
        <p:spPr>
          <a:xfrm>
            <a:off x="3924300" y="1181100"/>
            <a:ext cx="43434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ca-ES" sz="2000" dirty="0">
              <a:cs typeface="Arial Unicode MS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BE00D6-C1A0-0D27-F447-0A9C1D1B32A2}"/>
              </a:ext>
            </a:extLst>
          </p:cNvPr>
          <p:cNvSpPr txBox="1"/>
          <p:nvPr/>
        </p:nvSpPr>
        <p:spPr>
          <a:xfrm>
            <a:off x="2057400" y="6324601"/>
            <a:ext cx="67056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ca-ES" b="1" dirty="0">
              <a:solidFill>
                <a:schemeClr val="accent3">
                  <a:lumMod val="85000"/>
                </a:schemeClr>
              </a:solidFill>
              <a:cs typeface="Arial Unicode MS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3046E-74D1-B150-D653-E3ADEEB71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65601" y="1581210"/>
            <a:ext cx="3860799" cy="3295590"/>
          </a:xfrm>
        </p:spPr>
        <p:txBody>
          <a:bodyPr/>
          <a:lstStyle/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u="sng" dirty="0">
              <a:solidFill>
                <a:schemeClr val="bg1"/>
              </a:solidFill>
            </a:endParaRPr>
          </a:p>
        </p:txBody>
      </p:sp>
      <p:pic>
        <p:nvPicPr>
          <p:cNvPr id="6" name="Immagine 5" descr="Immagine che contiene testo, Carattere, logo, simbolo&#10;&#10;Descrizione generata automaticamente">
            <a:extLst>
              <a:ext uri="{FF2B5EF4-FFF2-40B4-BE49-F238E27FC236}">
                <a16:creationId xmlns:a16="http://schemas.microsoft.com/office/drawing/2014/main" id="{055C7F83-CB88-71C9-B592-561D84E11D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9919" y="2113628"/>
            <a:ext cx="3852161" cy="227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2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+mn-lt"/>
              </a:rPr>
              <a:t>Elementi necessari e sistematici per una </a:t>
            </a:r>
            <a:br>
              <a:rPr lang="it-IT" sz="3600" b="1" dirty="0">
                <a:latin typeface="+mn-lt"/>
              </a:rPr>
            </a:br>
            <a:r>
              <a:rPr lang="it-IT" sz="3600" b="1" dirty="0">
                <a:latin typeface="+mn-lt"/>
              </a:rPr>
              <a:t>teologia naturale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a. </a:t>
            </a:r>
            <a:r>
              <a:rPr lang="en-GB" sz="2800" dirty="0" err="1">
                <a:latin typeface="Helvetica"/>
                <a:cs typeface="Helvetica"/>
              </a:rPr>
              <a:t>Concetto</a:t>
            </a:r>
            <a:r>
              <a:rPr lang="en-GB" sz="2800" dirty="0">
                <a:latin typeface="Helvetica"/>
                <a:cs typeface="Helvetica"/>
              </a:rPr>
              <a:t> di Mondo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essere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pensiero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1.1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storica</a:t>
            </a:r>
            <a:r>
              <a:rPr lang="en-GB" sz="2800" dirty="0">
                <a:latin typeface="Helvetica"/>
                <a:cs typeface="Helvetica"/>
              </a:rPr>
              <a:t> (</a:t>
            </a:r>
            <a:r>
              <a:rPr lang="en-GB" sz="2800" dirty="0" err="1">
                <a:latin typeface="Helvetica"/>
                <a:cs typeface="Helvetica"/>
              </a:rPr>
              <a:t>cfr</a:t>
            </a:r>
            <a:r>
              <a:rPr lang="en-GB" sz="2800" dirty="0">
                <a:latin typeface="Helvetica"/>
                <a:cs typeface="Helvetica"/>
              </a:rPr>
              <a:t>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,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dirty="0" err="1">
                <a:latin typeface="Helvetica"/>
                <a:cs typeface="Helvetica"/>
              </a:rPr>
              <a:t>nozione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negazione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b. Idea di </a:t>
            </a:r>
            <a:r>
              <a:rPr lang="en-GB" sz="2800" dirty="0" err="1">
                <a:latin typeface="Helvetica"/>
                <a:cs typeface="Helvetica"/>
              </a:rPr>
              <a:t>Totalità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5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4BE4D7-F477-B704-7009-589C93A35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6" y="2792805"/>
            <a:ext cx="661901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1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latin typeface="+mn-lt"/>
              </a:rPr>
              <a:t>Elementi necessari e sistematici per una teologia naturale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c. </a:t>
            </a:r>
            <a:r>
              <a:rPr lang="en-GB" sz="2800" dirty="0" err="1">
                <a:latin typeface="Helvetica"/>
                <a:cs typeface="Helvetica"/>
              </a:rPr>
              <a:t>Immanenza</a:t>
            </a:r>
            <a:r>
              <a:rPr lang="en-GB" sz="2800" dirty="0">
                <a:latin typeface="Helvetica"/>
                <a:cs typeface="Helvetica"/>
              </a:rPr>
              <a:t> vs </a:t>
            </a:r>
            <a:r>
              <a:rPr lang="en-GB" sz="2800" dirty="0" err="1">
                <a:latin typeface="Helvetica"/>
                <a:cs typeface="Helvetica"/>
              </a:rPr>
              <a:t>Trascendenza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400" dirty="0">
                <a:latin typeface="Helvetica"/>
                <a:cs typeface="Helvetica"/>
              </a:rPr>
              <a:t>(</a:t>
            </a:r>
            <a:r>
              <a:rPr lang="en-GB" sz="2400" dirty="0" err="1">
                <a:latin typeface="Helvetica"/>
                <a:cs typeface="Helvetica"/>
              </a:rPr>
              <a:t>totalità</a:t>
            </a:r>
            <a:r>
              <a:rPr lang="en-GB" sz="2400" dirty="0">
                <a:latin typeface="Helvetica"/>
                <a:cs typeface="Helvetica"/>
              </a:rPr>
              <a:t> </a:t>
            </a:r>
            <a:r>
              <a:rPr lang="en-GB" sz="2400" dirty="0" err="1">
                <a:latin typeface="Helvetica"/>
                <a:cs typeface="Helvetica"/>
              </a:rPr>
              <a:t>immanente</a:t>
            </a:r>
            <a:r>
              <a:rPr lang="en-GB" sz="2400" dirty="0">
                <a:latin typeface="Helvetica"/>
                <a:cs typeface="Helvetica"/>
              </a:rPr>
              <a:t> vs </a:t>
            </a:r>
            <a:r>
              <a:rPr lang="en-GB" sz="2400" dirty="0" err="1">
                <a:latin typeface="Helvetica"/>
                <a:cs typeface="Helvetica"/>
              </a:rPr>
              <a:t>totalità</a:t>
            </a:r>
            <a:r>
              <a:rPr lang="en-GB" sz="2400" dirty="0">
                <a:latin typeface="Helvetica"/>
                <a:cs typeface="Helvetica"/>
              </a:rPr>
              <a:t> </a:t>
            </a:r>
            <a:r>
              <a:rPr lang="en-GB" sz="2400" dirty="0" err="1">
                <a:latin typeface="Helvetica"/>
                <a:cs typeface="Helvetica"/>
              </a:rPr>
              <a:t>trascendente</a:t>
            </a:r>
            <a:r>
              <a:rPr lang="en-GB" sz="2400" dirty="0">
                <a:latin typeface="Helvetica"/>
                <a:cs typeface="Helvetica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4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ontologica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gnoseologica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2.1. non-</a:t>
            </a:r>
            <a:r>
              <a:rPr lang="en-GB" sz="2800" dirty="0" err="1">
                <a:latin typeface="Helvetica"/>
                <a:cs typeface="Helvetica"/>
              </a:rPr>
              <a:t>onniscienza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2.2.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r>
              <a:rPr lang="en-GB" sz="2800" dirty="0">
                <a:latin typeface="Helvetica"/>
                <a:cs typeface="Helvetica"/>
              </a:rPr>
              <a:t> del </a:t>
            </a:r>
            <a:r>
              <a:rPr lang="en-GB" sz="2800" dirty="0" err="1">
                <a:latin typeface="Helvetica"/>
                <a:cs typeface="Helvetica"/>
              </a:rPr>
              <a:t>soggetto-finito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dell’oggetto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: 				</a:t>
            </a:r>
            <a:r>
              <a:rPr lang="en-GB" sz="2800" dirty="0" err="1">
                <a:latin typeface="Helvetica"/>
                <a:cs typeface="Helvetica"/>
              </a:rPr>
              <a:t>conoscenza</a:t>
            </a:r>
            <a:r>
              <a:rPr lang="en-GB" sz="2800" dirty="0">
                <a:latin typeface="Helvetica"/>
                <a:cs typeface="Helvetica"/>
              </a:rPr>
              <a:t>?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dirty="0" err="1">
                <a:latin typeface="Helvetica"/>
                <a:cs typeface="Helvetica"/>
              </a:rPr>
              <a:t>propriamente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r>
              <a:rPr lang="en-GB" sz="2800" dirty="0">
                <a:latin typeface="Helvetica"/>
                <a:cs typeface="Helvetica"/>
              </a:rPr>
              <a:t>: </a:t>
            </a:r>
            <a:r>
              <a:rPr lang="en-GB" sz="2800" dirty="0" err="1">
                <a:latin typeface="Helvetica"/>
                <a:cs typeface="Helvetica"/>
              </a:rPr>
              <a:t>assoluto</a:t>
            </a:r>
            <a:r>
              <a:rPr lang="en-GB" sz="2800" dirty="0">
                <a:latin typeface="Helvetica"/>
                <a:cs typeface="Helvetica"/>
              </a:rPr>
              <a:t> come principio libero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d. </a:t>
            </a:r>
            <a:r>
              <a:rPr lang="en-GB" sz="2800" dirty="0" err="1">
                <a:latin typeface="Helvetica"/>
                <a:cs typeface="Helvetica"/>
              </a:rPr>
              <a:t>Causalità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19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780E1B-F48D-3CDC-67D1-FC654CE57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>
            <a:normAutofit/>
          </a:bodyPr>
          <a:lstStyle/>
          <a:p>
            <a:r>
              <a:rPr lang="it-IT" sz="3600" b="1" dirty="0" err="1">
                <a:latin typeface="+mn-lt"/>
              </a:rPr>
              <a:t>Summary</a:t>
            </a:r>
            <a:r>
              <a:rPr lang="it-IT" sz="3600" b="1" dirty="0">
                <a:latin typeface="+mn-lt"/>
              </a:rPr>
              <a:t> and </a:t>
            </a:r>
            <a:r>
              <a:rPr lang="it-IT" sz="3600" b="1" dirty="0" err="1">
                <a:latin typeface="+mn-lt"/>
              </a:rPr>
              <a:t>recap</a:t>
            </a:r>
            <a:r>
              <a:rPr lang="it-IT" sz="3600" b="1" dirty="0">
                <a:latin typeface="+mn-lt"/>
              </a:rPr>
              <a:t> (of 25/10/2024)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66504-BCC9-E4AA-FD00-C50DF688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221"/>
            <a:ext cx="10515600" cy="4990129"/>
          </a:xfrm>
        </p:spPr>
        <p:txBody>
          <a:bodyPr>
            <a:normAutofit lnSpcReduction="10000"/>
          </a:bodyPr>
          <a:lstStyle/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Recap of 18/10</a:t>
            </a:r>
          </a:p>
          <a:p>
            <a:pPr marL="514350" indent="-514350"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Systematic Elements for a Natural Theology: necessary tools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A)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Concept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(of the world)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u="sng" dirty="0">
                <a:solidFill>
                  <a:schemeClr val="accent5">
                    <a:lumMod val="75000"/>
                  </a:schemeClr>
                </a:solidFill>
              </a:rPr>
              <a:t>Notion</a:t>
            </a: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 (of negation)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Being and thought </a:t>
            </a:r>
          </a:p>
          <a:p>
            <a:pPr marL="1885950" lvl="3" indent="-514350">
              <a:spcAft>
                <a:spcPts val="800"/>
              </a:spcAft>
              <a:buFont typeface="+mj-lt"/>
              <a:buAutoNum type="arabicPeriod"/>
            </a:pPr>
            <a:r>
              <a:rPr lang="en-GB" sz="2500" b="1" dirty="0">
                <a:solidFill>
                  <a:schemeClr val="accent5">
                    <a:lumMod val="75000"/>
                  </a:schemeClr>
                </a:solidFill>
              </a:rPr>
              <a:t>Finite being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B)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Idea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(of Totality)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C) Immanence vs Transcendence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	D) </a:t>
            </a:r>
            <a:r>
              <a:rPr lang="en-GB" sz="3000" b="1" u="sng" dirty="0">
                <a:solidFill>
                  <a:schemeClr val="accent5">
                    <a:lumMod val="75000"/>
                  </a:schemeClr>
                </a:solidFill>
              </a:rPr>
              <a:t>Principle</a:t>
            </a:r>
            <a:r>
              <a:rPr lang="en-GB" sz="3000" b="1" dirty="0">
                <a:solidFill>
                  <a:schemeClr val="accent5">
                    <a:lumMod val="75000"/>
                  </a:schemeClr>
                </a:solidFill>
              </a:rPr>
              <a:t> of Causality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AE7E66-DD7C-011D-6DE9-C2C7EC7D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35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466A8-D67F-6E2D-0C06-2C96C7907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+mn-lt"/>
              </a:rPr>
              <a:t>Elementi necessari e sistematici </a:t>
            </a:r>
            <a:br>
              <a:rPr lang="it-IT" sz="3600" b="1" dirty="0">
                <a:latin typeface="+mn-lt"/>
              </a:rPr>
            </a:br>
            <a:r>
              <a:rPr lang="it-IT" sz="3600" b="1" dirty="0">
                <a:latin typeface="+mn-lt"/>
              </a:rPr>
              <a:t>per una teologia naturale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FBA25A-B390-1A29-1076-23BC6DE08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a. </a:t>
            </a:r>
            <a:r>
              <a:rPr lang="en-GB" sz="2800" b="1" dirty="0" err="1">
                <a:latin typeface="Helvetica"/>
                <a:cs typeface="Helvetica"/>
              </a:rPr>
              <a:t>Concetto</a:t>
            </a:r>
            <a:r>
              <a:rPr lang="en-GB" sz="2800" dirty="0">
                <a:latin typeface="Helvetica"/>
                <a:cs typeface="Helvetica"/>
              </a:rPr>
              <a:t> di Mondo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1. </a:t>
            </a:r>
            <a:r>
              <a:rPr lang="en-GB" sz="2800" dirty="0" err="1">
                <a:latin typeface="Helvetica"/>
                <a:cs typeface="Helvetica"/>
              </a:rPr>
              <a:t>essere</a:t>
            </a:r>
            <a:r>
              <a:rPr lang="en-GB" sz="2800" dirty="0">
                <a:latin typeface="Helvetica"/>
                <a:cs typeface="Helvetica"/>
              </a:rPr>
              <a:t> e </a:t>
            </a:r>
            <a:r>
              <a:rPr lang="en-GB" sz="2800" dirty="0" err="1">
                <a:latin typeface="Helvetica"/>
                <a:cs typeface="Helvetica"/>
              </a:rPr>
              <a:t>pensiero</a:t>
            </a:r>
            <a:r>
              <a:rPr lang="en-GB" sz="2800" dirty="0">
                <a:latin typeface="Helvetica"/>
                <a:cs typeface="Helvetica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1.1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storica</a:t>
            </a:r>
            <a:r>
              <a:rPr lang="en-GB" sz="2800" dirty="0">
                <a:latin typeface="Helvetica"/>
                <a:cs typeface="Helvetica"/>
              </a:rPr>
              <a:t> (</a:t>
            </a:r>
            <a:r>
              <a:rPr lang="en-GB" sz="2800" dirty="0" err="1">
                <a:latin typeface="Helvetica"/>
                <a:cs typeface="Helvetica"/>
              </a:rPr>
              <a:t>cfr</a:t>
            </a:r>
            <a:r>
              <a:rPr lang="en-GB" sz="2800" dirty="0">
                <a:latin typeface="Helvetica"/>
                <a:cs typeface="Helvetica"/>
              </a:rPr>
              <a:t>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2. </a:t>
            </a:r>
            <a:r>
              <a:rPr lang="en-GB" sz="2800" dirty="0" err="1">
                <a:latin typeface="Helvetica"/>
                <a:cs typeface="Helvetica"/>
              </a:rPr>
              <a:t>ente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finito</a:t>
            </a:r>
            <a:r>
              <a:rPr lang="en-GB" sz="2800" dirty="0">
                <a:latin typeface="Helvetica"/>
                <a:cs typeface="Helvetica"/>
              </a:rPr>
              <a:t>, </a:t>
            </a:r>
            <a:r>
              <a:rPr lang="en-GB" sz="2800" dirty="0" err="1">
                <a:latin typeface="Helvetica"/>
                <a:cs typeface="Helvetica"/>
              </a:rPr>
              <a:t>limite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	2.1 </a:t>
            </a:r>
            <a:r>
              <a:rPr lang="en-GB" sz="2800" dirty="0" err="1">
                <a:latin typeface="Helvetica"/>
                <a:cs typeface="Helvetica"/>
              </a:rPr>
              <a:t>deduzione</a:t>
            </a:r>
            <a:r>
              <a:rPr lang="en-GB" sz="2800" dirty="0">
                <a:latin typeface="Helvetica"/>
                <a:cs typeface="Helvetica"/>
              </a:rPr>
              <a:t> </a:t>
            </a:r>
            <a:r>
              <a:rPr lang="en-GB" sz="2800" dirty="0" err="1">
                <a:latin typeface="Helvetica"/>
                <a:cs typeface="Helvetica"/>
              </a:rPr>
              <a:t>metafisica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	3. </a:t>
            </a:r>
            <a:r>
              <a:rPr lang="en-GB" sz="2800" b="1" dirty="0" err="1">
                <a:latin typeface="Helvetica"/>
                <a:cs typeface="Helvetica"/>
              </a:rPr>
              <a:t>nozione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negazione</a:t>
            </a: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endParaRPr lang="en-GB" sz="2800" dirty="0">
              <a:latin typeface="Helvetica"/>
              <a:cs typeface="Helvetic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50000"/>
              <a:buNone/>
              <a:defRPr sz="9900"/>
            </a:pPr>
            <a:r>
              <a:rPr lang="en-GB" sz="2800" dirty="0">
                <a:latin typeface="Helvetica"/>
                <a:cs typeface="Helvetica"/>
              </a:rPr>
              <a:t>b. </a:t>
            </a:r>
            <a:r>
              <a:rPr lang="en-GB" sz="2800" b="1" dirty="0">
                <a:latin typeface="Helvetica"/>
                <a:cs typeface="Helvetica"/>
              </a:rPr>
              <a:t>Idea</a:t>
            </a:r>
            <a:r>
              <a:rPr lang="en-GB" sz="2800" dirty="0">
                <a:latin typeface="Helvetica"/>
                <a:cs typeface="Helvetica"/>
              </a:rPr>
              <a:t> di </a:t>
            </a:r>
            <a:r>
              <a:rPr lang="en-GB" sz="2800" dirty="0" err="1">
                <a:latin typeface="Helvetica"/>
                <a:cs typeface="Helvetica"/>
              </a:rPr>
              <a:t>Totalità</a:t>
            </a:r>
            <a:endParaRPr lang="en-GB" sz="2800" dirty="0">
              <a:latin typeface="Helvetica"/>
              <a:cs typeface="Helvetica"/>
            </a:endParaRP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8A0E8-DD52-B3B7-BA92-760E8A25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BF1-5145-5F47-B3A3-D5264A6BE37F}" type="slidenum">
              <a:rPr lang="it-IT" smtClean="0"/>
              <a:t>8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4BE4D7-F477-B704-7009-589C93A35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976" y="2792805"/>
            <a:ext cx="6619016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97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5353</TotalTime>
  <Words>3914</Words>
  <Application>Microsoft Macintosh PowerPoint</Application>
  <PresentationFormat>Widescreen</PresentationFormat>
  <Paragraphs>393</Paragraphs>
  <Slides>53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60" baseType="lpstr">
      <vt:lpstr>Arial</vt:lpstr>
      <vt:lpstr>Calibri</vt:lpstr>
      <vt:lpstr>Calibri Light</vt:lpstr>
      <vt:lpstr>Helvetica</vt:lpstr>
      <vt:lpstr>Helvetica Neue</vt:lpstr>
      <vt:lpstr>Helvetica Neue Thin</vt:lpstr>
      <vt:lpstr>Tema di Office</vt:lpstr>
      <vt:lpstr>ESSERE E PENSIERO:  METAFISICA E TEOLOGIA NATURALE NELLA PROSPETTIVA CLASSICA E NEL PENSIERO MODERNO E CONTEMPORANEO </vt:lpstr>
      <vt:lpstr>Summary and recap (of 11/10/2024)</vt:lpstr>
      <vt:lpstr>Uno storico critico che narra una storia molto particolare</vt:lpstr>
      <vt:lpstr>Fede e Ragione</vt:lpstr>
      <vt:lpstr>Summary and recap (of 18/10/2024)</vt:lpstr>
      <vt:lpstr>Elementi necessari e sistematici per una  teologia naturale (1)</vt:lpstr>
      <vt:lpstr>Elementi necessari e sistematici per una teologia naturale (2)</vt:lpstr>
      <vt:lpstr>Summary and recap (of 25/10/2024)</vt:lpstr>
      <vt:lpstr>Elementi necessari e sistematici  per una teologia naturale (1)</vt:lpstr>
      <vt:lpstr>Tre elementi presi dalla logica dei termini </vt:lpstr>
      <vt:lpstr>Summary and recap (of 08/11/2024)</vt:lpstr>
      <vt:lpstr>Hegelian account of history of philosophy: what about intentionality?  (cfr. supra 1.1 Deduzione storica)</vt:lpstr>
      <vt:lpstr>2nd Phase: Modern Philosophy Opposition identity Being/Thought</vt:lpstr>
      <vt:lpstr>3rd Phase: Idealism  Mediate identity Being/Thought</vt:lpstr>
      <vt:lpstr>Commentary to «1st Phase»</vt:lpstr>
      <vt:lpstr>Commentary to 2nd Phase</vt:lpstr>
      <vt:lpstr>Commentary to 3rd Phase</vt:lpstr>
      <vt:lpstr>First set of conclusions </vt:lpstr>
      <vt:lpstr>Presentazione standard di PowerPoint</vt:lpstr>
      <vt:lpstr>Second set of conclusions (2)</vt:lpstr>
      <vt:lpstr>Metaphysics</vt:lpstr>
      <vt:lpstr>2. Ente finito, limite   2.1 deduzione metafisica</vt:lpstr>
      <vt:lpstr>Idea di totalità </vt:lpstr>
      <vt:lpstr>Summary and recap (of 15/11/2024)</vt:lpstr>
      <vt:lpstr>Summary and recap (of 22/11/2024)</vt:lpstr>
      <vt:lpstr>Immanenza vs trascendenza (1)</vt:lpstr>
      <vt:lpstr>Immanenza vs trascendenza (2)</vt:lpstr>
      <vt:lpstr>Immanenza vs trascendenza (3)</vt:lpstr>
      <vt:lpstr> Metaphysics of the Absolute (1)  (cfr. Dario Sacchi, Lineamenti di una metafisica di trascendenza, Roma 2007) </vt:lpstr>
      <vt:lpstr>Metaphysics of the Absolute (2) </vt:lpstr>
      <vt:lpstr>Summary and recap (of 28-29/11/2024)</vt:lpstr>
      <vt:lpstr>Anselmo, Proslogion II</vt:lpstr>
      <vt:lpstr>Anselmo, Proslogion III</vt:lpstr>
      <vt:lpstr> Anselmo, Risposta a Gaunilone</vt:lpstr>
      <vt:lpstr>Aristotele, Fisica III, 203b 30: «In aeternis idem est esse et posse»</vt:lpstr>
      <vt:lpstr>Summary and recap (of 12-13/12/2024)</vt:lpstr>
      <vt:lpstr>Aristotele, Fisica, VII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Summary and recap (of 16-17/01/2025)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and Theology in Immanuel Kant’s Conflict of the Faculties (1798)</dc:title>
  <dc:creator>Gennaro Luise</dc:creator>
  <cp:lastModifiedBy>Gennaro Luise</cp:lastModifiedBy>
  <cp:revision>175</cp:revision>
  <cp:lastPrinted>2024-09-11T02:29:23Z</cp:lastPrinted>
  <dcterms:created xsi:type="dcterms:W3CDTF">2024-08-03T04:37:14Z</dcterms:created>
  <dcterms:modified xsi:type="dcterms:W3CDTF">2025-01-24T11:53:37Z</dcterms:modified>
</cp:coreProperties>
</file>