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76" r:id="rId5"/>
    <p:sldId id="309" r:id="rId6"/>
    <p:sldId id="310" r:id="rId7"/>
    <p:sldId id="311" r:id="rId8"/>
    <p:sldId id="321" r:id="rId9"/>
    <p:sldId id="312" r:id="rId10"/>
    <p:sldId id="322" r:id="rId11"/>
    <p:sldId id="324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3" r:id="rId20"/>
    <p:sldId id="288" r:id="rId21"/>
    <p:sldId id="278" r:id="rId22"/>
    <p:sldId id="283" r:id="rId23"/>
    <p:sldId id="282" r:id="rId24"/>
    <p:sldId id="284" r:id="rId25"/>
    <p:sldId id="285" r:id="rId26"/>
    <p:sldId id="286" r:id="rId27"/>
    <p:sldId id="260" r:id="rId28"/>
    <p:sldId id="261" r:id="rId29"/>
    <p:sldId id="30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BABA1D6-7527-3CCC-6D4D-C38B6FD8D4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CAB645-A384-DA65-6B06-B2C1AAC99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D656-D8CB-3741-9506-48DFB6D130AE}" type="datetimeFigureOut">
              <a:rPr lang="it-IT" smtClean="0"/>
              <a:t>15/11/24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B5D128-5BEB-D4D3-02A9-60FC55CFD1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87DFCF-45E3-33CF-2418-1DB253C52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35248-A2ED-C44C-9B9E-22DEB63E7B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695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4FAD2-B254-534A-B352-24AA092A09E1}" type="datetimeFigureOut">
              <a:rPr lang="it-IT" smtClean="0"/>
              <a:t>15/11/24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E3D2E-5A0A-5541-8EDA-EC32BF8FD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14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68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F1F05-D52C-B645-A38B-5CB8DC15F8E9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37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FADF-65E5-274D-BE4E-E7E488374DD3}" type="datetime1">
              <a:rPr lang="it-IT" smtClean="0"/>
              <a:t>15/11/24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77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4159-B2A3-134D-A869-82D55788B468}" type="datetime1">
              <a:rPr lang="it-IT" smtClean="0"/>
              <a:t>15/11/24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66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464-BFB0-6940-AA71-03AC50256373}" type="datetime1">
              <a:rPr lang="it-IT" smtClean="0"/>
              <a:t>15/11/24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63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7834" y="76200"/>
            <a:ext cx="10477500" cy="102711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895351" y="2093913"/>
            <a:ext cx="5099049" cy="45529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1" y="2093913"/>
            <a:ext cx="5101167" cy="45529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38837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76194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82C-2C7D-EF48-A198-5D62F28FF6AF}" type="datetime1">
              <a:rPr lang="it-IT" smtClean="0"/>
              <a:t>15/11/24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2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FCE3-B0DB-A340-B67D-A98C99CD9DF3}" type="datetime1">
              <a:rPr lang="it-IT" smtClean="0"/>
              <a:t>15/11/24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04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E2CF-D953-AE4B-ADF4-42ED24EE8EB7}" type="datetime1">
              <a:rPr lang="it-IT" smtClean="0"/>
              <a:t>15/11/24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58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8040-9A10-C446-B850-3E1BB50A33F8}" type="datetime1">
              <a:rPr lang="it-IT" smtClean="0"/>
              <a:t>15/11/24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96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4BC5-AE3C-DF4B-A8AE-438454CF6650}" type="datetime1">
              <a:rPr lang="it-IT" smtClean="0"/>
              <a:t>15/11/24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71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D225-FAE8-474E-87DA-E8E0CA734465}" type="datetime1">
              <a:rPr lang="it-IT" smtClean="0"/>
              <a:t>15/11/24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9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2434-C0C5-8A4F-9EE6-F59E268EA3E4}" type="datetime1">
              <a:rPr lang="it-IT" smtClean="0"/>
              <a:t>15/11/24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3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CA21-41B2-5642-B4D6-B426DA87D2DA}" type="datetime1">
              <a:rPr lang="it-IT" smtClean="0"/>
              <a:t>15/11/24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13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A3E5-C233-244F-A903-351AAA46BE17}" type="datetime1">
              <a:rPr lang="it-IT" smtClean="0"/>
              <a:t>15/11/24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19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0134CA-8D3C-5082-4AEE-ED9C8E8C8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099" y="1122363"/>
            <a:ext cx="10348856" cy="2387600"/>
          </a:xfrm>
        </p:spPr>
        <p:txBody>
          <a:bodyPr>
            <a:normAutofit/>
          </a:bodyPr>
          <a:lstStyle/>
          <a:p>
            <a:pPr algn="l"/>
            <a:r>
              <a:rPr lang="it-IT" sz="4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ESSERE E PENSIERO: </a:t>
            </a:r>
            <a:br>
              <a:rPr lang="it-IT" sz="4000" b="1" kern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METAFISICA E TEOLOGIA NATURALE NELLA PROSPETTIVA CLASSICA E NEL PENSIERO MODERNO E CONTEMPORANEO </a:t>
            </a:r>
            <a:endParaRPr lang="it-IT" sz="3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EB04E7D-6722-6EA6-909F-A006CBCBE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5779"/>
            <a:ext cx="9144000" cy="1613049"/>
          </a:xfrm>
        </p:spPr>
        <p:txBody>
          <a:bodyPr>
            <a:normAutofit/>
          </a:bodyPr>
          <a:lstStyle/>
          <a:p>
            <a:pPr algn="r"/>
            <a:endParaRPr lang="it-IT" sz="2200" dirty="0"/>
          </a:p>
          <a:p>
            <a:pPr algn="r"/>
            <a:r>
              <a:rPr lang="it-IT" sz="2800" b="1" dirty="0"/>
              <a:t>Gennaro Luise</a:t>
            </a:r>
          </a:p>
          <a:p>
            <a:pPr algn="r"/>
            <a:r>
              <a:rPr lang="it-IT" sz="2800" b="1" dirty="0"/>
              <a:t>Pontificia Università della Santa Croce, Roma</a:t>
            </a:r>
          </a:p>
          <a:p>
            <a:pPr algn="r"/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832972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466A8-D67F-6E2D-0C06-2C96C7907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216"/>
            <a:ext cx="10515600" cy="720764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Tre elementi presi dalla logica dei termini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FBA25A-B390-1A29-1076-23BC6DE08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979"/>
            <a:ext cx="10515600" cy="53444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6200" b="1" dirty="0">
                <a:cs typeface="Helvetica"/>
              </a:rPr>
              <a:t>Classificazione dal più semplice al più complesso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6200" b="1" dirty="0">
              <a:cs typeface="Helvetica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b="1" dirty="0">
                <a:cs typeface="Helvetica"/>
              </a:rPr>
              <a:t>1. Nozione</a:t>
            </a:r>
            <a:r>
              <a:rPr lang="it-IT" sz="7200" dirty="0">
                <a:cs typeface="Helvetica"/>
              </a:rPr>
              <a:t> di negazione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la negazione è propriamente un elemento sincategorematico, un operatore logico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nozione: da </a:t>
            </a:r>
            <a:r>
              <a:rPr lang="it-IT" sz="7200" i="1" dirty="0" err="1">
                <a:cs typeface="Helvetica"/>
              </a:rPr>
              <a:t>notio</a:t>
            </a:r>
            <a:r>
              <a:rPr lang="it-IT" sz="7200" dirty="0">
                <a:cs typeface="Helvetica"/>
              </a:rPr>
              <a:t>, qui lo interpretiamo come </a:t>
            </a:r>
            <a:r>
              <a:rPr lang="it-IT" sz="7200" b="1" dirty="0">
                <a:cs typeface="Helvetica"/>
              </a:rPr>
              <a:t>dato elementare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i="1" dirty="0">
                <a:cs typeface="Helvetica"/>
              </a:rPr>
              <a:t>- </a:t>
            </a:r>
            <a:r>
              <a:rPr lang="it-IT" sz="7200" dirty="0">
                <a:cs typeface="Helvetica"/>
              </a:rPr>
              <a:t>paragonabile ad una soluzione di continuità nelle percezioni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7200" b="1" dirty="0">
              <a:cs typeface="Helvetica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b="1" dirty="0">
                <a:cs typeface="Helvetica"/>
              </a:rPr>
              <a:t>2. Concetto</a:t>
            </a:r>
            <a:r>
              <a:rPr lang="it-IT" sz="7200" dirty="0">
                <a:cs typeface="Helvetica"/>
              </a:rPr>
              <a:t> di Mondo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concetto: termine mentale, elemento di una proposizione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caratterizzato da una comprensione e da una estensione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i concetti sono tutti astratti, ma tutti hanno origine dall’esperienza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(</a:t>
            </a:r>
            <a:r>
              <a:rPr lang="it-IT" sz="7200" i="1" dirty="0" err="1">
                <a:cs typeface="Helvetica"/>
              </a:rPr>
              <a:t>conceptus</a:t>
            </a:r>
            <a:r>
              <a:rPr lang="it-IT" sz="7200" i="1" dirty="0">
                <a:cs typeface="Helvetica"/>
              </a:rPr>
              <a:t> </a:t>
            </a:r>
            <a:r>
              <a:rPr lang="it-IT" sz="7200" dirty="0">
                <a:cs typeface="Helvetica"/>
              </a:rPr>
              <a:t>dal</a:t>
            </a:r>
            <a:r>
              <a:rPr lang="it-IT" sz="7200" i="1" dirty="0">
                <a:cs typeface="Helvetica"/>
              </a:rPr>
              <a:t> </a:t>
            </a:r>
            <a:r>
              <a:rPr lang="it-IT" sz="7200" dirty="0" err="1"/>
              <a:t>lat</a:t>
            </a:r>
            <a:r>
              <a:rPr lang="it-IT" sz="7200" dirty="0"/>
              <a:t>.</a:t>
            </a:r>
            <a:r>
              <a:rPr lang="it-IT" sz="7200" i="1" dirty="0"/>
              <a:t> </a:t>
            </a:r>
            <a:r>
              <a:rPr lang="it-IT" sz="7200" i="1" dirty="0" err="1"/>
              <a:t>concĭpĕre</a:t>
            </a:r>
            <a:r>
              <a:rPr lang="it-IT" sz="7200" i="1" dirty="0"/>
              <a:t>= con + </a:t>
            </a:r>
            <a:r>
              <a:rPr lang="it-IT" sz="7200" i="1" dirty="0" err="1"/>
              <a:t>capĕre</a:t>
            </a:r>
            <a:r>
              <a:rPr lang="it-IT" sz="7200" dirty="0"/>
              <a:t> che significa prendere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suscettibile di: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- definizione: operazione sulla comprensione di un concetto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	(a. essenziale o della specie: per genere e differenza specifica; b. non essenziale)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- divisione: operazione sull’estensione di un concetto; distribuzione di un tutto (logico) nelle sue parti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b="1" dirty="0">
                <a:cs typeface="Helvetica"/>
              </a:rPr>
              <a:t>3. Idea</a:t>
            </a:r>
            <a:r>
              <a:rPr lang="it-IT" sz="7200" dirty="0">
                <a:cs typeface="Helvetica"/>
              </a:rPr>
              <a:t> di Totalità: rappresentazioni mentali di realtà che propriamente non conosciamo o non sono propriamente «un» oggetto di pensiero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8A0E8-DD52-B3B7-BA92-760E8A25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097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08/11/2024)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2"/>
            <a:ext cx="10515600" cy="4152452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25/10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Notion (of negation): definitions and features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Concept (of the world): origins and scope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Idea (of Totality): origins and scope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Hegelian account of history of philosophy </a:t>
            </a:r>
          </a:p>
          <a:p>
            <a:pPr marL="0" indent="0">
              <a:spcAft>
                <a:spcPts val="800"/>
              </a:spcAft>
              <a:buNone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024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879767" y="408792"/>
            <a:ext cx="10432466" cy="1554612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lvl="0"/>
            <a:r>
              <a:rPr lang="en-GB" sz="4000" b="1" dirty="0">
                <a:solidFill>
                  <a:schemeClr val="tx1"/>
                </a:solidFill>
                <a:latin typeface="+mn-lt"/>
              </a:rPr>
              <a:t>Hegelian account of history of philosophy:</a:t>
            </a:r>
            <a:br>
              <a:rPr lang="en-GB" sz="4000" b="1" dirty="0">
                <a:solidFill>
                  <a:schemeClr val="tx1"/>
                </a:solidFill>
                <a:latin typeface="+mn-lt"/>
              </a:rPr>
            </a:br>
            <a:r>
              <a:rPr lang="en-GB" sz="4000" b="1" dirty="0">
                <a:solidFill>
                  <a:schemeClr val="tx1"/>
                </a:solidFill>
                <a:latin typeface="+mn-lt"/>
              </a:rPr>
              <a:t>what about intentionality? </a:t>
            </a:r>
            <a:br>
              <a:rPr lang="en-GB" sz="4000" b="1" dirty="0">
                <a:solidFill>
                  <a:schemeClr val="tx1"/>
                </a:solidFill>
                <a:latin typeface="+mn-lt"/>
              </a:rPr>
            </a:br>
            <a:r>
              <a:rPr lang="en-GB" sz="3300" b="1" dirty="0">
                <a:solidFill>
                  <a:schemeClr val="tx1"/>
                </a:solidFill>
                <a:latin typeface="+mn-lt"/>
              </a:rPr>
              <a:t>(</a:t>
            </a:r>
            <a:r>
              <a:rPr lang="en-GB" sz="3300" b="1" dirty="0" err="1">
                <a:solidFill>
                  <a:schemeClr val="tx1"/>
                </a:solidFill>
                <a:latin typeface="+mn-lt"/>
              </a:rPr>
              <a:t>cfr</a:t>
            </a:r>
            <a:r>
              <a:rPr lang="en-GB" sz="3300" b="1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GB" sz="3300" b="1" i="1" dirty="0">
                <a:solidFill>
                  <a:schemeClr val="tx1"/>
                </a:solidFill>
                <a:latin typeface="+mn-lt"/>
              </a:rPr>
              <a:t>supra </a:t>
            </a:r>
            <a:r>
              <a:rPr lang="en-GB" sz="3300" b="1" dirty="0">
                <a:solidFill>
                  <a:schemeClr val="tx1"/>
                </a:solidFill>
                <a:latin typeface="+mn-lt"/>
              </a:rPr>
              <a:t>1.1 </a:t>
            </a:r>
            <a:r>
              <a:rPr lang="en-GB" sz="3300" b="1" dirty="0" err="1">
                <a:solidFill>
                  <a:schemeClr val="tx1"/>
                </a:solidFill>
                <a:latin typeface="+mn-lt"/>
              </a:rPr>
              <a:t>Deduzione</a:t>
            </a:r>
            <a:r>
              <a:rPr lang="en-GB" sz="33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b="1" dirty="0" err="1">
                <a:solidFill>
                  <a:schemeClr val="tx1"/>
                </a:solidFill>
                <a:latin typeface="+mn-lt"/>
              </a:rPr>
              <a:t>storica</a:t>
            </a:r>
            <a:r>
              <a:rPr lang="en-GB" sz="3300" b="1" dirty="0">
                <a:solidFill>
                  <a:schemeClr val="tx1"/>
                </a:solidFill>
                <a:latin typeface="+mn-lt"/>
              </a:rPr>
              <a:t>)</a:t>
            </a:r>
            <a:endParaRPr sz="3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11009" y="3205779"/>
            <a:ext cx="9489036" cy="209774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Two fundamental statements: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500" dirty="0">
                <a:cs typeface="Helvetica Neue Thin"/>
              </a:rPr>
              <a:t>1.a Real Being is different from Thought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500" dirty="0">
                <a:cs typeface="Helvetica Neue Thin"/>
              </a:rPr>
              <a:t>1.b Thought attains Real Being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588FEA-7303-7999-556E-BCCF6B7A1B34}"/>
              </a:ext>
            </a:extLst>
          </p:cNvPr>
          <p:cNvSpPr txBox="1"/>
          <p:nvPr/>
        </p:nvSpPr>
        <p:spPr>
          <a:xfrm>
            <a:off x="1411009" y="2196440"/>
            <a:ext cx="84967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i="1" dirty="0">
                <a:solidFill>
                  <a:schemeClr val="tx1"/>
                </a:solidFill>
                <a:latin typeface="+mn-lt"/>
              </a:rPr>
              <a:t>1st</a:t>
            </a:r>
            <a:r>
              <a:rPr lang="it-IT" sz="3500" i="1" dirty="0">
                <a:latin typeface="+mn-lt"/>
              </a:rPr>
              <a:t> </a:t>
            </a:r>
            <a:r>
              <a:rPr lang="it-IT" sz="3500" i="1" dirty="0" err="1">
                <a:solidFill>
                  <a:schemeClr val="tx1"/>
                </a:solidFill>
                <a:latin typeface="+mn-lt"/>
              </a:rPr>
              <a:t>Phase</a:t>
            </a:r>
            <a:r>
              <a:rPr lang="it-IT" sz="3500" i="1" dirty="0">
                <a:solidFill>
                  <a:schemeClr val="tx1"/>
                </a:solidFill>
                <a:latin typeface="+mn-lt"/>
              </a:rPr>
              <a:t>: Ancient and Middle-Age </a:t>
            </a:r>
            <a:r>
              <a:rPr lang="it-IT" sz="3500" i="1" dirty="0" err="1">
                <a:solidFill>
                  <a:schemeClr val="tx1"/>
                </a:solidFill>
                <a:latin typeface="+mn-lt"/>
              </a:rPr>
              <a:t>Philosophy</a:t>
            </a:r>
            <a:endParaRPr lang="it-IT" sz="3500" dirty="0"/>
          </a:p>
        </p:txBody>
      </p:sp>
    </p:spTree>
    <p:extLst>
      <p:ext uri="{BB962C8B-B14F-4D97-AF65-F5344CB8AC3E}">
        <p14:creationId xmlns:p14="http://schemas.microsoft.com/office/powerpoint/2010/main" val="57186763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538343" y="473072"/>
            <a:ext cx="8475787" cy="129104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>
                <a:solidFill>
                  <a:schemeClr val="tx1"/>
                </a:solidFill>
                <a:latin typeface="+mn-lt"/>
              </a:rPr>
              <a:t>2nd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Phase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Modern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Philosophy</a:t>
            </a:r>
            <a:endParaRPr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11009" y="2022301"/>
            <a:ext cx="10133736" cy="36147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4000" dirty="0">
                <a:cs typeface="Helvetica Neue Thin"/>
              </a:rPr>
              <a:t>Two fundamental statements:</a:t>
            </a:r>
            <a:endParaRPr lang="en-GB" sz="3600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2.a Real Being is different from Thought (as 1.a)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2.b Thought </a:t>
            </a:r>
            <a:r>
              <a:rPr lang="en-GB" sz="3600" i="1" u="sng" dirty="0">
                <a:cs typeface="Helvetica Neue Thin"/>
              </a:rPr>
              <a:t>does not </a:t>
            </a:r>
            <a:r>
              <a:rPr lang="en-GB" sz="3600" dirty="0">
                <a:cs typeface="Helvetica Neue Thin"/>
              </a:rPr>
              <a:t>attain Real Being (only its own representation) </a:t>
            </a:r>
          </a:p>
        </p:txBody>
      </p:sp>
    </p:spTree>
    <p:extLst>
      <p:ext uri="{BB962C8B-B14F-4D97-AF65-F5344CB8AC3E}">
        <p14:creationId xmlns:p14="http://schemas.microsoft.com/office/powerpoint/2010/main" val="128735492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475555" y="473072"/>
            <a:ext cx="8522701" cy="129104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>
                <a:solidFill>
                  <a:schemeClr val="tx1"/>
                </a:solidFill>
                <a:latin typeface="+mn-lt"/>
              </a:rPr>
              <a:t>3rd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Phase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Idealism</a:t>
            </a:r>
            <a:endParaRPr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75555" y="2196022"/>
            <a:ext cx="9489036" cy="249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4000" dirty="0">
                <a:cs typeface="Helvetica Neue Thin"/>
              </a:rPr>
              <a:t>Two fundamental statements: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3.a Real Being is </a:t>
            </a:r>
            <a:r>
              <a:rPr lang="en-GB" sz="3600" i="1" u="sng" dirty="0">
                <a:cs typeface="Helvetica Neue Thin"/>
              </a:rPr>
              <a:t>not </a:t>
            </a:r>
            <a:r>
              <a:rPr lang="en-GB" sz="3600" dirty="0">
                <a:cs typeface="Helvetica Neue Thin"/>
              </a:rPr>
              <a:t>different from Thought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3.b Thought attains Real Being (as in 1.b)</a:t>
            </a:r>
          </a:p>
        </p:txBody>
      </p:sp>
    </p:spTree>
    <p:extLst>
      <p:ext uri="{BB962C8B-B14F-4D97-AF65-F5344CB8AC3E}">
        <p14:creationId xmlns:p14="http://schemas.microsoft.com/office/powerpoint/2010/main" val="258745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411009" y="473072"/>
            <a:ext cx="8603122" cy="129104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en-GB" sz="3800" i="1" dirty="0">
                <a:solidFill>
                  <a:schemeClr val="tx1"/>
                </a:solidFill>
                <a:latin typeface="+mn-lt"/>
              </a:rPr>
              <a:t>Commentary to «1st Phase»</a:t>
            </a:r>
            <a:endParaRPr lang="en-GB"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11009" y="2119256"/>
            <a:ext cx="9489036" cy="38787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AU" sz="3400" dirty="0">
                <a:cs typeface="Helvetica Neue Thin"/>
              </a:rPr>
              <a:t>1.a</a:t>
            </a:r>
            <a:r>
              <a:rPr lang="en-AU" sz="3400" baseline="30000" dirty="0">
                <a:cs typeface="Helvetica Neue Thin"/>
              </a:rPr>
              <a:t>I</a:t>
            </a:r>
            <a:r>
              <a:rPr lang="en-AU" sz="3400" dirty="0">
                <a:cs typeface="Helvetica Neue Thin"/>
              </a:rPr>
              <a:t>) Real being is other than Thought (physically not intentionally)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AU" sz="3400" dirty="0">
                <a:cs typeface="Helvetica Neue Thin"/>
              </a:rPr>
              <a:t>1.b</a:t>
            </a:r>
            <a:r>
              <a:rPr lang="en-AU" sz="3400" baseline="30000" dirty="0">
                <a:cs typeface="Helvetica Neue Thin"/>
              </a:rPr>
              <a:t>I</a:t>
            </a:r>
            <a:r>
              <a:rPr lang="en-AU" sz="3400" dirty="0">
                <a:cs typeface="Helvetica Neue Thin"/>
              </a:rPr>
              <a:t>) By 1.a</a:t>
            </a:r>
            <a:r>
              <a:rPr lang="en-AU" sz="3400" baseline="30000" dirty="0">
                <a:cs typeface="Helvetica Neue Thin"/>
              </a:rPr>
              <a:t>I</a:t>
            </a:r>
            <a:r>
              <a:rPr lang="en-AU" sz="3400" dirty="0">
                <a:cs typeface="Helvetica Neue Thin"/>
              </a:rPr>
              <a:t>, the statement «thought attains reality» is not an unjustified conclusion from 1.a, it’s the real premise of 1.a</a:t>
            </a:r>
            <a:r>
              <a:rPr lang="en-AU" sz="3400" baseline="30000" dirty="0">
                <a:cs typeface="Helvetica Neue Thin"/>
              </a:rPr>
              <a:t>I</a:t>
            </a:r>
            <a:r>
              <a:rPr lang="en-AU" sz="3400" dirty="0">
                <a:cs typeface="Helvetica Neue Thin"/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385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117711270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921411" y="473073"/>
            <a:ext cx="8092720" cy="88239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Commentary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 to 2nd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Phase</a:t>
            </a:r>
            <a:endParaRPr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43282" y="1559722"/>
            <a:ext cx="9489036" cy="43569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400" i="1" dirty="0">
                <a:cs typeface="Helvetica Neue Thin"/>
              </a:rPr>
              <a:t>2</a:t>
            </a:r>
            <a:r>
              <a:rPr lang="en-GB" sz="3400" i="1" baseline="30000" dirty="0">
                <a:cs typeface="Helvetica Neue Thin"/>
              </a:rPr>
              <a:t>nd</a:t>
            </a:r>
            <a:r>
              <a:rPr lang="en-GB" sz="3400" i="1" dirty="0">
                <a:cs typeface="Helvetica Neue Thin"/>
              </a:rPr>
              <a:t> Phase is an alleged correction of the </a:t>
            </a:r>
            <a:r>
              <a:rPr lang="en-GB" sz="3400" i="1" dirty="0" err="1">
                <a:cs typeface="Helvetica Neue Thin"/>
              </a:rPr>
              <a:t>incoherences</a:t>
            </a:r>
            <a:r>
              <a:rPr lang="en-GB" sz="3400" i="1" dirty="0">
                <a:cs typeface="Helvetica Neue Thin"/>
              </a:rPr>
              <a:t> of the 1st phase: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3400" i="1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400" dirty="0">
                <a:cs typeface="Helvetica Neue Thin"/>
              </a:rPr>
              <a:t>2.a</a:t>
            </a:r>
            <a:r>
              <a:rPr lang="en-GB" sz="3400" baseline="30000" dirty="0">
                <a:cs typeface="Helvetica Neue Thin"/>
              </a:rPr>
              <a:t>I</a:t>
            </a:r>
            <a:r>
              <a:rPr lang="en-GB" sz="3400" dirty="0">
                <a:cs typeface="Helvetica Neue Thin"/>
              </a:rPr>
              <a:t>) Reality is other than Thought  (intentionally, not physically)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400" dirty="0">
                <a:cs typeface="Helvetica Neue Thin"/>
              </a:rPr>
              <a:t>2.b</a:t>
            </a:r>
            <a:r>
              <a:rPr lang="en-GB" sz="3400" baseline="30000" dirty="0">
                <a:cs typeface="Helvetica Neue Thin"/>
              </a:rPr>
              <a:t>I</a:t>
            </a:r>
            <a:r>
              <a:rPr lang="en-GB" sz="3400" dirty="0">
                <a:cs typeface="Helvetica Neue Thin"/>
              </a:rPr>
              <a:t>) By 2.a</a:t>
            </a:r>
            <a:r>
              <a:rPr lang="en-GB" sz="3400" baseline="30000" dirty="0">
                <a:cs typeface="Helvetica Neue Thin"/>
              </a:rPr>
              <a:t>I</a:t>
            </a:r>
            <a:r>
              <a:rPr lang="en-GB" sz="3400" dirty="0">
                <a:cs typeface="Helvetica Neue Thin"/>
              </a:rPr>
              <a:t>, Thought doesn’t attain Reality, but only a m-representation (idea, phaenomenon) </a:t>
            </a:r>
          </a:p>
        </p:txBody>
      </p:sp>
    </p:spTree>
    <p:extLst>
      <p:ext uri="{BB962C8B-B14F-4D97-AF65-F5344CB8AC3E}">
        <p14:creationId xmlns:p14="http://schemas.microsoft.com/office/powerpoint/2010/main" val="111831526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921411" y="473072"/>
            <a:ext cx="8092720" cy="1011483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Commentary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 to 3rd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Phase</a:t>
            </a:r>
            <a:endParaRPr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351482" y="1591994"/>
            <a:ext cx="9489036" cy="4927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000" i="1" dirty="0">
                <a:cs typeface="Helvetica Neue Thin"/>
              </a:rPr>
              <a:t>3</a:t>
            </a:r>
            <a:r>
              <a:rPr lang="en-GB" sz="3000" i="1" baseline="30000" dirty="0">
                <a:cs typeface="Helvetica Neue Thin"/>
              </a:rPr>
              <a:t>rd</a:t>
            </a:r>
            <a:r>
              <a:rPr lang="en-GB" sz="3000" i="1" dirty="0">
                <a:cs typeface="Helvetica Neue Thin"/>
              </a:rPr>
              <a:t> Phase is an alleged correction of the corrections made by II phase to the </a:t>
            </a:r>
            <a:r>
              <a:rPr lang="en-GB" sz="3000" i="1" dirty="0" err="1">
                <a:cs typeface="Helvetica Neue Thin"/>
              </a:rPr>
              <a:t>incoherences</a:t>
            </a:r>
            <a:r>
              <a:rPr lang="en-GB" sz="3000" i="1" dirty="0">
                <a:cs typeface="Helvetica Neue Thin"/>
              </a:rPr>
              <a:t> of 2</a:t>
            </a:r>
            <a:r>
              <a:rPr lang="en-GB" sz="3000" i="1" baseline="30000" dirty="0">
                <a:cs typeface="Helvetica Neue Thin"/>
              </a:rPr>
              <a:t>nd</a:t>
            </a:r>
            <a:r>
              <a:rPr lang="en-GB" sz="3000" i="1" dirty="0">
                <a:cs typeface="Helvetica Neue Thin"/>
              </a:rPr>
              <a:t> period: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3000" i="1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000" dirty="0">
                <a:cs typeface="Helvetica Neue Thin"/>
              </a:rPr>
              <a:t>3.a</a:t>
            </a:r>
            <a:r>
              <a:rPr lang="en-GB" sz="3000" baseline="30000" dirty="0">
                <a:cs typeface="Helvetica Neue Thin"/>
              </a:rPr>
              <a:t>I</a:t>
            </a:r>
            <a:r>
              <a:rPr lang="en-GB" sz="3000" dirty="0">
                <a:cs typeface="Helvetica Neue Thin"/>
              </a:rPr>
              <a:t>) Reality </a:t>
            </a:r>
            <a:r>
              <a:rPr lang="en-GB" sz="3000" i="1" dirty="0">
                <a:cs typeface="Helvetica Neue Thin"/>
              </a:rPr>
              <a:t>is not </a:t>
            </a:r>
            <a:r>
              <a:rPr lang="en-GB" sz="3000" dirty="0">
                <a:cs typeface="Helvetica Neue Thin"/>
              </a:rPr>
              <a:t>other than Thought</a:t>
            </a:r>
            <a:r>
              <a:rPr lang="en-GB" sz="3000" i="1" dirty="0">
                <a:cs typeface="Helvetica Neue Thin"/>
              </a:rPr>
              <a:t> </a:t>
            </a:r>
            <a:r>
              <a:rPr lang="en-GB" sz="3000" dirty="0">
                <a:cs typeface="Helvetica Neue Thin"/>
              </a:rPr>
              <a:t>(physically)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000" dirty="0">
                <a:cs typeface="Helvetica Neue Thin"/>
              </a:rPr>
              <a:t>3.b</a:t>
            </a:r>
            <a:r>
              <a:rPr lang="en-GB" sz="3000" baseline="30000" dirty="0">
                <a:cs typeface="Helvetica Neue Thin"/>
              </a:rPr>
              <a:t>I</a:t>
            </a:r>
            <a:r>
              <a:rPr lang="en-GB" sz="3000" dirty="0">
                <a:cs typeface="Helvetica Neue Thin"/>
              </a:rPr>
              <a:t>) In consequence of 3.a</a:t>
            </a:r>
            <a:r>
              <a:rPr lang="en-GB" sz="3000" baseline="30000" dirty="0">
                <a:cs typeface="Helvetica Neue Thin"/>
              </a:rPr>
              <a:t>I</a:t>
            </a:r>
            <a:r>
              <a:rPr lang="en-GB" sz="3000" dirty="0">
                <a:cs typeface="Helvetica Neue Thin"/>
              </a:rPr>
              <a:t>, then Thought </a:t>
            </a:r>
            <a:r>
              <a:rPr lang="en-GB" sz="3000" i="1" dirty="0">
                <a:cs typeface="Helvetica Neue Thin"/>
              </a:rPr>
              <a:t>not only </a:t>
            </a:r>
            <a:r>
              <a:rPr lang="en-GB" sz="3000" dirty="0">
                <a:cs typeface="Helvetica Neue Thin"/>
              </a:rPr>
              <a:t>attains</a:t>
            </a:r>
            <a:r>
              <a:rPr lang="en-GB" sz="3000" i="1" dirty="0">
                <a:cs typeface="Helvetica Neue Thin"/>
              </a:rPr>
              <a:t> </a:t>
            </a:r>
            <a:r>
              <a:rPr lang="en-GB" sz="3000" dirty="0">
                <a:cs typeface="Helvetica Neue Thin"/>
              </a:rPr>
              <a:t>Reality, but generates </a:t>
            </a:r>
            <a:r>
              <a:rPr lang="en-GB" sz="3000" i="1" dirty="0">
                <a:cs typeface="Helvetica Neue Thin"/>
              </a:rPr>
              <a:t>and produces it</a:t>
            </a:r>
            <a:endParaRPr lang="en-GB" sz="3000" dirty="0">
              <a:cs typeface="Helvetica Neue Thin"/>
            </a:endParaRPr>
          </a:p>
          <a:p>
            <a:pPr marL="22225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 Neue Thin"/>
              </a:rPr>
              <a:t>- idea = intentionally generated; </a:t>
            </a:r>
          </a:p>
          <a:p>
            <a:pPr marL="22225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 Neue Thin"/>
              </a:rPr>
              <a:t>- nature = physically generated; </a:t>
            </a:r>
          </a:p>
          <a:p>
            <a:pPr marL="22225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 Neue Thin"/>
              </a:rPr>
              <a:t>- spirit = absolutely generated or self generated</a:t>
            </a:r>
          </a:p>
        </p:txBody>
      </p:sp>
    </p:spTree>
    <p:extLst>
      <p:ext uri="{BB962C8B-B14F-4D97-AF65-F5344CB8AC3E}">
        <p14:creationId xmlns:p14="http://schemas.microsoft.com/office/powerpoint/2010/main" val="47097103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428808" y="473072"/>
            <a:ext cx="8585323" cy="992139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4200" i="1" dirty="0">
                <a:solidFill>
                  <a:schemeClr val="tx1"/>
                </a:solidFill>
                <a:latin typeface="+mn-lt"/>
              </a:rPr>
              <a:t>First set of </a:t>
            </a:r>
            <a:r>
              <a:rPr lang="it-IT" sz="4200" i="1" dirty="0" err="1">
                <a:solidFill>
                  <a:schemeClr val="tx1"/>
                </a:solidFill>
                <a:latin typeface="+mn-lt"/>
              </a:rPr>
              <a:t>conclusions</a:t>
            </a:r>
            <a:r>
              <a:rPr lang="it-IT" sz="4200" i="1" dirty="0">
                <a:solidFill>
                  <a:schemeClr val="tx1"/>
                </a:solidFill>
                <a:latin typeface="+mn-lt"/>
              </a:rPr>
              <a:t> </a:t>
            </a:r>
            <a:endParaRPr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28808" y="1775013"/>
            <a:ext cx="9489036" cy="3777658"/>
          </a:xfrm>
          <a:prstGeom prst="rect">
            <a:avLst/>
          </a:prstGeom>
          <a:ln w="12700">
            <a:solidFill>
              <a:srgbClr val="F7F7F7"/>
            </a:solidFill>
            <a:miter lim="400000"/>
          </a:ln>
        </p:spPr>
        <p:txBody>
          <a:bodyPr vert="horz" lIns="25400" tIns="25400" rIns="25400" bIns="25400" rtlCol="0"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i="1" dirty="0">
                <a:latin typeface="Helvetica Neue Thin"/>
                <a:cs typeface="Helvetica Neue Thin"/>
              </a:rPr>
              <a:t> </a:t>
            </a:r>
            <a:r>
              <a:rPr lang="en-GB" dirty="0">
                <a:cs typeface="Helvetica Neue Thin"/>
              </a:rPr>
              <a:t>- Only being exists, and it comes to clarity in thought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dirty="0">
                <a:cs typeface="Helvetica Neue Thin"/>
              </a:rPr>
              <a:t> - Thought is not an anti-being caused by the “material”, external being (ideas are not </a:t>
            </a:r>
            <a:r>
              <a:rPr lang="en-GB" i="1" dirty="0">
                <a:cs typeface="Helvetica Neue Thin"/>
              </a:rPr>
              <a:t>quasi-</a:t>
            </a:r>
            <a:r>
              <a:rPr lang="en-GB" i="1" dirty="0" err="1">
                <a:cs typeface="Helvetica Neue Thin"/>
              </a:rPr>
              <a:t>entia</a:t>
            </a:r>
            <a:r>
              <a:rPr lang="en-GB" dirty="0">
                <a:cs typeface="Helvetica Neue Thin"/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dirty="0">
                <a:cs typeface="Helvetica Neue Thin"/>
              </a:rPr>
              <a:t> - Thinking is not mirroring (secondary act) but a formal act. (Aristotle says: independent act, perfect, having in itself is own end, in </a:t>
            </a:r>
            <a:r>
              <a:rPr lang="en-GB" i="1" dirty="0">
                <a:cs typeface="Helvetica Neue Thin"/>
              </a:rPr>
              <a:t>Metaphysics</a:t>
            </a:r>
            <a:r>
              <a:rPr lang="en-GB" dirty="0">
                <a:cs typeface="Helvetica Neue Thin"/>
              </a:rPr>
              <a:t>, </a:t>
            </a:r>
            <a:r>
              <a:rPr lang="el-GR" dirty="0">
                <a:effectLst/>
              </a:rPr>
              <a:t>θ</a:t>
            </a:r>
            <a:r>
              <a:rPr lang="it-IT" dirty="0">
                <a:effectLst/>
              </a:rPr>
              <a:t>, 6</a:t>
            </a:r>
            <a:r>
              <a:rPr lang="en-GB" dirty="0">
                <a:cs typeface="Helvetica Neue Thin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2190938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1D38D21-950C-FB06-F204-3940B3F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3330"/>
            <a:ext cx="10515600" cy="47064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effectLst/>
              </a:rPr>
              <a:t>Aristotele, </a:t>
            </a:r>
            <a:r>
              <a:rPr lang="it-IT" i="1" dirty="0">
                <a:effectLst/>
              </a:rPr>
              <a:t>Metafisica</a:t>
            </a:r>
            <a:r>
              <a:rPr lang="it-IT" dirty="0">
                <a:effectLst/>
              </a:rPr>
              <a:t>, IX</a:t>
            </a:r>
            <a:r>
              <a:rPr lang="el-GR" dirty="0">
                <a:effectLst/>
              </a:rPr>
              <a:t> </a:t>
            </a:r>
            <a:r>
              <a:rPr lang="it-IT" dirty="0">
                <a:effectLst/>
              </a:rPr>
              <a:t>(</a:t>
            </a:r>
            <a:r>
              <a:rPr lang="el-GR" dirty="0">
                <a:effectLst/>
              </a:rPr>
              <a:t>θ</a:t>
            </a:r>
            <a:r>
              <a:rPr lang="it-IT" dirty="0">
                <a:effectLst/>
              </a:rPr>
              <a:t>), 6, 1048b 30-35: «Infatti, ogni movimento è imperfetto: così, ad esempio, il processo del dimagrire, dell’imparare, del camminare, del costruire. Questi processi sono movimenti e sono palesemente imperfetti: non è possibile, infatti, che uno cammini e abbia camminato nel medesimo tempo, né che, nel medesimo tempo, uno costruisca ed abbia costruito, che divenga e che sia divenuto, riceva movimento e l’abbia ricevuto: queste sono cose diverse. Invece, uno ha visto e vede nel medesimo tempo e anche pensa ed ha pensato. Chiamiamo, pertanto, attività (</a:t>
            </a:r>
            <a:r>
              <a:rPr lang="el-GR" dirty="0" err="1">
                <a:effectLst/>
              </a:rPr>
              <a:t>ἐνέργεια</a:t>
            </a:r>
            <a:r>
              <a:rPr lang="it-IT" dirty="0">
                <a:effectLst/>
              </a:rPr>
              <a:t>) quest’ultimo processo e movimento (</a:t>
            </a:r>
            <a:r>
              <a:rPr lang="el-GR" dirty="0" err="1">
                <a:effectLst/>
              </a:rPr>
              <a:t>κίνησις</a:t>
            </a:r>
            <a:r>
              <a:rPr lang="it-IT" dirty="0">
                <a:effectLst/>
              </a:rPr>
              <a:t>)</a:t>
            </a:r>
            <a:r>
              <a:rPr lang="el-GR" dirty="0">
                <a:effectLst/>
              </a:rPr>
              <a:t> </a:t>
            </a:r>
            <a:r>
              <a:rPr lang="it-IT" dirty="0">
                <a:effectLst/>
              </a:rPr>
              <a:t>l’altro» (trad</a:t>
            </a:r>
            <a:r>
              <a:rPr lang="it-IT" dirty="0"/>
              <a:t>. </a:t>
            </a:r>
            <a:r>
              <a:rPr lang="it-IT" dirty="0">
                <a:effectLst/>
              </a:rPr>
              <a:t>di G. Reale, Milano, Rusconi, 1993, p. 413).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A692FB7-948F-AF59-004B-2FB99999541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25869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11/10/2024)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General introduction. Natural Theology as Metaphysics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Calendar, Schedule and Contents Overview (cf.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Discere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Bibliography and Literature (cf.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Discere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Science and Revealed Theology: a debate (cf.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Discere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No place for Metaphysics? </a:t>
            </a:r>
          </a:p>
          <a:p>
            <a:pPr marL="0" indent="0">
              <a:buNone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sz="1800" dirty="0">
              <a:effectLst/>
              <a:ea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999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351482" y="462315"/>
            <a:ext cx="8092720" cy="992139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4200" i="1" dirty="0">
                <a:solidFill>
                  <a:schemeClr val="tx1"/>
                </a:solidFill>
                <a:latin typeface="+mn-lt"/>
              </a:rPr>
              <a:t>Second set of </a:t>
            </a:r>
            <a:r>
              <a:rPr lang="it-IT" sz="4200" i="1" dirty="0" err="1">
                <a:solidFill>
                  <a:schemeClr val="tx1"/>
                </a:solidFill>
                <a:latin typeface="+mn-lt"/>
              </a:rPr>
              <a:t>conclusions</a:t>
            </a:r>
            <a:r>
              <a:rPr lang="it-IT" sz="4200" i="1" dirty="0">
                <a:solidFill>
                  <a:schemeClr val="tx1"/>
                </a:solidFill>
                <a:latin typeface="+mn-lt"/>
              </a:rPr>
              <a:t> (2)</a:t>
            </a:r>
            <a:endParaRPr sz="4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351482" y="1979407"/>
            <a:ext cx="9489036" cy="4108272"/>
          </a:xfrm>
          <a:prstGeom prst="rect">
            <a:avLst/>
          </a:prstGeom>
          <a:ln w="12700">
            <a:solidFill>
              <a:srgbClr val="F7F7F7"/>
            </a:solidFill>
            <a:miter lim="400000"/>
          </a:ln>
        </p:spPr>
        <p:txBody>
          <a:bodyPr vert="horz" lIns="25400" tIns="25400" rIns="25400" bIns="25400" rtlCol="0" anchor="ctr">
            <a:noAutofit/>
          </a:bodyPr>
          <a:lstStyle/>
          <a:p>
            <a:pPr marL="428625" indent="-428625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3000" dirty="0">
                <a:cs typeface="Helvetica Neue Thin"/>
              </a:rPr>
              <a:t>Consciousness doesn’t modify it’s contents </a:t>
            </a:r>
          </a:p>
          <a:p>
            <a:pPr marL="428625" indent="-428625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3000" dirty="0">
                <a:cs typeface="Helvetica Neue Thin"/>
              </a:rPr>
              <a:t>Totality as a metaphysical question, as an object of inquiry, coincides with a philosophical Idea of absolute, an idea of perfection and of totality (that we use to translate the idea or experience of God, and to order our own experience of </a:t>
            </a:r>
            <a:r>
              <a:rPr lang="en-GB" sz="3000" i="1" dirty="0">
                <a:cs typeface="Helvetica Neue Thin"/>
              </a:rPr>
              <a:t>material</a:t>
            </a:r>
            <a:r>
              <a:rPr lang="en-GB" sz="3000" dirty="0">
                <a:cs typeface="Helvetica Neue Thin"/>
              </a:rPr>
              <a:t> world) </a:t>
            </a:r>
          </a:p>
          <a:p>
            <a:pPr marL="428625" indent="-428625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3000" dirty="0">
                <a:cs typeface="Helvetica Neue Thin"/>
              </a:rPr>
              <a:t>To think is not only to </a:t>
            </a:r>
            <a:r>
              <a:rPr lang="en-GB" sz="3000" i="1" dirty="0">
                <a:cs typeface="Helvetica Neue Thin"/>
              </a:rPr>
              <a:t>reason </a:t>
            </a:r>
            <a:endParaRPr lang="en-GB" sz="30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endParaRPr lang="en-GB" sz="3000" i="1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40373438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921411" y="473072"/>
            <a:ext cx="8092720" cy="910739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400" b="1" i="1" dirty="0" err="1">
                <a:solidFill>
                  <a:schemeClr val="tx1"/>
                </a:solidFill>
                <a:latin typeface="+mn-lt"/>
              </a:rPr>
              <a:t>Metaphysics</a:t>
            </a:r>
            <a:endParaRPr sz="3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671539" y="1511822"/>
            <a:ext cx="9489036" cy="48891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Absolute</a:t>
            </a:r>
            <a:r>
              <a:rPr lang="en-GB" sz="2500" dirty="0"/>
              <a:t> </a:t>
            </a:r>
            <a:r>
              <a:rPr lang="en-GB" sz="2500" dirty="0">
                <a:cs typeface="Helvetica Neue Thin"/>
              </a:rPr>
              <a:t>and totality: thinking </a:t>
            </a:r>
            <a:r>
              <a:rPr lang="en-GB" sz="2500" i="1" dirty="0">
                <a:cs typeface="Helvetica Neue Thin"/>
              </a:rPr>
              <a:t>sub specie </a:t>
            </a:r>
            <a:r>
              <a:rPr lang="en-GB" sz="2500" i="1" dirty="0" err="1">
                <a:cs typeface="Helvetica Neue Thin"/>
              </a:rPr>
              <a:t>totalitatis</a:t>
            </a:r>
            <a:r>
              <a:rPr lang="en-GB" sz="2500" i="1" dirty="0">
                <a:cs typeface="Helvetica Neue Thin"/>
              </a:rPr>
              <a:t> </a:t>
            </a:r>
          </a:p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endParaRPr lang="en-GB" sz="2500" i="1" dirty="0">
              <a:cs typeface="Helvetica Neue Thin"/>
            </a:endParaRPr>
          </a:p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Identity and unity </a:t>
            </a:r>
          </a:p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endParaRPr lang="en-GB" sz="2500" dirty="0">
              <a:cs typeface="Helvetica Neue Thin"/>
            </a:endParaRPr>
          </a:p>
          <a:p>
            <a:pPr marL="61595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Matter as such is not an “experience”, it’s only a counterpart of form in substance (</a:t>
            </a:r>
            <a:r>
              <a:rPr lang="en-GB" sz="2500" i="1" dirty="0" err="1">
                <a:cs typeface="Helvetica Neue Thin"/>
              </a:rPr>
              <a:t>materia</a:t>
            </a:r>
            <a:r>
              <a:rPr lang="en-GB" sz="2500" i="1" dirty="0">
                <a:cs typeface="Helvetica Neue Thin"/>
              </a:rPr>
              <a:t> </a:t>
            </a:r>
            <a:r>
              <a:rPr lang="en-GB" sz="2500" i="1" dirty="0" err="1">
                <a:cs typeface="Helvetica Neue Thin"/>
              </a:rPr>
              <a:t>intellegibile</a:t>
            </a:r>
            <a:r>
              <a:rPr lang="en-GB" sz="2500" i="1" dirty="0">
                <a:cs typeface="Helvetica Neue Thin"/>
              </a:rPr>
              <a:t> </a:t>
            </a:r>
            <a:r>
              <a:rPr lang="en-GB" sz="2500" dirty="0">
                <a:cs typeface="Helvetica Neue Thin"/>
              </a:rPr>
              <a:t>or </a:t>
            </a:r>
            <a:r>
              <a:rPr lang="en-GB" sz="2500" i="1" dirty="0" err="1">
                <a:cs typeface="Helvetica Neue Thin"/>
              </a:rPr>
              <a:t>intellectualis</a:t>
            </a:r>
            <a:r>
              <a:rPr lang="en-GB" sz="2500" dirty="0">
                <a:cs typeface="Helvetica Neue Thin"/>
              </a:rPr>
              <a:t>) </a:t>
            </a:r>
          </a:p>
          <a:p>
            <a:pPr marL="615950" indent="-457200">
              <a:lnSpc>
                <a:spcPct val="80000"/>
              </a:lnSpc>
              <a:buFont typeface="+mj-lt"/>
              <a:buAutoNum type="arabicPeriod"/>
            </a:pPr>
            <a:endParaRPr lang="en-GB" sz="2500" dirty="0">
              <a:cs typeface="Helvetica Neue Thin"/>
            </a:endParaRPr>
          </a:p>
          <a:p>
            <a:pPr marL="61595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Is it a proper object of the mind ? What are the object of our thought. And where are the objects that we do not see?</a:t>
            </a:r>
          </a:p>
          <a:p>
            <a:pPr marL="615950" indent="-457200">
              <a:lnSpc>
                <a:spcPct val="80000"/>
              </a:lnSpc>
              <a:buFont typeface="+mj-lt"/>
              <a:buAutoNum type="arabicPeriod"/>
            </a:pPr>
            <a:endParaRPr lang="en-GB" sz="2500" dirty="0">
              <a:cs typeface="Helvetica Neue Thin"/>
            </a:endParaRPr>
          </a:p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Ontological argument for the existence of God:</a:t>
            </a:r>
          </a:p>
          <a:p>
            <a:pPr marL="158750" indent="0">
              <a:lnSpc>
                <a:spcPct val="50000"/>
              </a:lnSpc>
              <a:buNone/>
            </a:pPr>
            <a:endParaRPr lang="en-GB" sz="2500" dirty="0">
              <a:cs typeface="Helvetica Neue Thin"/>
            </a:endParaRPr>
          </a:p>
          <a:p>
            <a:pPr marL="914400" lvl="1" indent="-457200">
              <a:lnSpc>
                <a:spcPct val="50000"/>
              </a:lnSpc>
              <a:buFont typeface="+mj-lt"/>
              <a:buAutoNum type="alphaLcPeriod"/>
            </a:pPr>
            <a:r>
              <a:rPr lang="en-GB" sz="2500" dirty="0">
                <a:cs typeface="Helvetica Neue Thin"/>
              </a:rPr>
              <a:t>“Id quo </a:t>
            </a:r>
            <a:r>
              <a:rPr lang="en-GB" sz="2500" dirty="0" err="1">
                <a:cs typeface="Helvetica Neue Thin"/>
              </a:rPr>
              <a:t>maius</a:t>
            </a:r>
            <a:r>
              <a:rPr lang="en-GB" sz="2500" dirty="0">
                <a:cs typeface="Helvetica Neue Thin"/>
              </a:rPr>
              <a:t> </a:t>
            </a:r>
            <a:r>
              <a:rPr lang="en-GB" sz="2500" dirty="0" err="1">
                <a:cs typeface="Helvetica Neue Thin"/>
              </a:rPr>
              <a:t>cogitari</a:t>
            </a:r>
            <a:r>
              <a:rPr lang="en-GB" sz="2500" dirty="0">
                <a:cs typeface="Helvetica Neue Thin"/>
              </a:rPr>
              <a:t> </a:t>
            </a:r>
            <a:r>
              <a:rPr lang="en-GB" sz="2500" dirty="0" err="1">
                <a:cs typeface="Helvetica Neue Thin"/>
              </a:rPr>
              <a:t>nequit</a:t>
            </a:r>
            <a:r>
              <a:rPr lang="en-GB" sz="2500" dirty="0">
                <a:cs typeface="Helvetica Neue Thin"/>
              </a:rPr>
              <a:t>”</a:t>
            </a:r>
            <a:r>
              <a:rPr lang="en-GB" sz="2500" i="1" dirty="0">
                <a:cs typeface="Helvetica Neue Thin"/>
              </a:rPr>
              <a:t> </a:t>
            </a:r>
            <a:r>
              <a:rPr lang="en-GB" sz="2500" dirty="0">
                <a:cs typeface="Helvetica Neue Thin"/>
              </a:rPr>
              <a:t>is not an object of mind </a:t>
            </a:r>
          </a:p>
          <a:p>
            <a:pPr marL="914400" lvl="1" indent="-457200">
              <a:lnSpc>
                <a:spcPct val="50000"/>
              </a:lnSpc>
              <a:buFont typeface="+mj-lt"/>
              <a:buAutoNum type="alphaLcPeriod"/>
            </a:pPr>
            <a:r>
              <a:rPr lang="en-GB" sz="2500" dirty="0">
                <a:cs typeface="Helvetica Neue Thin"/>
              </a:rPr>
              <a:t>Ontological argument of the existence of Marco Aurelio </a:t>
            </a:r>
          </a:p>
        </p:txBody>
      </p:sp>
    </p:spTree>
    <p:extLst>
      <p:ext uri="{BB962C8B-B14F-4D97-AF65-F5344CB8AC3E}">
        <p14:creationId xmlns:p14="http://schemas.microsoft.com/office/powerpoint/2010/main" val="76737452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613648" y="1934639"/>
            <a:ext cx="8993392" cy="46060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1. 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e non-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nell’esperienza</a:t>
            </a: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2. Come </a:t>
            </a:r>
            <a:r>
              <a:rPr lang="en-GB" sz="2500" dirty="0" err="1">
                <a:cs typeface="Helvetica"/>
              </a:rPr>
              <a:t>può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qualcosa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reale</a:t>
            </a:r>
            <a:r>
              <a:rPr lang="en-GB" sz="2500" dirty="0">
                <a:cs typeface="Helvetica"/>
              </a:rPr>
              <a:t> senza 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sempre, 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in </a:t>
            </a:r>
            <a:r>
              <a:rPr lang="en-GB" sz="2500" dirty="0" err="1">
                <a:cs typeface="Helvetica"/>
              </a:rPr>
              <a:t>qualche</a:t>
            </a:r>
            <a:r>
              <a:rPr lang="en-GB" sz="2500" dirty="0">
                <a:cs typeface="Helvetica"/>
              </a:rPr>
              <a:t> modo non-</a:t>
            </a:r>
            <a:r>
              <a:rPr lang="en-GB" sz="2500" dirty="0" err="1">
                <a:cs typeface="Helvetica"/>
              </a:rPr>
              <a:t>esistendo</a:t>
            </a:r>
            <a:r>
              <a:rPr lang="en-GB" sz="2500" dirty="0">
                <a:cs typeface="Helvetica"/>
              </a:rPr>
              <a:t>? (principio di non-</a:t>
            </a:r>
            <a:r>
              <a:rPr lang="en-GB" sz="2500" dirty="0" err="1">
                <a:cs typeface="Helvetica"/>
              </a:rPr>
              <a:t>contraddizione</a:t>
            </a:r>
            <a:r>
              <a:rPr lang="en-GB" sz="2500" dirty="0">
                <a:cs typeface="Helvetica"/>
              </a:rPr>
              <a:t>!)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3. Puro </a:t>
            </a:r>
            <a:r>
              <a:rPr lang="en-GB" sz="2500" dirty="0" err="1">
                <a:cs typeface="Helvetica"/>
              </a:rPr>
              <a:t>positivo</a:t>
            </a:r>
            <a:r>
              <a:rPr lang="en-GB" sz="2500" dirty="0">
                <a:cs typeface="Helvetica"/>
              </a:rPr>
              <a:t>, </a:t>
            </a:r>
            <a:r>
              <a:rPr lang="en-GB" sz="2500" dirty="0" err="1">
                <a:cs typeface="Helvetica"/>
              </a:rPr>
              <a:t>chiaramente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pensato</a:t>
            </a:r>
            <a:r>
              <a:rPr lang="en-GB" sz="2500" dirty="0">
                <a:cs typeface="Helvetica"/>
              </a:rPr>
              <a:t> e </a:t>
            </a:r>
            <a:r>
              <a:rPr lang="en-GB" sz="2500" dirty="0" err="1">
                <a:cs typeface="Helvetica"/>
              </a:rPr>
              <a:t>mai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conosciuto</a:t>
            </a:r>
            <a:r>
              <a:rPr lang="en-GB" sz="2500" dirty="0"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4. </a:t>
            </a:r>
            <a:r>
              <a:rPr lang="en-GB" sz="2500" dirty="0" err="1">
                <a:cs typeface="Helvetica"/>
              </a:rPr>
              <a:t>Visione</a:t>
            </a:r>
            <a:r>
              <a:rPr lang="en-GB" sz="2500" dirty="0">
                <a:cs typeface="Helvetica"/>
              </a:rPr>
              <a:t> da un </a:t>
            </a:r>
            <a:r>
              <a:rPr lang="en-GB" sz="2500" dirty="0" err="1">
                <a:cs typeface="Helvetica"/>
              </a:rPr>
              <a:t>punto</a:t>
            </a:r>
            <a:r>
              <a:rPr lang="en-GB" sz="2500" dirty="0">
                <a:cs typeface="Helvetica"/>
              </a:rPr>
              <a:t> di vista </a:t>
            </a: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613648" y="839096"/>
            <a:ext cx="7711263" cy="933093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2.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Ente</a:t>
            </a: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finito</a:t>
            </a: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,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limite</a:t>
            </a:r>
            <a:b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</a:b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		2.1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deduzione</a:t>
            </a: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metafisica</a:t>
            </a:r>
            <a:endParaRPr lang="en-GB" sz="3000" b="1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38087967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86523" y="1727431"/>
            <a:ext cx="9520518" cy="34031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- </a:t>
            </a:r>
            <a:r>
              <a:rPr lang="en-GB" sz="2500" dirty="0" err="1">
                <a:cs typeface="Helvetica"/>
              </a:rPr>
              <a:t>Pensare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l’esperienza</a:t>
            </a:r>
            <a:r>
              <a:rPr lang="en-GB" sz="2500" dirty="0">
                <a:cs typeface="Helvetica"/>
              </a:rPr>
              <a:t> come tale, come un </a:t>
            </a:r>
            <a:r>
              <a:rPr lang="en-GB" sz="2500" dirty="0" err="1">
                <a:cs typeface="Helvetica"/>
              </a:rPr>
              <a:t>tutto</a:t>
            </a:r>
            <a:r>
              <a:rPr lang="en-GB" sz="2500" dirty="0">
                <a:cs typeface="Helvetica"/>
              </a:rPr>
              <a:t>, </a:t>
            </a:r>
            <a:r>
              <a:rPr lang="en-GB" sz="2500">
                <a:cs typeface="Helvetica"/>
              </a:rPr>
              <a:t>la pone immediatamente</a:t>
            </a:r>
            <a:r>
              <a:rPr lang="en-GB" sz="2500" dirty="0">
                <a:cs typeface="Helvetica"/>
              </a:rPr>
              <a:t> in </a:t>
            </a:r>
            <a:r>
              <a:rPr lang="en-GB" sz="2500" dirty="0" err="1">
                <a:cs typeface="Helvetica"/>
              </a:rPr>
              <a:t>relazione</a:t>
            </a:r>
            <a:r>
              <a:rPr lang="en-GB" sz="2500" dirty="0">
                <a:cs typeface="Helvetica"/>
              </a:rPr>
              <a:t> a </a:t>
            </a:r>
            <a:r>
              <a:rPr lang="en-GB" sz="2500" dirty="0" err="1">
                <a:cs typeface="Helvetica"/>
              </a:rPr>
              <a:t>ciò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che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è</a:t>
            </a:r>
            <a:r>
              <a:rPr lang="en-GB" sz="2500" dirty="0">
                <a:cs typeface="Helvetica"/>
              </a:rPr>
              <a:t> “</a:t>
            </a:r>
            <a:r>
              <a:rPr lang="en-GB" sz="2500" dirty="0" err="1">
                <a:cs typeface="Helvetica"/>
              </a:rPr>
              <a:t>fuori</a:t>
            </a:r>
            <a:r>
              <a:rPr lang="en-GB" sz="2500" dirty="0">
                <a:cs typeface="Helvetica"/>
              </a:rPr>
              <a:t>” di </a:t>
            </a:r>
            <a:r>
              <a:rPr lang="en-GB" sz="2500" dirty="0" err="1">
                <a:cs typeface="Helvetica"/>
              </a:rPr>
              <a:t>essa</a:t>
            </a: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- </a:t>
            </a:r>
            <a:r>
              <a:rPr lang="en-GB" sz="2500" dirty="0" err="1">
                <a:cs typeface="Helvetica"/>
              </a:rPr>
              <a:t>L’esperienza</a:t>
            </a:r>
            <a:r>
              <a:rPr lang="en-GB" sz="2500" dirty="0">
                <a:cs typeface="Helvetica"/>
              </a:rPr>
              <a:t>, come un </a:t>
            </a:r>
            <a:r>
              <a:rPr lang="en-GB" sz="2500" dirty="0" err="1">
                <a:cs typeface="Helvetica"/>
              </a:rPr>
              <a:t>tutto</a:t>
            </a:r>
            <a:r>
              <a:rPr lang="en-GB" sz="2500" dirty="0">
                <a:cs typeface="Helvetica"/>
              </a:rPr>
              <a:t>, non </a:t>
            </a:r>
            <a:r>
              <a:rPr lang="en-GB" sz="2500" dirty="0" err="1">
                <a:cs typeface="Helvetica"/>
              </a:rPr>
              <a:t>è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mai</a:t>
            </a:r>
            <a:r>
              <a:rPr lang="en-GB" sz="2500" dirty="0">
                <a:cs typeface="Helvetica"/>
              </a:rPr>
              <a:t>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- </a:t>
            </a:r>
            <a:r>
              <a:rPr lang="en-GB" sz="2500" dirty="0" err="1">
                <a:cs typeface="Helvetica"/>
              </a:rPr>
              <a:t>Cfr</a:t>
            </a:r>
            <a:r>
              <a:rPr lang="en-GB" sz="2500" dirty="0">
                <a:cs typeface="Helvetica"/>
              </a:rPr>
              <a:t>. </a:t>
            </a:r>
            <a:r>
              <a:rPr lang="en-GB" sz="2500" dirty="0" err="1">
                <a:cs typeface="Helvetica"/>
              </a:rPr>
              <a:t>Contraddizione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dell’Assoluto</a:t>
            </a:r>
            <a:r>
              <a:rPr lang="en-GB" sz="2500" dirty="0">
                <a:cs typeface="Helvetica"/>
              </a:rPr>
              <a:t> e </a:t>
            </a:r>
            <a:r>
              <a:rPr lang="en-GB" sz="2500" dirty="0" err="1">
                <a:cs typeface="Helvetica"/>
              </a:rPr>
              <a:t>contraddizione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nell’Assoluto</a:t>
            </a: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226372" y="627531"/>
            <a:ext cx="8098539" cy="663387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3500" b="1" dirty="0">
                <a:solidFill>
                  <a:schemeClr val="tx1"/>
                </a:solidFill>
                <a:latin typeface="+mn-lt"/>
                <a:cs typeface="Helvetica"/>
              </a:rPr>
              <a:t>Idea di </a:t>
            </a:r>
            <a:r>
              <a:rPr lang="en-GB" sz="3500" b="1" dirty="0" err="1">
                <a:solidFill>
                  <a:schemeClr val="tx1"/>
                </a:solidFill>
                <a:latin typeface="+mn-lt"/>
                <a:cs typeface="Helvetica"/>
              </a:rPr>
              <a:t>totalità</a:t>
            </a:r>
            <a:r>
              <a:rPr lang="en-GB" sz="3500" b="1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23959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129554" y="1609738"/>
            <a:ext cx="8581694" cy="43418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1. </a:t>
            </a:r>
            <a:r>
              <a:rPr lang="en-GB" sz="2500" dirty="0" err="1">
                <a:latin typeface="Helvetica"/>
                <a:cs typeface="Helvetica"/>
              </a:rPr>
              <a:t>Unità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dell’esperienza</a:t>
            </a:r>
            <a:endParaRPr lang="en-GB" sz="25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a. </a:t>
            </a:r>
            <a:r>
              <a:rPr lang="en-GB" sz="2300" dirty="0" err="1">
                <a:latin typeface="Helvetica"/>
                <a:cs typeface="Helvetica"/>
              </a:rPr>
              <a:t>Essere</a:t>
            </a:r>
            <a:r>
              <a:rPr lang="en-GB" sz="2300" dirty="0">
                <a:latin typeface="Helvetica"/>
                <a:cs typeface="Helvetica"/>
              </a:rPr>
              <a:t> e non-</a:t>
            </a:r>
            <a:r>
              <a:rPr lang="en-GB" sz="2300" dirty="0" err="1">
                <a:latin typeface="Helvetica"/>
                <a:cs typeface="Helvetica"/>
              </a:rPr>
              <a:t>essere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b. Uno/</a:t>
            </a:r>
            <a:r>
              <a:rPr lang="en-GB" sz="2300" dirty="0" err="1">
                <a:latin typeface="Helvetica"/>
                <a:cs typeface="Helvetica"/>
              </a:rPr>
              <a:t>Molti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c. </a:t>
            </a:r>
            <a:r>
              <a:rPr lang="en-GB" sz="2300" dirty="0" err="1">
                <a:latin typeface="Helvetica"/>
                <a:cs typeface="Helvetica"/>
              </a:rPr>
              <a:t>Finito</a:t>
            </a:r>
            <a:r>
              <a:rPr lang="en-GB" sz="2300" dirty="0">
                <a:latin typeface="Helvetica"/>
                <a:cs typeface="Helvetica"/>
              </a:rPr>
              <a:t>/</a:t>
            </a:r>
            <a:r>
              <a:rPr lang="en-GB" sz="2300" dirty="0" err="1">
                <a:latin typeface="Helvetica"/>
                <a:cs typeface="Helvetica"/>
              </a:rPr>
              <a:t>Infinto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3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2. </a:t>
            </a:r>
            <a:r>
              <a:rPr lang="en-GB" sz="2500" dirty="0" err="1">
                <a:latin typeface="Helvetica"/>
                <a:cs typeface="Helvetica"/>
              </a:rPr>
              <a:t>Totalità</a:t>
            </a:r>
            <a:r>
              <a:rPr lang="en-GB" sz="2500" dirty="0">
                <a:latin typeface="Helvetica"/>
                <a:cs typeface="Helvetica"/>
              </a:rPr>
              <a:t> non solo come </a:t>
            </a:r>
            <a:r>
              <a:rPr lang="en-GB" sz="2500" dirty="0" err="1">
                <a:latin typeface="Helvetica"/>
                <a:cs typeface="Helvetica"/>
              </a:rPr>
              <a:t>somma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aritmetica</a:t>
            </a:r>
            <a:r>
              <a:rPr lang="en-GB" sz="2500" dirty="0">
                <a:latin typeface="Helvetica"/>
                <a:cs typeface="Helvetica"/>
              </a:rPr>
              <a:t>.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a. </a:t>
            </a:r>
            <a:r>
              <a:rPr lang="en-GB" sz="2300" dirty="0" err="1">
                <a:latin typeface="Helvetica"/>
              </a:rPr>
              <a:t>Ciò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che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è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assoluto</a:t>
            </a:r>
            <a:r>
              <a:rPr lang="en-GB" sz="2300" dirty="0">
                <a:latin typeface="Helvetica"/>
              </a:rPr>
              <a:t>, non-</a:t>
            </a:r>
            <a:r>
              <a:rPr lang="en-GB" sz="2300" dirty="0" err="1">
                <a:latin typeface="Helvetica"/>
              </a:rPr>
              <a:t>relativo</a:t>
            </a:r>
            <a:r>
              <a:rPr lang="en-GB" sz="2300" dirty="0">
                <a:latin typeface="Helvetica"/>
              </a:rPr>
              <a:t>, ha in </a:t>
            </a:r>
            <a:r>
              <a:rPr lang="en-GB" sz="2300" dirty="0" err="1">
                <a:latin typeface="Helvetica"/>
              </a:rPr>
              <a:t>sé</a:t>
            </a:r>
            <a:r>
              <a:rPr lang="en-GB" sz="2300" dirty="0">
                <a:latin typeface="Helvetica"/>
              </a:rPr>
              <a:t> la </a:t>
            </a:r>
            <a:r>
              <a:rPr lang="en-GB" sz="2300" dirty="0" err="1">
                <a:latin typeface="Helvetica"/>
              </a:rPr>
              <a:t>sua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ragion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d’essere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b. </a:t>
            </a:r>
            <a:r>
              <a:rPr lang="en-GB" sz="2300" dirty="0">
                <a:latin typeface="Helvetica"/>
              </a:rPr>
              <a:t>Alternativa </a:t>
            </a:r>
            <a:r>
              <a:rPr lang="en-GB" sz="2300" dirty="0" err="1">
                <a:latin typeface="Helvetica"/>
              </a:rPr>
              <a:t>fra</a:t>
            </a:r>
            <a:r>
              <a:rPr lang="en-GB" sz="2300" dirty="0">
                <a:latin typeface="Helvetica"/>
              </a:rPr>
              <a:t> auto-</a:t>
            </a:r>
            <a:r>
              <a:rPr lang="en-GB" sz="2300" dirty="0" err="1">
                <a:latin typeface="Helvetica"/>
              </a:rPr>
              <a:t>trascendimento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gnoseologico</a:t>
            </a:r>
            <a:r>
              <a:rPr lang="en-GB" sz="2300" dirty="0">
                <a:latin typeface="Helvetica"/>
              </a:rPr>
              <a:t> e vera </a:t>
            </a:r>
            <a:r>
              <a:rPr lang="en-GB" sz="2300" dirty="0" err="1">
                <a:latin typeface="Helvetica"/>
              </a:rPr>
              <a:t>trascendenza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ontologica</a:t>
            </a:r>
            <a:endParaRPr lang="en-GB" sz="2300" dirty="0">
              <a:latin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129554" y="886096"/>
            <a:ext cx="8195357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Immanenza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vs </a:t>
            </a: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trascendenza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11253264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935916" y="1107618"/>
            <a:ext cx="8775332" cy="48439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3. Se </a:t>
            </a:r>
            <a:r>
              <a:rPr lang="en-GB" sz="2500" dirty="0" err="1">
                <a:latin typeface="Helvetica"/>
                <a:cs typeface="Helvetica"/>
              </a:rPr>
              <a:t>c’è</a:t>
            </a:r>
            <a:r>
              <a:rPr lang="en-GB" sz="2500" dirty="0">
                <a:latin typeface="Helvetica"/>
                <a:cs typeface="Helvetica"/>
              </a:rPr>
              <a:t> il </a:t>
            </a:r>
            <a:r>
              <a:rPr lang="en-GB" sz="2500" dirty="0" err="1">
                <a:latin typeface="Helvetica"/>
                <a:cs typeface="Helvetica"/>
              </a:rPr>
              <a:t>finito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c’è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l’infinito</a:t>
            </a:r>
            <a:r>
              <a:rPr lang="en-GB" sz="2500" dirty="0">
                <a:latin typeface="Helvetica"/>
                <a:cs typeface="Helvetica"/>
              </a:rPr>
              <a:t>, ma la </a:t>
            </a:r>
            <a:r>
              <a:rPr lang="en-GB" sz="2500" dirty="0" err="1">
                <a:latin typeface="Helvetica"/>
                <a:cs typeface="Helvetica"/>
              </a:rPr>
              <a:t>totalità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dei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finiti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essa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stessa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finita</a:t>
            </a:r>
            <a:r>
              <a:rPr lang="en-GB" sz="2500" dirty="0">
                <a:latin typeface="Helvetica"/>
                <a:cs typeface="Helvetica"/>
              </a:rPr>
              <a:t> o </a:t>
            </a:r>
            <a:r>
              <a:rPr lang="en-GB" sz="2500" dirty="0" err="1">
                <a:latin typeface="Helvetica"/>
                <a:cs typeface="Helvetica"/>
              </a:rPr>
              <a:t>infinita</a:t>
            </a:r>
            <a:r>
              <a:rPr lang="en-GB" sz="2500" dirty="0">
                <a:latin typeface="Helvetica"/>
                <a:cs typeface="Helvetica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3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3.1 </a:t>
            </a:r>
            <a:r>
              <a:rPr lang="en-GB" sz="2000" dirty="0" err="1">
                <a:latin typeface="Helvetica"/>
                <a:cs typeface="Helvetica"/>
              </a:rPr>
              <a:t>Risposta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Immanentista</a:t>
            </a:r>
            <a:r>
              <a:rPr lang="en-GB" sz="2000" dirty="0">
                <a:latin typeface="Helvetica"/>
                <a:cs typeface="Helvetica"/>
              </a:rPr>
              <a:t>: </a:t>
            </a:r>
            <a:r>
              <a:rPr lang="en-GB" sz="2000" dirty="0" err="1">
                <a:latin typeface="Helvetica"/>
                <a:cs typeface="Helvetica"/>
              </a:rPr>
              <a:t>apprensione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parziale</a:t>
            </a:r>
            <a:r>
              <a:rPr lang="en-GB" sz="2000" dirty="0">
                <a:latin typeface="Helvetica"/>
                <a:cs typeface="Helvetica"/>
              </a:rPr>
              <a:t>. </a:t>
            </a:r>
            <a:r>
              <a:rPr lang="en-GB" sz="2000" dirty="0" err="1">
                <a:latin typeface="Helvetica"/>
                <a:cs typeface="Helvetica"/>
              </a:rPr>
              <a:t>Ovvero</a:t>
            </a:r>
            <a:r>
              <a:rPr lang="en-GB" sz="2000" dirty="0">
                <a:latin typeface="Helvetica"/>
                <a:cs typeface="Helvetica"/>
              </a:rPr>
              <a:t>, il </a:t>
            </a:r>
            <a:r>
              <a:rPr lang="en-GB" sz="2000" dirty="0" err="1">
                <a:latin typeface="Helvetica"/>
                <a:cs typeface="Helvetica"/>
              </a:rPr>
              <a:t>finito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realmente</a:t>
            </a:r>
            <a:r>
              <a:rPr lang="en-GB" sz="2000" dirty="0">
                <a:latin typeface="Helvetica"/>
                <a:cs typeface="Helvetica"/>
              </a:rPr>
              <a:t> tale,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realmente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isolato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dall’Assoluto</a:t>
            </a:r>
            <a:r>
              <a:rPr lang="en-GB" sz="2000" dirty="0">
                <a:latin typeface="Helvetica"/>
                <a:cs typeface="Helvetica"/>
              </a:rPr>
              <a:t>, ma </a:t>
            </a:r>
            <a:r>
              <a:rPr lang="en-GB" sz="2000" dirty="0" err="1">
                <a:latin typeface="Helvetica"/>
                <a:cs typeface="Helvetica"/>
              </a:rPr>
              <a:t>così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appare</a:t>
            </a:r>
            <a:r>
              <a:rPr lang="en-GB" sz="2000" dirty="0">
                <a:latin typeface="Helvetica"/>
                <a:cs typeface="Helvetica"/>
              </a:rPr>
              <a:t> (</a:t>
            </a:r>
            <a:r>
              <a:rPr lang="en-GB" sz="2000" dirty="0" err="1">
                <a:latin typeface="Helvetica"/>
                <a:cs typeface="Helvetica"/>
              </a:rPr>
              <a:t>quindi</a:t>
            </a:r>
            <a:r>
              <a:rPr lang="en-GB" sz="2000" dirty="0">
                <a:latin typeface="Helvetica"/>
                <a:cs typeface="Helvetica"/>
              </a:rPr>
              <a:t> a </a:t>
            </a:r>
            <a:r>
              <a:rPr lang="en-GB" sz="2000" dirty="0" err="1">
                <a:latin typeface="Helvetica"/>
                <a:cs typeface="Helvetica"/>
              </a:rPr>
              <a:t>rigore</a:t>
            </a:r>
            <a:r>
              <a:rPr lang="en-GB" sz="2000" dirty="0">
                <a:latin typeface="Helvetica"/>
                <a:cs typeface="Helvetica"/>
              </a:rPr>
              <a:t> il </a:t>
            </a:r>
            <a:r>
              <a:rPr lang="en-GB" sz="2000" dirty="0" err="1">
                <a:latin typeface="Helvetica"/>
                <a:cs typeface="Helvetica"/>
              </a:rPr>
              <a:t>mondo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c’è</a:t>
            </a:r>
            <a:r>
              <a:rPr lang="en-GB" sz="2000" dirty="0">
                <a:latin typeface="Helvetica"/>
                <a:cs typeface="Helvetica"/>
              </a:rPr>
              <a:t>)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3.2 “</a:t>
            </a:r>
            <a:r>
              <a:rPr lang="en-GB" sz="2000" dirty="0" err="1">
                <a:latin typeface="Helvetica"/>
                <a:cs typeface="Helvetica"/>
              </a:rPr>
              <a:t>Forza</a:t>
            </a:r>
            <a:r>
              <a:rPr lang="en-GB" sz="2000" dirty="0">
                <a:latin typeface="Helvetica"/>
                <a:cs typeface="Helvetica"/>
              </a:rPr>
              <a:t>” </a:t>
            </a:r>
            <a:r>
              <a:rPr lang="en-GB" sz="2000" dirty="0" err="1">
                <a:latin typeface="Helvetica"/>
                <a:cs typeface="Helvetica"/>
              </a:rPr>
              <a:t>dell’Immanenza</a:t>
            </a:r>
            <a:r>
              <a:rPr lang="en-GB" sz="2000" dirty="0">
                <a:latin typeface="Helvetica"/>
                <a:cs typeface="Helvetica"/>
              </a:rPr>
              <a:t>: </a:t>
            </a:r>
            <a:r>
              <a:rPr lang="en-GB" sz="2000" dirty="0" err="1">
                <a:latin typeface="Helvetica"/>
                <a:cs typeface="Helvetica"/>
              </a:rPr>
              <a:t>estensione</a:t>
            </a:r>
            <a:r>
              <a:rPr lang="en-GB" sz="2000" dirty="0">
                <a:latin typeface="Helvetica"/>
                <a:cs typeface="Helvetica"/>
              </a:rPr>
              <a:t> al </a:t>
            </a:r>
            <a:r>
              <a:rPr lang="en-GB" sz="2000" dirty="0" err="1">
                <a:latin typeface="Helvetica"/>
                <a:cs typeface="Helvetica"/>
              </a:rPr>
              <a:t>soggetto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dell’apparenza</a:t>
            </a:r>
            <a:r>
              <a:rPr lang="en-GB" sz="2000" dirty="0">
                <a:latin typeface="Helvetica"/>
                <a:cs typeface="Helvetica"/>
              </a:rPr>
              <a:t> di </a:t>
            </a:r>
            <a:r>
              <a:rPr lang="en-GB" sz="2000" dirty="0" err="1">
                <a:latin typeface="Helvetica"/>
                <a:cs typeface="Helvetica"/>
              </a:rPr>
              <a:t>separazione</a:t>
            </a:r>
            <a:r>
              <a:rPr lang="en-GB" sz="2000" dirty="0">
                <a:latin typeface="Helvetica"/>
                <a:cs typeface="Helvetica"/>
              </a:rPr>
              <a:t>. Se il </a:t>
            </a:r>
            <a:r>
              <a:rPr lang="en-GB" sz="2000" dirty="0" err="1">
                <a:latin typeface="Helvetica"/>
                <a:cs typeface="Helvetica"/>
              </a:rPr>
              <a:t>soggetto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finito</a:t>
            </a:r>
            <a:r>
              <a:rPr lang="en-GB" sz="2000" dirty="0">
                <a:latin typeface="Helvetica"/>
                <a:cs typeface="Helvetica"/>
              </a:rPr>
              <a:t> solo </a:t>
            </a:r>
            <a:r>
              <a:rPr lang="en-GB" sz="2000" dirty="0" err="1">
                <a:latin typeface="Helvetica"/>
                <a:cs typeface="Helvetica"/>
              </a:rPr>
              <a:t>apparentemente</a:t>
            </a:r>
            <a:r>
              <a:rPr lang="en-GB" sz="2000" dirty="0">
                <a:latin typeface="Helvetica"/>
                <a:cs typeface="Helvetica"/>
              </a:rPr>
              <a:t>, </a:t>
            </a:r>
            <a:r>
              <a:rPr lang="en-GB" sz="2000" dirty="0" err="1">
                <a:latin typeface="Helvetica"/>
                <a:cs typeface="Helvetica"/>
              </a:rPr>
              <a:t>quindi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apparentemente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separato</a:t>
            </a:r>
            <a:r>
              <a:rPr lang="en-GB" sz="2000" dirty="0">
                <a:latin typeface="Helvetica"/>
                <a:cs typeface="Helvetica"/>
              </a:rPr>
              <a:t>, </a:t>
            </a:r>
            <a:r>
              <a:rPr lang="en-GB" sz="2000" dirty="0" err="1">
                <a:latin typeface="Helvetica"/>
                <a:cs typeface="Helvetica"/>
              </a:rPr>
              <a:t>allora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in </a:t>
            </a:r>
            <a:r>
              <a:rPr lang="en-GB" sz="2000" dirty="0" err="1">
                <a:latin typeface="Helvetica"/>
                <a:cs typeface="Helvetica"/>
              </a:rPr>
              <a:t>realtà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organicamente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unito</a:t>
            </a:r>
            <a:r>
              <a:rPr lang="en-GB" sz="2000" dirty="0">
                <a:latin typeface="Helvetica"/>
                <a:cs typeface="Helvetica"/>
              </a:rPr>
              <a:t> al </a:t>
            </a:r>
            <a:r>
              <a:rPr lang="en-GB" sz="2000" dirty="0" err="1">
                <a:latin typeface="Helvetica"/>
                <a:cs typeface="Helvetica"/>
              </a:rPr>
              <a:t>tutto</a:t>
            </a:r>
            <a:r>
              <a:rPr lang="en-GB" sz="2000" dirty="0">
                <a:latin typeface="Helvetica"/>
                <a:cs typeface="Helvetica"/>
              </a:rPr>
              <a:t>, ma </a:t>
            </a:r>
            <a:r>
              <a:rPr lang="en-GB" sz="2000" dirty="0" err="1">
                <a:latin typeface="Helvetica"/>
                <a:cs typeface="Helvetica"/>
              </a:rPr>
              <a:t>ciò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implica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necessariamente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che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sia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onnisciente</a:t>
            </a:r>
            <a:endParaRPr lang="en-GB" sz="20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935917" y="443050"/>
            <a:ext cx="8388994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Immanenza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vs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trascendenza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2627416878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914400" y="1580201"/>
            <a:ext cx="9606579" cy="4371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3.3 </a:t>
            </a:r>
            <a:r>
              <a:rPr lang="en-GB" sz="2000" dirty="0" err="1">
                <a:latin typeface="Helvetica"/>
                <a:cs typeface="Helvetica"/>
              </a:rPr>
              <a:t>Obiezione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debole</a:t>
            </a:r>
            <a:r>
              <a:rPr lang="en-GB" sz="2000" dirty="0">
                <a:latin typeface="Helvetica"/>
                <a:cs typeface="Helvetica"/>
              </a:rPr>
              <a:t> (</a:t>
            </a:r>
            <a:r>
              <a:rPr lang="en-GB" sz="2000" dirty="0" err="1">
                <a:latin typeface="Helvetica"/>
                <a:cs typeface="Helvetica"/>
              </a:rPr>
              <a:t>quindi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decisiva</a:t>
            </a:r>
            <a:r>
              <a:rPr lang="en-GB" sz="2000" dirty="0">
                <a:latin typeface="Helvetica"/>
                <a:cs typeface="Helvetica"/>
              </a:rPr>
              <a:t> da parte </a:t>
            </a:r>
            <a:r>
              <a:rPr lang="en-GB" sz="2000" dirty="0" err="1">
                <a:latin typeface="Helvetica"/>
                <a:cs typeface="Helvetica"/>
              </a:rPr>
              <a:t>dell’alternativa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transcendente</a:t>
            </a:r>
            <a:r>
              <a:rPr lang="en-GB" sz="2000" dirty="0">
                <a:latin typeface="Helvetica"/>
                <a:cs typeface="Helvetica"/>
              </a:rPr>
              <a:t>): se il </a:t>
            </a:r>
            <a:r>
              <a:rPr lang="en-GB" sz="2000" dirty="0" err="1">
                <a:latin typeface="Helvetica"/>
                <a:cs typeface="Helvetica"/>
              </a:rPr>
              <a:t>soggetto-finito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preteso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onnisciente</a:t>
            </a:r>
            <a:r>
              <a:rPr lang="en-GB" sz="2000" dirty="0">
                <a:latin typeface="Helvetica"/>
                <a:cs typeface="Helvetica"/>
              </a:rPr>
              <a:t>, </a:t>
            </a:r>
            <a:r>
              <a:rPr lang="en-GB" sz="2000" dirty="0" err="1">
                <a:latin typeface="Helvetica"/>
                <a:cs typeface="Helvetica"/>
              </a:rPr>
              <a:t>allora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unito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all’assoluto</a:t>
            </a:r>
            <a:r>
              <a:rPr lang="en-GB" sz="2000" dirty="0">
                <a:latin typeface="Helvetica"/>
                <a:cs typeface="Helvetica"/>
              </a:rPr>
              <a:t> con un </a:t>
            </a:r>
            <a:r>
              <a:rPr lang="en-GB" sz="2000" dirty="0" err="1">
                <a:latin typeface="Helvetica"/>
                <a:cs typeface="Helvetica"/>
              </a:rPr>
              <a:t>vincolo</a:t>
            </a:r>
            <a:r>
              <a:rPr lang="en-GB" sz="2000" dirty="0">
                <a:latin typeface="Helvetica"/>
                <a:cs typeface="Helvetica"/>
              </a:rPr>
              <a:t> il cui </a:t>
            </a:r>
            <a:r>
              <a:rPr lang="en-GB" sz="2000" dirty="0" err="1">
                <a:latin typeface="Helvetica"/>
                <a:cs typeface="Helvetica"/>
              </a:rPr>
              <a:t>limite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fisico</a:t>
            </a:r>
            <a:r>
              <a:rPr lang="en-GB" sz="2000" dirty="0">
                <a:latin typeface="Helvetica"/>
                <a:cs typeface="Helvetica"/>
              </a:rPr>
              <a:t>, ma di </a:t>
            </a:r>
            <a:r>
              <a:rPr lang="en-GB" sz="2000" dirty="0" err="1">
                <a:latin typeface="Helvetica"/>
                <a:cs typeface="Helvetica"/>
              </a:rPr>
              <a:t>rappresentazione</a:t>
            </a:r>
            <a:r>
              <a:rPr lang="en-GB" sz="2000" dirty="0">
                <a:latin typeface="Helvetica"/>
                <a:cs typeface="Helvetica"/>
              </a:rPr>
              <a:t>. 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Da </a:t>
            </a:r>
            <a:r>
              <a:rPr lang="en-GB" sz="2000" dirty="0" err="1">
                <a:latin typeface="Helvetica"/>
                <a:cs typeface="Helvetica"/>
              </a:rPr>
              <a:t>ciò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seguirebbe</a:t>
            </a:r>
            <a:r>
              <a:rPr lang="en-GB" sz="2000" dirty="0">
                <a:latin typeface="Helvetica"/>
                <a:cs typeface="Helvetica"/>
              </a:rPr>
              <a:t> in </a:t>
            </a:r>
            <a:r>
              <a:rPr lang="en-GB" sz="2000" dirty="0" err="1">
                <a:latin typeface="Helvetica"/>
                <a:cs typeface="Helvetica"/>
              </a:rPr>
              <a:t>effetti</a:t>
            </a:r>
            <a:r>
              <a:rPr lang="en-GB" sz="2000" dirty="0">
                <a:latin typeface="Helvetica"/>
                <a:cs typeface="Helvetica"/>
              </a:rPr>
              <a:t> la </a:t>
            </a:r>
            <a:r>
              <a:rPr lang="en-GB" sz="2000" dirty="0" err="1">
                <a:latin typeface="Helvetica"/>
                <a:cs typeface="Helvetica"/>
              </a:rPr>
              <a:t>possiblità</a:t>
            </a:r>
            <a:r>
              <a:rPr lang="en-GB" sz="2000" dirty="0">
                <a:latin typeface="Helvetica"/>
                <a:cs typeface="Helvetica"/>
              </a:rPr>
              <a:t> di </a:t>
            </a:r>
            <a:r>
              <a:rPr lang="en-GB" sz="2000" dirty="0" err="1">
                <a:latin typeface="Helvetica"/>
                <a:cs typeface="Helvetica"/>
              </a:rPr>
              <a:t>autotrascendimento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gnoseologico</a:t>
            </a:r>
            <a:r>
              <a:rPr lang="en-GB" sz="2000" dirty="0">
                <a:latin typeface="Helvetica"/>
                <a:cs typeface="Helvetica"/>
              </a:rPr>
              <a:t> da </a:t>
            </a:r>
            <a:r>
              <a:rPr lang="en-GB" sz="2000" dirty="0" err="1">
                <a:latin typeface="Helvetica"/>
                <a:cs typeface="Helvetica"/>
              </a:rPr>
              <a:t>parte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della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prospettiva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immanentista</a:t>
            </a:r>
            <a:r>
              <a:rPr lang="en-GB" sz="2000" dirty="0">
                <a:latin typeface="Helvetica"/>
                <a:cs typeface="Helvetica"/>
              </a:rPr>
              <a:t>.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Ne </a:t>
            </a:r>
            <a:r>
              <a:rPr lang="en-GB" sz="2000" dirty="0" err="1">
                <a:latin typeface="Helvetica"/>
                <a:cs typeface="Helvetica"/>
              </a:rPr>
              <a:t>risulterebbe</a:t>
            </a:r>
            <a:r>
              <a:rPr lang="en-GB" sz="2000" dirty="0">
                <a:latin typeface="Helvetica"/>
                <a:cs typeface="Helvetica"/>
              </a:rPr>
              <a:t> un </a:t>
            </a:r>
            <a:r>
              <a:rPr lang="en-GB" sz="2000" dirty="0" err="1">
                <a:latin typeface="Helvetica"/>
                <a:cs typeface="Helvetica"/>
              </a:rPr>
              <a:t>Assoluto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organico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che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si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costituisce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attraverso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l’articolazione</a:t>
            </a:r>
            <a:r>
              <a:rPr lang="en-GB" sz="2000" dirty="0">
                <a:latin typeface="Helvetica"/>
                <a:cs typeface="Helvetica"/>
              </a:rPr>
              <a:t> del </a:t>
            </a:r>
            <a:r>
              <a:rPr lang="en-GB" sz="2000" dirty="0" err="1">
                <a:latin typeface="Helvetica"/>
                <a:cs typeface="Helvetica"/>
              </a:rPr>
              <a:t>limite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nell’infinito</a:t>
            </a:r>
            <a:endParaRPr lang="en-GB" sz="20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3.4 </a:t>
            </a:r>
            <a:r>
              <a:rPr lang="en-GB" sz="2000" dirty="0" err="1">
                <a:latin typeface="Helvetica"/>
                <a:cs typeface="Helvetica"/>
              </a:rPr>
              <a:t>Obiezione</a:t>
            </a:r>
            <a:r>
              <a:rPr lang="en-GB" sz="2000" dirty="0">
                <a:latin typeface="Helvetica"/>
                <a:cs typeface="Helvetica"/>
              </a:rPr>
              <a:t> forte: il </a:t>
            </a:r>
            <a:r>
              <a:rPr lang="en-GB" sz="2000" dirty="0" err="1">
                <a:latin typeface="Helvetica"/>
                <a:cs typeface="Helvetica"/>
              </a:rPr>
              <a:t>finito</a:t>
            </a:r>
            <a:r>
              <a:rPr lang="en-GB" sz="2000" dirty="0">
                <a:latin typeface="Helvetica"/>
                <a:cs typeface="Helvetica"/>
              </a:rPr>
              <a:t>,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rigorosamente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nulla</a:t>
            </a:r>
            <a:r>
              <a:rPr lang="en-GB" sz="2000" dirty="0">
                <a:latin typeface="Helvetica"/>
                <a:cs typeface="Helvetica"/>
              </a:rPr>
              <a:t> di </a:t>
            </a:r>
            <a:r>
              <a:rPr lang="en-GB" sz="2000" dirty="0" err="1">
                <a:latin typeface="Helvetica"/>
                <a:cs typeface="Helvetica"/>
              </a:rPr>
              <a:t>fronte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all’Infinito</a:t>
            </a:r>
            <a:r>
              <a:rPr lang="en-GB" sz="2000" dirty="0">
                <a:latin typeface="Helvetica"/>
                <a:cs typeface="Helvetica"/>
              </a:rPr>
              <a:t>  </a:t>
            </a: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255897" y="443050"/>
            <a:ext cx="6069013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latin typeface="Helvetica"/>
                <a:cs typeface="Helvetica"/>
              </a:rPr>
              <a:t>Immanenza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vs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trascendenza</a:t>
            </a:r>
            <a:r>
              <a:rPr lang="en-GB" sz="2500" b="1" dirty="0">
                <a:latin typeface="Helvetica"/>
                <a:cs typeface="Helvetica"/>
              </a:rPr>
              <a:t> (3)</a:t>
            </a:r>
          </a:p>
        </p:txBody>
      </p:sp>
    </p:spTree>
    <p:extLst>
      <p:ext uri="{BB962C8B-B14F-4D97-AF65-F5344CB8AC3E}">
        <p14:creationId xmlns:p14="http://schemas.microsoft.com/office/powerpoint/2010/main" val="64985781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606377" y="2246657"/>
            <a:ext cx="7116777" cy="34351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a. God/Absolute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b. God/Absolute Does not exist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a</a:t>
            </a:r>
            <a:r>
              <a:rPr lang="en-GB" sz="2500" i="1" baseline="30000" dirty="0">
                <a:cs typeface="Helvetica Neue Thin"/>
              </a:rPr>
              <a:t>1</a:t>
            </a:r>
            <a:r>
              <a:rPr lang="en-GB" sz="2500" i="1" dirty="0">
                <a:cs typeface="Helvetica Neue Thin"/>
              </a:rPr>
              <a:t>. A Transcendent Absolute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b</a:t>
            </a:r>
            <a:r>
              <a:rPr lang="en-GB" sz="2500" i="1" baseline="30000" dirty="0">
                <a:cs typeface="Helvetica Neue Thin"/>
              </a:rPr>
              <a:t>1</a:t>
            </a:r>
            <a:r>
              <a:rPr lang="en-GB" sz="2500" i="1" dirty="0">
                <a:cs typeface="Helvetica Neue Thin"/>
              </a:rPr>
              <a:t>. An Immanent Absolute exists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96527" y="841718"/>
            <a:ext cx="8412479" cy="1404938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algn="ctr"/>
            <a:br>
              <a:rPr lang="it-IT" sz="3800" i="1" dirty="0"/>
            </a:br>
            <a:r>
              <a:rPr lang="it-IT" sz="3800" b="1" dirty="0" err="1">
                <a:solidFill>
                  <a:schemeClr val="tx1"/>
                </a:solidFill>
                <a:latin typeface="+mn-lt"/>
              </a:rPr>
              <a:t>Metaphysics</a:t>
            </a:r>
            <a:r>
              <a:rPr lang="it-IT" sz="3800" b="1" dirty="0">
                <a:solidFill>
                  <a:schemeClr val="tx1"/>
                </a:solidFill>
                <a:latin typeface="+mn-lt"/>
              </a:rPr>
              <a:t> of the Absolute (1)</a:t>
            </a:r>
            <a:br>
              <a:rPr lang="it-IT" sz="3800" dirty="0"/>
            </a:br>
            <a:br>
              <a:rPr lang="it-IT" sz="2100" dirty="0"/>
            </a:br>
            <a:r>
              <a:rPr lang="it-IT" sz="2100" dirty="0"/>
              <a:t>cfr. Dario Sacchi, </a:t>
            </a:r>
            <a:r>
              <a:rPr lang="it-IT" sz="2100" i="1" dirty="0"/>
              <a:t>Lineamenti di una metafisica di trascendenza</a:t>
            </a:r>
            <a:r>
              <a:rPr lang="it-IT" sz="2100" dirty="0"/>
              <a:t>, Roma 2007</a:t>
            </a:r>
            <a:br>
              <a:rPr lang="it-IT" sz="4000" dirty="0"/>
            </a:b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3457941364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615985" y="1270636"/>
            <a:ext cx="7116777" cy="47768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a</a:t>
            </a:r>
            <a:r>
              <a:rPr lang="en-GB" sz="2500" i="1" baseline="30000" dirty="0">
                <a:cs typeface="Helvetica Neue Thin"/>
              </a:rPr>
              <a:t>2</a:t>
            </a:r>
            <a:r>
              <a:rPr lang="en-GB" sz="2500" i="1" dirty="0">
                <a:cs typeface="Helvetica Neue Thin"/>
              </a:rPr>
              <a:t>. Not only Absolute-Being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b</a:t>
            </a:r>
            <a:r>
              <a:rPr lang="en-GB" sz="2500" i="1" baseline="30000" dirty="0">
                <a:cs typeface="Helvetica Neue Thin"/>
              </a:rPr>
              <a:t>2</a:t>
            </a:r>
            <a:r>
              <a:rPr lang="en-GB" sz="2500" i="1" dirty="0">
                <a:cs typeface="Helvetica Neue Thin"/>
              </a:rPr>
              <a:t>. Only Absolute-Beings exists (and it’s part of the experience, or the unity of experience or even an appearance)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a</a:t>
            </a:r>
            <a:r>
              <a:rPr lang="en-GB" sz="2500" i="1" baseline="30000" dirty="0">
                <a:cs typeface="Helvetica Neue Thin"/>
              </a:rPr>
              <a:t>3</a:t>
            </a:r>
            <a:r>
              <a:rPr lang="en-GB" sz="2500" i="1" dirty="0">
                <a:cs typeface="Helvetica Neue Thin"/>
              </a:rPr>
              <a:t>. Absolute is free and distinguish himself from the world that he creates (</a:t>
            </a:r>
            <a:r>
              <a:rPr lang="en-GB" sz="2500" i="1" dirty="0" err="1">
                <a:cs typeface="Helvetica Neue Thin"/>
              </a:rPr>
              <a:t>analogia</a:t>
            </a:r>
            <a:r>
              <a:rPr lang="en-GB" sz="2500" i="1" dirty="0">
                <a:cs typeface="Helvetica Neue Thin"/>
              </a:rPr>
              <a:t> </a:t>
            </a:r>
            <a:r>
              <a:rPr lang="en-GB" sz="2500" i="1" dirty="0" err="1">
                <a:cs typeface="Helvetica Neue Thin"/>
              </a:rPr>
              <a:t>entis</a:t>
            </a:r>
            <a:r>
              <a:rPr lang="en-GB" sz="2500" i="1" dirty="0">
                <a:cs typeface="Helvetica Neue Thin"/>
              </a:rPr>
              <a:t>, non-</a:t>
            </a:r>
            <a:r>
              <a:rPr lang="en-GB" sz="2500" i="1" dirty="0" err="1">
                <a:cs typeface="Helvetica Neue Thin"/>
              </a:rPr>
              <a:t>univocist</a:t>
            </a:r>
            <a:r>
              <a:rPr lang="en-GB" sz="2500" i="1" dirty="0">
                <a:cs typeface="Helvetica Neue Thin"/>
              </a:rPr>
              <a:t> monism)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b</a:t>
            </a:r>
            <a:r>
              <a:rPr lang="en-GB" sz="2500" i="1" baseline="30000" dirty="0">
                <a:cs typeface="Helvetica Neue Thin"/>
              </a:rPr>
              <a:t>3</a:t>
            </a:r>
            <a:r>
              <a:rPr lang="en-GB" sz="2500" i="1" dirty="0">
                <a:cs typeface="Helvetica Neue Thin"/>
              </a:rPr>
              <a:t>. Absolute is not free (self contradictory</a:t>
            </a:r>
            <a:r>
              <a:rPr lang="en-GB" sz="2500" i="1" dirty="0">
                <a:latin typeface="Helvetica Neue Thin"/>
                <a:cs typeface="Helvetica Neue Thin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2615985" y="500772"/>
            <a:ext cx="6708925" cy="769864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b="1" dirty="0" err="1">
                <a:solidFill>
                  <a:schemeClr val="tx1"/>
                </a:solidFill>
                <a:latin typeface="+mn-lt"/>
              </a:rPr>
              <a:t>Metaphysics</a:t>
            </a:r>
            <a:r>
              <a:rPr lang="it-IT" sz="3800" b="1" dirty="0">
                <a:solidFill>
                  <a:schemeClr val="tx1"/>
                </a:solidFill>
                <a:latin typeface="+mn-lt"/>
              </a:rPr>
              <a:t> of the Absolute (2) </a:t>
            </a:r>
            <a:endParaRPr sz="3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5612956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06289-67DD-7D07-10D3-146ABDDB0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Content Placeholder 5">
            <a:extLst>
              <a:ext uri="{FF2B5EF4-FFF2-40B4-BE49-F238E27FC236}">
                <a16:creationId xmlns:a16="http://schemas.microsoft.com/office/drawing/2014/main" id="{3FD414C3-EC60-34B0-063A-6B74B7512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544480"/>
            <a:ext cx="12192000" cy="7839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DBC4FE-442D-1CC4-E1C3-EA9581515971}"/>
              </a:ext>
            </a:extLst>
          </p:cNvPr>
          <p:cNvSpPr txBox="1"/>
          <p:nvPr/>
        </p:nvSpPr>
        <p:spPr>
          <a:xfrm>
            <a:off x="3924300" y="1181100"/>
            <a:ext cx="43434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ca-ES" sz="2000" dirty="0">
              <a:cs typeface="Arial Unicode MS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BE00D6-C1A0-0D27-F447-0A9C1D1B32A2}"/>
              </a:ext>
            </a:extLst>
          </p:cNvPr>
          <p:cNvSpPr txBox="1"/>
          <p:nvPr/>
        </p:nvSpPr>
        <p:spPr>
          <a:xfrm>
            <a:off x="2057400" y="6324601"/>
            <a:ext cx="6705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ca-ES" b="1" dirty="0">
              <a:solidFill>
                <a:schemeClr val="accent3">
                  <a:lumMod val="85000"/>
                </a:schemeClr>
              </a:solidFill>
              <a:cs typeface="Arial Unicode MS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13046E-74D1-B150-D653-E3ADEEB71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5601" y="1581210"/>
            <a:ext cx="3860799" cy="3295590"/>
          </a:xfrm>
        </p:spPr>
        <p:txBody>
          <a:bodyPr/>
          <a:lstStyle/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u="sng" dirty="0">
              <a:solidFill>
                <a:schemeClr val="bg1"/>
              </a:solidFill>
            </a:endParaRPr>
          </a:p>
        </p:txBody>
      </p:sp>
      <p:pic>
        <p:nvPicPr>
          <p:cNvPr id="6" name="Immagine 5" descr="Immagine che contiene testo, Carattere, logo, simbolo&#10;&#10;Descrizione generata automaticamente">
            <a:extLst>
              <a:ext uri="{FF2B5EF4-FFF2-40B4-BE49-F238E27FC236}">
                <a16:creationId xmlns:a16="http://schemas.microsoft.com/office/drawing/2014/main" id="{055C7F83-CB88-71C9-B592-561D84E11D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9919" y="2113628"/>
            <a:ext cx="3852161" cy="227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D6E128-B509-1925-C383-5DDB03CD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3200" b="1" dirty="0">
                <a:latin typeface="+mn-lt"/>
              </a:rPr>
              <a:t>Uno </a:t>
            </a:r>
            <a:r>
              <a:rPr lang="en-GB" sz="3200" b="1" dirty="0" err="1">
                <a:latin typeface="+mn-lt"/>
              </a:rPr>
              <a:t>storico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critico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che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narra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una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storia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molto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particolare</a:t>
            </a:r>
            <a:endParaRPr lang="en-GB" sz="3200" b="1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E5CD74-8DBB-FD43-0810-093CC8F56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3000" dirty="0">
                <a:effectLst/>
              </a:rPr>
              <a:t>«Poiché molti hanno cercato di ordinare il racconto delle cose che si sono compiute fra noi, sembrò opportuno anche a me scriverne a te, o Teofilo, in ordine (</a:t>
            </a:r>
            <a:r>
              <a:rPr lang="it-IT" sz="3000" i="1" dirty="0" err="1">
                <a:effectLst/>
              </a:rPr>
              <a:t>kathexês</a:t>
            </a:r>
            <a:r>
              <a:rPr lang="it-IT" sz="3000" dirty="0">
                <a:effectLst/>
              </a:rPr>
              <a:t>), secondo quello che hanno a noi tramandato coloro che dall'inizio furono testimoni oculari (</a:t>
            </a:r>
            <a:r>
              <a:rPr lang="it-IT" sz="3000" i="1" dirty="0" err="1">
                <a:effectLst/>
              </a:rPr>
              <a:t>autoptai</a:t>
            </a:r>
            <a:r>
              <a:rPr lang="it-IT" sz="3000" dirty="0">
                <a:effectLst/>
              </a:rPr>
              <a:t>) e ministri della parola, dopo aver seguito tutto con attenzione dal principio, con senso critico (</a:t>
            </a:r>
            <a:r>
              <a:rPr lang="it-IT" sz="3000" i="1" dirty="0" err="1">
                <a:effectLst/>
              </a:rPr>
              <a:t>akribôs</a:t>
            </a:r>
            <a:r>
              <a:rPr lang="it-IT" sz="3000" dirty="0">
                <a:effectLst/>
              </a:rPr>
              <a:t>), affinché tu conosca la certezza (</a:t>
            </a:r>
            <a:r>
              <a:rPr lang="it-IT" sz="3000" i="1" dirty="0" err="1">
                <a:effectLst/>
              </a:rPr>
              <a:t>asfàleian</a:t>
            </a:r>
            <a:r>
              <a:rPr lang="it-IT" sz="3000" dirty="0">
                <a:effectLst/>
              </a:rPr>
              <a:t>) dei </a:t>
            </a:r>
            <a:r>
              <a:rPr lang="it-IT" sz="3000" i="1" dirty="0" err="1">
                <a:effectLst/>
              </a:rPr>
              <a:t>logoi</a:t>
            </a:r>
            <a:r>
              <a:rPr lang="it-IT" sz="3000" dirty="0">
                <a:effectLst/>
              </a:rPr>
              <a:t> intorno ai quali sei stato istruito (</a:t>
            </a:r>
            <a:r>
              <a:rPr lang="it-IT" sz="3000" i="1" dirty="0" err="1">
                <a:effectLst/>
              </a:rPr>
              <a:t>katekéthes</a:t>
            </a:r>
            <a:r>
              <a:rPr lang="it-IT" sz="3000" dirty="0">
                <a:effectLst/>
              </a:rPr>
              <a:t>)» (Luca, 1, 1)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7D3BDD-A5BC-0864-BA97-46E32AD5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92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B9AE6E-6C24-CE85-3FBC-B8CEEDFEF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i="1" dirty="0">
                <a:latin typeface="+mn-lt"/>
              </a:rPr>
              <a:t>Fede e Ragione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D86C3D-680B-95B8-77A7-FA5F24FFA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132"/>
            <a:ext cx="10515600" cy="476421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it-IT" sz="3000" dirty="0">
              <a:solidFill>
                <a:srgbClr val="000000"/>
              </a:solidFill>
              <a:ea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n-GB" sz="3000" i="1" dirty="0" err="1"/>
              <a:t>Testi</a:t>
            </a:r>
            <a:r>
              <a:rPr lang="en-GB" sz="3000" i="1" dirty="0"/>
              <a:t> </a:t>
            </a:r>
            <a:r>
              <a:rPr lang="en-GB" sz="3000" i="1" dirty="0" err="1"/>
              <a:t>della</a:t>
            </a:r>
            <a:r>
              <a:rPr lang="en-GB" sz="3000" i="1" dirty="0"/>
              <a:t> Sacra </a:t>
            </a:r>
            <a:r>
              <a:rPr lang="en-GB" sz="3000" i="1" dirty="0" err="1"/>
              <a:t>Scrittura</a:t>
            </a:r>
            <a:r>
              <a:rPr lang="en-GB" sz="3000" i="1" dirty="0"/>
              <a:t> </a:t>
            </a:r>
            <a:r>
              <a:rPr lang="en-GB" sz="3000" i="1" dirty="0" err="1"/>
              <a:t>interpretati</a:t>
            </a:r>
            <a:r>
              <a:rPr lang="en-GB" sz="3000" i="1" dirty="0"/>
              <a:t> dal </a:t>
            </a:r>
            <a:r>
              <a:rPr lang="en-GB" sz="3000" i="1" dirty="0" err="1"/>
              <a:t>Magistero</a:t>
            </a:r>
            <a:endParaRPr lang="en-GB" sz="3000" i="1" dirty="0"/>
          </a:p>
          <a:p>
            <a:pPr marL="0" indent="0" algn="just">
              <a:buNone/>
            </a:pPr>
            <a:endParaRPr lang="en-GB" sz="3000" i="1" dirty="0"/>
          </a:p>
          <a:p>
            <a:pPr marL="0" indent="0" algn="just">
              <a:buNone/>
            </a:pPr>
            <a:r>
              <a:rPr lang="en-GB" sz="3000" i="1" dirty="0"/>
              <a:t>Dei </a:t>
            </a:r>
            <a:r>
              <a:rPr lang="en-GB" sz="3000" i="1" dirty="0" err="1"/>
              <a:t>Filius</a:t>
            </a:r>
            <a:r>
              <a:rPr lang="it-IT" sz="3000" i="1" dirty="0"/>
              <a:t> </a:t>
            </a:r>
            <a:r>
              <a:rPr lang="en-GB" sz="3000" i="1" dirty="0"/>
              <a:t>(</a:t>
            </a:r>
            <a:r>
              <a:rPr lang="it-IT" sz="3000" i="1" dirty="0" err="1"/>
              <a:t>Constitutio</a:t>
            </a:r>
            <a:r>
              <a:rPr lang="it-IT" sz="3000" i="1" dirty="0"/>
              <a:t> Dogmatica de Fide </a:t>
            </a:r>
            <a:r>
              <a:rPr lang="it-IT" sz="3000" i="1" dirty="0" err="1"/>
              <a:t>Catholica</a:t>
            </a:r>
            <a:r>
              <a:rPr lang="it-IT" sz="3000" i="1" dirty="0"/>
              <a:t>, 1870)</a:t>
            </a:r>
            <a:br>
              <a:rPr lang="en-GB" sz="3000" i="1" dirty="0"/>
            </a:br>
            <a:endParaRPr lang="en-GB" sz="3000" i="1" dirty="0"/>
          </a:p>
          <a:p>
            <a:pPr marL="0" indent="0" algn="just">
              <a:buNone/>
            </a:pPr>
            <a:r>
              <a:rPr lang="en-GB" sz="3000" i="1" dirty="0"/>
              <a:t>Dei Verbum </a:t>
            </a:r>
            <a:r>
              <a:rPr lang="it-IT" sz="3000" i="1" dirty="0"/>
              <a:t>(</a:t>
            </a:r>
            <a:r>
              <a:rPr lang="it-IT" sz="3000" i="1" dirty="0" err="1"/>
              <a:t>Constitutio</a:t>
            </a:r>
            <a:r>
              <a:rPr lang="it-IT" sz="3000" i="1" dirty="0"/>
              <a:t> Dogmatica de Divina </a:t>
            </a:r>
            <a:r>
              <a:rPr lang="it-IT" sz="3000" i="1" dirty="0" err="1"/>
              <a:t>Revelatione</a:t>
            </a:r>
            <a:r>
              <a:rPr lang="it-IT" sz="3000" i="1" dirty="0"/>
              <a:t>, 1965)</a:t>
            </a:r>
            <a:endParaRPr lang="it-IT" sz="3000" dirty="0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08F5F32-240D-87DA-01DB-6BA178CD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91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18/10/2024)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1"/>
            <a:ext cx="10515600" cy="4990129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11/10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St. Luke, 1, 1. Prologue of the Gospel</a:t>
            </a:r>
          </a:p>
          <a:p>
            <a:pPr marL="971550" lvl="1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History as Science </a:t>
            </a:r>
            <a:r>
              <a:rPr lang="el-GR" sz="3000" b="1" dirty="0" err="1">
                <a:solidFill>
                  <a:schemeClr val="accent5">
                    <a:lumMod val="75000"/>
                  </a:schemeClr>
                </a:solidFill>
              </a:rPr>
              <a:t>ἱστορία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greek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radix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l-GR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000" b="1" i="1" dirty="0" err="1">
                <a:solidFill>
                  <a:schemeClr val="accent5">
                    <a:lumMod val="75000"/>
                  </a:schemeClr>
                </a:solidFill>
              </a:rPr>
              <a:t>ϝιδ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in latin 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video 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greek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000" b="1" i="1" dirty="0" err="1">
                <a:solidFill>
                  <a:schemeClr val="accent5">
                    <a:lumMod val="75000"/>
                  </a:schemeClr>
                </a:solidFill>
              </a:rPr>
              <a:t>οἶδα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perfect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of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000" b="1" i="1" dirty="0" err="1">
                <a:solidFill>
                  <a:schemeClr val="accent5">
                    <a:lumMod val="75000"/>
                  </a:schemeClr>
                </a:solidFill>
              </a:rPr>
              <a:t>ὁράω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GB" sz="30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971550" lvl="1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Method of historiography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Dei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Filius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(1870, CVI), Dei Verbum (1865, CVII). Dogma on Faith and Reason. The role of reason 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Credere est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actus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intellectus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assentientis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veritati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divinae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ex imperio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voluntatis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a Deo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motae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per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gratiam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(Thomas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Aquinas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 Summa </a:t>
            </a:r>
            <a:r>
              <a:rPr lang="it-IT" sz="3000" b="1" i="1" dirty="0" err="1">
                <a:solidFill>
                  <a:schemeClr val="accent5">
                    <a:lumMod val="75000"/>
                  </a:schemeClr>
                </a:solidFill>
              </a:rPr>
              <a:t>theologiae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, II-II,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. 2, a. 9, c)</a:t>
            </a: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sz="1800" dirty="0">
              <a:effectLst/>
              <a:ea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60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466A8-D67F-6E2D-0C06-2C96C790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>
                <a:latin typeface="+mn-lt"/>
              </a:rPr>
              <a:t>Elementi necessari e sistematici per una </a:t>
            </a:r>
            <a:br>
              <a:rPr lang="it-IT" sz="3600" b="1" dirty="0">
                <a:latin typeface="+mn-lt"/>
              </a:rPr>
            </a:br>
            <a:r>
              <a:rPr lang="it-IT" sz="3600" b="1" dirty="0">
                <a:latin typeface="+mn-lt"/>
              </a:rPr>
              <a:t>teologia naturale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FBA25A-B390-1A29-1076-23BC6DE0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a. </a:t>
            </a:r>
            <a:r>
              <a:rPr lang="en-GB" sz="2800" dirty="0" err="1">
                <a:latin typeface="Helvetica"/>
                <a:cs typeface="Helvetica"/>
              </a:rPr>
              <a:t>Concetto</a:t>
            </a:r>
            <a:r>
              <a:rPr lang="en-GB" sz="2800" dirty="0">
                <a:latin typeface="Helvetica"/>
                <a:cs typeface="Helvetica"/>
              </a:rPr>
              <a:t> di Mondo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1. </a:t>
            </a:r>
            <a:r>
              <a:rPr lang="en-GB" sz="2800" dirty="0" err="1">
                <a:latin typeface="Helvetica"/>
                <a:cs typeface="Helvetica"/>
              </a:rPr>
              <a:t>essere</a:t>
            </a:r>
            <a:r>
              <a:rPr lang="en-GB" sz="2800" dirty="0">
                <a:latin typeface="Helvetica"/>
                <a:cs typeface="Helvetica"/>
              </a:rPr>
              <a:t> e </a:t>
            </a:r>
            <a:r>
              <a:rPr lang="en-GB" sz="2800" dirty="0" err="1">
                <a:latin typeface="Helvetica"/>
                <a:cs typeface="Helvetica"/>
              </a:rPr>
              <a:t>pensiero</a:t>
            </a:r>
            <a:r>
              <a:rPr lang="en-GB" sz="28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1.1 </a:t>
            </a:r>
            <a:r>
              <a:rPr lang="en-GB" sz="2800" dirty="0" err="1">
                <a:latin typeface="Helvetica"/>
                <a:cs typeface="Helvetica"/>
              </a:rPr>
              <a:t>deduzione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storica</a:t>
            </a:r>
            <a:r>
              <a:rPr lang="en-GB" sz="2800" dirty="0">
                <a:latin typeface="Helvetica"/>
                <a:cs typeface="Helvetica"/>
              </a:rPr>
              <a:t> (</a:t>
            </a:r>
            <a:r>
              <a:rPr lang="en-GB" sz="2800" dirty="0" err="1">
                <a:latin typeface="Helvetica"/>
                <a:cs typeface="Helvetica"/>
              </a:rPr>
              <a:t>cfr</a:t>
            </a:r>
            <a:r>
              <a:rPr lang="en-GB" sz="2800" dirty="0">
                <a:latin typeface="Helvetica"/>
                <a:cs typeface="Helvetica"/>
              </a:rPr>
              <a:t>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2. </a:t>
            </a:r>
            <a:r>
              <a:rPr lang="en-GB" sz="2800" dirty="0" err="1">
                <a:latin typeface="Helvetica"/>
                <a:cs typeface="Helvetica"/>
              </a:rPr>
              <a:t>ente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finito</a:t>
            </a:r>
            <a:r>
              <a:rPr lang="en-GB" sz="2800" dirty="0">
                <a:latin typeface="Helvetica"/>
                <a:cs typeface="Helvetica"/>
              </a:rPr>
              <a:t>, </a:t>
            </a:r>
            <a:r>
              <a:rPr lang="en-GB" sz="2800" dirty="0" err="1">
                <a:latin typeface="Helvetica"/>
                <a:cs typeface="Helvetica"/>
              </a:rPr>
              <a:t>limite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2.1 </a:t>
            </a:r>
            <a:r>
              <a:rPr lang="en-GB" sz="2800" dirty="0" err="1">
                <a:latin typeface="Helvetica"/>
                <a:cs typeface="Helvetica"/>
              </a:rPr>
              <a:t>deduzione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metafisica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3. </a:t>
            </a:r>
            <a:r>
              <a:rPr lang="en-GB" sz="2800" dirty="0" err="1">
                <a:latin typeface="Helvetica"/>
                <a:cs typeface="Helvetica"/>
              </a:rPr>
              <a:t>nozione</a:t>
            </a:r>
            <a:r>
              <a:rPr lang="en-GB" sz="2800" dirty="0">
                <a:latin typeface="Helvetica"/>
                <a:cs typeface="Helvetica"/>
              </a:rPr>
              <a:t> di </a:t>
            </a:r>
            <a:r>
              <a:rPr lang="en-GB" sz="2800" dirty="0" err="1">
                <a:latin typeface="Helvetica"/>
                <a:cs typeface="Helvetica"/>
              </a:rPr>
              <a:t>negazione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b. Idea di </a:t>
            </a:r>
            <a:r>
              <a:rPr lang="en-GB" sz="2800" dirty="0" err="1">
                <a:latin typeface="Helvetica"/>
                <a:cs typeface="Helvetica"/>
              </a:rPr>
              <a:t>Totalità</a:t>
            </a:r>
            <a:endParaRPr lang="en-GB" sz="2800" dirty="0">
              <a:latin typeface="Helvetica"/>
              <a:cs typeface="Helvetica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8A0E8-DD52-B3B7-BA92-760E8A25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5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4BE4D7-F477-B704-7009-589C93A35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6" y="2792805"/>
            <a:ext cx="661901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1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466A8-D67F-6E2D-0C06-2C96C790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>
                <a:latin typeface="+mn-lt"/>
              </a:rPr>
              <a:t>Elementi necessari e sistematici per una teologia naturale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FBA25A-B390-1A29-1076-23BC6DE0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c. </a:t>
            </a:r>
            <a:r>
              <a:rPr lang="en-GB" sz="2800" dirty="0" err="1">
                <a:latin typeface="Helvetica"/>
                <a:cs typeface="Helvetica"/>
              </a:rPr>
              <a:t>Immanenza</a:t>
            </a:r>
            <a:r>
              <a:rPr lang="en-GB" sz="2800" dirty="0">
                <a:latin typeface="Helvetica"/>
                <a:cs typeface="Helvetica"/>
              </a:rPr>
              <a:t> vs </a:t>
            </a:r>
            <a:r>
              <a:rPr lang="en-GB" sz="2800" dirty="0" err="1">
                <a:latin typeface="Helvetica"/>
                <a:cs typeface="Helvetica"/>
              </a:rPr>
              <a:t>Trascendenza</a:t>
            </a:r>
            <a:r>
              <a:rPr lang="en-GB" sz="28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400" dirty="0">
                <a:latin typeface="Helvetica"/>
                <a:cs typeface="Helvetica"/>
              </a:rPr>
              <a:t>(</a:t>
            </a:r>
            <a:r>
              <a:rPr lang="en-GB" sz="2400" dirty="0" err="1">
                <a:latin typeface="Helvetica"/>
                <a:cs typeface="Helvetica"/>
              </a:rPr>
              <a:t>totalità</a:t>
            </a:r>
            <a:r>
              <a:rPr lang="en-GB" sz="2400" dirty="0">
                <a:latin typeface="Helvetica"/>
                <a:cs typeface="Helvetica"/>
              </a:rPr>
              <a:t> </a:t>
            </a:r>
            <a:r>
              <a:rPr lang="en-GB" sz="2400" dirty="0" err="1">
                <a:latin typeface="Helvetica"/>
                <a:cs typeface="Helvetica"/>
              </a:rPr>
              <a:t>immanente</a:t>
            </a:r>
            <a:r>
              <a:rPr lang="en-GB" sz="2400" dirty="0">
                <a:latin typeface="Helvetica"/>
                <a:cs typeface="Helvetica"/>
              </a:rPr>
              <a:t> vs </a:t>
            </a:r>
            <a:r>
              <a:rPr lang="en-GB" sz="2400" dirty="0" err="1">
                <a:latin typeface="Helvetica"/>
                <a:cs typeface="Helvetica"/>
              </a:rPr>
              <a:t>totalità</a:t>
            </a:r>
            <a:r>
              <a:rPr lang="en-GB" sz="2400" dirty="0">
                <a:latin typeface="Helvetica"/>
                <a:cs typeface="Helvetica"/>
              </a:rPr>
              <a:t> </a:t>
            </a:r>
            <a:r>
              <a:rPr lang="en-GB" sz="2400" dirty="0" err="1">
                <a:latin typeface="Helvetica"/>
                <a:cs typeface="Helvetica"/>
              </a:rPr>
              <a:t>trascendente</a:t>
            </a:r>
            <a:r>
              <a:rPr lang="en-GB" sz="2400" dirty="0">
                <a:latin typeface="Helvetica"/>
                <a:cs typeface="Helvetica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4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1. </a:t>
            </a:r>
            <a:r>
              <a:rPr lang="en-GB" sz="2800" dirty="0" err="1">
                <a:latin typeface="Helvetica"/>
                <a:cs typeface="Helvetica"/>
              </a:rPr>
              <a:t>ontologica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2. </a:t>
            </a:r>
            <a:r>
              <a:rPr lang="en-GB" sz="2800" dirty="0" err="1">
                <a:latin typeface="Helvetica"/>
                <a:cs typeface="Helvetica"/>
              </a:rPr>
              <a:t>gnoseologica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2.1. non-</a:t>
            </a:r>
            <a:r>
              <a:rPr lang="en-GB" sz="2800" dirty="0" err="1">
                <a:latin typeface="Helvetica"/>
                <a:cs typeface="Helvetica"/>
              </a:rPr>
              <a:t>onniscienza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2.2. </a:t>
            </a:r>
            <a:r>
              <a:rPr lang="en-GB" sz="2800" dirty="0" err="1">
                <a:latin typeface="Helvetica"/>
                <a:cs typeface="Helvetica"/>
              </a:rPr>
              <a:t>limite</a:t>
            </a:r>
            <a:r>
              <a:rPr lang="en-GB" sz="2800" dirty="0">
                <a:latin typeface="Helvetica"/>
                <a:cs typeface="Helvetica"/>
              </a:rPr>
              <a:t> del </a:t>
            </a:r>
            <a:r>
              <a:rPr lang="en-GB" sz="2800" dirty="0" err="1">
                <a:latin typeface="Helvetica"/>
                <a:cs typeface="Helvetica"/>
              </a:rPr>
              <a:t>soggetto-finito</a:t>
            </a:r>
            <a:r>
              <a:rPr lang="en-GB" sz="2800" dirty="0">
                <a:latin typeface="Helvetica"/>
                <a:cs typeface="Helvetica"/>
              </a:rPr>
              <a:t> e </a:t>
            </a:r>
            <a:r>
              <a:rPr lang="en-GB" sz="2800" dirty="0" err="1">
                <a:latin typeface="Helvetica"/>
                <a:cs typeface="Helvetica"/>
              </a:rPr>
              <a:t>dell’oggetto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finito</a:t>
            </a:r>
            <a:r>
              <a:rPr lang="en-GB" sz="2800" dirty="0">
                <a:latin typeface="Helvetica"/>
                <a:cs typeface="Helvetica"/>
              </a:rPr>
              <a:t>: 				</a:t>
            </a:r>
            <a:r>
              <a:rPr lang="en-GB" sz="2800" dirty="0" err="1">
                <a:latin typeface="Helvetica"/>
                <a:cs typeface="Helvetica"/>
              </a:rPr>
              <a:t>conoscenza</a:t>
            </a:r>
            <a:r>
              <a:rPr lang="en-GB" sz="2800" dirty="0">
                <a:latin typeface="Helvetica"/>
                <a:cs typeface="Helvetica"/>
              </a:rPr>
              <a:t>?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3. </a:t>
            </a:r>
            <a:r>
              <a:rPr lang="en-GB" sz="2800" dirty="0" err="1">
                <a:latin typeface="Helvetica"/>
                <a:cs typeface="Helvetica"/>
              </a:rPr>
              <a:t>propriamente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metafisica</a:t>
            </a:r>
            <a:r>
              <a:rPr lang="en-GB" sz="2800" dirty="0">
                <a:latin typeface="Helvetica"/>
                <a:cs typeface="Helvetica"/>
              </a:rPr>
              <a:t>: </a:t>
            </a:r>
            <a:r>
              <a:rPr lang="en-GB" sz="2800" dirty="0" err="1">
                <a:latin typeface="Helvetica"/>
                <a:cs typeface="Helvetica"/>
              </a:rPr>
              <a:t>assoluto</a:t>
            </a:r>
            <a:r>
              <a:rPr lang="en-GB" sz="2800" dirty="0">
                <a:latin typeface="Helvetica"/>
                <a:cs typeface="Helvetica"/>
              </a:rPr>
              <a:t> come principio libero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d. </a:t>
            </a:r>
            <a:r>
              <a:rPr lang="en-GB" sz="2800" dirty="0" err="1">
                <a:latin typeface="Helvetica"/>
                <a:cs typeface="Helvetica"/>
              </a:rPr>
              <a:t>Causalità</a:t>
            </a:r>
            <a:endParaRPr lang="en-GB" sz="2800" dirty="0">
              <a:latin typeface="Helvetica"/>
              <a:cs typeface="Helvetica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8A0E8-DD52-B3B7-BA92-760E8A25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19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25/10/2024)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1"/>
            <a:ext cx="10515600" cy="4990129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18/10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Systematic Elements for a Natural Theology: necessary tools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	A) </a:t>
            </a:r>
            <a:r>
              <a:rPr lang="en-GB" sz="3000" b="1" u="sng" dirty="0">
                <a:solidFill>
                  <a:schemeClr val="accent5">
                    <a:lumMod val="75000"/>
                  </a:schemeClr>
                </a:solidFill>
              </a:rPr>
              <a:t>Concept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(of the world)</a:t>
            </a:r>
          </a:p>
          <a:p>
            <a:pPr marL="1885950" lvl="3" indent="-514350">
              <a:spcAft>
                <a:spcPts val="800"/>
              </a:spcAft>
              <a:buFont typeface="+mj-lt"/>
              <a:buAutoNum type="arabicPeriod"/>
            </a:pPr>
            <a:r>
              <a:rPr lang="en-GB" sz="2500" b="1" u="sng" dirty="0">
                <a:solidFill>
                  <a:schemeClr val="accent5">
                    <a:lumMod val="75000"/>
                  </a:schemeClr>
                </a:solidFill>
              </a:rPr>
              <a:t>Notion</a:t>
            </a:r>
            <a:r>
              <a:rPr lang="en-GB" sz="2500" b="1" dirty="0">
                <a:solidFill>
                  <a:schemeClr val="accent5">
                    <a:lumMod val="75000"/>
                  </a:schemeClr>
                </a:solidFill>
              </a:rPr>
              <a:t> (of negation)</a:t>
            </a:r>
          </a:p>
          <a:p>
            <a:pPr marL="1885950" lvl="3" indent="-514350">
              <a:spcAft>
                <a:spcPts val="800"/>
              </a:spcAft>
              <a:buFont typeface="+mj-lt"/>
              <a:buAutoNum type="arabicPeriod"/>
            </a:pPr>
            <a:r>
              <a:rPr lang="en-GB" sz="2500" b="1" dirty="0">
                <a:solidFill>
                  <a:schemeClr val="accent5">
                    <a:lumMod val="75000"/>
                  </a:schemeClr>
                </a:solidFill>
              </a:rPr>
              <a:t>Being and thought </a:t>
            </a:r>
          </a:p>
          <a:p>
            <a:pPr marL="1885950" lvl="3" indent="-514350">
              <a:spcAft>
                <a:spcPts val="800"/>
              </a:spcAft>
              <a:buFont typeface="+mj-lt"/>
              <a:buAutoNum type="arabicPeriod"/>
            </a:pPr>
            <a:r>
              <a:rPr lang="en-GB" sz="2500" b="1" dirty="0">
                <a:solidFill>
                  <a:schemeClr val="accent5">
                    <a:lumMod val="75000"/>
                  </a:schemeClr>
                </a:solidFill>
              </a:rPr>
              <a:t>Finite being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	B) </a:t>
            </a:r>
            <a:r>
              <a:rPr lang="en-GB" sz="3000" b="1" u="sng" dirty="0">
                <a:solidFill>
                  <a:schemeClr val="accent5">
                    <a:lumMod val="75000"/>
                  </a:schemeClr>
                </a:solidFill>
              </a:rPr>
              <a:t>Idea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(of Totality)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	C) Immanence vs Transcendence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	D) </a:t>
            </a:r>
            <a:r>
              <a:rPr lang="en-GB" sz="3000" b="1" u="sng" dirty="0">
                <a:solidFill>
                  <a:schemeClr val="accent5">
                    <a:lumMod val="75000"/>
                  </a:schemeClr>
                </a:solidFill>
              </a:rPr>
              <a:t>Principle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of Causality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35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466A8-D67F-6E2D-0C06-2C96C790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>
                <a:latin typeface="+mn-lt"/>
              </a:rPr>
              <a:t>Elementi necessari e sistematici </a:t>
            </a:r>
            <a:br>
              <a:rPr lang="it-IT" sz="3600" b="1" dirty="0">
                <a:latin typeface="+mn-lt"/>
              </a:rPr>
            </a:br>
            <a:r>
              <a:rPr lang="it-IT" sz="3600" b="1" dirty="0">
                <a:latin typeface="+mn-lt"/>
              </a:rPr>
              <a:t>per una teologia naturale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FBA25A-B390-1A29-1076-23BC6DE0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a. </a:t>
            </a:r>
            <a:r>
              <a:rPr lang="en-GB" sz="2800" b="1" dirty="0" err="1">
                <a:latin typeface="Helvetica"/>
                <a:cs typeface="Helvetica"/>
              </a:rPr>
              <a:t>Concetto</a:t>
            </a:r>
            <a:r>
              <a:rPr lang="en-GB" sz="2800" dirty="0">
                <a:latin typeface="Helvetica"/>
                <a:cs typeface="Helvetica"/>
              </a:rPr>
              <a:t> di Mondo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1. </a:t>
            </a:r>
            <a:r>
              <a:rPr lang="en-GB" sz="2800" dirty="0" err="1">
                <a:latin typeface="Helvetica"/>
                <a:cs typeface="Helvetica"/>
              </a:rPr>
              <a:t>essere</a:t>
            </a:r>
            <a:r>
              <a:rPr lang="en-GB" sz="2800" dirty="0">
                <a:latin typeface="Helvetica"/>
                <a:cs typeface="Helvetica"/>
              </a:rPr>
              <a:t> e </a:t>
            </a:r>
            <a:r>
              <a:rPr lang="en-GB" sz="2800" dirty="0" err="1">
                <a:latin typeface="Helvetica"/>
                <a:cs typeface="Helvetica"/>
              </a:rPr>
              <a:t>pensiero</a:t>
            </a:r>
            <a:r>
              <a:rPr lang="en-GB" sz="28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1.1 </a:t>
            </a:r>
            <a:r>
              <a:rPr lang="en-GB" sz="2800" dirty="0" err="1">
                <a:latin typeface="Helvetica"/>
                <a:cs typeface="Helvetica"/>
              </a:rPr>
              <a:t>deduzione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storica</a:t>
            </a:r>
            <a:r>
              <a:rPr lang="en-GB" sz="2800" dirty="0">
                <a:latin typeface="Helvetica"/>
                <a:cs typeface="Helvetica"/>
              </a:rPr>
              <a:t> (</a:t>
            </a:r>
            <a:r>
              <a:rPr lang="en-GB" sz="2800" dirty="0" err="1">
                <a:latin typeface="Helvetica"/>
                <a:cs typeface="Helvetica"/>
              </a:rPr>
              <a:t>cfr</a:t>
            </a:r>
            <a:r>
              <a:rPr lang="en-GB" sz="2800" dirty="0">
                <a:latin typeface="Helvetica"/>
                <a:cs typeface="Helvetica"/>
              </a:rPr>
              <a:t>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2. </a:t>
            </a:r>
            <a:r>
              <a:rPr lang="en-GB" sz="2800" dirty="0" err="1">
                <a:latin typeface="Helvetica"/>
                <a:cs typeface="Helvetica"/>
              </a:rPr>
              <a:t>ente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finito</a:t>
            </a:r>
            <a:r>
              <a:rPr lang="en-GB" sz="2800" dirty="0">
                <a:latin typeface="Helvetica"/>
                <a:cs typeface="Helvetica"/>
              </a:rPr>
              <a:t>, </a:t>
            </a:r>
            <a:r>
              <a:rPr lang="en-GB" sz="2800" dirty="0" err="1">
                <a:latin typeface="Helvetica"/>
                <a:cs typeface="Helvetica"/>
              </a:rPr>
              <a:t>limite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2.1 </a:t>
            </a:r>
            <a:r>
              <a:rPr lang="en-GB" sz="2800" dirty="0" err="1">
                <a:latin typeface="Helvetica"/>
                <a:cs typeface="Helvetica"/>
              </a:rPr>
              <a:t>deduzione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metafisica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3. </a:t>
            </a:r>
            <a:r>
              <a:rPr lang="en-GB" sz="2800" b="1" dirty="0" err="1">
                <a:latin typeface="Helvetica"/>
                <a:cs typeface="Helvetica"/>
              </a:rPr>
              <a:t>nozione</a:t>
            </a:r>
            <a:r>
              <a:rPr lang="en-GB" sz="2800" dirty="0">
                <a:latin typeface="Helvetica"/>
                <a:cs typeface="Helvetica"/>
              </a:rPr>
              <a:t> di </a:t>
            </a:r>
            <a:r>
              <a:rPr lang="en-GB" sz="2800" dirty="0" err="1">
                <a:latin typeface="Helvetica"/>
                <a:cs typeface="Helvetica"/>
              </a:rPr>
              <a:t>negazione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b. </a:t>
            </a:r>
            <a:r>
              <a:rPr lang="en-GB" sz="2800" b="1" dirty="0">
                <a:latin typeface="Helvetica"/>
                <a:cs typeface="Helvetica"/>
              </a:rPr>
              <a:t>Idea</a:t>
            </a:r>
            <a:r>
              <a:rPr lang="en-GB" sz="2800" dirty="0">
                <a:latin typeface="Helvetica"/>
                <a:cs typeface="Helvetica"/>
              </a:rPr>
              <a:t> di </a:t>
            </a:r>
            <a:r>
              <a:rPr lang="en-GB" sz="2800" dirty="0" err="1">
                <a:latin typeface="Helvetica"/>
                <a:cs typeface="Helvetica"/>
              </a:rPr>
              <a:t>Totalità</a:t>
            </a:r>
            <a:endParaRPr lang="en-GB" sz="2800" dirty="0">
              <a:latin typeface="Helvetica"/>
              <a:cs typeface="Helvetica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8A0E8-DD52-B3B7-BA92-760E8A25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4BE4D7-F477-B704-7009-589C93A35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6" y="2792805"/>
            <a:ext cx="661901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97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</TotalTime>
  <Words>1955</Words>
  <Application>Microsoft Macintosh PowerPoint</Application>
  <PresentationFormat>Widescreen</PresentationFormat>
  <Paragraphs>208</Paragraphs>
  <Slides>29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Helvetica</vt:lpstr>
      <vt:lpstr>Helvetica Neue Thin</vt:lpstr>
      <vt:lpstr>Tema di Office</vt:lpstr>
      <vt:lpstr>ESSERE E PENSIERO:  METAFISICA E TEOLOGIA NATURALE NELLA PROSPETTIVA CLASSICA E NEL PENSIERO MODERNO E CONTEMPORANEO </vt:lpstr>
      <vt:lpstr>Summary and recap (of 11/10/2024)</vt:lpstr>
      <vt:lpstr>Uno storico critico che narra una storia molto particolare</vt:lpstr>
      <vt:lpstr>Fede e Ragione</vt:lpstr>
      <vt:lpstr>Summary and recap (of 18/10/2024)</vt:lpstr>
      <vt:lpstr>Elementi necessari e sistematici per una  teologia naturale (1)</vt:lpstr>
      <vt:lpstr>Elementi necessari e sistematici per una teologia naturale (2)</vt:lpstr>
      <vt:lpstr>Summary and recap (of 25/10/2024)</vt:lpstr>
      <vt:lpstr>Elementi necessari e sistematici  per una teologia naturale (1)</vt:lpstr>
      <vt:lpstr>Tre elementi presi dalla logica dei termini </vt:lpstr>
      <vt:lpstr>Summary and recap (of 08/11/2024)</vt:lpstr>
      <vt:lpstr>Hegelian account of history of philosophy: what about intentionality?  (cfr. supra 1.1 Deduzione storica)</vt:lpstr>
      <vt:lpstr>2nd Phase: Modern Philosophy</vt:lpstr>
      <vt:lpstr>3rd Phase: Idealism</vt:lpstr>
      <vt:lpstr>Commentary to «1st Phase»</vt:lpstr>
      <vt:lpstr>Commentary to 2nd Phase</vt:lpstr>
      <vt:lpstr>Commentary to 3rd Phase</vt:lpstr>
      <vt:lpstr>First set of conclusions </vt:lpstr>
      <vt:lpstr>Presentazione standard di PowerPoint</vt:lpstr>
      <vt:lpstr>Second set of conclusions (2)</vt:lpstr>
      <vt:lpstr>Metaphysics</vt:lpstr>
      <vt:lpstr>2. Ente finito, limite   2.1 deduzione metafisica</vt:lpstr>
      <vt:lpstr>Idea di totalità </vt:lpstr>
      <vt:lpstr>Immanenza vs trascendenza (1)</vt:lpstr>
      <vt:lpstr>Immanenza vs trascendenza (2)</vt:lpstr>
      <vt:lpstr>Immanenza vs trascendenza (3)</vt:lpstr>
      <vt:lpstr> Metaphysics of the Absolute (1)  cfr. Dario Sacchi, Lineamenti di una metafisica di trascendenza, Roma 2007 </vt:lpstr>
      <vt:lpstr>Metaphysics of the Absolute (2)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and Theology in Immanuel Kant’s Conflict of the Faculties (1798)</dc:title>
  <dc:creator>Gennaro Luise</dc:creator>
  <cp:lastModifiedBy>Gennaro Luise</cp:lastModifiedBy>
  <cp:revision>153</cp:revision>
  <cp:lastPrinted>2024-09-11T02:29:23Z</cp:lastPrinted>
  <dcterms:created xsi:type="dcterms:W3CDTF">2024-08-03T04:37:14Z</dcterms:created>
  <dcterms:modified xsi:type="dcterms:W3CDTF">2024-11-15T09:51:58Z</dcterms:modified>
</cp:coreProperties>
</file>