
<file path=[Content_Types].xml><?xml version="1.0" encoding="utf-8"?>
<Types xmlns="http://schemas.openxmlformats.org/package/2006/content-types">
  <Default Extension="png" ContentType="image/png"/>
  <Default Extension="jpeg" ContentType="image/jpeg"/>
  <Default Extension="jpe"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1"/>
  </p:sldMasterIdLst>
  <p:sldIdLst>
    <p:sldId id="256" r:id="rId2"/>
    <p:sldId id="384" r:id="rId3"/>
    <p:sldId id="257" r:id="rId4"/>
    <p:sldId id="394" r:id="rId5"/>
    <p:sldId id="395" r:id="rId6"/>
    <p:sldId id="415" r:id="rId7"/>
    <p:sldId id="396" r:id="rId8"/>
    <p:sldId id="397" r:id="rId9"/>
    <p:sldId id="398" r:id="rId10"/>
    <p:sldId id="399" r:id="rId11"/>
    <p:sldId id="409" r:id="rId12"/>
    <p:sldId id="410" r:id="rId13"/>
    <p:sldId id="400" r:id="rId14"/>
    <p:sldId id="402" r:id="rId15"/>
    <p:sldId id="403" r:id="rId16"/>
    <p:sldId id="404" r:id="rId17"/>
    <p:sldId id="284" r:id="rId18"/>
    <p:sldId id="358" r:id="rId19"/>
    <p:sldId id="280" r:id="rId20"/>
    <p:sldId id="281" r:id="rId21"/>
    <p:sldId id="412" r:id="rId22"/>
    <p:sldId id="297" r:id="rId23"/>
    <p:sldId id="380" r:id="rId24"/>
    <p:sldId id="299" r:id="rId25"/>
    <p:sldId id="413" r:id="rId26"/>
    <p:sldId id="414" r:id="rId27"/>
    <p:sldId id="306" r:id="rId28"/>
    <p:sldId id="308" r:id="rId29"/>
    <p:sldId id="315" r:id="rId30"/>
    <p:sldId id="266" r:id="rId31"/>
    <p:sldId id="311" r:id="rId32"/>
    <p:sldId id="312" r:id="rId33"/>
    <p:sldId id="316" r:id="rId34"/>
    <p:sldId id="317" r:id="rId35"/>
    <p:sldId id="318" r:id="rId36"/>
    <p:sldId id="322" r:id="rId37"/>
    <p:sldId id="319" r:id="rId38"/>
    <p:sldId id="320" r:id="rId39"/>
    <p:sldId id="321" r:id="rId40"/>
    <p:sldId id="313" r:id="rId41"/>
    <p:sldId id="362" r:id="rId42"/>
    <p:sldId id="314" r:id="rId43"/>
    <p:sldId id="325" r:id="rId44"/>
    <p:sldId id="324" r:id="rId45"/>
    <p:sldId id="330" r:id="rId46"/>
    <p:sldId id="326" r:id="rId47"/>
    <p:sldId id="327" r:id="rId48"/>
    <p:sldId id="341" r:id="rId49"/>
    <p:sldId id="342" r:id="rId50"/>
    <p:sldId id="328" r:id="rId51"/>
    <p:sldId id="329" r:id="rId52"/>
    <p:sldId id="348" r:id="rId53"/>
    <p:sldId id="344" r:id="rId54"/>
    <p:sldId id="345" r:id="rId55"/>
    <p:sldId id="337" r:id="rId56"/>
    <p:sldId id="331" r:id="rId57"/>
    <p:sldId id="332" r:id="rId58"/>
    <p:sldId id="333" r:id="rId59"/>
    <p:sldId id="354" r:id="rId60"/>
    <p:sldId id="334" r:id="rId61"/>
    <p:sldId id="375" r:id="rId62"/>
    <p:sldId id="374" r:id="rId63"/>
    <p:sldId id="363"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0"/>
    <p:restoredTop sz="94621"/>
  </p:normalViewPr>
  <p:slideViewPr>
    <p:cSldViewPr snapToGrid="0" snapToObjects="1">
      <p:cViewPr varScale="1">
        <p:scale>
          <a:sx n="108" d="100"/>
          <a:sy n="108" d="100"/>
        </p:scale>
        <p:origin x="1616"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s-ES_tradnl"/>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Click to edit Master subtitle style</a:t>
            </a:r>
            <a:endParaRPr lang="en-US" dirty="0"/>
          </a:p>
        </p:txBody>
      </p:sp>
      <p:sp>
        <p:nvSpPr>
          <p:cNvPr id="4" name="Date Placeholder 3"/>
          <p:cNvSpPr>
            <a:spLocks noGrp="1"/>
          </p:cNvSpPr>
          <p:nvPr>
            <p:ph type="dt" sz="half" idx="10"/>
          </p:nvPr>
        </p:nvSpPr>
        <p:spPr/>
        <p:txBody>
          <a:bodyPr/>
          <a:lstStyle/>
          <a:p>
            <a:fld id="{80B50E6D-35C0-2145-8708-D2CC4FB455F4}" type="datetimeFigureOut">
              <a:rPr lang="en-US" smtClean="0"/>
              <a:t>12/11/23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80B50E6D-35C0-2145-8708-D2CC4FB455F4}" type="datetimeFigureOut">
              <a:rPr lang="en-US" smtClean="0"/>
              <a:t>12/11/23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16E0D-1472-D244-A22E-4596A51B9E5A}" type="slidenum">
              <a:rPr lang="en-US" smtClean="0"/>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s-ES_tradnl"/>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80B50E6D-35C0-2145-8708-D2CC4FB455F4}" type="datetimeFigureOut">
              <a:rPr lang="en-US" smtClean="0"/>
              <a:t>12/11/23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16E0D-1472-D244-A22E-4596A51B9E5A}" type="slidenum">
              <a:rPr lang="en-US" smtClean="0"/>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idx="1"/>
          </p:nvPr>
        </p:nvSpPr>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p>
            <a:fld id="{80B50E6D-35C0-2145-8708-D2CC4FB455F4}" type="datetimeFigureOut">
              <a:rPr lang="en-US" smtClean="0"/>
              <a:t>12/11/23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16E0D-1472-D244-A22E-4596A51B9E5A}" type="slidenum">
              <a:rPr lang="en-US" smtClean="0"/>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s-ES_tradnl"/>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Click to edit Master text styles</a:t>
            </a:r>
          </a:p>
        </p:txBody>
      </p:sp>
      <p:sp>
        <p:nvSpPr>
          <p:cNvPr id="4" name="Date Placeholder 3"/>
          <p:cNvSpPr>
            <a:spLocks noGrp="1"/>
          </p:cNvSpPr>
          <p:nvPr>
            <p:ph type="dt" sz="half" idx="10"/>
          </p:nvPr>
        </p:nvSpPr>
        <p:spPr/>
        <p:txBody>
          <a:bodyPr/>
          <a:lstStyle/>
          <a:p>
            <a:fld id="{80B50E6D-35C0-2145-8708-D2CC4FB455F4}" type="datetimeFigureOut">
              <a:rPr lang="en-US" smtClean="0"/>
              <a:t>12/11/23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16E0D-1472-D244-A22E-4596A51B9E5A}" type="slidenum">
              <a:rPr lang="en-US" smtClean="0"/>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dirty="0"/>
          </a:p>
        </p:txBody>
      </p:sp>
      <p:sp>
        <p:nvSpPr>
          <p:cNvPr id="5" name="Date Placeholder 4"/>
          <p:cNvSpPr>
            <a:spLocks noGrp="1"/>
          </p:cNvSpPr>
          <p:nvPr>
            <p:ph type="dt" sz="half" idx="10"/>
          </p:nvPr>
        </p:nvSpPr>
        <p:spPr/>
        <p:txBody>
          <a:bodyPr/>
          <a:lstStyle/>
          <a:p>
            <a:fld id="{80B50E6D-35C0-2145-8708-D2CC4FB455F4}" type="datetimeFigureOut">
              <a:rPr lang="en-US" smtClean="0"/>
              <a:t>12/11/23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316E0D-1472-D244-A22E-4596A51B9E5A}" type="slidenum">
              <a:rPr lang="en-US" smtClean="0"/>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7" name="Date Placeholder 6"/>
          <p:cNvSpPr>
            <a:spLocks noGrp="1"/>
          </p:cNvSpPr>
          <p:nvPr>
            <p:ph type="dt" sz="half" idx="10"/>
          </p:nvPr>
        </p:nvSpPr>
        <p:spPr/>
        <p:txBody>
          <a:bodyPr/>
          <a:lstStyle/>
          <a:p>
            <a:fld id="{80B50E6D-35C0-2145-8708-D2CC4FB455F4}" type="datetimeFigureOut">
              <a:rPr lang="en-US" smtClean="0"/>
              <a:t>12/11/23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316E0D-1472-D244-A22E-4596A51B9E5A}" type="slidenum">
              <a:rPr lang="en-US" smtClean="0"/>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Date Placeholder 2"/>
          <p:cNvSpPr>
            <a:spLocks noGrp="1"/>
          </p:cNvSpPr>
          <p:nvPr>
            <p:ph type="dt" sz="half" idx="10"/>
          </p:nvPr>
        </p:nvSpPr>
        <p:spPr/>
        <p:txBody>
          <a:bodyPr/>
          <a:lstStyle/>
          <a:p>
            <a:fld id="{80B50E6D-35C0-2145-8708-D2CC4FB455F4}" type="datetimeFigureOut">
              <a:rPr lang="en-US" smtClean="0"/>
              <a:t>12/11/23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316E0D-1472-D244-A22E-4596A51B9E5A}" type="slidenum">
              <a:rPr lang="en-US" smtClean="0"/>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B50E6D-35C0-2145-8708-D2CC4FB455F4}" type="datetimeFigureOut">
              <a:rPr lang="en-US" smtClean="0"/>
              <a:t>12/11/23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316E0D-1472-D244-A22E-4596A51B9E5A}" type="slidenum">
              <a:rPr lang="en-US" smtClean="0"/>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s-ES_tradnl"/>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4"/>
          <p:cNvSpPr>
            <a:spLocks noGrp="1"/>
          </p:cNvSpPr>
          <p:nvPr>
            <p:ph type="dt" sz="half" idx="10"/>
          </p:nvPr>
        </p:nvSpPr>
        <p:spPr/>
        <p:txBody>
          <a:bodyPr/>
          <a:lstStyle/>
          <a:p>
            <a:fld id="{80B50E6D-35C0-2145-8708-D2CC4FB455F4}" type="datetimeFigureOut">
              <a:rPr lang="en-US" smtClean="0"/>
              <a:t>12/11/23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‹N›</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s-ES_tradnl"/>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8" name="Date Placeholder 7"/>
          <p:cNvSpPr>
            <a:spLocks noGrp="1"/>
          </p:cNvSpPr>
          <p:nvPr>
            <p:ph type="dt" sz="half" idx="10"/>
          </p:nvPr>
        </p:nvSpPr>
        <p:spPr/>
        <p:txBody>
          <a:bodyPr/>
          <a:lstStyle/>
          <a:p>
            <a:fld id="{80B50E6D-35C0-2145-8708-D2CC4FB455F4}" type="datetimeFigureOut">
              <a:rPr lang="en-US" smtClean="0"/>
              <a:t>12/11/23</a:t>
            </a:fld>
            <a:endParaRPr lang="en-US"/>
          </a:p>
        </p:txBody>
      </p:sp>
      <p:sp>
        <p:nvSpPr>
          <p:cNvPr id="9" name="Slide Number Placeholder 8"/>
          <p:cNvSpPr>
            <a:spLocks noGrp="1"/>
          </p:cNvSpPr>
          <p:nvPr>
            <p:ph type="sldNum" sz="quarter" idx="11"/>
          </p:nvPr>
        </p:nvSpPr>
        <p:spPr/>
        <p:txBody>
          <a:bodyPr/>
          <a:lstStyle/>
          <a:p>
            <a:fld id="{62316E0D-1472-D244-A22E-4596A51B9E5A}" type="slidenum">
              <a:rPr lang="en-US" smtClean="0"/>
              <a:t>‹N›</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s-ES_tradnl"/>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2316E0D-1472-D244-A22E-4596A51B9E5A}" type="slidenum">
              <a:rPr lang="en-US" smtClean="0"/>
              <a:t>‹N›</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80B50E6D-35C0-2145-8708-D2CC4FB455F4}" type="datetimeFigureOut">
              <a:rPr lang="en-US" smtClean="0"/>
              <a:t>12/11/23</a:t>
            </a:fld>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9382"/>
            <a:ext cx="8562109" cy="5126182"/>
          </a:xfrm>
        </p:spPr>
        <p:txBody>
          <a:bodyPr/>
          <a:lstStyle/>
          <a:p>
            <a:br>
              <a:rPr lang="it-IT" sz="3000" dirty="0"/>
            </a:br>
            <a:r>
              <a:rPr lang="it-IT" sz="5000" dirty="0"/>
              <a:t>Discernimento di eventuali cause di nullità</a:t>
            </a:r>
            <a:br>
              <a:rPr lang="it-IT" sz="5000" dirty="0"/>
            </a:br>
            <a:br>
              <a:rPr lang="it-IT" sz="3000" dirty="0"/>
            </a:br>
            <a:r>
              <a:rPr lang="it-IT" sz="3000" dirty="0"/>
              <a:t>IV Corso sull'accompagnamento sacerdotale nel cammino matrimoniale </a:t>
            </a:r>
            <a:br>
              <a:rPr lang="it-IT" sz="3000" dirty="0"/>
            </a:br>
            <a:endParaRPr lang="it-IT" sz="3000" dirty="0"/>
          </a:p>
        </p:txBody>
      </p:sp>
      <p:sp>
        <p:nvSpPr>
          <p:cNvPr id="3" name="Subtitle 2"/>
          <p:cNvSpPr>
            <a:spLocks noGrp="1"/>
          </p:cNvSpPr>
          <p:nvPr>
            <p:ph type="subTitle" idx="1"/>
          </p:nvPr>
        </p:nvSpPr>
        <p:spPr>
          <a:xfrm>
            <a:off x="846667" y="5680364"/>
            <a:ext cx="6741160" cy="678872"/>
          </a:xfrm>
        </p:spPr>
        <p:txBody>
          <a:bodyPr>
            <a:normAutofit/>
          </a:bodyPr>
          <a:lstStyle/>
          <a:p>
            <a:pPr algn="r"/>
            <a:r>
              <a:rPr lang="en-US" sz="3000" dirty="0">
                <a:solidFill>
                  <a:srgbClr val="800000"/>
                </a:solidFill>
              </a:rPr>
              <a:t>PUSC 2023 </a:t>
            </a:r>
          </a:p>
        </p:txBody>
      </p:sp>
    </p:spTree>
    <p:extLst>
      <p:ext uri="{BB962C8B-B14F-4D97-AF65-F5344CB8AC3E}">
        <p14:creationId xmlns:p14="http://schemas.microsoft.com/office/powerpoint/2010/main" val="4267910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ED7921-594E-A64B-AD46-1F0A756BB30E}"/>
              </a:ext>
            </a:extLst>
          </p:cNvPr>
          <p:cNvSpPr>
            <a:spLocks noGrp="1"/>
          </p:cNvSpPr>
          <p:nvPr>
            <p:ph type="title"/>
          </p:nvPr>
        </p:nvSpPr>
        <p:spPr/>
        <p:txBody>
          <a:bodyPr/>
          <a:lstStyle/>
          <a:p>
            <a:r>
              <a:rPr lang="it-IT" sz="3500" dirty="0"/>
              <a:t>Esito dell’indagine pregiudiziale</a:t>
            </a:r>
          </a:p>
        </p:txBody>
      </p:sp>
      <p:sp>
        <p:nvSpPr>
          <p:cNvPr id="3" name="Segnaposto contenuto 2">
            <a:extLst>
              <a:ext uri="{FF2B5EF4-FFF2-40B4-BE49-F238E27FC236}">
                <a16:creationId xmlns:a16="http://schemas.microsoft.com/office/drawing/2014/main" id="{44D5C620-9238-8344-8B0D-FD65D66AAEC0}"/>
              </a:ext>
            </a:extLst>
          </p:cNvPr>
          <p:cNvSpPr>
            <a:spLocks noGrp="1"/>
          </p:cNvSpPr>
          <p:nvPr>
            <p:ph idx="1"/>
          </p:nvPr>
        </p:nvSpPr>
        <p:spPr>
          <a:xfrm>
            <a:off x="0" y="1417638"/>
            <a:ext cx="8077200" cy="4983162"/>
          </a:xfrm>
        </p:spPr>
        <p:txBody>
          <a:bodyPr>
            <a:noAutofit/>
          </a:bodyPr>
          <a:lstStyle/>
          <a:p>
            <a:pPr lvl="0"/>
            <a:r>
              <a:rPr lang="it-IT" sz="2600" dirty="0"/>
              <a:t>Possibile introduzione della </a:t>
            </a:r>
            <a:r>
              <a:rPr lang="it-IT" sz="2600" dirty="0">
                <a:solidFill>
                  <a:srgbClr val="FF0000"/>
                </a:solidFill>
              </a:rPr>
              <a:t>richiesta</a:t>
            </a:r>
            <a:r>
              <a:rPr lang="it-IT" sz="2600" dirty="0"/>
              <a:t> di nullità (libello) se si ritiene che esiste il “</a:t>
            </a:r>
            <a:r>
              <a:rPr lang="it-IT" sz="2600" dirty="0" err="1"/>
              <a:t>fumus</a:t>
            </a:r>
            <a:r>
              <a:rPr lang="it-IT" sz="2600" dirty="0"/>
              <a:t> boni </a:t>
            </a:r>
            <a:r>
              <a:rPr lang="it-IT" sz="2600" dirty="0" err="1"/>
              <a:t>iuris</a:t>
            </a:r>
            <a:r>
              <a:rPr lang="it-IT" sz="2600" dirty="0"/>
              <a:t>” (non semplicemente se è impossibile la convivenza)</a:t>
            </a:r>
          </a:p>
          <a:p>
            <a:pPr lvl="0"/>
            <a:r>
              <a:rPr lang="it-IT" sz="2600" dirty="0">
                <a:solidFill>
                  <a:srgbClr val="FF0000"/>
                </a:solidFill>
              </a:rPr>
              <a:t>Riconciliazione</a:t>
            </a:r>
            <a:r>
              <a:rPr lang="it-IT" sz="2600" dirty="0"/>
              <a:t> ed eventuale convalidazione</a:t>
            </a:r>
          </a:p>
          <a:p>
            <a:pPr lvl="0"/>
            <a:r>
              <a:rPr lang="it-IT" sz="2600" dirty="0">
                <a:solidFill>
                  <a:srgbClr val="FF0000"/>
                </a:solidFill>
              </a:rPr>
              <a:t>Assenza di elementi </a:t>
            </a:r>
            <a:r>
              <a:rPr lang="it-IT" sz="2600" dirty="0"/>
              <a:t>per introdurre la causa</a:t>
            </a:r>
          </a:p>
          <a:p>
            <a:pPr lvl="0"/>
            <a:r>
              <a:rPr lang="it-IT" sz="2600" dirty="0"/>
              <a:t>Possibile </a:t>
            </a:r>
            <a:r>
              <a:rPr lang="it-IT" sz="2600" dirty="0">
                <a:solidFill>
                  <a:srgbClr val="FF0000"/>
                </a:solidFill>
              </a:rPr>
              <a:t>separazione</a:t>
            </a:r>
            <a:r>
              <a:rPr lang="it-IT" sz="2600" dirty="0"/>
              <a:t> manente vincolo (</a:t>
            </a:r>
            <a:r>
              <a:rPr lang="it-IT" sz="2600" dirty="0" err="1"/>
              <a:t>cann</a:t>
            </a:r>
            <a:r>
              <a:rPr lang="it-IT" sz="2600" dirty="0"/>
              <a:t>. 1151-1153)</a:t>
            </a:r>
          </a:p>
          <a:p>
            <a:pPr lvl="0"/>
            <a:r>
              <a:rPr lang="it-IT" sz="2600" dirty="0"/>
              <a:t>In ogni caso, </a:t>
            </a:r>
            <a:r>
              <a:rPr lang="it-IT" sz="2600" dirty="0">
                <a:solidFill>
                  <a:srgbClr val="FF0000"/>
                </a:solidFill>
              </a:rPr>
              <a:t>accompagnare</a:t>
            </a:r>
            <a:r>
              <a:rPr lang="it-IT" sz="2600" dirty="0"/>
              <a:t> la coppia; se hanno intrapreso una nuova unione: accompagnarli secondo </a:t>
            </a:r>
            <a:r>
              <a:rPr lang="it-IT" sz="2600" dirty="0" err="1"/>
              <a:t>cap</a:t>
            </a:r>
            <a:r>
              <a:rPr lang="it-IT" sz="2600" dirty="0"/>
              <a:t> VIII di </a:t>
            </a:r>
            <a:r>
              <a:rPr lang="it-IT" sz="2600" dirty="0" err="1"/>
              <a:t>Amoris</a:t>
            </a:r>
            <a:r>
              <a:rPr lang="it-IT" sz="2600" dirty="0"/>
              <a:t> </a:t>
            </a:r>
            <a:r>
              <a:rPr lang="it-IT" sz="2600" dirty="0" err="1"/>
              <a:t>laetitia</a:t>
            </a:r>
            <a:endParaRPr lang="it-IT" sz="2600" dirty="0"/>
          </a:p>
        </p:txBody>
      </p:sp>
    </p:spTree>
    <p:extLst>
      <p:ext uri="{BB962C8B-B14F-4D97-AF65-F5344CB8AC3E}">
        <p14:creationId xmlns:p14="http://schemas.microsoft.com/office/powerpoint/2010/main" val="1792614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01EEC3-7302-BD4B-A0A7-7695AD6C4CBA}"/>
              </a:ext>
            </a:extLst>
          </p:cNvPr>
          <p:cNvSpPr>
            <a:spLocks noGrp="1"/>
          </p:cNvSpPr>
          <p:nvPr>
            <p:ph type="title"/>
          </p:nvPr>
        </p:nvSpPr>
        <p:spPr>
          <a:xfrm>
            <a:off x="394853" y="0"/>
            <a:ext cx="7620000" cy="368135"/>
          </a:xfrm>
        </p:spPr>
        <p:txBody>
          <a:bodyPr/>
          <a:lstStyle/>
          <a:p>
            <a:r>
              <a:rPr lang="it-IT" sz="3000" dirty="0"/>
              <a:t>Come fare la consulenza previa</a:t>
            </a:r>
          </a:p>
        </p:txBody>
      </p:sp>
      <p:sp>
        <p:nvSpPr>
          <p:cNvPr id="3" name="Segnaposto contenuto 2">
            <a:extLst>
              <a:ext uri="{FF2B5EF4-FFF2-40B4-BE49-F238E27FC236}">
                <a16:creationId xmlns:a16="http://schemas.microsoft.com/office/drawing/2014/main" id="{B7C2BBA4-9618-2948-8704-02CE9F16CC22}"/>
              </a:ext>
            </a:extLst>
          </p:cNvPr>
          <p:cNvSpPr>
            <a:spLocks noGrp="1"/>
          </p:cNvSpPr>
          <p:nvPr>
            <p:ph idx="1"/>
          </p:nvPr>
        </p:nvSpPr>
        <p:spPr>
          <a:xfrm>
            <a:off x="-154379" y="617517"/>
            <a:ext cx="8661069" cy="6240483"/>
          </a:xfrm>
        </p:spPr>
        <p:txBody>
          <a:bodyPr>
            <a:normAutofit fontScale="70000" lnSpcReduction="20000"/>
          </a:bodyPr>
          <a:lstStyle/>
          <a:p>
            <a:r>
              <a:rPr lang="it-IT" sz="3100" dirty="0"/>
              <a:t>Tenere presente il carattere </a:t>
            </a:r>
            <a:r>
              <a:rPr lang="it-IT" sz="3100" b="1" dirty="0"/>
              <a:t>dichiarativo</a:t>
            </a:r>
            <a:r>
              <a:rPr lang="it-IT" sz="3100" dirty="0"/>
              <a:t> della decisione finale: non si tratta di accertare il fallimento ma se è costituito il matrimonio…</a:t>
            </a:r>
          </a:p>
          <a:p>
            <a:pPr lvl="0"/>
            <a:r>
              <a:rPr lang="it-IT" sz="3100" dirty="0"/>
              <a:t>Fare notare l’importanza di essere </a:t>
            </a:r>
            <a:r>
              <a:rPr lang="it-IT" sz="3100" b="1" dirty="0"/>
              <a:t>sinceri</a:t>
            </a:r>
            <a:r>
              <a:rPr lang="it-IT" sz="3100" dirty="0"/>
              <a:t>, nel suo interesse</a:t>
            </a:r>
          </a:p>
          <a:p>
            <a:pPr lvl="1"/>
            <a:r>
              <a:rPr lang="it-IT" sz="3100" dirty="0"/>
              <a:t>l'eventuale dichiarazione di nullità di un matrimonio è una questione che tocca la coscienza delle persone, poiché riguarda un diritto che non è disponibile alla libera volontà dei coniugi, come il vincolo matrimoniale</a:t>
            </a:r>
          </a:p>
          <a:p>
            <a:pPr lvl="0"/>
            <a:r>
              <a:rPr lang="it-IT" sz="3100" dirty="0"/>
              <a:t>non si tratta della semplice formalizzazione esterna di una situazione personale, ma di un fatto che riguarda la propria coscienza, di fronte al quale un giudizio di nullità non avrebbe valore se fosse basato su motivazioni deliberatamente falsificate o intenzionalmente forzate</a:t>
            </a:r>
          </a:p>
          <a:p>
            <a:pPr lvl="0"/>
            <a:r>
              <a:rPr lang="it-IT" sz="3100" dirty="0"/>
              <a:t>la consulenza previa </a:t>
            </a:r>
            <a:r>
              <a:rPr lang="it-IT" sz="3100" dirty="0">
                <a:solidFill>
                  <a:srgbClr val="FF0000"/>
                </a:solidFill>
              </a:rPr>
              <a:t>non è definitiva</a:t>
            </a:r>
            <a:r>
              <a:rPr lang="it-IT" sz="3100" dirty="0"/>
              <a:t>: si basa sulla versione del soggetto, che poi dovrà vagliare il giudice confrontandola con altre prove.</a:t>
            </a:r>
          </a:p>
          <a:p>
            <a:pPr lvl="0"/>
            <a:endParaRPr lang="it-IT" sz="3100" dirty="0"/>
          </a:p>
          <a:p>
            <a:pPr lvl="0"/>
            <a:r>
              <a:rPr lang="it-IT" sz="3100" dirty="0"/>
              <a:t>Ricordare gli </a:t>
            </a:r>
            <a:r>
              <a:rPr lang="it-IT" sz="3100" b="1" dirty="0"/>
              <a:t>obiettivi</a:t>
            </a:r>
            <a:r>
              <a:rPr lang="it-IT" sz="3100" dirty="0"/>
              <a:t> di questo lavoro previo: </a:t>
            </a:r>
          </a:p>
          <a:p>
            <a:pPr lvl="1"/>
            <a:r>
              <a:rPr lang="it-IT" sz="3100" dirty="0"/>
              <a:t>in primo luogo, se il caso presentato dal fedele corrisponde o meno a una delle cause di nullità previste dal diritto canonico; </a:t>
            </a:r>
          </a:p>
          <a:p>
            <a:pPr lvl="1"/>
            <a:r>
              <a:rPr lang="it-IT" sz="3100" dirty="0"/>
              <a:t>in secondo luogo, se sembra possibile, in termini generali, provare la causa di nullità eventualmente addotta </a:t>
            </a:r>
          </a:p>
        </p:txBody>
      </p:sp>
    </p:spTree>
    <p:extLst>
      <p:ext uri="{BB962C8B-B14F-4D97-AF65-F5344CB8AC3E}">
        <p14:creationId xmlns:p14="http://schemas.microsoft.com/office/powerpoint/2010/main" val="4292801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DF9209-A022-8341-8590-569765E75B40}"/>
              </a:ext>
            </a:extLst>
          </p:cNvPr>
          <p:cNvSpPr>
            <a:spLocks noGrp="1"/>
          </p:cNvSpPr>
          <p:nvPr>
            <p:ph type="title"/>
          </p:nvPr>
        </p:nvSpPr>
        <p:spPr>
          <a:xfrm>
            <a:off x="457200" y="274638"/>
            <a:ext cx="7620000" cy="279544"/>
          </a:xfrm>
        </p:spPr>
        <p:txBody>
          <a:bodyPr/>
          <a:lstStyle/>
          <a:p>
            <a:r>
              <a:rPr lang="it-IT" sz="3500" dirty="0"/>
              <a:t>Per riassumere</a:t>
            </a:r>
          </a:p>
        </p:txBody>
      </p:sp>
      <p:sp>
        <p:nvSpPr>
          <p:cNvPr id="3" name="Segnaposto contenuto 2">
            <a:extLst>
              <a:ext uri="{FF2B5EF4-FFF2-40B4-BE49-F238E27FC236}">
                <a16:creationId xmlns:a16="http://schemas.microsoft.com/office/drawing/2014/main" id="{7DCFA25B-3498-CC44-B27B-0BE17540DE69}"/>
              </a:ext>
            </a:extLst>
          </p:cNvPr>
          <p:cNvSpPr>
            <a:spLocks noGrp="1"/>
          </p:cNvSpPr>
          <p:nvPr>
            <p:ph idx="1"/>
          </p:nvPr>
        </p:nvSpPr>
        <p:spPr>
          <a:xfrm>
            <a:off x="0" y="1052945"/>
            <a:ext cx="8382000" cy="5805055"/>
          </a:xfrm>
        </p:spPr>
        <p:txBody>
          <a:bodyPr>
            <a:normAutofit/>
          </a:bodyPr>
          <a:lstStyle/>
          <a:p>
            <a:pPr lvl="0"/>
            <a:r>
              <a:rPr lang="it-IT" sz="2400" dirty="0"/>
              <a:t>Aiutare a individuare </a:t>
            </a:r>
            <a:r>
              <a:rPr lang="it-IT" sz="2400" b="1" dirty="0"/>
              <a:t>fatti rilevanti</a:t>
            </a:r>
            <a:r>
              <a:rPr lang="it-IT" sz="2400" dirty="0"/>
              <a:t>, non solo a sfogare risentimenti e frustrazioni o fatti irrilevanti</a:t>
            </a:r>
          </a:p>
          <a:p>
            <a:pPr lvl="1"/>
            <a:r>
              <a:rPr lang="it-IT" dirty="0"/>
              <a:t>Importante la causa del fallimento (per evitare ulteriori fallimenti)</a:t>
            </a:r>
          </a:p>
          <a:p>
            <a:pPr lvl="1"/>
            <a:r>
              <a:rPr lang="it-IT" dirty="0"/>
              <a:t>Non farsi influenzare da elementi positivi (buona fede, rettitudine d’intenzione, riscoperta della fede e possibilità di riavvicinarsi ai sacramenti)</a:t>
            </a:r>
          </a:p>
          <a:p>
            <a:pPr lvl="1"/>
            <a:r>
              <a:rPr lang="it-IT" dirty="0"/>
              <a:t>Non creare false aspettative: accettare un eventuale risposta negativa</a:t>
            </a:r>
            <a:endParaRPr lang="it-IT" sz="2400" dirty="0"/>
          </a:p>
          <a:p>
            <a:pPr lvl="0"/>
            <a:r>
              <a:rPr lang="it-IT" sz="2400" dirty="0"/>
              <a:t>Centrare l’attenzione </a:t>
            </a:r>
            <a:r>
              <a:rPr lang="it-IT" sz="2400" b="1" dirty="0"/>
              <a:t>sul momento del consenso</a:t>
            </a:r>
            <a:r>
              <a:rPr lang="it-IT" sz="2400" dirty="0"/>
              <a:t>, più che sul fallimento  </a:t>
            </a:r>
          </a:p>
          <a:p>
            <a:pPr lvl="1"/>
            <a:r>
              <a:rPr lang="it-IT" sz="2200" dirty="0"/>
              <a:t>Qualsiasi evento, anche grave (malattia, infedeltà, ecc.), verificatosi dopo il matrimonio non ha alcuna rilevanza ai fini della dichiarazione di nullità, a meno che non dimostri l'esistenza di un motivo di nullità presente al momento del consenso (ad esempio: la prosecuzione subito dopo il matrimonio della relazione con un amante è un evento che può essere rilevante, a determinate condizioni, come indice di esclusione della fedeltà coniugale).</a:t>
            </a:r>
          </a:p>
          <a:p>
            <a:endParaRPr lang="it-IT" dirty="0"/>
          </a:p>
        </p:txBody>
      </p:sp>
    </p:spTree>
    <p:extLst>
      <p:ext uri="{BB962C8B-B14F-4D97-AF65-F5344CB8AC3E}">
        <p14:creationId xmlns:p14="http://schemas.microsoft.com/office/powerpoint/2010/main" val="3762861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F725A9-1686-BD41-B89C-6CB08AA98D66}"/>
              </a:ext>
            </a:extLst>
          </p:cNvPr>
          <p:cNvSpPr>
            <a:spLocks noGrp="1"/>
          </p:cNvSpPr>
          <p:nvPr>
            <p:ph type="title"/>
          </p:nvPr>
        </p:nvSpPr>
        <p:spPr>
          <a:xfrm>
            <a:off x="457200" y="274638"/>
            <a:ext cx="7620000" cy="663513"/>
          </a:xfrm>
        </p:spPr>
        <p:txBody>
          <a:bodyPr/>
          <a:lstStyle/>
          <a:p>
            <a:r>
              <a:rPr lang="it-IT" sz="3500" dirty="0"/>
              <a:t>Fasi del processo</a:t>
            </a:r>
          </a:p>
        </p:txBody>
      </p:sp>
      <p:pic>
        <p:nvPicPr>
          <p:cNvPr id="4" name="Picture 2" descr="lucchetti5.jpg">
            <a:extLst>
              <a:ext uri="{FF2B5EF4-FFF2-40B4-BE49-F238E27FC236}">
                <a16:creationId xmlns:a16="http://schemas.microsoft.com/office/drawing/2014/main" id="{F5576A63-1100-5B4E-AFB1-47DEB0C934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26182" y="1981200"/>
            <a:ext cx="4017818" cy="4738254"/>
          </a:xfrm>
          <a:prstGeom prst="rect">
            <a:avLst/>
          </a:prstGeom>
        </p:spPr>
      </p:pic>
      <p:sp>
        <p:nvSpPr>
          <p:cNvPr id="3" name="CasellaDiTesto 2">
            <a:extLst>
              <a:ext uri="{FF2B5EF4-FFF2-40B4-BE49-F238E27FC236}">
                <a16:creationId xmlns:a16="http://schemas.microsoft.com/office/drawing/2014/main" id="{BF9B8F1B-A28D-C54B-B931-36A9D544F068}"/>
              </a:ext>
            </a:extLst>
          </p:cNvPr>
          <p:cNvSpPr txBox="1"/>
          <p:nvPr/>
        </p:nvSpPr>
        <p:spPr>
          <a:xfrm>
            <a:off x="0" y="938150"/>
            <a:ext cx="5126182" cy="5693866"/>
          </a:xfrm>
          <a:prstGeom prst="rect">
            <a:avLst/>
          </a:prstGeom>
          <a:noFill/>
        </p:spPr>
        <p:txBody>
          <a:bodyPr wrap="square" rtlCol="0">
            <a:spAutoFit/>
          </a:bodyPr>
          <a:lstStyle/>
          <a:p>
            <a:r>
              <a:rPr lang="it-IT" sz="2600" dirty="0"/>
              <a:t>È bene che il consulente abbia in mente i </a:t>
            </a:r>
            <a:r>
              <a:rPr lang="it-IT" sz="2600" b="1" dirty="0"/>
              <a:t>possibili motivi</a:t>
            </a:r>
            <a:r>
              <a:rPr lang="it-IT" sz="2600" dirty="0"/>
              <a:t> della nullità e i </a:t>
            </a:r>
            <a:r>
              <a:rPr lang="it-IT" sz="2600" b="1" dirty="0"/>
              <a:t>principi</a:t>
            </a:r>
            <a:r>
              <a:rPr lang="it-IT" sz="2600" dirty="0"/>
              <a:t> processuali nonché le </a:t>
            </a:r>
            <a:r>
              <a:rPr lang="it-IT" sz="2600" b="1" dirty="0"/>
              <a:t>fasi</a:t>
            </a:r>
            <a:r>
              <a:rPr lang="it-IT" sz="2600" dirty="0"/>
              <a:t> successive</a:t>
            </a:r>
          </a:p>
          <a:p>
            <a:r>
              <a:rPr lang="it-IT" sz="2600" dirty="0"/>
              <a:t> </a:t>
            </a:r>
          </a:p>
          <a:p>
            <a:r>
              <a:rPr lang="it-IT" sz="2600" dirty="0"/>
              <a:t>Uno dei frutti dei lavori sinodali è la </a:t>
            </a:r>
            <a:r>
              <a:rPr lang="it-IT" sz="2600" b="1" dirty="0"/>
              <a:t>riforma</a:t>
            </a:r>
            <a:r>
              <a:rPr lang="it-IT" sz="2600" dirty="0"/>
              <a:t> del processo di nullità.</a:t>
            </a:r>
          </a:p>
          <a:p>
            <a:r>
              <a:rPr lang="it-IT" sz="2600" dirty="0"/>
              <a:t>Agosto 2015, tra le due Assemblee (straordinaria e ordinaria)</a:t>
            </a:r>
          </a:p>
          <a:p>
            <a:endParaRPr lang="it-IT" sz="2600" dirty="0"/>
          </a:p>
          <a:p>
            <a:r>
              <a:rPr lang="it-IT" sz="2600" dirty="0"/>
              <a:t>Processo </a:t>
            </a:r>
            <a:r>
              <a:rPr lang="it-IT" sz="2600" dirty="0">
                <a:solidFill>
                  <a:srgbClr val="FF0000"/>
                </a:solidFill>
              </a:rPr>
              <a:t>ordinario</a:t>
            </a:r>
            <a:r>
              <a:rPr lang="it-IT" sz="2600" dirty="0"/>
              <a:t> / </a:t>
            </a:r>
            <a:r>
              <a:rPr lang="it-IT" sz="2600" dirty="0">
                <a:solidFill>
                  <a:srgbClr val="FF0000"/>
                </a:solidFill>
              </a:rPr>
              <a:t>più breve </a:t>
            </a:r>
            <a:r>
              <a:rPr lang="it-IT" sz="2600" dirty="0"/>
              <a:t>affidato al vescovo (nullità manifesta / non necessità istruttoria approfondita / accordo dei coniugi)</a:t>
            </a:r>
          </a:p>
        </p:txBody>
      </p:sp>
    </p:spTree>
    <p:extLst>
      <p:ext uri="{BB962C8B-B14F-4D97-AF65-F5344CB8AC3E}">
        <p14:creationId xmlns:p14="http://schemas.microsoft.com/office/powerpoint/2010/main" val="419817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06988B-6BB8-C84F-80AE-16D383FC332E}"/>
              </a:ext>
            </a:extLst>
          </p:cNvPr>
          <p:cNvSpPr>
            <a:spLocks noGrp="1"/>
          </p:cNvSpPr>
          <p:nvPr>
            <p:ph type="title"/>
          </p:nvPr>
        </p:nvSpPr>
        <p:spPr>
          <a:xfrm>
            <a:off x="457200" y="274639"/>
            <a:ext cx="7620000" cy="279544"/>
          </a:xfrm>
        </p:spPr>
        <p:txBody>
          <a:bodyPr/>
          <a:lstStyle/>
          <a:p>
            <a:r>
              <a:rPr lang="it-IT" sz="3000" dirty="0" err="1"/>
              <a:t>Mitis</a:t>
            </a:r>
            <a:r>
              <a:rPr lang="it-IT" sz="3000" dirty="0"/>
              <a:t> </a:t>
            </a:r>
            <a:r>
              <a:rPr lang="it-IT" sz="3000" dirty="0" err="1"/>
              <a:t>Iudex</a:t>
            </a:r>
            <a:r>
              <a:rPr lang="it-IT" sz="3000" dirty="0"/>
              <a:t> Dominus </a:t>
            </a:r>
            <a:r>
              <a:rPr lang="it-IT" sz="3000" dirty="0" err="1"/>
              <a:t>Iesus</a:t>
            </a:r>
            <a:r>
              <a:rPr lang="it-IT" sz="3000" dirty="0"/>
              <a:t>, 2015</a:t>
            </a:r>
          </a:p>
        </p:txBody>
      </p:sp>
      <p:sp>
        <p:nvSpPr>
          <p:cNvPr id="3" name="Segnaposto contenuto 2">
            <a:extLst>
              <a:ext uri="{FF2B5EF4-FFF2-40B4-BE49-F238E27FC236}">
                <a16:creationId xmlns:a16="http://schemas.microsoft.com/office/drawing/2014/main" id="{6DDFBE95-EB56-9841-BEBE-130CDBBB32C4}"/>
              </a:ext>
            </a:extLst>
          </p:cNvPr>
          <p:cNvSpPr>
            <a:spLocks noGrp="1"/>
          </p:cNvSpPr>
          <p:nvPr>
            <p:ph idx="1"/>
          </p:nvPr>
        </p:nvSpPr>
        <p:spPr>
          <a:xfrm>
            <a:off x="0" y="775855"/>
            <a:ext cx="8478982" cy="6082145"/>
          </a:xfrm>
        </p:spPr>
        <p:txBody>
          <a:bodyPr>
            <a:normAutofit fontScale="92500" lnSpcReduction="20000"/>
          </a:bodyPr>
          <a:lstStyle/>
          <a:p>
            <a:pPr lvl="0"/>
            <a:r>
              <a:rPr lang="it-IT" sz="2400" b="1" dirty="0"/>
              <a:t>Obiettivi</a:t>
            </a:r>
            <a:r>
              <a:rPr lang="it-IT" sz="2400" dirty="0"/>
              <a:t>: celerità / vicinanza / protagonismo del vescovo</a:t>
            </a:r>
          </a:p>
          <a:p>
            <a:pPr lvl="0"/>
            <a:r>
              <a:rPr lang="it-IT" sz="2400" dirty="0"/>
              <a:t>Francesco: L'obiettivo non è favorire la nullità ma la </a:t>
            </a:r>
            <a:r>
              <a:rPr lang="it-IT" sz="2400" b="1" dirty="0"/>
              <a:t>celerità</a:t>
            </a:r>
            <a:r>
              <a:rPr lang="it-IT" sz="2400" dirty="0"/>
              <a:t>.</a:t>
            </a:r>
          </a:p>
          <a:p>
            <a:pPr lvl="1"/>
            <a:r>
              <a:rPr lang="it-IT" sz="2100" i="1" dirty="0" err="1"/>
              <a:t>Summum</a:t>
            </a:r>
            <a:r>
              <a:rPr lang="it-IT" sz="2100" i="1" dirty="0"/>
              <a:t> </a:t>
            </a:r>
            <a:r>
              <a:rPr lang="it-IT" sz="2100" i="1" dirty="0" err="1"/>
              <a:t>ius</a:t>
            </a:r>
            <a:r>
              <a:rPr lang="it-IT" sz="2100" i="1" dirty="0"/>
              <a:t> summa </a:t>
            </a:r>
            <a:r>
              <a:rPr lang="it-IT" sz="2100" i="1" dirty="0" err="1"/>
              <a:t>iniuria</a:t>
            </a:r>
            <a:r>
              <a:rPr lang="it-IT" sz="2100" i="1" dirty="0"/>
              <a:t> </a:t>
            </a:r>
            <a:endParaRPr lang="it-IT" sz="2100" dirty="0"/>
          </a:p>
          <a:p>
            <a:pPr lvl="1"/>
            <a:r>
              <a:rPr lang="it-IT" sz="2100" dirty="0"/>
              <a:t>Garanzie a protezione del matrimonio (collegialità del tribunale, il grado “qualificato” di certezza richiesta, la necessità o meno della doppia sentenza conforme, l’assenza di </a:t>
            </a:r>
            <a:r>
              <a:rPr lang="it-IT" sz="2100" i="1" dirty="0"/>
              <a:t>res iudicata</a:t>
            </a:r>
            <a:r>
              <a:rPr lang="it-IT" sz="2100" dirty="0"/>
              <a:t> materiale e la possibilità di un’ulteriore revisione della sentenza, il necessario intervento del difensore del vincolo)</a:t>
            </a:r>
          </a:p>
          <a:p>
            <a:pPr lvl="0"/>
            <a:r>
              <a:rPr lang="it-IT" sz="2400" dirty="0"/>
              <a:t>Questione fondamentale e non negoziabile (forse l'unica): il carattere </a:t>
            </a:r>
            <a:r>
              <a:rPr lang="it-IT" sz="2400" b="1" dirty="0"/>
              <a:t>dichiarativo</a:t>
            </a:r>
            <a:r>
              <a:rPr lang="it-IT" sz="2400" dirty="0"/>
              <a:t> </a:t>
            </a:r>
          </a:p>
          <a:p>
            <a:pPr lvl="1"/>
            <a:r>
              <a:rPr lang="it-IT" sz="2100" dirty="0"/>
              <a:t>Tutti i protagonisti del processo (coniugi, giudice, avvocati, difensore del vincolo) condividono lo stesso obiettivo di cercare la verità. Il bene che è in gioco, la verità sullo stato delle persone e il bene del matrimonio, non è a disposizione delle parti. La natura pubblica del matrimonio richiede che la parola sulla "verità" del matrimonio provenga non dai coniugi stessi ma dall'autorità</a:t>
            </a:r>
          </a:p>
          <a:p>
            <a:pPr lvl="0"/>
            <a:r>
              <a:rPr lang="it-IT" sz="2400" dirty="0"/>
              <a:t>Far </a:t>
            </a:r>
            <a:r>
              <a:rPr lang="it-IT" sz="2400" b="1" dirty="0"/>
              <a:t>conoscere la possibilità </a:t>
            </a:r>
            <a:r>
              <a:rPr lang="it-IT" sz="2400" dirty="0"/>
              <a:t>di introdurre una causa di nullità: molti fedeli non ne sono a conoscenza, o pensano che sia troppo difficile o troppo costoso</a:t>
            </a:r>
          </a:p>
          <a:p>
            <a:pPr lvl="0"/>
            <a:r>
              <a:rPr lang="it-IT" sz="2400" dirty="0"/>
              <a:t>Pericolo di </a:t>
            </a:r>
            <a:r>
              <a:rPr lang="it-IT" sz="2400" b="1" dirty="0"/>
              <a:t>strumentalizzazione</a:t>
            </a:r>
            <a:r>
              <a:rPr lang="it-IT" sz="2400" dirty="0"/>
              <a:t> del processo. L'obiettivo è dichiarare la verità; indirettamente, risolvere situazioni irregolari.</a:t>
            </a:r>
          </a:p>
          <a:p>
            <a:pPr lvl="0"/>
            <a:r>
              <a:rPr lang="it-IT" sz="2400" b="1" dirty="0"/>
              <a:t>Efficacia civile </a:t>
            </a:r>
            <a:r>
              <a:rPr lang="it-IT" sz="2400" dirty="0"/>
              <a:t>delle sentenze ecclesiastiche (delibazione)</a:t>
            </a:r>
          </a:p>
          <a:p>
            <a:endParaRPr lang="it-IT" dirty="0"/>
          </a:p>
        </p:txBody>
      </p:sp>
    </p:spTree>
    <p:extLst>
      <p:ext uri="{BB962C8B-B14F-4D97-AF65-F5344CB8AC3E}">
        <p14:creationId xmlns:p14="http://schemas.microsoft.com/office/powerpoint/2010/main" val="4254871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9B4F8A-241F-C042-BCBC-0AF95FBC990C}"/>
              </a:ext>
            </a:extLst>
          </p:cNvPr>
          <p:cNvSpPr>
            <a:spLocks noGrp="1"/>
          </p:cNvSpPr>
          <p:nvPr>
            <p:ph type="title"/>
          </p:nvPr>
        </p:nvSpPr>
        <p:spPr>
          <a:xfrm>
            <a:off x="8672944" y="0"/>
            <a:ext cx="471055" cy="595745"/>
          </a:xfrm>
        </p:spPr>
        <p:txBody>
          <a:bodyPr/>
          <a:lstStyle/>
          <a:p>
            <a:endParaRPr lang="it-IT" sz="3000" dirty="0"/>
          </a:p>
        </p:txBody>
      </p:sp>
      <p:sp>
        <p:nvSpPr>
          <p:cNvPr id="3" name="Segnaposto contenuto 2">
            <a:extLst>
              <a:ext uri="{FF2B5EF4-FFF2-40B4-BE49-F238E27FC236}">
                <a16:creationId xmlns:a16="http://schemas.microsoft.com/office/drawing/2014/main" id="{ADF9FA85-8F59-2247-A862-27C2DF631501}"/>
              </a:ext>
            </a:extLst>
          </p:cNvPr>
          <p:cNvSpPr>
            <a:spLocks noGrp="1"/>
          </p:cNvSpPr>
          <p:nvPr>
            <p:ph idx="1"/>
          </p:nvPr>
        </p:nvSpPr>
        <p:spPr>
          <a:xfrm>
            <a:off x="0" y="1"/>
            <a:ext cx="8534400" cy="6858000"/>
          </a:xfrm>
        </p:spPr>
        <p:txBody>
          <a:bodyPr>
            <a:normAutofit fontScale="92500" lnSpcReduction="20000"/>
          </a:bodyPr>
          <a:lstStyle/>
          <a:p>
            <a:pPr lvl="0"/>
            <a:r>
              <a:rPr lang="it-IT" sz="2400" b="1" dirty="0">
                <a:solidFill>
                  <a:srgbClr val="FF0000"/>
                </a:solidFill>
              </a:rPr>
              <a:t>Svolgimento</a:t>
            </a:r>
            <a:r>
              <a:rPr lang="it-IT" sz="2400" dirty="0"/>
              <a:t> del processo</a:t>
            </a:r>
          </a:p>
          <a:p>
            <a:pPr lvl="0"/>
            <a:r>
              <a:rPr lang="it-IT" sz="2400" b="1" dirty="0"/>
              <a:t>Introduzione</a:t>
            </a:r>
            <a:r>
              <a:rPr lang="it-IT" sz="2400" dirty="0"/>
              <a:t>. </a:t>
            </a:r>
          </a:p>
          <a:p>
            <a:pPr lvl="1"/>
            <a:r>
              <a:rPr lang="it-IT" sz="2200" dirty="0"/>
              <a:t>Giudice competente </a:t>
            </a:r>
          </a:p>
          <a:p>
            <a:pPr lvl="2"/>
            <a:r>
              <a:rPr lang="it-IT" sz="2000" dirty="0"/>
              <a:t>c. 1672: luogo del matrimonio / domicilio o </a:t>
            </a:r>
            <a:r>
              <a:rPr lang="it-IT" sz="2000" dirty="0" err="1"/>
              <a:t>quasidomicilio</a:t>
            </a:r>
            <a:r>
              <a:rPr lang="it-IT" sz="2000" dirty="0"/>
              <a:t> di uno dei coniugi / luogo dove raccogliere le prove</a:t>
            </a:r>
          </a:p>
          <a:p>
            <a:pPr lvl="1"/>
            <a:r>
              <a:rPr lang="it-IT" dirty="0"/>
              <a:t>Indagine pregiudiziale o pastorale. Inserimento nella pastorale matrimoniale</a:t>
            </a:r>
          </a:p>
          <a:p>
            <a:pPr lvl="1"/>
            <a:r>
              <a:rPr lang="it-IT" dirty="0"/>
              <a:t>Domanda; </a:t>
            </a:r>
            <a:r>
              <a:rPr lang="it-IT" i="1" dirty="0" err="1"/>
              <a:t>fumus</a:t>
            </a:r>
            <a:r>
              <a:rPr lang="it-IT" i="1" dirty="0"/>
              <a:t> boni </a:t>
            </a:r>
            <a:r>
              <a:rPr lang="it-IT" i="1" dirty="0" err="1"/>
              <a:t>iuris</a:t>
            </a:r>
            <a:r>
              <a:rPr lang="it-IT" dirty="0"/>
              <a:t>, tentativi convalida. Citazione del convenuto e DV</a:t>
            </a:r>
          </a:p>
          <a:p>
            <a:pPr lvl="1"/>
            <a:r>
              <a:rPr lang="it-IT" dirty="0"/>
              <a:t>Fissazione del </a:t>
            </a:r>
            <a:r>
              <a:rPr lang="it-IT" b="1" i="1" dirty="0" err="1"/>
              <a:t>dubium</a:t>
            </a:r>
            <a:r>
              <a:rPr lang="it-IT" dirty="0"/>
              <a:t> (oggetto del processo): “se consta la nullità per…”</a:t>
            </a:r>
          </a:p>
          <a:p>
            <a:pPr lvl="2"/>
            <a:r>
              <a:rPr lang="it-IT" dirty="0"/>
              <a:t>Si parte dalla presunzione di validità, che uno dei coniugi contesta (o entrambi) e deve provare. Se non riesce a provare, il giudice concluderà che non consta</a:t>
            </a:r>
          </a:p>
          <a:p>
            <a:pPr lvl="0"/>
            <a:r>
              <a:rPr lang="it-IT" sz="2400" b="1" dirty="0"/>
              <a:t>Istruzione</a:t>
            </a:r>
            <a:r>
              <a:rPr lang="it-IT" sz="2400" dirty="0"/>
              <a:t>. Raccolta delle prove:</a:t>
            </a:r>
          </a:p>
          <a:p>
            <a:pPr lvl="2"/>
            <a:r>
              <a:rPr lang="it-IT" sz="1900" dirty="0"/>
              <a:t>Dichiarazioni delle parti. La prova piena. PME 117; c. 1536 e 1679 CIC. DC e la confessione giudiziale. MIDI 1678 § 1: «possono avere valore di prova piena, da valutarsi dal giudice considerati tutti gli indizi e gli </a:t>
            </a:r>
            <a:r>
              <a:rPr lang="it-IT" sz="1900" dirty="0" err="1"/>
              <a:t>amminicoli</a:t>
            </a:r>
            <a:r>
              <a:rPr lang="it-IT" sz="1900" dirty="0"/>
              <a:t>, se non vi siano altri elementi che le confutino».</a:t>
            </a:r>
          </a:p>
          <a:p>
            <a:pPr lvl="2"/>
            <a:r>
              <a:rPr lang="it-IT" sz="1900" dirty="0"/>
              <a:t>Testimoni</a:t>
            </a:r>
          </a:p>
          <a:p>
            <a:pPr lvl="2"/>
            <a:r>
              <a:rPr lang="it-IT" sz="1900" dirty="0"/>
              <a:t>Documenti</a:t>
            </a:r>
          </a:p>
          <a:p>
            <a:pPr lvl="2"/>
            <a:r>
              <a:rPr lang="it-IT" sz="1900" dirty="0"/>
              <a:t>Perizie. Competenza tecnica e antropologia. Criteri medici e giuridici</a:t>
            </a:r>
          </a:p>
          <a:p>
            <a:pPr lvl="0"/>
            <a:r>
              <a:rPr lang="it-IT" sz="2400" b="1" dirty="0"/>
              <a:t>Decisione</a:t>
            </a:r>
          </a:p>
          <a:p>
            <a:pPr lvl="1"/>
            <a:r>
              <a:rPr lang="it-IT" dirty="0"/>
              <a:t>Pubblicazione degli atti (avvocati possono conoscere le prove raccolte)</a:t>
            </a:r>
          </a:p>
          <a:p>
            <a:pPr lvl="1"/>
            <a:r>
              <a:rPr lang="it-IT" dirty="0"/>
              <a:t>Discussione. Avvocato difensore e difensore del vincolo</a:t>
            </a:r>
          </a:p>
          <a:p>
            <a:pPr lvl="1"/>
            <a:r>
              <a:rPr lang="it-IT" dirty="0"/>
              <a:t>Sentenza (</a:t>
            </a:r>
            <a:r>
              <a:rPr lang="it-IT" b="1" dirty="0"/>
              <a:t>certezza morale</a:t>
            </a:r>
            <a:r>
              <a:rPr lang="it-IT" dirty="0"/>
              <a:t>). Motivazione. Congruenza. Risposta al </a:t>
            </a:r>
            <a:r>
              <a:rPr lang="it-IT" i="1" dirty="0" err="1"/>
              <a:t>dubium</a:t>
            </a:r>
            <a:r>
              <a:rPr lang="it-IT" dirty="0"/>
              <a:t>: se consta </a:t>
            </a:r>
            <a:r>
              <a:rPr lang="it-IT" i="1" dirty="0"/>
              <a:t>ex </a:t>
            </a:r>
            <a:r>
              <a:rPr lang="it-IT" i="1" dirty="0" err="1"/>
              <a:t>actis</a:t>
            </a:r>
            <a:r>
              <a:rPr lang="it-IT" i="1" dirty="0"/>
              <a:t> et </a:t>
            </a:r>
            <a:r>
              <a:rPr lang="it-IT" i="1" dirty="0" err="1"/>
              <a:t>probatis</a:t>
            </a:r>
            <a:r>
              <a:rPr lang="it-IT" dirty="0"/>
              <a:t>. </a:t>
            </a:r>
            <a:r>
              <a:rPr lang="it-IT" b="1" dirty="0" err="1"/>
              <a:t>Vetitum</a:t>
            </a:r>
            <a:endParaRPr lang="it-IT" dirty="0"/>
          </a:p>
          <a:p>
            <a:pPr lvl="0"/>
            <a:r>
              <a:rPr lang="it-IT" sz="2400" b="1" dirty="0"/>
              <a:t>Impugnazione</a:t>
            </a:r>
            <a:r>
              <a:rPr lang="it-IT" sz="2400" dirty="0"/>
              <a:t> facoltativa (con MIDI basta una sentenza favorabile)</a:t>
            </a:r>
          </a:p>
          <a:p>
            <a:endParaRPr lang="it-IT" dirty="0"/>
          </a:p>
        </p:txBody>
      </p:sp>
    </p:spTree>
    <p:extLst>
      <p:ext uri="{BB962C8B-B14F-4D97-AF65-F5344CB8AC3E}">
        <p14:creationId xmlns:p14="http://schemas.microsoft.com/office/powerpoint/2010/main" val="2036091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93E124-DAF8-984A-AB9C-072E49E8155C}"/>
              </a:ext>
            </a:extLst>
          </p:cNvPr>
          <p:cNvSpPr>
            <a:spLocks noGrp="1"/>
          </p:cNvSpPr>
          <p:nvPr>
            <p:ph type="title"/>
          </p:nvPr>
        </p:nvSpPr>
        <p:spPr>
          <a:xfrm>
            <a:off x="480950" y="157372"/>
            <a:ext cx="7620000" cy="653617"/>
          </a:xfrm>
        </p:spPr>
        <p:txBody>
          <a:bodyPr/>
          <a:lstStyle/>
          <a:p>
            <a:r>
              <a:rPr lang="it-IT" sz="3000" dirty="0"/>
              <a:t>Possibili capi di nullità</a:t>
            </a:r>
          </a:p>
        </p:txBody>
      </p:sp>
      <p:pic>
        <p:nvPicPr>
          <p:cNvPr id="4" name="Content Placeholder 7" descr="affresco.jpg">
            <a:extLst>
              <a:ext uri="{FF2B5EF4-FFF2-40B4-BE49-F238E27FC236}">
                <a16:creationId xmlns:a16="http://schemas.microsoft.com/office/drawing/2014/main" id="{AF893882-EC78-4C4A-A244-1A68E9E8F14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737" b="-19737"/>
          <a:stretch>
            <a:fillRect/>
          </a:stretch>
        </p:blipFill>
        <p:spPr>
          <a:xfrm>
            <a:off x="6018726" y="1946564"/>
            <a:ext cx="3125274" cy="4800600"/>
          </a:xfrm>
        </p:spPr>
      </p:pic>
      <p:sp>
        <p:nvSpPr>
          <p:cNvPr id="5" name="CasellaDiTesto 4">
            <a:extLst>
              <a:ext uri="{FF2B5EF4-FFF2-40B4-BE49-F238E27FC236}">
                <a16:creationId xmlns:a16="http://schemas.microsoft.com/office/drawing/2014/main" id="{E9B90FCD-844B-BF4D-9BDD-6A2FC8987C82}"/>
              </a:ext>
            </a:extLst>
          </p:cNvPr>
          <p:cNvSpPr txBox="1"/>
          <p:nvPr/>
        </p:nvSpPr>
        <p:spPr>
          <a:xfrm>
            <a:off x="83126" y="810989"/>
            <a:ext cx="6068291" cy="5878532"/>
          </a:xfrm>
          <a:prstGeom prst="rect">
            <a:avLst/>
          </a:prstGeom>
          <a:noFill/>
        </p:spPr>
        <p:txBody>
          <a:bodyPr wrap="square" rtlCol="0">
            <a:spAutoFit/>
          </a:bodyPr>
          <a:lstStyle/>
          <a:p>
            <a:r>
              <a:rPr lang="it-IT" sz="2300" dirty="0"/>
              <a:t>1057 - §1. L'atto che costituisce il matrimonio è il </a:t>
            </a:r>
            <a:r>
              <a:rPr lang="it-IT" sz="2300" b="1" dirty="0"/>
              <a:t>consenso</a:t>
            </a:r>
            <a:r>
              <a:rPr lang="it-IT" sz="2300" dirty="0"/>
              <a:t> delle parti </a:t>
            </a:r>
            <a:r>
              <a:rPr lang="it-IT" sz="2300" b="1" dirty="0"/>
              <a:t>manifestato</a:t>
            </a:r>
            <a:r>
              <a:rPr lang="it-IT" sz="2300" dirty="0"/>
              <a:t> legittimamente tra persone giuridicamente </a:t>
            </a:r>
            <a:r>
              <a:rPr lang="it-IT" sz="2300" b="1" dirty="0"/>
              <a:t>abili</a:t>
            </a:r>
            <a:r>
              <a:rPr lang="it-IT" sz="2300" dirty="0"/>
              <a:t>; esso non può essere supplito da nessuna potestà umana.</a:t>
            </a:r>
          </a:p>
          <a:p>
            <a:endParaRPr lang="it-IT" sz="2300" dirty="0"/>
          </a:p>
          <a:p>
            <a:pPr lvl="0"/>
            <a:r>
              <a:rPr lang="it-IT" sz="2300" dirty="0"/>
              <a:t>I </a:t>
            </a:r>
            <a:r>
              <a:rPr lang="it-IT" sz="2300" b="1" dirty="0"/>
              <a:t>pilastri</a:t>
            </a:r>
            <a:r>
              <a:rPr lang="it-IT" sz="2300" dirty="0"/>
              <a:t> su cui poggia il sistema matrimoniale sono il consenso, la abilità e la forma (cfr. can. 1057): volersi sposare, potersi sposare e sposarsi secondo le formalità richieste dal legislatore.</a:t>
            </a:r>
          </a:p>
          <a:p>
            <a:pPr lvl="0"/>
            <a:endParaRPr lang="it-IT" sz="2300" dirty="0"/>
          </a:p>
          <a:p>
            <a:pPr lvl="0"/>
            <a:r>
              <a:rPr lang="it-IT" sz="2300" dirty="0"/>
              <a:t>Quindi, la nullità può essere dovuta a uno di questi tre </a:t>
            </a:r>
            <a:r>
              <a:rPr lang="it-IT" sz="2300" b="1" dirty="0"/>
              <a:t>ambiti</a:t>
            </a:r>
          </a:p>
          <a:p>
            <a:pPr lvl="1"/>
            <a:r>
              <a:rPr lang="it-IT" sz="2000" i="1" dirty="0"/>
              <a:t>ex parte </a:t>
            </a:r>
            <a:r>
              <a:rPr lang="it-IT" sz="2000" i="1" dirty="0" err="1">
                <a:solidFill>
                  <a:srgbClr val="FF0000"/>
                </a:solidFill>
              </a:rPr>
              <a:t>consensus</a:t>
            </a:r>
            <a:r>
              <a:rPr lang="it-IT" sz="2000" i="1" dirty="0"/>
              <a:t> </a:t>
            </a:r>
            <a:r>
              <a:rPr lang="it-IT" sz="2000" dirty="0"/>
              <a:t>(se il consenso non è veramente matrimoniale</a:t>
            </a:r>
            <a:r>
              <a:rPr lang="it-IT" sz="2000" i="1" dirty="0"/>
              <a:t>), </a:t>
            </a:r>
          </a:p>
          <a:p>
            <a:pPr lvl="1"/>
            <a:r>
              <a:rPr lang="it-IT" sz="2000" i="1" dirty="0"/>
              <a:t>ex parte </a:t>
            </a:r>
            <a:r>
              <a:rPr lang="it-IT" sz="2000" i="1" dirty="0" err="1">
                <a:solidFill>
                  <a:srgbClr val="FF0000"/>
                </a:solidFill>
              </a:rPr>
              <a:t>personae</a:t>
            </a:r>
            <a:r>
              <a:rPr lang="it-IT" sz="2000" i="1" dirty="0"/>
              <a:t> </a:t>
            </a:r>
            <a:r>
              <a:rPr lang="it-IT" sz="2000" dirty="0"/>
              <a:t>(se c'è un impedimento), </a:t>
            </a:r>
          </a:p>
          <a:p>
            <a:pPr lvl="1"/>
            <a:r>
              <a:rPr lang="it-IT" sz="2000" i="1" dirty="0"/>
              <a:t>ex parte </a:t>
            </a:r>
            <a:r>
              <a:rPr lang="it-IT" sz="2000" i="1" dirty="0" err="1">
                <a:solidFill>
                  <a:srgbClr val="FF0000"/>
                </a:solidFill>
              </a:rPr>
              <a:t>formae</a:t>
            </a:r>
            <a:r>
              <a:rPr lang="it-IT" sz="2000" i="1" dirty="0"/>
              <a:t> </a:t>
            </a:r>
            <a:r>
              <a:rPr lang="it-IT" sz="2000" dirty="0"/>
              <a:t>(per mancanza o difetto della forma richiesta).</a:t>
            </a:r>
          </a:p>
        </p:txBody>
      </p:sp>
    </p:spTree>
    <p:extLst>
      <p:ext uri="{BB962C8B-B14F-4D97-AF65-F5344CB8AC3E}">
        <p14:creationId xmlns:p14="http://schemas.microsoft.com/office/powerpoint/2010/main" val="2251563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237018" cy="1120874"/>
          </a:xfrm>
        </p:spPr>
        <p:txBody>
          <a:bodyPr/>
          <a:lstStyle/>
          <a:p>
            <a:r>
              <a:rPr lang="en-US" sz="3000" dirty="0"/>
              <a:t>La forma del </a:t>
            </a:r>
            <a:r>
              <a:rPr lang="en-US" sz="3000" dirty="0" err="1"/>
              <a:t>matrimonio</a:t>
            </a:r>
            <a:endParaRPr lang="en-US" sz="3000" dirty="0"/>
          </a:p>
        </p:txBody>
      </p:sp>
      <p:pic>
        <p:nvPicPr>
          <p:cNvPr id="5" name="Content Placeholder 4" descr="sacerdote anelli.jpg"/>
          <p:cNvPicPr>
            <a:picLocks noGrp="1" noChangeAspect="1"/>
          </p:cNvPicPr>
          <p:nvPr>
            <p:ph sz="half" idx="1"/>
          </p:nvPr>
        </p:nvPicPr>
        <p:blipFill>
          <a:blip r:embed="rId2">
            <a:extLst>
              <a:ext uri="{28A0092B-C50C-407E-A947-70E740481C1C}">
                <a14:useLocalDpi xmlns:a14="http://schemas.microsoft.com/office/drawing/2010/main" val="0"/>
              </a:ext>
            </a:extLst>
          </a:blip>
          <a:srcRect l="27586" r="27586"/>
          <a:stretch>
            <a:fillRect/>
          </a:stretch>
        </p:blipFill>
        <p:spPr>
          <a:xfrm>
            <a:off x="0" y="1536192"/>
            <a:ext cx="3333750" cy="4464558"/>
          </a:xfrm>
        </p:spPr>
      </p:pic>
      <p:sp>
        <p:nvSpPr>
          <p:cNvPr id="4" name="Content Placeholder 3"/>
          <p:cNvSpPr>
            <a:spLocks noGrp="1"/>
          </p:cNvSpPr>
          <p:nvPr>
            <p:ph sz="half" idx="2"/>
          </p:nvPr>
        </p:nvSpPr>
        <p:spPr>
          <a:xfrm>
            <a:off x="3546763" y="1395511"/>
            <a:ext cx="5098473" cy="5462489"/>
          </a:xfrm>
        </p:spPr>
        <p:txBody>
          <a:bodyPr>
            <a:normAutofit/>
          </a:bodyPr>
          <a:lstStyle/>
          <a:p>
            <a:r>
              <a:rPr lang="it-IT" dirty="0"/>
              <a:t>Cfr. can. 1108 § 1. Soltanto sono </a:t>
            </a:r>
            <a:r>
              <a:rPr lang="it-IT" b="1" dirty="0"/>
              <a:t>validi</a:t>
            </a:r>
            <a:r>
              <a:rPr lang="it-IT" dirty="0"/>
              <a:t> i matrimoni celebrati davanti al </a:t>
            </a:r>
            <a:r>
              <a:rPr lang="it-IT" dirty="0">
                <a:solidFill>
                  <a:srgbClr val="FF0000"/>
                </a:solidFill>
              </a:rPr>
              <a:t>teste qualificato </a:t>
            </a:r>
            <a:r>
              <a:rPr lang="it-IT" dirty="0"/>
              <a:t>(l’Ordinario o il parroco del luogo, o un sacerdote o diacono delegato da uno di essi) e due testi </a:t>
            </a:r>
            <a:r>
              <a:rPr lang="it-IT" dirty="0">
                <a:solidFill>
                  <a:srgbClr val="FF0000"/>
                </a:solidFill>
              </a:rPr>
              <a:t>comuni</a:t>
            </a:r>
            <a:r>
              <a:rPr lang="it-IT" dirty="0"/>
              <a:t>.</a:t>
            </a:r>
          </a:p>
          <a:p>
            <a:r>
              <a:rPr lang="it-IT" dirty="0"/>
              <a:t>Eccezionalmente anche i </a:t>
            </a:r>
            <a:r>
              <a:rPr lang="it-IT" dirty="0">
                <a:solidFill>
                  <a:srgbClr val="FF0000"/>
                </a:solidFill>
              </a:rPr>
              <a:t>laici</a:t>
            </a:r>
            <a:r>
              <a:rPr lang="it-IT" dirty="0"/>
              <a:t> (c. 1112)</a:t>
            </a:r>
          </a:p>
          <a:p>
            <a:endParaRPr lang="en-US" dirty="0"/>
          </a:p>
        </p:txBody>
      </p:sp>
    </p:spTree>
    <p:extLst>
      <p:ext uri="{BB962C8B-B14F-4D97-AF65-F5344CB8AC3E}">
        <p14:creationId xmlns:p14="http://schemas.microsoft.com/office/powerpoint/2010/main" val="3692514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7620000" cy="522515"/>
          </a:xfrm>
        </p:spPr>
        <p:txBody>
          <a:bodyPr/>
          <a:lstStyle/>
          <a:p>
            <a:r>
              <a:rPr lang="it-IT" sz="3000" dirty="0"/>
              <a:t>Requisiti per la validità</a:t>
            </a:r>
          </a:p>
        </p:txBody>
      </p:sp>
      <p:sp>
        <p:nvSpPr>
          <p:cNvPr id="6" name="Content Placeholder 5"/>
          <p:cNvSpPr>
            <a:spLocks noGrp="1"/>
          </p:cNvSpPr>
          <p:nvPr>
            <p:ph idx="1"/>
          </p:nvPr>
        </p:nvSpPr>
        <p:spPr>
          <a:xfrm>
            <a:off x="-1" y="783995"/>
            <a:ext cx="8450263" cy="6074005"/>
          </a:xfrm>
        </p:spPr>
        <p:txBody>
          <a:bodyPr>
            <a:normAutofit/>
          </a:bodyPr>
          <a:lstStyle/>
          <a:p>
            <a:r>
              <a:rPr lang="it-IT" sz="2400" b="1" dirty="0"/>
              <a:t>I soggetti obbligati alla forma</a:t>
            </a:r>
            <a:r>
              <a:rPr lang="it-IT" sz="2400" dirty="0"/>
              <a:t> (tutti i battezzati cattolici o battezzati fuori dalla chiesa cattolica ma in essa accolti).</a:t>
            </a:r>
            <a:endParaRPr lang="it-IT" sz="2400" b="1" dirty="0"/>
          </a:p>
          <a:p>
            <a:r>
              <a:rPr lang="it-IT" sz="2400" dirty="0"/>
              <a:t>Requisiti per la validità: </a:t>
            </a:r>
            <a:r>
              <a:rPr lang="it-IT" sz="2400" dirty="0">
                <a:solidFill>
                  <a:srgbClr val="FF0000"/>
                </a:solidFill>
              </a:rPr>
              <a:t>presenza simultanea </a:t>
            </a:r>
            <a:r>
              <a:rPr lang="it-IT" sz="2400" dirty="0"/>
              <a:t>degli sposi (personalmente o tramite un procuratore); </a:t>
            </a:r>
            <a:r>
              <a:rPr lang="it-IT" sz="2400" dirty="0">
                <a:solidFill>
                  <a:srgbClr val="FF0000"/>
                </a:solidFill>
              </a:rPr>
              <a:t>teste qualificato </a:t>
            </a:r>
            <a:r>
              <a:rPr lang="it-IT" sz="2400" dirty="0"/>
              <a:t>(ordinario o parroco, o un delegato da uno di essi); due testi </a:t>
            </a:r>
            <a:r>
              <a:rPr lang="it-IT" sz="2400" dirty="0">
                <a:solidFill>
                  <a:srgbClr val="FF0000"/>
                </a:solidFill>
              </a:rPr>
              <a:t>comuni</a:t>
            </a:r>
            <a:r>
              <a:rPr lang="it-IT" sz="2400" dirty="0"/>
              <a:t>.</a:t>
            </a:r>
          </a:p>
          <a:p>
            <a:r>
              <a:rPr lang="it-IT" sz="2400" dirty="0"/>
              <a:t>L’Ordinario e il parroco possono anche concedere la </a:t>
            </a:r>
            <a:r>
              <a:rPr lang="it-IT" sz="2400" dirty="0">
                <a:solidFill>
                  <a:srgbClr val="FF0000"/>
                </a:solidFill>
              </a:rPr>
              <a:t>delegazione</a:t>
            </a:r>
            <a:r>
              <a:rPr lang="it-IT" sz="2400" dirty="0"/>
              <a:t> a qualsiasi sacerdote o diacono (c. 1111), sia in modo </a:t>
            </a:r>
            <a:r>
              <a:rPr lang="it-IT" sz="2400" dirty="0">
                <a:solidFill>
                  <a:srgbClr val="FF0000"/>
                </a:solidFill>
              </a:rPr>
              <a:t>generale</a:t>
            </a:r>
            <a:r>
              <a:rPr lang="it-IT" sz="2400" dirty="0"/>
              <a:t> (per un numero indeterminato di matrimoni) che </a:t>
            </a:r>
            <a:r>
              <a:rPr lang="it-IT" sz="2400" dirty="0">
                <a:solidFill>
                  <a:srgbClr val="FF0000"/>
                </a:solidFill>
              </a:rPr>
              <a:t>speciale</a:t>
            </a:r>
            <a:r>
              <a:rPr lang="it-IT" sz="2400" dirty="0"/>
              <a:t> (per un numero determinato). </a:t>
            </a:r>
          </a:p>
          <a:p>
            <a:pPr lvl="1"/>
            <a:r>
              <a:rPr lang="it-IT" sz="2200" dirty="0"/>
              <a:t>Se generale, deve essere concessa per iscritto.</a:t>
            </a:r>
          </a:p>
          <a:p>
            <a:pPr lvl="1"/>
            <a:r>
              <a:rPr lang="it-IT" sz="2200" dirty="0"/>
              <a:t>Concessione espressa, sia in modo esplicito che implicito. Non tacita né presunta.</a:t>
            </a:r>
          </a:p>
          <a:p>
            <a:r>
              <a:rPr lang="it-IT" sz="2400" dirty="0"/>
              <a:t>Il vescovo può concedere la delegazione ai </a:t>
            </a:r>
            <a:r>
              <a:rPr lang="it-IT" sz="2400" dirty="0">
                <a:solidFill>
                  <a:srgbClr val="FF0000"/>
                </a:solidFill>
              </a:rPr>
              <a:t>laici</a:t>
            </a:r>
            <a:r>
              <a:rPr lang="it-IT" sz="2400" dirty="0"/>
              <a:t> (c. 1112) .</a:t>
            </a:r>
          </a:p>
          <a:p>
            <a:r>
              <a:rPr lang="it-IT" sz="2400" dirty="0"/>
              <a:t>La </a:t>
            </a:r>
            <a:r>
              <a:rPr lang="it-IT" sz="2400" b="1" dirty="0">
                <a:solidFill>
                  <a:srgbClr val="FF0000"/>
                </a:solidFill>
              </a:rPr>
              <a:t>supplenza</a:t>
            </a:r>
            <a:r>
              <a:rPr lang="it-IT" sz="2400" dirty="0"/>
              <a:t> della facoltà e l’errore comune  (can. 144).</a:t>
            </a:r>
          </a:p>
          <a:p>
            <a:endParaRPr lang="en-US" dirty="0"/>
          </a:p>
        </p:txBody>
      </p:sp>
    </p:spTree>
    <p:extLst>
      <p:ext uri="{BB962C8B-B14F-4D97-AF65-F5344CB8AC3E}">
        <p14:creationId xmlns:p14="http://schemas.microsoft.com/office/powerpoint/2010/main" val="2225511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714508" cy="789709"/>
          </a:xfrm>
        </p:spPr>
        <p:txBody>
          <a:bodyPr/>
          <a:lstStyle/>
          <a:p>
            <a:r>
              <a:rPr lang="en-US" sz="3000" b="1" dirty="0" err="1"/>
              <a:t>Anomalie</a:t>
            </a:r>
            <a:r>
              <a:rPr lang="en-US" sz="3000" b="1" dirty="0"/>
              <a:t> del </a:t>
            </a:r>
            <a:r>
              <a:rPr lang="en-US" sz="3000" b="1" dirty="0" err="1">
                <a:solidFill>
                  <a:srgbClr val="FF0000"/>
                </a:solidFill>
              </a:rPr>
              <a:t>consenso</a:t>
            </a:r>
            <a:endParaRPr lang="en-US" sz="3000" b="1" dirty="0">
              <a:solidFill>
                <a:srgbClr val="FF0000"/>
              </a:solidFill>
            </a:endParaRPr>
          </a:p>
        </p:txBody>
      </p:sp>
      <p:sp>
        <p:nvSpPr>
          <p:cNvPr id="3" name="Content Placeholder 2"/>
          <p:cNvSpPr>
            <a:spLocks noGrp="1"/>
          </p:cNvSpPr>
          <p:nvPr>
            <p:ph sz="half" idx="1"/>
          </p:nvPr>
        </p:nvSpPr>
        <p:spPr>
          <a:xfrm>
            <a:off x="-1" y="983672"/>
            <a:ext cx="8039595" cy="5874328"/>
          </a:xfrm>
        </p:spPr>
        <p:txBody>
          <a:bodyPr>
            <a:normAutofit fontScale="92500" lnSpcReduction="10000"/>
          </a:bodyPr>
          <a:lstStyle/>
          <a:p>
            <a:pPr marL="114300" indent="0">
              <a:buNone/>
            </a:pPr>
            <a:r>
              <a:rPr lang="it-IT" dirty="0"/>
              <a:t>Il consenso è un </a:t>
            </a:r>
            <a:r>
              <a:rPr lang="it-IT" b="1" dirty="0"/>
              <a:t>atto della volontà</a:t>
            </a:r>
            <a:r>
              <a:rPr lang="it-IT" dirty="0"/>
              <a:t>, che richiede una </a:t>
            </a:r>
            <a:r>
              <a:rPr lang="it-IT" b="1" dirty="0"/>
              <a:t>conoscenza minima</a:t>
            </a:r>
            <a:r>
              <a:rPr lang="it-IT" dirty="0"/>
              <a:t>: </a:t>
            </a:r>
            <a:r>
              <a:rPr lang="it-IT" i="1" dirty="0" err="1"/>
              <a:t>nihil</a:t>
            </a:r>
            <a:r>
              <a:rPr lang="it-IT" i="1" dirty="0"/>
              <a:t> </a:t>
            </a:r>
            <a:r>
              <a:rPr lang="it-IT" i="1" dirty="0" err="1"/>
              <a:t>volitum</a:t>
            </a:r>
            <a:r>
              <a:rPr lang="it-IT" i="1" dirty="0"/>
              <a:t> </a:t>
            </a:r>
            <a:r>
              <a:rPr lang="it-IT" i="1" dirty="0" err="1"/>
              <a:t>nisi</a:t>
            </a:r>
            <a:r>
              <a:rPr lang="it-IT" i="1" dirty="0"/>
              <a:t> </a:t>
            </a:r>
            <a:r>
              <a:rPr lang="it-IT" i="1" dirty="0" err="1"/>
              <a:t>praecognitum</a:t>
            </a:r>
            <a:r>
              <a:rPr lang="it-IT" dirty="0"/>
              <a:t>.</a:t>
            </a:r>
          </a:p>
          <a:p>
            <a:pPr marL="114300" indent="0">
              <a:buNone/>
            </a:pPr>
            <a:r>
              <a:rPr lang="it-IT" dirty="0"/>
              <a:t>L'atto di consenso è </a:t>
            </a:r>
            <a:r>
              <a:rPr lang="it-IT" dirty="0">
                <a:solidFill>
                  <a:srgbClr val="FF0000"/>
                </a:solidFill>
              </a:rPr>
              <a:t>semplice</a:t>
            </a:r>
            <a:r>
              <a:rPr lang="it-IT" dirty="0"/>
              <a:t>: "Voglio sposare te". Questo richiede la conoscenza minima sul matrimonio e della persona, la capacità di donarsi come coniuge e la volontà di farlo. </a:t>
            </a:r>
          </a:p>
          <a:p>
            <a:pPr marL="114300" indent="0">
              <a:buNone/>
            </a:pPr>
            <a:r>
              <a:rPr lang="it-IT" dirty="0"/>
              <a:t>	Le conoscenze e le capacità richieste sono </a:t>
            </a:r>
            <a:r>
              <a:rPr lang="it-IT" dirty="0">
                <a:solidFill>
                  <a:srgbClr val="FF0000"/>
                </a:solidFill>
              </a:rPr>
              <a:t>minime</a:t>
            </a:r>
            <a:r>
              <a:rPr lang="it-IT" dirty="0"/>
              <a:t>, proprio per la naturale inclinazione al matrimonio. </a:t>
            </a:r>
          </a:p>
          <a:p>
            <a:pPr marL="114300" indent="0">
              <a:buNone/>
            </a:pPr>
            <a:r>
              <a:rPr lang="it-IT" dirty="0"/>
              <a:t>Le </a:t>
            </a:r>
            <a:r>
              <a:rPr lang="it-IT" b="1" dirty="0">
                <a:solidFill>
                  <a:srgbClr val="FF0000"/>
                </a:solidFill>
              </a:rPr>
              <a:t>cause</a:t>
            </a:r>
            <a:r>
              <a:rPr lang="it-IT" dirty="0"/>
              <a:t> che rendono insufficiente il consenso, che vedremo in seguito, riguardano principalmente due aree: </a:t>
            </a:r>
            <a:r>
              <a:rPr lang="it-IT" b="1" dirty="0"/>
              <a:t>l'incapacità</a:t>
            </a:r>
            <a:r>
              <a:rPr lang="it-IT" dirty="0"/>
              <a:t> consensuale (dice di volerlo ma non può donarsi coniugalmente) e la </a:t>
            </a:r>
            <a:r>
              <a:rPr lang="it-IT" b="1" dirty="0"/>
              <a:t>simulazione</a:t>
            </a:r>
            <a:r>
              <a:rPr lang="it-IT" dirty="0"/>
              <a:t> (dice di volerlo ma non lo vuole veramente). Oltre a questi, il consenso può essere insufficiente per la presenza di un errore sostanziale, un timore grave o una condizione.</a:t>
            </a:r>
            <a:endParaRPr lang="en-US" dirty="0"/>
          </a:p>
        </p:txBody>
      </p:sp>
      <p:sp>
        <p:nvSpPr>
          <p:cNvPr id="4" name="Segnaposto contenuto 3">
            <a:extLst>
              <a:ext uri="{FF2B5EF4-FFF2-40B4-BE49-F238E27FC236}">
                <a16:creationId xmlns:a16="http://schemas.microsoft.com/office/drawing/2014/main" id="{0A4B5916-2119-E749-91E4-F1C8857D7EC3}"/>
              </a:ext>
            </a:extLst>
          </p:cNvPr>
          <p:cNvSpPr>
            <a:spLocks noGrp="1"/>
          </p:cNvSpPr>
          <p:nvPr>
            <p:ph sz="half" idx="2"/>
          </p:nvPr>
        </p:nvSpPr>
        <p:spPr>
          <a:xfrm>
            <a:off x="8407730" y="1453065"/>
            <a:ext cx="736270" cy="4590288"/>
          </a:xfrm>
        </p:spPr>
        <p:txBody>
          <a:bodyPr>
            <a:normAutofit fontScale="92500" lnSpcReduction="10000"/>
          </a:bodyPr>
          <a:lstStyle/>
          <a:p>
            <a:endParaRPr lang="it-IT" dirty="0"/>
          </a:p>
        </p:txBody>
      </p:sp>
    </p:spTree>
    <p:extLst>
      <p:ext uri="{BB962C8B-B14F-4D97-AF65-F5344CB8AC3E}">
        <p14:creationId xmlns:p14="http://schemas.microsoft.com/office/powerpoint/2010/main" val="2314513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47F52C7-8AA9-E843-9B35-0395B054D7DF}"/>
              </a:ext>
            </a:extLst>
          </p:cNvPr>
          <p:cNvPicPr>
            <a:picLocks noChangeAspect="1"/>
          </p:cNvPicPr>
          <p:nvPr/>
        </p:nvPicPr>
        <p:blipFill>
          <a:blip r:embed="rId2"/>
          <a:stretch>
            <a:fillRect/>
          </a:stretch>
        </p:blipFill>
        <p:spPr>
          <a:xfrm>
            <a:off x="3626831" y="2619920"/>
            <a:ext cx="1928842" cy="2883006"/>
          </a:xfrm>
          <a:prstGeom prst="rect">
            <a:avLst/>
          </a:prstGeom>
        </p:spPr>
      </p:pic>
      <p:pic>
        <p:nvPicPr>
          <p:cNvPr id="7" name="Immagine 6">
            <a:extLst>
              <a:ext uri="{FF2B5EF4-FFF2-40B4-BE49-F238E27FC236}">
                <a16:creationId xmlns:a16="http://schemas.microsoft.com/office/drawing/2014/main" id="{468EC5A7-050A-744D-B9F8-9753335F1F11}"/>
              </a:ext>
            </a:extLst>
          </p:cNvPr>
          <p:cNvPicPr>
            <a:picLocks noChangeAspect="1"/>
          </p:cNvPicPr>
          <p:nvPr/>
        </p:nvPicPr>
        <p:blipFill>
          <a:blip r:embed="rId3"/>
          <a:stretch>
            <a:fillRect/>
          </a:stretch>
        </p:blipFill>
        <p:spPr>
          <a:xfrm>
            <a:off x="5788141" y="2619920"/>
            <a:ext cx="2624632" cy="3754582"/>
          </a:xfrm>
          <a:prstGeom prst="rect">
            <a:avLst/>
          </a:prstGeom>
        </p:spPr>
      </p:pic>
      <p:pic>
        <p:nvPicPr>
          <p:cNvPr id="9" name="Immagine 8">
            <a:extLst>
              <a:ext uri="{FF2B5EF4-FFF2-40B4-BE49-F238E27FC236}">
                <a16:creationId xmlns:a16="http://schemas.microsoft.com/office/drawing/2014/main" id="{7D076D1E-76A9-1F4A-B50E-3C6D860F196F}"/>
              </a:ext>
            </a:extLst>
          </p:cNvPr>
          <p:cNvPicPr>
            <a:picLocks noChangeAspect="1"/>
          </p:cNvPicPr>
          <p:nvPr/>
        </p:nvPicPr>
        <p:blipFill>
          <a:blip r:embed="rId4"/>
          <a:stretch>
            <a:fillRect/>
          </a:stretch>
        </p:blipFill>
        <p:spPr>
          <a:xfrm>
            <a:off x="806818" y="2619920"/>
            <a:ext cx="2304343" cy="3215762"/>
          </a:xfrm>
          <a:prstGeom prst="rect">
            <a:avLst/>
          </a:prstGeom>
        </p:spPr>
      </p:pic>
    </p:spTree>
    <p:extLst>
      <p:ext uri="{BB962C8B-B14F-4D97-AF65-F5344CB8AC3E}">
        <p14:creationId xmlns:p14="http://schemas.microsoft.com/office/powerpoint/2010/main" val="47853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7620000" cy="614362"/>
          </a:xfrm>
        </p:spPr>
        <p:txBody>
          <a:bodyPr/>
          <a:lstStyle/>
          <a:p>
            <a:r>
              <a:rPr lang="it-IT" sz="3000" dirty="0"/>
              <a:t>Incapacità consensuale </a:t>
            </a:r>
            <a:r>
              <a:rPr lang="en-US" sz="3000" dirty="0"/>
              <a:t>(c. 1095)</a:t>
            </a:r>
          </a:p>
        </p:txBody>
      </p:sp>
      <p:sp>
        <p:nvSpPr>
          <p:cNvPr id="4" name="Content Placeholder 3"/>
          <p:cNvSpPr>
            <a:spLocks noGrp="1"/>
          </p:cNvSpPr>
          <p:nvPr>
            <p:ph sz="half" idx="2"/>
          </p:nvPr>
        </p:nvSpPr>
        <p:spPr>
          <a:xfrm>
            <a:off x="3161677" y="889001"/>
            <a:ext cx="4915523" cy="5237480"/>
          </a:xfrm>
        </p:spPr>
        <p:txBody>
          <a:bodyPr>
            <a:normAutofit/>
          </a:bodyPr>
          <a:lstStyle/>
          <a:p>
            <a:r>
              <a:rPr lang="es-ES" dirty="0"/>
              <a:t>Can. 1095: </a:t>
            </a:r>
            <a:r>
              <a:rPr lang="it-IT" dirty="0"/>
              <a:t>Sono incapaci a contrarre matrimonio: </a:t>
            </a:r>
          </a:p>
          <a:p>
            <a:pPr lvl="1"/>
            <a:r>
              <a:rPr lang="it-IT" dirty="0"/>
              <a:t>1) coloro che mancano di sufficiente uso di ragione; </a:t>
            </a:r>
          </a:p>
          <a:p>
            <a:pPr lvl="1"/>
            <a:r>
              <a:rPr lang="it-IT" dirty="0"/>
              <a:t>2) coloro che difettano gravemente di discrezione di giudizio circa i diritti e i doveri matrimoniali essenziali da dare e accettare reciprocamente; </a:t>
            </a:r>
          </a:p>
          <a:p>
            <a:pPr lvl="1"/>
            <a:r>
              <a:rPr lang="it-IT" dirty="0"/>
              <a:t>3) coloro che per cause di natura psichica, non possono assumere gli obblighi essenziali del matrimonio</a:t>
            </a:r>
            <a:r>
              <a:rPr lang="en-US" dirty="0"/>
              <a:t>.</a:t>
            </a:r>
          </a:p>
          <a:p>
            <a:endParaRPr lang="en-US" dirty="0"/>
          </a:p>
          <a:p>
            <a:endParaRPr lang="en-US" dirty="0"/>
          </a:p>
        </p:txBody>
      </p:sp>
      <p:pic>
        <p:nvPicPr>
          <p:cNvPr id="5" name="Imagen 1"/>
          <p:cNvPicPr>
            <a:picLocks noGrp="1" noChangeAspect="1"/>
          </p:cNvPicPr>
          <p:nvPr>
            <p:ph sz="half" idx="1"/>
          </p:nvPr>
        </p:nvPicPr>
        <p:blipFill>
          <a:blip r:embed="rId2">
            <a:extLst>
              <a:ext uri="{28A0092B-C50C-407E-A947-70E740481C1C}">
                <a14:useLocalDpi xmlns:a14="http://schemas.microsoft.com/office/drawing/2010/main" val="0"/>
              </a:ext>
            </a:extLst>
          </a:blip>
          <a:srcRect t="-4734" b="-4734"/>
          <a:stretch>
            <a:fillRect/>
          </a:stretch>
        </p:blipFill>
        <p:spPr bwMode="auto">
          <a:xfrm>
            <a:off x="111126" y="1050784"/>
            <a:ext cx="3050551" cy="4283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787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421B89-47CE-874C-9F70-0110B2945944}"/>
              </a:ext>
            </a:extLst>
          </p:cNvPr>
          <p:cNvSpPr>
            <a:spLocks noGrp="1"/>
          </p:cNvSpPr>
          <p:nvPr>
            <p:ph type="title"/>
          </p:nvPr>
        </p:nvSpPr>
        <p:spPr>
          <a:xfrm>
            <a:off x="457200" y="0"/>
            <a:ext cx="7620000" cy="748145"/>
          </a:xfrm>
        </p:spPr>
        <p:txBody>
          <a:bodyPr/>
          <a:lstStyle/>
          <a:p>
            <a:r>
              <a:rPr lang="en-US" sz="3000" dirty="0"/>
              <a:t>Per </a:t>
            </a:r>
            <a:r>
              <a:rPr lang="en-US" sz="3000" dirty="0" err="1"/>
              <a:t>interpretare</a:t>
            </a:r>
            <a:r>
              <a:rPr lang="en-US" sz="3000" dirty="0"/>
              <a:t> </a:t>
            </a:r>
            <a:r>
              <a:rPr lang="en-US" sz="3000" dirty="0" err="1"/>
              <a:t>il</a:t>
            </a:r>
            <a:r>
              <a:rPr lang="en-US" sz="3000" dirty="0"/>
              <a:t> can. 1095</a:t>
            </a:r>
            <a:endParaRPr lang="it-IT" sz="3000" dirty="0"/>
          </a:p>
        </p:txBody>
      </p:sp>
      <p:sp>
        <p:nvSpPr>
          <p:cNvPr id="3" name="Segnaposto contenuto 2">
            <a:extLst>
              <a:ext uri="{FF2B5EF4-FFF2-40B4-BE49-F238E27FC236}">
                <a16:creationId xmlns:a16="http://schemas.microsoft.com/office/drawing/2014/main" id="{3B5623E3-C803-394D-ADEA-E34A128613E7}"/>
              </a:ext>
            </a:extLst>
          </p:cNvPr>
          <p:cNvSpPr>
            <a:spLocks noGrp="1"/>
          </p:cNvSpPr>
          <p:nvPr>
            <p:ph idx="1"/>
          </p:nvPr>
        </p:nvSpPr>
        <p:spPr>
          <a:xfrm>
            <a:off x="0" y="637309"/>
            <a:ext cx="8534400" cy="6220691"/>
          </a:xfrm>
        </p:spPr>
        <p:txBody>
          <a:bodyPr>
            <a:normAutofit fontScale="77500" lnSpcReduction="20000"/>
          </a:bodyPr>
          <a:lstStyle/>
          <a:p>
            <a:r>
              <a:rPr lang="it-IT" sz="2600" b="1" dirty="0"/>
              <a:t>Presunzione di validità e capacità </a:t>
            </a:r>
            <a:r>
              <a:rPr lang="it-IT" sz="2600" dirty="0"/>
              <a:t>Capacità di fare ciò a cui porta la natura.</a:t>
            </a:r>
          </a:p>
          <a:p>
            <a:r>
              <a:rPr lang="it-IT" sz="2600" dirty="0"/>
              <a:t>È richiesta la capacità di compiere un atto veramente umano (consapevole e libero), adeguato all'impegno che si sta assumendo.</a:t>
            </a:r>
          </a:p>
          <a:p>
            <a:r>
              <a:rPr lang="it-IT" sz="2600" dirty="0"/>
              <a:t>L'incapacità presente </a:t>
            </a:r>
            <a:r>
              <a:rPr lang="it-IT" sz="2600" dirty="0">
                <a:solidFill>
                  <a:srgbClr val="FF0000"/>
                </a:solidFill>
              </a:rPr>
              <a:t>al momento della celebrazione </a:t>
            </a:r>
            <a:r>
              <a:rPr lang="it-IT" sz="2600" dirty="0"/>
              <a:t>del matrimonio, per cui è irrilevante che sorga successivamente. Sufficientemente </a:t>
            </a:r>
            <a:r>
              <a:rPr lang="it-IT" sz="2600" dirty="0">
                <a:solidFill>
                  <a:srgbClr val="FF0000"/>
                </a:solidFill>
              </a:rPr>
              <a:t>grave</a:t>
            </a:r>
            <a:r>
              <a:rPr lang="it-IT" sz="2600" dirty="0"/>
              <a:t> da impedire qualcosa di naturale come il matrimonio.</a:t>
            </a:r>
          </a:p>
          <a:p>
            <a:r>
              <a:rPr lang="it-IT" sz="2600" dirty="0"/>
              <a:t>Due criteri: </a:t>
            </a:r>
            <a:r>
              <a:rPr lang="it-IT" sz="2600" dirty="0">
                <a:solidFill>
                  <a:srgbClr val="FF0000"/>
                </a:solidFill>
              </a:rPr>
              <a:t>medico</a:t>
            </a:r>
            <a:r>
              <a:rPr lang="it-IT" sz="2600" dirty="0"/>
              <a:t> e </a:t>
            </a:r>
            <a:r>
              <a:rPr lang="it-IT" sz="2600" dirty="0">
                <a:solidFill>
                  <a:srgbClr val="FF0000"/>
                </a:solidFill>
              </a:rPr>
              <a:t>giuridico</a:t>
            </a:r>
            <a:r>
              <a:rPr lang="it-IT" sz="2600" dirty="0"/>
              <a:t>.</a:t>
            </a:r>
          </a:p>
          <a:p>
            <a:pPr lvl="1"/>
            <a:r>
              <a:rPr lang="it-IT" sz="2300" dirty="0"/>
              <a:t>Il Papa vuole evitare "lo scandalo di vedere in pratica distrutto il valore del matrimonio cristiano dal moltiplicarsi esagerato e quasi automatico delle dichiarazioni di nullità, in caso di fallimento del matrimonio, sotto il pretesto di una qualche immaturità o debolezza psichica dei contraenti" (discorso di Giovanni Paolo II nel 1987, ripreso da Benedetto XVI nel 2009).</a:t>
            </a:r>
          </a:p>
          <a:p>
            <a:r>
              <a:rPr lang="it-IT" sz="2600" dirty="0"/>
              <a:t>Il giudice valuta in che misura il deficit psicologico ha </a:t>
            </a:r>
            <a:r>
              <a:rPr lang="it-IT" sz="2600" b="1" dirty="0"/>
              <a:t>privato</a:t>
            </a:r>
            <a:r>
              <a:rPr lang="it-IT" sz="2600" dirty="0"/>
              <a:t> la persona</a:t>
            </a:r>
          </a:p>
          <a:p>
            <a:pPr lvl="1"/>
            <a:r>
              <a:rPr lang="it-IT" sz="2600" dirty="0">
                <a:solidFill>
                  <a:srgbClr val="FF0000"/>
                </a:solidFill>
              </a:rPr>
              <a:t>dell'uso</a:t>
            </a:r>
            <a:r>
              <a:rPr lang="it-IT" sz="2600" dirty="0"/>
              <a:t> di </a:t>
            </a:r>
            <a:r>
              <a:rPr lang="it-IT" sz="2600" dirty="0">
                <a:solidFill>
                  <a:srgbClr val="FF0000"/>
                </a:solidFill>
              </a:rPr>
              <a:t>ragione</a:t>
            </a:r>
            <a:r>
              <a:rPr lang="it-IT" sz="2600" dirty="0"/>
              <a:t> (in modo permanente o temporaneo),</a:t>
            </a:r>
          </a:p>
          <a:p>
            <a:pPr lvl="1"/>
            <a:r>
              <a:rPr lang="it-IT" sz="2600" dirty="0"/>
              <a:t>di </a:t>
            </a:r>
            <a:r>
              <a:rPr lang="it-IT" sz="2600" dirty="0">
                <a:solidFill>
                  <a:srgbClr val="FF0000"/>
                </a:solidFill>
              </a:rPr>
              <a:t>discrezione</a:t>
            </a:r>
            <a:r>
              <a:rPr lang="it-IT" sz="2600" dirty="0"/>
              <a:t> di giudizio (la capacità di capire, scegliere e accettare ciò che comporta essere un coniuge). </a:t>
            </a:r>
          </a:p>
          <a:p>
            <a:pPr lvl="2"/>
            <a:r>
              <a:rPr lang="it-IT" sz="2600" dirty="0"/>
              <a:t>Immaturità e mancanza di libertà interna</a:t>
            </a:r>
          </a:p>
          <a:p>
            <a:pPr lvl="1"/>
            <a:r>
              <a:rPr lang="it-IT" sz="2600" dirty="0"/>
              <a:t>della possibilità di </a:t>
            </a:r>
            <a:r>
              <a:rPr lang="it-IT" sz="2600" dirty="0">
                <a:solidFill>
                  <a:srgbClr val="FF0000"/>
                </a:solidFill>
              </a:rPr>
              <a:t>far fronte ai compiti </a:t>
            </a:r>
            <a:r>
              <a:rPr lang="it-IT" sz="2600" dirty="0"/>
              <a:t>inerenti agli obblighi matrimoniali.</a:t>
            </a:r>
          </a:p>
          <a:p>
            <a:r>
              <a:rPr lang="it-IT" sz="2600" dirty="0"/>
              <a:t>La prova riguarda tre </a:t>
            </a:r>
            <a:r>
              <a:rPr lang="it-IT" sz="2600" b="1" dirty="0"/>
              <a:t>aree</a:t>
            </a:r>
            <a:r>
              <a:rPr lang="it-IT" sz="2600" dirty="0"/>
              <a:t>:</a:t>
            </a:r>
          </a:p>
          <a:p>
            <a:pPr lvl="1"/>
            <a:r>
              <a:rPr lang="it-IT" sz="2200" dirty="0"/>
              <a:t>Il </a:t>
            </a:r>
            <a:r>
              <a:rPr lang="it-IT" sz="2200" dirty="0">
                <a:solidFill>
                  <a:srgbClr val="FF0000"/>
                </a:solidFill>
              </a:rPr>
              <a:t>comportamento</a:t>
            </a:r>
            <a:r>
              <a:rPr lang="it-IT" sz="2200" dirty="0"/>
              <a:t> del soggetto, gli eventi significativi della sua vita che manifestano l'anomalia.</a:t>
            </a:r>
          </a:p>
          <a:p>
            <a:pPr lvl="1"/>
            <a:r>
              <a:rPr lang="it-IT" sz="2200" dirty="0"/>
              <a:t>La "</a:t>
            </a:r>
            <a:r>
              <a:rPr lang="it-IT" sz="2200" dirty="0">
                <a:solidFill>
                  <a:srgbClr val="FF0000"/>
                </a:solidFill>
              </a:rPr>
              <a:t>storia</a:t>
            </a:r>
            <a:r>
              <a:rPr lang="it-IT" sz="2200" dirty="0"/>
              <a:t> clinica", quando ha seguito delle cure mediche </a:t>
            </a:r>
          </a:p>
          <a:p>
            <a:pPr lvl="1"/>
            <a:r>
              <a:rPr lang="it-IT" sz="2200" dirty="0"/>
              <a:t>La </a:t>
            </a:r>
            <a:r>
              <a:rPr lang="it-IT" sz="2200" dirty="0">
                <a:solidFill>
                  <a:srgbClr val="FF0000"/>
                </a:solidFill>
              </a:rPr>
              <a:t>perizia</a:t>
            </a:r>
            <a:r>
              <a:rPr lang="it-IT" sz="2200" dirty="0"/>
              <a:t> sulle condizioni psichiche del soggetto al momento del matrimonio</a:t>
            </a:r>
            <a:r>
              <a:rPr lang="it-IT" dirty="0"/>
              <a:t>.</a:t>
            </a:r>
          </a:p>
        </p:txBody>
      </p:sp>
    </p:spTree>
    <p:extLst>
      <p:ext uri="{BB962C8B-B14F-4D97-AF65-F5344CB8AC3E}">
        <p14:creationId xmlns:p14="http://schemas.microsoft.com/office/powerpoint/2010/main" val="2833354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00" y="274638"/>
            <a:ext cx="3262502" cy="1124671"/>
          </a:xfrm>
        </p:spPr>
        <p:txBody>
          <a:bodyPr/>
          <a:lstStyle/>
          <a:p>
            <a:r>
              <a:rPr lang="en-US" sz="2600" dirty="0"/>
              <a:t>La </a:t>
            </a:r>
            <a:r>
              <a:rPr lang="en-US" sz="2600" dirty="0" err="1"/>
              <a:t>esclusione</a:t>
            </a:r>
            <a:r>
              <a:rPr lang="en-US" sz="2600" dirty="0"/>
              <a:t> o </a:t>
            </a:r>
            <a:r>
              <a:rPr lang="en-US" sz="2600" dirty="0" err="1"/>
              <a:t>simulazione</a:t>
            </a:r>
            <a:r>
              <a:rPr lang="en-US" sz="2600" dirty="0"/>
              <a:t> del </a:t>
            </a:r>
            <a:r>
              <a:rPr lang="en-US" sz="2600" dirty="0" err="1"/>
              <a:t>consenso</a:t>
            </a:r>
            <a:endParaRPr lang="en-US" sz="2600" dirty="0"/>
          </a:p>
        </p:txBody>
      </p:sp>
      <p:sp>
        <p:nvSpPr>
          <p:cNvPr id="4" name="Content Placeholder 3"/>
          <p:cNvSpPr>
            <a:spLocks noGrp="1"/>
          </p:cNvSpPr>
          <p:nvPr>
            <p:ph sz="half" idx="2"/>
          </p:nvPr>
        </p:nvSpPr>
        <p:spPr>
          <a:xfrm>
            <a:off x="3119856" y="141119"/>
            <a:ext cx="5346811" cy="6564482"/>
          </a:xfrm>
        </p:spPr>
        <p:txBody>
          <a:bodyPr>
            <a:normAutofit fontScale="77500" lnSpcReduction="20000"/>
          </a:bodyPr>
          <a:lstStyle/>
          <a:p>
            <a:r>
              <a:rPr lang="it-IT" dirty="0"/>
              <a:t>Il canone 1101 contiene una </a:t>
            </a:r>
            <a:r>
              <a:rPr lang="it-IT" b="1" dirty="0">
                <a:solidFill>
                  <a:srgbClr val="FF0000"/>
                </a:solidFill>
              </a:rPr>
              <a:t>presunzione</a:t>
            </a:r>
            <a:r>
              <a:rPr lang="it-IT" dirty="0"/>
              <a:t>: che ciò che si manifesta </a:t>
            </a:r>
            <a:r>
              <a:rPr lang="it-IT" b="1" dirty="0"/>
              <a:t>corrisponde</a:t>
            </a:r>
            <a:r>
              <a:rPr lang="it-IT" dirty="0"/>
              <a:t> a ciò che si vuole. Una persona che dice di volersi sposare si presume che voglia davvero sposarsi. Ma può essere che non sia così, che la persona che dice di volersi sposare </a:t>
            </a:r>
            <a:r>
              <a:rPr lang="it-IT" dirty="0">
                <a:solidFill>
                  <a:srgbClr val="FF0000"/>
                </a:solidFill>
              </a:rPr>
              <a:t>in realtà non voglia </a:t>
            </a:r>
            <a:r>
              <a:rPr lang="it-IT" dirty="0"/>
              <a:t>impegnarsi in alcun modo, o che voglia contrarre qualcosa che può essere chiamato matrimonio ma che è espressamente </a:t>
            </a:r>
            <a:r>
              <a:rPr lang="it-IT" dirty="0">
                <a:solidFill>
                  <a:srgbClr val="FF0000"/>
                </a:solidFill>
              </a:rPr>
              <a:t>svuotato</a:t>
            </a:r>
            <a:r>
              <a:rPr lang="it-IT" dirty="0"/>
              <a:t> di una proprietà o di un elemento essenziale</a:t>
            </a:r>
            <a:r>
              <a:rPr lang="es-ES" dirty="0"/>
              <a:t>.</a:t>
            </a:r>
            <a:endParaRPr lang="en-US" dirty="0"/>
          </a:p>
          <a:p>
            <a:r>
              <a:rPr lang="it-IT" dirty="0"/>
              <a:t>Al di là delle apparenze, è la vera intenzione delle persone che conta</a:t>
            </a:r>
            <a:r>
              <a:rPr lang="es-ES" dirty="0"/>
              <a:t>.</a:t>
            </a:r>
            <a:endParaRPr lang="en-US" dirty="0"/>
          </a:p>
          <a:p>
            <a:pPr lvl="1"/>
            <a:r>
              <a:rPr lang="it-IT" dirty="0"/>
              <a:t>Can. 1101 §1. Il consenso interno dell'animo si presume conforme alle parole o ai segni adoperati nel celebrare il matrimonio</a:t>
            </a:r>
            <a:r>
              <a:rPr lang="it-IT" sz="3200" dirty="0"/>
              <a:t> </a:t>
            </a:r>
            <a:r>
              <a:rPr lang="es-ES" sz="2900" dirty="0"/>
              <a:t>.</a:t>
            </a:r>
            <a:endParaRPr lang="en-US" sz="2900" dirty="0"/>
          </a:p>
          <a:p>
            <a:pPr lvl="1"/>
            <a:r>
              <a:rPr lang="it-IT" dirty="0"/>
              <a:t>§2. Ma se una o entrambe le parti escludono con un positivo atto di volontà il matrimonio stesso, oppure un suo elemento essenziale o una sua proprietà essenziale, contraggono invalidamente</a:t>
            </a:r>
            <a:r>
              <a:rPr lang="it-IT" sz="3200" dirty="0"/>
              <a:t> </a:t>
            </a:r>
            <a:endParaRPr lang="en-US" sz="2900" dirty="0"/>
          </a:p>
        </p:txBody>
      </p:sp>
      <p:pic>
        <p:nvPicPr>
          <p:cNvPr id="5" name="Imagen 1"/>
          <p:cNvPicPr>
            <a:picLocks noGrp="1" noChangeAspect="1"/>
          </p:cNvPicPr>
          <p:nvPr>
            <p:ph sz="half" idx="1"/>
          </p:nvPr>
        </p:nvPicPr>
        <p:blipFill>
          <a:blip r:embed="rId2">
            <a:extLst>
              <a:ext uri="{28A0092B-C50C-407E-A947-70E740481C1C}">
                <a14:useLocalDpi xmlns:a14="http://schemas.microsoft.com/office/drawing/2010/main" val="0"/>
              </a:ext>
            </a:extLst>
          </a:blip>
          <a:srcRect l="-933" r="-933"/>
          <a:stretch>
            <a:fillRect/>
          </a:stretch>
        </p:blipFill>
        <p:spPr bwMode="auto">
          <a:xfrm>
            <a:off x="0" y="1646390"/>
            <a:ext cx="3403601" cy="4625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207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ECEC21-06BD-214A-A2D6-844D4BF1BCC4}"/>
              </a:ext>
            </a:extLst>
          </p:cNvPr>
          <p:cNvSpPr>
            <a:spLocks noGrp="1"/>
          </p:cNvSpPr>
          <p:nvPr>
            <p:ph type="title"/>
          </p:nvPr>
        </p:nvSpPr>
        <p:spPr/>
        <p:txBody>
          <a:bodyPr/>
          <a:lstStyle/>
          <a:p>
            <a:r>
              <a:rPr lang="it-IT" dirty="0"/>
              <a:t>Simulazione totale e parziale</a:t>
            </a:r>
          </a:p>
        </p:txBody>
      </p:sp>
      <p:sp>
        <p:nvSpPr>
          <p:cNvPr id="3" name="Segnaposto contenuto 2">
            <a:extLst>
              <a:ext uri="{FF2B5EF4-FFF2-40B4-BE49-F238E27FC236}">
                <a16:creationId xmlns:a16="http://schemas.microsoft.com/office/drawing/2014/main" id="{487CFFBC-C5A1-2F4E-A1D2-BD8DDBA4645D}"/>
              </a:ext>
            </a:extLst>
          </p:cNvPr>
          <p:cNvSpPr>
            <a:spLocks noGrp="1"/>
          </p:cNvSpPr>
          <p:nvPr>
            <p:ph idx="1"/>
          </p:nvPr>
        </p:nvSpPr>
        <p:spPr>
          <a:xfrm>
            <a:off x="0" y="1417638"/>
            <a:ext cx="6020790" cy="4983162"/>
          </a:xfrm>
        </p:spPr>
        <p:txBody>
          <a:bodyPr>
            <a:normAutofit fontScale="92500"/>
          </a:bodyPr>
          <a:lstStyle/>
          <a:p>
            <a:r>
              <a:rPr lang="it-IT" sz="2600" dirty="0"/>
              <a:t>La giurisprudenza distingue tra simulazione </a:t>
            </a:r>
            <a:r>
              <a:rPr lang="it-IT" sz="2600" b="1" dirty="0">
                <a:solidFill>
                  <a:srgbClr val="FF0000"/>
                </a:solidFill>
              </a:rPr>
              <a:t>totale</a:t>
            </a:r>
            <a:r>
              <a:rPr lang="it-IT" sz="2600" dirty="0"/>
              <a:t> e </a:t>
            </a:r>
            <a:r>
              <a:rPr lang="it-IT" sz="2600" b="1" dirty="0">
                <a:solidFill>
                  <a:srgbClr val="FF0000"/>
                </a:solidFill>
              </a:rPr>
              <a:t>parziale</a:t>
            </a:r>
            <a:r>
              <a:rPr lang="it-IT" sz="2600" dirty="0"/>
              <a:t>. </a:t>
            </a:r>
          </a:p>
          <a:p>
            <a:pPr lvl="1"/>
            <a:r>
              <a:rPr lang="it-IT" sz="2400" dirty="0"/>
              <a:t>Nel primo caso, si esclude il </a:t>
            </a:r>
            <a:r>
              <a:rPr lang="it-IT" sz="2400" dirty="0">
                <a:solidFill>
                  <a:srgbClr val="FF0000"/>
                </a:solidFill>
              </a:rPr>
              <a:t>matrimonio stesso </a:t>
            </a:r>
            <a:r>
              <a:rPr lang="it-IT" sz="2400" dirty="0"/>
              <a:t>(quando il matrimonio è celebrato esclusivamente come pretesto per ottenere benefici economici o la nazionalità ecc.);</a:t>
            </a:r>
          </a:p>
          <a:p>
            <a:pPr lvl="1"/>
            <a:r>
              <a:rPr lang="it-IT" sz="2400" dirty="0"/>
              <a:t>nel secondo, seguendo la sistematizzazione di Agostino, si esclude </a:t>
            </a:r>
            <a:r>
              <a:rPr lang="it-IT" sz="2400" dirty="0">
                <a:solidFill>
                  <a:srgbClr val="FF0000"/>
                </a:solidFill>
              </a:rPr>
              <a:t>uno dei "tria bona" </a:t>
            </a:r>
            <a:r>
              <a:rPr lang="it-IT" sz="2400" dirty="0"/>
              <a:t>del matrimonio: il "</a:t>
            </a:r>
            <a:r>
              <a:rPr lang="it-IT" sz="2400" dirty="0" err="1"/>
              <a:t>bonum</a:t>
            </a:r>
            <a:r>
              <a:rPr lang="it-IT" sz="2400" dirty="0"/>
              <a:t> sacramenti" (il bene </a:t>
            </a:r>
            <a:r>
              <a:rPr lang="it-IT" sz="2400" dirty="0">
                <a:solidFill>
                  <a:srgbClr val="FF0000"/>
                </a:solidFill>
              </a:rPr>
              <a:t>dell'indissolubilità</a:t>
            </a:r>
            <a:r>
              <a:rPr lang="it-IT" sz="2400" dirty="0"/>
              <a:t>), il "</a:t>
            </a:r>
            <a:r>
              <a:rPr lang="it-IT" sz="2400" dirty="0" err="1"/>
              <a:t>bonum</a:t>
            </a:r>
            <a:r>
              <a:rPr lang="it-IT" sz="2400" dirty="0"/>
              <a:t> </a:t>
            </a:r>
            <a:r>
              <a:rPr lang="it-IT" sz="2400" dirty="0" err="1"/>
              <a:t>fidei</a:t>
            </a:r>
            <a:r>
              <a:rPr lang="it-IT" sz="2400" dirty="0"/>
              <a:t>" (il bene dell'unità o </a:t>
            </a:r>
            <a:r>
              <a:rPr lang="it-IT" sz="2400" dirty="0">
                <a:solidFill>
                  <a:srgbClr val="FF0000"/>
                </a:solidFill>
              </a:rPr>
              <a:t>fedeltà</a:t>
            </a:r>
            <a:r>
              <a:rPr lang="it-IT" sz="2400" dirty="0"/>
              <a:t>) o il "</a:t>
            </a:r>
            <a:r>
              <a:rPr lang="it-IT" sz="2400" dirty="0" err="1"/>
              <a:t>bonum</a:t>
            </a:r>
            <a:r>
              <a:rPr lang="it-IT" sz="2400" dirty="0"/>
              <a:t> </a:t>
            </a:r>
            <a:r>
              <a:rPr lang="it-IT" sz="2400" dirty="0" err="1"/>
              <a:t>prolis</a:t>
            </a:r>
            <a:r>
              <a:rPr lang="it-IT" sz="2400" dirty="0"/>
              <a:t>" (il bene dei figli, inteso come apertura alla </a:t>
            </a:r>
            <a:r>
              <a:rPr lang="it-IT" sz="2400" dirty="0">
                <a:solidFill>
                  <a:srgbClr val="FF0000"/>
                </a:solidFill>
              </a:rPr>
              <a:t>prole</a:t>
            </a:r>
            <a:r>
              <a:rPr lang="it-IT" sz="2400" dirty="0"/>
              <a:t>).</a:t>
            </a:r>
          </a:p>
        </p:txBody>
      </p:sp>
      <p:sp>
        <p:nvSpPr>
          <p:cNvPr id="5" name="CasellaDiTesto 4">
            <a:extLst>
              <a:ext uri="{FF2B5EF4-FFF2-40B4-BE49-F238E27FC236}">
                <a16:creationId xmlns:a16="http://schemas.microsoft.com/office/drawing/2014/main" id="{9C4BBA72-1822-AA40-A5A0-A5B671D56E6E}"/>
              </a:ext>
            </a:extLst>
          </p:cNvPr>
          <p:cNvSpPr txBox="1"/>
          <p:nvPr/>
        </p:nvSpPr>
        <p:spPr>
          <a:xfrm>
            <a:off x="6887688" y="3396342"/>
            <a:ext cx="1745673" cy="1947553"/>
          </a:xfrm>
          <a:prstGeom prst="rect">
            <a:avLst/>
          </a:prstGeom>
          <a:noFill/>
        </p:spPr>
        <p:txBody>
          <a:bodyPr wrap="square" rtlCol="0">
            <a:spAutoFit/>
          </a:bodyPr>
          <a:lstStyle/>
          <a:p>
            <a:endParaRPr lang="it-IT" dirty="0"/>
          </a:p>
        </p:txBody>
      </p:sp>
    </p:spTree>
    <p:extLst>
      <p:ext uri="{BB962C8B-B14F-4D97-AF65-F5344CB8AC3E}">
        <p14:creationId xmlns:p14="http://schemas.microsoft.com/office/powerpoint/2010/main" val="1867415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431944"/>
          </a:xfrm>
        </p:spPr>
        <p:txBody>
          <a:bodyPr/>
          <a:lstStyle/>
          <a:p>
            <a:r>
              <a:rPr lang="en-US" dirty="0" err="1"/>
              <a:t>Atto</a:t>
            </a:r>
            <a:r>
              <a:rPr lang="en-US" dirty="0"/>
              <a:t> </a:t>
            </a:r>
            <a:r>
              <a:rPr lang="en-US" dirty="0" err="1"/>
              <a:t>positivo</a:t>
            </a:r>
            <a:r>
              <a:rPr lang="en-US" dirty="0"/>
              <a:t> di </a:t>
            </a:r>
            <a:r>
              <a:rPr lang="en-US" dirty="0" err="1"/>
              <a:t>esclusione</a:t>
            </a:r>
            <a:endParaRPr lang="en-US" dirty="0"/>
          </a:p>
        </p:txBody>
      </p:sp>
      <p:sp>
        <p:nvSpPr>
          <p:cNvPr id="3" name="Content Placeholder 2"/>
          <p:cNvSpPr>
            <a:spLocks noGrp="1"/>
          </p:cNvSpPr>
          <p:nvPr>
            <p:ph sz="half" idx="1"/>
          </p:nvPr>
        </p:nvSpPr>
        <p:spPr>
          <a:xfrm>
            <a:off x="1" y="1094509"/>
            <a:ext cx="8212666" cy="5441757"/>
          </a:xfrm>
        </p:spPr>
        <p:txBody>
          <a:bodyPr>
            <a:normAutofit fontScale="92500"/>
          </a:bodyPr>
          <a:lstStyle/>
          <a:p>
            <a:r>
              <a:rPr lang="it-IT" dirty="0"/>
              <a:t>Per </a:t>
            </a:r>
            <a:r>
              <a:rPr lang="it-IT" dirty="0">
                <a:solidFill>
                  <a:srgbClr val="FF0000"/>
                </a:solidFill>
              </a:rPr>
              <a:t>sposarsi</a:t>
            </a:r>
            <a:r>
              <a:rPr lang="it-IT" dirty="0"/>
              <a:t>, non è necessario volere esplicitamente ciascuna delle proprietà e degli elementi del matrimonio. </a:t>
            </a:r>
          </a:p>
          <a:p>
            <a:r>
              <a:rPr lang="it-IT" dirty="0"/>
              <a:t>Per </a:t>
            </a:r>
            <a:r>
              <a:rPr lang="it-IT" dirty="0">
                <a:solidFill>
                  <a:srgbClr val="FF0000"/>
                </a:solidFill>
              </a:rPr>
              <a:t>escludere</a:t>
            </a:r>
            <a:r>
              <a:rPr lang="it-IT" dirty="0"/>
              <a:t>, non basta non averli voluti: è necessario volere positivamente qualcosa di opposto al matrimonio.</a:t>
            </a:r>
          </a:p>
          <a:p>
            <a:r>
              <a:rPr lang="it-IT" dirty="0"/>
              <a:t>Non basta “</a:t>
            </a:r>
            <a:r>
              <a:rPr lang="it-IT" dirty="0" err="1"/>
              <a:t>nolle</a:t>
            </a:r>
            <a:r>
              <a:rPr lang="it-IT" dirty="0"/>
              <a:t>”, è necessario “</a:t>
            </a:r>
            <a:r>
              <a:rPr lang="it-IT" dirty="0" err="1">
                <a:solidFill>
                  <a:srgbClr val="FF0000"/>
                </a:solidFill>
              </a:rPr>
              <a:t>velle</a:t>
            </a:r>
            <a:r>
              <a:rPr lang="it-IT" dirty="0">
                <a:solidFill>
                  <a:srgbClr val="FF0000"/>
                </a:solidFill>
              </a:rPr>
              <a:t> non</a:t>
            </a:r>
            <a:r>
              <a:rPr lang="it-IT" dirty="0"/>
              <a:t>”.</a:t>
            </a:r>
          </a:p>
          <a:p>
            <a:pPr lvl="1"/>
            <a:r>
              <a:rPr lang="it-IT" dirty="0"/>
              <a:t>Non la mentalità, le previsioni; le idee possono essere la causa dell’esclusione. Ma devono influire positivamente sulla volontà.</a:t>
            </a:r>
          </a:p>
          <a:p>
            <a:r>
              <a:rPr lang="it-IT" dirty="0"/>
              <a:t>È un atto </a:t>
            </a:r>
            <a:r>
              <a:rPr lang="it-IT" dirty="0">
                <a:solidFill>
                  <a:srgbClr val="FF0000"/>
                </a:solidFill>
              </a:rPr>
              <a:t>interno</a:t>
            </a:r>
            <a:r>
              <a:rPr lang="it-IT" dirty="0"/>
              <a:t> ma ha delle </a:t>
            </a:r>
            <a:r>
              <a:rPr lang="it-IT" dirty="0">
                <a:solidFill>
                  <a:srgbClr val="FF0000"/>
                </a:solidFill>
              </a:rPr>
              <a:t>manifestazioni</a:t>
            </a:r>
            <a:r>
              <a:rPr lang="it-IT" dirty="0"/>
              <a:t> esterne.</a:t>
            </a:r>
          </a:p>
          <a:p>
            <a:r>
              <a:rPr lang="it-IT" dirty="0"/>
              <a:t>Bisogna provare che è stato escluso con un "atto positivo»; </a:t>
            </a:r>
            <a:r>
              <a:rPr lang="it-IT" dirty="0">
                <a:solidFill>
                  <a:srgbClr val="FF0000"/>
                </a:solidFill>
              </a:rPr>
              <a:t>non basta </a:t>
            </a:r>
            <a:r>
              <a:rPr lang="it-IT" dirty="0"/>
              <a:t>l'opinione, la mentalità a favore del divorzio, la previsione che se le cose vanno male c'è il divorzio, o che è meglio aspettare un po' per avere figli... </a:t>
            </a:r>
          </a:p>
          <a:p>
            <a:endParaRPr lang="it-IT" dirty="0"/>
          </a:p>
        </p:txBody>
      </p:sp>
      <p:sp>
        <p:nvSpPr>
          <p:cNvPr id="4" name="Content Placeholder 3"/>
          <p:cNvSpPr>
            <a:spLocks noGrp="1"/>
          </p:cNvSpPr>
          <p:nvPr>
            <p:ph sz="half" idx="2"/>
          </p:nvPr>
        </p:nvSpPr>
        <p:spPr>
          <a:xfrm>
            <a:off x="8077200" y="1536192"/>
            <a:ext cx="1066800" cy="817541"/>
          </a:xfrm>
        </p:spPr>
        <p:txBody>
          <a:bodyPr>
            <a:normAutofit fontScale="92500"/>
          </a:bodyPr>
          <a:lstStyle/>
          <a:p>
            <a:endParaRPr lang="en-US" dirty="0"/>
          </a:p>
        </p:txBody>
      </p:sp>
    </p:spTree>
    <p:extLst>
      <p:ext uri="{BB962C8B-B14F-4D97-AF65-F5344CB8AC3E}">
        <p14:creationId xmlns:p14="http://schemas.microsoft.com/office/powerpoint/2010/main" val="3943840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AA2CF483-6358-1E4D-B104-B0BB00C0964C}"/>
              </a:ext>
            </a:extLst>
          </p:cNvPr>
          <p:cNvSpPr>
            <a:spLocks noGrp="1"/>
          </p:cNvSpPr>
          <p:nvPr>
            <p:ph type="title"/>
          </p:nvPr>
        </p:nvSpPr>
        <p:spPr>
          <a:xfrm>
            <a:off x="457200" y="1"/>
            <a:ext cx="7620000" cy="554182"/>
          </a:xfrm>
        </p:spPr>
        <p:txBody>
          <a:bodyPr/>
          <a:lstStyle/>
          <a:p>
            <a:r>
              <a:rPr lang="it-IT" sz="3500" dirty="0"/>
              <a:t>Ignoranza ed errore</a:t>
            </a:r>
          </a:p>
        </p:txBody>
      </p:sp>
      <p:sp>
        <p:nvSpPr>
          <p:cNvPr id="6" name="Segnaposto contenuto 5">
            <a:extLst>
              <a:ext uri="{FF2B5EF4-FFF2-40B4-BE49-F238E27FC236}">
                <a16:creationId xmlns:a16="http://schemas.microsoft.com/office/drawing/2014/main" id="{36274046-5E01-CC42-A615-445EF0B85633}"/>
              </a:ext>
            </a:extLst>
          </p:cNvPr>
          <p:cNvSpPr>
            <a:spLocks noGrp="1"/>
          </p:cNvSpPr>
          <p:nvPr>
            <p:ph idx="1"/>
          </p:nvPr>
        </p:nvSpPr>
        <p:spPr>
          <a:xfrm>
            <a:off x="0" y="1122218"/>
            <a:ext cx="8492836" cy="5735782"/>
          </a:xfrm>
        </p:spPr>
        <p:txBody>
          <a:bodyPr>
            <a:noAutofit/>
          </a:bodyPr>
          <a:lstStyle/>
          <a:p>
            <a:r>
              <a:rPr lang="it-IT" sz="2400" dirty="0"/>
              <a:t>Relazione tra </a:t>
            </a:r>
            <a:r>
              <a:rPr lang="it-IT" sz="2400" b="1" dirty="0">
                <a:solidFill>
                  <a:srgbClr val="FF0000"/>
                </a:solidFill>
              </a:rPr>
              <a:t>intelletto</a:t>
            </a:r>
            <a:r>
              <a:rPr lang="it-IT" sz="2400" dirty="0"/>
              <a:t> e </a:t>
            </a:r>
            <a:r>
              <a:rPr lang="it-IT" sz="2400" b="1" dirty="0">
                <a:solidFill>
                  <a:srgbClr val="FF0000"/>
                </a:solidFill>
              </a:rPr>
              <a:t>volontà</a:t>
            </a:r>
            <a:r>
              <a:rPr lang="it-IT" sz="2400" dirty="0"/>
              <a:t>. </a:t>
            </a:r>
            <a:r>
              <a:rPr lang="it-IT" sz="2400" b="1" dirty="0" err="1"/>
              <a:t>Nihil</a:t>
            </a:r>
            <a:r>
              <a:rPr lang="it-IT" sz="2400" b="1" dirty="0"/>
              <a:t> </a:t>
            </a:r>
            <a:r>
              <a:rPr lang="it-IT" sz="2400" b="1" dirty="0" err="1"/>
              <a:t>volitum</a:t>
            </a:r>
            <a:r>
              <a:rPr lang="it-IT" sz="2400" b="1" dirty="0"/>
              <a:t> </a:t>
            </a:r>
            <a:r>
              <a:rPr lang="it-IT" sz="2400" b="1" dirty="0" err="1"/>
              <a:t>nisi</a:t>
            </a:r>
            <a:r>
              <a:rPr lang="it-IT" sz="2400" b="1" dirty="0"/>
              <a:t> </a:t>
            </a:r>
            <a:r>
              <a:rPr lang="it-IT" sz="2400" b="1" dirty="0" err="1"/>
              <a:t>praecognitum</a:t>
            </a:r>
            <a:endParaRPr lang="it-IT" sz="2400" b="1" dirty="0"/>
          </a:p>
          <a:p>
            <a:r>
              <a:rPr lang="it-IT" sz="2400" dirty="0"/>
              <a:t>La persona che dà il consenso ("voglio sposare te") deve avere una </a:t>
            </a:r>
            <a:r>
              <a:rPr lang="it-IT" sz="2400" dirty="0">
                <a:solidFill>
                  <a:srgbClr val="FF0000"/>
                </a:solidFill>
              </a:rPr>
              <a:t>conoscenza minima </a:t>
            </a:r>
            <a:r>
              <a:rPr lang="it-IT" sz="2400" dirty="0"/>
              <a:t>(non una conoscenza completa, che è impossibile) della </a:t>
            </a:r>
            <a:r>
              <a:rPr lang="it-IT" sz="2400" b="1" dirty="0"/>
              <a:t>persona</a:t>
            </a:r>
            <a:r>
              <a:rPr lang="it-IT" sz="2400" dirty="0"/>
              <a:t> e del </a:t>
            </a:r>
            <a:r>
              <a:rPr lang="it-IT" sz="2400" b="1" dirty="0"/>
              <a:t>matrimonio</a:t>
            </a:r>
            <a:r>
              <a:rPr lang="it-IT" sz="2400" dirty="0"/>
              <a:t>. </a:t>
            </a:r>
          </a:p>
          <a:p>
            <a:r>
              <a:rPr lang="it-IT" sz="2400" dirty="0"/>
              <a:t>Se l'errore riguarda la </a:t>
            </a:r>
            <a:r>
              <a:rPr lang="it-IT" sz="2400" dirty="0">
                <a:solidFill>
                  <a:srgbClr val="FF0000"/>
                </a:solidFill>
              </a:rPr>
              <a:t>sostanza della persona </a:t>
            </a:r>
            <a:r>
              <a:rPr lang="it-IT" sz="2400" dirty="0"/>
              <a:t>(</a:t>
            </a:r>
            <a:r>
              <a:rPr lang="it-IT" sz="2400" i="1" dirty="0" err="1"/>
              <a:t>error</a:t>
            </a:r>
            <a:r>
              <a:rPr lang="it-IT" sz="2400" i="1" dirty="0"/>
              <a:t> </a:t>
            </a:r>
            <a:r>
              <a:rPr lang="it-IT" sz="2400" i="1" dirty="0" err="1"/>
              <a:t>facti</a:t>
            </a:r>
            <a:r>
              <a:rPr lang="it-IT" sz="2400" dirty="0"/>
              <a:t>) </a:t>
            </a:r>
            <a:r>
              <a:rPr lang="it-IT" sz="2400" dirty="0">
                <a:solidFill>
                  <a:srgbClr val="FF0000"/>
                </a:solidFill>
              </a:rPr>
              <a:t>o del matrimonio</a:t>
            </a:r>
            <a:r>
              <a:rPr lang="it-IT" sz="2400" dirty="0"/>
              <a:t> (</a:t>
            </a:r>
            <a:r>
              <a:rPr lang="it-IT" sz="2400" i="1" dirty="0" err="1"/>
              <a:t>error</a:t>
            </a:r>
            <a:r>
              <a:rPr lang="it-IT" sz="2400" i="1" dirty="0"/>
              <a:t> </a:t>
            </a:r>
            <a:r>
              <a:rPr lang="it-IT" sz="2400" i="1" dirty="0" err="1"/>
              <a:t>iuris</a:t>
            </a:r>
            <a:r>
              <a:rPr lang="it-IT" sz="2400" dirty="0"/>
              <a:t>), il matrimonio è </a:t>
            </a:r>
            <a:r>
              <a:rPr lang="it-IT" sz="2400" dirty="0">
                <a:solidFill>
                  <a:srgbClr val="FF0000"/>
                </a:solidFill>
              </a:rPr>
              <a:t>nullo</a:t>
            </a:r>
            <a:r>
              <a:rPr lang="it-IT" sz="2400" dirty="0"/>
              <a:t>. </a:t>
            </a:r>
          </a:p>
          <a:p>
            <a:r>
              <a:rPr lang="it-IT" sz="2400" dirty="0"/>
              <a:t>Se riguarda le </a:t>
            </a:r>
            <a:r>
              <a:rPr lang="it-IT" sz="2400" b="1" dirty="0"/>
              <a:t>qualità</a:t>
            </a:r>
            <a:r>
              <a:rPr lang="it-IT" sz="2400" dirty="0"/>
              <a:t> della persona o le </a:t>
            </a:r>
            <a:r>
              <a:rPr lang="it-IT" sz="2400" b="1" dirty="0"/>
              <a:t>proprietà</a:t>
            </a:r>
            <a:r>
              <a:rPr lang="it-IT" sz="2400" dirty="0"/>
              <a:t> del matrimonio, è </a:t>
            </a:r>
            <a:r>
              <a:rPr lang="it-IT" sz="2400" dirty="0">
                <a:solidFill>
                  <a:srgbClr val="FF0000"/>
                </a:solidFill>
              </a:rPr>
              <a:t>normalmente</a:t>
            </a:r>
            <a:r>
              <a:rPr lang="it-IT" sz="2400" dirty="0"/>
              <a:t> inteso come accidentale (non sostanziale) e </a:t>
            </a:r>
            <a:r>
              <a:rPr lang="it-IT" sz="2400" dirty="0">
                <a:solidFill>
                  <a:srgbClr val="FF0000"/>
                </a:solidFill>
              </a:rPr>
              <a:t>non invalida </a:t>
            </a:r>
            <a:r>
              <a:rPr lang="it-IT" sz="2400" dirty="0"/>
              <a:t>il matrimonio. </a:t>
            </a:r>
          </a:p>
        </p:txBody>
      </p:sp>
    </p:spTree>
    <p:extLst>
      <p:ext uri="{BB962C8B-B14F-4D97-AF65-F5344CB8AC3E}">
        <p14:creationId xmlns:p14="http://schemas.microsoft.com/office/powerpoint/2010/main" val="2812976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FD18C4-A68B-E94A-98D0-261D3D9D8503}"/>
              </a:ext>
            </a:extLst>
          </p:cNvPr>
          <p:cNvSpPr>
            <a:spLocks noGrp="1"/>
          </p:cNvSpPr>
          <p:nvPr>
            <p:ph type="title"/>
          </p:nvPr>
        </p:nvSpPr>
        <p:spPr>
          <a:xfrm>
            <a:off x="457200" y="274638"/>
            <a:ext cx="7620000" cy="390380"/>
          </a:xfrm>
        </p:spPr>
        <p:txBody>
          <a:bodyPr/>
          <a:lstStyle/>
          <a:p>
            <a:endParaRPr lang="it-IT" dirty="0"/>
          </a:p>
        </p:txBody>
      </p:sp>
      <p:sp>
        <p:nvSpPr>
          <p:cNvPr id="3" name="Segnaposto contenuto 2">
            <a:extLst>
              <a:ext uri="{FF2B5EF4-FFF2-40B4-BE49-F238E27FC236}">
                <a16:creationId xmlns:a16="http://schemas.microsoft.com/office/drawing/2014/main" id="{07D4A116-DB2C-1F42-9A5C-2944F47A14E9}"/>
              </a:ext>
            </a:extLst>
          </p:cNvPr>
          <p:cNvSpPr>
            <a:spLocks noGrp="1"/>
          </p:cNvSpPr>
          <p:nvPr>
            <p:ph idx="1"/>
          </p:nvPr>
        </p:nvSpPr>
        <p:spPr>
          <a:xfrm>
            <a:off x="152400" y="1025236"/>
            <a:ext cx="7924800" cy="5375564"/>
          </a:xfrm>
        </p:spPr>
        <p:txBody>
          <a:bodyPr>
            <a:normAutofit lnSpcReduction="10000"/>
          </a:bodyPr>
          <a:lstStyle/>
          <a:p>
            <a:pPr lvl="1"/>
            <a:r>
              <a:rPr lang="it-IT" dirty="0"/>
              <a:t>Can. </a:t>
            </a:r>
            <a:r>
              <a:rPr lang="it-IT" dirty="0">
                <a:solidFill>
                  <a:srgbClr val="FF0000"/>
                </a:solidFill>
              </a:rPr>
              <a:t>1096</a:t>
            </a:r>
            <a:r>
              <a:rPr lang="it-IT" dirty="0"/>
              <a:t> § 1§1. Perché possa esserci il consenso matrimoniale, è necessario che i contraenti </a:t>
            </a:r>
            <a:r>
              <a:rPr lang="it-IT" dirty="0">
                <a:solidFill>
                  <a:srgbClr val="FF0000"/>
                </a:solidFill>
              </a:rPr>
              <a:t>almeno non ignorino </a:t>
            </a:r>
            <a:r>
              <a:rPr lang="it-IT" dirty="0"/>
              <a:t>che il matrimonio è la comunità permanente tra l'uomo e la donna, ordinata alla procreazione della prole mediante una qualche cooperazione sessuale</a:t>
            </a:r>
            <a:r>
              <a:rPr lang="es-ES" dirty="0"/>
              <a:t>.</a:t>
            </a:r>
            <a:endParaRPr lang="en-US" dirty="0"/>
          </a:p>
          <a:p>
            <a:pPr lvl="1"/>
            <a:r>
              <a:rPr lang="es-ES" dirty="0"/>
              <a:t> § 2. </a:t>
            </a:r>
            <a:r>
              <a:rPr lang="it-IT" dirty="0"/>
              <a:t>Tale ignoranza non si presume dopo la </a:t>
            </a:r>
            <a:r>
              <a:rPr lang="it-IT" dirty="0">
                <a:solidFill>
                  <a:srgbClr val="FF0000"/>
                </a:solidFill>
              </a:rPr>
              <a:t>pubertà</a:t>
            </a:r>
            <a:r>
              <a:rPr lang="es-ES" dirty="0"/>
              <a:t>.</a:t>
            </a:r>
            <a:endParaRPr lang="en-US" dirty="0"/>
          </a:p>
          <a:p>
            <a:pPr lvl="1"/>
            <a:r>
              <a:rPr lang="es-ES" dirty="0"/>
              <a:t>Can. </a:t>
            </a:r>
            <a:r>
              <a:rPr lang="es-ES" dirty="0">
                <a:solidFill>
                  <a:srgbClr val="FF0000"/>
                </a:solidFill>
              </a:rPr>
              <a:t>1099</a:t>
            </a:r>
            <a:r>
              <a:rPr lang="es-ES" dirty="0"/>
              <a:t>. </a:t>
            </a:r>
            <a:r>
              <a:rPr lang="it-IT" dirty="0"/>
              <a:t>L'errore circa l'unità o l'indissolubilità o la dignità sacramentale del matrimonio non vizia il consenso matrimoniale, purché non determini la volontà.</a:t>
            </a:r>
          </a:p>
          <a:p>
            <a:pPr lvl="1"/>
            <a:r>
              <a:rPr lang="es-ES" dirty="0"/>
              <a:t>Can. </a:t>
            </a:r>
            <a:r>
              <a:rPr lang="es-ES" b="1" dirty="0">
                <a:solidFill>
                  <a:srgbClr val="FF0000"/>
                </a:solidFill>
              </a:rPr>
              <a:t>1097</a:t>
            </a:r>
            <a:r>
              <a:rPr lang="es-ES" dirty="0"/>
              <a:t> § 1. </a:t>
            </a:r>
            <a:r>
              <a:rPr lang="it-IT" dirty="0"/>
              <a:t>L'errore di persona rende invalido il matrimonio </a:t>
            </a:r>
            <a:r>
              <a:rPr lang="es-ES" dirty="0"/>
              <a:t>.</a:t>
            </a:r>
          </a:p>
          <a:p>
            <a:pPr lvl="1"/>
            <a:r>
              <a:rPr lang="es-ES" dirty="0"/>
              <a:t>§ 2. </a:t>
            </a:r>
            <a:r>
              <a:rPr lang="it-IT" dirty="0"/>
              <a:t>L'errore circa una qualità della persona, quantunque sia causa del contratto, non rende nullo il matrimonio, eccetto che tale qualità sia intesa direttamente e principalmente.</a:t>
            </a:r>
          </a:p>
          <a:p>
            <a:pPr lvl="1"/>
            <a:r>
              <a:rPr lang="es-ES" dirty="0"/>
              <a:t>Can. </a:t>
            </a:r>
            <a:r>
              <a:rPr lang="es-ES" b="1" dirty="0">
                <a:solidFill>
                  <a:srgbClr val="FF0000"/>
                </a:solidFill>
              </a:rPr>
              <a:t>1098</a:t>
            </a:r>
            <a:r>
              <a:rPr lang="es-ES" dirty="0"/>
              <a:t>. </a:t>
            </a:r>
            <a:r>
              <a:rPr lang="it-IT" dirty="0"/>
              <a:t>Chi celebra il matrimonio, raggirato con </a:t>
            </a:r>
            <a:r>
              <a:rPr lang="it-IT" b="1" dirty="0"/>
              <a:t>dolo</a:t>
            </a:r>
            <a:r>
              <a:rPr lang="it-IT" dirty="0"/>
              <a:t> ordito per ottenerne il consenso, circa una qualità dell'altra parte, che per sua natura può perturbare gravemente la comunità di vita coniugale, contrae invalidamente.</a:t>
            </a:r>
          </a:p>
          <a:p>
            <a:endParaRPr lang="it-IT" dirty="0"/>
          </a:p>
        </p:txBody>
      </p:sp>
    </p:spTree>
    <p:extLst>
      <p:ext uri="{BB962C8B-B14F-4D97-AF65-F5344CB8AC3E}">
        <p14:creationId xmlns:p14="http://schemas.microsoft.com/office/powerpoint/2010/main" val="2673314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3309" y="470396"/>
            <a:ext cx="2410690" cy="1552311"/>
          </a:xfrm>
        </p:spPr>
        <p:txBody>
          <a:bodyPr/>
          <a:lstStyle/>
          <a:p>
            <a:r>
              <a:rPr lang="it-IT" sz="2800" dirty="0"/>
              <a:t>Il consenso sotto </a:t>
            </a:r>
            <a:r>
              <a:rPr lang="it-IT" sz="2800" dirty="0">
                <a:solidFill>
                  <a:srgbClr val="FF0000"/>
                </a:solidFill>
              </a:rPr>
              <a:t>condizione</a:t>
            </a:r>
          </a:p>
        </p:txBody>
      </p:sp>
      <p:sp>
        <p:nvSpPr>
          <p:cNvPr id="4" name="Content Placeholder 3"/>
          <p:cNvSpPr>
            <a:spLocks noGrp="1"/>
          </p:cNvSpPr>
          <p:nvPr>
            <p:ph sz="half" idx="2"/>
          </p:nvPr>
        </p:nvSpPr>
        <p:spPr>
          <a:xfrm>
            <a:off x="1" y="0"/>
            <a:ext cx="6816435" cy="6858000"/>
          </a:xfrm>
        </p:spPr>
        <p:txBody>
          <a:bodyPr>
            <a:normAutofit fontScale="62500" lnSpcReduction="20000"/>
          </a:bodyPr>
          <a:lstStyle/>
          <a:p>
            <a:pPr lvl="1"/>
            <a:r>
              <a:rPr lang="es-ES" sz="3100" dirty="0"/>
              <a:t>Can. </a:t>
            </a:r>
            <a:r>
              <a:rPr lang="it-IT" sz="3100" dirty="0"/>
              <a:t>1102 - §1. Non si può contrarre validamente il matrimonio sotto condizione futura </a:t>
            </a:r>
            <a:r>
              <a:rPr lang="es-ES" sz="3100" dirty="0"/>
              <a:t>.</a:t>
            </a:r>
            <a:endParaRPr lang="en-US" sz="3100" dirty="0"/>
          </a:p>
          <a:p>
            <a:pPr lvl="1"/>
            <a:r>
              <a:rPr lang="es-ES" sz="3100" dirty="0"/>
              <a:t> </a:t>
            </a:r>
            <a:r>
              <a:rPr lang="it-IT" sz="3100" dirty="0"/>
              <a:t>§2. Il matrimonio celebrato sotto condizione passata o presente è valido o no, a seconda che esista o no il presupposto della condizione</a:t>
            </a:r>
            <a:r>
              <a:rPr lang="es-ES" sz="3100" dirty="0"/>
              <a:t>.</a:t>
            </a:r>
            <a:endParaRPr lang="en-US" sz="3100" dirty="0"/>
          </a:p>
          <a:p>
            <a:pPr lvl="1"/>
            <a:r>
              <a:rPr lang="it-IT" sz="3100" dirty="0"/>
              <a:t>§3. Tuttavia non si può porre lecitamente la condizione di cui al §2, se non con la licenza scritta dell'Ordinario del luogo</a:t>
            </a:r>
            <a:r>
              <a:rPr lang="es-ES" sz="2600" dirty="0"/>
              <a:t>.</a:t>
            </a:r>
            <a:endParaRPr lang="en-US" sz="2600" dirty="0"/>
          </a:p>
          <a:p>
            <a:endParaRPr lang="it-IT" sz="3000" dirty="0"/>
          </a:p>
          <a:p>
            <a:r>
              <a:rPr lang="it-IT" sz="3200" dirty="0"/>
              <a:t>La condizione può riferirsi a un evento </a:t>
            </a:r>
            <a:r>
              <a:rPr lang="it-IT" sz="3200" b="1" dirty="0">
                <a:solidFill>
                  <a:srgbClr val="FF0000"/>
                </a:solidFill>
              </a:rPr>
              <a:t>futuro</a:t>
            </a:r>
            <a:r>
              <a:rPr lang="it-IT" sz="3200" dirty="0"/>
              <a:t> (se finirai i tuoi studi, se riceverai la tua eredità), </a:t>
            </a:r>
            <a:r>
              <a:rPr lang="it-IT" sz="3200" b="1" dirty="0">
                <a:solidFill>
                  <a:srgbClr val="FF0000"/>
                </a:solidFill>
              </a:rPr>
              <a:t>presente</a:t>
            </a:r>
            <a:r>
              <a:rPr lang="it-IT" sz="3200" dirty="0"/>
              <a:t> (se sei vergine, o fertile) o </a:t>
            </a:r>
            <a:r>
              <a:rPr lang="it-IT" sz="3200" b="1" dirty="0">
                <a:solidFill>
                  <a:srgbClr val="FF0000"/>
                </a:solidFill>
              </a:rPr>
              <a:t>passato</a:t>
            </a:r>
            <a:r>
              <a:rPr lang="it-IT" sz="3200" dirty="0"/>
              <a:t> (se il bambino che aspetti è mio). Solo la condizione futura è </a:t>
            </a:r>
            <a:r>
              <a:rPr lang="it-IT" sz="3200" b="1" dirty="0">
                <a:solidFill>
                  <a:srgbClr val="FF0000"/>
                </a:solidFill>
              </a:rPr>
              <a:t>propriamente</a:t>
            </a:r>
            <a:r>
              <a:rPr lang="it-IT" sz="3200" dirty="0"/>
              <a:t> una condizione, perché è assolutamente incerta. Il presente o il passato è incerto solo soggettivamente (non so se sei vergine o se il bambino è mio, ma il fatto è certo).</a:t>
            </a:r>
          </a:p>
          <a:p>
            <a:r>
              <a:rPr lang="it-IT" sz="3200" dirty="0"/>
              <a:t>Il CIC considera nullo il matrimonio celebrato con una condizione propria (futura), mentre il consenso dato con quella impropria sarà valido o meno a seconda della verifica del fatto soggettivamente sconosciuto.</a:t>
            </a:r>
          </a:p>
          <a:p>
            <a:r>
              <a:rPr lang="it-IT" sz="3200" dirty="0"/>
              <a:t>Il problema della condizione </a:t>
            </a:r>
            <a:r>
              <a:rPr lang="it-IT" sz="3200" b="1" dirty="0">
                <a:solidFill>
                  <a:srgbClr val="FF0000"/>
                </a:solidFill>
              </a:rPr>
              <a:t>potestativa</a:t>
            </a:r>
            <a:r>
              <a:rPr lang="it-IT" sz="3200" dirty="0"/>
              <a:t> (che dipende dalla volontà della parte): a seconda che si voglia la </a:t>
            </a:r>
            <a:r>
              <a:rPr lang="it-IT" sz="3200" dirty="0">
                <a:solidFill>
                  <a:srgbClr val="FF0000"/>
                </a:solidFill>
              </a:rPr>
              <a:t>serietà dell'impegno </a:t>
            </a:r>
            <a:r>
              <a:rPr lang="it-IT" sz="3200" dirty="0"/>
              <a:t>(che smetterai di fumare, che ti trasferirai a vivere nella città X, che collaborerai negli affari di famiglia, che ti prenderai cura dei miei genitori malati) o il </a:t>
            </a:r>
            <a:r>
              <a:rPr lang="it-IT" sz="3200" dirty="0">
                <a:solidFill>
                  <a:srgbClr val="FF0000"/>
                </a:solidFill>
              </a:rPr>
              <a:t>risultato</a:t>
            </a:r>
            <a:endParaRPr lang="en-US" dirty="0"/>
          </a:p>
        </p:txBody>
      </p:sp>
      <p:pic>
        <p:nvPicPr>
          <p:cNvPr id="5" name="Imagen 3"/>
          <p:cNvPicPr>
            <a:picLocks noGrp="1" noChangeAspect="1"/>
          </p:cNvPicPr>
          <p:nvPr>
            <p:ph sz="half" idx="1"/>
          </p:nvPr>
        </p:nvPicPr>
        <p:blipFill>
          <a:blip r:embed="rId2">
            <a:extLst>
              <a:ext uri="{28A0092B-C50C-407E-A947-70E740481C1C}">
                <a14:useLocalDpi xmlns:a14="http://schemas.microsoft.com/office/drawing/2010/main" val="0"/>
              </a:ext>
            </a:extLst>
          </a:blip>
          <a:srcRect l="-5182" r="-5182"/>
          <a:stretch>
            <a:fillRect/>
          </a:stretch>
        </p:blipFill>
        <p:spPr bwMode="auto">
          <a:xfrm>
            <a:off x="6733309" y="2022707"/>
            <a:ext cx="2532234" cy="2869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22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555095"/>
          </a:xfrm>
        </p:spPr>
        <p:txBody>
          <a:bodyPr/>
          <a:lstStyle/>
          <a:p>
            <a:r>
              <a:rPr lang="en-US" sz="3000" dirty="0"/>
              <a:t>Il </a:t>
            </a:r>
            <a:r>
              <a:rPr lang="en-US" sz="3000" dirty="0" err="1"/>
              <a:t>timore</a:t>
            </a:r>
            <a:endParaRPr lang="en-US" sz="3000" dirty="0"/>
          </a:p>
        </p:txBody>
      </p:sp>
      <p:sp>
        <p:nvSpPr>
          <p:cNvPr id="4" name="Content Placeholder 3"/>
          <p:cNvSpPr>
            <a:spLocks noGrp="1"/>
          </p:cNvSpPr>
          <p:nvPr>
            <p:ph sz="half" idx="2"/>
          </p:nvPr>
        </p:nvSpPr>
        <p:spPr>
          <a:xfrm>
            <a:off x="3759201" y="95004"/>
            <a:ext cx="4758266" cy="6762996"/>
          </a:xfrm>
        </p:spPr>
        <p:txBody>
          <a:bodyPr>
            <a:normAutofit fontScale="85000" lnSpcReduction="10000"/>
          </a:bodyPr>
          <a:lstStyle/>
          <a:p>
            <a:r>
              <a:rPr lang="es-ES" dirty="0"/>
              <a:t>Can. </a:t>
            </a:r>
            <a:r>
              <a:rPr lang="it-IT" dirty="0"/>
              <a:t>1103 - È invalido il matrimonio celebrato per violenza o timore grave incusso dall'esterno, anche non intenzionalmente, per liberarsi dal quale uno sia costretto a scegliere il matrimonio.</a:t>
            </a:r>
            <a:endParaRPr lang="es-ES" dirty="0"/>
          </a:p>
          <a:p>
            <a:r>
              <a:rPr lang="it-IT" b="1" dirty="0">
                <a:solidFill>
                  <a:srgbClr val="FF0000"/>
                </a:solidFill>
              </a:rPr>
              <a:t>Requisiti</a:t>
            </a:r>
            <a:r>
              <a:rPr lang="it-IT" dirty="0"/>
              <a:t> del timore (</a:t>
            </a:r>
            <a:r>
              <a:rPr lang="it-IT" dirty="0">
                <a:solidFill>
                  <a:srgbClr val="FF0000"/>
                </a:solidFill>
              </a:rPr>
              <a:t>con</a:t>
            </a:r>
            <a:r>
              <a:rPr lang="it-IT" dirty="0"/>
              <a:t> paura / </a:t>
            </a:r>
            <a:r>
              <a:rPr lang="it-IT" dirty="0">
                <a:solidFill>
                  <a:srgbClr val="FF0000"/>
                </a:solidFill>
              </a:rPr>
              <a:t>per</a:t>
            </a:r>
            <a:r>
              <a:rPr lang="it-IT" dirty="0"/>
              <a:t> paura):</a:t>
            </a:r>
          </a:p>
          <a:p>
            <a:pPr lvl="1"/>
            <a:r>
              <a:rPr lang="it-IT" dirty="0"/>
              <a:t> </a:t>
            </a:r>
            <a:r>
              <a:rPr lang="it-IT" dirty="0">
                <a:solidFill>
                  <a:srgbClr val="FF0000"/>
                </a:solidFill>
              </a:rPr>
              <a:t>gravità</a:t>
            </a:r>
            <a:r>
              <a:rPr lang="it-IT" dirty="0"/>
              <a:t> (soggettiva: è sufficiente che colpisca chi la subisce, non è necessaria la gravità oggettiva, che potrebbe colpire qualsiasi persona); </a:t>
            </a:r>
          </a:p>
          <a:p>
            <a:pPr lvl="1"/>
            <a:r>
              <a:rPr lang="it-IT" dirty="0"/>
              <a:t>origine </a:t>
            </a:r>
            <a:r>
              <a:rPr lang="it-IT" dirty="0">
                <a:solidFill>
                  <a:srgbClr val="FF0000"/>
                </a:solidFill>
              </a:rPr>
              <a:t>esterna</a:t>
            </a:r>
            <a:r>
              <a:rPr lang="it-IT" dirty="0"/>
              <a:t> (dovuta alla coazione di un'altra persona e non a fantasie o anche a scrupoli morali del soggetto); </a:t>
            </a:r>
          </a:p>
          <a:p>
            <a:pPr lvl="1"/>
            <a:r>
              <a:rPr lang="it-IT" dirty="0"/>
              <a:t>"</a:t>
            </a:r>
            <a:r>
              <a:rPr lang="it-IT" dirty="0">
                <a:solidFill>
                  <a:srgbClr val="FF0000"/>
                </a:solidFill>
              </a:rPr>
              <a:t>indeclinabile</a:t>
            </a:r>
            <a:r>
              <a:rPr lang="it-IT" dirty="0"/>
              <a:t>" o inevitabile (la persona ha scelto il matrimonio proprio per evitare la minaccia o il danno).</a:t>
            </a:r>
          </a:p>
          <a:p>
            <a:pPr lvl="1"/>
            <a:r>
              <a:rPr lang="it-IT" dirty="0"/>
              <a:t>Il caso del timore «riverenziale»</a:t>
            </a:r>
            <a:endParaRPr lang="en-US" dirty="0"/>
          </a:p>
        </p:txBody>
      </p:sp>
      <p:pic>
        <p:nvPicPr>
          <p:cNvPr id="7" name="Content Placeholder 6" descr="violencia.png"/>
          <p:cNvPicPr>
            <a:picLocks noGrp="1" noChangeAspect="1"/>
          </p:cNvPicPr>
          <p:nvPr>
            <p:ph sz="half" idx="1"/>
          </p:nvPr>
        </p:nvPicPr>
        <p:blipFill>
          <a:blip r:embed="rId2">
            <a:extLst>
              <a:ext uri="{28A0092B-C50C-407E-A947-70E740481C1C}">
                <a14:useLocalDpi xmlns:a14="http://schemas.microsoft.com/office/drawing/2010/main" val="0"/>
              </a:ext>
            </a:extLst>
          </a:blip>
          <a:srcRect l="18834" r="18834"/>
          <a:stretch>
            <a:fillRect/>
          </a:stretch>
        </p:blipFill>
        <p:spPr>
          <a:xfrm>
            <a:off x="186268" y="1196172"/>
            <a:ext cx="3715348" cy="4662762"/>
          </a:xfrm>
        </p:spPr>
      </p:pic>
    </p:spTree>
    <p:extLst>
      <p:ext uri="{BB962C8B-B14F-4D97-AF65-F5344CB8AC3E}">
        <p14:creationId xmlns:p14="http://schemas.microsoft.com/office/powerpoint/2010/main" val="1901195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74638"/>
            <a:ext cx="4433454" cy="1012295"/>
          </a:xfrm>
        </p:spPr>
        <p:txBody>
          <a:bodyPr/>
          <a:lstStyle/>
          <a:p>
            <a:r>
              <a:rPr lang="en-US" sz="4000" dirty="0" err="1"/>
              <a:t>Gli</a:t>
            </a:r>
            <a:r>
              <a:rPr lang="en-US" sz="4000" dirty="0"/>
              <a:t> </a:t>
            </a:r>
            <a:r>
              <a:rPr lang="en-US" sz="4000" dirty="0" err="1"/>
              <a:t>impedimenti</a:t>
            </a:r>
            <a:endParaRPr lang="en-US" sz="4000" dirty="0"/>
          </a:p>
        </p:txBody>
      </p:sp>
      <p:pic>
        <p:nvPicPr>
          <p:cNvPr id="5" name="Content Placeholder 4" descr="impedimento.jpg"/>
          <p:cNvPicPr>
            <a:picLocks noGrp="1" noChangeAspect="1"/>
          </p:cNvPicPr>
          <p:nvPr>
            <p:ph sz="half" idx="1"/>
          </p:nvPr>
        </p:nvPicPr>
        <p:blipFill>
          <a:blip r:embed="rId2">
            <a:extLst>
              <a:ext uri="{28A0092B-C50C-407E-A947-70E740481C1C}">
                <a14:useLocalDpi xmlns:a14="http://schemas.microsoft.com/office/drawing/2010/main" val="0"/>
              </a:ext>
            </a:extLst>
          </a:blip>
          <a:srcRect l="-4305" r="-4305"/>
          <a:stretch>
            <a:fillRect/>
          </a:stretch>
        </p:blipFill>
        <p:spPr>
          <a:xfrm>
            <a:off x="1" y="1536192"/>
            <a:ext cx="4985497" cy="4590288"/>
          </a:xfrm>
        </p:spPr>
      </p:pic>
      <p:sp>
        <p:nvSpPr>
          <p:cNvPr id="4" name="Content Placeholder 3"/>
          <p:cNvSpPr>
            <a:spLocks noGrp="1"/>
          </p:cNvSpPr>
          <p:nvPr>
            <p:ph sz="half" idx="2"/>
          </p:nvPr>
        </p:nvSpPr>
        <p:spPr>
          <a:xfrm>
            <a:off x="4985498" y="274638"/>
            <a:ext cx="3430369" cy="6583362"/>
          </a:xfrm>
        </p:spPr>
        <p:txBody>
          <a:bodyPr>
            <a:normAutofit fontScale="92500" lnSpcReduction="10000"/>
          </a:bodyPr>
          <a:lstStyle/>
          <a:p>
            <a:r>
              <a:rPr lang="it-IT" dirty="0"/>
              <a:t>Il terzo àmbito sul quale può riscontrarsi la nullità</a:t>
            </a:r>
            <a:r>
              <a:rPr lang="en-US" dirty="0"/>
              <a:t>: </a:t>
            </a:r>
          </a:p>
          <a:p>
            <a:pPr lvl="1"/>
            <a:r>
              <a:rPr lang="en-US" i="1" dirty="0"/>
              <a:t>ex parte consensus</a:t>
            </a:r>
            <a:r>
              <a:rPr lang="en-US" dirty="0"/>
              <a:t>, </a:t>
            </a:r>
          </a:p>
          <a:p>
            <a:pPr lvl="1"/>
            <a:r>
              <a:rPr lang="en-US" i="1" dirty="0"/>
              <a:t>ex parte </a:t>
            </a:r>
            <a:r>
              <a:rPr lang="en-US" i="1" dirty="0" err="1"/>
              <a:t>formae</a:t>
            </a:r>
            <a:r>
              <a:rPr lang="en-US" dirty="0"/>
              <a:t>, </a:t>
            </a:r>
          </a:p>
          <a:p>
            <a:pPr lvl="1"/>
            <a:r>
              <a:rPr lang="en-US" i="1" dirty="0"/>
              <a:t>ex parte personae</a:t>
            </a:r>
            <a:r>
              <a:rPr lang="en-US" dirty="0"/>
              <a:t>.</a:t>
            </a:r>
          </a:p>
          <a:p>
            <a:r>
              <a:rPr lang="en-US" dirty="0" err="1"/>
              <a:t>Ricordare</a:t>
            </a:r>
            <a:r>
              <a:rPr lang="en-US" dirty="0"/>
              <a:t> can. 1057:</a:t>
            </a:r>
          </a:p>
          <a:p>
            <a:pPr lvl="1"/>
            <a:r>
              <a:rPr lang="en-US" dirty="0"/>
              <a:t>§ 1 «</a:t>
            </a:r>
            <a:r>
              <a:rPr lang="it-IT" dirty="0"/>
              <a:t>L'atto che costituisce il matrimonio è il consenso delle parti manifestato legittimamente </a:t>
            </a:r>
            <a:r>
              <a:rPr lang="it-IT" dirty="0">
                <a:solidFill>
                  <a:srgbClr val="FF0000"/>
                </a:solidFill>
              </a:rPr>
              <a:t>tra persone giuridicamente abili</a:t>
            </a:r>
            <a:r>
              <a:rPr lang="it-IT" dirty="0"/>
              <a:t>; esso non può essere supplito da nessuna potestà umana</a:t>
            </a:r>
            <a:r>
              <a:rPr lang="en-US" dirty="0"/>
              <a:t>».</a:t>
            </a:r>
          </a:p>
        </p:txBody>
      </p:sp>
    </p:spTree>
    <p:extLst>
      <p:ext uri="{BB962C8B-B14F-4D97-AF65-F5344CB8AC3E}">
        <p14:creationId xmlns:p14="http://schemas.microsoft.com/office/powerpoint/2010/main" val="2813037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63162"/>
          </a:xfrm>
        </p:spPr>
        <p:txBody>
          <a:bodyPr/>
          <a:lstStyle/>
          <a:p>
            <a:endParaRPr lang="en-US" dirty="0"/>
          </a:p>
        </p:txBody>
      </p:sp>
      <p:pic>
        <p:nvPicPr>
          <p:cNvPr id="4" name="Content Placeholder 3" descr="giulietta copia.jpg"/>
          <p:cNvPicPr>
            <a:picLocks noGrp="1" noChangeAspect="1"/>
          </p:cNvPicPr>
          <p:nvPr>
            <p:ph idx="1"/>
          </p:nvPr>
        </p:nvPicPr>
        <p:blipFill>
          <a:blip r:embed="rId2">
            <a:extLst>
              <a:ext uri="{28A0092B-C50C-407E-A947-70E740481C1C}">
                <a14:useLocalDpi xmlns:a14="http://schemas.microsoft.com/office/drawing/2010/main" val="0"/>
              </a:ext>
            </a:extLst>
          </a:blip>
          <a:srcRect t="1271" b="1271"/>
          <a:stretch>
            <a:fillRect/>
          </a:stretch>
        </p:blipFill>
        <p:spPr/>
      </p:pic>
    </p:spTree>
    <p:extLst>
      <p:ext uri="{BB962C8B-B14F-4D97-AF65-F5344CB8AC3E}">
        <p14:creationId xmlns:p14="http://schemas.microsoft.com/office/powerpoint/2010/main" val="676614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35"/>
            <a:ext cx="7620000" cy="602741"/>
          </a:xfrm>
        </p:spPr>
        <p:txBody>
          <a:bodyPr/>
          <a:lstStyle/>
          <a:p>
            <a:r>
              <a:rPr lang="en-US" sz="3000" dirty="0" err="1"/>
              <a:t>Gli</a:t>
            </a:r>
            <a:r>
              <a:rPr lang="en-US" sz="3000" dirty="0"/>
              <a:t> </a:t>
            </a:r>
            <a:r>
              <a:rPr lang="en-US" sz="3000" dirty="0" err="1"/>
              <a:t>impedimenti</a:t>
            </a:r>
            <a:endParaRPr lang="en-US" sz="3000" dirty="0"/>
          </a:p>
        </p:txBody>
      </p:sp>
      <p:sp>
        <p:nvSpPr>
          <p:cNvPr id="3" name="Content Placeholder 2"/>
          <p:cNvSpPr>
            <a:spLocks noGrp="1"/>
          </p:cNvSpPr>
          <p:nvPr>
            <p:ph idx="1"/>
          </p:nvPr>
        </p:nvSpPr>
        <p:spPr>
          <a:xfrm>
            <a:off x="0" y="721277"/>
            <a:ext cx="8465941" cy="6136723"/>
          </a:xfrm>
        </p:spPr>
        <p:txBody>
          <a:bodyPr>
            <a:normAutofit/>
          </a:bodyPr>
          <a:lstStyle/>
          <a:p>
            <a:r>
              <a:rPr lang="it-IT" sz="2300" dirty="0"/>
              <a:t>Si tratta di fatti o circostanze personali che ostacolano il matrimonio, rendendo la persona </a:t>
            </a:r>
            <a:r>
              <a:rPr lang="it-IT" sz="2300" dirty="0">
                <a:solidFill>
                  <a:srgbClr val="FF0000"/>
                </a:solidFill>
              </a:rPr>
              <a:t>inabile</a:t>
            </a:r>
            <a:r>
              <a:rPr lang="it-IT" sz="2300" dirty="0"/>
              <a:t> a sposarsi, poiché la celebrazione del matrimonio sarebbe in conflitto con un </a:t>
            </a:r>
            <a:r>
              <a:rPr lang="it-IT" sz="2300" dirty="0">
                <a:solidFill>
                  <a:srgbClr val="FF0000"/>
                </a:solidFill>
              </a:rPr>
              <a:t>bene protetto</a:t>
            </a:r>
            <a:r>
              <a:rPr lang="it-IT" sz="2300" dirty="0"/>
              <a:t> dal diritto. Una persona che si sposa mentre è affetta da un impedimento e non ha ottenuto una dispensa (quando l'impedimento lo ammette), il matrimonio è nullo.</a:t>
            </a:r>
          </a:p>
          <a:p>
            <a:r>
              <a:rPr lang="it-IT" sz="2300" dirty="0"/>
              <a:t>La </a:t>
            </a:r>
            <a:r>
              <a:rPr lang="it-IT" sz="2300" dirty="0">
                <a:solidFill>
                  <a:srgbClr val="FF0000"/>
                </a:solidFill>
              </a:rPr>
              <a:t>ragion d'essere </a:t>
            </a:r>
            <a:r>
              <a:rPr lang="it-IT" sz="2300" dirty="0"/>
              <a:t>degli impedimenti è la salvaguardia della dignità del matrimonio, dei diritti e dei doveri delle parti e del bene comune.</a:t>
            </a:r>
          </a:p>
          <a:p>
            <a:r>
              <a:rPr lang="it-IT" sz="2300" dirty="0"/>
              <a:t>Trattandosi di limitazioni all'esercizio dello </a:t>
            </a:r>
            <a:r>
              <a:rPr lang="it-IT" sz="2300" i="1" dirty="0" err="1"/>
              <a:t>ius</a:t>
            </a:r>
            <a:r>
              <a:rPr lang="it-IT" sz="2300" i="1" dirty="0"/>
              <a:t> </a:t>
            </a:r>
            <a:r>
              <a:rPr lang="it-IT" sz="2300" i="1" dirty="0" err="1"/>
              <a:t>connubii</a:t>
            </a:r>
            <a:r>
              <a:rPr lang="it-IT" sz="2300" dirty="0"/>
              <a:t>, esse devono essere </a:t>
            </a:r>
            <a:r>
              <a:rPr lang="it-IT" sz="2300" dirty="0">
                <a:solidFill>
                  <a:srgbClr val="FF0000"/>
                </a:solidFill>
              </a:rPr>
              <a:t>espressamente previste </a:t>
            </a:r>
            <a:r>
              <a:rPr lang="it-IT" sz="2300" dirty="0"/>
              <a:t>dal legislatore e devono essere </a:t>
            </a:r>
            <a:r>
              <a:rPr lang="it-IT" sz="2300" dirty="0">
                <a:solidFill>
                  <a:srgbClr val="FF0000"/>
                </a:solidFill>
              </a:rPr>
              <a:t>interpretate</a:t>
            </a:r>
            <a:r>
              <a:rPr lang="it-IT" sz="2300" dirty="0"/>
              <a:t> strettamente. Solo il legislatore universale (il Romano Pontefice) può stabilire gli impedimenti che invalidano il matrimonio. Il Vescovo può proibire, ma solo per la liceità (cfr. </a:t>
            </a:r>
            <a:r>
              <a:rPr lang="it-IT" sz="2300" dirty="0" err="1"/>
              <a:t>cann</a:t>
            </a:r>
            <a:r>
              <a:rPr lang="it-IT" sz="2300" dirty="0"/>
              <a:t>. 1075-1077).</a:t>
            </a:r>
          </a:p>
        </p:txBody>
      </p:sp>
    </p:spTree>
    <p:extLst>
      <p:ext uri="{BB962C8B-B14F-4D97-AF65-F5344CB8AC3E}">
        <p14:creationId xmlns:p14="http://schemas.microsoft.com/office/powerpoint/2010/main" val="1462267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2935" y="643467"/>
            <a:ext cx="2445717" cy="1253802"/>
          </a:xfrm>
        </p:spPr>
        <p:txBody>
          <a:bodyPr/>
          <a:lstStyle/>
          <a:p>
            <a:r>
              <a:rPr lang="en-US" sz="3000" dirty="0" err="1"/>
              <a:t>Impedimenti</a:t>
            </a:r>
            <a:endParaRPr lang="en-US" sz="3000" dirty="0"/>
          </a:p>
        </p:txBody>
      </p:sp>
      <p:sp>
        <p:nvSpPr>
          <p:cNvPr id="3" name="Content Placeholder 2"/>
          <p:cNvSpPr>
            <a:spLocks noGrp="1"/>
          </p:cNvSpPr>
          <p:nvPr>
            <p:ph sz="half" idx="1"/>
          </p:nvPr>
        </p:nvSpPr>
        <p:spPr>
          <a:xfrm>
            <a:off x="0" y="377866"/>
            <a:ext cx="5554133" cy="6480133"/>
          </a:xfrm>
        </p:spPr>
        <p:txBody>
          <a:bodyPr>
            <a:normAutofit fontScale="85000" lnSpcReduction="20000"/>
          </a:bodyPr>
          <a:lstStyle/>
          <a:p>
            <a:r>
              <a:rPr lang="it-IT" sz="3300" dirty="0"/>
              <a:t>Alcuni impedimenti sono imposti dalla </a:t>
            </a:r>
            <a:r>
              <a:rPr lang="it-IT" sz="3300" dirty="0">
                <a:solidFill>
                  <a:srgbClr val="FF0000"/>
                </a:solidFill>
              </a:rPr>
              <a:t>natura</a:t>
            </a:r>
            <a:r>
              <a:rPr lang="it-IT" sz="3300" dirty="0"/>
              <a:t> stessa e sono chiamati di diritto divino o naturale; in questo caso la Chiesa si limita a dichiararli. Altri sono stabiliti dal legislatore umano e sono chiamati diritto ecclesiastico, </a:t>
            </a:r>
            <a:r>
              <a:rPr lang="it-IT" sz="3300" dirty="0">
                <a:solidFill>
                  <a:srgbClr val="FF0000"/>
                </a:solidFill>
              </a:rPr>
              <a:t>umano</a:t>
            </a:r>
            <a:r>
              <a:rPr lang="it-IT" sz="3300" dirty="0"/>
              <a:t> o positivo.</a:t>
            </a:r>
          </a:p>
          <a:p>
            <a:r>
              <a:rPr lang="it-IT" sz="3300" dirty="0"/>
              <a:t>Gli impedimenti della legge divina non possono essere </a:t>
            </a:r>
            <a:r>
              <a:rPr lang="it-IT" sz="3300" dirty="0">
                <a:solidFill>
                  <a:srgbClr val="FF0000"/>
                </a:solidFill>
              </a:rPr>
              <a:t>dispensati</a:t>
            </a:r>
            <a:r>
              <a:rPr lang="it-IT" sz="3300" dirty="0"/>
              <a:t>. Quelli del diritto umano o positivo possono. Ordinariamente, l'Ordinario diocesano può dispensare (da quelli di diritto umano), a meno che il Romano Pontefice si sia </a:t>
            </a:r>
            <a:r>
              <a:rPr lang="it-IT" sz="3300" dirty="0">
                <a:solidFill>
                  <a:srgbClr val="FF0000"/>
                </a:solidFill>
              </a:rPr>
              <a:t>riservato</a:t>
            </a:r>
            <a:r>
              <a:rPr lang="it-IT" sz="3300" dirty="0"/>
              <a:t> la dispensa da uno di essi, come ha fatto in tre casi. </a:t>
            </a:r>
          </a:p>
          <a:p>
            <a:endParaRPr lang="en-US" dirty="0"/>
          </a:p>
        </p:txBody>
      </p:sp>
      <p:pic>
        <p:nvPicPr>
          <p:cNvPr id="7" name="Content Placeholder 6" descr="violencia tarta.jpg"/>
          <p:cNvPicPr>
            <a:picLocks noGrp="1" noChangeAspect="1"/>
          </p:cNvPicPr>
          <p:nvPr>
            <p:ph sz="half" idx="2"/>
          </p:nvPr>
        </p:nvPicPr>
        <p:blipFill>
          <a:blip r:embed="rId2">
            <a:extLst>
              <a:ext uri="{28A0092B-C50C-407E-A947-70E740481C1C}">
                <a14:useLocalDpi xmlns:a14="http://schemas.microsoft.com/office/drawing/2010/main" val="0"/>
              </a:ext>
            </a:extLst>
          </a:blip>
          <a:srcRect t="-43182" b="-43182"/>
          <a:stretch>
            <a:fillRect/>
          </a:stretch>
        </p:blipFill>
        <p:spPr>
          <a:xfrm>
            <a:off x="5554133" y="1413164"/>
            <a:ext cx="3589867" cy="5059680"/>
          </a:xfrm>
        </p:spPr>
      </p:pic>
      <p:sp>
        <p:nvSpPr>
          <p:cNvPr id="4" name="CasellaDiTesto 3">
            <a:extLst>
              <a:ext uri="{FF2B5EF4-FFF2-40B4-BE49-F238E27FC236}">
                <a16:creationId xmlns:a16="http://schemas.microsoft.com/office/drawing/2014/main" id="{D0FA964D-DC43-4A44-A781-38168BFC1421}"/>
              </a:ext>
            </a:extLst>
          </p:cNvPr>
          <p:cNvSpPr txBox="1"/>
          <p:nvPr/>
        </p:nvSpPr>
        <p:spPr>
          <a:xfrm>
            <a:off x="9310255" y="1413164"/>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2170240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75229"/>
          </a:xfrm>
        </p:spPr>
        <p:txBody>
          <a:bodyPr/>
          <a:lstStyle/>
          <a:p>
            <a:r>
              <a:rPr lang="en-US" sz="3500" dirty="0" err="1"/>
              <a:t>Impedimento</a:t>
            </a:r>
            <a:r>
              <a:rPr lang="en-US" sz="3500" dirty="0"/>
              <a:t> di </a:t>
            </a:r>
            <a:r>
              <a:rPr lang="en-US" sz="3500" dirty="0" err="1"/>
              <a:t>età</a:t>
            </a:r>
            <a:endParaRPr lang="en-US" sz="3500" dirty="0"/>
          </a:p>
        </p:txBody>
      </p:sp>
      <p:sp>
        <p:nvSpPr>
          <p:cNvPr id="3" name="Content Placeholder 2"/>
          <p:cNvSpPr>
            <a:spLocks noGrp="1"/>
          </p:cNvSpPr>
          <p:nvPr>
            <p:ph sz="half" idx="1"/>
          </p:nvPr>
        </p:nvSpPr>
        <p:spPr>
          <a:xfrm>
            <a:off x="169333" y="1049867"/>
            <a:ext cx="4250267" cy="5588000"/>
          </a:xfrm>
        </p:spPr>
        <p:txBody>
          <a:bodyPr>
            <a:normAutofit fontScale="92500" lnSpcReduction="20000"/>
          </a:bodyPr>
          <a:lstStyle/>
          <a:p>
            <a:pPr lvl="1"/>
            <a:r>
              <a:rPr lang="it-IT" dirty="0"/>
              <a:t>1083 - §1. L'uomo prima dei sedici anni compiuti, la donna prima dei quattordici pure compiuti, non possono celebrare un valido matrimonio </a:t>
            </a:r>
            <a:r>
              <a:rPr lang="es-ES" dirty="0"/>
              <a:t>.</a:t>
            </a:r>
            <a:endParaRPr lang="en-US" dirty="0"/>
          </a:p>
          <a:p>
            <a:pPr lvl="1"/>
            <a:r>
              <a:rPr lang="it-IT" dirty="0"/>
              <a:t>§2. E' diritto della Conferenza Episcopale fissare una età maggiore per la lecita celebrazione del matrimonio</a:t>
            </a:r>
            <a:r>
              <a:rPr lang="es-ES" dirty="0"/>
              <a:t>.</a:t>
            </a:r>
            <a:endParaRPr lang="en-US" dirty="0"/>
          </a:p>
          <a:p>
            <a:r>
              <a:rPr lang="it-IT" dirty="0"/>
              <a:t>La </a:t>
            </a:r>
            <a:r>
              <a:rPr lang="it-IT" b="1" dirty="0">
                <a:solidFill>
                  <a:srgbClr val="FF0000"/>
                </a:solidFill>
              </a:rPr>
              <a:t>dispensa</a:t>
            </a:r>
            <a:r>
              <a:rPr lang="it-IT" dirty="0"/>
              <a:t> può essere concessa; sebbene abbia una base naturale, la </a:t>
            </a:r>
            <a:r>
              <a:rPr lang="it-IT" dirty="0">
                <a:solidFill>
                  <a:srgbClr val="FF0000"/>
                </a:solidFill>
              </a:rPr>
              <a:t>determinazione</a:t>
            </a:r>
            <a:r>
              <a:rPr lang="it-IT" dirty="0"/>
              <a:t> dell'età è una questione di diritto positivo (sempre che ci sia la minima discrezione).</a:t>
            </a:r>
          </a:p>
        </p:txBody>
      </p:sp>
      <p:pic>
        <p:nvPicPr>
          <p:cNvPr id="5" name="Content Placeholder 4" descr="matrimonio niños.jpg"/>
          <p:cNvPicPr>
            <a:picLocks noGrp="1" noChangeAspect="1"/>
          </p:cNvPicPr>
          <p:nvPr>
            <p:ph sz="half" idx="2"/>
          </p:nvPr>
        </p:nvPicPr>
        <p:blipFill>
          <a:blip r:embed="rId2">
            <a:extLst>
              <a:ext uri="{28A0092B-C50C-407E-A947-70E740481C1C}">
                <a14:useLocalDpi xmlns:a14="http://schemas.microsoft.com/office/drawing/2010/main" val="0"/>
              </a:ext>
            </a:extLst>
          </a:blip>
          <a:srcRect l="23567" r="23567"/>
          <a:stretch>
            <a:fillRect/>
          </a:stretch>
        </p:blipFill>
        <p:spPr/>
      </p:pic>
    </p:spTree>
    <p:extLst>
      <p:ext uri="{BB962C8B-B14F-4D97-AF65-F5344CB8AC3E}">
        <p14:creationId xmlns:p14="http://schemas.microsoft.com/office/powerpoint/2010/main" val="2931601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65" y="274638"/>
            <a:ext cx="2711659" cy="523821"/>
          </a:xfrm>
        </p:spPr>
        <p:txBody>
          <a:bodyPr/>
          <a:lstStyle/>
          <a:p>
            <a:r>
              <a:rPr lang="en-US" sz="3000" dirty="0" err="1"/>
              <a:t>Impotenza</a:t>
            </a:r>
            <a:endParaRPr lang="en-US" sz="3000" dirty="0"/>
          </a:p>
        </p:txBody>
      </p:sp>
      <p:pic>
        <p:nvPicPr>
          <p:cNvPr id="5" name="Content Placeholder 4" descr="boda ancianos.jpg"/>
          <p:cNvPicPr>
            <a:picLocks noGrp="1" noChangeAspect="1"/>
          </p:cNvPicPr>
          <p:nvPr>
            <p:ph sz="half" idx="1"/>
          </p:nvPr>
        </p:nvPicPr>
        <p:blipFill>
          <a:blip r:embed="rId2">
            <a:extLst>
              <a:ext uri="{28A0092B-C50C-407E-A947-70E740481C1C}">
                <a14:useLocalDpi xmlns:a14="http://schemas.microsoft.com/office/drawing/2010/main" val="0"/>
              </a:ext>
            </a:extLst>
          </a:blip>
          <a:srcRect t="-25739" b="-25739"/>
          <a:stretch>
            <a:fillRect/>
          </a:stretch>
        </p:blipFill>
        <p:spPr>
          <a:xfrm>
            <a:off x="-38100" y="536548"/>
            <a:ext cx="2546527" cy="2745200"/>
          </a:xfrm>
        </p:spPr>
      </p:pic>
      <p:sp>
        <p:nvSpPr>
          <p:cNvPr id="4" name="Content Placeholder 3"/>
          <p:cNvSpPr>
            <a:spLocks noGrp="1"/>
          </p:cNvSpPr>
          <p:nvPr>
            <p:ph sz="half" idx="2"/>
          </p:nvPr>
        </p:nvSpPr>
        <p:spPr>
          <a:xfrm>
            <a:off x="2362199" y="0"/>
            <a:ext cx="6085115" cy="6858000"/>
          </a:xfrm>
        </p:spPr>
        <p:txBody>
          <a:bodyPr>
            <a:normAutofit fontScale="62500" lnSpcReduction="20000"/>
          </a:bodyPr>
          <a:lstStyle/>
          <a:p>
            <a:pPr lvl="1"/>
            <a:r>
              <a:rPr lang="es-ES" sz="3200" dirty="0"/>
              <a:t>1084 § 1. </a:t>
            </a:r>
            <a:r>
              <a:rPr lang="it-IT" sz="3200" dirty="0"/>
              <a:t>L'impotenza copulativa antecedente e perpetua, sia da parte dell'uomo sia da parte della donna, assoluta o relativa, per sua stessa natura rende nullo il matrimonio </a:t>
            </a:r>
            <a:r>
              <a:rPr lang="es-ES" sz="3200" dirty="0"/>
              <a:t>.</a:t>
            </a:r>
          </a:p>
          <a:p>
            <a:pPr lvl="1"/>
            <a:r>
              <a:rPr lang="es-ES" sz="3200" dirty="0"/>
              <a:t>§ 2. </a:t>
            </a:r>
            <a:r>
              <a:rPr lang="it-IT" sz="3200" dirty="0"/>
              <a:t>Se l'impedimento di impotenza è dubbio, sia per dubbio di diritto sia per dubbio di fatto, il matrimonio non deve essere impedito </a:t>
            </a:r>
            <a:r>
              <a:rPr lang="it-IT" sz="3200" dirty="0" err="1"/>
              <a:t>nè</a:t>
            </a:r>
            <a:r>
              <a:rPr lang="it-IT" sz="3200" dirty="0"/>
              <a:t>, stante il dubbio, dichiarato nullo </a:t>
            </a:r>
            <a:r>
              <a:rPr lang="es-ES" sz="3200" dirty="0"/>
              <a:t>.</a:t>
            </a:r>
          </a:p>
          <a:p>
            <a:pPr lvl="1"/>
            <a:r>
              <a:rPr lang="es-ES" sz="3200" dirty="0"/>
              <a:t> § 3. </a:t>
            </a:r>
            <a:r>
              <a:rPr lang="it-IT" sz="3200" dirty="0"/>
              <a:t>La sterilità </a:t>
            </a:r>
            <a:r>
              <a:rPr lang="it-IT" sz="3200" dirty="0" err="1"/>
              <a:t>nè</a:t>
            </a:r>
            <a:r>
              <a:rPr lang="it-IT" sz="3200" dirty="0"/>
              <a:t> proibisce </a:t>
            </a:r>
            <a:r>
              <a:rPr lang="it-IT" sz="3200" dirty="0" err="1"/>
              <a:t>nè</a:t>
            </a:r>
            <a:r>
              <a:rPr lang="it-IT" sz="3200" dirty="0"/>
              <a:t> dirime il matrimonio, fermo restando il disposto del can. 1098</a:t>
            </a:r>
            <a:r>
              <a:rPr lang="es-ES" sz="3000" dirty="0"/>
              <a:t>.</a:t>
            </a:r>
          </a:p>
          <a:p>
            <a:pPr marL="114300" indent="0">
              <a:buNone/>
            </a:pPr>
            <a:r>
              <a:rPr lang="it-IT" sz="3200" dirty="0"/>
              <a:t>Di diritto </a:t>
            </a:r>
            <a:r>
              <a:rPr lang="it-IT" sz="3200" b="1" dirty="0">
                <a:solidFill>
                  <a:srgbClr val="FF0000"/>
                </a:solidFill>
              </a:rPr>
              <a:t>naturale</a:t>
            </a:r>
            <a:r>
              <a:rPr lang="it-IT" sz="3200" dirty="0"/>
              <a:t>, poiché la donazione coniugale conduce per natura alla pienezza di significato del rapporto coniugale; nessuna dispensa può essere concessa.  Invalida il matrimonio se l'atto coniugale non può essere compiuto, sia per ragioni fisiche, organiche, funzionali o psicologiche, e se l'impossibilità è assoluta oppure relativa (in relazione al coniuge)</a:t>
            </a:r>
            <a:r>
              <a:rPr lang="it-IT" dirty="0"/>
              <a:t>.</a:t>
            </a:r>
          </a:p>
          <a:p>
            <a:r>
              <a:rPr lang="it-IT" sz="3200" dirty="0"/>
              <a:t>Le </a:t>
            </a:r>
            <a:r>
              <a:rPr lang="it-IT" sz="3200" b="1" dirty="0">
                <a:solidFill>
                  <a:srgbClr val="FF0000"/>
                </a:solidFill>
              </a:rPr>
              <a:t>caratteristiche</a:t>
            </a:r>
            <a:r>
              <a:rPr lang="it-IT" sz="3200" dirty="0"/>
              <a:t> dell'impedimento di impotenza per invalidare il matrimonio: </a:t>
            </a:r>
            <a:r>
              <a:rPr lang="it-IT" sz="3200" b="1" dirty="0"/>
              <a:t>certa</a:t>
            </a:r>
            <a:r>
              <a:rPr lang="it-IT" sz="3200" dirty="0"/>
              <a:t>, </a:t>
            </a:r>
            <a:r>
              <a:rPr lang="it-IT" sz="3200" b="1" dirty="0"/>
              <a:t>antecedente</a:t>
            </a:r>
            <a:r>
              <a:rPr lang="it-IT" sz="3200" dirty="0"/>
              <a:t> al matrimonio, </a:t>
            </a:r>
            <a:r>
              <a:rPr lang="it-IT" sz="3200" b="1" dirty="0"/>
              <a:t>perpetua</a:t>
            </a:r>
            <a:r>
              <a:rPr lang="it-IT" sz="3200" dirty="0"/>
              <a:t>. </a:t>
            </a:r>
          </a:p>
          <a:p>
            <a:r>
              <a:rPr lang="it-IT" sz="3200" dirty="0"/>
              <a:t>L'impotenza che può essere curata con mezzi leciti e proporzionati non invalida il matrimonio, né la </a:t>
            </a:r>
            <a:r>
              <a:rPr lang="it-IT" sz="3200" b="1" dirty="0">
                <a:solidFill>
                  <a:srgbClr val="FF0000"/>
                </a:solidFill>
              </a:rPr>
              <a:t>sterilità</a:t>
            </a:r>
            <a:r>
              <a:rPr lang="it-IT" sz="3200" dirty="0"/>
              <a:t> (a meno che non sia nascosta in modo fraudolento).</a:t>
            </a:r>
          </a:p>
        </p:txBody>
      </p:sp>
      <p:sp>
        <p:nvSpPr>
          <p:cNvPr id="6" name="TextBox 5"/>
          <p:cNvSpPr txBox="1"/>
          <p:nvPr/>
        </p:nvSpPr>
        <p:spPr>
          <a:xfrm>
            <a:off x="0" y="2964873"/>
            <a:ext cx="2508427" cy="3647152"/>
          </a:xfrm>
          <a:prstGeom prst="rect">
            <a:avLst/>
          </a:prstGeom>
          <a:noFill/>
        </p:spPr>
        <p:txBody>
          <a:bodyPr wrap="square" rtlCol="0">
            <a:spAutoFit/>
          </a:bodyPr>
          <a:lstStyle/>
          <a:p>
            <a:r>
              <a:rPr lang="it-IT" sz="2100" dirty="0"/>
              <a:t>Le persone </a:t>
            </a:r>
            <a:r>
              <a:rPr lang="it-IT" sz="2100" b="1" dirty="0">
                <a:solidFill>
                  <a:srgbClr val="FF0000"/>
                </a:solidFill>
              </a:rPr>
              <a:t>anziane</a:t>
            </a:r>
            <a:r>
              <a:rPr lang="it-IT" sz="2100" dirty="0"/>
              <a:t>, anche se non hanno più vigore e non possono compiere la copula coniugale, possono essere ammesse al matrimonio, poiché il loro processo di perdita di vigore è naturale.</a:t>
            </a:r>
          </a:p>
        </p:txBody>
      </p:sp>
    </p:spTree>
    <p:extLst>
      <p:ext uri="{BB962C8B-B14F-4D97-AF65-F5344CB8AC3E}">
        <p14:creationId xmlns:p14="http://schemas.microsoft.com/office/powerpoint/2010/main" val="782302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7257" y="595836"/>
            <a:ext cx="2414361" cy="821801"/>
          </a:xfrm>
        </p:spPr>
        <p:txBody>
          <a:bodyPr/>
          <a:lstStyle/>
          <a:p>
            <a:r>
              <a:rPr lang="en-US" sz="3000" dirty="0" err="1"/>
              <a:t>Vincolo</a:t>
            </a:r>
            <a:r>
              <a:rPr lang="en-US" sz="3000" dirty="0"/>
              <a:t> </a:t>
            </a:r>
            <a:r>
              <a:rPr lang="en-US" sz="3000" dirty="0" err="1"/>
              <a:t>precedente</a:t>
            </a:r>
            <a:endParaRPr lang="en-US" sz="3000" dirty="0"/>
          </a:p>
        </p:txBody>
      </p:sp>
      <p:sp>
        <p:nvSpPr>
          <p:cNvPr id="3" name="Content Placeholder 2"/>
          <p:cNvSpPr>
            <a:spLocks noGrp="1"/>
          </p:cNvSpPr>
          <p:nvPr>
            <p:ph sz="half" idx="1"/>
          </p:nvPr>
        </p:nvSpPr>
        <p:spPr>
          <a:xfrm>
            <a:off x="109744" y="250879"/>
            <a:ext cx="5376655" cy="6607121"/>
          </a:xfrm>
        </p:spPr>
        <p:txBody>
          <a:bodyPr>
            <a:normAutofit fontScale="85000" lnSpcReduction="10000"/>
          </a:bodyPr>
          <a:lstStyle/>
          <a:p>
            <a:pPr lvl="1"/>
            <a:r>
              <a:rPr lang="es-ES" dirty="0"/>
              <a:t>1085 § 1. </a:t>
            </a:r>
            <a:r>
              <a:rPr lang="it-IT" dirty="0"/>
              <a:t>Attenta invalidamente al matrimonio chi è legato dal vincolo di un matrimonio precedente, anche se non consumato</a:t>
            </a:r>
            <a:r>
              <a:rPr lang="es-ES" dirty="0"/>
              <a:t>.</a:t>
            </a:r>
          </a:p>
          <a:p>
            <a:pPr lvl="1"/>
            <a:r>
              <a:rPr lang="es-ES" dirty="0"/>
              <a:t>§ 2. </a:t>
            </a:r>
            <a:r>
              <a:rPr lang="it-IT" dirty="0"/>
              <a:t>Quantunque il matrimonio precedente sia, per qualunque causa, nullo o sciolto, non per questo è lecito contrarne un altro prima che si sia constatata legittimamente e con certezza la nullità o lo scioglimento del precedente. </a:t>
            </a:r>
            <a:endParaRPr lang="en-US" dirty="0"/>
          </a:p>
          <a:p>
            <a:r>
              <a:rPr lang="it-IT" dirty="0"/>
              <a:t>Di </a:t>
            </a:r>
            <a:r>
              <a:rPr lang="it-IT" b="1" dirty="0"/>
              <a:t>diritto naturale</a:t>
            </a:r>
            <a:r>
              <a:rPr lang="it-IT" dirty="0"/>
              <a:t>, no può essere dispensato. Un matrimonio non può essere "celebrato" mentre il matrimonio precedente, che viene anch'esso "celebrato", è ancora in vita.</a:t>
            </a:r>
          </a:p>
          <a:p>
            <a:r>
              <a:rPr lang="it-IT" dirty="0"/>
              <a:t>Se uno dei coniugi scompare, si può dichiarare la morte </a:t>
            </a:r>
            <a:r>
              <a:rPr lang="it-IT" b="1" dirty="0"/>
              <a:t>presunta</a:t>
            </a:r>
            <a:r>
              <a:rPr lang="it-IT" dirty="0"/>
              <a:t> dopo un'indagine, e l'altro può legittimamente sposarsi (cfr. can. 1707). </a:t>
            </a:r>
          </a:p>
        </p:txBody>
      </p:sp>
      <p:pic>
        <p:nvPicPr>
          <p:cNvPr id="5" name="Content Placeholder 4" descr="escapa.jpg"/>
          <p:cNvPicPr>
            <a:picLocks noGrp="1" noChangeAspect="1"/>
          </p:cNvPicPr>
          <p:nvPr>
            <p:ph sz="half" idx="2"/>
          </p:nvPr>
        </p:nvPicPr>
        <p:blipFill>
          <a:blip r:embed="rId2">
            <a:extLst>
              <a:ext uri="{28A0092B-C50C-407E-A947-70E740481C1C}">
                <a14:useLocalDpi xmlns:a14="http://schemas.microsoft.com/office/drawing/2010/main" val="0"/>
              </a:ext>
            </a:extLst>
          </a:blip>
          <a:srcRect t="-21784" b="-21784"/>
          <a:stretch>
            <a:fillRect/>
          </a:stretch>
        </p:blipFill>
        <p:spPr>
          <a:xfrm>
            <a:off x="5486400" y="1417638"/>
            <a:ext cx="3657600" cy="3933295"/>
          </a:xfrm>
        </p:spPr>
      </p:pic>
    </p:spTree>
    <p:extLst>
      <p:ext uri="{BB962C8B-B14F-4D97-AF65-F5344CB8AC3E}">
        <p14:creationId xmlns:p14="http://schemas.microsoft.com/office/powerpoint/2010/main" val="2494730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496962"/>
          </a:xfrm>
        </p:spPr>
        <p:txBody>
          <a:bodyPr/>
          <a:lstStyle/>
          <a:p>
            <a:r>
              <a:rPr lang="en-US" sz="3000" dirty="0" err="1"/>
              <a:t>Disparità</a:t>
            </a:r>
            <a:r>
              <a:rPr lang="en-US" sz="3000" dirty="0"/>
              <a:t> di </a:t>
            </a:r>
            <a:r>
              <a:rPr lang="en-US" sz="3000" dirty="0" err="1"/>
              <a:t>culto</a:t>
            </a:r>
            <a:endParaRPr lang="en-US" sz="3000" dirty="0"/>
          </a:p>
        </p:txBody>
      </p:sp>
      <p:pic>
        <p:nvPicPr>
          <p:cNvPr id="5" name="Content Placeholder 4" descr="mixto3.png"/>
          <p:cNvPicPr>
            <a:picLocks noGrp="1" noChangeAspect="1"/>
          </p:cNvPicPr>
          <p:nvPr>
            <p:ph sz="half" idx="1"/>
          </p:nvPr>
        </p:nvPicPr>
        <p:blipFill>
          <a:blip r:embed="rId2">
            <a:extLst>
              <a:ext uri="{28A0092B-C50C-407E-A947-70E740481C1C}">
                <a14:useLocalDpi xmlns:a14="http://schemas.microsoft.com/office/drawing/2010/main" val="0"/>
              </a:ext>
            </a:extLst>
          </a:blip>
          <a:srcRect l="-36225" r="-36225"/>
          <a:stretch>
            <a:fillRect/>
          </a:stretch>
        </p:blipFill>
        <p:spPr>
          <a:xfrm>
            <a:off x="-95767" y="884126"/>
            <a:ext cx="4967207" cy="1947925"/>
          </a:xfrm>
        </p:spPr>
      </p:pic>
      <p:sp>
        <p:nvSpPr>
          <p:cNvPr id="4" name="Content Placeholder 3"/>
          <p:cNvSpPr>
            <a:spLocks noGrp="1"/>
          </p:cNvSpPr>
          <p:nvPr>
            <p:ph sz="half" idx="2"/>
          </p:nvPr>
        </p:nvSpPr>
        <p:spPr>
          <a:xfrm>
            <a:off x="5069213" y="274638"/>
            <a:ext cx="3397453" cy="6583363"/>
          </a:xfrm>
        </p:spPr>
        <p:txBody>
          <a:bodyPr>
            <a:normAutofit fontScale="77500" lnSpcReduction="20000"/>
          </a:bodyPr>
          <a:lstStyle/>
          <a:p>
            <a:r>
              <a:rPr lang="it-IT" dirty="0"/>
              <a:t>La </a:t>
            </a:r>
            <a:r>
              <a:rPr lang="it-IT" dirty="0">
                <a:solidFill>
                  <a:srgbClr val="FF0000"/>
                </a:solidFill>
              </a:rPr>
              <a:t>ragion d’essere </a:t>
            </a:r>
            <a:r>
              <a:rPr lang="it-IT" dirty="0"/>
              <a:t>è che la fede non deve essere inutilmente messa in </a:t>
            </a:r>
            <a:r>
              <a:rPr lang="it-IT" dirty="0">
                <a:solidFill>
                  <a:srgbClr val="FF0000"/>
                </a:solidFill>
              </a:rPr>
              <a:t>pericolo</a:t>
            </a:r>
            <a:r>
              <a:rPr lang="it-IT" dirty="0"/>
              <a:t>. </a:t>
            </a:r>
          </a:p>
          <a:p>
            <a:r>
              <a:rPr lang="it-IT" dirty="0"/>
              <a:t>Di diritto </a:t>
            </a:r>
            <a:r>
              <a:rPr lang="it-IT" dirty="0">
                <a:solidFill>
                  <a:srgbClr val="FF0000"/>
                </a:solidFill>
              </a:rPr>
              <a:t>positivo</a:t>
            </a:r>
            <a:r>
              <a:rPr lang="it-IT" dirty="0"/>
              <a:t>, può essere </a:t>
            </a:r>
            <a:r>
              <a:rPr lang="it-IT" dirty="0">
                <a:solidFill>
                  <a:srgbClr val="FF0000"/>
                </a:solidFill>
              </a:rPr>
              <a:t>dispensato</a:t>
            </a:r>
            <a:r>
              <a:rPr lang="it-IT" dirty="0"/>
              <a:t>, se vengono date le </a:t>
            </a:r>
            <a:r>
              <a:rPr lang="it-IT" dirty="0">
                <a:solidFill>
                  <a:srgbClr val="FF0000"/>
                </a:solidFill>
              </a:rPr>
              <a:t>garanzie</a:t>
            </a:r>
            <a:r>
              <a:rPr lang="it-IT" dirty="0"/>
              <a:t> previste per i matrimoni misti (vedi cc. 1125-1126).</a:t>
            </a:r>
          </a:p>
          <a:p>
            <a:r>
              <a:rPr lang="it-IT" dirty="0"/>
              <a:t>Se ci sono </a:t>
            </a:r>
            <a:r>
              <a:rPr lang="it-IT" dirty="0">
                <a:solidFill>
                  <a:srgbClr val="FF0000"/>
                </a:solidFill>
              </a:rPr>
              <a:t>dubbi</a:t>
            </a:r>
            <a:r>
              <a:rPr lang="it-IT" dirty="0"/>
              <a:t> sulla validità del battesimo, il matrimonio è da considerarsi valido finché non si prova la mancanza del battesimo (una volta provato che uno dei due non era stato battezzato, il matrimonio sarebbe nullo per non aver ottenuto la dispensa</a:t>
            </a:r>
            <a:r>
              <a:rPr lang="es-ES" dirty="0"/>
              <a:t>).</a:t>
            </a:r>
            <a:r>
              <a:rPr lang="en-US" dirty="0"/>
              <a:t> </a:t>
            </a:r>
          </a:p>
        </p:txBody>
      </p:sp>
      <p:sp>
        <p:nvSpPr>
          <p:cNvPr id="6" name="TextBox 5"/>
          <p:cNvSpPr txBox="1"/>
          <p:nvPr/>
        </p:nvSpPr>
        <p:spPr>
          <a:xfrm>
            <a:off x="-1" y="2893499"/>
            <a:ext cx="5363081" cy="3600986"/>
          </a:xfrm>
          <a:prstGeom prst="rect">
            <a:avLst/>
          </a:prstGeom>
          <a:noFill/>
        </p:spPr>
        <p:txBody>
          <a:bodyPr wrap="square" rtlCol="0">
            <a:spAutoFit/>
          </a:bodyPr>
          <a:lstStyle/>
          <a:p>
            <a:r>
              <a:rPr lang="it-IT" sz="1900" dirty="0"/>
              <a:t>1086 - §1. E' invalido il matrimonio tra due persone, di cui </a:t>
            </a:r>
            <a:r>
              <a:rPr lang="it-IT" sz="1900" dirty="0">
                <a:solidFill>
                  <a:srgbClr val="FF0000"/>
                </a:solidFill>
              </a:rPr>
              <a:t>una sia battezzata nella Chiesa cattolica </a:t>
            </a:r>
            <a:r>
              <a:rPr lang="it-IT" sz="1900" dirty="0"/>
              <a:t>o in essa accolta, e </a:t>
            </a:r>
            <a:r>
              <a:rPr lang="it-IT" sz="1900" dirty="0">
                <a:solidFill>
                  <a:srgbClr val="FF0000"/>
                </a:solidFill>
              </a:rPr>
              <a:t>l'altra non battezzata </a:t>
            </a:r>
            <a:r>
              <a:rPr lang="es-ES" sz="1900" dirty="0"/>
              <a:t>.</a:t>
            </a:r>
            <a:endParaRPr lang="en-US" sz="1900" dirty="0"/>
          </a:p>
          <a:p>
            <a:r>
              <a:rPr lang="es-ES" sz="1900" dirty="0"/>
              <a:t> </a:t>
            </a:r>
            <a:r>
              <a:rPr lang="it-IT" sz="1900" dirty="0"/>
              <a:t>§2. Non si dispensi da questo impedimento se non dopo che siano state adempiute le </a:t>
            </a:r>
            <a:r>
              <a:rPr lang="it-IT" sz="1900" dirty="0">
                <a:solidFill>
                  <a:srgbClr val="FF0000"/>
                </a:solidFill>
              </a:rPr>
              <a:t>condizioni</a:t>
            </a:r>
            <a:r>
              <a:rPr lang="it-IT" sz="1900" dirty="0"/>
              <a:t> di cui ai </a:t>
            </a:r>
            <a:r>
              <a:rPr lang="it-IT" sz="1900" dirty="0" err="1"/>
              <a:t>cann</a:t>
            </a:r>
            <a:r>
              <a:rPr lang="it-IT" sz="1900" dirty="0"/>
              <a:t>. 1125 e 1126</a:t>
            </a:r>
            <a:r>
              <a:rPr lang="es-ES" sz="1900" dirty="0"/>
              <a:t>.</a:t>
            </a:r>
            <a:endParaRPr lang="en-US" sz="1900" dirty="0"/>
          </a:p>
          <a:p>
            <a:r>
              <a:rPr lang="es-ES" sz="1900" dirty="0"/>
              <a:t> </a:t>
            </a:r>
            <a:r>
              <a:rPr lang="it-IT" sz="1900" dirty="0"/>
              <a:t> §3. Se al tempo della celebrazione del matrimonio una parte era ritenuta comunemente battezzata o era dubbio il suo battesimo, si deve presumere a norma del can. 1060 la validità del matrimonio finché non sia provato con certezza che una parte era battezzata e l'altra invece non battezzata</a:t>
            </a:r>
            <a:r>
              <a:rPr lang="es-ES" sz="1900" dirty="0"/>
              <a:t>.</a:t>
            </a:r>
            <a:endParaRPr lang="en-US" sz="1900" dirty="0"/>
          </a:p>
        </p:txBody>
      </p:sp>
    </p:spTree>
    <p:extLst>
      <p:ext uri="{BB962C8B-B14F-4D97-AF65-F5344CB8AC3E}">
        <p14:creationId xmlns:p14="http://schemas.microsoft.com/office/powerpoint/2010/main" val="2706494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7620000" cy="529112"/>
          </a:xfrm>
        </p:spPr>
        <p:txBody>
          <a:bodyPr/>
          <a:lstStyle/>
          <a:p>
            <a:r>
              <a:rPr lang="en-US" sz="3200" dirty="0" err="1"/>
              <a:t>Ordine</a:t>
            </a:r>
            <a:r>
              <a:rPr lang="en-US" sz="3200" dirty="0"/>
              <a:t> </a:t>
            </a:r>
            <a:r>
              <a:rPr lang="en-US" sz="3200" dirty="0" err="1"/>
              <a:t>sacro</a:t>
            </a:r>
            <a:endParaRPr lang="en-US" sz="3200" dirty="0"/>
          </a:p>
        </p:txBody>
      </p:sp>
      <p:sp>
        <p:nvSpPr>
          <p:cNvPr id="3" name="Content Placeholder 2"/>
          <p:cNvSpPr>
            <a:spLocks noGrp="1"/>
          </p:cNvSpPr>
          <p:nvPr>
            <p:ph sz="half" idx="1"/>
          </p:nvPr>
        </p:nvSpPr>
        <p:spPr>
          <a:xfrm>
            <a:off x="203200" y="982131"/>
            <a:ext cx="4165600" cy="5571069"/>
          </a:xfrm>
        </p:spPr>
        <p:txBody>
          <a:bodyPr>
            <a:normAutofit fontScale="70000" lnSpcReduction="20000"/>
          </a:bodyPr>
          <a:lstStyle/>
          <a:p>
            <a:pPr lvl="1"/>
            <a:r>
              <a:rPr lang="it-IT" sz="2600" dirty="0"/>
              <a:t>1087 - Attentano invalidamente al matrimonio coloro che sono costituiti nei sacri ordini</a:t>
            </a:r>
            <a:r>
              <a:rPr lang="es-ES" sz="2600" dirty="0"/>
              <a:t>.</a:t>
            </a:r>
            <a:endParaRPr lang="en-US" sz="2600" dirty="0"/>
          </a:p>
          <a:p>
            <a:r>
              <a:rPr lang="it-IT" sz="3100" dirty="0"/>
              <a:t>La ricezione degli ordini sacri comporta la libera accettazione del </a:t>
            </a:r>
            <a:r>
              <a:rPr lang="it-IT" sz="3100" dirty="0">
                <a:solidFill>
                  <a:srgbClr val="FF0000"/>
                </a:solidFill>
              </a:rPr>
              <a:t>celibato </a:t>
            </a:r>
            <a:r>
              <a:rPr lang="it-IT" sz="3100" dirty="0"/>
              <a:t>(con delle eccezioni). </a:t>
            </a:r>
          </a:p>
          <a:p>
            <a:pPr lvl="1"/>
            <a:r>
              <a:rPr lang="it-IT" sz="2700" dirty="0"/>
              <a:t>Regime diverso riguardo il celibato dei chierici nella Chiesa </a:t>
            </a:r>
            <a:r>
              <a:rPr lang="it-IT" sz="2700" dirty="0">
                <a:solidFill>
                  <a:srgbClr val="FF0000"/>
                </a:solidFill>
              </a:rPr>
              <a:t>latina</a:t>
            </a:r>
            <a:r>
              <a:rPr lang="it-IT" sz="2700" dirty="0"/>
              <a:t> e nelle Chiese </a:t>
            </a:r>
            <a:r>
              <a:rPr lang="it-IT" sz="2700" dirty="0">
                <a:solidFill>
                  <a:srgbClr val="FF0000"/>
                </a:solidFill>
              </a:rPr>
              <a:t>orientali</a:t>
            </a:r>
            <a:r>
              <a:rPr lang="it-IT" sz="2700" dirty="0"/>
              <a:t> </a:t>
            </a:r>
          </a:p>
          <a:p>
            <a:r>
              <a:rPr lang="it-IT" sz="3100" dirty="0"/>
              <a:t>L’impedimento esiste anche nelle chiese </a:t>
            </a:r>
            <a:r>
              <a:rPr lang="it-IT" sz="3100" dirty="0">
                <a:solidFill>
                  <a:srgbClr val="FF0000"/>
                </a:solidFill>
              </a:rPr>
              <a:t>orientali</a:t>
            </a:r>
            <a:r>
              <a:rPr lang="it-IT" sz="3100" dirty="0"/>
              <a:t>: una volta ordinati  (anche se diventano vedovi o il precedente matrimonio è stato annullato), non possono risposarsi (cfr. CCEO can. 804).</a:t>
            </a:r>
          </a:p>
        </p:txBody>
      </p:sp>
      <p:sp>
        <p:nvSpPr>
          <p:cNvPr id="5" name="TextBox 4"/>
          <p:cNvSpPr txBox="1"/>
          <p:nvPr/>
        </p:nvSpPr>
        <p:spPr>
          <a:xfrm>
            <a:off x="4724399" y="526473"/>
            <a:ext cx="3860913" cy="3000821"/>
          </a:xfrm>
          <a:prstGeom prst="rect">
            <a:avLst/>
          </a:prstGeom>
          <a:noFill/>
        </p:spPr>
        <p:txBody>
          <a:bodyPr wrap="square" rtlCol="0">
            <a:spAutoFit/>
          </a:bodyPr>
          <a:lstStyle/>
          <a:p>
            <a:r>
              <a:rPr lang="it-IT" sz="2100" dirty="0"/>
              <a:t>Di diritto </a:t>
            </a:r>
            <a:r>
              <a:rPr lang="it-IT" sz="2100" dirty="0">
                <a:solidFill>
                  <a:srgbClr val="FF0000"/>
                </a:solidFill>
              </a:rPr>
              <a:t>positivo</a:t>
            </a:r>
            <a:r>
              <a:rPr lang="it-IT" sz="2100" dirty="0"/>
              <a:t>. La dispensa è </a:t>
            </a:r>
            <a:r>
              <a:rPr lang="it-IT" sz="2100" dirty="0">
                <a:solidFill>
                  <a:srgbClr val="FF0000"/>
                </a:solidFill>
              </a:rPr>
              <a:t>riservata</a:t>
            </a:r>
            <a:r>
              <a:rPr lang="it-IT" sz="2100" dirty="0"/>
              <a:t> alla Sede Apostolica (cfr. can. 1078 § 2), che la concede raramente per il presbiterato e praticamente mai per l'episcopato.</a:t>
            </a:r>
          </a:p>
          <a:p>
            <a:r>
              <a:rPr lang="it-IT" sz="2100" dirty="0"/>
              <a:t>La dispensa dell’impedimento è diversa dalla perdita dello stato clericale.</a:t>
            </a:r>
          </a:p>
        </p:txBody>
      </p:sp>
      <p:pic>
        <p:nvPicPr>
          <p:cNvPr id="8" name="Content Placeholder 7" descr="pope familia.jpg"/>
          <p:cNvPicPr>
            <a:picLocks noGrp="1" noChangeAspect="1"/>
          </p:cNvPicPr>
          <p:nvPr>
            <p:ph sz="half" idx="2"/>
          </p:nvPr>
        </p:nvPicPr>
        <p:blipFill>
          <a:blip r:embed="rId2">
            <a:extLst>
              <a:ext uri="{28A0092B-C50C-407E-A947-70E740481C1C}">
                <a14:useLocalDpi xmlns:a14="http://schemas.microsoft.com/office/drawing/2010/main" val="0"/>
              </a:ext>
            </a:extLst>
          </a:blip>
          <a:srcRect t="-4288" b="-4288"/>
          <a:stretch>
            <a:fillRect/>
          </a:stretch>
        </p:blipFill>
        <p:spPr>
          <a:xfrm>
            <a:off x="4419600" y="3488277"/>
            <a:ext cx="4724400" cy="3369723"/>
          </a:xfrm>
        </p:spPr>
      </p:pic>
    </p:spTree>
    <p:extLst>
      <p:ext uri="{BB962C8B-B14F-4D97-AF65-F5344CB8AC3E}">
        <p14:creationId xmlns:p14="http://schemas.microsoft.com/office/powerpoint/2010/main" val="4117949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21118" cy="639762"/>
          </a:xfrm>
        </p:spPr>
        <p:txBody>
          <a:bodyPr/>
          <a:lstStyle/>
          <a:p>
            <a:r>
              <a:rPr lang="en-US" sz="3000" dirty="0" err="1"/>
              <a:t>Voto</a:t>
            </a:r>
            <a:endParaRPr lang="en-US" sz="3000" dirty="0"/>
          </a:p>
        </p:txBody>
      </p:sp>
      <p:sp>
        <p:nvSpPr>
          <p:cNvPr id="3" name="Content Placeholder 2"/>
          <p:cNvSpPr>
            <a:spLocks noGrp="1"/>
          </p:cNvSpPr>
          <p:nvPr>
            <p:ph sz="half" idx="1"/>
          </p:nvPr>
        </p:nvSpPr>
        <p:spPr>
          <a:xfrm>
            <a:off x="152399" y="1049867"/>
            <a:ext cx="4859867" cy="5672666"/>
          </a:xfrm>
        </p:spPr>
        <p:txBody>
          <a:bodyPr>
            <a:normAutofit fontScale="92500" lnSpcReduction="20000"/>
          </a:bodyPr>
          <a:lstStyle/>
          <a:p>
            <a:r>
              <a:rPr lang="it-IT" dirty="0"/>
              <a:t>La </a:t>
            </a:r>
            <a:r>
              <a:rPr lang="it-IT" b="1" dirty="0">
                <a:solidFill>
                  <a:srgbClr val="FF0000"/>
                </a:solidFill>
              </a:rPr>
              <a:t>finalità</a:t>
            </a:r>
            <a:r>
              <a:rPr lang="it-IT" dirty="0"/>
              <a:t> è salvaguardare gli impegni della professione religiosa. Il voto (di castità) si riferisce al voto fatto in un istituto </a:t>
            </a:r>
            <a:r>
              <a:rPr lang="it-IT" b="1" dirty="0"/>
              <a:t>religioso</a:t>
            </a:r>
            <a:r>
              <a:rPr lang="it-IT" dirty="0"/>
              <a:t> (non secolare o società di vita apostolica), </a:t>
            </a:r>
            <a:r>
              <a:rPr lang="it-IT" b="1" dirty="0"/>
              <a:t>pubblico</a:t>
            </a:r>
            <a:r>
              <a:rPr lang="it-IT" dirty="0"/>
              <a:t> (non privato), </a:t>
            </a:r>
            <a:r>
              <a:rPr lang="it-IT" b="1" dirty="0"/>
              <a:t>perpetuo</a:t>
            </a:r>
            <a:r>
              <a:rPr lang="it-IT" dirty="0"/>
              <a:t> (non temporaneo), e non si applica ad altri impegni diversi dal voto (giuramenti, promesse...).</a:t>
            </a:r>
          </a:p>
          <a:p>
            <a:r>
              <a:rPr lang="it-IT" dirty="0"/>
              <a:t>Di diritto </a:t>
            </a:r>
            <a:r>
              <a:rPr lang="it-IT" b="1" dirty="0">
                <a:solidFill>
                  <a:srgbClr val="FF0000"/>
                </a:solidFill>
              </a:rPr>
              <a:t>positivo</a:t>
            </a:r>
            <a:r>
              <a:rPr lang="it-IT" dirty="0"/>
              <a:t>. Se il voto è stato fatto in un </a:t>
            </a:r>
            <a:r>
              <a:rPr lang="it-IT" dirty="0">
                <a:solidFill>
                  <a:srgbClr val="FF0000"/>
                </a:solidFill>
              </a:rPr>
              <a:t>istituto religioso di diritto </a:t>
            </a:r>
            <a:r>
              <a:rPr lang="it-IT" b="1" dirty="0">
                <a:solidFill>
                  <a:srgbClr val="FF0000"/>
                </a:solidFill>
              </a:rPr>
              <a:t>pontificio</a:t>
            </a:r>
            <a:r>
              <a:rPr lang="it-IT" dirty="0"/>
              <a:t>, la dispensa è </a:t>
            </a:r>
            <a:r>
              <a:rPr lang="it-IT" b="1" dirty="0"/>
              <a:t>riservata</a:t>
            </a:r>
            <a:r>
              <a:rPr lang="it-IT" dirty="0"/>
              <a:t> alla Sede Apostolica. </a:t>
            </a:r>
          </a:p>
        </p:txBody>
      </p:sp>
      <p:pic>
        <p:nvPicPr>
          <p:cNvPr id="5" name="Content Placeholder 4" descr="religiosas.jpg"/>
          <p:cNvPicPr>
            <a:picLocks noGrp="1" noChangeAspect="1"/>
          </p:cNvPicPr>
          <p:nvPr>
            <p:ph sz="half" idx="2"/>
          </p:nvPr>
        </p:nvPicPr>
        <p:blipFill>
          <a:blip r:embed="rId2">
            <a:extLst>
              <a:ext uri="{28A0092B-C50C-407E-A947-70E740481C1C}">
                <a14:useLocalDpi xmlns:a14="http://schemas.microsoft.com/office/drawing/2010/main" val="0"/>
              </a:ext>
            </a:extLst>
          </a:blip>
          <a:srcRect t="-2735" b="-2735"/>
          <a:stretch>
            <a:fillRect/>
          </a:stretch>
        </p:blipFill>
        <p:spPr>
          <a:xfrm>
            <a:off x="5486400" y="3674533"/>
            <a:ext cx="3657600" cy="2567093"/>
          </a:xfrm>
        </p:spPr>
      </p:pic>
      <p:sp>
        <p:nvSpPr>
          <p:cNvPr id="7" name="Rectangle 6"/>
          <p:cNvSpPr/>
          <p:nvPr/>
        </p:nvSpPr>
        <p:spPr>
          <a:xfrm>
            <a:off x="5604932" y="1049867"/>
            <a:ext cx="2980267" cy="2354491"/>
          </a:xfrm>
          <a:prstGeom prst="rect">
            <a:avLst/>
          </a:prstGeom>
        </p:spPr>
        <p:txBody>
          <a:bodyPr wrap="square">
            <a:spAutoFit/>
          </a:bodyPr>
          <a:lstStyle/>
          <a:p>
            <a:r>
              <a:rPr lang="es-ES" sz="2100" i="1" dirty="0"/>
              <a:t>1088. </a:t>
            </a:r>
            <a:r>
              <a:rPr lang="it-IT" sz="2100" i="1" dirty="0"/>
              <a:t>Attentano invalidamente il matrimonio coloro che sono vincolati dal voto pubblico perpetuo di castità emesso in un istituto religioso</a:t>
            </a:r>
            <a:endParaRPr lang="en-US" sz="2100" i="1" dirty="0"/>
          </a:p>
        </p:txBody>
      </p:sp>
    </p:spTree>
    <p:extLst>
      <p:ext uri="{BB962C8B-B14F-4D97-AF65-F5344CB8AC3E}">
        <p14:creationId xmlns:p14="http://schemas.microsoft.com/office/powerpoint/2010/main" val="2994053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437468" cy="673629"/>
          </a:xfrm>
        </p:spPr>
        <p:txBody>
          <a:bodyPr/>
          <a:lstStyle/>
          <a:p>
            <a:r>
              <a:rPr lang="en-US" sz="3000" dirty="0" err="1"/>
              <a:t>Ratto</a:t>
            </a:r>
            <a:endParaRPr lang="en-US" sz="3000" dirty="0"/>
          </a:p>
        </p:txBody>
      </p:sp>
      <p:pic>
        <p:nvPicPr>
          <p:cNvPr id="5" name="Content Placeholder 4" descr="raptada.jpg"/>
          <p:cNvPicPr>
            <a:picLocks noGrp="1" noChangeAspect="1"/>
          </p:cNvPicPr>
          <p:nvPr>
            <p:ph sz="half" idx="1"/>
          </p:nvPr>
        </p:nvPicPr>
        <p:blipFill>
          <a:blip r:embed="rId2">
            <a:extLst>
              <a:ext uri="{28A0092B-C50C-407E-A947-70E740481C1C}">
                <a14:useLocalDpi xmlns:a14="http://schemas.microsoft.com/office/drawing/2010/main" val="0"/>
              </a:ext>
            </a:extLst>
          </a:blip>
          <a:srcRect t="-17667" b="-17667"/>
          <a:stretch>
            <a:fillRect/>
          </a:stretch>
        </p:blipFill>
        <p:spPr>
          <a:xfrm>
            <a:off x="-1484" y="1185333"/>
            <a:ext cx="3896152" cy="2980268"/>
          </a:xfrm>
        </p:spPr>
      </p:pic>
      <p:sp>
        <p:nvSpPr>
          <p:cNvPr id="4" name="Content Placeholder 3"/>
          <p:cNvSpPr>
            <a:spLocks noGrp="1"/>
          </p:cNvSpPr>
          <p:nvPr>
            <p:ph sz="half" idx="2"/>
          </p:nvPr>
        </p:nvSpPr>
        <p:spPr>
          <a:xfrm>
            <a:off x="4562201" y="439037"/>
            <a:ext cx="3942723" cy="6232091"/>
          </a:xfrm>
        </p:spPr>
        <p:txBody>
          <a:bodyPr>
            <a:normAutofit fontScale="92500" lnSpcReduction="20000"/>
          </a:bodyPr>
          <a:lstStyle/>
          <a:p>
            <a:r>
              <a:rPr lang="it-IT" dirty="0"/>
              <a:t>Deve essere un maschio che trattiene una donna, non il contrario (entrambe le possibilità sono possibili nel CCEO).</a:t>
            </a:r>
          </a:p>
          <a:p>
            <a:r>
              <a:rPr lang="it-IT" dirty="0"/>
              <a:t>Di diritto </a:t>
            </a:r>
            <a:r>
              <a:rPr lang="it-IT" b="1" dirty="0">
                <a:solidFill>
                  <a:srgbClr val="FF0000"/>
                </a:solidFill>
              </a:rPr>
              <a:t>positivo</a:t>
            </a:r>
            <a:r>
              <a:rPr lang="it-IT" dirty="0"/>
              <a:t> può essere dispensato, ma di fatto non viene dispensato perché è più ragionevole che la donna riacquisti la sua libertà e decida se vuole sposarsi.</a:t>
            </a:r>
          </a:p>
          <a:p>
            <a:r>
              <a:rPr lang="it-IT" dirty="0"/>
              <a:t> La dispensa è possibile quando si convalida un matrimonio concluso (invalidamente) durante il rapimento. </a:t>
            </a:r>
          </a:p>
        </p:txBody>
      </p:sp>
      <p:sp>
        <p:nvSpPr>
          <p:cNvPr id="7" name="Rectangle 6"/>
          <p:cNvSpPr/>
          <p:nvPr/>
        </p:nvSpPr>
        <p:spPr>
          <a:xfrm>
            <a:off x="1" y="3979333"/>
            <a:ext cx="4809066" cy="2246769"/>
          </a:xfrm>
          <a:prstGeom prst="rect">
            <a:avLst/>
          </a:prstGeom>
        </p:spPr>
        <p:txBody>
          <a:bodyPr wrap="square">
            <a:spAutoFit/>
          </a:bodyPr>
          <a:lstStyle/>
          <a:p>
            <a:r>
              <a:rPr lang="es-ES" sz="2000" i="1" dirty="0"/>
              <a:t>1089. </a:t>
            </a:r>
            <a:r>
              <a:rPr lang="it-IT" sz="2000" i="1" dirty="0"/>
              <a:t>Non è possibile costituire un valido matrimonio tra l'uomo e la donna rapita o almeno trattenuta allo scopo di contrarre matrimonio con essa, se non dopo che la donna, separata dal rapitore e posta in un luogo sicuro e libero, scelga spontaneamente il matrimonio </a:t>
            </a:r>
            <a:endParaRPr lang="en-US" sz="2000" i="1" dirty="0"/>
          </a:p>
        </p:txBody>
      </p:sp>
    </p:spTree>
    <p:extLst>
      <p:ext uri="{BB962C8B-B14F-4D97-AF65-F5344CB8AC3E}">
        <p14:creationId xmlns:p14="http://schemas.microsoft.com/office/powerpoint/2010/main" val="3202717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453495"/>
          </a:xfrm>
        </p:spPr>
        <p:txBody>
          <a:bodyPr/>
          <a:lstStyle/>
          <a:p>
            <a:r>
              <a:rPr lang="en-US" sz="3000" dirty="0" err="1"/>
              <a:t>Crimine</a:t>
            </a:r>
            <a:endParaRPr lang="en-US" sz="3000" dirty="0"/>
          </a:p>
        </p:txBody>
      </p:sp>
      <p:sp>
        <p:nvSpPr>
          <p:cNvPr id="3" name="Content Placeholder 2"/>
          <p:cNvSpPr>
            <a:spLocks noGrp="1"/>
          </p:cNvSpPr>
          <p:nvPr>
            <p:ph sz="half" idx="1"/>
          </p:nvPr>
        </p:nvSpPr>
        <p:spPr>
          <a:xfrm>
            <a:off x="-358507" y="1128157"/>
            <a:ext cx="4487333" cy="5623186"/>
          </a:xfrm>
        </p:spPr>
        <p:txBody>
          <a:bodyPr>
            <a:normAutofit lnSpcReduction="10000"/>
          </a:bodyPr>
          <a:lstStyle/>
          <a:p>
            <a:r>
              <a:rPr lang="it-IT" dirty="0"/>
              <a:t>Ci sono diverse </a:t>
            </a:r>
            <a:r>
              <a:rPr lang="it-IT" dirty="0">
                <a:solidFill>
                  <a:srgbClr val="FF0000"/>
                </a:solidFill>
              </a:rPr>
              <a:t>possibilità</a:t>
            </a:r>
            <a:r>
              <a:rPr lang="it-IT" dirty="0"/>
              <a:t>: qualcuno uccide il </a:t>
            </a:r>
            <a:r>
              <a:rPr lang="it-IT" dirty="0">
                <a:solidFill>
                  <a:srgbClr val="FF0000"/>
                </a:solidFill>
              </a:rPr>
              <a:t>proprio</a:t>
            </a:r>
            <a:r>
              <a:rPr lang="it-IT" dirty="0"/>
              <a:t> coniuge o quello della persona che </a:t>
            </a:r>
            <a:r>
              <a:rPr lang="it-IT" dirty="0">
                <a:solidFill>
                  <a:srgbClr val="FF0000"/>
                </a:solidFill>
              </a:rPr>
              <a:t>intende</a:t>
            </a:r>
            <a:r>
              <a:rPr lang="it-IT" dirty="0"/>
              <a:t> sposare; </a:t>
            </a:r>
            <a:r>
              <a:rPr lang="it-IT" dirty="0">
                <a:solidFill>
                  <a:srgbClr val="FF0000"/>
                </a:solidFill>
              </a:rPr>
              <a:t>entrambi</a:t>
            </a:r>
            <a:r>
              <a:rPr lang="it-IT" dirty="0"/>
              <a:t> uccidono il coniuge di uno di loro (in questo caso non è richiesto che abbiano commesso il crimine a scopo di matrimonio).</a:t>
            </a:r>
          </a:p>
          <a:p>
            <a:r>
              <a:rPr lang="it-IT" dirty="0"/>
              <a:t>È di diritto positivo; la dispensa è </a:t>
            </a:r>
            <a:r>
              <a:rPr lang="it-IT" dirty="0">
                <a:solidFill>
                  <a:srgbClr val="FF0000"/>
                </a:solidFill>
              </a:rPr>
              <a:t>riservata</a:t>
            </a:r>
            <a:r>
              <a:rPr lang="it-IT" dirty="0"/>
              <a:t> alla Sede Apostolica (cfr. can. 1078 § 2).</a:t>
            </a:r>
          </a:p>
          <a:p>
            <a:endParaRPr lang="en-US" dirty="0"/>
          </a:p>
        </p:txBody>
      </p:sp>
      <p:pic>
        <p:nvPicPr>
          <p:cNvPr id="5" name="Content Placeholder 4" descr="mujer cuchillo.jpg"/>
          <p:cNvPicPr>
            <a:picLocks noGrp="1" noChangeAspect="1"/>
          </p:cNvPicPr>
          <p:nvPr>
            <p:ph sz="half" idx="2"/>
          </p:nvPr>
        </p:nvPicPr>
        <p:blipFill>
          <a:blip r:embed="rId2">
            <a:extLst>
              <a:ext uri="{28A0092B-C50C-407E-A947-70E740481C1C}">
                <a14:useLocalDpi xmlns:a14="http://schemas.microsoft.com/office/drawing/2010/main" val="0"/>
              </a:ext>
            </a:extLst>
          </a:blip>
          <a:srcRect t="-7553" b="-7553"/>
          <a:stretch>
            <a:fillRect/>
          </a:stretch>
        </p:blipFill>
        <p:spPr>
          <a:xfrm>
            <a:off x="5046132" y="118533"/>
            <a:ext cx="4097868" cy="3386667"/>
          </a:xfrm>
        </p:spPr>
      </p:pic>
      <p:sp>
        <p:nvSpPr>
          <p:cNvPr id="7" name="Rectangle 6"/>
          <p:cNvSpPr/>
          <p:nvPr/>
        </p:nvSpPr>
        <p:spPr>
          <a:xfrm>
            <a:off x="4128826" y="3360716"/>
            <a:ext cx="4588932" cy="3139321"/>
          </a:xfrm>
          <a:prstGeom prst="rect">
            <a:avLst/>
          </a:prstGeom>
        </p:spPr>
        <p:txBody>
          <a:bodyPr wrap="square">
            <a:spAutoFit/>
          </a:bodyPr>
          <a:lstStyle/>
          <a:p>
            <a:r>
              <a:rPr lang="it-IT" sz="2200" dirty="0"/>
              <a:t>1090 - §1. Chi, allo scopo di celebrare il matrimonio con una determinata persona, uccide il coniuge di questa o il proprio, attenta invalidamente a tale matrimonio</a:t>
            </a:r>
            <a:r>
              <a:rPr lang="es-ES" sz="2200" dirty="0"/>
              <a:t>.</a:t>
            </a:r>
            <a:endParaRPr lang="en-US" sz="2200" dirty="0"/>
          </a:p>
          <a:p>
            <a:r>
              <a:rPr lang="es-ES" sz="2200" dirty="0"/>
              <a:t> § 2. </a:t>
            </a:r>
            <a:r>
              <a:rPr lang="it-IT" sz="2200" dirty="0"/>
              <a:t>Attentano pure invalidamente al matrimonio tra loro quelli che cooperano fisicamente o moralmente all'uccisione di un coniuge </a:t>
            </a:r>
            <a:endParaRPr lang="en-US" sz="2200" dirty="0"/>
          </a:p>
        </p:txBody>
      </p:sp>
    </p:spTree>
    <p:extLst>
      <p:ext uri="{BB962C8B-B14F-4D97-AF65-F5344CB8AC3E}">
        <p14:creationId xmlns:p14="http://schemas.microsoft.com/office/powerpoint/2010/main" val="3793223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F14032-4774-AD4B-BD19-39AC4793C863}"/>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C641F8C2-8FC7-CA49-9FC5-55D5948D6181}"/>
              </a:ext>
            </a:extLst>
          </p:cNvPr>
          <p:cNvSpPr>
            <a:spLocks noGrp="1"/>
          </p:cNvSpPr>
          <p:nvPr>
            <p:ph idx="1"/>
          </p:nvPr>
        </p:nvSpPr>
        <p:spPr/>
        <p:txBody>
          <a:bodyPr>
            <a:normAutofit/>
          </a:bodyPr>
          <a:lstStyle/>
          <a:p>
            <a:r>
              <a:rPr lang="it-IT" sz="2800" dirty="0"/>
              <a:t>Distinzione tra nullità / separazione / scioglimento</a:t>
            </a:r>
          </a:p>
          <a:p>
            <a:endParaRPr lang="it-IT" sz="2800" dirty="0"/>
          </a:p>
          <a:p>
            <a:r>
              <a:rPr lang="it-IT" sz="2800" dirty="0"/>
              <a:t>Possibilità davanti a un matrimonio che si ritiene nullo:</a:t>
            </a:r>
          </a:p>
          <a:p>
            <a:pPr lvl="1"/>
            <a:r>
              <a:rPr lang="it-IT" sz="2600" dirty="0" err="1"/>
              <a:t>Dissimulatio</a:t>
            </a:r>
            <a:r>
              <a:rPr lang="it-IT" sz="2600" dirty="0"/>
              <a:t> / tolleranza / convalidazione / nullità</a:t>
            </a:r>
          </a:p>
          <a:p>
            <a:pPr lvl="1"/>
            <a:endParaRPr lang="it-IT" sz="2600" dirty="0"/>
          </a:p>
          <a:p>
            <a:r>
              <a:rPr lang="it-IT" sz="2800" dirty="0"/>
              <a:t>Nullità di coscienza vs sentenza del tribunale </a:t>
            </a:r>
          </a:p>
        </p:txBody>
      </p:sp>
    </p:spTree>
    <p:extLst>
      <p:ext uri="{BB962C8B-B14F-4D97-AF65-F5344CB8AC3E}">
        <p14:creationId xmlns:p14="http://schemas.microsoft.com/office/powerpoint/2010/main" val="2738310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Parentela</a:t>
            </a:r>
            <a:endParaRPr lang="en-US" dirty="0"/>
          </a:p>
        </p:txBody>
      </p:sp>
      <p:pic>
        <p:nvPicPr>
          <p:cNvPr id="5" name="Content Placeholder 4" descr="gemelos2.jpg"/>
          <p:cNvPicPr>
            <a:picLocks noGrp="1" noChangeAspect="1"/>
          </p:cNvPicPr>
          <p:nvPr>
            <p:ph sz="half" idx="1"/>
          </p:nvPr>
        </p:nvPicPr>
        <p:blipFill>
          <a:blip r:embed="rId2">
            <a:extLst>
              <a:ext uri="{28A0092B-C50C-407E-A947-70E740481C1C}">
                <a14:useLocalDpi xmlns:a14="http://schemas.microsoft.com/office/drawing/2010/main" val="0"/>
              </a:ext>
            </a:extLst>
          </a:blip>
          <a:srcRect t="-6724" b="-6724"/>
          <a:stretch>
            <a:fillRect/>
          </a:stretch>
        </p:blipFill>
        <p:spPr>
          <a:xfrm>
            <a:off x="457200" y="1536192"/>
            <a:ext cx="8195733" cy="4866555"/>
          </a:xfrm>
        </p:spPr>
      </p:pic>
      <p:sp>
        <p:nvSpPr>
          <p:cNvPr id="4" name="Content Placeholder 3"/>
          <p:cNvSpPr>
            <a:spLocks noGrp="1"/>
          </p:cNvSpPr>
          <p:nvPr>
            <p:ph sz="half" idx="2"/>
          </p:nvPr>
        </p:nvSpPr>
        <p:spPr>
          <a:xfrm>
            <a:off x="8077200" y="5757333"/>
            <a:ext cx="1066800" cy="863600"/>
          </a:xfrm>
        </p:spPr>
        <p:txBody>
          <a:bodyPr/>
          <a:lstStyle/>
          <a:p>
            <a:endParaRPr lang="en-US" dirty="0"/>
          </a:p>
        </p:txBody>
      </p:sp>
    </p:spTree>
    <p:extLst>
      <p:ext uri="{BB962C8B-B14F-4D97-AF65-F5344CB8AC3E}">
        <p14:creationId xmlns:p14="http://schemas.microsoft.com/office/powerpoint/2010/main" val="30669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49840" cy="666157"/>
          </a:xfrm>
        </p:spPr>
        <p:txBody>
          <a:bodyPr/>
          <a:lstStyle/>
          <a:p>
            <a:r>
              <a:rPr lang="it-IT" sz="2800" dirty="0"/>
              <a:t>Parentela: consanguineità; affinità; pubblica onestà; parentela legale </a:t>
            </a:r>
          </a:p>
        </p:txBody>
      </p:sp>
      <p:sp>
        <p:nvSpPr>
          <p:cNvPr id="3" name="Content Placeholder 2"/>
          <p:cNvSpPr>
            <a:spLocks noGrp="1"/>
          </p:cNvSpPr>
          <p:nvPr>
            <p:ph idx="1"/>
          </p:nvPr>
        </p:nvSpPr>
        <p:spPr>
          <a:xfrm>
            <a:off x="0" y="1144633"/>
            <a:ext cx="8434586" cy="5713367"/>
          </a:xfrm>
        </p:spPr>
        <p:txBody>
          <a:bodyPr>
            <a:normAutofit/>
          </a:bodyPr>
          <a:lstStyle/>
          <a:p>
            <a:r>
              <a:rPr lang="it-IT" dirty="0"/>
              <a:t>La </a:t>
            </a:r>
            <a:r>
              <a:rPr lang="it-IT" dirty="0">
                <a:solidFill>
                  <a:srgbClr val="FF0000"/>
                </a:solidFill>
              </a:rPr>
              <a:t>ragion d'essere </a:t>
            </a:r>
            <a:r>
              <a:rPr lang="it-IT" dirty="0"/>
              <a:t>delle diverse modalità dell’impedimento di parentela è di proteggere la dignità del matrimonio e l'entità delle </a:t>
            </a:r>
            <a:r>
              <a:rPr lang="it-IT" b="1" dirty="0"/>
              <a:t>relazioni</a:t>
            </a:r>
            <a:r>
              <a:rPr lang="it-IT" dirty="0"/>
              <a:t> familiari (che sono </a:t>
            </a:r>
            <a:r>
              <a:rPr lang="it-IT" b="1" dirty="0"/>
              <a:t>irriducibili</a:t>
            </a:r>
            <a:r>
              <a:rPr lang="it-IT" dirty="0"/>
              <a:t>)</a:t>
            </a:r>
          </a:p>
          <a:p>
            <a:pPr lvl="1"/>
            <a:r>
              <a:rPr lang="it-IT" sz="2100" dirty="0"/>
              <a:t>1091 - §1. Nella linea retta della consanguineità è nullo il matrimonio tra tutti gli ascendenti e i discendenti, sia legittimi sia naturali.</a:t>
            </a:r>
          </a:p>
          <a:p>
            <a:pPr lvl="1"/>
            <a:r>
              <a:rPr lang="it-IT" sz="2100" dirty="0"/>
              <a:t>§2. Nella linea collaterale il matrimonio è nullo fino al quarto grado incluso.</a:t>
            </a:r>
          </a:p>
          <a:p>
            <a:pPr lvl="1"/>
            <a:r>
              <a:rPr lang="it-IT" sz="2100" dirty="0"/>
              <a:t>§3. L'impedimento di consanguineità non si moltiplica.</a:t>
            </a:r>
          </a:p>
          <a:p>
            <a:pPr lvl="1"/>
            <a:r>
              <a:rPr lang="it-IT" sz="2100" dirty="0"/>
              <a:t>§4. Non si permetta mai il matrimonio, se sussiste qualche dubbio che le parti siano consanguinee in qualunque grado della linea retta o nel secondo grado della linea collaterale</a:t>
            </a:r>
            <a:r>
              <a:rPr lang="it-IT" dirty="0"/>
              <a:t>.</a:t>
            </a:r>
          </a:p>
          <a:p>
            <a:r>
              <a:rPr lang="it-IT" dirty="0"/>
              <a:t>Anche se non è espressamente indicato quale grado è di diritto divino e quale di diritto umano, </a:t>
            </a:r>
            <a:r>
              <a:rPr lang="it-IT" b="1" dirty="0"/>
              <a:t>non è concessa alcuna dispensa </a:t>
            </a:r>
            <a:r>
              <a:rPr lang="it-IT" dirty="0"/>
              <a:t>per la linea </a:t>
            </a:r>
            <a:r>
              <a:rPr lang="it-IT" dirty="0">
                <a:solidFill>
                  <a:srgbClr val="FF0000"/>
                </a:solidFill>
              </a:rPr>
              <a:t>retta</a:t>
            </a:r>
            <a:r>
              <a:rPr lang="it-IT" dirty="0"/>
              <a:t> (ascendenti e discendenti) o per il </a:t>
            </a:r>
            <a:r>
              <a:rPr lang="it-IT" dirty="0">
                <a:solidFill>
                  <a:srgbClr val="FF0000"/>
                </a:solidFill>
              </a:rPr>
              <a:t>secondo grado collaterale </a:t>
            </a:r>
            <a:r>
              <a:rPr lang="it-IT" dirty="0"/>
              <a:t>(tra fratelli e sorelle). Gli altri casi possono essere dispensati dall'Ordinario del luogo.</a:t>
            </a:r>
          </a:p>
        </p:txBody>
      </p:sp>
    </p:spTree>
    <p:extLst>
      <p:ext uri="{BB962C8B-B14F-4D97-AF65-F5344CB8AC3E}">
        <p14:creationId xmlns:p14="http://schemas.microsoft.com/office/powerpoint/2010/main" val="150736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7040" y="274638"/>
            <a:ext cx="423296" cy="713196"/>
          </a:xfrm>
        </p:spPr>
        <p:txBody>
          <a:bodyPr/>
          <a:lstStyle/>
          <a:p>
            <a:endParaRPr lang="en-US" dirty="0"/>
          </a:p>
        </p:txBody>
      </p:sp>
      <p:sp>
        <p:nvSpPr>
          <p:cNvPr id="3" name="Content Placeholder 2"/>
          <p:cNvSpPr>
            <a:spLocks noGrp="1"/>
          </p:cNvSpPr>
          <p:nvPr>
            <p:ph sz="half" idx="1"/>
          </p:nvPr>
        </p:nvSpPr>
        <p:spPr>
          <a:xfrm>
            <a:off x="1" y="274638"/>
            <a:ext cx="8465940" cy="6583362"/>
          </a:xfrm>
        </p:spPr>
        <p:txBody>
          <a:bodyPr>
            <a:normAutofit fontScale="92500" lnSpcReduction="20000"/>
          </a:bodyPr>
          <a:lstStyle/>
          <a:p>
            <a:pPr lvl="1"/>
            <a:r>
              <a:rPr lang="it-IT" dirty="0"/>
              <a:t>1092 </a:t>
            </a:r>
            <a:r>
              <a:rPr lang="it-IT" dirty="0">
                <a:solidFill>
                  <a:srgbClr val="FF0000"/>
                </a:solidFill>
              </a:rPr>
              <a:t>L'affinità</a:t>
            </a:r>
            <a:r>
              <a:rPr lang="it-IT" dirty="0"/>
              <a:t> nella linea retta rende nullo il matrimonio in qualunque grado</a:t>
            </a:r>
            <a:r>
              <a:rPr lang="es-ES" dirty="0"/>
              <a:t>.</a:t>
            </a:r>
          </a:p>
          <a:p>
            <a:r>
              <a:rPr lang="it-IT" b="1" dirty="0"/>
              <a:t>Nell’affinità</a:t>
            </a:r>
            <a:r>
              <a:rPr lang="it-IT" dirty="0"/>
              <a:t> (tra una persona e i consanguinei del suo coniuge defunto), il matrimonio con gli ascendenti o i discendenti consanguinei del coniuge (suocero-nuora, suocera-genero) è nullo.</a:t>
            </a:r>
          </a:p>
          <a:p>
            <a:pPr lvl="1"/>
            <a:r>
              <a:rPr lang="it-IT" dirty="0"/>
              <a:t>1093 L'impedimento di </a:t>
            </a:r>
            <a:r>
              <a:rPr lang="it-IT" dirty="0">
                <a:solidFill>
                  <a:srgbClr val="FF0000"/>
                </a:solidFill>
              </a:rPr>
              <a:t>pubblica onestà </a:t>
            </a:r>
            <a:r>
              <a:rPr lang="it-IT" dirty="0"/>
              <a:t>sorge dal matrimonio invalido in cui vi sia stata vita comune o da concubinato pubblico e notorio; e rende nulle le nozze nel primo grado della linea retta tra l'uomo e le consanguinee della donna, e viceversa .</a:t>
            </a:r>
          </a:p>
          <a:p>
            <a:r>
              <a:rPr lang="it-IT" dirty="0"/>
              <a:t>La </a:t>
            </a:r>
            <a:r>
              <a:rPr lang="it-IT" b="1" dirty="0"/>
              <a:t>pubblica</a:t>
            </a:r>
            <a:r>
              <a:rPr lang="it-IT" dirty="0"/>
              <a:t> onestà è simile all'affinità ma nasce da un'unione diversa dal matrimonio (coabitazione, concubinato). Rende nullo il matrimonio con il genitore o con il figlio della persona con cui si è convissuto.</a:t>
            </a:r>
          </a:p>
          <a:p>
            <a:pPr lvl="1"/>
            <a:r>
              <a:rPr lang="it-IT" dirty="0"/>
              <a:t>1094. Non possono contrarre validamente il matrimonio tra loro nella linea retta o nel secondo grado della linea collaterale, quelli che sono uniti da </a:t>
            </a:r>
            <a:r>
              <a:rPr lang="it-IT" dirty="0">
                <a:solidFill>
                  <a:srgbClr val="FF0000"/>
                </a:solidFill>
              </a:rPr>
              <a:t>parentela legale </a:t>
            </a:r>
            <a:r>
              <a:rPr lang="it-IT" dirty="0"/>
              <a:t>sorta dall'adozione. </a:t>
            </a:r>
          </a:p>
          <a:p>
            <a:r>
              <a:rPr lang="it-IT" dirty="0"/>
              <a:t>La parentela </a:t>
            </a:r>
            <a:r>
              <a:rPr lang="it-IT" b="1" dirty="0"/>
              <a:t>legale</a:t>
            </a:r>
            <a:r>
              <a:rPr lang="it-IT" dirty="0"/>
              <a:t> dipende dal sistema di adozione in vigore nel paese. Rende nullo il matrimonio tra l'adottato e l'adottante e tra fratelli e sorelle per adozione.</a:t>
            </a:r>
          </a:p>
        </p:txBody>
      </p:sp>
      <p:sp>
        <p:nvSpPr>
          <p:cNvPr id="4" name="Content Placeholder 3"/>
          <p:cNvSpPr>
            <a:spLocks noGrp="1"/>
          </p:cNvSpPr>
          <p:nvPr>
            <p:ph sz="half" idx="2"/>
          </p:nvPr>
        </p:nvSpPr>
        <p:spPr>
          <a:xfrm>
            <a:off x="8348133" y="2438400"/>
            <a:ext cx="457200" cy="3688080"/>
          </a:xfrm>
        </p:spPr>
        <p:txBody>
          <a:bodyPr>
            <a:normAutofit fontScale="92500" lnSpcReduction="20000"/>
          </a:bodyPr>
          <a:lstStyle/>
          <a:p>
            <a:endParaRPr lang="en-US" dirty="0"/>
          </a:p>
        </p:txBody>
      </p:sp>
    </p:spTree>
    <p:extLst>
      <p:ext uri="{BB962C8B-B14F-4D97-AF65-F5344CB8AC3E}">
        <p14:creationId xmlns:p14="http://schemas.microsoft.com/office/powerpoint/2010/main" val="3118013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968" y="391997"/>
            <a:ext cx="2911000" cy="1677751"/>
          </a:xfrm>
        </p:spPr>
        <p:txBody>
          <a:bodyPr/>
          <a:lstStyle/>
          <a:p>
            <a:r>
              <a:rPr lang="en-US" sz="2800" dirty="0" err="1"/>
              <a:t>Dispensa</a:t>
            </a:r>
            <a:r>
              <a:rPr lang="en-US" sz="2800" dirty="0"/>
              <a:t> </a:t>
            </a:r>
            <a:r>
              <a:rPr lang="en-US" sz="2800" dirty="0" err="1"/>
              <a:t>degli</a:t>
            </a:r>
            <a:r>
              <a:rPr lang="en-US" sz="2800" dirty="0"/>
              <a:t> </a:t>
            </a:r>
            <a:r>
              <a:rPr lang="en-US" sz="2800" dirty="0" err="1"/>
              <a:t>impedimenti</a:t>
            </a:r>
            <a:endParaRPr lang="en-US" sz="2800" dirty="0"/>
          </a:p>
        </p:txBody>
      </p:sp>
      <p:sp>
        <p:nvSpPr>
          <p:cNvPr id="3" name="Content Placeholder 2"/>
          <p:cNvSpPr>
            <a:spLocks noGrp="1"/>
          </p:cNvSpPr>
          <p:nvPr>
            <p:ph sz="half" idx="1"/>
          </p:nvPr>
        </p:nvSpPr>
        <p:spPr>
          <a:xfrm>
            <a:off x="0" y="391996"/>
            <a:ext cx="5863448" cy="6466003"/>
          </a:xfrm>
        </p:spPr>
        <p:txBody>
          <a:bodyPr>
            <a:noAutofit/>
          </a:bodyPr>
          <a:lstStyle/>
          <a:p>
            <a:r>
              <a:rPr lang="it-IT" sz="2100" dirty="0"/>
              <a:t>In presenza di un impedimento, il matrimonio non può essere celebrato validamente. Si deve ottenere, quando possibile, la dispensa.</a:t>
            </a:r>
          </a:p>
          <a:p>
            <a:r>
              <a:rPr lang="it-IT" sz="2100" dirty="0"/>
              <a:t>Gli impedimenti di diritto naturale (divino) non possono essere dispensati. Alcuni di essi possono cessare (per esempio, quello del vincolo precedente). </a:t>
            </a:r>
          </a:p>
          <a:p>
            <a:r>
              <a:rPr lang="it-IT" sz="2100" dirty="0"/>
              <a:t>Gli altri (quelli di diritto umano) si possono dispensare se c’è una causa sufficiente.</a:t>
            </a:r>
          </a:p>
          <a:p>
            <a:r>
              <a:rPr lang="it-IT" sz="2100" dirty="0"/>
              <a:t>A parte i tre casi la cui dispensa è riservata alla Sede Apostolica (Ordini sacri, voto pubblico perpetuo di castità in un istituto religioso di diritto pontificio, delitto: cfr. can. 1078 § 2), la dispensa spetta all'Ordinario del luogo per i propri sudditi, ovunque essi risiedano, e per tutti coloro che di fatto risiedono nel suo territorio (cfr. can. 1078 § 1).</a:t>
            </a:r>
          </a:p>
        </p:txBody>
      </p:sp>
      <p:pic>
        <p:nvPicPr>
          <p:cNvPr id="5" name="Content Placeholder 4" descr="gemelos.jpg"/>
          <p:cNvPicPr>
            <a:picLocks noGrp="1" noChangeAspect="1"/>
          </p:cNvPicPr>
          <p:nvPr>
            <p:ph sz="half" idx="2"/>
          </p:nvPr>
        </p:nvPicPr>
        <p:blipFill>
          <a:blip r:embed="rId2">
            <a:extLst>
              <a:ext uri="{28A0092B-C50C-407E-A947-70E740481C1C}">
                <a14:useLocalDpi xmlns:a14="http://schemas.microsoft.com/office/drawing/2010/main" val="0"/>
              </a:ext>
            </a:extLst>
          </a:blip>
          <a:srcRect t="-89924" b="-89924"/>
          <a:stretch>
            <a:fillRect/>
          </a:stretch>
        </p:blipFill>
        <p:spPr>
          <a:xfrm>
            <a:off x="5863448" y="1536192"/>
            <a:ext cx="3280552" cy="4590288"/>
          </a:xfrm>
        </p:spPr>
      </p:pic>
    </p:spTree>
    <p:extLst>
      <p:ext uri="{BB962C8B-B14F-4D97-AF65-F5344CB8AC3E}">
        <p14:creationId xmlns:p14="http://schemas.microsoft.com/office/powerpoint/2010/main" val="3429916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8400" y="125439"/>
            <a:ext cx="226258" cy="244947"/>
          </a:xfrm>
        </p:spPr>
        <p:txBody>
          <a:bodyPr/>
          <a:lstStyle/>
          <a:p>
            <a:endParaRPr lang="en-US" dirty="0"/>
          </a:p>
        </p:txBody>
      </p:sp>
      <p:sp>
        <p:nvSpPr>
          <p:cNvPr id="3" name="Content Placeholder 2"/>
          <p:cNvSpPr>
            <a:spLocks noGrp="1"/>
          </p:cNvSpPr>
          <p:nvPr>
            <p:ph idx="1"/>
          </p:nvPr>
        </p:nvSpPr>
        <p:spPr>
          <a:xfrm>
            <a:off x="0" y="125438"/>
            <a:ext cx="8560007" cy="6732561"/>
          </a:xfrm>
        </p:spPr>
        <p:txBody>
          <a:bodyPr>
            <a:normAutofit fontScale="92500" lnSpcReduction="10000"/>
          </a:bodyPr>
          <a:lstStyle/>
          <a:p>
            <a:r>
              <a:rPr lang="it-IT" dirty="0"/>
              <a:t>Cioè, </a:t>
            </a:r>
          </a:p>
          <a:p>
            <a:r>
              <a:rPr lang="it-IT" dirty="0"/>
              <a:t>a) in circostanze </a:t>
            </a:r>
            <a:r>
              <a:rPr lang="it-IT" dirty="0">
                <a:solidFill>
                  <a:srgbClr val="FF0000"/>
                </a:solidFill>
              </a:rPr>
              <a:t>normali</a:t>
            </a:r>
            <a:r>
              <a:rPr lang="it-IT" dirty="0"/>
              <a:t> può dispensare</a:t>
            </a:r>
          </a:p>
          <a:p>
            <a:pPr lvl="1"/>
            <a:r>
              <a:rPr lang="it-IT" dirty="0"/>
              <a:t>La Santa Sede, tutti quelli di diritto ecclesiastico (umani), ma non dispensa mai dalla consanguineità in linea retta (genitori-figli) o collaterale in secondo grado (fratello e sorella);</a:t>
            </a:r>
          </a:p>
          <a:p>
            <a:pPr lvl="1"/>
            <a:r>
              <a:rPr lang="it-IT" dirty="0"/>
              <a:t>L'Ordinario del luogo ai suoi sudditi in qualsiasi luogo e a tutti coloro che vivono nel suo territorio, tranne i tre impedimenti riservati alla Santa Sede (c. 1078).</a:t>
            </a:r>
          </a:p>
          <a:p>
            <a:r>
              <a:rPr lang="it-IT" dirty="0"/>
              <a:t>b) se l'impedimento viene scoperto "</a:t>
            </a:r>
            <a:r>
              <a:rPr lang="it-IT" dirty="0">
                <a:solidFill>
                  <a:srgbClr val="FF0000"/>
                </a:solidFill>
              </a:rPr>
              <a:t>quando tutto è pronto </a:t>
            </a:r>
            <a:r>
              <a:rPr lang="it-IT" dirty="0"/>
              <a:t>per il matrimonio" e non si può aspettare senza grave danno di chiedere e ottenere la dispensa, possono dispensare da tutti gli impedimenti tranne gli ordini sacri e il voto in un istituto di diritto pontificio:</a:t>
            </a:r>
          </a:p>
          <a:p>
            <a:pPr lvl="1"/>
            <a:r>
              <a:rPr lang="it-IT" dirty="0"/>
              <a:t>L'Ordinario locale;</a:t>
            </a:r>
          </a:p>
          <a:p>
            <a:pPr lvl="1"/>
            <a:r>
              <a:rPr lang="it-IT" dirty="0"/>
              <a:t>Il parroco e il ministro assistente, se l'Ordinario non può essere contattato e il caso è occulto (non conosciuto);</a:t>
            </a:r>
          </a:p>
          <a:p>
            <a:pPr lvl="1"/>
            <a:r>
              <a:rPr lang="it-IT" dirty="0"/>
              <a:t>Il confessore, nel foro interno se il caso è occulto.</a:t>
            </a:r>
          </a:p>
          <a:p>
            <a:r>
              <a:rPr lang="it-IT" dirty="0"/>
              <a:t>c) in </a:t>
            </a:r>
            <a:r>
              <a:rPr lang="it-IT" dirty="0">
                <a:solidFill>
                  <a:srgbClr val="FF0000"/>
                </a:solidFill>
              </a:rPr>
              <a:t>pericolo di morte</a:t>
            </a:r>
            <a:r>
              <a:rPr lang="it-IT" dirty="0"/>
              <a:t>, possono dispensare tutti gli impedimenti tranne l'ordine del presbiterato (il diaconato invece sì):</a:t>
            </a:r>
          </a:p>
          <a:p>
            <a:pPr lvl="1"/>
            <a:r>
              <a:rPr lang="it-IT" dirty="0"/>
              <a:t>L'Ordinario locale;</a:t>
            </a:r>
          </a:p>
          <a:p>
            <a:pPr lvl="1"/>
            <a:r>
              <a:rPr lang="it-IT" dirty="0"/>
              <a:t>Il parroco e il ministro assistente, se non è possibile rivolgersi all'Ordinario del luogo;</a:t>
            </a:r>
          </a:p>
          <a:p>
            <a:pPr lvl="1"/>
            <a:r>
              <a:rPr lang="it-IT" dirty="0"/>
              <a:t>Il confessore, nel foro interno e per gli impedimenti occulti.</a:t>
            </a:r>
          </a:p>
          <a:p>
            <a:endParaRPr lang="en-US" dirty="0"/>
          </a:p>
        </p:txBody>
      </p:sp>
    </p:spTree>
    <p:extLst>
      <p:ext uri="{BB962C8B-B14F-4D97-AF65-F5344CB8AC3E}">
        <p14:creationId xmlns:p14="http://schemas.microsoft.com/office/powerpoint/2010/main" val="25787715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 </a:t>
            </a:r>
            <a:r>
              <a:rPr lang="en-US" dirty="0" err="1"/>
              <a:t>separazione</a:t>
            </a:r>
            <a:r>
              <a:rPr lang="en-US" dirty="0"/>
              <a:t> </a:t>
            </a:r>
            <a:r>
              <a:rPr lang="en-US" dirty="0" err="1"/>
              <a:t>matrimoniale</a:t>
            </a:r>
            <a:endParaRPr lang="en-US" dirty="0"/>
          </a:p>
        </p:txBody>
      </p:sp>
      <p:pic>
        <p:nvPicPr>
          <p:cNvPr id="4" name="Content Placeholder 3" descr="tarta divorcio.jpg"/>
          <p:cNvPicPr>
            <a:picLocks noGrp="1" noChangeAspect="1"/>
          </p:cNvPicPr>
          <p:nvPr>
            <p:ph idx="1"/>
          </p:nvPr>
        </p:nvPicPr>
        <p:blipFill>
          <a:blip r:embed="rId2">
            <a:extLst>
              <a:ext uri="{28A0092B-C50C-407E-A947-70E740481C1C}">
                <a14:useLocalDpi xmlns:a14="http://schemas.microsoft.com/office/drawing/2010/main" val="0"/>
              </a:ext>
            </a:extLst>
          </a:blip>
          <a:srcRect t="-6000" b="-6000"/>
          <a:stretch>
            <a:fillRect/>
          </a:stretch>
        </p:blipFill>
        <p:spPr/>
      </p:pic>
    </p:spTree>
    <p:extLst>
      <p:ext uri="{BB962C8B-B14F-4D97-AF65-F5344CB8AC3E}">
        <p14:creationId xmlns:p14="http://schemas.microsoft.com/office/powerpoint/2010/main" val="1193201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305440" cy="493678"/>
          </a:xfrm>
        </p:spPr>
        <p:txBody>
          <a:bodyPr/>
          <a:lstStyle/>
          <a:p>
            <a:r>
              <a:rPr lang="en-US" sz="3000" dirty="0" err="1"/>
              <a:t>Separazione</a:t>
            </a:r>
            <a:endParaRPr lang="en-US" sz="3000" dirty="0"/>
          </a:p>
        </p:txBody>
      </p:sp>
      <p:sp>
        <p:nvSpPr>
          <p:cNvPr id="3" name="Content Placeholder 2"/>
          <p:cNvSpPr>
            <a:spLocks noGrp="1"/>
          </p:cNvSpPr>
          <p:nvPr>
            <p:ph sz="half" idx="1"/>
          </p:nvPr>
        </p:nvSpPr>
        <p:spPr>
          <a:xfrm>
            <a:off x="-1" y="925115"/>
            <a:ext cx="4724401" cy="5594218"/>
          </a:xfrm>
        </p:spPr>
        <p:txBody>
          <a:bodyPr>
            <a:noAutofit/>
          </a:bodyPr>
          <a:lstStyle/>
          <a:p>
            <a:r>
              <a:rPr lang="it-IT" sz="2000" dirty="0"/>
              <a:t>I coniugi hanno </a:t>
            </a:r>
            <a:r>
              <a:rPr lang="it-IT" sz="2000" dirty="0">
                <a:solidFill>
                  <a:srgbClr val="FF0000"/>
                </a:solidFill>
              </a:rPr>
              <a:t>l’obbligo</a:t>
            </a:r>
            <a:r>
              <a:rPr lang="it-IT" sz="2000" dirty="0"/>
              <a:t> di vivere insieme; richiesto dai </a:t>
            </a:r>
            <a:r>
              <a:rPr lang="it-IT" sz="2000" dirty="0">
                <a:solidFill>
                  <a:srgbClr val="FF0000"/>
                </a:solidFill>
              </a:rPr>
              <a:t>fini</a:t>
            </a:r>
            <a:r>
              <a:rPr lang="it-IT" sz="2000" dirty="0"/>
              <a:t> del matrimonio.</a:t>
            </a:r>
            <a:endParaRPr lang="it-IT" sz="2000" b="1" dirty="0"/>
          </a:p>
          <a:p>
            <a:pPr lvl="1"/>
            <a:r>
              <a:rPr lang="it-IT" sz="2000" dirty="0"/>
              <a:t>C. 1151. I coniugi hanno il dovere e il diritto di osservare la convivenza coniugale, eccetto che ne siano scusati da causa legittima.</a:t>
            </a:r>
          </a:p>
          <a:p>
            <a:r>
              <a:rPr lang="it-IT" sz="2000" dirty="0"/>
              <a:t>Ma a volte la convivenza può </a:t>
            </a:r>
            <a:r>
              <a:rPr lang="it-IT" sz="2000" dirty="0">
                <a:solidFill>
                  <a:srgbClr val="FF0000"/>
                </a:solidFill>
              </a:rPr>
              <a:t>nuocere</a:t>
            </a:r>
            <a:r>
              <a:rPr lang="it-IT" sz="2000" dirty="0"/>
              <a:t> al bene comune e può essere lecito sospendere l'obbligo di coabitazione, proprio per il bene dei coniugi. Si tratta di una separazione "manente </a:t>
            </a:r>
            <a:r>
              <a:rPr lang="it-IT" sz="2000" dirty="0" err="1"/>
              <a:t>vinculo</a:t>
            </a:r>
            <a:r>
              <a:rPr lang="it-IT" sz="2000" dirty="0"/>
              <a:t>", con il vincolo che rimane in vigore.</a:t>
            </a:r>
          </a:p>
          <a:p>
            <a:r>
              <a:rPr lang="it-IT" sz="2000" dirty="0"/>
              <a:t>I coniugi non possono decidere da soli; devono avere una </a:t>
            </a:r>
            <a:r>
              <a:rPr lang="it-IT" sz="2000" dirty="0">
                <a:solidFill>
                  <a:srgbClr val="FF0000"/>
                </a:solidFill>
              </a:rPr>
              <a:t>causa legittima </a:t>
            </a:r>
            <a:r>
              <a:rPr lang="it-IT" sz="2000" dirty="0"/>
              <a:t>ed essere autorizzati dall'autorità della Chiesa.</a:t>
            </a:r>
          </a:p>
        </p:txBody>
      </p:sp>
      <p:sp>
        <p:nvSpPr>
          <p:cNvPr id="4" name="Content Placeholder 3"/>
          <p:cNvSpPr>
            <a:spLocks noGrp="1"/>
          </p:cNvSpPr>
          <p:nvPr>
            <p:ph sz="half" idx="2"/>
          </p:nvPr>
        </p:nvSpPr>
        <p:spPr>
          <a:xfrm>
            <a:off x="4378036" y="274638"/>
            <a:ext cx="4207164" cy="6447895"/>
          </a:xfrm>
        </p:spPr>
        <p:txBody>
          <a:bodyPr>
            <a:normAutofit fontScale="70000" lnSpcReduction="20000"/>
          </a:bodyPr>
          <a:lstStyle/>
          <a:p>
            <a:r>
              <a:rPr lang="it-IT" sz="3000" dirty="0">
                <a:solidFill>
                  <a:srgbClr val="FF0000"/>
                </a:solidFill>
              </a:rPr>
              <a:t>Due tipi </a:t>
            </a:r>
            <a:r>
              <a:rPr lang="it-IT" sz="3000" dirty="0"/>
              <a:t>di separazione, a seconda del pericolo per il bene dei coniugi e della causa che legittima la separazione.</a:t>
            </a:r>
          </a:p>
          <a:p>
            <a:r>
              <a:rPr lang="it-IT" sz="3000" dirty="0"/>
              <a:t>La separazione </a:t>
            </a:r>
            <a:r>
              <a:rPr lang="it-IT" sz="3000" b="1" dirty="0">
                <a:solidFill>
                  <a:srgbClr val="FF0000"/>
                </a:solidFill>
              </a:rPr>
              <a:t>perpetua</a:t>
            </a:r>
            <a:r>
              <a:rPr lang="it-IT" sz="3000" dirty="0"/>
              <a:t> (meglio "indefinita"), che ha una sola causa legittima: </a:t>
            </a:r>
            <a:r>
              <a:rPr lang="it-IT" sz="3000" dirty="0">
                <a:solidFill>
                  <a:srgbClr val="FF0000"/>
                </a:solidFill>
              </a:rPr>
              <a:t>l'adulterio</a:t>
            </a:r>
            <a:r>
              <a:rPr lang="it-IT" sz="3000" dirty="0"/>
              <a:t> di uno dei coniugi. L'altro (il coniuge "innocente") ha il diritto di chiedere la separazione perpetua e indefinita, anche se gli si consiglia di perdonare e ricevere il coniuge adultero. </a:t>
            </a:r>
          </a:p>
          <a:p>
            <a:pPr lvl="1"/>
            <a:r>
              <a:rPr lang="it-IT" sz="2700" dirty="0"/>
              <a:t>Si </a:t>
            </a:r>
            <a:r>
              <a:rPr lang="it-IT" sz="2700" b="1" dirty="0">
                <a:solidFill>
                  <a:srgbClr val="FF0000"/>
                </a:solidFill>
              </a:rPr>
              <a:t>perde</a:t>
            </a:r>
            <a:r>
              <a:rPr lang="it-IT" sz="2700" dirty="0"/>
              <a:t> il diritto alla separazione: se ha </a:t>
            </a:r>
            <a:r>
              <a:rPr lang="it-IT" sz="2700" dirty="0">
                <a:solidFill>
                  <a:srgbClr val="FF0000"/>
                </a:solidFill>
              </a:rPr>
              <a:t>commesso</a:t>
            </a:r>
            <a:r>
              <a:rPr lang="it-IT" sz="2700" dirty="0"/>
              <a:t> lui stesso l'adulterio, o ne è stato la </a:t>
            </a:r>
            <a:r>
              <a:rPr lang="it-IT" sz="2700" dirty="0">
                <a:solidFill>
                  <a:srgbClr val="FF0000"/>
                </a:solidFill>
              </a:rPr>
              <a:t>causa</a:t>
            </a:r>
            <a:r>
              <a:rPr lang="it-IT" sz="2700" dirty="0"/>
              <a:t> o ha acconsentito; e anche se ha </a:t>
            </a:r>
            <a:r>
              <a:rPr lang="it-IT" sz="2700" b="1" dirty="0">
                <a:solidFill>
                  <a:srgbClr val="FF0000"/>
                </a:solidFill>
              </a:rPr>
              <a:t>perdonato</a:t>
            </a:r>
            <a:r>
              <a:rPr lang="it-IT" sz="2700" dirty="0"/>
              <a:t> l'adultero. Il perdono può essere </a:t>
            </a:r>
            <a:r>
              <a:rPr lang="it-IT" sz="2700" dirty="0">
                <a:solidFill>
                  <a:srgbClr val="FF0000"/>
                </a:solidFill>
              </a:rPr>
              <a:t>espresso</a:t>
            </a:r>
            <a:r>
              <a:rPr lang="it-IT" sz="2700" dirty="0"/>
              <a:t>, </a:t>
            </a:r>
            <a:r>
              <a:rPr lang="it-IT" sz="2700" dirty="0">
                <a:solidFill>
                  <a:srgbClr val="FF0000"/>
                </a:solidFill>
              </a:rPr>
              <a:t>tacito</a:t>
            </a:r>
            <a:r>
              <a:rPr lang="it-IT" sz="2700" dirty="0"/>
              <a:t> (se ha mantenuto le relazioni coniugali dopo aver saputo dell'adulterio) o </a:t>
            </a:r>
            <a:r>
              <a:rPr lang="it-IT" sz="2700" dirty="0">
                <a:solidFill>
                  <a:srgbClr val="FF0000"/>
                </a:solidFill>
              </a:rPr>
              <a:t>presunto</a:t>
            </a:r>
            <a:r>
              <a:rPr lang="it-IT" sz="2700" dirty="0"/>
              <a:t> (se non ha fatto nulla entro sei mesi dalla notizia dell'adulterio). </a:t>
            </a:r>
          </a:p>
          <a:p>
            <a:endParaRPr lang="en-US" dirty="0"/>
          </a:p>
        </p:txBody>
      </p:sp>
    </p:spTree>
    <p:extLst>
      <p:ext uri="{BB962C8B-B14F-4D97-AF65-F5344CB8AC3E}">
        <p14:creationId xmlns:p14="http://schemas.microsoft.com/office/powerpoint/2010/main" val="1184994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7620000" cy="253396"/>
          </a:xfrm>
        </p:spPr>
        <p:txBody>
          <a:bodyPr/>
          <a:lstStyle/>
          <a:p>
            <a:endParaRPr lang="en-US" dirty="0"/>
          </a:p>
        </p:txBody>
      </p:sp>
      <p:pic>
        <p:nvPicPr>
          <p:cNvPr id="5" name="Marcador de contenido 4"/>
          <p:cNvPicPr>
            <a:picLocks noGrp="1" noChangeAspect="1"/>
          </p:cNvPicPr>
          <p:nvPr>
            <p:ph sz="half" idx="1"/>
          </p:nvPr>
        </p:nvPicPr>
        <p:blipFill>
          <a:blip r:embed="rId2">
            <a:extLst>
              <a:ext uri="{28A0092B-C50C-407E-A947-70E740481C1C}">
                <a14:useLocalDpi xmlns:a14="http://schemas.microsoft.com/office/drawing/2010/main" val="0"/>
              </a:ext>
            </a:extLst>
          </a:blip>
          <a:srcRect l="-19334" r="-19334"/>
          <a:stretch>
            <a:fillRect/>
          </a:stretch>
        </p:blipFill>
        <p:spPr>
          <a:xfrm>
            <a:off x="253179" y="274640"/>
            <a:ext cx="5658223" cy="2715312"/>
          </a:xfrm>
        </p:spPr>
      </p:pic>
      <p:sp>
        <p:nvSpPr>
          <p:cNvPr id="4" name="Content Placeholder 3"/>
          <p:cNvSpPr>
            <a:spLocks noGrp="1"/>
          </p:cNvSpPr>
          <p:nvPr>
            <p:ph sz="half" idx="2"/>
          </p:nvPr>
        </p:nvSpPr>
        <p:spPr>
          <a:xfrm>
            <a:off x="1" y="2989952"/>
            <a:ext cx="8575964" cy="3868049"/>
          </a:xfrm>
        </p:spPr>
        <p:txBody>
          <a:bodyPr>
            <a:normAutofit fontScale="77500" lnSpcReduction="20000"/>
          </a:bodyPr>
          <a:lstStyle/>
          <a:p>
            <a:r>
              <a:rPr lang="it-IT" dirty="0"/>
              <a:t>Le </a:t>
            </a:r>
            <a:r>
              <a:rPr lang="it-IT" dirty="0">
                <a:solidFill>
                  <a:srgbClr val="FF0000"/>
                </a:solidFill>
              </a:rPr>
              <a:t>altre</a:t>
            </a:r>
            <a:r>
              <a:rPr lang="it-IT" dirty="0"/>
              <a:t> cause di separazione sono sempre </a:t>
            </a:r>
            <a:r>
              <a:rPr lang="it-IT" b="1" dirty="0">
                <a:solidFill>
                  <a:srgbClr val="FF0000"/>
                </a:solidFill>
              </a:rPr>
              <a:t>temporanee</a:t>
            </a:r>
            <a:r>
              <a:rPr lang="it-IT" dirty="0"/>
              <a:t> e si verificano quando uno dei coniugi mette gravemente in pericolo la salute spirituale o corporale del coniuge o dei figli, o rende la vita insieme molto dura. Solo l'adulterio è causa di separazione perpetua perché l'adultero offende il coniuge "come coniuge" (in ciò che è più proprio del rapporto coniugale esclusivo).</a:t>
            </a:r>
          </a:p>
          <a:p>
            <a:r>
              <a:rPr lang="it-IT" dirty="0"/>
              <a:t>Ci sono situazioni in cui i coniugi </a:t>
            </a:r>
            <a:r>
              <a:rPr lang="it-IT" dirty="0">
                <a:solidFill>
                  <a:srgbClr val="FF0000"/>
                </a:solidFill>
              </a:rPr>
              <a:t>di fatto </a:t>
            </a:r>
            <a:r>
              <a:rPr lang="it-IT" dirty="0"/>
              <a:t>non vivono insieme (per motivi di lavoro o di malattia) che non sono situazioni di separazione in senso stretto: a volte è nell'interesse dei coniugi che uno di loro sia ricoverato in ospedale (per esempio se soffre di una malattia contagiosa), senza che l'altro coniuge sia lasciato solo. La separazione come istituto giuridico implica un certo grado di </a:t>
            </a:r>
            <a:r>
              <a:rPr lang="it-IT" dirty="0">
                <a:solidFill>
                  <a:srgbClr val="FF0000"/>
                </a:solidFill>
              </a:rPr>
              <a:t>colpa</a:t>
            </a:r>
            <a:r>
              <a:rPr lang="it-IT" dirty="0"/>
              <a:t> o di </a:t>
            </a:r>
            <a:r>
              <a:rPr lang="it-IT" dirty="0">
                <a:solidFill>
                  <a:srgbClr val="FF0000"/>
                </a:solidFill>
              </a:rPr>
              <a:t>responsabilità</a:t>
            </a:r>
            <a:r>
              <a:rPr lang="it-IT" dirty="0"/>
              <a:t> da parte di uno dei coniugi.</a:t>
            </a:r>
          </a:p>
        </p:txBody>
      </p:sp>
    </p:spTree>
    <p:extLst>
      <p:ext uri="{BB962C8B-B14F-4D97-AF65-F5344CB8AC3E}">
        <p14:creationId xmlns:p14="http://schemas.microsoft.com/office/powerpoint/2010/main" val="1327992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07040" y="274638"/>
            <a:ext cx="391942" cy="459458"/>
          </a:xfrm>
        </p:spPr>
        <p:txBody>
          <a:bodyPr/>
          <a:lstStyle/>
          <a:p>
            <a:endParaRPr lang="it-IT" dirty="0"/>
          </a:p>
        </p:txBody>
      </p:sp>
      <p:sp>
        <p:nvSpPr>
          <p:cNvPr id="3" name="Marcador de contenido 2"/>
          <p:cNvSpPr>
            <a:spLocks noGrp="1"/>
          </p:cNvSpPr>
          <p:nvPr>
            <p:ph sz="half" idx="1"/>
          </p:nvPr>
        </p:nvSpPr>
        <p:spPr>
          <a:xfrm>
            <a:off x="0" y="274638"/>
            <a:ext cx="5314730" cy="6583362"/>
          </a:xfrm>
        </p:spPr>
        <p:txBody>
          <a:bodyPr>
            <a:normAutofit fontScale="85000" lnSpcReduction="20000"/>
          </a:bodyPr>
          <a:lstStyle/>
          <a:p>
            <a:r>
              <a:rPr lang="it-IT" dirty="0"/>
              <a:t>Deve intervenire </a:t>
            </a:r>
            <a:r>
              <a:rPr lang="it-IT" b="1" dirty="0">
                <a:solidFill>
                  <a:srgbClr val="FF0000"/>
                </a:solidFill>
              </a:rPr>
              <a:t>l'autorità</a:t>
            </a:r>
            <a:r>
              <a:rPr lang="it-IT" dirty="0"/>
              <a:t>, che riconosce la legittimità della causa e "autorizza" la separazione. Il coniuge che si separa di sua iniziativa (per evitare ulteriori danni) deve rivolgersi all'autorità. E una volta cessato il pericolo, deve riammettere l'altro coniuge.</a:t>
            </a:r>
          </a:p>
          <a:p>
            <a:r>
              <a:rPr lang="it-IT" dirty="0"/>
              <a:t>La cessazione dell'obbligo di vivere insieme non elimina gli </a:t>
            </a:r>
            <a:r>
              <a:rPr lang="it-IT" b="1" dirty="0">
                <a:solidFill>
                  <a:srgbClr val="FF0000"/>
                </a:solidFill>
              </a:rPr>
              <a:t>altri obblighi </a:t>
            </a:r>
            <a:r>
              <a:rPr lang="it-IT" dirty="0"/>
              <a:t>coniugali (di fedeltà, educazione e cura dei figli, ecc.).</a:t>
            </a:r>
          </a:p>
          <a:p>
            <a:r>
              <a:rPr lang="it-IT" dirty="0"/>
              <a:t>Le cause di separazione possono essere portate per via </a:t>
            </a:r>
            <a:r>
              <a:rPr lang="it-IT" dirty="0">
                <a:solidFill>
                  <a:srgbClr val="FF0000"/>
                </a:solidFill>
              </a:rPr>
              <a:t>amministrativa</a:t>
            </a:r>
            <a:r>
              <a:rPr lang="it-IT" dirty="0"/>
              <a:t> o </a:t>
            </a:r>
            <a:r>
              <a:rPr lang="it-IT" dirty="0">
                <a:solidFill>
                  <a:srgbClr val="FF0000"/>
                </a:solidFill>
              </a:rPr>
              <a:t>giudiziaria</a:t>
            </a:r>
            <a:r>
              <a:rPr lang="it-IT" dirty="0"/>
              <a:t>. Proprio perché sono in gioco interessi civili, l'autorità ecclesiastica, pur affermando la sua giurisdizione, permette di fatto che le cause di separazione siano portate davanti all'autorità </a:t>
            </a:r>
            <a:r>
              <a:rPr lang="it-IT" dirty="0">
                <a:solidFill>
                  <a:srgbClr val="FF0000"/>
                </a:solidFill>
              </a:rPr>
              <a:t>civile</a:t>
            </a:r>
            <a:r>
              <a:rPr lang="it-IT" dirty="0"/>
              <a:t>. </a:t>
            </a:r>
          </a:p>
          <a:p>
            <a:endParaRPr lang="it-IT" dirty="0"/>
          </a:p>
        </p:txBody>
      </p:sp>
      <p:pic>
        <p:nvPicPr>
          <p:cNvPr id="6" name="Marcador de contenido 5"/>
          <p:cNvPicPr>
            <a:picLocks noGrp="1" noChangeAspect="1"/>
          </p:cNvPicPr>
          <p:nvPr>
            <p:ph sz="half" idx="2"/>
          </p:nvPr>
        </p:nvPicPr>
        <p:blipFill>
          <a:blip r:embed="rId2">
            <a:extLst>
              <a:ext uri="{28A0092B-C50C-407E-A947-70E740481C1C}">
                <a14:useLocalDpi xmlns:a14="http://schemas.microsoft.com/office/drawing/2010/main" val="0"/>
              </a:ext>
            </a:extLst>
          </a:blip>
          <a:srcRect t="-6475" b="-6475"/>
          <a:stretch>
            <a:fillRect/>
          </a:stretch>
        </p:blipFill>
        <p:spPr>
          <a:xfrm>
            <a:off x="5314730" y="610440"/>
            <a:ext cx="3829269" cy="5637119"/>
          </a:xfrm>
        </p:spPr>
      </p:pic>
    </p:spTree>
    <p:extLst>
      <p:ext uri="{BB962C8B-B14F-4D97-AF65-F5344CB8AC3E}">
        <p14:creationId xmlns:p14="http://schemas.microsoft.com/office/powerpoint/2010/main" val="34936694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Scioglimento</a:t>
            </a:r>
            <a:r>
              <a:rPr lang="es-ES" dirty="0"/>
              <a:t> del matrimonio</a:t>
            </a:r>
            <a:endParaRPr lang="it-IT" dirty="0"/>
          </a:p>
        </p:txBody>
      </p:sp>
      <p:pic>
        <p:nvPicPr>
          <p:cNvPr id="5" name="Marcador de contenido 4"/>
          <p:cNvPicPr>
            <a:picLocks noGrp="1" noChangeAspect="1"/>
          </p:cNvPicPr>
          <p:nvPr>
            <p:ph sz="half" idx="1"/>
          </p:nvPr>
        </p:nvPicPr>
        <p:blipFill>
          <a:blip r:embed="rId2">
            <a:extLst>
              <a:ext uri="{28A0092B-C50C-407E-A947-70E740481C1C}">
                <a14:useLocalDpi xmlns:a14="http://schemas.microsoft.com/office/drawing/2010/main" val="0"/>
              </a:ext>
            </a:extLst>
          </a:blip>
          <a:srcRect l="-22708" r="-22708"/>
          <a:stretch>
            <a:fillRect/>
          </a:stretch>
        </p:blipFill>
        <p:spPr>
          <a:xfrm>
            <a:off x="457200" y="1417638"/>
            <a:ext cx="8686799" cy="3967489"/>
          </a:xfrm>
        </p:spPr>
      </p:pic>
      <p:sp>
        <p:nvSpPr>
          <p:cNvPr id="4" name="Marcador de contenido 3"/>
          <p:cNvSpPr>
            <a:spLocks noGrp="1"/>
          </p:cNvSpPr>
          <p:nvPr>
            <p:ph sz="half" idx="2"/>
          </p:nvPr>
        </p:nvSpPr>
        <p:spPr>
          <a:xfrm>
            <a:off x="8810394" y="2009104"/>
            <a:ext cx="333605" cy="4848896"/>
          </a:xfrm>
        </p:spPr>
        <p:txBody>
          <a:bodyPr/>
          <a:lstStyle/>
          <a:p>
            <a:endParaRPr lang="it-IT" dirty="0"/>
          </a:p>
        </p:txBody>
      </p:sp>
    </p:spTree>
    <p:extLst>
      <p:ext uri="{BB962C8B-B14F-4D97-AF65-F5344CB8AC3E}">
        <p14:creationId xmlns:p14="http://schemas.microsoft.com/office/powerpoint/2010/main" val="1041276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C3B166-7432-8C44-B1AF-8894B118C02D}"/>
              </a:ext>
            </a:extLst>
          </p:cNvPr>
          <p:cNvSpPr>
            <a:spLocks noGrp="1"/>
          </p:cNvSpPr>
          <p:nvPr>
            <p:ph type="title"/>
          </p:nvPr>
        </p:nvSpPr>
        <p:spPr>
          <a:xfrm>
            <a:off x="457200" y="205364"/>
            <a:ext cx="7980218" cy="1997509"/>
          </a:xfrm>
        </p:spPr>
        <p:txBody>
          <a:bodyPr/>
          <a:lstStyle/>
          <a:p>
            <a:r>
              <a:rPr lang="it-IT" sz="3500" dirty="0"/>
              <a:t>Premessa: la preparazione al matrimonio e la prevenzione della nullità</a:t>
            </a:r>
            <a:br>
              <a:rPr lang="it-IT" sz="3500" dirty="0"/>
            </a:br>
            <a:endParaRPr lang="it-IT" sz="3500" dirty="0"/>
          </a:p>
        </p:txBody>
      </p:sp>
      <p:sp>
        <p:nvSpPr>
          <p:cNvPr id="3" name="Segnaposto contenuto 2">
            <a:extLst>
              <a:ext uri="{FF2B5EF4-FFF2-40B4-BE49-F238E27FC236}">
                <a16:creationId xmlns:a16="http://schemas.microsoft.com/office/drawing/2014/main" id="{19234EED-1FBB-7445-A2FA-1CA76047ADDC}"/>
              </a:ext>
            </a:extLst>
          </p:cNvPr>
          <p:cNvSpPr>
            <a:spLocks noGrp="1"/>
          </p:cNvSpPr>
          <p:nvPr>
            <p:ph idx="1"/>
          </p:nvPr>
        </p:nvSpPr>
        <p:spPr>
          <a:xfrm>
            <a:off x="96982" y="1939636"/>
            <a:ext cx="8340436" cy="4724401"/>
          </a:xfrm>
        </p:spPr>
        <p:txBody>
          <a:bodyPr>
            <a:normAutofit lnSpcReduction="10000"/>
          </a:bodyPr>
          <a:lstStyle/>
          <a:p>
            <a:r>
              <a:rPr lang="it-IT" sz="3000" dirty="0"/>
              <a:t>BXVI Discorso alla Rota 2011:</a:t>
            </a:r>
          </a:p>
          <a:p>
            <a:pPr lvl="1"/>
            <a:r>
              <a:rPr lang="it-IT" sz="3000" dirty="0"/>
              <a:t>“Bisogna adoperarsi affinché si interrompa, nella misura del possibile, il </a:t>
            </a:r>
            <a:r>
              <a:rPr lang="it-IT" sz="3000" dirty="0">
                <a:solidFill>
                  <a:srgbClr val="FF0000"/>
                </a:solidFill>
              </a:rPr>
              <a:t>circolo vizioso </a:t>
            </a:r>
            <a:r>
              <a:rPr lang="it-IT" sz="3000" dirty="0"/>
              <a:t>che spesso si verifica tra un'ammissione scontata al matrimonio, senza un’adeguata preparazione e un esame serio dei requisiti previsti per la sua celebrazione, e una dichiarazione giudiziaria talvolta altrettanto facile, ma di segno inverso, in cui lo stesso matrimonio viene considerato nullo solamente in base alla costatazione del suo fallimento”.</a:t>
            </a:r>
          </a:p>
          <a:p>
            <a:endParaRPr lang="it-IT" sz="3000" dirty="0"/>
          </a:p>
          <a:p>
            <a:endParaRPr lang="it-IT" sz="3000" dirty="0"/>
          </a:p>
          <a:p>
            <a:endParaRPr lang="it-IT" dirty="0"/>
          </a:p>
        </p:txBody>
      </p:sp>
    </p:spTree>
    <p:extLst>
      <p:ext uri="{BB962C8B-B14F-4D97-AF65-F5344CB8AC3E}">
        <p14:creationId xmlns:p14="http://schemas.microsoft.com/office/powerpoint/2010/main" val="455370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779141" cy="368829"/>
          </a:xfrm>
        </p:spPr>
        <p:txBody>
          <a:bodyPr/>
          <a:lstStyle/>
          <a:p>
            <a:r>
              <a:rPr lang="en-US" sz="3000" dirty="0" err="1"/>
              <a:t>Scioglimento</a:t>
            </a:r>
            <a:r>
              <a:rPr lang="en-US" sz="3000" dirty="0"/>
              <a:t> del </a:t>
            </a:r>
            <a:r>
              <a:rPr lang="en-US" sz="3000" dirty="0" err="1"/>
              <a:t>matrimonio</a:t>
            </a:r>
            <a:endParaRPr lang="en-US" sz="3000" dirty="0"/>
          </a:p>
        </p:txBody>
      </p:sp>
      <p:sp>
        <p:nvSpPr>
          <p:cNvPr id="3" name="Content Placeholder 2"/>
          <p:cNvSpPr>
            <a:spLocks noGrp="1"/>
          </p:cNvSpPr>
          <p:nvPr>
            <p:ph sz="half" idx="1"/>
          </p:nvPr>
        </p:nvSpPr>
        <p:spPr>
          <a:xfrm>
            <a:off x="0" y="778934"/>
            <a:ext cx="5236341" cy="6079066"/>
          </a:xfrm>
        </p:spPr>
        <p:txBody>
          <a:bodyPr>
            <a:normAutofit fontScale="55000" lnSpcReduction="20000"/>
          </a:bodyPr>
          <a:lstStyle/>
          <a:p>
            <a:r>
              <a:rPr lang="it-IT" sz="3600" dirty="0"/>
              <a:t>Ogni matrimonio è indissolubile. Bisogna distinguere tra indissolubilità </a:t>
            </a:r>
            <a:r>
              <a:rPr lang="it-IT" sz="3600" dirty="0">
                <a:solidFill>
                  <a:srgbClr val="FF0000"/>
                </a:solidFill>
              </a:rPr>
              <a:t>intrinseca</a:t>
            </a:r>
            <a:r>
              <a:rPr lang="it-IT" sz="3600" dirty="0"/>
              <a:t> (i coniugi stessi non possono mai rompere il legame) ed indissolubilità </a:t>
            </a:r>
            <a:r>
              <a:rPr lang="it-IT" sz="3600" dirty="0">
                <a:solidFill>
                  <a:srgbClr val="FF0000"/>
                </a:solidFill>
              </a:rPr>
              <a:t>estrinseca</a:t>
            </a:r>
            <a:r>
              <a:rPr lang="it-IT" sz="3600" dirty="0"/>
              <a:t>. In circostanze speciali, l'autorità ecclesiastica (il Romano Pontefice) può autorizzarne lo scioglimento, pur riconoscendo la validità del matrimonio (un caso diverso dalla nullità).</a:t>
            </a:r>
          </a:p>
          <a:p>
            <a:r>
              <a:rPr lang="it-IT" sz="3600" dirty="0"/>
              <a:t>Il canone 1061 distingue tre casi: </a:t>
            </a:r>
          </a:p>
          <a:p>
            <a:pPr lvl="1"/>
            <a:r>
              <a:rPr lang="it-IT" sz="3600" dirty="0"/>
              <a:t>il matrimonio “</a:t>
            </a:r>
            <a:r>
              <a:rPr lang="it-IT" sz="3600" b="1" dirty="0"/>
              <a:t>naturale</a:t>
            </a:r>
            <a:r>
              <a:rPr lang="it-IT" sz="3600" dirty="0"/>
              <a:t>”,</a:t>
            </a:r>
          </a:p>
          <a:p>
            <a:pPr lvl="1"/>
            <a:r>
              <a:rPr lang="it-IT" sz="3600" dirty="0"/>
              <a:t>il matrimonio sacramentale celebrato tra due battezzati (detto “</a:t>
            </a:r>
            <a:r>
              <a:rPr lang="it-IT" sz="3600" b="1" dirty="0"/>
              <a:t>rato</a:t>
            </a:r>
            <a:r>
              <a:rPr lang="it-IT" sz="3600" dirty="0"/>
              <a:t>”, cioè benedetto) e </a:t>
            </a:r>
          </a:p>
          <a:p>
            <a:pPr lvl="1"/>
            <a:r>
              <a:rPr lang="it-IT" sz="3600" dirty="0"/>
              <a:t>il matrimonio "</a:t>
            </a:r>
            <a:r>
              <a:rPr lang="it-IT" sz="3600" b="1" dirty="0"/>
              <a:t>rato e consumato</a:t>
            </a:r>
            <a:r>
              <a:rPr lang="it-IT" sz="3600" dirty="0"/>
              <a:t>", quando il matrimonio dei battezzati è stato seguito dalla consumazione, cioè i coniugi hanno consumato la copula coniugale. </a:t>
            </a:r>
          </a:p>
          <a:p>
            <a:r>
              <a:rPr lang="it-IT" sz="3600" dirty="0"/>
              <a:t>Quest'ultimo, il matrimonio "rato e consumato", non può essere sciolto in nessun modo, da nessuna autorità, nemmeno dal Romano Pontefice (vedi)</a:t>
            </a:r>
            <a:r>
              <a:rPr lang="it-IT" sz="3200" dirty="0"/>
              <a:t>.</a:t>
            </a:r>
          </a:p>
        </p:txBody>
      </p:sp>
      <p:sp>
        <p:nvSpPr>
          <p:cNvPr id="4" name="Content Placeholder 3"/>
          <p:cNvSpPr>
            <a:spLocks noGrp="1"/>
          </p:cNvSpPr>
          <p:nvPr>
            <p:ph sz="half" idx="2"/>
          </p:nvPr>
        </p:nvSpPr>
        <p:spPr>
          <a:xfrm>
            <a:off x="4932219" y="274638"/>
            <a:ext cx="3574472" cy="6583361"/>
          </a:xfrm>
        </p:spPr>
        <p:txBody>
          <a:bodyPr>
            <a:normAutofit fontScale="55000" lnSpcReduction="20000"/>
          </a:bodyPr>
          <a:lstStyle/>
          <a:p>
            <a:r>
              <a:rPr lang="it-IT" sz="3300" dirty="0"/>
              <a:t>1141 – «Il matrimonio rato e consumato non può essere sciolto da nessuna potestà umana e per nessuna causa, eccetto la morte”.</a:t>
            </a:r>
          </a:p>
          <a:p>
            <a:r>
              <a:rPr lang="it-IT" sz="3500" dirty="0"/>
              <a:t>“È necessario riaffermare che il matrimonio sacramentale rato e consumato non può mai essere sciolto, neppure dalla potestà del Romano Pontefice. (…) Emerge quindi con chiarezza che la non estensione della potestà del Romano Pontefice ai matrimoni sacramentali rati e consumati è insegnata dal Magistero della Chiesa come dottrina da tenersi </a:t>
            </a:r>
            <a:r>
              <a:rPr lang="it-IT" sz="3500" dirty="0">
                <a:solidFill>
                  <a:srgbClr val="FF0000"/>
                </a:solidFill>
              </a:rPr>
              <a:t>definitivamente</a:t>
            </a:r>
            <a:r>
              <a:rPr lang="it-IT" sz="3500" dirty="0"/>
              <a:t>, anche  se  essa  non  è  stata dichiarata  in  forma solenne mediante  un  atto  definitorio” (Giovanni Paolo II, Discorso al Tribunale della Rota Romana, 21 gennaio 2000).</a:t>
            </a:r>
          </a:p>
          <a:p>
            <a:endParaRPr lang="en-US" dirty="0"/>
          </a:p>
        </p:txBody>
      </p:sp>
    </p:spTree>
    <p:extLst>
      <p:ext uri="{BB962C8B-B14F-4D97-AF65-F5344CB8AC3E}">
        <p14:creationId xmlns:p14="http://schemas.microsoft.com/office/powerpoint/2010/main" val="422677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673" y="1"/>
            <a:ext cx="8677628" cy="604634"/>
          </a:xfrm>
        </p:spPr>
        <p:txBody>
          <a:bodyPr/>
          <a:lstStyle/>
          <a:p>
            <a:r>
              <a:rPr lang="en-US" sz="3000" dirty="0" err="1"/>
              <a:t>Scioglimento</a:t>
            </a:r>
            <a:r>
              <a:rPr lang="en-US" sz="3000" dirty="0"/>
              <a:t> del </a:t>
            </a:r>
            <a:r>
              <a:rPr lang="en-US" sz="3000" dirty="0" err="1"/>
              <a:t>matrimonio</a:t>
            </a:r>
            <a:r>
              <a:rPr lang="en-US" sz="3000" dirty="0"/>
              <a:t> </a:t>
            </a:r>
            <a:r>
              <a:rPr lang="en-US" sz="3000" dirty="0" err="1"/>
              <a:t>rato</a:t>
            </a:r>
            <a:r>
              <a:rPr lang="en-US" sz="3000" dirty="0"/>
              <a:t> ma non </a:t>
            </a:r>
            <a:r>
              <a:rPr lang="en-US" sz="3000" dirty="0" err="1"/>
              <a:t>consumato</a:t>
            </a:r>
            <a:endParaRPr lang="en-US" sz="3000" dirty="0"/>
          </a:p>
        </p:txBody>
      </p:sp>
      <p:sp>
        <p:nvSpPr>
          <p:cNvPr id="3" name="Content Placeholder 2"/>
          <p:cNvSpPr>
            <a:spLocks noGrp="1"/>
          </p:cNvSpPr>
          <p:nvPr>
            <p:ph sz="half" idx="1"/>
          </p:nvPr>
        </p:nvSpPr>
        <p:spPr>
          <a:xfrm>
            <a:off x="-1" y="812800"/>
            <a:ext cx="5884315" cy="6045200"/>
          </a:xfrm>
        </p:spPr>
        <p:txBody>
          <a:bodyPr>
            <a:normAutofit fontScale="85000" lnSpcReduction="20000"/>
          </a:bodyPr>
          <a:lstStyle/>
          <a:p>
            <a:r>
              <a:rPr lang="it-IT" dirty="0"/>
              <a:t>Quando il matrimonio non è stato consumato o non è un sacramento, può, per </a:t>
            </a:r>
            <a:r>
              <a:rPr lang="it-IT" dirty="0">
                <a:solidFill>
                  <a:srgbClr val="FF0000"/>
                </a:solidFill>
              </a:rPr>
              <a:t>giusta causa</a:t>
            </a:r>
            <a:r>
              <a:rPr lang="it-IT" dirty="0"/>
              <a:t>, essere sciolto. Il matrimonio rimane indissolubile, ma (</a:t>
            </a:r>
            <a:r>
              <a:rPr lang="it-IT" dirty="0">
                <a:solidFill>
                  <a:srgbClr val="FF0000"/>
                </a:solidFill>
              </a:rPr>
              <a:t>estrinsecamente</a:t>
            </a:r>
            <a:r>
              <a:rPr lang="it-IT" dirty="0"/>
              <a:t> e molto eccezionalmente) può essere sciolto:</a:t>
            </a:r>
          </a:p>
          <a:p>
            <a:pPr lvl="1"/>
            <a:r>
              <a:rPr lang="it-IT" dirty="0"/>
              <a:t>1142 - Il matrimonio non consumato fra battezzati o tra una parte battezzata e una non battezzata, per una giusta causa può essere sciolto dal Romano Pontefice, su richiesta di entrambe le parti o di una delle due, anche se l'altra fosse contraria.</a:t>
            </a:r>
          </a:p>
          <a:p>
            <a:r>
              <a:rPr lang="it-IT" dirty="0"/>
              <a:t>Oltre a una giusta causa, bisogna evitare qualsiasi pericolo di </a:t>
            </a:r>
            <a:r>
              <a:rPr lang="it-IT" dirty="0">
                <a:solidFill>
                  <a:srgbClr val="FF0000"/>
                </a:solidFill>
              </a:rPr>
              <a:t>scandalo</a:t>
            </a:r>
            <a:r>
              <a:rPr lang="it-IT" dirty="0"/>
              <a:t>. La causa viene </a:t>
            </a:r>
            <a:r>
              <a:rPr lang="it-IT" dirty="0">
                <a:solidFill>
                  <a:srgbClr val="FF0000"/>
                </a:solidFill>
              </a:rPr>
              <a:t>introdotta</a:t>
            </a:r>
            <a:r>
              <a:rPr lang="it-IT" dirty="0"/>
              <a:t> nella </a:t>
            </a:r>
            <a:r>
              <a:rPr lang="it-IT" dirty="0">
                <a:solidFill>
                  <a:srgbClr val="FF0000"/>
                </a:solidFill>
              </a:rPr>
              <a:t>diocesi</a:t>
            </a:r>
            <a:r>
              <a:rPr lang="it-IT" dirty="0"/>
              <a:t> e trasferita al </a:t>
            </a:r>
            <a:r>
              <a:rPr lang="it-IT" b="1" dirty="0">
                <a:solidFill>
                  <a:srgbClr val="FF0000"/>
                </a:solidFill>
              </a:rPr>
              <a:t>Romano Pontefice </a:t>
            </a:r>
            <a:r>
              <a:rPr lang="it-IT" dirty="0"/>
              <a:t>per la decisione finale e la dispensa. Poiché la consumazione è presunta se i coniugi hanno vissuto insieme dopo il matrimonio (cfr. can. 1061 § 2), si deve provare che non è stato consumato.</a:t>
            </a:r>
          </a:p>
          <a:p>
            <a:endParaRPr lang="en-US" dirty="0"/>
          </a:p>
        </p:txBody>
      </p:sp>
      <p:pic>
        <p:nvPicPr>
          <p:cNvPr id="5" name="Marcador de contenido 4"/>
          <p:cNvPicPr>
            <a:picLocks noGrp="1" noChangeAspect="1"/>
          </p:cNvPicPr>
          <p:nvPr>
            <p:ph sz="half" idx="2"/>
          </p:nvPr>
        </p:nvPicPr>
        <p:blipFill>
          <a:blip r:embed="rId2">
            <a:extLst>
              <a:ext uri="{28A0092B-C50C-407E-A947-70E740481C1C}">
                <a14:useLocalDpi xmlns:a14="http://schemas.microsoft.com/office/drawing/2010/main" val="0"/>
              </a:ext>
            </a:extLst>
          </a:blip>
          <a:srcRect t="-12793" b="-12793"/>
          <a:stretch>
            <a:fillRect/>
          </a:stretch>
        </p:blipFill>
        <p:spPr>
          <a:xfrm>
            <a:off x="5884315" y="991539"/>
            <a:ext cx="3014986" cy="5514302"/>
          </a:xfrm>
        </p:spPr>
      </p:pic>
    </p:spTree>
    <p:extLst>
      <p:ext uri="{BB962C8B-B14F-4D97-AF65-F5344CB8AC3E}">
        <p14:creationId xmlns:p14="http://schemas.microsoft.com/office/powerpoint/2010/main" val="33720461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609487"/>
          </a:xfrm>
        </p:spPr>
        <p:txBody>
          <a:bodyPr/>
          <a:lstStyle/>
          <a:p>
            <a:r>
              <a:rPr lang="it-IT" sz="3000" dirty="0"/>
              <a:t>Scioglimento in favore della fede</a:t>
            </a:r>
          </a:p>
        </p:txBody>
      </p:sp>
      <p:pic>
        <p:nvPicPr>
          <p:cNvPr id="5" name="Content Placeholder 4" descr="boda japonesa.jpg"/>
          <p:cNvPicPr>
            <a:picLocks noGrp="1" noChangeAspect="1"/>
          </p:cNvPicPr>
          <p:nvPr>
            <p:ph sz="half" idx="1"/>
          </p:nvPr>
        </p:nvPicPr>
        <p:blipFill>
          <a:blip r:embed="rId2">
            <a:extLst>
              <a:ext uri="{28A0092B-C50C-407E-A947-70E740481C1C}">
                <a14:useLocalDpi xmlns:a14="http://schemas.microsoft.com/office/drawing/2010/main" val="0"/>
              </a:ext>
            </a:extLst>
          </a:blip>
          <a:srcRect t="-18324" b="-18324"/>
          <a:stretch>
            <a:fillRect/>
          </a:stretch>
        </p:blipFill>
        <p:spPr>
          <a:xfrm>
            <a:off x="457200" y="884126"/>
            <a:ext cx="2484957" cy="2266576"/>
          </a:xfrm>
        </p:spPr>
      </p:pic>
      <p:sp>
        <p:nvSpPr>
          <p:cNvPr id="4" name="Content Placeholder 3"/>
          <p:cNvSpPr>
            <a:spLocks noGrp="1"/>
          </p:cNvSpPr>
          <p:nvPr>
            <p:ph sz="half" idx="2"/>
          </p:nvPr>
        </p:nvSpPr>
        <p:spPr>
          <a:xfrm>
            <a:off x="3215473" y="1044874"/>
            <a:ext cx="5144756" cy="2105827"/>
          </a:xfrm>
        </p:spPr>
        <p:txBody>
          <a:bodyPr>
            <a:normAutofit fontScale="85000" lnSpcReduction="10000"/>
          </a:bodyPr>
          <a:lstStyle/>
          <a:p>
            <a:r>
              <a:rPr lang="es-ES" dirty="0"/>
              <a:t>Se si </a:t>
            </a:r>
            <a:r>
              <a:rPr lang="es-ES" dirty="0" err="1"/>
              <a:t>tratta</a:t>
            </a:r>
            <a:r>
              <a:rPr lang="es-ES" dirty="0"/>
              <a:t> di un matrimonio </a:t>
            </a:r>
            <a:r>
              <a:rPr lang="es-ES" b="1" dirty="0"/>
              <a:t>non </a:t>
            </a:r>
            <a:r>
              <a:rPr lang="es-ES" b="1" dirty="0" err="1"/>
              <a:t>sacramentale</a:t>
            </a:r>
            <a:r>
              <a:rPr lang="es-ES" dirty="0"/>
              <a:t>, </a:t>
            </a:r>
            <a:r>
              <a:rPr lang="es-ES" dirty="0" err="1"/>
              <a:t>può</a:t>
            </a:r>
            <a:r>
              <a:rPr lang="es-ES" dirty="0"/>
              <a:t> </a:t>
            </a:r>
            <a:r>
              <a:rPr lang="es-ES" dirty="0" err="1"/>
              <a:t>essere</a:t>
            </a:r>
            <a:r>
              <a:rPr lang="es-ES" dirty="0"/>
              <a:t> </a:t>
            </a:r>
            <a:r>
              <a:rPr lang="es-ES" dirty="0" err="1"/>
              <a:t>eccezionalmente</a:t>
            </a:r>
            <a:r>
              <a:rPr lang="es-ES" dirty="0"/>
              <a:t> </a:t>
            </a:r>
            <a:r>
              <a:rPr lang="es-ES" dirty="0" err="1"/>
              <a:t>sciolto</a:t>
            </a:r>
            <a:r>
              <a:rPr lang="es-ES" dirty="0"/>
              <a:t> in </a:t>
            </a:r>
            <a:r>
              <a:rPr lang="es-ES" dirty="0" err="1"/>
              <a:t>favore</a:t>
            </a:r>
            <a:r>
              <a:rPr lang="es-ES" dirty="0"/>
              <a:t> </a:t>
            </a:r>
            <a:r>
              <a:rPr lang="es-ES" dirty="0" err="1"/>
              <a:t>della</a:t>
            </a:r>
            <a:r>
              <a:rPr lang="es-ES" dirty="0"/>
              <a:t> </a:t>
            </a:r>
            <a:r>
              <a:rPr lang="es-ES" dirty="0" err="1"/>
              <a:t>fede</a:t>
            </a:r>
            <a:r>
              <a:rPr lang="es-ES" dirty="0"/>
              <a:t>. La base ultima di </a:t>
            </a:r>
            <a:r>
              <a:rPr lang="es-ES" dirty="0" err="1"/>
              <a:t>questa</a:t>
            </a:r>
            <a:r>
              <a:rPr lang="es-ES" dirty="0"/>
              <a:t> </a:t>
            </a:r>
            <a:r>
              <a:rPr lang="es-ES" dirty="0" err="1"/>
              <a:t>facoltà</a:t>
            </a:r>
            <a:r>
              <a:rPr lang="es-ES" dirty="0"/>
              <a:t> si trova in 1 </a:t>
            </a:r>
            <a:r>
              <a:rPr lang="es-ES" dirty="0" err="1"/>
              <a:t>Corinzi</a:t>
            </a:r>
            <a:r>
              <a:rPr lang="es-ES" dirty="0"/>
              <a:t> 7, 12-15, che contiene </a:t>
            </a:r>
            <a:r>
              <a:rPr lang="es-ES" dirty="0" err="1"/>
              <a:t>il</a:t>
            </a:r>
            <a:r>
              <a:rPr lang="es-ES" dirty="0"/>
              <a:t> </a:t>
            </a:r>
            <a:r>
              <a:rPr lang="es-ES" dirty="0">
                <a:solidFill>
                  <a:srgbClr val="FF0000"/>
                </a:solidFill>
              </a:rPr>
              <a:t>privilegio </a:t>
            </a:r>
            <a:r>
              <a:rPr lang="es-ES" dirty="0" err="1">
                <a:solidFill>
                  <a:srgbClr val="FF0000"/>
                </a:solidFill>
              </a:rPr>
              <a:t>paolino</a:t>
            </a:r>
            <a:r>
              <a:rPr lang="es-ES" dirty="0">
                <a:solidFill>
                  <a:srgbClr val="FF0000"/>
                </a:solidFill>
              </a:rPr>
              <a:t>:</a:t>
            </a:r>
            <a:endParaRPr lang="en-US" dirty="0">
              <a:solidFill>
                <a:srgbClr val="FF0000"/>
              </a:solidFill>
            </a:endParaRPr>
          </a:p>
        </p:txBody>
      </p:sp>
      <p:sp>
        <p:nvSpPr>
          <p:cNvPr id="6" name="TextBox 5"/>
          <p:cNvSpPr txBox="1"/>
          <p:nvPr/>
        </p:nvSpPr>
        <p:spPr>
          <a:xfrm>
            <a:off x="0" y="3295376"/>
            <a:ext cx="8360229" cy="3139321"/>
          </a:xfrm>
          <a:prstGeom prst="rect">
            <a:avLst/>
          </a:prstGeom>
          <a:noFill/>
        </p:spPr>
        <p:txBody>
          <a:bodyPr wrap="square" rtlCol="0">
            <a:spAutoFit/>
          </a:bodyPr>
          <a:lstStyle/>
          <a:p>
            <a:pPr lvl="1"/>
            <a:r>
              <a:rPr lang="it-IT" sz="2200" dirty="0"/>
              <a:t>«Ma agli altri dico io, non il Signore: se un fratello ha una moglie non credente ed ella acconsente ad abitare con lui, non la mandi via; e la donna che ha un marito non credente, se egli consente ad abitare con lei, non mandi via il marito; perché il marito non credente è santificato nella moglie, e la moglie non credente è santificata nel marito credente; altrimenti i vostri figli sarebbero impuri, mentre ora sono santi. Però, se il non credente si separa, si separi pure; in tali casi, il fratello o la sorella non sono obbligati a continuare a stare insieme; ma Dio ci ha chiamati a vivere in pace»</a:t>
            </a:r>
            <a:r>
              <a:rPr lang="es-ES" sz="2200" dirty="0"/>
              <a:t>.</a:t>
            </a:r>
            <a:r>
              <a:rPr lang="en-US" sz="2200" dirty="0"/>
              <a:t> </a:t>
            </a:r>
          </a:p>
        </p:txBody>
      </p:sp>
    </p:spTree>
    <p:extLst>
      <p:ext uri="{BB962C8B-B14F-4D97-AF65-F5344CB8AC3E}">
        <p14:creationId xmlns:p14="http://schemas.microsoft.com/office/powerpoint/2010/main" val="2718656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7620000" cy="430958"/>
          </a:xfrm>
        </p:spPr>
        <p:txBody>
          <a:bodyPr/>
          <a:lstStyle/>
          <a:p>
            <a:r>
              <a:rPr lang="en-US" sz="2800" i="1" dirty="0"/>
              <a:t>Favor </a:t>
            </a:r>
            <a:r>
              <a:rPr lang="en-US" sz="2800" i="1" dirty="0" err="1"/>
              <a:t>fidei</a:t>
            </a:r>
            <a:r>
              <a:rPr lang="en-US" sz="2800" i="1" dirty="0"/>
              <a:t> </a:t>
            </a:r>
            <a:r>
              <a:rPr lang="en-US" sz="2800" dirty="0"/>
              <a:t>(</a:t>
            </a:r>
            <a:r>
              <a:rPr lang="en-US" sz="2800" dirty="0" err="1"/>
              <a:t>privilegio</a:t>
            </a:r>
            <a:r>
              <a:rPr lang="en-US" sz="2800" dirty="0"/>
              <a:t> </a:t>
            </a:r>
            <a:r>
              <a:rPr lang="en-US" sz="2800" dirty="0" err="1"/>
              <a:t>paolino</a:t>
            </a:r>
            <a:r>
              <a:rPr lang="en-US" sz="2800" dirty="0"/>
              <a:t> </a:t>
            </a:r>
            <a:r>
              <a:rPr lang="en-US" sz="2800" dirty="0" err="1"/>
              <a:t>ed</a:t>
            </a:r>
            <a:r>
              <a:rPr lang="en-US" sz="2800" dirty="0"/>
              <a:t> </a:t>
            </a:r>
            <a:r>
              <a:rPr lang="en-US" sz="2800" dirty="0" err="1"/>
              <a:t>estensione</a:t>
            </a:r>
            <a:r>
              <a:rPr lang="en-US" sz="2800" dirty="0"/>
              <a:t>)</a:t>
            </a:r>
          </a:p>
        </p:txBody>
      </p:sp>
      <p:sp>
        <p:nvSpPr>
          <p:cNvPr id="3" name="Content Placeholder 2"/>
          <p:cNvSpPr>
            <a:spLocks noGrp="1"/>
          </p:cNvSpPr>
          <p:nvPr>
            <p:ph sz="half" idx="1"/>
          </p:nvPr>
        </p:nvSpPr>
        <p:spPr>
          <a:xfrm>
            <a:off x="1" y="878076"/>
            <a:ext cx="4558144" cy="5979924"/>
          </a:xfrm>
        </p:spPr>
        <p:txBody>
          <a:bodyPr>
            <a:normAutofit fontScale="47500" lnSpcReduction="20000"/>
          </a:bodyPr>
          <a:lstStyle/>
          <a:p>
            <a:r>
              <a:rPr lang="it-IT" sz="4200" dirty="0"/>
              <a:t>I </a:t>
            </a:r>
            <a:r>
              <a:rPr lang="it-IT" sz="4200" dirty="0" err="1"/>
              <a:t>cann</a:t>
            </a:r>
            <a:r>
              <a:rPr lang="it-IT" sz="4200" dirty="0"/>
              <a:t>. 1142-1147 indicano i </a:t>
            </a:r>
            <a:r>
              <a:rPr lang="it-IT" sz="4200" dirty="0">
                <a:solidFill>
                  <a:srgbClr val="FF0000"/>
                </a:solidFill>
              </a:rPr>
              <a:t>requisiti</a:t>
            </a:r>
            <a:r>
              <a:rPr lang="it-IT" sz="4200" dirty="0"/>
              <a:t> per l'applicazione del privilegio </a:t>
            </a:r>
            <a:r>
              <a:rPr lang="it-IT" sz="4200" dirty="0">
                <a:solidFill>
                  <a:srgbClr val="FF0000"/>
                </a:solidFill>
              </a:rPr>
              <a:t>paolino</a:t>
            </a:r>
            <a:r>
              <a:rPr lang="it-IT" sz="4200" dirty="0"/>
              <a:t>. Quando sono presenti queste circostanze (che il matrimonio è stato </a:t>
            </a:r>
            <a:r>
              <a:rPr lang="it-IT" sz="4200" dirty="0">
                <a:solidFill>
                  <a:srgbClr val="FF0000"/>
                </a:solidFill>
              </a:rPr>
              <a:t>celebrato nell’infedeltà</a:t>
            </a:r>
            <a:r>
              <a:rPr lang="it-IT" sz="4200" dirty="0"/>
              <a:t>, che c'era la "</a:t>
            </a:r>
            <a:r>
              <a:rPr lang="it-IT" sz="4200" dirty="0">
                <a:solidFill>
                  <a:srgbClr val="FF0000"/>
                </a:solidFill>
              </a:rPr>
              <a:t>contumelia</a:t>
            </a:r>
            <a:r>
              <a:rPr lang="it-IT" sz="4200" dirty="0"/>
              <a:t> </a:t>
            </a:r>
            <a:r>
              <a:rPr lang="it-IT" sz="4200" dirty="0" err="1"/>
              <a:t>Creatoris</a:t>
            </a:r>
            <a:r>
              <a:rPr lang="it-IT" sz="4200" dirty="0"/>
              <a:t>") il coniuge fedele può celebrare un nuovo matrimonio, che </a:t>
            </a:r>
            <a:r>
              <a:rPr lang="it-IT" sz="4200" dirty="0">
                <a:solidFill>
                  <a:srgbClr val="FF0000"/>
                </a:solidFill>
              </a:rPr>
              <a:t>scioglie</a:t>
            </a:r>
            <a:r>
              <a:rPr lang="it-IT" sz="4200" dirty="0"/>
              <a:t> quello precedente (normalmente, il nuovo matrimonio deve essere celebrato con una persona battezzata).</a:t>
            </a:r>
          </a:p>
          <a:p>
            <a:r>
              <a:rPr lang="it-IT" sz="4200" dirty="0"/>
              <a:t>Si </a:t>
            </a:r>
            <a:r>
              <a:rPr lang="it-IT" sz="4200" b="1" dirty="0"/>
              <a:t>richiede</a:t>
            </a:r>
            <a:r>
              <a:rPr lang="it-IT" sz="4200" dirty="0"/>
              <a:t>: </a:t>
            </a:r>
          </a:p>
          <a:p>
            <a:pPr lvl="1"/>
            <a:r>
              <a:rPr lang="it-IT" sz="4200" dirty="0"/>
              <a:t>a) che dopo il battesimo il battezzato </a:t>
            </a:r>
            <a:r>
              <a:rPr lang="it-IT" sz="4200" dirty="0">
                <a:solidFill>
                  <a:srgbClr val="FF0000"/>
                </a:solidFill>
              </a:rPr>
              <a:t>non</a:t>
            </a:r>
            <a:r>
              <a:rPr lang="it-IT" sz="4200" dirty="0"/>
              <a:t> abbia dato all'altra persona un </a:t>
            </a:r>
            <a:r>
              <a:rPr lang="it-IT" sz="4200" dirty="0">
                <a:solidFill>
                  <a:srgbClr val="FF0000"/>
                </a:solidFill>
              </a:rPr>
              <a:t>motivo</a:t>
            </a:r>
            <a:r>
              <a:rPr lang="it-IT" sz="4200" dirty="0"/>
              <a:t> per separarsi; </a:t>
            </a:r>
          </a:p>
          <a:p>
            <a:pPr lvl="1"/>
            <a:r>
              <a:rPr lang="it-IT" sz="4200" dirty="0"/>
              <a:t>b) che si chieda alla persona non battezzata (si "</a:t>
            </a:r>
            <a:r>
              <a:rPr lang="it-IT" sz="4200" dirty="0">
                <a:solidFill>
                  <a:srgbClr val="FF0000"/>
                </a:solidFill>
              </a:rPr>
              <a:t>interpelli</a:t>
            </a:r>
            <a:r>
              <a:rPr lang="it-IT" sz="4200" dirty="0"/>
              <a:t>") se vuole essere battezzata o se è disposta a convivere pacificamente senza offendere il Creatore. (Se questo è inutile o impossibile, l'interpellanza può essere soppressa).</a:t>
            </a:r>
            <a:endParaRPr lang="it-IT" dirty="0"/>
          </a:p>
          <a:p>
            <a:endParaRPr lang="en-US" dirty="0"/>
          </a:p>
        </p:txBody>
      </p:sp>
      <p:sp>
        <p:nvSpPr>
          <p:cNvPr id="6" name="Content Placeholder 5"/>
          <p:cNvSpPr>
            <a:spLocks noGrp="1"/>
          </p:cNvSpPr>
          <p:nvPr>
            <p:ph sz="half" idx="2"/>
          </p:nvPr>
        </p:nvSpPr>
        <p:spPr>
          <a:xfrm>
            <a:off x="4295681" y="878076"/>
            <a:ext cx="4161012" cy="5744827"/>
          </a:xfrm>
        </p:spPr>
        <p:txBody>
          <a:bodyPr>
            <a:normAutofit fontScale="47500" lnSpcReduction="20000"/>
          </a:bodyPr>
          <a:lstStyle/>
          <a:p>
            <a:r>
              <a:rPr lang="it-IT" sz="4400" dirty="0"/>
              <a:t>Col tempo, l'assunzione originaria del privilegio paolino fu applicata ad </a:t>
            </a:r>
            <a:r>
              <a:rPr lang="it-IT" sz="4400" b="1" dirty="0">
                <a:solidFill>
                  <a:srgbClr val="FF0000"/>
                </a:solidFill>
              </a:rPr>
              <a:t>altri casi </a:t>
            </a:r>
            <a:r>
              <a:rPr lang="it-IT" sz="4400" dirty="0"/>
              <a:t>in cui era permesso lo scioglimento di un matrimonio </a:t>
            </a:r>
            <a:r>
              <a:rPr lang="it-IT" sz="4400" dirty="0">
                <a:solidFill>
                  <a:srgbClr val="FF0000"/>
                </a:solidFill>
              </a:rPr>
              <a:t>non sacramentale </a:t>
            </a:r>
            <a:r>
              <a:rPr lang="it-IT" sz="4400" dirty="0"/>
              <a:t>a favore della fede.</a:t>
            </a:r>
          </a:p>
          <a:p>
            <a:r>
              <a:rPr lang="it-IT" sz="4400" dirty="0"/>
              <a:t>Alcuni di questi casi sono stati inclusi nel </a:t>
            </a:r>
            <a:r>
              <a:rPr lang="it-IT" sz="4400" dirty="0">
                <a:solidFill>
                  <a:srgbClr val="FF0000"/>
                </a:solidFill>
              </a:rPr>
              <a:t>Codice</a:t>
            </a:r>
            <a:r>
              <a:rPr lang="it-IT" sz="4400" dirty="0"/>
              <a:t> di Diritto Canonico, e altri sono stati inclusi in norme </a:t>
            </a:r>
            <a:r>
              <a:rPr lang="it-IT" sz="4400" dirty="0" err="1">
                <a:solidFill>
                  <a:srgbClr val="FF0000"/>
                </a:solidFill>
              </a:rPr>
              <a:t>extracodiciali</a:t>
            </a:r>
            <a:r>
              <a:rPr lang="it-IT" sz="4400" dirty="0"/>
              <a:t> (fuori dal Codice). </a:t>
            </a:r>
          </a:p>
          <a:p>
            <a:r>
              <a:rPr lang="it-IT" sz="4400" dirty="0"/>
              <a:t>Hanno </a:t>
            </a:r>
            <a:r>
              <a:rPr lang="it-IT" sz="4400" b="1" dirty="0">
                <a:solidFill>
                  <a:srgbClr val="FF0000"/>
                </a:solidFill>
              </a:rPr>
              <a:t>in comune </a:t>
            </a:r>
            <a:r>
              <a:rPr lang="it-IT" sz="4400" dirty="0"/>
              <a:t>da un lato il fatto che si tratta di casi in cui </a:t>
            </a:r>
            <a:r>
              <a:rPr lang="it-IT" sz="4400" dirty="0">
                <a:solidFill>
                  <a:srgbClr val="FF0000"/>
                </a:solidFill>
              </a:rPr>
              <a:t>non c'è stata consumazione </a:t>
            </a:r>
            <a:r>
              <a:rPr lang="it-IT" sz="4400" dirty="0"/>
              <a:t>(atto coniugale) dopo la celebrazione del matrimonio </a:t>
            </a:r>
            <a:r>
              <a:rPr lang="it-IT" sz="4400" dirty="0">
                <a:solidFill>
                  <a:srgbClr val="FF0000"/>
                </a:solidFill>
              </a:rPr>
              <a:t>tra battezzati</a:t>
            </a:r>
            <a:r>
              <a:rPr lang="it-IT" sz="4400" dirty="0"/>
              <a:t>; e dall'altro che si basano sul potere del Papa come </a:t>
            </a:r>
            <a:r>
              <a:rPr lang="it-IT" sz="4400" dirty="0">
                <a:solidFill>
                  <a:srgbClr val="FF0000"/>
                </a:solidFill>
              </a:rPr>
              <a:t>Vicario</a:t>
            </a:r>
            <a:r>
              <a:rPr lang="it-IT" sz="4400" dirty="0"/>
              <a:t> di Cristo, che permette lo scioglimento di un matrimonio valido "in favore della fede". </a:t>
            </a:r>
          </a:p>
          <a:p>
            <a:endParaRPr lang="en-US" dirty="0"/>
          </a:p>
        </p:txBody>
      </p:sp>
    </p:spTree>
    <p:extLst>
      <p:ext uri="{BB962C8B-B14F-4D97-AF65-F5344CB8AC3E}">
        <p14:creationId xmlns:p14="http://schemas.microsoft.com/office/powerpoint/2010/main" val="2123931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448737"/>
          </a:xfrm>
        </p:spPr>
        <p:txBody>
          <a:bodyPr/>
          <a:lstStyle/>
          <a:p>
            <a:endParaRPr lang="en-US" dirty="0"/>
          </a:p>
        </p:txBody>
      </p:sp>
      <p:pic>
        <p:nvPicPr>
          <p:cNvPr id="5" name="Content Placeholder 4" descr="foto grupo burka.jpg"/>
          <p:cNvPicPr>
            <a:picLocks noGrp="1" noChangeAspect="1"/>
          </p:cNvPicPr>
          <p:nvPr>
            <p:ph sz="half" idx="1"/>
          </p:nvPr>
        </p:nvPicPr>
        <p:blipFill>
          <a:blip r:embed="rId2">
            <a:extLst>
              <a:ext uri="{28A0092B-C50C-407E-A947-70E740481C1C}">
                <a14:useLocalDpi xmlns:a14="http://schemas.microsoft.com/office/drawing/2010/main" val="0"/>
              </a:ext>
            </a:extLst>
          </a:blip>
          <a:srcRect l="-67189" r="-67189"/>
          <a:stretch>
            <a:fillRect/>
          </a:stretch>
        </p:blipFill>
        <p:spPr>
          <a:xfrm>
            <a:off x="457200" y="884125"/>
            <a:ext cx="8369272" cy="2427328"/>
          </a:xfrm>
        </p:spPr>
      </p:pic>
      <p:sp>
        <p:nvSpPr>
          <p:cNvPr id="4" name="Content Placeholder 3"/>
          <p:cNvSpPr>
            <a:spLocks noGrp="1"/>
          </p:cNvSpPr>
          <p:nvPr>
            <p:ph sz="half" idx="2"/>
          </p:nvPr>
        </p:nvSpPr>
        <p:spPr>
          <a:xfrm>
            <a:off x="643095" y="3745476"/>
            <a:ext cx="7434105" cy="2381003"/>
          </a:xfrm>
        </p:spPr>
        <p:txBody>
          <a:bodyPr>
            <a:normAutofit fontScale="92500" lnSpcReduction="10000"/>
          </a:bodyPr>
          <a:lstStyle/>
          <a:p>
            <a:r>
              <a:rPr lang="it-IT" dirty="0"/>
              <a:t>Il Codice ne contiene due, nei </a:t>
            </a:r>
            <a:r>
              <a:rPr lang="it-IT" dirty="0" err="1"/>
              <a:t>cann</a:t>
            </a:r>
            <a:r>
              <a:rPr lang="it-IT" dirty="0"/>
              <a:t>. 1148-1149: casi di </a:t>
            </a:r>
            <a:r>
              <a:rPr lang="it-IT" dirty="0">
                <a:solidFill>
                  <a:srgbClr val="FF0000"/>
                </a:solidFill>
              </a:rPr>
              <a:t>poligamia celebrata nell’infedeltà </a:t>
            </a:r>
            <a:r>
              <a:rPr lang="it-IT" dirty="0"/>
              <a:t>o quelli in cui a causa della </a:t>
            </a:r>
            <a:r>
              <a:rPr lang="it-IT" dirty="0">
                <a:solidFill>
                  <a:srgbClr val="FF0000"/>
                </a:solidFill>
              </a:rPr>
              <a:t>persecuzione o della separazione </a:t>
            </a:r>
            <a:r>
              <a:rPr lang="it-IT" dirty="0"/>
              <a:t>forzata (deportazione, schiavitù) colui che riceve il battesimo una volta sposato non può facilmente vivere insieme al suo coniuge:</a:t>
            </a:r>
          </a:p>
        </p:txBody>
      </p:sp>
    </p:spTree>
    <p:extLst>
      <p:ext uri="{BB962C8B-B14F-4D97-AF65-F5344CB8AC3E}">
        <p14:creationId xmlns:p14="http://schemas.microsoft.com/office/powerpoint/2010/main" val="24132238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9751" y="407678"/>
            <a:ext cx="301076" cy="218855"/>
          </a:xfrm>
        </p:spPr>
        <p:txBody>
          <a:bodyPr/>
          <a:lstStyle/>
          <a:p>
            <a:endParaRPr lang="en-US" dirty="0"/>
          </a:p>
        </p:txBody>
      </p:sp>
      <p:sp>
        <p:nvSpPr>
          <p:cNvPr id="3" name="Content Placeholder 2"/>
          <p:cNvSpPr>
            <a:spLocks noGrp="1"/>
          </p:cNvSpPr>
          <p:nvPr>
            <p:ph idx="1"/>
          </p:nvPr>
        </p:nvSpPr>
        <p:spPr>
          <a:xfrm>
            <a:off x="0" y="125439"/>
            <a:ext cx="8560007" cy="6732561"/>
          </a:xfrm>
        </p:spPr>
        <p:txBody>
          <a:bodyPr>
            <a:noAutofit/>
          </a:bodyPr>
          <a:lstStyle/>
          <a:p>
            <a:pPr lvl="1"/>
            <a:r>
              <a:rPr lang="it-IT" dirty="0"/>
              <a:t>1148 - §1. Il </a:t>
            </a:r>
            <a:r>
              <a:rPr lang="it-IT" dirty="0">
                <a:solidFill>
                  <a:srgbClr val="FF0000"/>
                </a:solidFill>
              </a:rPr>
              <a:t>non battezzato </a:t>
            </a:r>
            <a:r>
              <a:rPr lang="it-IT" dirty="0"/>
              <a:t>che abbia contemporaneamente </a:t>
            </a:r>
            <a:r>
              <a:rPr lang="it-IT" dirty="0">
                <a:solidFill>
                  <a:srgbClr val="FF0000"/>
                </a:solidFill>
              </a:rPr>
              <a:t>più mogli non battezzate</a:t>
            </a:r>
            <a:r>
              <a:rPr lang="it-IT" dirty="0"/>
              <a:t>, ricevuto il battesimo nella Chiesa cattolica, se per lui è gravoso rimanere con la prima di esse, può </a:t>
            </a:r>
            <a:r>
              <a:rPr lang="it-IT" dirty="0">
                <a:solidFill>
                  <a:srgbClr val="FF0000"/>
                </a:solidFill>
              </a:rPr>
              <a:t>ritenerne una </a:t>
            </a:r>
            <a:r>
              <a:rPr lang="it-IT" dirty="0"/>
              <a:t>qualsiasi licenziando le altre. Lo stesso vale per la moglie non battezzata che abbia contemporaneamente più mariti non battezzati</a:t>
            </a:r>
            <a:r>
              <a:rPr lang="it-IT" sz="1800" dirty="0"/>
              <a:t> .</a:t>
            </a:r>
          </a:p>
          <a:p>
            <a:pPr lvl="1"/>
            <a:r>
              <a:rPr lang="it-IT" sz="1800" dirty="0"/>
              <a:t> </a:t>
            </a:r>
            <a:r>
              <a:rPr lang="it-IT" dirty="0"/>
              <a:t>§2. Nei casi di cui al §1, il matrimonio, dopo aver ricevuto il battesimo, deve essere </a:t>
            </a:r>
            <a:r>
              <a:rPr lang="it-IT" dirty="0">
                <a:solidFill>
                  <a:srgbClr val="FF0000"/>
                </a:solidFill>
              </a:rPr>
              <a:t>contratto secondo la forma canonica</a:t>
            </a:r>
            <a:r>
              <a:rPr lang="it-IT" dirty="0"/>
              <a:t>, osservando anche, se necessario, le norme sui matrimoni misti e le altre disposizioni del diritto</a:t>
            </a:r>
            <a:r>
              <a:rPr lang="it-IT" sz="1800" dirty="0"/>
              <a:t> .</a:t>
            </a:r>
          </a:p>
          <a:p>
            <a:pPr lvl="1"/>
            <a:r>
              <a:rPr lang="it-IT" sz="1800" dirty="0"/>
              <a:t> </a:t>
            </a:r>
            <a:r>
              <a:rPr lang="it-IT" dirty="0"/>
              <a:t>§3. L'Ordinario del luogo, considerata la condizione morale, sociale ed economica dei luoghi e delle persone, curi che sia provveduto sufficientemente alle </a:t>
            </a:r>
            <a:r>
              <a:rPr lang="it-IT" dirty="0">
                <a:solidFill>
                  <a:srgbClr val="FF0000"/>
                </a:solidFill>
              </a:rPr>
              <a:t>necessità della prima moglie e delle altre </a:t>
            </a:r>
            <a:r>
              <a:rPr lang="it-IT" dirty="0"/>
              <a:t>licenziate, secondo le norme della giustizia, della carità cristiana e dell'equità naturale</a:t>
            </a:r>
            <a:r>
              <a:rPr lang="it-IT" sz="1800" dirty="0"/>
              <a:t> .</a:t>
            </a:r>
          </a:p>
          <a:p>
            <a:pPr lvl="1"/>
            <a:r>
              <a:rPr lang="it-IT" dirty="0"/>
              <a:t>1149 - Il </a:t>
            </a:r>
            <a:r>
              <a:rPr lang="it-IT" b="1" dirty="0">
                <a:solidFill>
                  <a:srgbClr val="FF0000"/>
                </a:solidFill>
              </a:rPr>
              <a:t>non battezzato </a:t>
            </a:r>
            <a:r>
              <a:rPr lang="it-IT" dirty="0"/>
              <a:t>che, ricevuto il battesimo nella Chiesa cattolica, </a:t>
            </a:r>
            <a:r>
              <a:rPr lang="it-IT" dirty="0">
                <a:solidFill>
                  <a:srgbClr val="FF0000"/>
                </a:solidFill>
              </a:rPr>
              <a:t>non può ristabilire </a:t>
            </a:r>
            <a:r>
              <a:rPr lang="it-IT" dirty="0"/>
              <a:t>la coabitazione con il coniuge non battezzato a causa della </a:t>
            </a:r>
            <a:r>
              <a:rPr lang="it-IT" dirty="0">
                <a:solidFill>
                  <a:srgbClr val="FF0000"/>
                </a:solidFill>
              </a:rPr>
              <a:t>prigionia o della persecuzione</a:t>
            </a:r>
            <a:r>
              <a:rPr lang="it-IT" dirty="0"/>
              <a:t>, può contrarre un altro matrimonio, anche se nel frattempo l'altra parte avesse ricevuto il battesimo, fermo restando il disposto del can. </a:t>
            </a:r>
            <a:r>
              <a:rPr lang="it-IT" b="1" dirty="0">
                <a:solidFill>
                  <a:srgbClr val="FF0000"/>
                </a:solidFill>
              </a:rPr>
              <a:t>1141</a:t>
            </a:r>
            <a:r>
              <a:rPr lang="it-IT" sz="1800" dirty="0"/>
              <a:t> .</a:t>
            </a:r>
          </a:p>
          <a:p>
            <a:r>
              <a:rPr lang="it-IT" sz="2000" dirty="0"/>
              <a:t>Gli altri casi sono regolati da norme della </a:t>
            </a:r>
            <a:r>
              <a:rPr lang="it-IT" sz="2000" dirty="0">
                <a:solidFill>
                  <a:srgbClr val="FF0000"/>
                </a:solidFill>
              </a:rPr>
              <a:t>Congregazione per la Dottrina della Fede</a:t>
            </a:r>
            <a:r>
              <a:rPr lang="it-IT" sz="2000" dirty="0"/>
              <a:t> emanate nel 1934 e riviste nel 1973 e </a:t>
            </a:r>
            <a:r>
              <a:rPr lang="it-IT" sz="2000" dirty="0">
                <a:solidFill>
                  <a:srgbClr val="FF0000"/>
                </a:solidFill>
              </a:rPr>
              <a:t>2001</a:t>
            </a:r>
            <a:r>
              <a:rPr lang="it-IT" sz="2000" dirty="0"/>
              <a:t>.</a:t>
            </a:r>
          </a:p>
          <a:p>
            <a:endParaRPr lang="en-US" sz="2000" dirty="0"/>
          </a:p>
        </p:txBody>
      </p:sp>
    </p:spTree>
    <p:extLst>
      <p:ext uri="{BB962C8B-B14F-4D97-AF65-F5344CB8AC3E}">
        <p14:creationId xmlns:p14="http://schemas.microsoft.com/office/powerpoint/2010/main" val="33304154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02387"/>
          </a:xfrm>
        </p:spPr>
        <p:txBody>
          <a:bodyPr/>
          <a:lstStyle/>
          <a:p>
            <a:r>
              <a:rPr lang="en-US" sz="3000" dirty="0"/>
              <a:t>La </a:t>
            </a:r>
            <a:r>
              <a:rPr lang="en-US" sz="3000" dirty="0" err="1"/>
              <a:t>convalidazione</a:t>
            </a:r>
            <a:r>
              <a:rPr lang="en-US" sz="3000" dirty="0"/>
              <a:t> del </a:t>
            </a:r>
            <a:r>
              <a:rPr lang="en-US" sz="3000" dirty="0" err="1"/>
              <a:t>matrimonio</a:t>
            </a:r>
            <a:endParaRPr lang="en-US" sz="3000" dirty="0"/>
          </a:p>
        </p:txBody>
      </p:sp>
      <p:pic>
        <p:nvPicPr>
          <p:cNvPr id="6" name="Content Placeholder 5" descr="reconciliacion.jpg"/>
          <p:cNvPicPr>
            <a:picLocks noGrp="1" noChangeAspect="1"/>
          </p:cNvPicPr>
          <p:nvPr>
            <p:ph sz="half" idx="2"/>
          </p:nvPr>
        </p:nvPicPr>
        <p:blipFill>
          <a:blip r:embed="rId2">
            <a:extLst>
              <a:ext uri="{28A0092B-C50C-407E-A947-70E740481C1C}">
                <a14:useLocalDpi xmlns:a14="http://schemas.microsoft.com/office/drawing/2010/main" val="0"/>
              </a:ext>
            </a:extLst>
          </a:blip>
          <a:srcRect l="19988" r="19988"/>
          <a:stretch>
            <a:fillRect/>
          </a:stretch>
        </p:blipFill>
        <p:spPr>
          <a:xfrm>
            <a:off x="5468938" y="1536700"/>
            <a:ext cx="3675062" cy="4589463"/>
          </a:xfrm>
        </p:spPr>
      </p:pic>
      <p:sp>
        <p:nvSpPr>
          <p:cNvPr id="7" name="Content Placeholder 6"/>
          <p:cNvSpPr>
            <a:spLocks noGrp="1"/>
          </p:cNvSpPr>
          <p:nvPr>
            <p:ph sz="half" idx="1"/>
          </p:nvPr>
        </p:nvSpPr>
        <p:spPr>
          <a:xfrm>
            <a:off x="1" y="1236133"/>
            <a:ext cx="5468938" cy="5401733"/>
          </a:xfrm>
        </p:spPr>
        <p:txBody>
          <a:bodyPr>
            <a:normAutofit fontScale="92500" lnSpcReduction="20000"/>
          </a:bodyPr>
          <a:lstStyle/>
          <a:p>
            <a:r>
              <a:rPr lang="it-IT" dirty="0"/>
              <a:t>Di fronte a un matrimonio </a:t>
            </a:r>
            <a:r>
              <a:rPr lang="it-IT" b="1" dirty="0">
                <a:solidFill>
                  <a:srgbClr val="FF0000"/>
                </a:solidFill>
              </a:rPr>
              <a:t>ritenuto non valido</a:t>
            </a:r>
            <a:r>
              <a:rPr lang="it-IT" dirty="0"/>
              <a:t>: i coniugi possono chiedere che il matrimonio sia </a:t>
            </a:r>
            <a:r>
              <a:rPr lang="it-IT" dirty="0">
                <a:solidFill>
                  <a:srgbClr val="FF0000"/>
                </a:solidFill>
              </a:rPr>
              <a:t>dichiarato</a:t>
            </a:r>
            <a:r>
              <a:rPr lang="it-IT" dirty="0"/>
              <a:t> nullo o cercare di </a:t>
            </a:r>
            <a:r>
              <a:rPr lang="it-IT" dirty="0">
                <a:solidFill>
                  <a:srgbClr val="FF0000"/>
                </a:solidFill>
              </a:rPr>
              <a:t>sanarlo</a:t>
            </a:r>
            <a:r>
              <a:rPr lang="it-IT" dirty="0"/>
              <a:t>. Bisogna tener presente che, anche se il matrimonio può essere dichiarato nullo, a volte ci sono beni (soprattutto quelli dei figli) che possono mettere in discussione l'opportunità e la </a:t>
            </a:r>
            <a:r>
              <a:rPr lang="it-IT" dirty="0">
                <a:solidFill>
                  <a:srgbClr val="FF0000"/>
                </a:solidFill>
              </a:rPr>
              <a:t>liceità morale </a:t>
            </a:r>
            <a:r>
              <a:rPr lang="it-IT" dirty="0"/>
              <a:t>della domanda di nullità.</a:t>
            </a:r>
          </a:p>
          <a:p>
            <a:r>
              <a:rPr lang="it-IT" dirty="0"/>
              <a:t>La convalida è l'atto con cui un matrimonio che si sa o si presume essere nullo viene </a:t>
            </a:r>
            <a:r>
              <a:rPr lang="it-IT" dirty="0">
                <a:solidFill>
                  <a:srgbClr val="FF0000"/>
                </a:solidFill>
              </a:rPr>
              <a:t>reso valido a tutti gli effetti</a:t>
            </a:r>
            <a:r>
              <a:rPr lang="it-IT" dirty="0"/>
              <a:t>.</a:t>
            </a:r>
          </a:p>
        </p:txBody>
      </p:sp>
    </p:spTree>
    <p:extLst>
      <p:ext uri="{BB962C8B-B14F-4D97-AF65-F5344CB8AC3E}">
        <p14:creationId xmlns:p14="http://schemas.microsoft.com/office/powerpoint/2010/main" val="19765550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964"/>
            <a:ext cx="3867610" cy="169675"/>
          </a:xfrm>
        </p:spPr>
        <p:txBody>
          <a:bodyPr/>
          <a:lstStyle/>
          <a:p>
            <a:endParaRPr lang="en-US" dirty="0"/>
          </a:p>
        </p:txBody>
      </p:sp>
      <p:pic>
        <p:nvPicPr>
          <p:cNvPr id="6" name="Content Placeholder 5" descr="lañas.jpg"/>
          <p:cNvPicPr>
            <a:picLocks noGrp="1" noChangeAspect="1"/>
          </p:cNvPicPr>
          <p:nvPr>
            <p:ph sz="half" idx="1"/>
          </p:nvPr>
        </p:nvPicPr>
        <p:blipFill>
          <a:blip r:embed="rId2">
            <a:extLst>
              <a:ext uri="{28A0092B-C50C-407E-A947-70E740481C1C}">
                <a14:useLocalDpi xmlns:a14="http://schemas.microsoft.com/office/drawing/2010/main" val="0"/>
              </a:ext>
            </a:extLst>
          </a:blip>
          <a:srcRect t="-6713" b="-6713"/>
          <a:stretch>
            <a:fillRect/>
          </a:stretch>
        </p:blipFill>
        <p:spPr>
          <a:xfrm>
            <a:off x="1" y="274639"/>
            <a:ext cx="3440555" cy="2305527"/>
          </a:xfrm>
        </p:spPr>
      </p:pic>
      <p:sp>
        <p:nvSpPr>
          <p:cNvPr id="4" name="Content Placeholder 3"/>
          <p:cNvSpPr>
            <a:spLocks noGrp="1"/>
          </p:cNvSpPr>
          <p:nvPr>
            <p:ph sz="half" idx="2"/>
          </p:nvPr>
        </p:nvSpPr>
        <p:spPr>
          <a:xfrm>
            <a:off x="4324810" y="434026"/>
            <a:ext cx="4099727" cy="6204952"/>
          </a:xfrm>
        </p:spPr>
        <p:txBody>
          <a:bodyPr>
            <a:normAutofit fontScale="85000" lnSpcReduction="20000"/>
          </a:bodyPr>
          <a:lstStyle/>
          <a:p>
            <a:r>
              <a:rPr lang="it-IT" dirty="0"/>
              <a:t>Il Codice contempla </a:t>
            </a:r>
            <a:r>
              <a:rPr lang="it-IT" b="1" dirty="0">
                <a:solidFill>
                  <a:srgbClr val="FF0000"/>
                </a:solidFill>
              </a:rPr>
              <a:t>due modi di convalida</a:t>
            </a:r>
            <a:r>
              <a:rPr lang="it-IT" dirty="0"/>
              <a:t>, la convalida </a:t>
            </a:r>
            <a:r>
              <a:rPr lang="it-IT" dirty="0">
                <a:solidFill>
                  <a:srgbClr val="FF0000"/>
                </a:solidFill>
              </a:rPr>
              <a:t>semplice</a:t>
            </a:r>
            <a:r>
              <a:rPr lang="it-IT" dirty="0"/>
              <a:t> e la </a:t>
            </a:r>
            <a:r>
              <a:rPr lang="it-IT" dirty="0">
                <a:solidFill>
                  <a:srgbClr val="FF0000"/>
                </a:solidFill>
              </a:rPr>
              <a:t>sanazione in radice</a:t>
            </a:r>
            <a:r>
              <a:rPr lang="it-IT" dirty="0"/>
              <a:t>. Si </a:t>
            </a:r>
            <a:r>
              <a:rPr lang="it-IT" b="1" dirty="0"/>
              <a:t>distinguono</a:t>
            </a:r>
            <a:r>
              <a:rPr lang="it-IT" dirty="0"/>
              <a:t> dall'autore della convalida e dalla causa della nullità (a seconda che sia dovuta a un difetto di consenso, a un difetto di forma o a un impedimento). </a:t>
            </a:r>
          </a:p>
          <a:p>
            <a:r>
              <a:rPr lang="it-IT" dirty="0"/>
              <a:t>Inoltre, bisogna tener presente che mentre gli impedimenti (a meno che non siano di diritto naturale) e la forma possono essere </a:t>
            </a:r>
            <a:r>
              <a:rPr lang="it-IT" dirty="0">
                <a:solidFill>
                  <a:srgbClr val="FF0000"/>
                </a:solidFill>
              </a:rPr>
              <a:t>dispensati</a:t>
            </a:r>
            <a:r>
              <a:rPr lang="it-IT" dirty="0"/>
              <a:t>, l'assenza di consenso non può essere dispensata perché è un atto estremamente personale. </a:t>
            </a:r>
          </a:p>
        </p:txBody>
      </p:sp>
      <p:sp>
        <p:nvSpPr>
          <p:cNvPr id="5" name="TextBox 4"/>
          <p:cNvSpPr txBox="1"/>
          <p:nvPr/>
        </p:nvSpPr>
        <p:spPr>
          <a:xfrm>
            <a:off x="1" y="2580166"/>
            <a:ext cx="4613563" cy="4247317"/>
          </a:xfrm>
          <a:prstGeom prst="rect">
            <a:avLst/>
          </a:prstGeom>
          <a:noFill/>
        </p:spPr>
        <p:txBody>
          <a:bodyPr wrap="square" rtlCol="0">
            <a:spAutoFit/>
          </a:bodyPr>
          <a:lstStyle/>
          <a:p>
            <a:r>
              <a:rPr lang="it-IT" sz="2200" dirty="0"/>
              <a:t>La legge consiglia, quando possibile, di convalidare il matrimonio, anche se nullo. Così era previsto espressamente nel can. 1676 prima della riforma del 2015.</a:t>
            </a:r>
          </a:p>
          <a:p>
            <a:r>
              <a:rPr lang="it-IT" sz="2000" dirty="0"/>
              <a:t>“In questa prospettiva occorre, ad esempio, prendere molto sul serio l'obbligo formalmente imposto al giudice dal can. 1676 di favorire e cercare attivamente la possibile convalidazione del matrimonio e la riconciliazione ” (Giovanni Paolo II, Discorso al Tribunale della Rota Romana, 30 gennaio 2003).</a:t>
            </a:r>
          </a:p>
        </p:txBody>
      </p:sp>
    </p:spTree>
    <p:extLst>
      <p:ext uri="{BB962C8B-B14F-4D97-AF65-F5344CB8AC3E}">
        <p14:creationId xmlns:p14="http://schemas.microsoft.com/office/powerpoint/2010/main" val="26638558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352287"/>
          </a:xfrm>
        </p:spPr>
        <p:txBody>
          <a:bodyPr/>
          <a:lstStyle/>
          <a:p>
            <a:r>
              <a:rPr lang="en-US" sz="3000" dirty="0" err="1"/>
              <a:t>Convalidazione</a:t>
            </a:r>
            <a:r>
              <a:rPr lang="en-US" sz="3000" dirty="0"/>
              <a:t> </a:t>
            </a:r>
            <a:r>
              <a:rPr lang="en-US" sz="3000" dirty="0" err="1"/>
              <a:t>semplice</a:t>
            </a:r>
            <a:endParaRPr lang="en-US" sz="3000" dirty="0"/>
          </a:p>
        </p:txBody>
      </p:sp>
      <p:sp>
        <p:nvSpPr>
          <p:cNvPr id="4" name="Content Placeholder 3"/>
          <p:cNvSpPr>
            <a:spLocks noGrp="1"/>
          </p:cNvSpPr>
          <p:nvPr>
            <p:ph sz="half" idx="2"/>
          </p:nvPr>
        </p:nvSpPr>
        <p:spPr>
          <a:xfrm>
            <a:off x="0" y="739450"/>
            <a:ext cx="8553157" cy="3665102"/>
          </a:xfrm>
        </p:spPr>
        <p:txBody>
          <a:bodyPr>
            <a:normAutofit fontScale="77500" lnSpcReduction="20000"/>
          </a:bodyPr>
          <a:lstStyle/>
          <a:p>
            <a:r>
              <a:rPr lang="it-IT" dirty="0"/>
              <a:t>Questa modalità viene effettuata dagli </a:t>
            </a:r>
            <a:r>
              <a:rPr lang="it-IT" dirty="0">
                <a:solidFill>
                  <a:srgbClr val="FF0000"/>
                </a:solidFill>
              </a:rPr>
              <a:t>stessi coniugi</a:t>
            </a:r>
            <a:r>
              <a:rPr lang="it-IT" dirty="0"/>
              <a:t>, ed è regolata nei </a:t>
            </a:r>
            <a:r>
              <a:rPr lang="it-IT" dirty="0" err="1"/>
              <a:t>cann</a:t>
            </a:r>
            <a:r>
              <a:rPr lang="it-IT" dirty="0"/>
              <a:t>. 1156-1160. I matrimoni possono essere convalidati in questo modo se sono nulli per l'esistenza di un </a:t>
            </a:r>
            <a:r>
              <a:rPr lang="it-IT" dirty="0">
                <a:solidFill>
                  <a:srgbClr val="FF0000"/>
                </a:solidFill>
              </a:rPr>
              <a:t>impedimento nascosto</a:t>
            </a:r>
            <a:r>
              <a:rPr lang="it-IT" dirty="0"/>
              <a:t>, o per un </a:t>
            </a:r>
            <a:r>
              <a:rPr lang="it-IT" dirty="0">
                <a:solidFill>
                  <a:srgbClr val="FF0000"/>
                </a:solidFill>
              </a:rPr>
              <a:t>difetto di consenso anch'esso nascosto</a:t>
            </a:r>
            <a:r>
              <a:rPr lang="it-IT" dirty="0"/>
              <a:t>. Se l'impedimento o il difetto del consenso è pubblico, non è possibile convalidare il matrimonio, ma deve essere celebrato di nuovo.</a:t>
            </a:r>
          </a:p>
          <a:p>
            <a:r>
              <a:rPr lang="it-IT" dirty="0"/>
              <a:t>I </a:t>
            </a:r>
            <a:r>
              <a:rPr lang="it-IT" b="1" dirty="0">
                <a:solidFill>
                  <a:srgbClr val="FF0000"/>
                </a:solidFill>
              </a:rPr>
              <a:t>presupposti</a:t>
            </a:r>
            <a:r>
              <a:rPr lang="it-IT" dirty="0"/>
              <a:t> sono: a) il matrimonio deve avere «</a:t>
            </a:r>
            <a:r>
              <a:rPr lang="it-IT" dirty="0">
                <a:solidFill>
                  <a:srgbClr val="FF0000"/>
                </a:solidFill>
              </a:rPr>
              <a:t>apparenza</a:t>
            </a:r>
            <a:r>
              <a:rPr lang="it-IT" dirty="0"/>
              <a:t>», deve essere stato validamente celebrato; b) la causa di nullità deve essere </a:t>
            </a:r>
            <a:r>
              <a:rPr lang="it-IT" dirty="0">
                <a:solidFill>
                  <a:srgbClr val="FF0000"/>
                </a:solidFill>
              </a:rPr>
              <a:t>cessata</a:t>
            </a:r>
            <a:r>
              <a:rPr lang="it-IT" dirty="0"/>
              <a:t>, se si tratta di un impedimento (deve essere cessato o dispensato); c) deve </a:t>
            </a:r>
            <a:r>
              <a:rPr lang="it-IT" dirty="0">
                <a:solidFill>
                  <a:srgbClr val="FF0000"/>
                </a:solidFill>
              </a:rPr>
              <a:t>perseverare</a:t>
            </a:r>
            <a:r>
              <a:rPr lang="it-IT" dirty="0"/>
              <a:t> il </a:t>
            </a:r>
            <a:r>
              <a:rPr lang="it-IT" dirty="0">
                <a:solidFill>
                  <a:srgbClr val="FF0000"/>
                </a:solidFill>
              </a:rPr>
              <a:t>consenso</a:t>
            </a:r>
            <a:r>
              <a:rPr lang="it-IT" dirty="0"/>
              <a:t> della persona che non conosce l'impedimento o che aveva dato un valido consenso.</a:t>
            </a:r>
          </a:p>
        </p:txBody>
      </p:sp>
      <p:pic>
        <p:nvPicPr>
          <p:cNvPr id="7" name="Content Placeholder 6" descr="padrespeleanporhijo.jpg"/>
          <p:cNvPicPr>
            <a:picLocks noGrp="1" noChangeAspect="1"/>
          </p:cNvPicPr>
          <p:nvPr>
            <p:ph sz="half" idx="1"/>
          </p:nvPr>
        </p:nvPicPr>
        <p:blipFill>
          <a:blip r:embed="rId2">
            <a:extLst>
              <a:ext uri="{28A0092B-C50C-407E-A947-70E740481C1C}">
                <a14:useLocalDpi xmlns:a14="http://schemas.microsoft.com/office/drawing/2010/main" val="0"/>
              </a:ext>
            </a:extLst>
          </a:blip>
          <a:srcRect l="-44479" r="-44479"/>
          <a:stretch>
            <a:fillRect/>
          </a:stretch>
        </p:blipFill>
        <p:spPr>
          <a:xfrm>
            <a:off x="0" y="4211652"/>
            <a:ext cx="9144000" cy="2718068"/>
          </a:xfrm>
        </p:spPr>
      </p:pic>
    </p:spTree>
    <p:extLst>
      <p:ext uri="{BB962C8B-B14F-4D97-AF65-F5344CB8AC3E}">
        <p14:creationId xmlns:p14="http://schemas.microsoft.com/office/powerpoint/2010/main" val="3961895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052" y="423357"/>
            <a:ext cx="3260954" cy="1803190"/>
          </a:xfrm>
        </p:spPr>
        <p:txBody>
          <a:bodyPr/>
          <a:lstStyle/>
          <a:p>
            <a:r>
              <a:rPr lang="en-US" sz="2800" dirty="0" err="1"/>
              <a:t>Modalità</a:t>
            </a:r>
            <a:r>
              <a:rPr lang="en-US" sz="2800" dirty="0"/>
              <a:t> di </a:t>
            </a:r>
            <a:r>
              <a:rPr lang="en-US" sz="2800" dirty="0" err="1"/>
              <a:t>convalida</a:t>
            </a:r>
            <a:r>
              <a:rPr lang="en-US" sz="2800" dirty="0"/>
              <a:t>: </a:t>
            </a:r>
            <a:r>
              <a:rPr lang="en-US" sz="2800" dirty="0" err="1"/>
              <a:t>il</a:t>
            </a:r>
            <a:r>
              <a:rPr lang="en-US" sz="2800" dirty="0"/>
              <a:t> </a:t>
            </a:r>
            <a:r>
              <a:rPr lang="en-US" sz="2800" dirty="0" err="1"/>
              <a:t>trascorso</a:t>
            </a:r>
            <a:r>
              <a:rPr lang="en-US" sz="2800" dirty="0"/>
              <a:t> del tempo </a:t>
            </a:r>
            <a:r>
              <a:rPr lang="en-US" sz="2800" dirty="0" err="1"/>
              <a:t>sana</a:t>
            </a:r>
            <a:r>
              <a:rPr lang="en-US" sz="2800" dirty="0"/>
              <a:t> </a:t>
            </a:r>
            <a:r>
              <a:rPr lang="en-US" sz="2800" dirty="0" err="1"/>
              <a:t>il</a:t>
            </a:r>
            <a:r>
              <a:rPr lang="en-US" sz="2800" dirty="0"/>
              <a:t> </a:t>
            </a:r>
            <a:r>
              <a:rPr lang="en-US" sz="2800" dirty="0" err="1"/>
              <a:t>matrimonio</a:t>
            </a:r>
            <a:r>
              <a:rPr lang="en-US" sz="2800" dirty="0"/>
              <a:t>?</a:t>
            </a:r>
          </a:p>
        </p:txBody>
      </p:sp>
      <p:sp>
        <p:nvSpPr>
          <p:cNvPr id="3" name="Content Placeholder 2"/>
          <p:cNvSpPr>
            <a:spLocks noGrp="1"/>
          </p:cNvSpPr>
          <p:nvPr>
            <p:ph sz="half" idx="1"/>
          </p:nvPr>
        </p:nvSpPr>
        <p:spPr>
          <a:xfrm>
            <a:off x="0" y="235199"/>
            <a:ext cx="5063887" cy="6622801"/>
          </a:xfrm>
        </p:spPr>
        <p:txBody>
          <a:bodyPr>
            <a:normAutofit fontScale="77500" lnSpcReduction="20000"/>
          </a:bodyPr>
          <a:lstStyle/>
          <a:p>
            <a:r>
              <a:rPr lang="it-IT" dirty="0"/>
              <a:t>La convalida avviene quando </a:t>
            </a:r>
            <a:r>
              <a:rPr lang="it-IT" dirty="0">
                <a:solidFill>
                  <a:srgbClr val="FF0000"/>
                </a:solidFill>
              </a:rPr>
              <a:t>la persona che conosceva </a:t>
            </a:r>
            <a:r>
              <a:rPr lang="it-IT" dirty="0"/>
              <a:t>l'impedimento </a:t>
            </a:r>
            <a:r>
              <a:rPr lang="it-IT" dirty="0">
                <a:solidFill>
                  <a:srgbClr val="FF0000"/>
                </a:solidFill>
              </a:rPr>
              <a:t>o non aveva dato</a:t>
            </a:r>
            <a:r>
              <a:rPr lang="it-IT" dirty="0"/>
              <a:t> il consenso inizialmente lo rinnova o lo dà, con un </a:t>
            </a:r>
            <a:r>
              <a:rPr lang="it-IT" dirty="0">
                <a:solidFill>
                  <a:srgbClr val="FF0000"/>
                </a:solidFill>
              </a:rPr>
              <a:t>nuovo atto di volontà</a:t>
            </a:r>
            <a:r>
              <a:rPr lang="it-IT" dirty="0"/>
              <a:t>. Non c'è quindi bisogno di alcun intervento da parte dell'autorità. Ciò che conta è che il coniuge rinnovi o dia il consenso che non ha dato all'epoca o che ha dato ma che era inefficace per la presenza di un impedimento.</a:t>
            </a:r>
          </a:p>
          <a:p>
            <a:r>
              <a:rPr lang="it-IT" dirty="0"/>
              <a:t>Il Codice </a:t>
            </a:r>
            <a:r>
              <a:rPr lang="it-IT" dirty="0">
                <a:solidFill>
                  <a:srgbClr val="FF0000"/>
                </a:solidFill>
              </a:rPr>
              <a:t>non stabilisce un modo </a:t>
            </a:r>
            <a:r>
              <a:rPr lang="it-IT" dirty="0"/>
              <a:t>per convalidare; può essere fatto </a:t>
            </a:r>
            <a:r>
              <a:rPr lang="it-IT" dirty="0">
                <a:solidFill>
                  <a:srgbClr val="FF0000"/>
                </a:solidFill>
              </a:rPr>
              <a:t>privatamente</a:t>
            </a:r>
            <a:r>
              <a:rPr lang="it-IT" dirty="0"/>
              <a:t> e in segreto.</a:t>
            </a:r>
          </a:p>
          <a:p>
            <a:r>
              <a:rPr lang="it-IT" dirty="0"/>
              <a:t>Una </a:t>
            </a:r>
            <a:r>
              <a:rPr lang="it-IT" b="1" dirty="0">
                <a:solidFill>
                  <a:srgbClr val="FF0000"/>
                </a:solidFill>
              </a:rPr>
              <a:t>questione controversa</a:t>
            </a:r>
            <a:r>
              <a:rPr lang="it-IT" dirty="0"/>
              <a:t>: una lunga convivenza con un'intenzione maritale può essere intesa come un rinnovo o una prestazione di consenso? La legge attuale non lo prevede, anche se ci sono stati tentativi di introdurlo.</a:t>
            </a:r>
          </a:p>
        </p:txBody>
      </p:sp>
      <p:pic>
        <p:nvPicPr>
          <p:cNvPr id="5" name="Content Placeholder 4" descr="selfie.jpg"/>
          <p:cNvPicPr>
            <a:picLocks noGrp="1" noChangeAspect="1"/>
          </p:cNvPicPr>
          <p:nvPr>
            <p:ph sz="half" idx="2"/>
          </p:nvPr>
        </p:nvPicPr>
        <p:blipFill>
          <a:blip r:embed="rId2">
            <a:extLst>
              <a:ext uri="{28A0092B-C50C-407E-A947-70E740481C1C}">
                <a14:useLocalDpi xmlns:a14="http://schemas.microsoft.com/office/drawing/2010/main" val="0"/>
              </a:ext>
            </a:extLst>
          </a:blip>
          <a:srcRect t="-34378" b="-34378"/>
          <a:stretch>
            <a:fillRect/>
          </a:stretch>
        </p:blipFill>
        <p:spPr>
          <a:xfrm>
            <a:off x="5063887" y="1536192"/>
            <a:ext cx="4080113" cy="4590288"/>
          </a:xfrm>
        </p:spPr>
      </p:pic>
    </p:spTree>
    <p:extLst>
      <p:ext uri="{BB962C8B-B14F-4D97-AF65-F5344CB8AC3E}">
        <p14:creationId xmlns:p14="http://schemas.microsoft.com/office/powerpoint/2010/main" val="4053590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B5237D-10C2-8D41-A92E-7256C3327F5E}"/>
              </a:ext>
            </a:extLst>
          </p:cNvPr>
          <p:cNvSpPr>
            <a:spLocks noGrp="1"/>
          </p:cNvSpPr>
          <p:nvPr>
            <p:ph type="title"/>
          </p:nvPr>
        </p:nvSpPr>
        <p:spPr/>
        <p:txBody>
          <a:bodyPr/>
          <a:lstStyle/>
          <a:p>
            <a:endParaRPr lang="it-IT"/>
          </a:p>
        </p:txBody>
      </p:sp>
      <p:pic>
        <p:nvPicPr>
          <p:cNvPr id="4" name="Segnaposto contenuto 5">
            <a:extLst>
              <a:ext uri="{FF2B5EF4-FFF2-40B4-BE49-F238E27FC236}">
                <a16:creationId xmlns:a16="http://schemas.microsoft.com/office/drawing/2014/main" id="{A0980E97-8AE1-D341-AE87-FD52403366E9}"/>
              </a:ext>
            </a:extLst>
          </p:cNvPr>
          <p:cNvPicPr>
            <a:picLocks noGrp="1" noChangeAspect="1"/>
          </p:cNvPicPr>
          <p:nvPr>
            <p:ph idx="1"/>
          </p:nvPr>
        </p:nvPicPr>
        <p:blipFill>
          <a:blip r:embed="rId2"/>
          <a:stretch>
            <a:fillRect/>
          </a:stretch>
        </p:blipFill>
        <p:spPr>
          <a:xfrm rot="5400000">
            <a:off x="1630591" y="1023070"/>
            <a:ext cx="6015919" cy="5662056"/>
          </a:xfrm>
        </p:spPr>
      </p:pic>
    </p:spTree>
    <p:extLst>
      <p:ext uri="{BB962C8B-B14F-4D97-AF65-F5344CB8AC3E}">
        <p14:creationId xmlns:p14="http://schemas.microsoft.com/office/powerpoint/2010/main" val="22664974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983355" cy="593412"/>
          </a:xfrm>
        </p:spPr>
        <p:txBody>
          <a:bodyPr/>
          <a:lstStyle/>
          <a:p>
            <a:r>
              <a:rPr lang="en-US" sz="2800" dirty="0" err="1"/>
              <a:t>Sanatio</a:t>
            </a:r>
            <a:r>
              <a:rPr lang="en-US" sz="2800" dirty="0"/>
              <a:t> in </a:t>
            </a:r>
            <a:r>
              <a:rPr lang="en-US" sz="2800" dirty="0" err="1"/>
              <a:t>radice</a:t>
            </a:r>
            <a:endParaRPr lang="en-US" sz="2800" dirty="0"/>
          </a:p>
        </p:txBody>
      </p:sp>
      <p:sp>
        <p:nvSpPr>
          <p:cNvPr id="3" name="Content Placeholder 2"/>
          <p:cNvSpPr>
            <a:spLocks noGrp="1"/>
          </p:cNvSpPr>
          <p:nvPr>
            <p:ph sz="half" idx="1"/>
          </p:nvPr>
        </p:nvSpPr>
        <p:spPr>
          <a:xfrm>
            <a:off x="0" y="1141326"/>
            <a:ext cx="3376246" cy="5716674"/>
          </a:xfrm>
        </p:spPr>
        <p:txBody>
          <a:bodyPr>
            <a:normAutofit fontScale="92500" lnSpcReduction="10000"/>
          </a:bodyPr>
          <a:lstStyle/>
          <a:p>
            <a:r>
              <a:rPr lang="es-ES" sz="2400" dirty="0" err="1"/>
              <a:t>Il</a:t>
            </a:r>
            <a:r>
              <a:rPr lang="es-ES" sz="2400" dirty="0"/>
              <a:t> can. 1161 § 1 la presenta </a:t>
            </a:r>
            <a:r>
              <a:rPr lang="es-ES" sz="2400" dirty="0" err="1"/>
              <a:t>così</a:t>
            </a:r>
            <a:r>
              <a:rPr lang="es-ES" sz="2400" dirty="0"/>
              <a:t>:</a:t>
            </a:r>
            <a:endParaRPr lang="en-US" sz="2400" dirty="0"/>
          </a:p>
          <a:p>
            <a:r>
              <a:rPr lang="es-ES" sz="2400" dirty="0"/>
              <a:t>“</a:t>
            </a:r>
            <a:r>
              <a:rPr lang="it-IT" sz="2400" dirty="0"/>
              <a:t>La sanazione in radice di un matrimonio nullo consiste nella sua convalidazione senza rinnovazione del consenso, concessa dalla competente autorità; essa comporta la dispensa dall'impedimento, se c'è, e dalla forma canonica se non fu osservata, nonché la retroazione al passato degli effetti canonici</a:t>
            </a:r>
            <a:r>
              <a:rPr lang="es-ES" sz="2400" dirty="0"/>
              <a:t>”.</a:t>
            </a:r>
            <a:endParaRPr lang="en-US" sz="2400" dirty="0"/>
          </a:p>
          <a:p>
            <a:endParaRPr lang="en-US" dirty="0"/>
          </a:p>
        </p:txBody>
      </p:sp>
      <p:sp>
        <p:nvSpPr>
          <p:cNvPr id="4" name="Content Placeholder 3"/>
          <p:cNvSpPr>
            <a:spLocks noGrp="1"/>
          </p:cNvSpPr>
          <p:nvPr>
            <p:ph sz="half" idx="2"/>
          </p:nvPr>
        </p:nvSpPr>
        <p:spPr>
          <a:xfrm>
            <a:off x="3172691" y="0"/>
            <a:ext cx="5389418" cy="6858001"/>
          </a:xfrm>
        </p:spPr>
        <p:txBody>
          <a:bodyPr>
            <a:noAutofit/>
          </a:bodyPr>
          <a:lstStyle/>
          <a:p>
            <a:r>
              <a:rPr lang="it-IT" sz="2400" dirty="0"/>
              <a:t>La </a:t>
            </a:r>
            <a:r>
              <a:rPr lang="it-IT" sz="2400" b="1" dirty="0"/>
              <a:t>differenza</a:t>
            </a:r>
            <a:r>
              <a:rPr lang="it-IT" sz="2400" dirty="0"/>
              <a:t> con la convalidazione semplice è che la </a:t>
            </a:r>
            <a:r>
              <a:rPr lang="it-IT" sz="2400" i="1" dirty="0" err="1"/>
              <a:t>sanatio</a:t>
            </a:r>
            <a:r>
              <a:rPr lang="it-IT" sz="2400" i="1" dirty="0"/>
              <a:t> in radice </a:t>
            </a:r>
            <a:r>
              <a:rPr lang="it-IT" sz="2400" dirty="0"/>
              <a:t>è concessa </a:t>
            </a:r>
            <a:r>
              <a:rPr lang="it-IT" sz="2400" dirty="0">
                <a:solidFill>
                  <a:srgbClr val="FF0000"/>
                </a:solidFill>
              </a:rPr>
              <a:t>dall'autorità</a:t>
            </a:r>
            <a:r>
              <a:rPr lang="it-IT" sz="2400" dirty="0"/>
              <a:t>, e che riguarda i matrimoni nulli per un </a:t>
            </a:r>
            <a:r>
              <a:rPr lang="it-IT" sz="2400" dirty="0">
                <a:solidFill>
                  <a:srgbClr val="FF0000"/>
                </a:solidFill>
              </a:rPr>
              <a:t>impedimento</a:t>
            </a:r>
            <a:r>
              <a:rPr lang="it-IT" sz="2400" dirty="0"/>
              <a:t> o un difetto di </a:t>
            </a:r>
            <a:r>
              <a:rPr lang="it-IT" sz="2400" dirty="0">
                <a:solidFill>
                  <a:srgbClr val="FF0000"/>
                </a:solidFill>
              </a:rPr>
              <a:t>forma</a:t>
            </a:r>
            <a:r>
              <a:rPr lang="it-IT" sz="2400" dirty="0"/>
              <a:t>, ma non per difetto di consenso. Comporta la </a:t>
            </a:r>
            <a:r>
              <a:rPr lang="it-IT" sz="2400" dirty="0">
                <a:solidFill>
                  <a:srgbClr val="FF0000"/>
                </a:solidFill>
              </a:rPr>
              <a:t>dispensa</a:t>
            </a:r>
            <a:r>
              <a:rPr lang="it-IT" sz="2400" dirty="0"/>
              <a:t> dall'impedimento che ha reso nullo il matrimonio, se c'è, e dalla forma canonica, se non è stata osservata, così come la retroazione degli </a:t>
            </a:r>
            <a:r>
              <a:rPr lang="it-IT" sz="2400" dirty="0">
                <a:solidFill>
                  <a:srgbClr val="FF0000"/>
                </a:solidFill>
              </a:rPr>
              <a:t>effetti</a:t>
            </a:r>
            <a:r>
              <a:rPr lang="it-IT" sz="2400" dirty="0"/>
              <a:t> canonici al passato.</a:t>
            </a:r>
          </a:p>
          <a:p>
            <a:r>
              <a:rPr lang="it-IT" sz="2400" dirty="0"/>
              <a:t>Il </a:t>
            </a:r>
            <a:r>
              <a:rPr lang="it-IT" sz="2400" b="1" dirty="0"/>
              <a:t>presupposto</a:t>
            </a:r>
            <a:r>
              <a:rPr lang="it-IT" sz="2400" dirty="0"/>
              <a:t> necessario è la presenza di un consenso "</a:t>
            </a:r>
            <a:r>
              <a:rPr lang="it-IT" sz="2400" dirty="0">
                <a:solidFill>
                  <a:srgbClr val="FF0000"/>
                </a:solidFill>
              </a:rPr>
              <a:t>naturalmente sufficiente</a:t>
            </a:r>
            <a:r>
              <a:rPr lang="it-IT" sz="2400" dirty="0"/>
              <a:t>", prima della concessione della grazia di sanazione, e che tale consenso </a:t>
            </a:r>
            <a:r>
              <a:rPr lang="it-IT" sz="2400" dirty="0">
                <a:solidFill>
                  <a:srgbClr val="FF0000"/>
                </a:solidFill>
              </a:rPr>
              <a:t>perseveri</a:t>
            </a:r>
            <a:r>
              <a:rPr lang="es-ES" sz="2400" dirty="0"/>
              <a:t>.  </a:t>
            </a:r>
            <a:endParaRPr lang="en-US" sz="2400" dirty="0"/>
          </a:p>
        </p:txBody>
      </p:sp>
    </p:spTree>
    <p:extLst>
      <p:ext uri="{BB962C8B-B14F-4D97-AF65-F5344CB8AC3E}">
        <p14:creationId xmlns:p14="http://schemas.microsoft.com/office/powerpoint/2010/main" val="15766440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9EABF6-0151-FC4C-B370-87F31E13B4E7}"/>
              </a:ext>
            </a:extLst>
          </p:cNvPr>
          <p:cNvSpPr>
            <a:spLocks noGrp="1"/>
          </p:cNvSpPr>
          <p:nvPr>
            <p:ph type="title"/>
          </p:nvPr>
        </p:nvSpPr>
        <p:spPr>
          <a:xfrm>
            <a:off x="457200" y="274638"/>
            <a:ext cx="7620000" cy="584344"/>
          </a:xfrm>
        </p:spPr>
        <p:txBody>
          <a:bodyPr/>
          <a:lstStyle/>
          <a:p>
            <a:endParaRPr lang="it-IT" dirty="0"/>
          </a:p>
        </p:txBody>
      </p:sp>
      <p:sp>
        <p:nvSpPr>
          <p:cNvPr id="4" name="Segnaposto contenuto 3">
            <a:extLst>
              <a:ext uri="{FF2B5EF4-FFF2-40B4-BE49-F238E27FC236}">
                <a16:creationId xmlns:a16="http://schemas.microsoft.com/office/drawing/2014/main" id="{D9DA5C68-A63F-F343-B4E7-18676E79613D}"/>
              </a:ext>
            </a:extLst>
          </p:cNvPr>
          <p:cNvSpPr>
            <a:spLocks noGrp="1"/>
          </p:cNvSpPr>
          <p:nvPr>
            <p:ph sz="half" idx="2"/>
          </p:nvPr>
        </p:nvSpPr>
        <p:spPr>
          <a:xfrm>
            <a:off x="4322617" y="969818"/>
            <a:ext cx="4031673" cy="5888182"/>
          </a:xfrm>
        </p:spPr>
        <p:txBody>
          <a:bodyPr>
            <a:normAutofit fontScale="92500" lnSpcReduction="10000"/>
          </a:bodyPr>
          <a:lstStyle/>
          <a:p>
            <a:r>
              <a:rPr lang="it-IT" dirty="0"/>
              <a:t>Un esempio classico è la coppia che ha celebrato un matrimonio </a:t>
            </a:r>
            <a:r>
              <a:rPr lang="it-IT" dirty="0">
                <a:solidFill>
                  <a:srgbClr val="FF0000"/>
                </a:solidFill>
              </a:rPr>
              <a:t>civile</a:t>
            </a:r>
            <a:r>
              <a:rPr lang="it-IT" dirty="0"/>
              <a:t>, quando una delle parti vuole </a:t>
            </a:r>
            <a:r>
              <a:rPr lang="it-IT" dirty="0">
                <a:solidFill>
                  <a:srgbClr val="FF0000"/>
                </a:solidFill>
              </a:rPr>
              <a:t>regolarizzare</a:t>
            </a:r>
            <a:r>
              <a:rPr lang="it-IT" dirty="0"/>
              <a:t> la situazione davanti alla Chiesa e sarebbe disposta a sposarsi canonicamente, ma l'altra </a:t>
            </a:r>
            <a:r>
              <a:rPr lang="it-IT" dirty="0">
                <a:solidFill>
                  <a:srgbClr val="FF0000"/>
                </a:solidFill>
              </a:rPr>
              <a:t>si considera già sposata </a:t>
            </a:r>
            <a:r>
              <a:rPr lang="it-IT" dirty="0"/>
              <a:t>e non vuole celebrare nuovamente il matrimonio in Chiesa ma non si oppone al desiderio dell’altra </a:t>
            </a:r>
            <a:r>
              <a:rPr lang="it-IT"/>
              <a:t>di regolarizzare.</a:t>
            </a:r>
            <a:endParaRPr lang="it-IT" dirty="0"/>
          </a:p>
          <a:p>
            <a:endParaRPr lang="it-IT" dirty="0"/>
          </a:p>
        </p:txBody>
      </p:sp>
      <p:pic>
        <p:nvPicPr>
          <p:cNvPr id="9" name="Segnaposto contenuto 8">
            <a:extLst>
              <a:ext uri="{FF2B5EF4-FFF2-40B4-BE49-F238E27FC236}">
                <a16:creationId xmlns:a16="http://schemas.microsoft.com/office/drawing/2014/main" id="{C89DBBDB-9623-B943-8682-2AA7E4D05312}"/>
              </a:ext>
            </a:extLst>
          </p:cNvPr>
          <p:cNvPicPr>
            <a:picLocks noGrp="1" noChangeAspect="1"/>
          </p:cNvPicPr>
          <p:nvPr>
            <p:ph sz="half" idx="1"/>
          </p:nvPr>
        </p:nvPicPr>
        <p:blipFill>
          <a:blip r:embed="rId2"/>
          <a:stretch>
            <a:fillRect/>
          </a:stretch>
        </p:blipFill>
        <p:spPr>
          <a:xfrm>
            <a:off x="0" y="2293577"/>
            <a:ext cx="4435944" cy="2957296"/>
          </a:xfrm>
        </p:spPr>
      </p:pic>
    </p:spTree>
    <p:extLst>
      <p:ext uri="{BB962C8B-B14F-4D97-AF65-F5344CB8AC3E}">
        <p14:creationId xmlns:p14="http://schemas.microsoft.com/office/powerpoint/2010/main" val="3592961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977073-41DE-574B-8D10-8A96B687D453}"/>
              </a:ext>
            </a:extLst>
          </p:cNvPr>
          <p:cNvSpPr>
            <a:spLocks noGrp="1"/>
          </p:cNvSpPr>
          <p:nvPr>
            <p:ph type="title"/>
          </p:nvPr>
        </p:nvSpPr>
        <p:spPr>
          <a:xfrm>
            <a:off x="457200" y="274638"/>
            <a:ext cx="7620000" cy="334962"/>
          </a:xfrm>
        </p:spPr>
        <p:txBody>
          <a:bodyPr/>
          <a:lstStyle/>
          <a:p>
            <a:endParaRPr lang="it-IT" dirty="0"/>
          </a:p>
        </p:txBody>
      </p:sp>
      <p:sp>
        <p:nvSpPr>
          <p:cNvPr id="3" name="Segnaposto contenuto 2">
            <a:extLst>
              <a:ext uri="{FF2B5EF4-FFF2-40B4-BE49-F238E27FC236}">
                <a16:creationId xmlns:a16="http://schemas.microsoft.com/office/drawing/2014/main" id="{136E1A8F-AEB9-F845-ACEA-A542884887D8}"/>
              </a:ext>
            </a:extLst>
          </p:cNvPr>
          <p:cNvSpPr>
            <a:spLocks noGrp="1"/>
          </p:cNvSpPr>
          <p:nvPr>
            <p:ph idx="1"/>
          </p:nvPr>
        </p:nvSpPr>
        <p:spPr>
          <a:xfrm>
            <a:off x="-1" y="955964"/>
            <a:ext cx="8520545" cy="5902036"/>
          </a:xfrm>
        </p:spPr>
        <p:txBody>
          <a:bodyPr>
            <a:normAutofit/>
          </a:bodyPr>
          <a:lstStyle/>
          <a:p>
            <a:r>
              <a:rPr lang="it-IT" sz="2400" dirty="0"/>
              <a:t>Il </a:t>
            </a:r>
            <a:r>
              <a:rPr lang="it-IT" sz="2400" b="1" dirty="0">
                <a:solidFill>
                  <a:srgbClr val="FF0000"/>
                </a:solidFill>
              </a:rPr>
              <a:t>requisito</a:t>
            </a:r>
            <a:r>
              <a:rPr lang="it-IT" sz="2400" dirty="0"/>
              <a:t> fondamentale è la concessione da parte </a:t>
            </a:r>
            <a:r>
              <a:rPr lang="it-IT" sz="2400" dirty="0">
                <a:solidFill>
                  <a:srgbClr val="FF0000"/>
                </a:solidFill>
              </a:rPr>
              <a:t>dell'autorità</a:t>
            </a:r>
            <a:r>
              <a:rPr lang="it-IT" sz="2400" dirty="0"/>
              <a:t> competente, che è la </a:t>
            </a:r>
            <a:r>
              <a:rPr lang="it-IT" sz="2400" dirty="0">
                <a:solidFill>
                  <a:srgbClr val="FF0000"/>
                </a:solidFill>
              </a:rPr>
              <a:t>Santa Sede </a:t>
            </a:r>
            <a:r>
              <a:rPr lang="it-IT" sz="2400" dirty="0"/>
              <a:t>in tutti i casi o il </a:t>
            </a:r>
            <a:r>
              <a:rPr lang="it-IT" sz="2400" dirty="0">
                <a:solidFill>
                  <a:srgbClr val="FF0000"/>
                </a:solidFill>
              </a:rPr>
              <a:t>vescovo</a:t>
            </a:r>
            <a:r>
              <a:rPr lang="it-IT" sz="2400" dirty="0"/>
              <a:t> diocesano, purché – quando concessa dal vescovo – sia concessa in un caso </a:t>
            </a:r>
            <a:r>
              <a:rPr lang="it-IT" sz="2400" dirty="0">
                <a:solidFill>
                  <a:srgbClr val="FF0000"/>
                </a:solidFill>
              </a:rPr>
              <a:t>singolare</a:t>
            </a:r>
            <a:r>
              <a:rPr lang="it-IT" sz="2400" dirty="0"/>
              <a:t> (non per una molteplicità di matrimoni nulli) e non ci siano impedimenti di diritto </a:t>
            </a:r>
            <a:r>
              <a:rPr lang="it-IT" sz="2400" dirty="0">
                <a:solidFill>
                  <a:srgbClr val="FF0000"/>
                </a:solidFill>
              </a:rPr>
              <a:t>divino</a:t>
            </a:r>
            <a:r>
              <a:rPr lang="it-IT" sz="2400" dirty="0"/>
              <a:t> già cessati o la cui dispensa è </a:t>
            </a:r>
            <a:r>
              <a:rPr lang="it-IT" sz="2400" dirty="0">
                <a:solidFill>
                  <a:srgbClr val="FF0000"/>
                </a:solidFill>
              </a:rPr>
              <a:t>riservata</a:t>
            </a:r>
            <a:r>
              <a:rPr lang="it-IT" sz="2400" dirty="0"/>
              <a:t> alla Santa Sede.</a:t>
            </a:r>
          </a:p>
          <a:p>
            <a:r>
              <a:rPr lang="it-IT" sz="2400" dirty="0"/>
              <a:t>Nella sanazione </a:t>
            </a:r>
            <a:r>
              <a:rPr lang="it-IT" sz="2400" i="1" dirty="0"/>
              <a:t>in radice</a:t>
            </a:r>
            <a:r>
              <a:rPr lang="it-IT" sz="2400" dirty="0"/>
              <a:t>, gli </a:t>
            </a:r>
            <a:r>
              <a:rPr lang="it-IT" sz="2400" dirty="0">
                <a:solidFill>
                  <a:srgbClr val="FF0000"/>
                </a:solidFill>
              </a:rPr>
              <a:t>effetti canonici </a:t>
            </a:r>
            <a:r>
              <a:rPr lang="it-IT" sz="2400" dirty="0"/>
              <a:t>si retrotraggono al momento della celebrazione, a meno che non sia indicato diversamente nell'atto di concessione: sono effetti </a:t>
            </a:r>
            <a:r>
              <a:rPr lang="it-IT" sz="2400" i="1" dirty="0">
                <a:solidFill>
                  <a:srgbClr val="FF0000"/>
                </a:solidFill>
              </a:rPr>
              <a:t>ex </a:t>
            </a:r>
            <a:r>
              <a:rPr lang="it-IT" sz="2400" i="1" dirty="0" err="1">
                <a:solidFill>
                  <a:srgbClr val="FF0000"/>
                </a:solidFill>
              </a:rPr>
              <a:t>tunc</a:t>
            </a:r>
            <a:r>
              <a:rPr lang="it-IT" sz="2400" dirty="0"/>
              <a:t>. Si riferiscono, quasi esclusivamente, alla legittimità dei figli, perché la validità del matrimonio si produce con la sanazione, come nella convalidazione semplice</a:t>
            </a:r>
            <a:r>
              <a:rPr lang="en-US" sz="2400" dirty="0"/>
              <a:t>.</a:t>
            </a:r>
            <a:endParaRPr lang="it-IT" dirty="0"/>
          </a:p>
        </p:txBody>
      </p:sp>
    </p:spTree>
    <p:extLst>
      <p:ext uri="{BB962C8B-B14F-4D97-AF65-F5344CB8AC3E}">
        <p14:creationId xmlns:p14="http://schemas.microsoft.com/office/powerpoint/2010/main" val="3534115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75684" y="274638"/>
            <a:ext cx="568315" cy="1143000"/>
          </a:xfrm>
        </p:spPr>
        <p:txBody>
          <a:bodyPr/>
          <a:lstStyle/>
          <a:p>
            <a:endParaRPr lang="en-US" dirty="0"/>
          </a:p>
        </p:txBody>
      </p:sp>
      <p:pic>
        <p:nvPicPr>
          <p:cNvPr id="7" name="Content Placeholder 4" descr="perdices.jpg"/>
          <p:cNvPicPr>
            <a:picLocks noGrp="1" noChangeAspect="1"/>
          </p:cNvPicPr>
          <p:nvPr>
            <p:ph idx="1"/>
          </p:nvPr>
        </p:nvPicPr>
        <p:blipFill>
          <a:blip r:embed="rId2">
            <a:extLst>
              <a:ext uri="{28A0092B-C50C-407E-A947-70E740481C1C}">
                <a14:useLocalDpi xmlns:a14="http://schemas.microsoft.com/office/drawing/2010/main" val="0"/>
              </a:ext>
            </a:extLst>
          </a:blip>
          <a:srcRect t="-13390" b="-13390"/>
          <a:stretch>
            <a:fillRect/>
          </a:stretch>
        </p:blipFill>
        <p:spPr>
          <a:xfrm>
            <a:off x="457200" y="274637"/>
            <a:ext cx="7620000" cy="6436363"/>
          </a:xfrm>
        </p:spPr>
      </p:pic>
    </p:spTree>
    <p:extLst>
      <p:ext uri="{BB962C8B-B14F-4D97-AF65-F5344CB8AC3E}">
        <p14:creationId xmlns:p14="http://schemas.microsoft.com/office/powerpoint/2010/main" val="1892631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50B03F-DD23-9548-AF92-08637691BEB7}"/>
              </a:ext>
            </a:extLst>
          </p:cNvPr>
          <p:cNvSpPr>
            <a:spLocks noGrp="1"/>
          </p:cNvSpPr>
          <p:nvPr>
            <p:ph type="title"/>
          </p:nvPr>
        </p:nvSpPr>
        <p:spPr>
          <a:xfrm>
            <a:off x="457200" y="1"/>
            <a:ext cx="7620000" cy="558140"/>
          </a:xfrm>
        </p:spPr>
        <p:txBody>
          <a:bodyPr/>
          <a:lstStyle/>
          <a:p>
            <a:r>
              <a:rPr lang="it-IT" sz="3000" dirty="0"/>
              <a:t>Indagine pregiudiziale</a:t>
            </a:r>
          </a:p>
        </p:txBody>
      </p:sp>
      <p:sp>
        <p:nvSpPr>
          <p:cNvPr id="3" name="Segnaposto contenuto 2">
            <a:extLst>
              <a:ext uri="{FF2B5EF4-FFF2-40B4-BE49-F238E27FC236}">
                <a16:creationId xmlns:a16="http://schemas.microsoft.com/office/drawing/2014/main" id="{FB48683E-A184-A647-B65C-936C2EBB858A}"/>
              </a:ext>
            </a:extLst>
          </p:cNvPr>
          <p:cNvSpPr>
            <a:spLocks noGrp="1"/>
          </p:cNvSpPr>
          <p:nvPr>
            <p:ph idx="1"/>
          </p:nvPr>
        </p:nvSpPr>
        <p:spPr>
          <a:xfrm>
            <a:off x="0" y="558141"/>
            <a:ext cx="8534400" cy="6299860"/>
          </a:xfrm>
        </p:spPr>
        <p:txBody>
          <a:bodyPr>
            <a:normAutofit fontScale="85000" lnSpcReduction="10000"/>
          </a:bodyPr>
          <a:lstStyle/>
          <a:p>
            <a:r>
              <a:rPr lang="it-IT" sz="2400" dirty="0"/>
              <a:t>Che fare quando una persona ritiene che il suo matrimonio era nullo (o il sacerdote che lo accompagna pastoralmente): una </a:t>
            </a:r>
            <a:r>
              <a:rPr lang="it-IT" sz="2400" dirty="0">
                <a:solidFill>
                  <a:srgbClr val="FF0000"/>
                </a:solidFill>
              </a:rPr>
              <a:t>prima consulenza </a:t>
            </a:r>
            <a:r>
              <a:rPr lang="it-IT" sz="2400" dirty="0"/>
              <a:t>e indirizzare verso l’apposito </a:t>
            </a:r>
            <a:r>
              <a:rPr lang="it-IT" sz="2400" dirty="0">
                <a:solidFill>
                  <a:srgbClr val="FF0000"/>
                </a:solidFill>
              </a:rPr>
              <a:t>ufficio</a:t>
            </a:r>
            <a:r>
              <a:rPr lang="it-IT" sz="2400" dirty="0"/>
              <a:t> </a:t>
            </a:r>
          </a:p>
          <a:p>
            <a:r>
              <a:rPr lang="it-IT" dirty="0" err="1"/>
              <a:t>Amoris</a:t>
            </a:r>
            <a:r>
              <a:rPr lang="it-IT" dirty="0"/>
              <a:t> </a:t>
            </a:r>
            <a:r>
              <a:rPr lang="it-IT" dirty="0" err="1"/>
              <a:t>laetitia</a:t>
            </a:r>
            <a:r>
              <a:rPr lang="it-IT" dirty="0"/>
              <a:t> n. 244: </a:t>
            </a:r>
          </a:p>
          <a:p>
            <a:pPr lvl="1"/>
            <a:r>
              <a:rPr lang="it-IT" dirty="0"/>
              <a:t>«Ciò implica la preparazione di un personale sufficiente, composto di chierici e laici, che si consacri in modo prioritario” al servizio dei tribunali ecclesiastici, e “un </a:t>
            </a:r>
            <a:r>
              <a:rPr lang="it-IT" dirty="0">
                <a:solidFill>
                  <a:srgbClr val="FF0000"/>
                </a:solidFill>
              </a:rPr>
              <a:t>servizio d’informazione, di consiglio e di mediazione</a:t>
            </a:r>
            <a:r>
              <a:rPr lang="it-IT" dirty="0"/>
              <a:t>, legato alla pastorale familiare, che potrà pure accogliere le persone in vista dell’indagine preliminare al processo matrimoniale”.</a:t>
            </a:r>
          </a:p>
          <a:p>
            <a:r>
              <a:rPr lang="it-IT" i="1" dirty="0" err="1"/>
              <a:t>Mitis</a:t>
            </a:r>
            <a:r>
              <a:rPr lang="it-IT" i="1" dirty="0"/>
              <a:t> </a:t>
            </a:r>
            <a:r>
              <a:rPr lang="it-IT" i="1" dirty="0" err="1"/>
              <a:t>Iudex</a:t>
            </a:r>
            <a:r>
              <a:rPr lang="it-IT" dirty="0"/>
              <a:t>, art. 2 Regole procedurali </a:t>
            </a:r>
          </a:p>
          <a:p>
            <a:pPr lvl="1"/>
            <a:r>
              <a:rPr lang="it-IT" dirty="0"/>
              <a:t>“</a:t>
            </a:r>
            <a:r>
              <a:rPr lang="it-IT" dirty="0">
                <a:solidFill>
                  <a:srgbClr val="FF0000"/>
                </a:solidFill>
              </a:rPr>
              <a:t>L’indagine pregiudiziale o pastorale</a:t>
            </a:r>
            <a:r>
              <a:rPr lang="it-IT" dirty="0"/>
              <a:t>, che accoglie nelle strutture parrocchiali o diocesane i fedeli separati o divorziati che dubitano della validità del proprio matrimonio o sono convinti della nullità del medesimo, è orientata a conoscere la loro condizione e a raccogliere elementi utili per l’eventuale celebrazione del processo giudiziale, ordinario o più breve. Tale indagine si svolgerà nell’ambito della pastorale matrimoniale diocesana unitaria”.</a:t>
            </a:r>
          </a:p>
          <a:p>
            <a:r>
              <a:rPr lang="it-IT" i="1" dirty="0"/>
              <a:t>Sussidio applicativo della Rota</a:t>
            </a:r>
            <a:r>
              <a:rPr lang="it-IT" dirty="0"/>
              <a:t>: </a:t>
            </a:r>
          </a:p>
          <a:p>
            <a:pPr lvl="1"/>
            <a:r>
              <a:rPr lang="it-IT" dirty="0"/>
              <a:t>“Il </a:t>
            </a:r>
            <a:r>
              <a:rPr lang="it-IT" dirty="0">
                <a:solidFill>
                  <a:srgbClr val="FF0000"/>
                </a:solidFill>
              </a:rPr>
              <a:t>primo passo che i Vescovi </a:t>
            </a:r>
            <a:r>
              <a:rPr lang="it-IT" dirty="0"/>
              <a:t>sono chiamati a compiere è quello della </a:t>
            </a:r>
            <a:r>
              <a:rPr lang="it-IT" dirty="0">
                <a:solidFill>
                  <a:srgbClr val="FF0000"/>
                </a:solidFill>
              </a:rPr>
              <a:t>creazione di un servizio</a:t>
            </a:r>
            <a:r>
              <a:rPr lang="it-IT" dirty="0"/>
              <a:t> d'informazione, di consiglio e di mediazione, </a:t>
            </a:r>
            <a:r>
              <a:rPr lang="it-IT" dirty="0">
                <a:solidFill>
                  <a:srgbClr val="FF0000"/>
                </a:solidFill>
              </a:rPr>
              <a:t>legato alla pastorale familiare</a:t>
            </a:r>
            <a:r>
              <a:rPr lang="it-IT" dirty="0"/>
              <a:t>; che potrà accogliere le persone in vista dell'indagine preliminare al processo matrimoniale. </a:t>
            </a:r>
          </a:p>
          <a:p>
            <a:pPr lvl="1"/>
            <a:r>
              <a:rPr lang="it-IT" dirty="0"/>
              <a:t>Questo cammino di "accompagnamento" può aiutare a </a:t>
            </a:r>
            <a:r>
              <a:rPr lang="it-IT" dirty="0">
                <a:solidFill>
                  <a:srgbClr val="FF0000"/>
                </a:solidFill>
              </a:rPr>
              <a:t>superare</a:t>
            </a:r>
            <a:r>
              <a:rPr lang="it-IT" i="1" dirty="0"/>
              <a:t> </a:t>
            </a:r>
            <a:r>
              <a:rPr lang="it-IT" dirty="0"/>
              <a:t>in maniera soddisfacente le </a:t>
            </a:r>
            <a:r>
              <a:rPr lang="it-IT" dirty="0">
                <a:solidFill>
                  <a:srgbClr val="FF0000"/>
                </a:solidFill>
              </a:rPr>
              <a:t>crisi</a:t>
            </a:r>
            <a:r>
              <a:rPr lang="it-IT" dirty="0"/>
              <a:t> matrimoniali, ma è anche chiamato a </a:t>
            </a:r>
            <a:r>
              <a:rPr lang="it-IT" dirty="0">
                <a:solidFill>
                  <a:srgbClr val="FF0000"/>
                </a:solidFill>
              </a:rPr>
              <a:t>verificare</a:t>
            </a:r>
            <a:r>
              <a:rPr lang="it-IT" dirty="0"/>
              <a:t>, nei casi concreti, la verifica della validità o meno del matrimonio e a raccogliere elementi utili per l'eventuale celebrazione del processo giudiziale, ordinario o </a:t>
            </a:r>
            <a:r>
              <a:rPr lang="it-IT" dirty="0" err="1"/>
              <a:t>breviore</a:t>
            </a:r>
            <a:r>
              <a:rPr lang="it-IT" dirty="0"/>
              <a:t>”. </a:t>
            </a:r>
          </a:p>
        </p:txBody>
      </p:sp>
    </p:spTree>
    <p:extLst>
      <p:ext uri="{BB962C8B-B14F-4D97-AF65-F5344CB8AC3E}">
        <p14:creationId xmlns:p14="http://schemas.microsoft.com/office/powerpoint/2010/main" val="3650906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5C089B-17FE-7B4F-8254-F79BD35214F9}"/>
              </a:ext>
            </a:extLst>
          </p:cNvPr>
          <p:cNvSpPr>
            <a:spLocks noGrp="1"/>
          </p:cNvSpPr>
          <p:nvPr>
            <p:ph type="title"/>
          </p:nvPr>
        </p:nvSpPr>
        <p:spPr>
          <a:xfrm>
            <a:off x="457200" y="83127"/>
            <a:ext cx="7620000" cy="403761"/>
          </a:xfrm>
        </p:spPr>
        <p:txBody>
          <a:bodyPr/>
          <a:lstStyle/>
          <a:p>
            <a:r>
              <a:rPr lang="it-IT" sz="3000" dirty="0"/>
              <a:t>Principi dell’indagine pregiudiziale</a:t>
            </a:r>
          </a:p>
        </p:txBody>
      </p:sp>
      <p:sp>
        <p:nvSpPr>
          <p:cNvPr id="3" name="Segnaposto contenuto 2">
            <a:extLst>
              <a:ext uri="{FF2B5EF4-FFF2-40B4-BE49-F238E27FC236}">
                <a16:creationId xmlns:a16="http://schemas.microsoft.com/office/drawing/2014/main" id="{E035868E-9FDC-C944-8B57-B448B4FFBEEA}"/>
              </a:ext>
            </a:extLst>
          </p:cNvPr>
          <p:cNvSpPr>
            <a:spLocks noGrp="1"/>
          </p:cNvSpPr>
          <p:nvPr>
            <p:ph idx="1"/>
          </p:nvPr>
        </p:nvSpPr>
        <p:spPr>
          <a:xfrm>
            <a:off x="0" y="653143"/>
            <a:ext cx="8562108" cy="6204857"/>
          </a:xfrm>
        </p:spPr>
        <p:txBody>
          <a:bodyPr>
            <a:normAutofit fontScale="92500"/>
          </a:bodyPr>
          <a:lstStyle/>
          <a:p>
            <a:pPr lvl="0"/>
            <a:r>
              <a:rPr lang="it-IT" dirty="0"/>
              <a:t>il principio di </a:t>
            </a:r>
            <a:r>
              <a:rPr lang="it-IT" b="1" dirty="0"/>
              <a:t>informazione</a:t>
            </a:r>
            <a:r>
              <a:rPr lang="it-IT" dirty="0"/>
              <a:t>, affinché i fedeli siano informati e abbiano una conoscenza fondata della realtà dei processi di nullità, della loro natura dichiarativa e delle condizioni di accesso ad essi. </a:t>
            </a:r>
          </a:p>
          <a:p>
            <a:pPr lvl="0"/>
            <a:r>
              <a:rPr lang="it-IT" dirty="0"/>
              <a:t>il principio di </a:t>
            </a:r>
            <a:r>
              <a:rPr lang="it-IT" b="1" dirty="0"/>
              <a:t>accompagnamento</a:t>
            </a:r>
            <a:r>
              <a:rPr lang="it-IT" dirty="0"/>
              <a:t> che aiuta nel discernimento giuridico pastorale sullo stato personale, e che è espressamente menzionato nel Proemio di </a:t>
            </a:r>
            <a:r>
              <a:rPr lang="it-IT" i="1" dirty="0" err="1"/>
              <a:t>Mitis</a:t>
            </a:r>
            <a:r>
              <a:rPr lang="it-IT" i="1" dirty="0"/>
              <a:t> </a:t>
            </a:r>
            <a:r>
              <a:rPr lang="it-IT" i="1" dirty="0" err="1"/>
              <a:t>Iudex</a:t>
            </a:r>
            <a:r>
              <a:rPr lang="it-IT" dirty="0"/>
              <a:t>, a proposito della carità e la misericordia</a:t>
            </a:r>
          </a:p>
          <a:p>
            <a:pPr lvl="0"/>
            <a:r>
              <a:rPr lang="it-IT" dirty="0"/>
              <a:t>il principio di </a:t>
            </a:r>
            <a:r>
              <a:rPr lang="it-IT" b="1" dirty="0"/>
              <a:t>coordinamento</a:t>
            </a:r>
            <a:r>
              <a:rPr lang="it-IT" dirty="0"/>
              <a:t> tra i diversi agenti e livelli della pastorale familiare</a:t>
            </a:r>
          </a:p>
          <a:p>
            <a:pPr lvl="0"/>
            <a:r>
              <a:rPr lang="it-IT" b="1" dirty="0"/>
              <a:t>l’inserimento</a:t>
            </a:r>
            <a:r>
              <a:rPr lang="it-IT" dirty="0"/>
              <a:t> nella pastorale matrimoniale: non è soltanto un “aiuto tecnico” per vedere se ci sono gli estremi per la nullità e per meglio redigere il libello ma un accompagnamento nella vita del matrimonio e la famiglia, che si rende particolarmente necessario nei momenti di crisi.</a:t>
            </a:r>
          </a:p>
          <a:p>
            <a:pPr lvl="0"/>
            <a:r>
              <a:rPr lang="it-IT" dirty="0"/>
              <a:t>Nel contesto della </a:t>
            </a:r>
            <a:r>
              <a:rPr lang="it-IT" b="1" dirty="0"/>
              <a:t>conversione delle strutture e della pastorale familiare</a:t>
            </a:r>
            <a:r>
              <a:rPr lang="it-IT" dirty="0"/>
              <a:t>: dai corsi di preparazione al matrimonio, ai corsi di orientamento familiare per gli sposi e i primi anni di matrimonio, all'orientamento medico (anche psicologico) per i coniugi, all'eventuale mediazione nei conflitti coniugali, alla cura pastorale dei fedeli in situazioni di difficoltà coniugale (separazione, divorzio) e, logicamente, alla consulenza giuridica adeguata sulla convalida del matrimonio o sulle possibilità di introdurre una causa di nullità</a:t>
            </a:r>
          </a:p>
          <a:p>
            <a:endParaRPr lang="it-IT" dirty="0"/>
          </a:p>
        </p:txBody>
      </p:sp>
    </p:spTree>
    <p:extLst>
      <p:ext uri="{BB962C8B-B14F-4D97-AF65-F5344CB8AC3E}">
        <p14:creationId xmlns:p14="http://schemas.microsoft.com/office/powerpoint/2010/main" val="745269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0E3141-DDD1-5E47-AA33-4D5D1EC2078C}"/>
              </a:ext>
            </a:extLst>
          </p:cNvPr>
          <p:cNvSpPr>
            <a:spLocks noGrp="1"/>
          </p:cNvSpPr>
          <p:nvPr>
            <p:ph type="title"/>
          </p:nvPr>
        </p:nvSpPr>
        <p:spPr>
          <a:xfrm>
            <a:off x="-1" y="152400"/>
            <a:ext cx="8506691" cy="1080655"/>
          </a:xfrm>
        </p:spPr>
        <p:txBody>
          <a:bodyPr/>
          <a:lstStyle/>
          <a:p>
            <a:r>
              <a:rPr lang="it-IT" sz="3000" dirty="0"/>
              <a:t>Chi porta a termine l’indagine (art. 3 Regole procedurali di </a:t>
            </a:r>
            <a:r>
              <a:rPr lang="it-IT" sz="3000" dirty="0" err="1"/>
              <a:t>Mitis</a:t>
            </a:r>
            <a:r>
              <a:rPr lang="it-IT" sz="3000" dirty="0"/>
              <a:t> </a:t>
            </a:r>
            <a:r>
              <a:rPr lang="it-IT" sz="3000" dirty="0" err="1"/>
              <a:t>Iudex</a:t>
            </a:r>
            <a:r>
              <a:rPr lang="it-IT" sz="3000" dirty="0"/>
              <a:t>) </a:t>
            </a:r>
          </a:p>
        </p:txBody>
      </p:sp>
      <p:sp>
        <p:nvSpPr>
          <p:cNvPr id="3" name="Segnaposto contenuto 2">
            <a:extLst>
              <a:ext uri="{FF2B5EF4-FFF2-40B4-BE49-F238E27FC236}">
                <a16:creationId xmlns:a16="http://schemas.microsoft.com/office/drawing/2014/main" id="{E1145270-029F-6F46-A389-7F577547BC41}"/>
              </a:ext>
            </a:extLst>
          </p:cNvPr>
          <p:cNvSpPr>
            <a:spLocks noGrp="1"/>
          </p:cNvSpPr>
          <p:nvPr>
            <p:ph idx="1"/>
          </p:nvPr>
        </p:nvSpPr>
        <p:spPr>
          <a:xfrm>
            <a:off x="0" y="1496291"/>
            <a:ext cx="8077200" cy="4904509"/>
          </a:xfrm>
        </p:spPr>
        <p:txBody>
          <a:bodyPr/>
          <a:lstStyle/>
          <a:p>
            <a:r>
              <a:rPr lang="it-IT" dirty="0"/>
              <a:t>Art. 3. “La stessa indagine sarà affidata a persone ritenute idonee dall’Ordinario del luogo, dotate di </a:t>
            </a:r>
            <a:r>
              <a:rPr lang="it-IT" dirty="0">
                <a:solidFill>
                  <a:srgbClr val="FF0000"/>
                </a:solidFill>
              </a:rPr>
              <a:t>competenze</a:t>
            </a:r>
            <a:r>
              <a:rPr lang="it-IT" dirty="0"/>
              <a:t> anche se </a:t>
            </a:r>
            <a:r>
              <a:rPr lang="it-IT" dirty="0">
                <a:solidFill>
                  <a:srgbClr val="FF0000"/>
                </a:solidFill>
              </a:rPr>
              <a:t>non esclusivamente </a:t>
            </a:r>
            <a:r>
              <a:rPr lang="it-IT" dirty="0"/>
              <a:t>giuridico-canoniche. Tra di esse vi sono in primo luogo il parroco proprio o quello che ha preparato i coniugi alla celebrazione delle nozze. Questo compito di consulenza può essere affidato anche ad altri chierici, consacrati o laici approvati dall’Ordinario del luogo.</a:t>
            </a:r>
          </a:p>
          <a:p>
            <a:r>
              <a:rPr lang="it-IT" dirty="0"/>
              <a:t>La diocesi, o più diocesi insieme, secondo gli attuali raggruppamenti, possono costituire una struttura stabile attraverso cui fornire questo servizio e redigere, se del caso, un </a:t>
            </a:r>
            <a:r>
              <a:rPr lang="it-IT" i="1" dirty="0"/>
              <a:t>Vademecum</a:t>
            </a:r>
            <a:r>
              <a:rPr lang="it-IT" dirty="0"/>
              <a:t> che riporti gli elementi essenziali per il più adeguato svolgimento dell’indagine”.</a:t>
            </a:r>
          </a:p>
        </p:txBody>
      </p:sp>
    </p:spTree>
    <p:extLst>
      <p:ext uri="{BB962C8B-B14F-4D97-AF65-F5344CB8AC3E}">
        <p14:creationId xmlns:p14="http://schemas.microsoft.com/office/powerpoint/2010/main" val="23804368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6991</TotalTime>
  <Words>8176</Words>
  <Application>Microsoft Macintosh PowerPoint</Application>
  <PresentationFormat>Presentazione su schermo (4:3)</PresentationFormat>
  <Paragraphs>332</Paragraphs>
  <Slides>63</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63</vt:i4>
      </vt:variant>
    </vt:vector>
  </HeadingPairs>
  <TitlesOfParts>
    <vt:vector size="67" baseType="lpstr">
      <vt:lpstr>Arial</vt:lpstr>
      <vt:lpstr>Calibri</vt:lpstr>
      <vt:lpstr>Cambria</vt:lpstr>
      <vt:lpstr>Adjacency</vt:lpstr>
      <vt:lpstr> Discernimento di eventuali cause di nullità  IV Corso sull'accompagnamento sacerdotale nel cammino matrimoniale  </vt:lpstr>
      <vt:lpstr>Presentazione standard di PowerPoint</vt:lpstr>
      <vt:lpstr>Presentazione standard di PowerPoint</vt:lpstr>
      <vt:lpstr>Presentazione standard di PowerPoint</vt:lpstr>
      <vt:lpstr>Premessa: la preparazione al matrimonio e la prevenzione della nullità </vt:lpstr>
      <vt:lpstr>Presentazione standard di PowerPoint</vt:lpstr>
      <vt:lpstr>Indagine pregiudiziale</vt:lpstr>
      <vt:lpstr>Principi dell’indagine pregiudiziale</vt:lpstr>
      <vt:lpstr>Chi porta a termine l’indagine (art. 3 Regole procedurali di Mitis Iudex) </vt:lpstr>
      <vt:lpstr>Esito dell’indagine pregiudiziale</vt:lpstr>
      <vt:lpstr>Come fare la consulenza previa</vt:lpstr>
      <vt:lpstr>Per riassumere</vt:lpstr>
      <vt:lpstr>Fasi del processo</vt:lpstr>
      <vt:lpstr>Mitis Iudex Dominus Iesus, 2015</vt:lpstr>
      <vt:lpstr>Presentazione standard di PowerPoint</vt:lpstr>
      <vt:lpstr>Possibili capi di nullità</vt:lpstr>
      <vt:lpstr>La forma del matrimonio</vt:lpstr>
      <vt:lpstr>Requisiti per la validità</vt:lpstr>
      <vt:lpstr>Anomalie del consenso</vt:lpstr>
      <vt:lpstr>Incapacità consensuale (c. 1095)</vt:lpstr>
      <vt:lpstr>Per interpretare il can. 1095</vt:lpstr>
      <vt:lpstr>La esclusione o simulazione del consenso</vt:lpstr>
      <vt:lpstr>Simulazione totale e parziale</vt:lpstr>
      <vt:lpstr>Atto positivo di esclusione</vt:lpstr>
      <vt:lpstr>Ignoranza ed errore</vt:lpstr>
      <vt:lpstr>Presentazione standard di PowerPoint</vt:lpstr>
      <vt:lpstr>Il consenso sotto condizione</vt:lpstr>
      <vt:lpstr>Il timore</vt:lpstr>
      <vt:lpstr>Gli impedimenti</vt:lpstr>
      <vt:lpstr>Gli impedimenti</vt:lpstr>
      <vt:lpstr>Impedimenti</vt:lpstr>
      <vt:lpstr>Impedimento di età</vt:lpstr>
      <vt:lpstr>Impotenza</vt:lpstr>
      <vt:lpstr>Vincolo precedente</vt:lpstr>
      <vt:lpstr>Disparità di culto</vt:lpstr>
      <vt:lpstr>Ordine sacro</vt:lpstr>
      <vt:lpstr>Voto</vt:lpstr>
      <vt:lpstr>Ratto</vt:lpstr>
      <vt:lpstr>Crimine</vt:lpstr>
      <vt:lpstr>Parentela</vt:lpstr>
      <vt:lpstr>Parentela: consanguineità; affinità; pubblica onestà; parentela legale </vt:lpstr>
      <vt:lpstr>Presentazione standard di PowerPoint</vt:lpstr>
      <vt:lpstr>Dispensa degli impedimenti</vt:lpstr>
      <vt:lpstr>Presentazione standard di PowerPoint</vt:lpstr>
      <vt:lpstr>La separazione matrimoniale</vt:lpstr>
      <vt:lpstr>Separazione</vt:lpstr>
      <vt:lpstr>Presentazione standard di PowerPoint</vt:lpstr>
      <vt:lpstr>Presentazione standard di PowerPoint</vt:lpstr>
      <vt:lpstr>Scioglimento del matrimonio</vt:lpstr>
      <vt:lpstr>Scioglimento del matrimonio</vt:lpstr>
      <vt:lpstr>Scioglimento del matrimonio rato ma non consumato</vt:lpstr>
      <vt:lpstr>Scioglimento in favore della fede</vt:lpstr>
      <vt:lpstr>Favor fidei (privilegio paolino ed estensione)</vt:lpstr>
      <vt:lpstr>Presentazione standard di PowerPoint</vt:lpstr>
      <vt:lpstr>Presentazione standard di PowerPoint</vt:lpstr>
      <vt:lpstr>La convalidazione del matrimonio</vt:lpstr>
      <vt:lpstr>Presentazione standard di PowerPoint</vt:lpstr>
      <vt:lpstr>Convalidazione semplice</vt:lpstr>
      <vt:lpstr>Modalità di convalida: il trascorso del tempo sana il matrimonio?</vt:lpstr>
      <vt:lpstr>Sanatio in radice</vt:lpstr>
      <vt:lpstr>Presentazione standard di PowerPoint</vt:lpstr>
      <vt:lpstr>Presentazione standard di PowerPoint</vt:lpstr>
      <vt:lpstr>Presentazione standard di PowerPoint</vt:lpstr>
    </vt:vector>
  </TitlesOfParts>
  <Manager/>
  <Company>PUSC</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Derecho canónico II</dc:title>
  <dc:subject/>
  <dc:creator>Miguel A. Ortiz</dc:creator>
  <cp:keywords/>
  <dc:description/>
  <cp:lastModifiedBy>Miguel Angel Ortiz</cp:lastModifiedBy>
  <cp:revision>313</cp:revision>
  <dcterms:created xsi:type="dcterms:W3CDTF">2019-03-29T09:12:05Z</dcterms:created>
  <dcterms:modified xsi:type="dcterms:W3CDTF">2023-12-11T20:59:29Z</dcterms:modified>
  <cp:category/>
</cp:coreProperties>
</file>