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793" r:id="rId2"/>
    <p:sldMasterId id="2147483805" r:id="rId3"/>
    <p:sldMasterId id="2147483817" r:id="rId4"/>
  </p:sldMasterIdLst>
  <p:sldIdLst>
    <p:sldId id="256" r:id="rId5"/>
    <p:sldId id="271" r:id="rId6"/>
    <p:sldId id="257" r:id="rId7"/>
    <p:sldId id="265" r:id="rId8"/>
    <p:sldId id="258" r:id="rId9"/>
    <p:sldId id="266" r:id="rId10"/>
    <p:sldId id="259" r:id="rId11"/>
    <p:sldId id="272" r:id="rId12"/>
    <p:sldId id="260" r:id="rId13"/>
    <p:sldId id="261" r:id="rId14"/>
    <p:sldId id="267" r:id="rId15"/>
    <p:sldId id="262" r:id="rId16"/>
    <p:sldId id="263" r:id="rId17"/>
    <p:sldId id="268" r:id="rId18"/>
    <p:sldId id="264" r:id="rId19"/>
    <p:sldId id="269" r:id="rId20"/>
    <p:sldId id="273" r:id="rId21"/>
    <p:sldId id="274" r:id="rId22"/>
    <p:sldId id="275" r:id="rId23"/>
    <p:sldId id="277" r:id="rId24"/>
    <p:sldId id="276" r:id="rId25"/>
    <p:sldId id="283" r:id="rId26"/>
    <p:sldId id="281" r:id="rId27"/>
    <p:sldId id="279" r:id="rId28"/>
    <p:sldId id="284" r:id="rId29"/>
    <p:sldId id="280" r:id="rId30"/>
    <p:sldId id="282" r:id="rId31"/>
    <p:sldId id="286" r:id="rId32"/>
    <p:sldId id="285" r:id="rId33"/>
    <p:sldId id="287" r:id="rId34"/>
    <p:sldId id="288" r:id="rId35"/>
    <p:sldId id="289" r:id="rId36"/>
    <p:sldId id="291" r:id="rId37"/>
    <p:sldId id="293" r:id="rId38"/>
    <p:sldId id="295" r:id="rId39"/>
    <p:sldId id="292" r:id="rId40"/>
    <p:sldId id="294" r:id="rId41"/>
    <p:sldId id="296" r:id="rId42"/>
    <p:sldId id="297" r:id="rId43"/>
    <p:sldId id="299" r:id="rId44"/>
    <p:sldId id="301" r:id="rId45"/>
    <p:sldId id="300" r:id="rId46"/>
    <p:sldId id="303" r:id="rId47"/>
    <p:sldId id="305" r:id="rId48"/>
    <p:sldId id="306" r:id="rId49"/>
    <p:sldId id="307" r:id="rId50"/>
    <p:sldId id="304" r:id="rId51"/>
    <p:sldId id="298" r:id="rId52"/>
    <p:sldId id="308" r:id="rId53"/>
    <p:sldId id="309" r:id="rId54"/>
    <p:sldId id="310" r:id="rId55"/>
    <p:sldId id="312" r:id="rId56"/>
    <p:sldId id="311" r:id="rId57"/>
    <p:sldId id="314" r:id="rId58"/>
    <p:sldId id="315" r:id="rId59"/>
    <p:sldId id="316" r:id="rId60"/>
    <p:sldId id="31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ACF03-044D-46C0-A468-D7073B0616AA}" v="68" dt="2025-03-05T16:18:29.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4660"/>
  </p:normalViewPr>
  <p:slideViewPr>
    <p:cSldViewPr snapToGrid="0">
      <p:cViewPr varScale="1">
        <p:scale>
          <a:sx n="62" d="100"/>
          <a:sy n="62" d="100"/>
        </p:scale>
        <p:origin x="87"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70F82-5A86-434C-981A-750EE84EAB4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7AB0C5A-1835-4484-85D5-A3B55A2A8414}">
      <dgm:prSet/>
      <dgm:spPr/>
      <dgm:t>
        <a:bodyPr/>
        <a:lstStyle/>
        <a:p>
          <a:r>
            <a:rPr lang="it-IT" dirty="0"/>
            <a:t>Mi sembra che da tutto questo dossier ciò che risulta si può formulare del modo seguente: </a:t>
          </a:r>
          <a:endParaRPr lang="en-US" dirty="0"/>
        </a:p>
      </dgm:t>
    </dgm:pt>
    <dgm:pt modelId="{A88D7E88-EB48-4332-8491-1997D4054C92}" type="parTrans" cxnId="{0F618D78-D1CA-4F2B-A98D-0F0C36640E12}">
      <dgm:prSet/>
      <dgm:spPr/>
      <dgm:t>
        <a:bodyPr/>
        <a:lstStyle/>
        <a:p>
          <a:endParaRPr lang="en-US"/>
        </a:p>
      </dgm:t>
    </dgm:pt>
    <dgm:pt modelId="{659C2412-08EA-489D-938F-B2E98CDB5945}" type="sibTrans" cxnId="{0F618D78-D1CA-4F2B-A98D-0F0C36640E12}">
      <dgm:prSet/>
      <dgm:spPr/>
      <dgm:t>
        <a:bodyPr/>
        <a:lstStyle/>
        <a:p>
          <a:endParaRPr lang="en-US"/>
        </a:p>
      </dgm:t>
    </dgm:pt>
    <dgm:pt modelId="{70D4F3DD-469D-4F83-9B9C-0ACAA2E6748E}">
      <dgm:prSet/>
      <dgm:spPr/>
      <dgm:t>
        <a:bodyPr/>
        <a:lstStyle/>
        <a:p>
          <a:r>
            <a:rPr lang="it-IT"/>
            <a:t>Se parliamo di ignoranza in Cristo si deve dire che è ignoranza del Verbo stesso nella sua missione nella storia.</a:t>
          </a:r>
          <a:endParaRPr lang="en-US"/>
        </a:p>
      </dgm:t>
    </dgm:pt>
    <dgm:pt modelId="{E62AE636-F81C-4B2B-9820-9490451F3373}" type="parTrans" cxnId="{F7E4910A-E3FC-4D10-A5DA-5E92EBC6559A}">
      <dgm:prSet/>
      <dgm:spPr/>
      <dgm:t>
        <a:bodyPr/>
        <a:lstStyle/>
        <a:p>
          <a:endParaRPr lang="en-US"/>
        </a:p>
      </dgm:t>
    </dgm:pt>
    <dgm:pt modelId="{DA7085EF-1FE5-4B93-9F77-B49A86A61265}" type="sibTrans" cxnId="{F7E4910A-E3FC-4D10-A5DA-5E92EBC6559A}">
      <dgm:prSet/>
      <dgm:spPr/>
      <dgm:t>
        <a:bodyPr/>
        <a:lstStyle/>
        <a:p>
          <a:endParaRPr lang="en-US"/>
        </a:p>
      </dgm:t>
    </dgm:pt>
    <dgm:pt modelId="{30EE24B8-5B49-4199-A5B1-71C591C70A74}">
      <dgm:prSet/>
      <dgm:spPr/>
      <dgm:t>
        <a:bodyPr/>
        <a:lstStyle/>
        <a:p>
          <a:r>
            <a:rPr lang="it-IT" dirty="0"/>
            <a:t>La domanda che si potrebbe porre allora è: può il Verbo decidere di venire «in ignoranza»? E se sì, esiste qualche motivo per cui dovrebbe farlo? </a:t>
          </a:r>
          <a:endParaRPr lang="en-US" dirty="0"/>
        </a:p>
      </dgm:t>
    </dgm:pt>
    <dgm:pt modelId="{2873118C-23D7-4072-A05E-1D8BAA519D1B}" type="parTrans" cxnId="{3B61664F-5769-4FD7-895A-BF7FA4B7AB01}">
      <dgm:prSet/>
      <dgm:spPr/>
      <dgm:t>
        <a:bodyPr/>
        <a:lstStyle/>
        <a:p>
          <a:endParaRPr lang="en-US"/>
        </a:p>
      </dgm:t>
    </dgm:pt>
    <dgm:pt modelId="{8C191680-E2FB-40BC-B648-5F0D4B0B2982}" type="sibTrans" cxnId="{3B61664F-5769-4FD7-895A-BF7FA4B7AB01}">
      <dgm:prSet/>
      <dgm:spPr/>
      <dgm:t>
        <a:bodyPr/>
        <a:lstStyle/>
        <a:p>
          <a:endParaRPr lang="en-US"/>
        </a:p>
      </dgm:t>
    </dgm:pt>
    <dgm:pt modelId="{7CFF5485-B12F-4AC7-917F-4BDFD45A4E4C}" type="pres">
      <dgm:prSet presAssocID="{10870F82-5A86-434C-981A-750EE84EAB49}" presName="vert0" presStyleCnt="0">
        <dgm:presLayoutVars>
          <dgm:dir/>
          <dgm:animOne val="branch"/>
          <dgm:animLvl val="lvl"/>
        </dgm:presLayoutVars>
      </dgm:prSet>
      <dgm:spPr/>
    </dgm:pt>
    <dgm:pt modelId="{06A31B1C-DE98-4F00-9059-DC79FCEE048E}" type="pres">
      <dgm:prSet presAssocID="{37AB0C5A-1835-4484-85D5-A3B55A2A8414}" presName="thickLine" presStyleLbl="alignNode1" presStyleIdx="0" presStyleCnt="3"/>
      <dgm:spPr/>
    </dgm:pt>
    <dgm:pt modelId="{241BCCCE-9144-401D-8CC4-357732BD6811}" type="pres">
      <dgm:prSet presAssocID="{37AB0C5A-1835-4484-85D5-A3B55A2A8414}" presName="horz1" presStyleCnt="0"/>
      <dgm:spPr/>
    </dgm:pt>
    <dgm:pt modelId="{1C88EAC5-6DE6-4728-BDD3-65F3084E8DF0}" type="pres">
      <dgm:prSet presAssocID="{37AB0C5A-1835-4484-85D5-A3B55A2A8414}" presName="tx1" presStyleLbl="revTx" presStyleIdx="0" presStyleCnt="3"/>
      <dgm:spPr/>
    </dgm:pt>
    <dgm:pt modelId="{BB0CECAE-DD6E-41F4-BC6B-9063EE4EFCCA}" type="pres">
      <dgm:prSet presAssocID="{37AB0C5A-1835-4484-85D5-A3B55A2A8414}" presName="vert1" presStyleCnt="0"/>
      <dgm:spPr/>
    </dgm:pt>
    <dgm:pt modelId="{DF45ECAC-0C7C-42F9-B450-00D4AEBBA40D}" type="pres">
      <dgm:prSet presAssocID="{70D4F3DD-469D-4F83-9B9C-0ACAA2E6748E}" presName="thickLine" presStyleLbl="alignNode1" presStyleIdx="1" presStyleCnt="3"/>
      <dgm:spPr/>
    </dgm:pt>
    <dgm:pt modelId="{C17820F1-0E37-4238-B6A3-4582C5DE1EF1}" type="pres">
      <dgm:prSet presAssocID="{70D4F3DD-469D-4F83-9B9C-0ACAA2E6748E}" presName="horz1" presStyleCnt="0"/>
      <dgm:spPr/>
    </dgm:pt>
    <dgm:pt modelId="{24C76870-D8CB-4531-B8D3-3B5340DD70B0}" type="pres">
      <dgm:prSet presAssocID="{70D4F3DD-469D-4F83-9B9C-0ACAA2E6748E}" presName="tx1" presStyleLbl="revTx" presStyleIdx="1" presStyleCnt="3"/>
      <dgm:spPr/>
    </dgm:pt>
    <dgm:pt modelId="{7A616FE6-C756-4156-8A9F-B767A742E0C0}" type="pres">
      <dgm:prSet presAssocID="{70D4F3DD-469D-4F83-9B9C-0ACAA2E6748E}" presName="vert1" presStyleCnt="0"/>
      <dgm:spPr/>
    </dgm:pt>
    <dgm:pt modelId="{15CE13A9-6CB0-42C8-86A6-12DD18D7A41C}" type="pres">
      <dgm:prSet presAssocID="{30EE24B8-5B49-4199-A5B1-71C591C70A74}" presName="thickLine" presStyleLbl="alignNode1" presStyleIdx="2" presStyleCnt="3"/>
      <dgm:spPr/>
    </dgm:pt>
    <dgm:pt modelId="{41A39E4F-D1F2-4870-81EC-44DCDB706A9F}" type="pres">
      <dgm:prSet presAssocID="{30EE24B8-5B49-4199-A5B1-71C591C70A74}" presName="horz1" presStyleCnt="0"/>
      <dgm:spPr/>
    </dgm:pt>
    <dgm:pt modelId="{B652FB40-2AC1-4ED9-8DE6-4B20B3A7B7D1}" type="pres">
      <dgm:prSet presAssocID="{30EE24B8-5B49-4199-A5B1-71C591C70A74}" presName="tx1" presStyleLbl="revTx" presStyleIdx="2" presStyleCnt="3"/>
      <dgm:spPr/>
    </dgm:pt>
    <dgm:pt modelId="{80718473-F728-4DEF-A0CF-DD9B9E2D646F}" type="pres">
      <dgm:prSet presAssocID="{30EE24B8-5B49-4199-A5B1-71C591C70A74}" presName="vert1" presStyleCnt="0"/>
      <dgm:spPr/>
    </dgm:pt>
  </dgm:ptLst>
  <dgm:cxnLst>
    <dgm:cxn modelId="{F7E4910A-E3FC-4D10-A5DA-5E92EBC6559A}" srcId="{10870F82-5A86-434C-981A-750EE84EAB49}" destId="{70D4F3DD-469D-4F83-9B9C-0ACAA2E6748E}" srcOrd="1" destOrd="0" parTransId="{E62AE636-F81C-4B2B-9820-9490451F3373}" sibTransId="{DA7085EF-1FE5-4B93-9F77-B49A86A61265}"/>
    <dgm:cxn modelId="{CF816D27-E739-42DC-AE1D-79C23979E2B0}" type="presOf" srcId="{30EE24B8-5B49-4199-A5B1-71C591C70A74}" destId="{B652FB40-2AC1-4ED9-8DE6-4B20B3A7B7D1}" srcOrd="0" destOrd="0" presId="urn:microsoft.com/office/officeart/2008/layout/LinedList"/>
    <dgm:cxn modelId="{5209CE62-5794-48FA-88A9-DA1548BBF8C7}" type="presOf" srcId="{37AB0C5A-1835-4484-85D5-A3B55A2A8414}" destId="{1C88EAC5-6DE6-4728-BDD3-65F3084E8DF0}" srcOrd="0" destOrd="0" presId="urn:microsoft.com/office/officeart/2008/layout/LinedList"/>
    <dgm:cxn modelId="{3B61664F-5769-4FD7-895A-BF7FA4B7AB01}" srcId="{10870F82-5A86-434C-981A-750EE84EAB49}" destId="{30EE24B8-5B49-4199-A5B1-71C591C70A74}" srcOrd="2" destOrd="0" parTransId="{2873118C-23D7-4072-A05E-1D8BAA519D1B}" sibTransId="{8C191680-E2FB-40BC-B648-5F0D4B0B2982}"/>
    <dgm:cxn modelId="{0F618D78-D1CA-4F2B-A98D-0F0C36640E12}" srcId="{10870F82-5A86-434C-981A-750EE84EAB49}" destId="{37AB0C5A-1835-4484-85D5-A3B55A2A8414}" srcOrd="0" destOrd="0" parTransId="{A88D7E88-EB48-4332-8491-1997D4054C92}" sibTransId="{659C2412-08EA-489D-938F-B2E98CDB5945}"/>
    <dgm:cxn modelId="{056F819B-0353-4360-9AF5-83746A931280}" type="presOf" srcId="{10870F82-5A86-434C-981A-750EE84EAB49}" destId="{7CFF5485-B12F-4AC7-917F-4BDFD45A4E4C}" srcOrd="0" destOrd="0" presId="urn:microsoft.com/office/officeart/2008/layout/LinedList"/>
    <dgm:cxn modelId="{560533AE-20BB-4F6A-9BDC-209C3F35A436}" type="presOf" srcId="{70D4F3DD-469D-4F83-9B9C-0ACAA2E6748E}" destId="{24C76870-D8CB-4531-B8D3-3B5340DD70B0}" srcOrd="0" destOrd="0" presId="urn:microsoft.com/office/officeart/2008/layout/LinedList"/>
    <dgm:cxn modelId="{93C4EDD1-DAC1-40A2-BAE6-BEAFE047B828}" type="presParOf" srcId="{7CFF5485-B12F-4AC7-917F-4BDFD45A4E4C}" destId="{06A31B1C-DE98-4F00-9059-DC79FCEE048E}" srcOrd="0" destOrd="0" presId="urn:microsoft.com/office/officeart/2008/layout/LinedList"/>
    <dgm:cxn modelId="{BFDD3F4C-CF15-4DE9-83F3-5DDB8C480672}" type="presParOf" srcId="{7CFF5485-B12F-4AC7-917F-4BDFD45A4E4C}" destId="{241BCCCE-9144-401D-8CC4-357732BD6811}" srcOrd="1" destOrd="0" presId="urn:microsoft.com/office/officeart/2008/layout/LinedList"/>
    <dgm:cxn modelId="{032DDC36-A75D-4410-99F0-DC1E86B208C8}" type="presParOf" srcId="{241BCCCE-9144-401D-8CC4-357732BD6811}" destId="{1C88EAC5-6DE6-4728-BDD3-65F3084E8DF0}" srcOrd="0" destOrd="0" presId="urn:microsoft.com/office/officeart/2008/layout/LinedList"/>
    <dgm:cxn modelId="{E2A16B48-950C-4A29-9E5B-82D4C51A8AFB}" type="presParOf" srcId="{241BCCCE-9144-401D-8CC4-357732BD6811}" destId="{BB0CECAE-DD6E-41F4-BC6B-9063EE4EFCCA}" srcOrd="1" destOrd="0" presId="urn:microsoft.com/office/officeart/2008/layout/LinedList"/>
    <dgm:cxn modelId="{71F5A457-46BD-4ECD-8B61-145EAF91B836}" type="presParOf" srcId="{7CFF5485-B12F-4AC7-917F-4BDFD45A4E4C}" destId="{DF45ECAC-0C7C-42F9-B450-00D4AEBBA40D}" srcOrd="2" destOrd="0" presId="urn:microsoft.com/office/officeart/2008/layout/LinedList"/>
    <dgm:cxn modelId="{1FB90132-6887-4090-B639-D09E51A33464}" type="presParOf" srcId="{7CFF5485-B12F-4AC7-917F-4BDFD45A4E4C}" destId="{C17820F1-0E37-4238-B6A3-4582C5DE1EF1}" srcOrd="3" destOrd="0" presId="urn:microsoft.com/office/officeart/2008/layout/LinedList"/>
    <dgm:cxn modelId="{83A75420-0C9E-4FE1-9688-35163CEBAACF}" type="presParOf" srcId="{C17820F1-0E37-4238-B6A3-4582C5DE1EF1}" destId="{24C76870-D8CB-4531-B8D3-3B5340DD70B0}" srcOrd="0" destOrd="0" presId="urn:microsoft.com/office/officeart/2008/layout/LinedList"/>
    <dgm:cxn modelId="{BAAF4B3C-4D98-482F-A51D-B2E338740116}" type="presParOf" srcId="{C17820F1-0E37-4238-B6A3-4582C5DE1EF1}" destId="{7A616FE6-C756-4156-8A9F-B767A742E0C0}" srcOrd="1" destOrd="0" presId="urn:microsoft.com/office/officeart/2008/layout/LinedList"/>
    <dgm:cxn modelId="{7ADC7484-861B-42E2-9835-1315E25042D2}" type="presParOf" srcId="{7CFF5485-B12F-4AC7-917F-4BDFD45A4E4C}" destId="{15CE13A9-6CB0-42C8-86A6-12DD18D7A41C}" srcOrd="4" destOrd="0" presId="urn:microsoft.com/office/officeart/2008/layout/LinedList"/>
    <dgm:cxn modelId="{65BAAD77-8130-4CA9-A9F8-CAA0019924E6}" type="presParOf" srcId="{7CFF5485-B12F-4AC7-917F-4BDFD45A4E4C}" destId="{41A39E4F-D1F2-4870-81EC-44DCDB706A9F}" srcOrd="5" destOrd="0" presId="urn:microsoft.com/office/officeart/2008/layout/LinedList"/>
    <dgm:cxn modelId="{B49E3460-0474-42F1-90E8-AC7A5A436B72}" type="presParOf" srcId="{41A39E4F-D1F2-4870-81EC-44DCDB706A9F}" destId="{B652FB40-2AC1-4ED9-8DE6-4B20B3A7B7D1}" srcOrd="0" destOrd="0" presId="urn:microsoft.com/office/officeart/2008/layout/LinedList"/>
    <dgm:cxn modelId="{E749B089-5B1C-44E7-B595-11FDC6332F6E}" type="presParOf" srcId="{41A39E4F-D1F2-4870-81EC-44DCDB706A9F}" destId="{80718473-F728-4DEF-A0CF-DD9B9E2D64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31B1C-DE98-4F00-9059-DC79FCEE048E}">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8EAC5-6DE6-4728-BDD3-65F3084E8DF0}">
      <dsp:nvSpPr>
        <dsp:cNvPr id="0" name=""/>
        <dsp:cNvSpPr/>
      </dsp:nvSpPr>
      <dsp:spPr>
        <a:xfrm>
          <a:off x="0" y="2758"/>
          <a:ext cx="6797675" cy="188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dirty="0"/>
            <a:t>Mi sembra che da tutto questo dossier ciò che risulta si può formulare del modo seguente: </a:t>
          </a:r>
          <a:endParaRPr lang="en-US" sz="2900" kern="1200" dirty="0"/>
        </a:p>
      </dsp:txBody>
      <dsp:txXfrm>
        <a:off x="0" y="2758"/>
        <a:ext cx="6797675" cy="1881465"/>
      </dsp:txXfrm>
    </dsp:sp>
    <dsp:sp modelId="{DF45ECAC-0C7C-42F9-B450-00D4AEBBA40D}">
      <dsp:nvSpPr>
        <dsp:cNvPr id="0" name=""/>
        <dsp:cNvSpPr/>
      </dsp:nvSpPr>
      <dsp:spPr>
        <a:xfrm>
          <a:off x="0" y="1884223"/>
          <a:ext cx="6797675" cy="0"/>
        </a:xfrm>
        <a:prstGeom prst="line">
          <a:avLst/>
        </a:prstGeom>
        <a:solidFill>
          <a:schemeClr val="accent2">
            <a:hueOff val="1620045"/>
            <a:satOff val="225"/>
            <a:lumOff val="196"/>
            <a:alphaOff val="0"/>
          </a:schemeClr>
        </a:solidFill>
        <a:ln w="15875" cap="flat"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76870-D8CB-4531-B8D3-3B5340DD70B0}">
      <dsp:nvSpPr>
        <dsp:cNvPr id="0" name=""/>
        <dsp:cNvSpPr/>
      </dsp:nvSpPr>
      <dsp:spPr>
        <a:xfrm>
          <a:off x="0" y="1884223"/>
          <a:ext cx="6797675" cy="188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Se parliamo di ignoranza in Cristo si deve dire che è ignoranza del Verbo stesso nella sua missione nella storia.</a:t>
          </a:r>
          <a:endParaRPr lang="en-US" sz="2900" kern="1200"/>
        </a:p>
      </dsp:txBody>
      <dsp:txXfrm>
        <a:off x="0" y="1884223"/>
        <a:ext cx="6797675" cy="1881465"/>
      </dsp:txXfrm>
    </dsp:sp>
    <dsp:sp modelId="{15CE13A9-6CB0-42C8-86A6-12DD18D7A41C}">
      <dsp:nvSpPr>
        <dsp:cNvPr id="0" name=""/>
        <dsp:cNvSpPr/>
      </dsp:nvSpPr>
      <dsp:spPr>
        <a:xfrm>
          <a:off x="0" y="3765689"/>
          <a:ext cx="6797675" cy="0"/>
        </a:xfrm>
        <a:prstGeom prst="line">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2FB40-2AC1-4ED9-8DE6-4B20B3A7B7D1}">
      <dsp:nvSpPr>
        <dsp:cNvPr id="0" name=""/>
        <dsp:cNvSpPr/>
      </dsp:nvSpPr>
      <dsp:spPr>
        <a:xfrm>
          <a:off x="0" y="3765689"/>
          <a:ext cx="6797675" cy="188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dirty="0"/>
            <a:t>La domanda che si potrebbe porre allora è: può il Verbo decidere di venire «in ignoranza»? E se sì, esiste qualche motivo per cui dovrebbe farlo? </a:t>
          </a:r>
          <a:endParaRPr lang="en-US" sz="2900" kern="1200" dirty="0"/>
        </a:p>
      </dsp:txBody>
      <dsp:txXfrm>
        <a:off x="0" y="3765689"/>
        <a:ext cx="6797675" cy="18814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22:30.7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1 199,'908'0,"-816"-6,0-3,-1-5,112-31,-55 12,-7-8,-110 29,1 2,1 1,0 2,49-5,247 12,-148 2,-110 2,72 12,42 3,-89-18,-55-2,1 2,-1 1,0 3,0 1,41 11,-30-2,1-3,0-3,93 6,167-15,-137-3,370 3,-511 1,0 3,47 10,-22-3,-26-6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22:38.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 0,'16459'0'0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23:00.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 0,'18566'0'0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23:08.3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 0,'7621'-39'0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208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4443061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2477872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2" y="4455620"/>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3476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9544000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318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791892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4134993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31BA835-12AC-4E8F-955A-EA3F4DE2791F}" type="datetime1">
              <a:rPr lang="en-US" smtClean="0"/>
              <a:t>5/7/2025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18330118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7756928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7843D-FF13-4365-9478-9625B70A2705}" type="slidenum">
              <a:rPr lang="en-US" smtClean="0"/>
              <a:t>‹N›</a:t>
            </a:fld>
            <a:endParaRPr lang="en-US"/>
          </a:p>
        </p:txBody>
      </p:sp>
    </p:spTree>
    <p:extLst>
      <p:ext uri="{BB962C8B-B14F-4D97-AF65-F5344CB8AC3E}">
        <p14:creationId xmlns:p14="http://schemas.microsoft.com/office/powerpoint/2010/main" val="42084083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55874953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4" y="0"/>
            <a:ext cx="12191986" cy="4915076"/>
          </a:xfrm>
          <a:blipFill>
            <a:blip r:embed="rId2"/>
            <a:stretch>
              <a:fillRect/>
            </a:stretch>
          </a:blipFill>
        </p:spPr>
        <p:txBody>
          <a:bodyPr lIns="457200" tIns="457200" anchor="t"/>
          <a:lstStyle>
            <a:lvl1pPr marL="0" indent="0">
              <a:buNone/>
              <a:defRPr sz="3200">
                <a:solidFill>
                  <a:schemeClr val="bg1"/>
                </a:solidFill>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1" y="5907023"/>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501662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48357701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4779"/>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490180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35992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64390763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7615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5"/>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76251314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09395448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31BA835-12AC-4E8F-955A-EA3F4DE2791F}" type="datetime1">
              <a:rPr lang="en-US" smtClean="0"/>
              <a:t>5/7/2025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60426077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9600806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850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7843D-FF13-4365-9478-9625B70A2705}" type="slidenum">
              <a:rPr lang="en-US" smtClean="0"/>
              <a:t>‹N›</a:t>
            </a:fld>
            <a:endParaRPr lang="en-US"/>
          </a:p>
        </p:txBody>
      </p:sp>
    </p:spTree>
    <p:extLst>
      <p:ext uri="{BB962C8B-B14F-4D97-AF65-F5344CB8AC3E}">
        <p14:creationId xmlns:p14="http://schemas.microsoft.com/office/powerpoint/2010/main" val="166049056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91309732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7157798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69642873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17113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11691699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93918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5"/>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7088811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88148209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31BA835-12AC-4E8F-955A-EA3F4DE2791F}" type="datetime1">
              <a:rPr lang="en-US" smtClean="0"/>
              <a:t>5/7/2025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8906504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07612771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90403794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7843D-FF13-4365-9478-9625B70A2705}" type="slidenum">
              <a:rPr lang="en-US" smtClean="0"/>
              <a:t>‹N›</a:t>
            </a:fld>
            <a:endParaRPr lang="en-US"/>
          </a:p>
        </p:txBody>
      </p:sp>
    </p:spTree>
    <p:extLst>
      <p:ext uri="{BB962C8B-B14F-4D97-AF65-F5344CB8AC3E}">
        <p14:creationId xmlns:p14="http://schemas.microsoft.com/office/powerpoint/2010/main" val="275248069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36633713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66626225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1BA835-12AC-4E8F-955A-EA3F4DE2791F}" type="datetime1">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1278061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2227949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31BA835-12AC-4E8F-955A-EA3F4DE2791F}" type="datetime1">
              <a:rPr lang="en-US" smtClean="0"/>
              <a:t>5/7/2025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0102796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1BA835-12AC-4E8F-955A-EA3F4DE2791F}" type="datetime1">
              <a:rPr lang="en-US" smtClean="0"/>
              <a:t>5/7/2025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0402559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7843D-FF13-4365-9478-9625B70A2705}" type="slidenum">
              <a:rPr lang="en-US" smtClean="0"/>
              <a:t>‹N›</a:t>
            </a:fld>
            <a:endParaRPr lang="en-US"/>
          </a:p>
        </p:txBody>
      </p:sp>
    </p:spTree>
    <p:extLst>
      <p:ext uri="{BB962C8B-B14F-4D97-AF65-F5344CB8AC3E}">
        <p14:creationId xmlns:p14="http://schemas.microsoft.com/office/powerpoint/2010/main" val="13639503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1BA835-12AC-4E8F-955A-EA3F4DE2791F}" type="datetime1">
              <a:rPr lang="en-US" smtClean="0"/>
              <a:t>5/7/2025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1798628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12191986"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E31BA835-12AC-4E8F-955A-EA3F4DE2791F}" type="datetime1">
              <a:rPr lang="en-US" smtClean="0"/>
              <a:t>5/7/2025</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87E7843D-FF13-4365-9478-9625B70A2705}" type="slidenum">
              <a:rPr lang="en-US" smtClean="0"/>
              <a:t>‹N›</a:t>
            </a:fld>
            <a:endParaRPr 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51790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2"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E31BA835-12AC-4E8F-955A-EA3F4DE2791F}" type="datetime1">
              <a:rPr lang="en-US" smtClean="0"/>
              <a:t>5/7/2025</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87E7843D-FF13-4365-9478-9625B70A2705}" type="slidenum">
              <a:rPr lang="en-US" smtClean="0"/>
              <a:t>‹N›</a:t>
            </a:fld>
            <a:endParaRPr 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51201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E31BA835-12AC-4E8F-955A-EA3F4DE2791F}" type="datetime1">
              <a:rPr lang="en-US" smtClean="0"/>
              <a:t>5/7/2025</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87E7843D-FF13-4365-9478-9625B70A2705}" type="slidenum">
              <a:rPr lang="en-US" smtClean="0"/>
              <a:t>‹N›</a:t>
            </a:fld>
            <a:endParaRPr 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4817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E31BA835-12AC-4E8F-955A-EA3F4DE2791F}" type="datetime1">
              <a:rPr lang="en-US" smtClean="0"/>
              <a:t>5/7/2025</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87E7843D-FF13-4365-9478-9625B70A2705}" type="slidenum">
              <a:rPr lang="en-US" smtClean="0"/>
              <a:t>‹N›</a:t>
            </a:fld>
            <a:endParaRPr 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90775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olo 1">
            <a:extLst>
              <a:ext uri="{FF2B5EF4-FFF2-40B4-BE49-F238E27FC236}">
                <a16:creationId xmlns:a16="http://schemas.microsoft.com/office/drawing/2014/main" id="{1F5F8AA8-D898-00DE-C663-F5212974FD55}"/>
              </a:ext>
            </a:extLst>
          </p:cNvPr>
          <p:cNvSpPr>
            <a:spLocks noGrp="1"/>
          </p:cNvSpPr>
          <p:nvPr>
            <p:ph type="ctrTitle"/>
          </p:nvPr>
        </p:nvSpPr>
        <p:spPr>
          <a:xfrm>
            <a:off x="6730001" y="639098"/>
            <a:ext cx="4813072" cy="3046638"/>
          </a:xfrm>
        </p:spPr>
        <p:txBody>
          <a:bodyPr>
            <a:normAutofit/>
          </a:bodyPr>
          <a:lstStyle/>
          <a:p>
            <a:r>
              <a:rPr lang="it-IT" sz="5600" dirty="0"/>
              <a:t>Testi sulla conoscenza umana di Cristo</a:t>
            </a:r>
          </a:p>
        </p:txBody>
      </p:sp>
      <p:sp>
        <p:nvSpPr>
          <p:cNvPr id="3" name="Sottotitolo 2">
            <a:extLst>
              <a:ext uri="{FF2B5EF4-FFF2-40B4-BE49-F238E27FC236}">
                <a16:creationId xmlns:a16="http://schemas.microsoft.com/office/drawing/2014/main" id="{57D5D47A-F5CA-D918-AFAA-DF4D0CAF126C}"/>
              </a:ext>
            </a:extLst>
          </p:cNvPr>
          <p:cNvSpPr>
            <a:spLocks noGrp="1"/>
          </p:cNvSpPr>
          <p:nvPr>
            <p:ph type="subTitle" idx="1"/>
          </p:nvPr>
        </p:nvSpPr>
        <p:spPr>
          <a:xfrm>
            <a:off x="6730001" y="4455620"/>
            <a:ext cx="4829100" cy="1238617"/>
          </a:xfrm>
        </p:spPr>
        <p:txBody>
          <a:bodyPr>
            <a:normAutofit/>
          </a:bodyPr>
          <a:lstStyle/>
          <a:p>
            <a:r>
              <a:rPr lang="it-IT" dirty="0">
                <a:solidFill>
                  <a:schemeClr val="tx1">
                    <a:lumMod val="85000"/>
                    <a:lumOff val="15000"/>
                  </a:schemeClr>
                </a:solidFill>
              </a:rPr>
              <a:t>Gesù. Coscienza, libertà, redenzione</a:t>
            </a:r>
          </a:p>
        </p:txBody>
      </p:sp>
      <p:pic>
        <p:nvPicPr>
          <p:cNvPr id="4" name="Picture 3" descr="Macchia di colori su una superficie bianca">
            <a:extLst>
              <a:ext uri="{FF2B5EF4-FFF2-40B4-BE49-F238E27FC236}">
                <a16:creationId xmlns:a16="http://schemas.microsoft.com/office/drawing/2014/main" id="{E2BEDCB2-4B4B-10B2-D9A3-B11AB4C0B629}"/>
              </a:ext>
            </a:extLst>
          </p:cNvPr>
          <p:cNvPicPr>
            <a:picLocks noChangeAspect="1"/>
          </p:cNvPicPr>
          <p:nvPr/>
        </p:nvPicPr>
        <p:blipFill>
          <a:blip r:embed="rId2"/>
          <a:srcRect r="33333"/>
          <a:stretch/>
        </p:blipFill>
        <p:spPr>
          <a:xfrm>
            <a:off x="2" y="11"/>
            <a:ext cx="6096000" cy="6857989"/>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2"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9EAEED-148C-AE70-D8C2-F0D6C988D6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917B1F-7C27-4225-811A-4D8791235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C50665AD-CD69-6049-15A5-CB321ABA8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2B39667-C209-E178-4DC5-3CCBA080A035}"/>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Ambrogio </a:t>
            </a:r>
            <a:r>
              <a:rPr lang="it-IT" sz="2000" dirty="0">
                <a:solidFill>
                  <a:srgbClr val="FFFFFF"/>
                </a:solidFill>
              </a:rPr>
              <a:t>(m. 397),</a:t>
            </a:r>
            <a:r>
              <a:rPr lang="pt-BR" sz="2000" i="1" dirty="0">
                <a:solidFill>
                  <a:srgbClr val="FFFFFF"/>
                </a:solidFill>
              </a:rPr>
              <a:t> </a:t>
            </a:r>
            <a:r>
              <a:rPr lang="it-IT" sz="2000" i="1" dirty="0">
                <a:solidFill>
                  <a:srgbClr val="FFFFFF"/>
                </a:solidFill>
              </a:rPr>
              <a:t>De </a:t>
            </a:r>
            <a:r>
              <a:rPr lang="it-IT" sz="2000" i="1" dirty="0" err="1">
                <a:solidFill>
                  <a:srgbClr val="FFFFFF"/>
                </a:solidFill>
              </a:rPr>
              <a:t>incarnationis</a:t>
            </a:r>
            <a:r>
              <a:rPr lang="it-IT" sz="2000" i="1" dirty="0">
                <a:solidFill>
                  <a:srgbClr val="FFFFFF"/>
                </a:solidFill>
              </a:rPr>
              <a:t> </a:t>
            </a:r>
            <a:r>
              <a:rPr lang="it-IT" sz="2000" i="1" dirty="0" err="1">
                <a:solidFill>
                  <a:srgbClr val="FFFFFF"/>
                </a:solidFill>
              </a:rPr>
              <a:t>dominicae</a:t>
            </a:r>
            <a:r>
              <a:rPr lang="it-IT" sz="2000" i="1" dirty="0">
                <a:solidFill>
                  <a:srgbClr val="FFFFFF"/>
                </a:solidFill>
              </a:rPr>
              <a:t> sacramento, </a:t>
            </a:r>
            <a:r>
              <a:rPr lang="it-IT" sz="2000" dirty="0">
                <a:solidFill>
                  <a:srgbClr val="FFFFFF"/>
                </a:solidFill>
              </a:rPr>
              <a:t>VII, 72</a:t>
            </a:r>
            <a:br>
              <a:rPr lang="it-IT" sz="20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635.</a:t>
            </a:r>
          </a:p>
        </p:txBody>
      </p:sp>
      <p:sp>
        <p:nvSpPr>
          <p:cNvPr id="12" name="Rectangle 11">
            <a:extLst>
              <a:ext uri="{FF2B5EF4-FFF2-40B4-BE49-F238E27FC236}">
                <a16:creationId xmlns:a16="http://schemas.microsoft.com/office/drawing/2014/main" id="{5D73E1D3-FAF2-D348-C9D1-FECA78CC8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2A9C0986-D0A6-8D53-DF99-4DF78D0E63C5}"/>
              </a:ext>
            </a:extLst>
          </p:cNvPr>
          <p:cNvSpPr>
            <a:spLocks noGrp="1"/>
          </p:cNvSpPr>
          <p:nvPr>
            <p:ph idx="1"/>
          </p:nvPr>
        </p:nvSpPr>
        <p:spPr>
          <a:xfrm>
            <a:off x="4742019" y="605896"/>
            <a:ext cx="6413662" cy="5646208"/>
          </a:xfrm>
        </p:spPr>
        <p:txBody>
          <a:bodyPr anchor="ctr">
            <a:normAutofit lnSpcReduction="10000"/>
          </a:bodyPr>
          <a:lstStyle/>
          <a:p>
            <a:r>
              <a:rPr lang="it-IT" b="1" dirty="0"/>
              <a:t>Ambrogio sul testo di Lc 2,52: «Egli cresceva… in sapienza…»</a:t>
            </a:r>
          </a:p>
          <a:p>
            <a:endParaRPr lang="it-IT" dirty="0"/>
          </a:p>
          <a:p>
            <a:r>
              <a:rPr lang="it-IT" sz="2201" dirty="0"/>
              <a:t>«Come poteva progredire la Sapienza di Dio?</a:t>
            </a:r>
          </a:p>
          <a:p>
            <a:r>
              <a:rPr lang="it-IT" sz="2201" dirty="0"/>
              <a:t>Ti insegni l'ordine delle parole. </a:t>
            </a:r>
            <a:r>
              <a:rPr lang="it-IT" sz="2201" dirty="0">
                <a:solidFill>
                  <a:srgbClr val="FF0000"/>
                </a:solidFill>
              </a:rPr>
              <a:t>Vi è un progresso nell’età e un progresso nella sapienza, ma si tratta della sapienza umana.</a:t>
            </a:r>
            <a:r>
              <a:rPr lang="it-IT" sz="2201" dirty="0"/>
              <a:t> Per questo motivo, ha premesso il riferimento all’età, affinché tu credessi che fosse detto in riferimento all’uomo, poiché l’età non appartiene alla divinità, ma al corpo. Dunque, se progrediva nell’età umana, progrediva anche nella sapienza umana. Ora, la sapienza cresce attraverso la comprensione, perché la sapienza deriva dalla comprensione. (…)</a:t>
            </a:r>
          </a:p>
          <a:p>
            <a:r>
              <a:rPr lang="it-IT" sz="2201" dirty="0"/>
              <a:t>Ciò che progredisce necessariamente cambia in meglio, ma ciò che è divino non cambia; dunque, ciò che cambia non può essere divino. </a:t>
            </a:r>
            <a:r>
              <a:rPr lang="it-IT" sz="2201" dirty="0">
                <a:solidFill>
                  <a:srgbClr val="FF0000"/>
                </a:solidFill>
              </a:rPr>
              <a:t>Pertanto, a crescere era la comprensione umana</a:t>
            </a:r>
            <a:r>
              <a:rPr lang="it-IT" sz="2201" dirty="0"/>
              <a:t>; dunque, Egli ha assunto una comprensione umana»</a:t>
            </a:r>
          </a:p>
        </p:txBody>
      </p:sp>
    </p:spTree>
    <p:extLst>
      <p:ext uri="{BB962C8B-B14F-4D97-AF65-F5344CB8AC3E}">
        <p14:creationId xmlns:p14="http://schemas.microsoft.com/office/powerpoint/2010/main" val="306522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9E3E75-6842-06B5-12F4-316AD0C062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BFA312-239F-2688-D799-6883BBCE9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6D1502F3-1909-A666-069F-C36736220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0C78330B-570B-C31B-70B7-BC586B26F26D}"/>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Ambrogio </a:t>
            </a:r>
            <a:r>
              <a:rPr lang="it-IT" sz="2000" dirty="0">
                <a:solidFill>
                  <a:srgbClr val="FFFFFF"/>
                </a:solidFill>
              </a:rPr>
              <a:t>(m. 397),</a:t>
            </a:r>
            <a:r>
              <a:rPr lang="pt-BR" sz="2000" i="1" dirty="0">
                <a:solidFill>
                  <a:srgbClr val="FFFFFF"/>
                </a:solidFill>
              </a:rPr>
              <a:t> </a:t>
            </a:r>
            <a:r>
              <a:rPr lang="it-IT" sz="2000" i="1" dirty="0">
                <a:solidFill>
                  <a:srgbClr val="FFFFFF"/>
                </a:solidFill>
              </a:rPr>
              <a:t>De </a:t>
            </a:r>
            <a:r>
              <a:rPr lang="it-IT" sz="2000" i="1" dirty="0" err="1">
                <a:solidFill>
                  <a:srgbClr val="FFFFFF"/>
                </a:solidFill>
              </a:rPr>
              <a:t>incarnationis</a:t>
            </a:r>
            <a:r>
              <a:rPr lang="it-IT" sz="2000" i="1" dirty="0">
                <a:solidFill>
                  <a:srgbClr val="FFFFFF"/>
                </a:solidFill>
              </a:rPr>
              <a:t> </a:t>
            </a:r>
            <a:r>
              <a:rPr lang="it-IT" sz="2000" i="1" dirty="0" err="1">
                <a:solidFill>
                  <a:srgbClr val="FFFFFF"/>
                </a:solidFill>
              </a:rPr>
              <a:t>dominicae</a:t>
            </a:r>
            <a:r>
              <a:rPr lang="it-IT" sz="2000" i="1" dirty="0">
                <a:solidFill>
                  <a:srgbClr val="FFFFFF"/>
                </a:solidFill>
              </a:rPr>
              <a:t> sacramento, </a:t>
            </a:r>
            <a:r>
              <a:rPr lang="it-IT" sz="2000" dirty="0">
                <a:solidFill>
                  <a:srgbClr val="FFFFFF"/>
                </a:solidFill>
              </a:rPr>
              <a:t>VII, 72</a:t>
            </a:r>
            <a:br>
              <a:rPr lang="it-IT" sz="20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635.</a:t>
            </a:r>
          </a:p>
        </p:txBody>
      </p:sp>
      <p:sp>
        <p:nvSpPr>
          <p:cNvPr id="12" name="Rectangle 11">
            <a:extLst>
              <a:ext uri="{FF2B5EF4-FFF2-40B4-BE49-F238E27FC236}">
                <a16:creationId xmlns:a16="http://schemas.microsoft.com/office/drawing/2014/main" id="{B097DA5E-1AA1-E7E3-A335-C74C6191D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A9FA3F45-C3F2-E698-2E15-B3C84405AAC5}"/>
              </a:ext>
            </a:extLst>
          </p:cNvPr>
          <p:cNvSpPr>
            <a:spLocks noGrp="1"/>
          </p:cNvSpPr>
          <p:nvPr>
            <p:ph idx="1"/>
          </p:nvPr>
        </p:nvSpPr>
        <p:spPr>
          <a:xfrm>
            <a:off x="4742019" y="605896"/>
            <a:ext cx="6413662" cy="5646208"/>
          </a:xfrm>
        </p:spPr>
        <p:txBody>
          <a:bodyPr anchor="ctr">
            <a:normAutofit/>
          </a:bodyPr>
          <a:lstStyle/>
          <a:p>
            <a:r>
              <a:rPr lang="it-IT" b="1" dirty="0"/>
              <a:t>Ambrogio sul testo di Lc 2,52: «Egli cresceva… in sapienza…»</a:t>
            </a:r>
          </a:p>
          <a:p>
            <a:endParaRPr lang="it-IT" dirty="0"/>
          </a:p>
          <a:p>
            <a:r>
              <a:rPr lang="it-IT" sz="2201" dirty="0"/>
              <a:t>Qui si vede come Ambrogio non veda un problema nel affermare che Gesù cresceva nella comprensione umana. Cirillo diceva che quella idea poteva portare a considerare Gesù come un profeta e dunque a distinguerlo del Verbo. </a:t>
            </a:r>
          </a:p>
          <a:p>
            <a:r>
              <a:rPr lang="it-IT" sz="2201" dirty="0"/>
              <a:t>Vediamo nel prossimo testo che Ambrogio (che visse un poco prima di Cirillo) e di un altro parere.</a:t>
            </a:r>
          </a:p>
        </p:txBody>
      </p:sp>
    </p:spTree>
    <p:extLst>
      <p:ext uri="{BB962C8B-B14F-4D97-AF65-F5344CB8AC3E}">
        <p14:creationId xmlns:p14="http://schemas.microsoft.com/office/powerpoint/2010/main" val="264447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A5758C-E08E-F76A-1AFF-0B955D4518B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4F9AA-A9D8-E11D-D18B-346F2D6C9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A0B16780-EE0B-7F30-0619-E45C85F92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A41D887D-E780-F596-7DBB-27C11B7DB645}"/>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Ambrogio </a:t>
            </a:r>
            <a:r>
              <a:rPr lang="it-IT" sz="2000" dirty="0">
                <a:solidFill>
                  <a:srgbClr val="FFFFFF"/>
                </a:solidFill>
              </a:rPr>
              <a:t>(m. 397),</a:t>
            </a:r>
            <a:r>
              <a:rPr lang="pt-BR" sz="2000" i="1" dirty="0">
                <a:solidFill>
                  <a:srgbClr val="FFFFFF"/>
                </a:solidFill>
              </a:rPr>
              <a:t> </a:t>
            </a:r>
            <a:r>
              <a:rPr lang="it-IT" sz="2000" i="1" dirty="0">
                <a:solidFill>
                  <a:srgbClr val="FFFFFF"/>
                </a:solidFill>
              </a:rPr>
              <a:t>De </a:t>
            </a:r>
            <a:r>
              <a:rPr lang="it-IT" sz="2000" i="1" dirty="0" err="1">
                <a:solidFill>
                  <a:srgbClr val="FFFFFF"/>
                </a:solidFill>
              </a:rPr>
              <a:t>incarnationis</a:t>
            </a:r>
            <a:r>
              <a:rPr lang="it-IT" sz="2000" i="1" dirty="0">
                <a:solidFill>
                  <a:srgbClr val="FFFFFF"/>
                </a:solidFill>
              </a:rPr>
              <a:t> </a:t>
            </a:r>
            <a:r>
              <a:rPr lang="it-IT" sz="2000" i="1" dirty="0" err="1">
                <a:solidFill>
                  <a:srgbClr val="FFFFFF"/>
                </a:solidFill>
              </a:rPr>
              <a:t>dominicae</a:t>
            </a:r>
            <a:r>
              <a:rPr lang="it-IT" sz="2000" i="1" dirty="0">
                <a:solidFill>
                  <a:srgbClr val="FFFFFF"/>
                </a:solidFill>
              </a:rPr>
              <a:t> sacramento, </a:t>
            </a:r>
            <a:r>
              <a:rPr lang="it-IT" sz="2000" dirty="0">
                <a:solidFill>
                  <a:srgbClr val="FFFFFF"/>
                </a:solidFill>
              </a:rPr>
              <a:t>VII, 76</a:t>
            </a:r>
            <a:br>
              <a:rPr lang="it-IT" sz="20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635.</a:t>
            </a:r>
          </a:p>
        </p:txBody>
      </p:sp>
      <p:sp>
        <p:nvSpPr>
          <p:cNvPr id="12" name="Rectangle 11">
            <a:extLst>
              <a:ext uri="{FF2B5EF4-FFF2-40B4-BE49-F238E27FC236}">
                <a16:creationId xmlns:a16="http://schemas.microsoft.com/office/drawing/2014/main" id="{4960640B-8A21-13DC-1A67-129B0326A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1A6A0921-D343-2824-F391-1E7D7C4D3D93}"/>
              </a:ext>
            </a:extLst>
          </p:cNvPr>
          <p:cNvSpPr>
            <a:spLocks noGrp="1"/>
          </p:cNvSpPr>
          <p:nvPr>
            <p:ph idx="1"/>
          </p:nvPr>
        </p:nvSpPr>
        <p:spPr>
          <a:xfrm>
            <a:off x="4742019" y="605896"/>
            <a:ext cx="6413662" cy="5646208"/>
          </a:xfrm>
        </p:spPr>
        <p:txBody>
          <a:bodyPr anchor="ctr">
            <a:normAutofit/>
          </a:bodyPr>
          <a:lstStyle/>
          <a:p>
            <a:r>
              <a:rPr lang="it-IT" b="1" dirty="0"/>
              <a:t>Ambrogio sul testo di Lc 2,52: «Egli cresceva… in sapienza…»</a:t>
            </a:r>
          </a:p>
          <a:p>
            <a:endParaRPr lang="it-IT" dirty="0"/>
          </a:p>
          <a:p>
            <a:r>
              <a:rPr lang="it-IT" sz="2201" dirty="0"/>
              <a:t>«Ma tu dici: Si deve temere che, attribuendo a Cristo </a:t>
            </a:r>
            <a:r>
              <a:rPr lang="it-IT" sz="2201" dirty="0">
                <a:solidFill>
                  <a:srgbClr val="FF0000"/>
                </a:solidFill>
              </a:rPr>
              <a:t>due comprensioni principali o una sapienza duplice, lo si divida. </a:t>
            </a:r>
            <a:r>
              <a:rPr lang="it-IT" sz="2201" dirty="0"/>
              <a:t>Ma forse, quando adoriamo sia la sua divinità che la sua carne, lo dividiamo? O quando veneriamo in Lui l’immagine di Dio e la croce, lo dividiamo? L'Apostolo, che ha detto di Lui: Infatti, se fu crocifisso per la nostra debolezza, ora vive per la potenza di Dio (2Cor 13,4), ha detto chiaramente che Cristo non è diviso. E forse, </a:t>
            </a:r>
            <a:r>
              <a:rPr lang="it-IT" sz="2201" dirty="0">
                <a:solidFill>
                  <a:srgbClr val="FF0000"/>
                </a:solidFill>
              </a:rPr>
              <a:t>quando diciamo che ha assunto un’anima razionale e una capacità di intelletto pari alla nostra, lo dividiamo? </a:t>
            </a:r>
            <a:r>
              <a:rPr lang="it-IT" sz="2201" dirty="0"/>
              <a:t>(1Cor 1,13).»</a:t>
            </a:r>
          </a:p>
        </p:txBody>
      </p:sp>
      <mc:AlternateContent xmlns:mc="http://schemas.openxmlformats.org/markup-compatibility/2006" xmlns:pslz="http://schemas.microsoft.com/office/powerpoint/2016/slidezoom">
        <mc:Choice Requires="pslz">
          <p:graphicFrame>
            <p:nvGraphicFramePr>
              <p:cNvPr id="5" name="Anteprima della diapositiva 4">
                <a:extLst>
                  <a:ext uri="{FF2B5EF4-FFF2-40B4-BE49-F238E27FC236}">
                    <a16:creationId xmlns:a16="http://schemas.microsoft.com/office/drawing/2014/main" id="{F8385620-7C12-25C0-72D6-BE9974EB8470}"/>
                  </a:ext>
                </a:extLst>
              </p:cNvPr>
              <p:cNvGraphicFramePr>
                <a:graphicFrameLocks noChangeAspect="1"/>
              </p:cNvGraphicFramePr>
              <p:nvPr>
                <p:extLst>
                  <p:ext uri="{D42A27DB-BD31-4B8C-83A1-F6EECF244321}">
                    <p14:modId xmlns:p14="http://schemas.microsoft.com/office/powerpoint/2010/main" val="2195534152"/>
                  </p:ext>
                </p:extLst>
              </p:nvPr>
            </p:nvGraphicFramePr>
            <p:xfrm>
              <a:off x="-1842225" y="-2208972"/>
              <a:ext cx="3048000" cy="1714500"/>
            </p:xfrm>
            <a:graphic>
              <a:graphicData uri="http://schemas.microsoft.com/office/powerpoint/2016/slidezoom">
                <pslz:sldZm>
                  <pslz:sldZmObj sldId="262" cId="3334987794">
                    <pslz:zmPr id="{4140B6B6-35DC-4B28-B7ED-7E259EEBCCF7}"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Anteprima della diapositiva 4">
                <a:hlinkClick r:id="rId3" action="ppaction://hlinksldjump"/>
                <a:extLst>
                  <a:ext uri="{FF2B5EF4-FFF2-40B4-BE49-F238E27FC236}">
                    <a16:creationId xmlns:a16="http://schemas.microsoft.com/office/drawing/2014/main" id="{F8385620-7C12-25C0-72D6-BE9974EB8470}"/>
                  </a:ext>
                </a:extLst>
              </p:cNvPr>
              <p:cNvPicPr>
                <a:picLocks noGrp="1" noRot="1" noChangeAspect="1" noMove="1" noResize="1" noEditPoints="1" noAdjustHandles="1" noChangeArrowheads="1" noChangeShapeType="1"/>
              </p:cNvPicPr>
              <p:nvPr/>
            </p:nvPicPr>
            <p:blipFill>
              <a:blip r:embed="rId4"/>
              <a:stretch>
                <a:fillRect/>
              </a:stretch>
            </p:blipFill>
            <p:spPr>
              <a:xfrm>
                <a:off x="-1842225" y="-220897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3498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786D1-0F73-F950-C090-D55F9F5CEB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4AEE0B-6EAE-EB18-F8B4-5A52BD13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E3712B2-05E2-4E68-1D09-03757B531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2C68A513-07B2-4809-5240-695022E3AFE3}"/>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Agostino </a:t>
            </a:r>
            <a:r>
              <a:rPr lang="it-IT" sz="2000" dirty="0">
                <a:solidFill>
                  <a:srgbClr val="FFFFFF"/>
                </a:solidFill>
              </a:rPr>
              <a:t>(m. 430),</a:t>
            </a:r>
            <a:r>
              <a:rPr lang="pt-BR" sz="2000" i="1" dirty="0">
                <a:solidFill>
                  <a:srgbClr val="FFFFFF"/>
                </a:solidFill>
              </a:rPr>
              <a:t> </a:t>
            </a:r>
            <a:endParaRPr lang="it-IT" sz="1200" dirty="0">
              <a:solidFill>
                <a:srgbClr val="FFFFFF"/>
              </a:solidFill>
            </a:endParaRPr>
          </a:p>
        </p:txBody>
      </p:sp>
      <p:sp>
        <p:nvSpPr>
          <p:cNvPr id="12" name="Rectangle 11">
            <a:extLst>
              <a:ext uri="{FF2B5EF4-FFF2-40B4-BE49-F238E27FC236}">
                <a16:creationId xmlns:a16="http://schemas.microsoft.com/office/drawing/2014/main" id="{D112D819-12D6-8488-2CA3-EFD9C0956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AF8A0847-D677-1A0A-3C24-76FA346E8C19}"/>
              </a:ext>
            </a:extLst>
          </p:cNvPr>
          <p:cNvSpPr>
            <a:spLocks noGrp="1"/>
          </p:cNvSpPr>
          <p:nvPr>
            <p:ph idx="1"/>
          </p:nvPr>
        </p:nvSpPr>
        <p:spPr>
          <a:xfrm>
            <a:off x="4742019" y="605896"/>
            <a:ext cx="6413662" cy="5646208"/>
          </a:xfrm>
        </p:spPr>
        <p:txBody>
          <a:bodyPr anchor="ctr">
            <a:normAutofit/>
          </a:bodyPr>
          <a:lstStyle/>
          <a:p>
            <a:r>
              <a:rPr lang="it-IT" sz="2400" dirty="0"/>
              <a:t>Vediamo che Agostino è di un altro parere rispetto ad Ambrogio, e si avvicina più a Cirillo, dando ai testi del vangelo che parlano di ignoranza una interpretazione pedagogica. </a:t>
            </a:r>
          </a:p>
        </p:txBody>
      </p:sp>
    </p:spTree>
    <p:extLst>
      <p:ext uri="{BB962C8B-B14F-4D97-AF65-F5344CB8AC3E}">
        <p14:creationId xmlns:p14="http://schemas.microsoft.com/office/powerpoint/2010/main" val="391017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962A8-42C0-3E1F-DF21-D05813AEED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3D35DA-0F23-6F45-A10D-BC04545DC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4A3DA877-82DE-C163-6160-8014CC24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14FA9CB0-0269-6D12-873A-3BAAE404D10B}"/>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Agostino </a:t>
            </a:r>
            <a:r>
              <a:rPr lang="it-IT" sz="2000" dirty="0">
                <a:solidFill>
                  <a:srgbClr val="FFFFFF"/>
                </a:solidFill>
              </a:rPr>
              <a:t>(m. 430),</a:t>
            </a:r>
            <a:r>
              <a:rPr lang="pt-BR" sz="2000" i="1" dirty="0">
                <a:solidFill>
                  <a:srgbClr val="FFFFFF"/>
                </a:solidFill>
              </a:rPr>
              <a:t> </a:t>
            </a:r>
            <a:r>
              <a:rPr lang="it-IT" sz="2000" i="1" dirty="0">
                <a:solidFill>
                  <a:srgbClr val="FFFFFF"/>
                </a:solidFill>
              </a:rPr>
              <a:t>De genesi contra </a:t>
            </a:r>
            <a:r>
              <a:rPr lang="it-IT" sz="2000" i="1" dirty="0" err="1">
                <a:solidFill>
                  <a:srgbClr val="FFFFFF"/>
                </a:solidFill>
              </a:rPr>
              <a:t>manicheos</a:t>
            </a:r>
            <a:r>
              <a:rPr lang="it-IT" sz="2000" i="1" dirty="0">
                <a:solidFill>
                  <a:srgbClr val="FFFFFF"/>
                </a:solidFill>
              </a:rPr>
              <a:t>, </a:t>
            </a:r>
            <a:r>
              <a:rPr lang="it-IT" sz="2000" dirty="0">
                <a:solidFill>
                  <a:srgbClr val="FFFFFF"/>
                </a:solidFill>
              </a:rPr>
              <a:t>I, 22-34</a:t>
            </a:r>
            <a:br>
              <a:rPr lang="it-IT" sz="20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639.</a:t>
            </a:r>
          </a:p>
        </p:txBody>
      </p:sp>
      <p:sp>
        <p:nvSpPr>
          <p:cNvPr id="12" name="Rectangle 11">
            <a:extLst>
              <a:ext uri="{FF2B5EF4-FFF2-40B4-BE49-F238E27FC236}">
                <a16:creationId xmlns:a16="http://schemas.microsoft.com/office/drawing/2014/main" id="{E4895D37-B70E-3EE3-C746-C49E9DAD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8C8CF99E-16AB-D142-2EB5-436AB757312D}"/>
              </a:ext>
            </a:extLst>
          </p:cNvPr>
          <p:cNvSpPr>
            <a:spLocks noGrp="1"/>
          </p:cNvSpPr>
          <p:nvPr>
            <p:ph idx="1"/>
          </p:nvPr>
        </p:nvSpPr>
        <p:spPr>
          <a:xfrm>
            <a:off x="4742019" y="605896"/>
            <a:ext cx="6413662" cy="5646208"/>
          </a:xfrm>
        </p:spPr>
        <p:txBody>
          <a:bodyPr anchor="ctr">
            <a:normAutofit/>
          </a:bodyPr>
          <a:lstStyle/>
          <a:p>
            <a:r>
              <a:rPr lang="it-IT" b="1" dirty="0"/>
              <a:t>Agostino sul </a:t>
            </a:r>
            <a:r>
              <a:rPr lang="it-IT" b="1" i="1" dirty="0" err="1"/>
              <a:t>loghion</a:t>
            </a:r>
            <a:r>
              <a:rPr lang="it-IT" b="1" dirty="0"/>
              <a:t> dell’ora</a:t>
            </a:r>
          </a:p>
          <a:p>
            <a:endParaRPr lang="it-IT" dirty="0"/>
          </a:p>
          <a:p>
            <a:r>
              <a:rPr lang="it-IT" sz="2201" dirty="0"/>
              <a:t>«Conforme a questo stesso modo di esprimerci anche nostro Signore dice d'ignorare il giorno e l'ora della fine del mondo. Ora, che cosa può esserci ch'egli ignori? </a:t>
            </a:r>
            <a:r>
              <a:rPr lang="it-IT" sz="2201" dirty="0">
                <a:solidFill>
                  <a:srgbClr val="FF0000"/>
                </a:solidFill>
              </a:rPr>
              <a:t>Ma poiché egli nascondeva ai suoi discepoli quel particolare per la loro utilità, disse d'ignorarlo</a:t>
            </a:r>
            <a:r>
              <a:rPr lang="it-IT" sz="2201" dirty="0"/>
              <a:t> poiché, nascondendolo, faceva in modo che lo ignorassero essi. Seguendo questa figura retorica il Signore disse anche che quel giorno era noto solo al Padre poiché lo faceva conoscere al medesimo Figlio.</a:t>
            </a:r>
          </a:p>
        </p:txBody>
      </p:sp>
    </p:spTree>
    <p:extLst>
      <p:ext uri="{BB962C8B-B14F-4D97-AF65-F5344CB8AC3E}">
        <p14:creationId xmlns:p14="http://schemas.microsoft.com/office/powerpoint/2010/main" val="376710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1BEDB0-5D3F-FECC-0A35-EE1EA126C4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BF0987-2EEB-6216-8FD1-EDA922F0C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1CF0220E-2133-AD49-BB3B-207E0C193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921B9331-D843-7A24-C984-25717A60BFD6}"/>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Padri latini</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Agostino </a:t>
            </a:r>
            <a:r>
              <a:rPr lang="it-IT" sz="2000" dirty="0">
                <a:solidFill>
                  <a:srgbClr val="FFFFFF"/>
                </a:solidFill>
              </a:rPr>
              <a:t>(m. 430),</a:t>
            </a:r>
            <a:r>
              <a:rPr lang="pt-BR" sz="2000" i="1" dirty="0">
                <a:solidFill>
                  <a:srgbClr val="FFFFFF"/>
                </a:solidFill>
              </a:rPr>
              <a:t> </a:t>
            </a:r>
            <a:r>
              <a:rPr lang="it-IT" sz="2000" i="1" dirty="0">
                <a:solidFill>
                  <a:srgbClr val="FFFFFF"/>
                </a:solidFill>
              </a:rPr>
              <a:t>De </a:t>
            </a:r>
            <a:r>
              <a:rPr lang="it-IT" sz="2000" i="1" dirty="0" err="1">
                <a:solidFill>
                  <a:srgbClr val="FFFFFF"/>
                </a:solidFill>
              </a:rPr>
              <a:t>Trinitate</a:t>
            </a:r>
            <a:r>
              <a:rPr lang="it-IT" sz="2000" i="1" dirty="0">
                <a:solidFill>
                  <a:srgbClr val="FFFFFF"/>
                </a:solidFill>
              </a:rPr>
              <a:t>, </a:t>
            </a:r>
            <a:r>
              <a:rPr lang="it-IT" sz="2000" dirty="0">
                <a:solidFill>
                  <a:srgbClr val="FFFFFF"/>
                </a:solidFill>
              </a:rPr>
              <a:t>I, 11-12, 23</a:t>
            </a:r>
            <a:br>
              <a:rPr lang="it-IT" sz="20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641.</a:t>
            </a:r>
          </a:p>
        </p:txBody>
      </p:sp>
      <p:sp>
        <p:nvSpPr>
          <p:cNvPr id="12" name="Rectangle 11">
            <a:extLst>
              <a:ext uri="{FF2B5EF4-FFF2-40B4-BE49-F238E27FC236}">
                <a16:creationId xmlns:a16="http://schemas.microsoft.com/office/drawing/2014/main" id="{B9BCA8A0-823D-D5E0-DEE9-F9CE5853C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9E4A706C-D8BF-8D49-D2E2-09A3C05E9EA1}"/>
              </a:ext>
            </a:extLst>
          </p:cNvPr>
          <p:cNvSpPr>
            <a:spLocks noGrp="1"/>
          </p:cNvSpPr>
          <p:nvPr>
            <p:ph idx="1"/>
          </p:nvPr>
        </p:nvSpPr>
        <p:spPr>
          <a:xfrm>
            <a:off x="4742019" y="605896"/>
            <a:ext cx="6413662" cy="5646208"/>
          </a:xfrm>
        </p:spPr>
        <p:txBody>
          <a:bodyPr anchor="ctr">
            <a:normAutofit/>
          </a:bodyPr>
          <a:lstStyle/>
          <a:p>
            <a:r>
              <a:rPr lang="it-IT" b="1" dirty="0"/>
              <a:t>Agostino sul </a:t>
            </a:r>
            <a:r>
              <a:rPr lang="it-IT" b="1" i="1" dirty="0" err="1"/>
              <a:t>loghion</a:t>
            </a:r>
            <a:r>
              <a:rPr lang="it-IT" b="1" dirty="0"/>
              <a:t> dell’ora</a:t>
            </a:r>
          </a:p>
          <a:p>
            <a:endParaRPr lang="it-IT" dirty="0"/>
          </a:p>
          <a:p>
            <a:r>
              <a:rPr lang="it-IT" sz="2201" dirty="0"/>
              <a:t>«In quanto egli è Dio, tutto ciò che ha il Padre gli appartiene ed egli lo conferma: Ogni cosa tua è mia ed ogni cosa mia è tua. In quanto uomo la sua dottrina non è sua ma di Colui che lo ha mandato.</a:t>
            </a:r>
          </a:p>
          <a:p>
            <a:r>
              <a:rPr lang="it-IT" sz="2201" dirty="0"/>
              <a:t>Ecco un’altra affermazione di Cristo: Quanto poi a quel giorno e a quell’ora nessuno ne sa nulla, neppure gli Angeli in cielo né il Figlio, ma solo il Padre. </a:t>
            </a:r>
            <a:r>
              <a:rPr lang="it-IT" sz="2201" dirty="0">
                <a:solidFill>
                  <a:srgbClr val="FF0000"/>
                </a:solidFill>
              </a:rPr>
              <a:t>Egli infatti ignora ciò che fa ignorare, cioè ignorava quanto non poteva in quel momento insegnare ai suoi discepoli</a:t>
            </a:r>
            <a:r>
              <a:rPr lang="it-IT" sz="2201" dirty="0"/>
              <a:t>».</a:t>
            </a:r>
          </a:p>
        </p:txBody>
      </p:sp>
    </p:spTree>
    <p:extLst>
      <p:ext uri="{BB962C8B-B14F-4D97-AF65-F5344CB8AC3E}">
        <p14:creationId xmlns:p14="http://schemas.microsoft.com/office/powerpoint/2010/main" val="309088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7FC962-4191-68E6-A68D-984BDCDB18D4}"/>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31" name="Rectangle 3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5E36A54E-6856-86CD-2FEB-2BA523E5DEAB}"/>
              </a:ext>
            </a:extLst>
          </p:cNvPr>
          <p:cNvSpPr>
            <a:spLocks noGrp="1"/>
          </p:cNvSpPr>
          <p:nvPr>
            <p:ph type="title"/>
          </p:nvPr>
        </p:nvSpPr>
        <p:spPr>
          <a:xfrm>
            <a:off x="492371" y="516836"/>
            <a:ext cx="3084844" cy="5772841"/>
          </a:xfrm>
        </p:spPr>
        <p:txBody>
          <a:bodyPr anchor="ctr">
            <a:normAutofit/>
          </a:bodyPr>
          <a:lstStyle/>
          <a:p>
            <a:r>
              <a:rPr lang="it-IT" sz="3600">
                <a:solidFill>
                  <a:srgbClr val="FFFFFF"/>
                </a:solidFill>
              </a:rPr>
              <a:t>Padri e scrittori dei primi secoli</a:t>
            </a:r>
            <a:br>
              <a:rPr lang="it-IT" sz="3600">
                <a:solidFill>
                  <a:srgbClr val="FFFFFF"/>
                </a:solidFill>
              </a:rPr>
            </a:br>
            <a:endParaRPr lang="it-IT" sz="3600">
              <a:solidFill>
                <a:srgbClr val="FFFFFF"/>
              </a:solidFill>
            </a:endParaRPr>
          </a:p>
        </p:txBody>
      </p:sp>
      <p:sp>
        <p:nvSpPr>
          <p:cNvPr id="33" name="Rectangle 3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graphicFrame>
        <p:nvGraphicFramePr>
          <p:cNvPr id="14" name="Segnaposto contenuto 2">
            <a:extLst>
              <a:ext uri="{FF2B5EF4-FFF2-40B4-BE49-F238E27FC236}">
                <a16:creationId xmlns:a16="http://schemas.microsoft.com/office/drawing/2014/main" id="{AA4A13EE-4D1F-82A5-7487-93FAF116C862}"/>
              </a:ext>
            </a:extLst>
          </p:cNvPr>
          <p:cNvGraphicFramePr>
            <a:graphicFrameLocks noGrp="1"/>
          </p:cNvGraphicFramePr>
          <p:nvPr>
            <p:ph idx="1"/>
            <p:extLst>
              <p:ext uri="{D42A27DB-BD31-4B8C-83A1-F6EECF244321}">
                <p14:modId xmlns:p14="http://schemas.microsoft.com/office/powerpoint/2010/main" val="3207740236"/>
              </p:ext>
            </p:extLst>
          </p:nvPr>
        </p:nvGraphicFramePr>
        <p:xfrm>
          <a:off x="4741863" y="639763"/>
          <a:ext cx="6797675"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1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2DB5AF-5E5F-8792-FCA8-367A37B812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A56060-9125-9472-90FB-0B77B133A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72D8E37B-18B1-C635-1D39-88CFDD7EB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BBE14D6-49AA-C5EF-2729-74DC3F5FFFF7}"/>
              </a:ext>
            </a:extLst>
          </p:cNvPr>
          <p:cNvSpPr>
            <a:spLocks noGrp="1"/>
          </p:cNvSpPr>
          <p:nvPr>
            <p:ph type="title"/>
          </p:nvPr>
        </p:nvSpPr>
        <p:spPr>
          <a:xfrm>
            <a:off x="492371" y="605896"/>
            <a:ext cx="3084844" cy="5646208"/>
          </a:xfrm>
        </p:spPr>
        <p:txBody>
          <a:bodyPr anchor="ctr">
            <a:normAutofit/>
          </a:bodyPr>
          <a:lstStyle/>
          <a:p>
            <a:r>
              <a:rPr lang="es-ES" sz="3600" dirty="0">
                <a:solidFill>
                  <a:srgbClr val="FFFFFF"/>
                </a:solidFill>
              </a:rPr>
              <a:t>La </a:t>
            </a:r>
            <a:r>
              <a:rPr lang="es-ES" sz="3600" dirty="0" err="1">
                <a:solidFill>
                  <a:srgbClr val="FFFFFF"/>
                </a:solidFill>
              </a:rPr>
              <a:t>crisi</a:t>
            </a:r>
            <a:r>
              <a:rPr lang="es-ES" sz="3600" dirty="0">
                <a:solidFill>
                  <a:srgbClr val="FFFFFF"/>
                </a:solidFill>
              </a:rPr>
              <a:t> </a:t>
            </a:r>
            <a:r>
              <a:rPr lang="es-ES" sz="3600" dirty="0" err="1">
                <a:solidFill>
                  <a:srgbClr val="FFFFFF"/>
                </a:solidFill>
              </a:rPr>
              <a:t>agnoeta</a:t>
            </a:r>
            <a:endParaRPr lang="it-IT" sz="1200" dirty="0">
              <a:solidFill>
                <a:srgbClr val="FFFFFF"/>
              </a:solidFill>
            </a:endParaRPr>
          </a:p>
        </p:txBody>
      </p:sp>
      <p:sp>
        <p:nvSpPr>
          <p:cNvPr id="12" name="Rectangle 11">
            <a:extLst>
              <a:ext uri="{FF2B5EF4-FFF2-40B4-BE49-F238E27FC236}">
                <a16:creationId xmlns:a16="http://schemas.microsoft.com/office/drawing/2014/main" id="{1DCF0114-EEEF-DE31-9320-67B46A07A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9E9F2AFA-70B0-DA69-76EB-652EB45218AC}"/>
              </a:ext>
            </a:extLst>
          </p:cNvPr>
          <p:cNvSpPr>
            <a:spLocks noGrp="1"/>
          </p:cNvSpPr>
          <p:nvPr>
            <p:ph idx="1"/>
          </p:nvPr>
        </p:nvSpPr>
        <p:spPr>
          <a:xfrm>
            <a:off x="4742019" y="605896"/>
            <a:ext cx="6413662" cy="5646208"/>
          </a:xfrm>
        </p:spPr>
        <p:txBody>
          <a:bodyPr anchor="ctr">
            <a:normAutofit/>
          </a:bodyPr>
          <a:lstStyle/>
          <a:p>
            <a:pPr lvl="1">
              <a:buFont typeface="Wingdings" panose="05000000000000000000" pitchFamily="2" charset="2"/>
              <a:buChar char="Ø"/>
            </a:pPr>
            <a:r>
              <a:rPr lang="it-IT" sz="2400" dirty="0" err="1"/>
              <a:t>Temistio</a:t>
            </a:r>
            <a:r>
              <a:rPr lang="it-IT" sz="2400" dirty="0"/>
              <a:t> (ca. 550): l’unione ipostatica non conferisce onniscienza alla persona composta</a:t>
            </a:r>
          </a:p>
          <a:p>
            <a:pPr lvl="2">
              <a:buFont typeface="Wingdings" panose="05000000000000000000" pitchFamily="2" charset="2"/>
              <a:buChar char="Ø"/>
            </a:pPr>
            <a:r>
              <a:rPr lang="it-IT" sz="2000" dirty="0"/>
              <a:t>Posizione curiosa per un </a:t>
            </a:r>
            <a:r>
              <a:rPr lang="it-IT" sz="2000" dirty="0" err="1"/>
              <a:t>miafisita</a:t>
            </a:r>
            <a:r>
              <a:rPr lang="it-IT" sz="2000" dirty="0"/>
              <a:t>, che fu molto criticato nei circoli </a:t>
            </a:r>
            <a:r>
              <a:rPr lang="it-IT" sz="2000" dirty="0" err="1"/>
              <a:t>miafisiti</a:t>
            </a:r>
            <a:r>
              <a:rPr lang="it-IT" sz="2000" dirty="0"/>
              <a:t>, dove si asseriva l’unità di attività e di volontà di Cristo. E anche di scienza. </a:t>
            </a:r>
          </a:p>
        </p:txBody>
      </p:sp>
    </p:spTree>
    <p:extLst>
      <p:ext uri="{BB962C8B-B14F-4D97-AF65-F5344CB8AC3E}">
        <p14:creationId xmlns:p14="http://schemas.microsoft.com/office/powerpoint/2010/main" val="336329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F6B142-5F82-DDF9-EDFB-6C0F353E3F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ADF37E7-6651-5963-64D7-951E51FCB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DCB9F681-B1A9-DCD0-B5F4-60C969C50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CEA05A9-ABC7-AEF8-AC23-28295EAF384C}"/>
              </a:ext>
            </a:extLst>
          </p:cNvPr>
          <p:cNvSpPr>
            <a:spLocks noGrp="1"/>
          </p:cNvSpPr>
          <p:nvPr>
            <p:ph type="title"/>
          </p:nvPr>
        </p:nvSpPr>
        <p:spPr>
          <a:xfrm>
            <a:off x="492371" y="605896"/>
            <a:ext cx="3084844" cy="5646208"/>
          </a:xfrm>
        </p:spPr>
        <p:txBody>
          <a:bodyPr anchor="ctr">
            <a:normAutofit/>
          </a:bodyPr>
          <a:lstStyle/>
          <a:p>
            <a:r>
              <a:rPr lang="es-ES" sz="3600" dirty="0">
                <a:solidFill>
                  <a:srgbClr val="FFFFFF"/>
                </a:solidFill>
              </a:rPr>
              <a:t>La </a:t>
            </a:r>
            <a:r>
              <a:rPr lang="es-ES" sz="3600" dirty="0" err="1">
                <a:solidFill>
                  <a:srgbClr val="FFFFFF"/>
                </a:solidFill>
              </a:rPr>
              <a:t>crisi</a:t>
            </a:r>
            <a:r>
              <a:rPr lang="es-ES" sz="3600" dirty="0">
                <a:solidFill>
                  <a:srgbClr val="FFFFFF"/>
                </a:solidFill>
              </a:rPr>
              <a:t> </a:t>
            </a:r>
            <a:r>
              <a:rPr lang="es-ES" sz="3600" dirty="0" err="1">
                <a:solidFill>
                  <a:srgbClr val="FFFFFF"/>
                </a:solidFill>
              </a:rPr>
              <a:t>agnoeta</a:t>
            </a:r>
            <a:br>
              <a:rPr lang="es-ES" sz="3600" dirty="0">
                <a:solidFill>
                  <a:srgbClr val="FFFFFF"/>
                </a:solidFill>
              </a:rPr>
            </a:br>
            <a:br>
              <a:rPr lang="es-ES" sz="3600" dirty="0">
                <a:solidFill>
                  <a:srgbClr val="FFFFFF"/>
                </a:solidFill>
              </a:rPr>
            </a:br>
            <a:r>
              <a:rPr lang="es-ES" sz="3600" dirty="0">
                <a:solidFill>
                  <a:srgbClr val="FFFFFF"/>
                </a:solidFill>
              </a:rPr>
              <a:t>Gregorio di </a:t>
            </a:r>
            <a:r>
              <a:rPr lang="es-ES" sz="3600" dirty="0" err="1">
                <a:solidFill>
                  <a:srgbClr val="FFFFFF"/>
                </a:solidFill>
              </a:rPr>
              <a:t>Nazianzo</a:t>
            </a:r>
            <a:br>
              <a:rPr lang="es-ES" sz="3600" dirty="0">
                <a:solidFill>
                  <a:srgbClr val="FFFFFF"/>
                </a:solidFill>
              </a:rPr>
            </a:br>
            <a:r>
              <a:rPr lang="es-ES" sz="2400" dirty="0">
                <a:solidFill>
                  <a:srgbClr val="FFFFFF"/>
                </a:solidFill>
              </a:rPr>
              <a:t>(</a:t>
            </a:r>
            <a:r>
              <a:rPr lang="es-ES" sz="2400" dirty="0" err="1">
                <a:solidFill>
                  <a:srgbClr val="FFFFFF"/>
                </a:solidFill>
              </a:rPr>
              <a:t>Oratio</a:t>
            </a:r>
            <a:r>
              <a:rPr lang="es-ES" sz="2400" dirty="0">
                <a:solidFill>
                  <a:srgbClr val="FFFFFF"/>
                </a:solidFill>
              </a:rPr>
              <a:t> 30 [SC 250, 258])</a:t>
            </a:r>
            <a:endParaRPr lang="it-IT" sz="2400" dirty="0">
              <a:solidFill>
                <a:srgbClr val="FFFFFF"/>
              </a:solidFill>
            </a:endParaRPr>
          </a:p>
        </p:txBody>
      </p:sp>
      <p:sp>
        <p:nvSpPr>
          <p:cNvPr id="12" name="Rectangle 11">
            <a:extLst>
              <a:ext uri="{FF2B5EF4-FFF2-40B4-BE49-F238E27FC236}">
                <a16:creationId xmlns:a16="http://schemas.microsoft.com/office/drawing/2014/main" id="{8B2654B8-E9C1-7083-C595-5BE27BC44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96B75338-41E0-214A-B164-C5D5CF1050F8}"/>
              </a:ext>
            </a:extLst>
          </p:cNvPr>
          <p:cNvSpPr>
            <a:spLocks noGrp="1"/>
          </p:cNvSpPr>
          <p:nvPr>
            <p:ph idx="1"/>
          </p:nvPr>
        </p:nvSpPr>
        <p:spPr>
          <a:xfrm>
            <a:off x="4742019" y="605896"/>
            <a:ext cx="6413662" cy="5646208"/>
          </a:xfrm>
        </p:spPr>
        <p:txBody>
          <a:bodyPr anchor="ctr">
            <a:normAutofit/>
          </a:bodyPr>
          <a:lstStyle/>
          <a:p>
            <a:pPr lvl="1">
              <a:buFont typeface="Wingdings" panose="05000000000000000000" pitchFamily="2" charset="2"/>
              <a:buChar char="Ø"/>
            </a:pPr>
            <a:r>
              <a:rPr lang="it-IT" sz="2400" dirty="0"/>
              <a:t>Gregorio di Nazianzo: c’è ignoranza in Cristo-uomo, ma si può veramente distinguere tra le due scienze?</a:t>
            </a:r>
          </a:p>
          <a:p>
            <a:r>
              <a:rPr lang="it-IT" i="1" dirty="0"/>
              <a:t>"Quanto a quel giorno e a quell’ora, nessuno li conosce, neppure il Figlio stesso, ma solo il Padre."</a:t>
            </a:r>
            <a:r>
              <a:rPr lang="it-IT" dirty="0"/>
              <a:t> Eppure, come potrebbe la Sapienza ignorare qualcosa—quella stessa Sapienza che ha creato i mondi, che li porta a compimento, che li rinnova, che è il limite di tutte le cose create, che conosce le cose di Dio così come lo spirito dell’uomo conosce ciò che è in lui? Infatti, cosa può esserci di più perfetto di questa conoscenza? (…)</a:t>
            </a:r>
          </a:p>
          <a:p>
            <a:r>
              <a:rPr lang="it-IT" dirty="0"/>
              <a:t>Dunque, è evidente per tutti che Egli conosce come Dio e non conosce come uomo—</a:t>
            </a:r>
            <a:r>
              <a:rPr lang="it-IT" dirty="0">
                <a:solidFill>
                  <a:srgbClr val="FF0000"/>
                </a:solidFill>
              </a:rPr>
              <a:t>se si può distinguere ciò che è visibile da ciò che è compreso solo dal pensiero</a:t>
            </a:r>
            <a:r>
              <a:rPr lang="it-IT" dirty="0"/>
              <a:t>. Infatti, l’uso assoluto e incondizionato del Nome </a:t>
            </a:r>
            <a:r>
              <a:rPr lang="it-IT" i="1" dirty="0"/>
              <a:t>"il Figlio"</a:t>
            </a:r>
            <a:r>
              <a:rPr lang="it-IT" dirty="0"/>
              <a:t> in questo passo, senza l’aggiunta di </a:t>
            </a:r>
            <a:r>
              <a:rPr lang="it-IT" i="1" dirty="0"/>
              <a:t>"di chi"</a:t>
            </a:r>
            <a:r>
              <a:rPr lang="it-IT" dirty="0"/>
              <a:t>, ci suggerisce che dobbiamo intendere </a:t>
            </a:r>
            <a:r>
              <a:rPr lang="it-IT" dirty="0">
                <a:solidFill>
                  <a:srgbClr val="FF0000"/>
                </a:solidFill>
              </a:rPr>
              <a:t>l’ignoranza</a:t>
            </a:r>
            <a:r>
              <a:rPr lang="it-IT" dirty="0"/>
              <a:t> nel senso più rispettoso, </a:t>
            </a:r>
            <a:r>
              <a:rPr lang="it-IT" dirty="0">
                <a:solidFill>
                  <a:srgbClr val="FF0000"/>
                </a:solidFill>
              </a:rPr>
              <a:t>attribuendola all’umanità e non alla divinità</a:t>
            </a:r>
            <a:r>
              <a:rPr lang="it-IT" dirty="0"/>
              <a:t>.</a:t>
            </a:r>
          </a:p>
          <a:p>
            <a:pPr lvl="1">
              <a:buFont typeface="Wingdings" panose="05000000000000000000" pitchFamily="2" charset="2"/>
              <a:buChar char="Ø"/>
            </a:pPr>
            <a:endParaRPr lang="it-IT" sz="2000" dirty="0"/>
          </a:p>
        </p:txBody>
      </p:sp>
    </p:spTree>
    <p:extLst>
      <p:ext uri="{BB962C8B-B14F-4D97-AF65-F5344CB8AC3E}">
        <p14:creationId xmlns:p14="http://schemas.microsoft.com/office/powerpoint/2010/main" val="32375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F88BFB-30A3-EE1B-618D-1B16BAB6F01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ACDCC7-FFC8-7029-8954-6E5271180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32A5348D-DE2A-2C32-D63D-E11521B28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C1DF67C-499D-878B-1C22-E70FAD0802BC}"/>
              </a:ext>
            </a:extLst>
          </p:cNvPr>
          <p:cNvSpPr>
            <a:spLocks noGrp="1"/>
          </p:cNvSpPr>
          <p:nvPr>
            <p:ph type="title"/>
          </p:nvPr>
        </p:nvSpPr>
        <p:spPr>
          <a:xfrm>
            <a:off x="492371" y="605896"/>
            <a:ext cx="3084844" cy="5646208"/>
          </a:xfrm>
        </p:spPr>
        <p:txBody>
          <a:bodyPr anchor="ctr">
            <a:normAutofit/>
          </a:bodyPr>
          <a:lstStyle/>
          <a:p>
            <a:r>
              <a:rPr lang="es-ES" sz="3600" dirty="0">
                <a:solidFill>
                  <a:srgbClr val="FFFFFF"/>
                </a:solidFill>
              </a:rPr>
              <a:t>La </a:t>
            </a:r>
            <a:r>
              <a:rPr lang="es-ES" sz="3600" dirty="0" err="1">
                <a:solidFill>
                  <a:srgbClr val="FFFFFF"/>
                </a:solidFill>
              </a:rPr>
              <a:t>crisi</a:t>
            </a:r>
            <a:r>
              <a:rPr lang="es-ES" sz="3600" dirty="0">
                <a:solidFill>
                  <a:srgbClr val="FFFFFF"/>
                </a:solidFill>
              </a:rPr>
              <a:t> </a:t>
            </a:r>
            <a:r>
              <a:rPr lang="es-ES" sz="3600" dirty="0" err="1">
                <a:solidFill>
                  <a:srgbClr val="FFFFFF"/>
                </a:solidFill>
              </a:rPr>
              <a:t>agnoeta</a:t>
            </a:r>
            <a:endParaRPr lang="it-IT" sz="1200" dirty="0">
              <a:solidFill>
                <a:srgbClr val="FFFFFF"/>
              </a:solidFill>
            </a:endParaRPr>
          </a:p>
        </p:txBody>
      </p:sp>
      <p:sp>
        <p:nvSpPr>
          <p:cNvPr id="12" name="Rectangle 11">
            <a:extLst>
              <a:ext uri="{FF2B5EF4-FFF2-40B4-BE49-F238E27FC236}">
                <a16:creationId xmlns:a16="http://schemas.microsoft.com/office/drawing/2014/main" id="{7BA1C00C-511F-26A6-6B99-B2B4C9F73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5B71606C-D6C6-CF8D-5C6A-9E7B3C7E5A22}"/>
              </a:ext>
            </a:extLst>
          </p:cNvPr>
          <p:cNvSpPr>
            <a:spLocks noGrp="1"/>
          </p:cNvSpPr>
          <p:nvPr>
            <p:ph idx="1"/>
          </p:nvPr>
        </p:nvSpPr>
        <p:spPr>
          <a:xfrm>
            <a:off x="6185937" y="605896"/>
            <a:ext cx="4132012" cy="5646208"/>
          </a:xfrm>
        </p:spPr>
        <p:txBody>
          <a:bodyPr anchor="ctr">
            <a:normAutofit/>
          </a:bodyPr>
          <a:lstStyle/>
          <a:p>
            <a:pPr marL="201171" lvl="1" indent="0">
              <a:buClr>
                <a:srgbClr val="99CB38"/>
              </a:buClr>
              <a:buNone/>
              <a:defRPr/>
            </a:pPr>
            <a:r>
              <a:rPr lang="it-IT" sz="2400" dirty="0">
                <a:solidFill>
                  <a:prstClr val="black">
                    <a:lumMod val="75000"/>
                    <a:lumOff val="25000"/>
                  </a:prstClr>
                </a:solidFill>
                <a:latin typeface="Calibri" panose="020F0502020204030204"/>
              </a:rPr>
              <a:t>Riaffiora la stessa domanda di prima sotto un’altra formulazione: </a:t>
            </a:r>
          </a:p>
          <a:p>
            <a:pPr marL="201171" lvl="1" indent="0">
              <a:buClr>
                <a:srgbClr val="99CB38"/>
              </a:buClr>
              <a:buNone/>
              <a:defRPr/>
            </a:pPr>
            <a:r>
              <a:rPr lang="it-IT" sz="2400" dirty="0">
                <a:solidFill>
                  <a:srgbClr val="C00000"/>
                </a:solidFill>
                <a:latin typeface="Calibri" panose="020F0502020204030204"/>
              </a:rPr>
              <a:t>Si può veramente distinguere tra le due scienze senza ricadere nei due soggetti allo Nestorio?</a:t>
            </a:r>
          </a:p>
          <a:p>
            <a:pPr lvl="1">
              <a:buFont typeface="Wingdings" panose="05000000000000000000" pitchFamily="2" charset="2"/>
              <a:buChar char="Ø"/>
            </a:pPr>
            <a:endParaRPr lang="it-IT" sz="2000" dirty="0"/>
          </a:p>
        </p:txBody>
      </p:sp>
    </p:spTree>
    <p:extLst>
      <p:ext uri="{BB962C8B-B14F-4D97-AF65-F5344CB8AC3E}">
        <p14:creationId xmlns:p14="http://schemas.microsoft.com/office/powerpoint/2010/main" val="270706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A6BE7-010F-732E-07FD-2DEE746381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B18016-487D-F7AF-20CF-0BDEC1F88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55A35893-6CF5-358A-5E37-6E84F8D28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33D3D2BF-97CA-5315-0220-76737B741113}"/>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Considerazioni generali</a:t>
            </a:r>
            <a:endParaRPr lang="it-IT" sz="1200" dirty="0">
              <a:solidFill>
                <a:srgbClr val="FFFFFF"/>
              </a:solidFill>
            </a:endParaRPr>
          </a:p>
        </p:txBody>
      </p:sp>
      <p:sp>
        <p:nvSpPr>
          <p:cNvPr id="12" name="Rectangle 11">
            <a:extLst>
              <a:ext uri="{FF2B5EF4-FFF2-40B4-BE49-F238E27FC236}">
                <a16:creationId xmlns:a16="http://schemas.microsoft.com/office/drawing/2014/main" id="{FD1747CB-6D80-A265-A3C6-A68386B71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8FAFFC5E-345A-38AD-E29C-8B8DF13454DE}"/>
              </a:ext>
            </a:extLst>
          </p:cNvPr>
          <p:cNvSpPr>
            <a:spLocks noGrp="1"/>
          </p:cNvSpPr>
          <p:nvPr>
            <p:ph idx="1"/>
          </p:nvPr>
        </p:nvSpPr>
        <p:spPr>
          <a:xfrm>
            <a:off x="4742019" y="605896"/>
            <a:ext cx="6413662" cy="5646208"/>
          </a:xfrm>
        </p:spPr>
        <p:txBody>
          <a:bodyPr anchor="ctr">
            <a:normAutofit/>
          </a:bodyPr>
          <a:lstStyle/>
          <a:p>
            <a:pPr lvl="1">
              <a:buFont typeface="Wingdings" panose="05000000000000000000" pitchFamily="2" charset="2"/>
              <a:buChar char="§"/>
            </a:pPr>
            <a:r>
              <a:rPr lang="it-IT" sz="2400" dirty="0"/>
              <a:t>L’epoca patristica e la comprensione graduale della Cristologia</a:t>
            </a:r>
          </a:p>
          <a:p>
            <a:pPr lvl="1">
              <a:buFont typeface="Wingdings" panose="05000000000000000000" pitchFamily="2" charset="2"/>
              <a:buChar char="§"/>
            </a:pPr>
            <a:r>
              <a:rPr lang="it-IT" sz="2400" dirty="0"/>
              <a:t>Ariani e </a:t>
            </a:r>
            <a:r>
              <a:rPr lang="it-IT" sz="2400" dirty="0" err="1"/>
              <a:t>apollinaristi</a:t>
            </a:r>
            <a:r>
              <a:rPr lang="it-IT" sz="2400" dirty="0"/>
              <a:t> e alessandrini: lo schema </a:t>
            </a:r>
            <a:r>
              <a:rPr lang="it-IT" sz="2400" i="1" dirty="0"/>
              <a:t>Logos-</a:t>
            </a:r>
            <a:r>
              <a:rPr lang="it-IT" sz="2400" i="1" dirty="0" err="1"/>
              <a:t>Sarx</a:t>
            </a:r>
            <a:r>
              <a:rPr lang="it-IT" sz="2400" dirty="0"/>
              <a:t> e l’onniscienza</a:t>
            </a:r>
          </a:p>
          <a:p>
            <a:pPr lvl="1">
              <a:buFont typeface="Wingdings" panose="05000000000000000000" pitchFamily="2" charset="2"/>
              <a:buChar char="§"/>
            </a:pPr>
            <a:r>
              <a:rPr lang="it-IT" sz="2400" dirty="0"/>
              <a:t>Antiocheni e la difficoltà dello schema </a:t>
            </a:r>
            <a:r>
              <a:rPr lang="it-IT" sz="2400" i="1" dirty="0"/>
              <a:t>Logos-</a:t>
            </a:r>
            <a:r>
              <a:rPr lang="it-IT" sz="2400" i="1" dirty="0" err="1"/>
              <a:t>Anthropos</a:t>
            </a:r>
            <a:r>
              <a:rPr lang="it-IT" sz="2400" dirty="0"/>
              <a:t>.</a:t>
            </a:r>
          </a:p>
          <a:p>
            <a:pPr lvl="1">
              <a:buFont typeface="Wingdings" panose="05000000000000000000" pitchFamily="2" charset="2"/>
              <a:buChar char="§"/>
            </a:pPr>
            <a:r>
              <a:rPr lang="it-IT" sz="2400" dirty="0"/>
              <a:t>I Padri in ordine sparso</a:t>
            </a:r>
          </a:p>
          <a:p>
            <a:pPr lvl="1">
              <a:buFont typeface="Wingdings" panose="05000000000000000000" pitchFamily="2" charset="2"/>
              <a:buChar char="§"/>
            </a:pPr>
            <a:r>
              <a:rPr lang="it-IT" sz="2400" dirty="0"/>
              <a:t>Calcedonia e la difficoltà per entrare all’argomento nel clima del </a:t>
            </a:r>
            <a:r>
              <a:rPr lang="it-IT" sz="2400" dirty="0" err="1"/>
              <a:t>miafisismo</a:t>
            </a:r>
            <a:r>
              <a:rPr lang="it-IT" sz="2400" dirty="0"/>
              <a:t> e del mondo culturale greco romano. </a:t>
            </a:r>
          </a:p>
          <a:p>
            <a:pPr lvl="1">
              <a:buFont typeface="Wingdings" panose="05000000000000000000" pitchFamily="2" charset="2"/>
              <a:buChar char="§"/>
            </a:pPr>
            <a:endParaRPr lang="it-IT" dirty="0"/>
          </a:p>
          <a:p>
            <a:pPr lvl="1">
              <a:buFont typeface="Wingdings" panose="05000000000000000000" pitchFamily="2" charset="2"/>
              <a:buChar char="§"/>
            </a:pPr>
            <a:endParaRPr lang="it-IT" dirty="0"/>
          </a:p>
          <a:p>
            <a:pPr lvl="1">
              <a:buFont typeface="Wingdings" panose="05000000000000000000" pitchFamily="2" charset="2"/>
              <a:buChar char="§"/>
            </a:pPr>
            <a:endParaRPr lang="it-IT" dirty="0"/>
          </a:p>
        </p:txBody>
      </p:sp>
    </p:spTree>
    <p:extLst>
      <p:ext uri="{BB962C8B-B14F-4D97-AF65-F5344CB8AC3E}">
        <p14:creationId xmlns:p14="http://schemas.microsoft.com/office/powerpoint/2010/main" val="146775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86C0D2-8E98-787B-EBB5-920C23AA97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DCA83D-DD75-DE9D-5901-66011852A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B82E0D1A-D24C-1659-C288-89F103755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B25E9240-6F59-E21B-9C49-A77C3BAAA5CD}"/>
              </a:ext>
            </a:extLst>
          </p:cNvPr>
          <p:cNvSpPr>
            <a:spLocks noGrp="1"/>
          </p:cNvSpPr>
          <p:nvPr>
            <p:ph type="title"/>
          </p:nvPr>
        </p:nvSpPr>
        <p:spPr>
          <a:xfrm>
            <a:off x="492371" y="605896"/>
            <a:ext cx="3084844" cy="5646208"/>
          </a:xfrm>
        </p:spPr>
        <p:txBody>
          <a:bodyPr anchor="ctr">
            <a:normAutofit/>
          </a:bodyPr>
          <a:lstStyle/>
          <a:p>
            <a:r>
              <a:rPr lang="es-ES" sz="3600" dirty="0">
                <a:solidFill>
                  <a:srgbClr val="FFFFFF"/>
                </a:solidFill>
              </a:rPr>
              <a:t>La </a:t>
            </a:r>
            <a:r>
              <a:rPr lang="es-ES" sz="3600" dirty="0" err="1">
                <a:solidFill>
                  <a:srgbClr val="FFFFFF"/>
                </a:solidFill>
              </a:rPr>
              <a:t>crisi</a:t>
            </a:r>
            <a:r>
              <a:rPr lang="es-ES" sz="3600" dirty="0">
                <a:solidFill>
                  <a:srgbClr val="FFFFFF"/>
                </a:solidFill>
              </a:rPr>
              <a:t> </a:t>
            </a:r>
            <a:r>
              <a:rPr lang="es-ES" sz="3600" dirty="0" err="1">
                <a:solidFill>
                  <a:srgbClr val="FFFFFF"/>
                </a:solidFill>
              </a:rPr>
              <a:t>agnoeta</a:t>
            </a:r>
            <a:br>
              <a:rPr lang="es-ES" sz="3600" dirty="0">
                <a:solidFill>
                  <a:srgbClr val="FFFFFF"/>
                </a:solidFill>
              </a:rPr>
            </a:br>
            <a:br>
              <a:rPr lang="es-ES" sz="3600" dirty="0">
                <a:solidFill>
                  <a:srgbClr val="FFFFFF"/>
                </a:solidFill>
              </a:rPr>
            </a:br>
            <a:r>
              <a:rPr lang="es-ES" sz="3600" dirty="0">
                <a:solidFill>
                  <a:srgbClr val="FFFFFF"/>
                </a:solidFill>
              </a:rPr>
              <a:t>S. Gregorio Magno</a:t>
            </a:r>
            <a:br>
              <a:rPr lang="es-ES" sz="3600" dirty="0">
                <a:solidFill>
                  <a:srgbClr val="FFFFFF"/>
                </a:solidFill>
              </a:rPr>
            </a:br>
            <a:r>
              <a:rPr lang="es-ES" sz="3600" dirty="0">
                <a:solidFill>
                  <a:srgbClr val="FFFFFF"/>
                </a:solidFill>
              </a:rPr>
              <a:t>_________</a:t>
            </a:r>
            <a:br>
              <a:rPr lang="es-ES" sz="3600" dirty="0">
                <a:solidFill>
                  <a:srgbClr val="FFFFFF"/>
                </a:solidFill>
              </a:rPr>
            </a:br>
            <a:r>
              <a:rPr lang="es-ES" sz="2000" dirty="0" err="1">
                <a:solidFill>
                  <a:srgbClr val="FFFFFF"/>
                </a:solidFill>
              </a:rPr>
              <a:t>Lettera</a:t>
            </a:r>
            <a:r>
              <a:rPr lang="es-ES" sz="2000" dirty="0">
                <a:solidFill>
                  <a:srgbClr val="FFFFFF"/>
                </a:solidFill>
              </a:rPr>
              <a:t> </a:t>
            </a:r>
            <a:r>
              <a:rPr lang="es-ES" sz="2000" i="1" dirty="0" err="1">
                <a:solidFill>
                  <a:srgbClr val="FFFFFF"/>
                </a:solidFill>
              </a:rPr>
              <a:t>Sicut</a:t>
            </a:r>
            <a:r>
              <a:rPr lang="es-ES" sz="2000" i="1" dirty="0">
                <a:solidFill>
                  <a:srgbClr val="FFFFFF"/>
                </a:solidFill>
              </a:rPr>
              <a:t> Acqua </a:t>
            </a:r>
            <a:r>
              <a:rPr lang="es-ES" sz="2000" dirty="0">
                <a:solidFill>
                  <a:srgbClr val="FFFFFF"/>
                </a:solidFill>
              </a:rPr>
              <a:t>a Eulogia di Alessandria (</a:t>
            </a:r>
            <a:r>
              <a:rPr lang="es-ES" sz="2000" dirty="0" err="1">
                <a:solidFill>
                  <a:srgbClr val="FFFFFF"/>
                </a:solidFill>
              </a:rPr>
              <a:t>anno</a:t>
            </a:r>
            <a:r>
              <a:rPr lang="es-ES" sz="2000" dirty="0">
                <a:solidFill>
                  <a:srgbClr val="FFFFFF"/>
                </a:solidFill>
              </a:rPr>
              <a:t> 600) </a:t>
            </a:r>
            <a:br>
              <a:rPr lang="es-ES" sz="2000" dirty="0">
                <a:solidFill>
                  <a:srgbClr val="FFFFFF"/>
                </a:solidFill>
              </a:rPr>
            </a:br>
            <a:r>
              <a:rPr lang="es-ES" sz="2000" dirty="0">
                <a:solidFill>
                  <a:srgbClr val="FFFFFF"/>
                </a:solidFill>
              </a:rPr>
              <a:t>___________</a:t>
            </a:r>
            <a:br>
              <a:rPr lang="es-ES" sz="2000" dirty="0">
                <a:solidFill>
                  <a:srgbClr val="FFFFFF"/>
                </a:solidFill>
              </a:rPr>
            </a:br>
            <a:r>
              <a:rPr lang="es-ES" sz="2000" dirty="0" err="1">
                <a:solidFill>
                  <a:srgbClr val="FFFFFF"/>
                </a:solidFill>
              </a:rPr>
              <a:t>Dz</a:t>
            </a:r>
            <a:r>
              <a:rPr lang="es-ES" sz="2000" dirty="0">
                <a:solidFill>
                  <a:srgbClr val="FFFFFF"/>
                </a:solidFill>
              </a:rPr>
              <a:t>-H 474-476</a:t>
            </a:r>
            <a:endParaRPr lang="it-IT" sz="2000" dirty="0">
              <a:solidFill>
                <a:srgbClr val="FFFFFF"/>
              </a:solidFill>
            </a:endParaRPr>
          </a:p>
        </p:txBody>
      </p:sp>
      <p:sp>
        <p:nvSpPr>
          <p:cNvPr id="12" name="Rectangle 11">
            <a:extLst>
              <a:ext uri="{FF2B5EF4-FFF2-40B4-BE49-F238E27FC236}">
                <a16:creationId xmlns:a16="http://schemas.microsoft.com/office/drawing/2014/main" id="{811E01D0-2CCA-5C8B-6C5B-4B4531E7A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pic>
        <p:nvPicPr>
          <p:cNvPr id="7" name="Segnaposto contenuto 6" descr="Immagine che contiene Viso umano, vestiti, dipinto, disegno&#10;&#10;Il contenuto generato dall'IA potrebbe non essere corretto.">
            <a:extLst>
              <a:ext uri="{FF2B5EF4-FFF2-40B4-BE49-F238E27FC236}">
                <a16:creationId xmlns:a16="http://schemas.microsoft.com/office/drawing/2014/main" id="{F1FA4240-9116-3F62-F12F-873F7B676A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6490" y="695012"/>
            <a:ext cx="4130676" cy="5467980"/>
          </a:xfrm>
        </p:spPr>
      </p:pic>
      <p:pic>
        <p:nvPicPr>
          <p:cNvPr id="5" name="Immagine 4">
            <a:extLst>
              <a:ext uri="{FF2B5EF4-FFF2-40B4-BE49-F238E27FC236}">
                <a16:creationId xmlns:a16="http://schemas.microsoft.com/office/drawing/2014/main" id="{03C3283A-ED6C-AF98-1E6F-8365A9BF4F80}"/>
              </a:ext>
            </a:extLst>
          </p:cNvPr>
          <p:cNvPicPr>
            <a:picLocks noChangeAspect="1"/>
          </p:cNvPicPr>
          <p:nvPr/>
        </p:nvPicPr>
        <p:blipFill>
          <a:blip r:embed="rId3"/>
          <a:stretch>
            <a:fillRect/>
          </a:stretch>
        </p:blipFill>
        <p:spPr>
          <a:xfrm>
            <a:off x="2415931" y="5280555"/>
            <a:ext cx="9283700" cy="971550"/>
          </a:xfrm>
          <a:prstGeom prst="rect">
            <a:avLst/>
          </a:prstGeom>
        </p:spPr>
      </p:pic>
      <p:sp>
        <p:nvSpPr>
          <p:cNvPr id="9" name="CasellaDiTesto 8">
            <a:extLst>
              <a:ext uri="{FF2B5EF4-FFF2-40B4-BE49-F238E27FC236}">
                <a16:creationId xmlns:a16="http://schemas.microsoft.com/office/drawing/2014/main" id="{F9C4CF2D-B992-0B28-DD93-AC500D8F0691}"/>
              </a:ext>
            </a:extLst>
          </p:cNvPr>
          <p:cNvSpPr txBox="1"/>
          <p:nvPr/>
        </p:nvSpPr>
        <p:spPr>
          <a:xfrm>
            <a:off x="5219116" y="478301"/>
            <a:ext cx="6125776" cy="584775"/>
          </a:xfrm>
          <a:prstGeom prst="rect">
            <a:avLst/>
          </a:prstGeom>
          <a:noFill/>
        </p:spPr>
        <p:txBody>
          <a:bodyPr wrap="square" rtlCol="0">
            <a:spAutoFit/>
          </a:bodyPr>
          <a:lstStyle/>
          <a:p>
            <a:r>
              <a:rPr lang="it-IT" sz="3200" dirty="0">
                <a:highlight>
                  <a:srgbClr val="00FF00"/>
                </a:highlight>
              </a:rPr>
              <a:t>Per S. Gregorio la risposta è: «No»</a:t>
            </a:r>
          </a:p>
        </p:txBody>
      </p:sp>
    </p:spTree>
    <p:extLst>
      <p:ext uri="{BB962C8B-B14F-4D97-AF65-F5344CB8AC3E}">
        <p14:creationId xmlns:p14="http://schemas.microsoft.com/office/powerpoint/2010/main" val="123722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995A15-9AB2-23C7-9F47-9EAF39DB7D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102E8D-4E81-2980-69D5-B9BB6A4F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FE7DD8CD-DA92-586A-3CF5-DACCEE86D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DDFE9F1-471C-B329-8E43-2267CFB1548E}"/>
              </a:ext>
            </a:extLst>
          </p:cNvPr>
          <p:cNvSpPr>
            <a:spLocks noGrp="1"/>
          </p:cNvSpPr>
          <p:nvPr>
            <p:ph type="title"/>
          </p:nvPr>
        </p:nvSpPr>
        <p:spPr>
          <a:xfrm>
            <a:off x="492371" y="605896"/>
            <a:ext cx="3084844" cy="5646208"/>
          </a:xfrm>
        </p:spPr>
        <p:txBody>
          <a:bodyPr anchor="ctr">
            <a:normAutofit/>
          </a:bodyPr>
          <a:lstStyle/>
          <a:p>
            <a:r>
              <a:rPr lang="es-ES" sz="3600" dirty="0">
                <a:solidFill>
                  <a:srgbClr val="FFFFFF"/>
                </a:solidFill>
                <a:latin typeface="Calibri Light" panose="020F0302020204030204"/>
              </a:rPr>
              <a:t>La </a:t>
            </a:r>
            <a:r>
              <a:rPr lang="es-ES" sz="3600" dirty="0" err="1">
                <a:solidFill>
                  <a:srgbClr val="FFFFFF"/>
                </a:solidFill>
                <a:latin typeface="Calibri Light" panose="020F0302020204030204"/>
              </a:rPr>
              <a:t>crisi</a:t>
            </a:r>
            <a:r>
              <a:rPr lang="es-ES" sz="3600" dirty="0">
                <a:solidFill>
                  <a:srgbClr val="FFFFFF"/>
                </a:solidFill>
                <a:latin typeface="Calibri Light" panose="020F0302020204030204"/>
              </a:rPr>
              <a:t> </a:t>
            </a:r>
            <a:r>
              <a:rPr lang="es-ES" sz="3600" dirty="0" err="1">
                <a:solidFill>
                  <a:srgbClr val="FFFFFF"/>
                </a:solidFill>
                <a:latin typeface="Calibri Light" panose="020F0302020204030204"/>
              </a:rPr>
              <a:t>agnoeta</a:t>
            </a:r>
            <a:br>
              <a:rPr lang="es-ES" sz="3600" dirty="0">
                <a:solidFill>
                  <a:srgbClr val="FFFFFF"/>
                </a:solidFill>
                <a:latin typeface="Calibri Light" panose="020F0302020204030204"/>
              </a:rPr>
            </a:br>
            <a:br>
              <a:rPr lang="es-ES" sz="3600" dirty="0">
                <a:solidFill>
                  <a:srgbClr val="FFFFFF"/>
                </a:solidFill>
                <a:latin typeface="Calibri Light" panose="020F0302020204030204"/>
              </a:rPr>
            </a:br>
            <a:r>
              <a:rPr lang="es-ES" sz="3600" dirty="0">
                <a:solidFill>
                  <a:srgbClr val="FFFFFF"/>
                </a:solidFill>
                <a:latin typeface="Calibri Light" panose="020F0302020204030204"/>
              </a:rPr>
              <a:t>S. Gregorio Magno</a:t>
            </a:r>
            <a:br>
              <a:rPr lang="es-ES" sz="3600" dirty="0">
                <a:solidFill>
                  <a:srgbClr val="FFFFFF"/>
                </a:solidFill>
                <a:latin typeface="Calibri Light" panose="020F0302020204030204"/>
              </a:rPr>
            </a:br>
            <a:r>
              <a:rPr lang="es-ES" sz="3600" dirty="0">
                <a:solidFill>
                  <a:srgbClr val="FFFFFF"/>
                </a:solidFill>
                <a:latin typeface="Calibri Light" panose="020F0302020204030204"/>
              </a:rPr>
              <a:t>_________</a:t>
            </a:r>
            <a:br>
              <a:rPr lang="es-ES" sz="3600" dirty="0">
                <a:solidFill>
                  <a:srgbClr val="FFFFFF"/>
                </a:solidFill>
                <a:latin typeface="Calibri Light" panose="020F0302020204030204"/>
              </a:rPr>
            </a:br>
            <a:r>
              <a:rPr lang="es-ES" sz="2000" dirty="0" err="1">
                <a:solidFill>
                  <a:srgbClr val="FFFFFF"/>
                </a:solidFill>
                <a:latin typeface="Calibri Light" panose="020F0302020204030204"/>
              </a:rPr>
              <a:t>Lettera</a:t>
            </a:r>
            <a:r>
              <a:rPr lang="es-ES" sz="2000" dirty="0">
                <a:solidFill>
                  <a:srgbClr val="FFFFFF"/>
                </a:solidFill>
                <a:latin typeface="Calibri Light" panose="020F0302020204030204"/>
              </a:rPr>
              <a:t> </a:t>
            </a:r>
            <a:r>
              <a:rPr lang="es-ES" sz="2000" i="1" dirty="0" err="1">
                <a:solidFill>
                  <a:srgbClr val="FFFFFF"/>
                </a:solidFill>
                <a:latin typeface="Calibri Light" panose="020F0302020204030204"/>
              </a:rPr>
              <a:t>Sicut</a:t>
            </a:r>
            <a:r>
              <a:rPr lang="es-ES" sz="2000" i="1" dirty="0">
                <a:solidFill>
                  <a:srgbClr val="FFFFFF"/>
                </a:solidFill>
                <a:latin typeface="Calibri Light" panose="020F0302020204030204"/>
              </a:rPr>
              <a:t> Acqua </a:t>
            </a:r>
            <a:r>
              <a:rPr lang="es-ES" sz="2000" dirty="0">
                <a:solidFill>
                  <a:srgbClr val="FFFFFF"/>
                </a:solidFill>
                <a:latin typeface="Calibri Light" panose="020F0302020204030204"/>
              </a:rPr>
              <a:t>a Eulogia di Alessandria (</a:t>
            </a:r>
            <a:r>
              <a:rPr lang="es-ES" sz="2000" dirty="0" err="1">
                <a:solidFill>
                  <a:srgbClr val="FFFFFF"/>
                </a:solidFill>
                <a:latin typeface="Calibri Light" panose="020F0302020204030204"/>
              </a:rPr>
              <a:t>anno</a:t>
            </a:r>
            <a:r>
              <a:rPr lang="es-ES" sz="2000" dirty="0">
                <a:solidFill>
                  <a:srgbClr val="FFFFFF"/>
                </a:solidFill>
                <a:latin typeface="Calibri Light" panose="020F0302020204030204"/>
              </a:rPr>
              <a:t> 600) </a:t>
            </a:r>
            <a:br>
              <a:rPr lang="es-ES" sz="2000" dirty="0">
                <a:solidFill>
                  <a:srgbClr val="FFFFFF"/>
                </a:solidFill>
                <a:latin typeface="Calibri Light" panose="020F0302020204030204"/>
              </a:rPr>
            </a:br>
            <a:r>
              <a:rPr lang="es-ES" sz="2000" dirty="0">
                <a:solidFill>
                  <a:srgbClr val="FFFFFF"/>
                </a:solidFill>
                <a:latin typeface="Calibri Light" panose="020F0302020204030204"/>
              </a:rPr>
              <a:t>___________</a:t>
            </a:r>
            <a:br>
              <a:rPr lang="es-ES" sz="2000" dirty="0">
                <a:solidFill>
                  <a:srgbClr val="FFFFFF"/>
                </a:solidFill>
                <a:latin typeface="Calibri Light" panose="020F0302020204030204"/>
              </a:rPr>
            </a:br>
            <a:r>
              <a:rPr lang="es-ES" sz="2000" dirty="0" err="1">
                <a:solidFill>
                  <a:srgbClr val="FFFFFF"/>
                </a:solidFill>
                <a:latin typeface="Calibri Light" panose="020F0302020204030204"/>
              </a:rPr>
              <a:t>Dz</a:t>
            </a:r>
            <a:r>
              <a:rPr lang="es-ES" sz="2000" dirty="0">
                <a:solidFill>
                  <a:srgbClr val="FFFFFF"/>
                </a:solidFill>
                <a:latin typeface="Calibri Light" panose="020F0302020204030204"/>
              </a:rPr>
              <a:t>-H 474-476</a:t>
            </a:r>
            <a:br>
              <a:rPr lang="es-ES" sz="1200" dirty="0">
                <a:solidFill>
                  <a:srgbClr val="FFFFFF"/>
                </a:solidFill>
              </a:rPr>
            </a:br>
            <a:r>
              <a:rPr lang="es-ES" sz="1200" dirty="0" err="1">
                <a:solidFill>
                  <a:srgbClr val="FFFFFF"/>
                </a:solidFill>
              </a:rPr>
              <a:t>Dz</a:t>
            </a:r>
            <a:r>
              <a:rPr lang="es-ES" sz="1200" dirty="0">
                <a:solidFill>
                  <a:srgbClr val="FFFFFF"/>
                </a:solidFill>
              </a:rPr>
              <a:t>-H 474-476</a:t>
            </a:r>
            <a:endParaRPr lang="it-IT" sz="1200" dirty="0">
              <a:solidFill>
                <a:srgbClr val="FFFFFF"/>
              </a:solidFill>
            </a:endParaRPr>
          </a:p>
        </p:txBody>
      </p:sp>
      <p:sp>
        <p:nvSpPr>
          <p:cNvPr id="12" name="Rectangle 11">
            <a:extLst>
              <a:ext uri="{FF2B5EF4-FFF2-40B4-BE49-F238E27FC236}">
                <a16:creationId xmlns:a16="http://schemas.microsoft.com/office/drawing/2014/main" id="{F5D9D398-EB86-944B-460B-956B91BFC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pic>
        <p:nvPicPr>
          <p:cNvPr id="13" name="Immagine 12">
            <a:extLst>
              <a:ext uri="{FF2B5EF4-FFF2-40B4-BE49-F238E27FC236}">
                <a16:creationId xmlns:a16="http://schemas.microsoft.com/office/drawing/2014/main" id="{969B1878-0967-9ADE-5420-A41E1DE1E575}"/>
              </a:ext>
            </a:extLst>
          </p:cNvPr>
          <p:cNvPicPr>
            <a:picLocks noChangeAspect="1"/>
          </p:cNvPicPr>
          <p:nvPr/>
        </p:nvPicPr>
        <p:blipFill>
          <a:blip r:embed="rId2"/>
          <a:stretch>
            <a:fillRect/>
          </a:stretch>
        </p:blipFill>
        <p:spPr>
          <a:xfrm>
            <a:off x="4967044" y="1446675"/>
            <a:ext cx="7043028" cy="1760757"/>
          </a:xfrm>
          <a:prstGeom prst="rect">
            <a:avLst/>
          </a:prstGeom>
        </p:spPr>
      </p:pic>
      <p:pic>
        <p:nvPicPr>
          <p:cNvPr id="15" name="Immagine 14">
            <a:extLst>
              <a:ext uri="{FF2B5EF4-FFF2-40B4-BE49-F238E27FC236}">
                <a16:creationId xmlns:a16="http://schemas.microsoft.com/office/drawing/2014/main" id="{CE4B0663-CA78-7D5A-2573-3B78B0327993}"/>
              </a:ext>
            </a:extLst>
          </p:cNvPr>
          <p:cNvPicPr>
            <a:picLocks noChangeAspect="1"/>
          </p:cNvPicPr>
          <p:nvPr/>
        </p:nvPicPr>
        <p:blipFill>
          <a:blip r:embed="rId3"/>
          <a:stretch>
            <a:fillRect/>
          </a:stretch>
        </p:blipFill>
        <p:spPr>
          <a:xfrm>
            <a:off x="4967043" y="3650568"/>
            <a:ext cx="6839979" cy="1927509"/>
          </a:xfrm>
          <a:prstGeom prst="rect">
            <a:avLst/>
          </a:prstGeom>
        </p:spPr>
      </p:pic>
      <p:sp>
        <p:nvSpPr>
          <p:cNvPr id="16" name="CasellaDiTesto 15">
            <a:extLst>
              <a:ext uri="{FF2B5EF4-FFF2-40B4-BE49-F238E27FC236}">
                <a16:creationId xmlns:a16="http://schemas.microsoft.com/office/drawing/2014/main" id="{48976ED7-F181-E371-0EB9-03AA44E35246}"/>
              </a:ext>
            </a:extLst>
          </p:cNvPr>
          <p:cNvSpPr txBox="1"/>
          <p:nvPr/>
        </p:nvSpPr>
        <p:spPr>
          <a:xfrm>
            <a:off x="4566936" y="749362"/>
            <a:ext cx="2614627" cy="584775"/>
          </a:xfrm>
          <a:prstGeom prst="rect">
            <a:avLst/>
          </a:prstGeom>
          <a:noFill/>
        </p:spPr>
        <p:txBody>
          <a:bodyPr wrap="none" rtlCol="0">
            <a:spAutoFit/>
          </a:bodyPr>
          <a:lstStyle/>
          <a:p>
            <a:r>
              <a:rPr lang="it-IT" sz="3200" dirty="0">
                <a:highlight>
                  <a:srgbClr val="00FF00"/>
                </a:highlight>
              </a:rPr>
              <a:t>Per due motivi</a:t>
            </a:r>
          </a:p>
        </p:txBody>
      </p:sp>
      <p:sp>
        <p:nvSpPr>
          <p:cNvPr id="17" name="CasellaDiTesto 16">
            <a:extLst>
              <a:ext uri="{FF2B5EF4-FFF2-40B4-BE49-F238E27FC236}">
                <a16:creationId xmlns:a16="http://schemas.microsoft.com/office/drawing/2014/main" id="{4FFD02D2-0C31-3D24-939D-5EBD3002C5CD}"/>
              </a:ext>
            </a:extLst>
          </p:cNvPr>
          <p:cNvSpPr txBox="1"/>
          <p:nvPr/>
        </p:nvSpPr>
        <p:spPr>
          <a:xfrm>
            <a:off x="4291328" y="1963924"/>
            <a:ext cx="503664" cy="584775"/>
          </a:xfrm>
          <a:prstGeom prst="rect">
            <a:avLst/>
          </a:prstGeom>
          <a:noFill/>
        </p:spPr>
        <p:txBody>
          <a:bodyPr wrap="none" rtlCol="0">
            <a:spAutoFit/>
          </a:bodyPr>
          <a:lstStyle/>
          <a:p>
            <a:r>
              <a:rPr lang="it-IT" sz="3200" dirty="0">
                <a:highlight>
                  <a:srgbClr val="00FF00"/>
                </a:highlight>
              </a:rPr>
              <a:t>1</a:t>
            </a:r>
            <a:r>
              <a:rPr lang="it-IT" sz="1801" dirty="0"/>
              <a:t>. </a:t>
            </a:r>
          </a:p>
        </p:txBody>
      </p:sp>
      <p:sp>
        <p:nvSpPr>
          <p:cNvPr id="18" name="CasellaDiTesto 17">
            <a:extLst>
              <a:ext uri="{FF2B5EF4-FFF2-40B4-BE49-F238E27FC236}">
                <a16:creationId xmlns:a16="http://schemas.microsoft.com/office/drawing/2014/main" id="{809B85C8-9CBA-20C4-8840-16ED1F1A21C8}"/>
              </a:ext>
            </a:extLst>
          </p:cNvPr>
          <p:cNvSpPr txBox="1"/>
          <p:nvPr/>
        </p:nvSpPr>
        <p:spPr>
          <a:xfrm>
            <a:off x="4301684" y="3813524"/>
            <a:ext cx="393056" cy="584775"/>
          </a:xfrm>
          <a:prstGeom prst="rect">
            <a:avLst/>
          </a:prstGeom>
          <a:noFill/>
        </p:spPr>
        <p:txBody>
          <a:bodyPr wrap="none" rtlCol="0">
            <a:spAutoFit/>
          </a:bodyPr>
          <a:lstStyle/>
          <a:p>
            <a:r>
              <a:rPr lang="it-IT" sz="3200" dirty="0">
                <a:highlight>
                  <a:srgbClr val="00FF00"/>
                </a:highlight>
              </a:rPr>
              <a:t>2</a:t>
            </a:r>
          </a:p>
        </p:txBody>
      </p:sp>
      <mc:AlternateContent xmlns:mc="http://schemas.openxmlformats.org/markup-compatibility/2006" xmlns:p14="http://schemas.microsoft.com/office/powerpoint/2010/main">
        <mc:Choice Requires="p14">
          <p:contentPart p14:bwMode="auto" r:id="rId4">
            <p14:nvContentPartPr>
              <p14:cNvPr id="20" name="Input penna 19">
                <a:extLst>
                  <a:ext uri="{FF2B5EF4-FFF2-40B4-BE49-F238E27FC236}">
                    <a16:creationId xmlns:a16="http://schemas.microsoft.com/office/drawing/2014/main" id="{66BF8F4C-08AC-AB5F-2FF9-7C16F9A6B45F}"/>
                  </a:ext>
                </a:extLst>
              </p14:cNvPr>
              <p14:cNvContentPartPr/>
              <p14:nvPr/>
            </p14:nvContentPartPr>
            <p14:xfrm>
              <a:off x="7933958" y="4429965"/>
              <a:ext cx="1715401" cy="71641"/>
            </p14:xfrm>
          </p:contentPart>
        </mc:Choice>
        <mc:Fallback xmlns="">
          <p:pic>
            <p:nvPicPr>
              <p:cNvPr id="20" name="Input penna 19">
                <a:extLst>
                  <a:ext uri="{FF2B5EF4-FFF2-40B4-BE49-F238E27FC236}">
                    <a16:creationId xmlns:a16="http://schemas.microsoft.com/office/drawing/2014/main" id="{66BF8F4C-08AC-AB5F-2FF9-7C16F9A6B45F}"/>
                  </a:ext>
                </a:extLst>
              </p:cNvPr>
              <p:cNvPicPr/>
              <p:nvPr/>
            </p:nvPicPr>
            <p:blipFill>
              <a:blip r:embed="rId5"/>
              <a:stretch>
                <a:fillRect/>
              </a:stretch>
            </p:blipFill>
            <p:spPr>
              <a:xfrm>
                <a:off x="7879958" y="4321963"/>
                <a:ext cx="1823041" cy="2872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put penna 21">
                <a:extLst>
                  <a:ext uri="{FF2B5EF4-FFF2-40B4-BE49-F238E27FC236}">
                    <a16:creationId xmlns:a16="http://schemas.microsoft.com/office/drawing/2014/main" id="{E5D048A4-099F-52AA-1569-707B09CCBB5D}"/>
                  </a:ext>
                </a:extLst>
              </p14:cNvPr>
              <p14:cNvContentPartPr/>
              <p14:nvPr/>
            </p14:nvContentPartPr>
            <p14:xfrm>
              <a:off x="5795196" y="4810487"/>
              <a:ext cx="5925600" cy="720"/>
            </p14:xfrm>
          </p:contentPart>
        </mc:Choice>
        <mc:Fallback xmlns="">
          <p:pic>
            <p:nvPicPr>
              <p:cNvPr id="22" name="Input penna 21">
                <a:extLst>
                  <a:ext uri="{FF2B5EF4-FFF2-40B4-BE49-F238E27FC236}">
                    <a16:creationId xmlns:a16="http://schemas.microsoft.com/office/drawing/2014/main" id="{E5D048A4-099F-52AA-1569-707B09CCBB5D}"/>
                  </a:ext>
                </a:extLst>
              </p:cNvPr>
              <p:cNvPicPr/>
              <p:nvPr/>
            </p:nvPicPr>
            <p:blipFill>
              <a:blip r:embed="rId7"/>
              <a:stretch>
                <a:fillRect/>
              </a:stretch>
            </p:blipFill>
            <p:spPr>
              <a:xfrm>
                <a:off x="5741196" y="4594487"/>
                <a:ext cx="6033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put penna 23">
                <a:extLst>
                  <a:ext uri="{FF2B5EF4-FFF2-40B4-BE49-F238E27FC236}">
                    <a16:creationId xmlns:a16="http://schemas.microsoft.com/office/drawing/2014/main" id="{DC0D3F58-BD25-2810-83F8-216E2BC8DD03}"/>
                  </a:ext>
                </a:extLst>
              </p14:cNvPr>
              <p14:cNvContentPartPr/>
              <p14:nvPr/>
            </p14:nvContentPartPr>
            <p14:xfrm>
              <a:off x="5049637" y="5049527"/>
              <a:ext cx="6684121" cy="720"/>
            </p14:xfrm>
          </p:contentPart>
        </mc:Choice>
        <mc:Fallback xmlns="">
          <p:pic>
            <p:nvPicPr>
              <p:cNvPr id="24" name="Input penna 23">
                <a:extLst>
                  <a:ext uri="{FF2B5EF4-FFF2-40B4-BE49-F238E27FC236}">
                    <a16:creationId xmlns:a16="http://schemas.microsoft.com/office/drawing/2014/main" id="{DC0D3F58-BD25-2810-83F8-216E2BC8DD03}"/>
                  </a:ext>
                </a:extLst>
              </p:cNvPr>
              <p:cNvPicPr/>
              <p:nvPr/>
            </p:nvPicPr>
            <p:blipFill>
              <a:blip r:embed="rId9"/>
              <a:stretch>
                <a:fillRect/>
              </a:stretch>
            </p:blipFill>
            <p:spPr>
              <a:xfrm>
                <a:off x="4995637" y="4833527"/>
                <a:ext cx="6791761"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put penna 25">
                <a:extLst>
                  <a:ext uri="{FF2B5EF4-FFF2-40B4-BE49-F238E27FC236}">
                    <a16:creationId xmlns:a16="http://schemas.microsoft.com/office/drawing/2014/main" id="{9A8A0F24-C112-CF66-CC19-B2CE1F776645}"/>
                  </a:ext>
                </a:extLst>
              </p14:cNvPr>
              <p14:cNvContentPartPr/>
              <p14:nvPr/>
            </p14:nvContentPartPr>
            <p14:xfrm>
              <a:off x="5077718" y="5246806"/>
              <a:ext cx="2743920" cy="14400"/>
            </p14:xfrm>
          </p:contentPart>
        </mc:Choice>
        <mc:Fallback xmlns="">
          <p:pic>
            <p:nvPicPr>
              <p:cNvPr id="26" name="Input penna 25">
                <a:extLst>
                  <a:ext uri="{FF2B5EF4-FFF2-40B4-BE49-F238E27FC236}">
                    <a16:creationId xmlns:a16="http://schemas.microsoft.com/office/drawing/2014/main" id="{9A8A0F24-C112-CF66-CC19-B2CE1F776645}"/>
                  </a:ext>
                </a:extLst>
              </p:cNvPr>
              <p:cNvPicPr/>
              <p:nvPr/>
            </p:nvPicPr>
            <p:blipFill>
              <a:blip r:embed="rId11"/>
              <a:stretch>
                <a:fillRect/>
              </a:stretch>
            </p:blipFill>
            <p:spPr>
              <a:xfrm>
                <a:off x="5023718" y="5138806"/>
                <a:ext cx="2851560" cy="230040"/>
              </a:xfrm>
              <a:prstGeom prst="rect">
                <a:avLst/>
              </a:prstGeom>
            </p:spPr>
          </p:pic>
        </mc:Fallback>
      </mc:AlternateContent>
    </p:spTree>
    <p:extLst>
      <p:ext uri="{BB962C8B-B14F-4D97-AF65-F5344CB8AC3E}">
        <p14:creationId xmlns:p14="http://schemas.microsoft.com/office/powerpoint/2010/main" val="369825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B42A5-A426-534E-35F4-C1274A5923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D398CD-6941-EBF0-0124-CE8B62254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AAAA97D1-CBF5-7D39-18B6-8E17C08B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EA244C36-FEAD-2153-672F-8353581A1ACA}"/>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(In III </a:t>
            </a:r>
            <a:r>
              <a:rPr lang="es-ES" sz="2400" dirty="0" err="1">
                <a:solidFill>
                  <a:srgbClr val="FFFFFF"/>
                </a:solidFill>
              </a:rPr>
              <a:t>Sent</a:t>
            </a:r>
            <a:r>
              <a:rPr lang="es-ES" sz="2400" dirty="0">
                <a:solidFill>
                  <a:srgbClr val="FFFFFF"/>
                </a:solidFill>
              </a:rPr>
              <a:t>., XIII, I, III)</a:t>
            </a:r>
            <a:endParaRPr lang="it-IT" sz="2400" dirty="0">
              <a:solidFill>
                <a:srgbClr val="FFFFFF"/>
              </a:solidFill>
            </a:endParaRPr>
          </a:p>
        </p:txBody>
      </p:sp>
      <p:sp>
        <p:nvSpPr>
          <p:cNvPr id="12" name="Rectangle 11">
            <a:extLst>
              <a:ext uri="{FF2B5EF4-FFF2-40B4-BE49-F238E27FC236}">
                <a16:creationId xmlns:a16="http://schemas.microsoft.com/office/drawing/2014/main" id="{B679B16E-72A8-DBDE-0636-F880113BE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F5B9DC5-02C0-1209-F98C-404B7E16C3EB}"/>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Il principio di perfezione</a:t>
            </a:r>
          </a:p>
          <a:p>
            <a:pPr marL="384053" lvl="2" indent="0">
              <a:buNone/>
            </a:pPr>
            <a:endParaRPr lang="it-IT" sz="2000" b="1" dirty="0"/>
          </a:p>
          <a:p>
            <a:pPr marL="384053" lvl="2" indent="0">
              <a:buNone/>
            </a:pPr>
            <a:endParaRPr lang="it-IT" sz="2000" b="1" dirty="0"/>
          </a:p>
          <a:p>
            <a:pPr marL="384053" lvl="2" indent="0">
              <a:buNone/>
            </a:pPr>
            <a:r>
              <a:rPr lang="it-IT" sz="2000" dirty="0"/>
              <a:t>«In Cristo, secondo la natura umana, fin dal primo istante della sua concezione vi fu una pienezza di grazia perfetta e compiuta. Infatti, non sarebbe stato conveniente che il Verbo increato si unisse all’anima mediante l’unione più perfetta possibile, ossia l’unione nell’unità della persona, </a:t>
            </a:r>
            <a:r>
              <a:rPr lang="it-IT" sz="2000" dirty="0">
                <a:solidFill>
                  <a:srgbClr val="FF0000"/>
                </a:solidFill>
              </a:rPr>
              <a:t>senza che quell’anima fosse deiforme, nella misura in cui ciò era possibile</a:t>
            </a:r>
            <a:r>
              <a:rPr lang="it-IT" sz="2000" dirty="0"/>
              <a:t>. Per questo motivo, essa non possedeva soltanto una </a:t>
            </a:r>
            <a:r>
              <a:rPr lang="it-IT" sz="2000" dirty="0" err="1"/>
              <a:t>deiformità</a:t>
            </a:r>
            <a:r>
              <a:rPr lang="it-IT" sz="2000" dirty="0"/>
              <a:t> data dalla grazia e dalla gloria, ma superava ogni altra grazia e gloria. Inoltre, in lui non vi fu soltanto una pienezza sufficiente (...), ma anche una pienezza sovrabbondante»</a:t>
            </a:r>
          </a:p>
        </p:txBody>
      </p:sp>
    </p:spTree>
    <p:extLst>
      <p:ext uri="{BB962C8B-B14F-4D97-AF65-F5344CB8AC3E}">
        <p14:creationId xmlns:p14="http://schemas.microsoft.com/office/powerpoint/2010/main" val="185677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7C6413-43CF-33DA-E5F2-8B5F5834240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E611D1-DDC2-ACC9-9A11-F152C592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2A8AC8B3-8D83-5E5B-D1DD-7F98C138D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647C69A-DE1A-9175-2B47-F8C23AE0FF81}"/>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(In III </a:t>
            </a:r>
            <a:r>
              <a:rPr lang="es-ES" sz="2400" dirty="0" err="1">
                <a:solidFill>
                  <a:srgbClr val="FFFFFF"/>
                </a:solidFill>
              </a:rPr>
              <a:t>Sent</a:t>
            </a:r>
            <a:r>
              <a:rPr lang="es-ES" sz="2400" dirty="0">
                <a:solidFill>
                  <a:srgbClr val="FFFFFF"/>
                </a:solidFill>
              </a:rPr>
              <a:t>., XIV, III, II)</a:t>
            </a:r>
            <a:endParaRPr lang="it-IT" sz="2400" dirty="0">
              <a:solidFill>
                <a:srgbClr val="FFFFFF"/>
              </a:solidFill>
            </a:endParaRPr>
          </a:p>
        </p:txBody>
      </p:sp>
      <p:sp>
        <p:nvSpPr>
          <p:cNvPr id="12" name="Rectangle 11">
            <a:extLst>
              <a:ext uri="{FF2B5EF4-FFF2-40B4-BE49-F238E27FC236}">
                <a16:creationId xmlns:a16="http://schemas.microsoft.com/office/drawing/2014/main" id="{8E1CA690-2952-EDB0-949C-465B5522E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0808DF1A-0534-704F-A669-FB15F30E186B}"/>
              </a:ext>
            </a:extLst>
          </p:cNvPr>
          <p:cNvSpPr>
            <a:spLocks noGrp="1"/>
          </p:cNvSpPr>
          <p:nvPr>
            <p:ph idx="1"/>
          </p:nvPr>
        </p:nvSpPr>
        <p:spPr>
          <a:xfrm>
            <a:off x="4742016" y="182880"/>
            <a:ext cx="6715417" cy="6203852"/>
          </a:xfrm>
        </p:spPr>
        <p:txBody>
          <a:bodyPr anchor="ctr">
            <a:normAutofit fontScale="92500" lnSpcReduction="10000"/>
          </a:bodyPr>
          <a:lstStyle/>
          <a:p>
            <a:pPr marL="384053" lvl="2" indent="0">
              <a:buNone/>
            </a:pPr>
            <a:r>
              <a:rPr lang="it-IT" sz="2000" b="1" dirty="0"/>
              <a:t>La triplice scienza di Cristo</a:t>
            </a:r>
          </a:p>
          <a:p>
            <a:pPr marL="384053" lvl="2" indent="0">
              <a:buNone/>
            </a:pPr>
            <a:endParaRPr lang="it-IT" sz="2000" b="1" dirty="0"/>
          </a:p>
          <a:p>
            <a:pPr marL="384053" lvl="2" indent="0">
              <a:buNone/>
            </a:pPr>
            <a:r>
              <a:rPr lang="it-IT" sz="2000" b="1" dirty="0"/>
              <a:t>Testo</a:t>
            </a:r>
            <a:r>
              <a:rPr lang="it-IT" sz="2000" dirty="0"/>
              <a:t>: </a:t>
            </a:r>
          </a:p>
          <a:p>
            <a:pPr marL="384053" lvl="2" indent="0">
              <a:buNone/>
            </a:pPr>
            <a:r>
              <a:rPr lang="it-IT" sz="2000" dirty="0"/>
              <a:t>«</a:t>
            </a:r>
            <a:r>
              <a:rPr lang="it-IT" sz="2000" dirty="0">
                <a:solidFill>
                  <a:srgbClr val="FF0000"/>
                </a:solidFill>
              </a:rPr>
              <a:t>L'anima di Cristo, oltre alla conoscenza che aveva </a:t>
            </a:r>
            <a:r>
              <a:rPr lang="it-IT" sz="2000" dirty="0">
                <a:solidFill>
                  <a:srgbClr val="0070C0"/>
                </a:solidFill>
              </a:rPr>
              <a:t>nel Verbo</a:t>
            </a:r>
            <a:r>
              <a:rPr lang="it-IT" sz="2000" dirty="0">
                <a:solidFill>
                  <a:srgbClr val="FF0000"/>
                </a:solidFill>
              </a:rPr>
              <a:t>, possedeva anche una conoscenza delle cose </a:t>
            </a:r>
            <a:r>
              <a:rPr lang="it-IT" sz="2000" dirty="0">
                <a:solidFill>
                  <a:srgbClr val="0070C0"/>
                </a:solidFill>
              </a:rPr>
              <a:t>dal Verbo</a:t>
            </a:r>
            <a:r>
              <a:rPr lang="it-IT" sz="2000" dirty="0">
                <a:solidFill>
                  <a:srgbClr val="FF0000"/>
                </a:solidFill>
              </a:rPr>
              <a:t>, non solo una conoscenza di </a:t>
            </a:r>
            <a:r>
              <a:rPr lang="it-IT" sz="2000" dirty="0">
                <a:solidFill>
                  <a:srgbClr val="00B050"/>
                </a:solidFill>
              </a:rPr>
              <a:t>semplice intelligenza</a:t>
            </a:r>
            <a:r>
              <a:rPr lang="it-IT" sz="2000" dirty="0">
                <a:solidFill>
                  <a:srgbClr val="FF0000"/>
                </a:solidFill>
              </a:rPr>
              <a:t>, ma anche di </a:t>
            </a:r>
            <a:r>
              <a:rPr lang="it-IT" sz="2000" dirty="0">
                <a:solidFill>
                  <a:srgbClr val="00B050"/>
                </a:solidFill>
              </a:rPr>
              <a:t>esperienza</a:t>
            </a:r>
            <a:r>
              <a:rPr lang="it-IT" sz="2000" dirty="0"/>
              <a:t>»</a:t>
            </a:r>
          </a:p>
          <a:p>
            <a:pPr marL="384053" lvl="2" indent="0">
              <a:buNone/>
            </a:pPr>
            <a:endParaRPr lang="it-IT" sz="2000" dirty="0"/>
          </a:p>
          <a:p>
            <a:pPr marL="384053" lvl="2" indent="0">
              <a:buNone/>
            </a:pPr>
            <a:r>
              <a:rPr lang="it-IT" sz="2000" b="1" dirty="0"/>
              <a:t>Commento 1</a:t>
            </a:r>
          </a:p>
          <a:p>
            <a:pPr marL="384053" lvl="2" indent="0">
              <a:buNone/>
            </a:pPr>
            <a:r>
              <a:rPr lang="it-IT" sz="2000" dirty="0"/>
              <a:t>Si tratta qui di tre tipi di conoscenza: </a:t>
            </a:r>
          </a:p>
          <a:p>
            <a:pPr marL="384053" lvl="2" indent="0">
              <a:buNone/>
            </a:pPr>
            <a:r>
              <a:rPr lang="it-IT" sz="2000" dirty="0"/>
              <a:t>1° «nel Verbo»: questa è gloriosa: la scienza di visione propria della gloria</a:t>
            </a:r>
          </a:p>
          <a:p>
            <a:pPr marL="384053" lvl="2" indent="0">
              <a:buNone/>
            </a:pPr>
            <a:r>
              <a:rPr lang="it-IT" sz="2000" dirty="0"/>
              <a:t>2° «dal Verbo» che è duplice: </a:t>
            </a:r>
          </a:p>
          <a:p>
            <a:pPr lvl="3">
              <a:buFont typeface="Wingdings" panose="05000000000000000000" pitchFamily="2" charset="2"/>
              <a:buChar char="§"/>
            </a:pPr>
            <a:r>
              <a:rPr lang="it-IT" sz="2000" dirty="0"/>
              <a:t>la «semplice intelligenza», cioè la scienza infusa (che Bonaventura attribuisce anche a Adamo prima della caduta); </a:t>
            </a:r>
          </a:p>
          <a:p>
            <a:pPr lvl="3">
              <a:buFont typeface="Wingdings" panose="05000000000000000000" pitchFamily="2" charset="2"/>
              <a:buChar char="§"/>
            </a:pPr>
            <a:r>
              <a:rPr lang="it-IT" sz="2000" dirty="0"/>
              <a:t>3° «l’esperienza» che si riferisce soprattutto alla sofferenza di Cristo. </a:t>
            </a:r>
          </a:p>
          <a:p>
            <a:pPr marL="384053" lvl="2" indent="0">
              <a:buNone/>
            </a:pPr>
            <a:endParaRPr lang="it-IT" sz="2000" dirty="0"/>
          </a:p>
          <a:p>
            <a:pPr marL="384053" lvl="2" indent="0">
              <a:buNone/>
            </a:pPr>
            <a:r>
              <a:rPr lang="it-IT" sz="2000" b="1" dirty="0"/>
              <a:t>Commento 2</a:t>
            </a:r>
          </a:p>
          <a:p>
            <a:pPr marL="384053" lvl="2" indent="0">
              <a:buNone/>
            </a:pPr>
            <a:r>
              <a:rPr lang="it-IT" sz="2000" dirty="0"/>
              <a:t>Le fonti sono: «nel Verbo», «dal Verbo», «dal corpo: sensi, ecc.».</a:t>
            </a:r>
          </a:p>
        </p:txBody>
      </p:sp>
    </p:spTree>
    <p:extLst>
      <p:ext uri="{BB962C8B-B14F-4D97-AF65-F5344CB8AC3E}">
        <p14:creationId xmlns:p14="http://schemas.microsoft.com/office/powerpoint/2010/main" val="366833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5F018-00BD-A9CA-75CD-B05337D199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1B6A74-52C3-D370-7C4B-37C5B3329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92E32196-FE66-011B-420E-B6A9EBAC5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85F2C469-83B6-3A6E-4AA6-CB6E1E6AB3CF}"/>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(De </a:t>
            </a:r>
            <a:r>
              <a:rPr lang="es-ES" sz="2400" dirty="0" err="1">
                <a:solidFill>
                  <a:srgbClr val="FFFFFF"/>
                </a:solidFill>
              </a:rPr>
              <a:t>scientia</a:t>
            </a:r>
            <a:r>
              <a:rPr lang="es-ES" sz="2400" dirty="0">
                <a:solidFill>
                  <a:srgbClr val="FFFFFF"/>
                </a:solidFill>
              </a:rPr>
              <a:t> Christi, VII, </a:t>
            </a:r>
            <a:r>
              <a:rPr lang="es-ES" sz="2400" dirty="0" err="1">
                <a:solidFill>
                  <a:srgbClr val="FFFFFF"/>
                </a:solidFill>
              </a:rPr>
              <a:t>Conclusio</a:t>
            </a:r>
            <a:r>
              <a:rPr lang="es-ES" sz="2400" dirty="0">
                <a:solidFill>
                  <a:srgbClr val="FFFFFF"/>
                </a:solidFill>
              </a:rPr>
              <a:t>)</a:t>
            </a:r>
            <a:endParaRPr lang="it-IT" sz="2400" dirty="0">
              <a:solidFill>
                <a:srgbClr val="FFFFFF"/>
              </a:solidFill>
            </a:endParaRPr>
          </a:p>
        </p:txBody>
      </p:sp>
      <p:sp>
        <p:nvSpPr>
          <p:cNvPr id="12" name="Rectangle 11">
            <a:extLst>
              <a:ext uri="{FF2B5EF4-FFF2-40B4-BE49-F238E27FC236}">
                <a16:creationId xmlns:a16="http://schemas.microsoft.com/office/drawing/2014/main" id="{F3947DA4-89A9-8D14-88B2-5459B6A74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1F09C6E8-6C52-4AA8-DDDB-A7C524B11814}"/>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La scienza vista «nel Verbo»</a:t>
            </a:r>
          </a:p>
          <a:p>
            <a:pPr marL="384053" lvl="2" indent="0">
              <a:buNone/>
            </a:pPr>
            <a:r>
              <a:rPr lang="it-IT" sz="2000" b="1" dirty="0"/>
              <a:t>Testo</a:t>
            </a:r>
            <a:r>
              <a:rPr lang="it-IT" sz="2000" dirty="0"/>
              <a:t>: </a:t>
            </a:r>
          </a:p>
          <a:p>
            <a:pPr marL="384053" lvl="2" indent="0">
              <a:buNone/>
            </a:pPr>
            <a:r>
              <a:rPr lang="it-IT" sz="2000" dirty="0"/>
              <a:t>«L'anima di Cristo nel Verbo non comprende propriamente le cose infinite; tuttavia, in quanto il Verbo è esemplare </a:t>
            </a:r>
            <a:r>
              <a:rPr lang="it-IT" sz="2000" i="1" dirty="0"/>
              <a:t>fattivo</a:t>
            </a:r>
            <a:r>
              <a:rPr lang="it-IT" sz="2000" dirty="0"/>
              <a:t>, essa è orientata ad esso comprendendolo; ma in quanto il Verbo è esemplare </a:t>
            </a:r>
            <a:r>
              <a:rPr lang="it-IT" sz="2000" i="1" dirty="0"/>
              <a:t>espressivo</a:t>
            </a:r>
            <a:r>
              <a:rPr lang="it-IT" sz="2000" dirty="0"/>
              <a:t>, essa è orientata ad esso non comprendendolo, ma essendo superata da esso».</a:t>
            </a:r>
          </a:p>
          <a:p>
            <a:pPr marL="384053" lvl="2" indent="0">
              <a:buNone/>
            </a:pPr>
            <a:endParaRPr lang="it-IT" sz="2000" dirty="0"/>
          </a:p>
          <a:p>
            <a:pPr marL="384053" lvl="2" indent="0">
              <a:buNone/>
            </a:pPr>
            <a:r>
              <a:rPr lang="it-IT" sz="2000" b="1" dirty="0"/>
              <a:t>Commento</a:t>
            </a:r>
          </a:p>
          <a:p>
            <a:pPr marL="384053" lvl="2" indent="0">
              <a:buNone/>
            </a:pPr>
            <a:r>
              <a:rPr lang="it-IT" sz="2000" dirty="0"/>
              <a:t>La scienza che ha il Verbo come esemplare "</a:t>
            </a:r>
            <a:r>
              <a:rPr lang="it-IT" sz="2000" dirty="0" err="1"/>
              <a:t>factivum</a:t>
            </a:r>
            <a:r>
              <a:rPr lang="it-IT" sz="2000" dirty="0"/>
              <a:t>" (cioè come principio attivo e produttivo delle creature) è finita, perché le cose prodotte sono di fatto finite. Di tutto ciò l’anima di Cristo ha un certo grado di comprensione.</a:t>
            </a:r>
          </a:p>
          <a:p>
            <a:pPr marL="384053" lvl="2" indent="0">
              <a:buNone/>
            </a:pPr>
            <a:r>
              <a:rPr lang="it-IT" sz="2000" dirty="0"/>
              <a:t>Invece, la scienza del Verbo come esemplare "</a:t>
            </a:r>
            <a:r>
              <a:rPr lang="it-IT" sz="2000" dirty="0" err="1"/>
              <a:t>expressivum</a:t>
            </a:r>
            <a:r>
              <a:rPr lang="it-IT" sz="2000" dirty="0"/>
              <a:t>" (cioè come principio espressivo della piena manifestazione della realtà divina) è infinita ed eccede la capacità di comprensione dell'anima di Cristo.</a:t>
            </a:r>
          </a:p>
        </p:txBody>
      </p:sp>
    </p:spTree>
    <p:extLst>
      <p:ext uri="{BB962C8B-B14F-4D97-AF65-F5344CB8AC3E}">
        <p14:creationId xmlns:p14="http://schemas.microsoft.com/office/powerpoint/2010/main" val="8842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E5CA72-1872-2896-51FC-63CD71CC46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BA7832-0EFC-CEBB-F15D-9184E5E2F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9569D440-5F6E-A417-90FA-699520723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2B1542EC-11F2-776D-8D84-F078ECB3F5DB}"/>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(De </a:t>
            </a:r>
            <a:r>
              <a:rPr lang="es-ES" sz="2400" dirty="0" err="1">
                <a:solidFill>
                  <a:srgbClr val="FFFFFF"/>
                </a:solidFill>
              </a:rPr>
              <a:t>scientia</a:t>
            </a:r>
            <a:r>
              <a:rPr lang="es-ES" sz="2400" dirty="0">
                <a:solidFill>
                  <a:srgbClr val="FFFFFF"/>
                </a:solidFill>
              </a:rPr>
              <a:t> Christi, VII, </a:t>
            </a:r>
            <a:r>
              <a:rPr lang="es-ES" sz="2400" dirty="0" err="1">
                <a:solidFill>
                  <a:srgbClr val="FFFFFF"/>
                </a:solidFill>
              </a:rPr>
              <a:t>Conclusio</a:t>
            </a:r>
            <a:r>
              <a:rPr lang="es-ES" sz="2400" dirty="0">
                <a:solidFill>
                  <a:srgbClr val="FFFFFF"/>
                </a:solidFill>
              </a:rPr>
              <a:t>)</a:t>
            </a:r>
            <a:endParaRPr lang="it-IT" sz="2400" dirty="0">
              <a:solidFill>
                <a:srgbClr val="FFFFFF"/>
              </a:solidFill>
            </a:endParaRPr>
          </a:p>
        </p:txBody>
      </p:sp>
      <p:sp>
        <p:nvSpPr>
          <p:cNvPr id="12" name="Rectangle 11">
            <a:extLst>
              <a:ext uri="{FF2B5EF4-FFF2-40B4-BE49-F238E27FC236}">
                <a16:creationId xmlns:a16="http://schemas.microsoft.com/office/drawing/2014/main" id="{A3F4B753-1FA1-2345-48CA-03811B530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0E3CB6A-ECB2-1D9E-4732-168BBD67B4BF}"/>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La scienza vista «nel Verbo»</a:t>
            </a:r>
          </a:p>
          <a:p>
            <a:pPr marL="384053" lvl="2" indent="0">
              <a:buNone/>
            </a:pPr>
            <a:r>
              <a:rPr lang="it-IT" sz="2000" b="1" dirty="0"/>
              <a:t>Testo</a:t>
            </a:r>
            <a:r>
              <a:rPr lang="it-IT" sz="2000" dirty="0"/>
              <a:t>: </a:t>
            </a:r>
          </a:p>
          <a:p>
            <a:pPr marL="384053" lvl="2" indent="0">
              <a:buNone/>
            </a:pPr>
            <a:r>
              <a:rPr lang="it-IT" sz="2201" dirty="0"/>
              <a:t>«Se dunque parliamo della conoscenza di ciò che è </a:t>
            </a:r>
            <a:r>
              <a:rPr lang="it-IT" sz="2201" dirty="0">
                <a:solidFill>
                  <a:srgbClr val="FF0000"/>
                </a:solidFill>
              </a:rPr>
              <a:t>essenziale alla gloria</a:t>
            </a:r>
            <a:r>
              <a:rPr lang="it-IT" sz="2201" dirty="0"/>
              <a:t>, dico che l'anima di Cristo </a:t>
            </a:r>
            <a:r>
              <a:rPr lang="it-IT" sz="2201" dirty="0">
                <a:solidFill>
                  <a:srgbClr val="0070C0"/>
                </a:solidFill>
              </a:rPr>
              <a:t>conosce in atto </a:t>
            </a:r>
            <a:r>
              <a:rPr lang="it-IT" sz="2201" dirty="0"/>
              <a:t>tutto ciò che conosce abitualmente, perché la gloria è un habitus in atto (...). Se invece parliamo della conoscenza di quelle cose che </a:t>
            </a:r>
            <a:r>
              <a:rPr lang="it-IT" sz="2201" dirty="0">
                <a:solidFill>
                  <a:srgbClr val="FF0000"/>
                </a:solidFill>
              </a:rPr>
              <a:t>non sono essenziali alla gloria</a:t>
            </a:r>
            <a:r>
              <a:rPr lang="it-IT" sz="2201" dirty="0"/>
              <a:t>, allora </a:t>
            </a:r>
            <a:r>
              <a:rPr lang="it-IT" sz="2201" dirty="0">
                <a:solidFill>
                  <a:srgbClr val="0070C0"/>
                </a:solidFill>
              </a:rPr>
              <a:t>non</a:t>
            </a:r>
            <a:r>
              <a:rPr lang="it-IT" sz="2201" dirty="0"/>
              <a:t> è necessario che </a:t>
            </a:r>
            <a:r>
              <a:rPr lang="it-IT" sz="2201" dirty="0">
                <a:solidFill>
                  <a:srgbClr val="0070C0"/>
                </a:solidFill>
              </a:rPr>
              <a:t>conosca in atto tutto ciò che conosce abitualmente </a:t>
            </a:r>
            <a:r>
              <a:rPr lang="it-IT" sz="2201" dirty="0"/>
              <a:t>(...).</a:t>
            </a:r>
          </a:p>
          <a:p>
            <a:pPr marL="384053" lvl="2" indent="0">
              <a:buNone/>
            </a:pPr>
            <a:r>
              <a:rPr lang="it-IT" sz="2201" dirty="0"/>
              <a:t>E perciò, nello stato di gloria, non è incompatibile il considerare qualcosa ora che prima non veniva considerato. Né ciò contraddice la perfezione della creatura, poiché il perfezionamento della creatura consiste nel riempimento della sua capacità; e la creatura è capace di più cose secondo la </a:t>
            </a:r>
            <a:r>
              <a:rPr lang="it-IT" sz="2201" dirty="0">
                <a:solidFill>
                  <a:srgbClr val="FF0000"/>
                </a:solidFill>
              </a:rPr>
              <a:t>conoscenza abituale</a:t>
            </a:r>
            <a:r>
              <a:rPr lang="it-IT" sz="2201" dirty="0"/>
              <a:t> che secondo la </a:t>
            </a:r>
            <a:r>
              <a:rPr lang="it-IT" sz="2201" dirty="0">
                <a:solidFill>
                  <a:srgbClr val="FF0000"/>
                </a:solidFill>
              </a:rPr>
              <a:t>considerazione attuale</a:t>
            </a:r>
            <a:r>
              <a:rPr lang="it-IT" sz="2201" dirty="0"/>
              <a:t>».</a:t>
            </a:r>
          </a:p>
          <a:p>
            <a:pPr marL="384053" lvl="2" indent="0">
              <a:buNone/>
            </a:pPr>
            <a:endParaRPr lang="it-IT" sz="2000" dirty="0"/>
          </a:p>
        </p:txBody>
      </p:sp>
    </p:spTree>
    <p:extLst>
      <p:ext uri="{BB962C8B-B14F-4D97-AF65-F5344CB8AC3E}">
        <p14:creationId xmlns:p14="http://schemas.microsoft.com/office/powerpoint/2010/main" val="194127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8DAED-97FD-2C35-9C72-43EE38A1860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C3E348-801C-3C4F-944D-56064C018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CC9D6703-2DE8-4D92-5864-FF4FB9804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83C2BFA8-F23D-646D-AC41-40941D7ABF6E}"/>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(In III </a:t>
            </a:r>
            <a:r>
              <a:rPr lang="es-ES" sz="2400" dirty="0" err="1">
                <a:solidFill>
                  <a:srgbClr val="FFFFFF"/>
                </a:solidFill>
              </a:rPr>
              <a:t>Sent</a:t>
            </a:r>
            <a:r>
              <a:rPr lang="es-ES" sz="2400" dirty="0">
                <a:solidFill>
                  <a:srgbClr val="FFFFFF"/>
                </a:solidFill>
              </a:rPr>
              <a:t>., XIV, III, II)</a:t>
            </a:r>
            <a:endParaRPr lang="it-IT" sz="2400" dirty="0">
              <a:solidFill>
                <a:srgbClr val="FFFFFF"/>
              </a:solidFill>
            </a:endParaRPr>
          </a:p>
        </p:txBody>
      </p:sp>
      <p:sp>
        <p:nvSpPr>
          <p:cNvPr id="12" name="Rectangle 11">
            <a:extLst>
              <a:ext uri="{FF2B5EF4-FFF2-40B4-BE49-F238E27FC236}">
                <a16:creationId xmlns:a16="http://schemas.microsoft.com/office/drawing/2014/main" id="{F9E8C386-3AB5-4B5B-5131-0E8DB1289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2557408-4149-E4A5-7E9E-B7C4D320748A}"/>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Progresso di Cristo nella scienza dal Verbo?</a:t>
            </a:r>
          </a:p>
          <a:p>
            <a:pPr marL="384053" lvl="2" indent="0">
              <a:buNone/>
            </a:pPr>
            <a:r>
              <a:rPr lang="it-IT" sz="2000" b="1" dirty="0"/>
              <a:t>Testo</a:t>
            </a:r>
            <a:r>
              <a:rPr lang="it-IT" sz="2000" dirty="0"/>
              <a:t>: </a:t>
            </a:r>
          </a:p>
          <a:p>
            <a:pPr marL="384053" lvl="2" indent="0">
              <a:buNone/>
            </a:pPr>
            <a:r>
              <a:rPr lang="it-IT" sz="2000" dirty="0"/>
              <a:t>«</a:t>
            </a:r>
            <a:r>
              <a:rPr lang="it-IT" sz="2000" dirty="0">
                <a:solidFill>
                  <a:srgbClr val="FF0000"/>
                </a:solidFill>
              </a:rPr>
              <a:t>L'anima di Cristo progredì non secondo la conoscenza della semplice notizia, ma secondo la conoscenza dell'esperienza</a:t>
            </a:r>
            <a:r>
              <a:rPr lang="it-IT" sz="2000" dirty="0"/>
              <a:t>»</a:t>
            </a:r>
          </a:p>
          <a:p>
            <a:pPr marL="384053" lvl="2" indent="0">
              <a:buNone/>
            </a:pPr>
            <a:endParaRPr lang="it-IT" sz="2000" dirty="0"/>
          </a:p>
          <a:p>
            <a:pPr marL="384053" lvl="2" indent="0">
              <a:buNone/>
            </a:pPr>
            <a:r>
              <a:rPr lang="it-IT" sz="2000" b="1" dirty="0"/>
              <a:t>Commento</a:t>
            </a:r>
          </a:p>
          <a:p>
            <a:pPr marL="384053" lvl="2" indent="0">
              <a:buNone/>
            </a:pPr>
            <a:r>
              <a:rPr lang="it-IT" sz="2000" dirty="0"/>
              <a:t>Non ebbe più scienza infusa (</a:t>
            </a:r>
            <a:r>
              <a:rPr lang="it-IT" sz="2000" i="1" dirty="0" err="1"/>
              <a:t>cognitio</a:t>
            </a:r>
            <a:r>
              <a:rPr lang="it-IT" sz="2000" i="1" dirty="0"/>
              <a:t> </a:t>
            </a:r>
            <a:r>
              <a:rPr lang="it-IT" sz="2000" i="1" dirty="0" err="1"/>
              <a:t>simplicis</a:t>
            </a:r>
            <a:r>
              <a:rPr lang="it-IT" sz="2000" i="1" dirty="0"/>
              <a:t> </a:t>
            </a:r>
            <a:r>
              <a:rPr lang="it-IT" sz="2000" i="1" dirty="0" err="1"/>
              <a:t>notitiae</a:t>
            </a:r>
            <a:r>
              <a:rPr lang="it-IT" sz="2000" dirty="0"/>
              <a:t>) perché aveva tutta, ma ebbe l'esperienza di quello che accadeva (</a:t>
            </a:r>
            <a:r>
              <a:rPr lang="it-IT" sz="2000" i="1" dirty="0" err="1"/>
              <a:t>cognitio</a:t>
            </a:r>
            <a:r>
              <a:rPr lang="it-IT" sz="2000" i="1" dirty="0"/>
              <a:t> </a:t>
            </a:r>
            <a:r>
              <a:rPr lang="it-IT" sz="2000" i="1" dirty="0" err="1"/>
              <a:t>experientiae</a:t>
            </a:r>
            <a:r>
              <a:rPr lang="it-IT" sz="2000" dirty="0"/>
              <a:t>). </a:t>
            </a:r>
          </a:p>
          <a:p>
            <a:pPr marL="384053" lvl="2" indent="0">
              <a:buNone/>
            </a:pPr>
            <a:r>
              <a:rPr lang="it-IT" sz="2000" dirty="0"/>
              <a:t>Il senso è che l'anima di Cristo non acquisiva concetti che non avessi prima (per scienza infusa), ma cresceva in termini di fare esperienza di quelle realtà. Il dolore, per esempio, non poteva venire dal Verbo. </a:t>
            </a:r>
          </a:p>
        </p:txBody>
      </p:sp>
    </p:spTree>
    <p:extLst>
      <p:ext uri="{BB962C8B-B14F-4D97-AF65-F5344CB8AC3E}">
        <p14:creationId xmlns:p14="http://schemas.microsoft.com/office/powerpoint/2010/main" val="137840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75C4B7-21E9-CDA8-4A24-D34553CCBA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AB2805-5076-6DAC-5531-AD017878A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A045E508-8B79-BA99-47EE-E6850773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256EE18B-448B-9CC0-8299-D39954B30379}"/>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Bonaventura</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(In III </a:t>
            </a:r>
            <a:r>
              <a:rPr lang="es-ES" sz="2400" dirty="0" err="1">
                <a:solidFill>
                  <a:srgbClr val="FFFFFF"/>
                </a:solidFill>
              </a:rPr>
              <a:t>Sent</a:t>
            </a:r>
            <a:r>
              <a:rPr lang="es-ES" sz="2400" dirty="0">
                <a:solidFill>
                  <a:srgbClr val="FFFFFF"/>
                </a:solidFill>
              </a:rPr>
              <a:t>., XIII, I, III </a:t>
            </a:r>
            <a:r>
              <a:rPr lang="es-ES" sz="2400" dirty="0" err="1">
                <a:solidFill>
                  <a:srgbClr val="FFFFFF"/>
                </a:solidFill>
              </a:rPr>
              <a:t>Concl</a:t>
            </a:r>
            <a:r>
              <a:rPr lang="es-ES" sz="2400" dirty="0">
                <a:solidFill>
                  <a:srgbClr val="FFFFFF"/>
                </a:solidFill>
              </a:rPr>
              <a:t>)</a:t>
            </a:r>
            <a:endParaRPr lang="it-IT" sz="2400" dirty="0">
              <a:solidFill>
                <a:srgbClr val="FFFFFF"/>
              </a:solidFill>
            </a:endParaRPr>
          </a:p>
        </p:txBody>
      </p:sp>
      <p:sp>
        <p:nvSpPr>
          <p:cNvPr id="12" name="Rectangle 11">
            <a:extLst>
              <a:ext uri="{FF2B5EF4-FFF2-40B4-BE49-F238E27FC236}">
                <a16:creationId xmlns:a16="http://schemas.microsoft.com/office/drawing/2014/main" id="{0D6CE281-60D4-9A72-7D20-E4925E936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1F4B71ED-60BC-EDB5-2936-5F3B0EE57084}"/>
              </a:ext>
            </a:extLst>
          </p:cNvPr>
          <p:cNvSpPr>
            <a:spLocks noGrp="1"/>
          </p:cNvSpPr>
          <p:nvPr>
            <p:ph idx="1"/>
          </p:nvPr>
        </p:nvSpPr>
        <p:spPr>
          <a:xfrm>
            <a:off x="4742019" y="605896"/>
            <a:ext cx="6413662" cy="5646208"/>
          </a:xfrm>
        </p:spPr>
        <p:txBody>
          <a:bodyPr anchor="ctr">
            <a:normAutofit lnSpcReduction="10000"/>
          </a:bodyPr>
          <a:lstStyle/>
          <a:p>
            <a:pPr marL="384053" lvl="2" indent="0">
              <a:buNone/>
            </a:pPr>
            <a:r>
              <a:rPr lang="it-IT" sz="2000" b="1" dirty="0"/>
              <a:t>Progresso di Cristo nella grazia e scienza?</a:t>
            </a:r>
          </a:p>
          <a:p>
            <a:pPr marL="384053" lvl="2" indent="0">
              <a:buNone/>
            </a:pPr>
            <a:r>
              <a:rPr lang="it-IT" sz="2000" b="1" dirty="0"/>
              <a:t>Testo con obiezione </a:t>
            </a:r>
            <a:r>
              <a:rPr lang="it-IT" sz="2000" b="1"/>
              <a:t>(Obiezione 3°)</a:t>
            </a:r>
            <a:r>
              <a:rPr lang="it-IT" sz="2000"/>
              <a:t>: </a:t>
            </a:r>
            <a:endParaRPr lang="it-IT" sz="2000" dirty="0"/>
          </a:p>
          <a:p>
            <a:pPr marL="384053" lvl="2" indent="0">
              <a:buNone/>
            </a:pPr>
            <a:r>
              <a:rPr lang="it-IT" sz="2000" dirty="0"/>
              <a:t>«</a:t>
            </a:r>
            <a:r>
              <a:rPr lang="it-IT" sz="2000" dirty="0">
                <a:solidFill>
                  <a:schemeClr val="tx1"/>
                </a:solidFill>
              </a:rPr>
              <a:t>Se si dicesse che Cristo sembrava progredire esteriormente, come affermano Gregorio e il Maestro, e che per questo dava esempio, allora si pone la questione: </a:t>
            </a:r>
            <a:r>
              <a:rPr lang="it-IT" sz="2000" dirty="0">
                <a:solidFill>
                  <a:srgbClr val="FF0000"/>
                </a:solidFill>
              </a:rPr>
              <a:t>o realmente progrediva interiormente, oppure no. Se sì, allora non era pieno di grazia. Se no, allora mostrava una cosa diversa dalla realtà: dunque era mendace. </a:t>
            </a:r>
            <a:r>
              <a:rPr lang="it-IT" sz="2000" dirty="0">
                <a:solidFill>
                  <a:schemeClr val="tx1"/>
                </a:solidFill>
              </a:rPr>
              <a:t>Ma è inconcepibile attribuire la menzogna a colui che è la stessa Verità</a:t>
            </a:r>
            <a:r>
              <a:rPr lang="it-IT" sz="2000" dirty="0"/>
              <a:t>»</a:t>
            </a:r>
          </a:p>
          <a:p>
            <a:pPr marL="384053" lvl="2" indent="0">
              <a:buNone/>
            </a:pPr>
            <a:endParaRPr lang="it-IT" sz="2000" dirty="0"/>
          </a:p>
          <a:p>
            <a:pPr marL="384053" lvl="2" indent="0">
              <a:buNone/>
            </a:pPr>
            <a:r>
              <a:rPr lang="it-IT" sz="2000" b="1" dirty="0"/>
              <a:t>Risposta di Bonaventura</a:t>
            </a:r>
          </a:p>
          <a:p>
            <a:pPr marL="384053" lvl="2" indent="0">
              <a:buNone/>
            </a:pPr>
            <a:r>
              <a:rPr lang="it-IT" sz="2000" dirty="0">
                <a:solidFill>
                  <a:schemeClr val="tx1"/>
                </a:solidFill>
              </a:rPr>
              <a:t>E sebbene le opere esteriori dessero l’apparenza di un suo progresso, tuttavia egli non era mendace, perché non indicavano alcuna perfezione che non fosse già in lui</a:t>
            </a:r>
            <a:r>
              <a:rPr lang="it-IT" sz="2000" dirty="0">
                <a:solidFill>
                  <a:srgbClr val="FF0000"/>
                </a:solidFill>
              </a:rPr>
              <a:t>. Se poi, attraverso le sue opere, non manifestava la sua perfezione suprema, ciò non significava simulare il falso, ma piuttosto nascondere la verità; il che è lecito e utile per il nostro bene</a:t>
            </a:r>
            <a:r>
              <a:rPr lang="it-IT" sz="2000" dirty="0"/>
              <a:t>. </a:t>
            </a:r>
          </a:p>
        </p:txBody>
      </p:sp>
    </p:spTree>
    <p:extLst>
      <p:ext uri="{BB962C8B-B14F-4D97-AF65-F5344CB8AC3E}">
        <p14:creationId xmlns:p14="http://schemas.microsoft.com/office/powerpoint/2010/main" val="309236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C725D8-9CFD-D3CB-9AD3-9B8D488BD3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51EDC9-62B8-4368-F331-0589AFB7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1113A454-CE5E-2E64-2BEA-265989C8C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C9241F46-E4C4-406D-70D9-029D3378D0F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Tommaso </a:t>
            </a:r>
            <a:r>
              <a:rPr lang="es-ES" sz="3600" dirty="0" err="1">
                <a:solidFill>
                  <a:srgbClr val="FFFFFF"/>
                </a:solidFill>
              </a:rPr>
              <a:t>d’Aquino</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(S. Th. III, IX, intr.)</a:t>
            </a:r>
            <a:endParaRPr lang="it-IT" sz="2400" dirty="0">
              <a:solidFill>
                <a:srgbClr val="FFFFFF"/>
              </a:solidFill>
            </a:endParaRPr>
          </a:p>
        </p:txBody>
      </p:sp>
      <p:sp>
        <p:nvSpPr>
          <p:cNvPr id="12" name="Rectangle 11">
            <a:extLst>
              <a:ext uri="{FF2B5EF4-FFF2-40B4-BE49-F238E27FC236}">
                <a16:creationId xmlns:a16="http://schemas.microsoft.com/office/drawing/2014/main" id="{26A45E68-726E-CDD3-3716-59DBB184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F8E5667F-2FCD-D509-1DAE-428E3425B038}"/>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Forme della scienza umana di Cristo. </a:t>
            </a:r>
          </a:p>
          <a:p>
            <a:pPr marL="384053" lvl="2" indent="0">
              <a:buNone/>
            </a:pPr>
            <a:r>
              <a:rPr lang="it-IT" sz="2000" b="1" dirty="0"/>
              <a:t>Testo: </a:t>
            </a:r>
          </a:p>
          <a:p>
            <a:pPr marL="384053" lvl="2" indent="0">
              <a:buNone/>
            </a:pPr>
            <a:r>
              <a:rPr lang="it-IT" sz="2000" dirty="0"/>
              <a:t>«</a:t>
            </a:r>
            <a:r>
              <a:rPr lang="it-IT" sz="2000" dirty="0">
                <a:solidFill>
                  <a:schemeClr val="tx1"/>
                </a:solidFill>
              </a:rPr>
              <a:t>Sulle specie di scienza di Cristo si pongono quattro quesiti: 1. Se Cristo avesse un’altra scienza oltre quella divina; 2. Se avesse la scienza dei beati o dei comprensori; 3. Se avesse la scienza infusa; 4. Se avesse una qualche scienza acquisita</a:t>
            </a:r>
            <a:r>
              <a:rPr lang="it-IT" sz="2000" dirty="0"/>
              <a:t>»</a:t>
            </a:r>
          </a:p>
          <a:p>
            <a:pPr marL="384053" lvl="2" indent="0">
              <a:buNone/>
            </a:pPr>
            <a:r>
              <a:rPr lang="it-IT" sz="2000" b="1" dirty="0"/>
              <a:t>Commento</a:t>
            </a:r>
          </a:p>
          <a:p>
            <a:pPr marL="384053" lvl="2" indent="0">
              <a:buNone/>
            </a:pPr>
            <a:r>
              <a:rPr lang="it-IT" sz="2000" dirty="0"/>
              <a:t>1. Il primo punto riguarda il fatto se Cristo </a:t>
            </a:r>
            <a:r>
              <a:rPr lang="it-IT" sz="2000" dirty="0">
                <a:solidFill>
                  <a:srgbClr val="FF0000"/>
                </a:solidFill>
              </a:rPr>
              <a:t>possedesse una scienza adeguata al modo umano di conoscere</a:t>
            </a:r>
            <a:r>
              <a:rPr lang="it-IT" sz="2000" dirty="0"/>
              <a:t>. Gli altri punti sviluppano i tre diversi tipi di scienza che, secondo San Tommaso, si adattano a un conoscere umano.</a:t>
            </a:r>
          </a:p>
          <a:p>
            <a:pPr marL="384053" lvl="2" indent="0">
              <a:buNone/>
            </a:pPr>
            <a:r>
              <a:rPr lang="it-IT" sz="2000" dirty="0"/>
              <a:t>2. È </a:t>
            </a:r>
            <a:r>
              <a:rPr lang="it-IT" sz="2000" dirty="0">
                <a:solidFill>
                  <a:srgbClr val="FF0000"/>
                </a:solidFill>
              </a:rPr>
              <a:t>importante</a:t>
            </a:r>
            <a:r>
              <a:rPr lang="it-IT" sz="2000" dirty="0"/>
              <a:t> tenere presente che, all'interno della scienza umana, rientrano sia scienze di origine soprannaturale (origine divina) sia scienze di origine naturale (origine umana).</a:t>
            </a:r>
          </a:p>
          <a:p>
            <a:pPr marL="384053" lvl="2" indent="0">
              <a:buNone/>
            </a:pPr>
            <a:r>
              <a:rPr lang="it-IT" sz="2000" dirty="0"/>
              <a:t>3. La risposta di Tommaso sarà in ogni caso affermativa. </a:t>
            </a:r>
          </a:p>
        </p:txBody>
      </p:sp>
    </p:spTree>
    <p:extLst>
      <p:ext uri="{BB962C8B-B14F-4D97-AF65-F5344CB8AC3E}">
        <p14:creationId xmlns:p14="http://schemas.microsoft.com/office/powerpoint/2010/main" val="272021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625993-4CB8-18A2-0E60-B5A37C24FF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85623-08BF-0449-49C4-B8C65B8A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EC76E320-235F-0247-846A-EA5D3BA27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4D28D301-A36A-5D1D-1045-6A157766DF3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Tommaso </a:t>
            </a:r>
            <a:r>
              <a:rPr lang="es-ES" sz="3600" dirty="0" err="1">
                <a:solidFill>
                  <a:srgbClr val="FFFFFF"/>
                </a:solidFill>
              </a:rPr>
              <a:t>d’Aquino</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(S. Th. III, IX, I)</a:t>
            </a:r>
            <a:endParaRPr lang="it-IT" sz="2400" dirty="0">
              <a:solidFill>
                <a:srgbClr val="FFFFFF"/>
              </a:solidFill>
            </a:endParaRPr>
          </a:p>
        </p:txBody>
      </p:sp>
      <p:sp>
        <p:nvSpPr>
          <p:cNvPr id="12" name="Rectangle 11">
            <a:extLst>
              <a:ext uri="{FF2B5EF4-FFF2-40B4-BE49-F238E27FC236}">
                <a16:creationId xmlns:a16="http://schemas.microsoft.com/office/drawing/2014/main" id="{79611CCA-CFA4-A314-665D-7643D41EB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08924C52-8949-B8F9-F728-B43104C71BF4}"/>
              </a:ext>
            </a:extLst>
          </p:cNvPr>
          <p:cNvSpPr>
            <a:spLocks noGrp="1"/>
          </p:cNvSpPr>
          <p:nvPr>
            <p:ph idx="1"/>
          </p:nvPr>
        </p:nvSpPr>
        <p:spPr>
          <a:xfrm>
            <a:off x="4742019" y="605896"/>
            <a:ext cx="6413662" cy="5646208"/>
          </a:xfrm>
        </p:spPr>
        <p:txBody>
          <a:bodyPr anchor="ctr">
            <a:normAutofit/>
          </a:bodyPr>
          <a:lstStyle/>
          <a:p>
            <a:pPr marL="384053" lvl="2" indent="0">
              <a:buNone/>
            </a:pPr>
            <a:r>
              <a:rPr lang="it-IT" sz="2000" b="1" dirty="0"/>
              <a:t>Duplice scienza di Cristo: divina e umana</a:t>
            </a:r>
          </a:p>
          <a:p>
            <a:pPr marL="384053" lvl="2" indent="0">
              <a:buNone/>
            </a:pPr>
            <a:r>
              <a:rPr lang="it-IT" sz="2000" b="1" dirty="0"/>
              <a:t>Testo</a:t>
            </a:r>
            <a:endParaRPr lang="it-IT" sz="2000" dirty="0"/>
          </a:p>
          <a:p>
            <a:pPr marL="384053" lvl="2" indent="0">
              <a:buNone/>
            </a:pPr>
            <a:r>
              <a:rPr lang="it-IT" sz="2000" dirty="0"/>
              <a:t>«</a:t>
            </a:r>
            <a:r>
              <a:rPr lang="it-IT" sz="2000" dirty="0">
                <a:solidFill>
                  <a:srgbClr val="FF0000"/>
                </a:solidFill>
              </a:rPr>
              <a:t>La scienza non c’è nella persona se non in dipendenza della sua natura</a:t>
            </a:r>
            <a:r>
              <a:rPr lang="it-IT" sz="2000" dirty="0"/>
              <a:t>»</a:t>
            </a:r>
          </a:p>
          <a:p>
            <a:pPr marL="384053" lvl="2" indent="0">
              <a:buNone/>
            </a:pPr>
            <a:r>
              <a:rPr lang="it-IT" sz="2000" b="1" dirty="0"/>
              <a:t>Commento</a:t>
            </a:r>
          </a:p>
          <a:p>
            <a:pPr marL="384053" lvl="2" indent="0">
              <a:buNone/>
            </a:pPr>
            <a:r>
              <a:rPr lang="it-IT" sz="2000" dirty="0"/>
              <a:t>Una verità è nell’oggetto conosciuto come causa di essa, ma </a:t>
            </a:r>
            <a:r>
              <a:rPr lang="it-IT" sz="2000" dirty="0">
                <a:solidFill>
                  <a:srgbClr val="FF0000"/>
                </a:solidFill>
              </a:rPr>
              <a:t>la verità formalmente è nella mente</a:t>
            </a:r>
            <a:r>
              <a:rPr lang="it-IT" sz="2000" dirty="0"/>
              <a:t>, nell’intelletto che la conosce. Perciò dipende della natura stessa dell’intelletto, del modo come esso conosce. In Gesù ci sono due intelletti, dunque due tipi di scienze diverse.</a:t>
            </a:r>
          </a:p>
          <a:p>
            <a:pPr marL="384053" lvl="2" indent="0">
              <a:buNone/>
            </a:pPr>
            <a:endParaRPr lang="it-IT" sz="2000" dirty="0"/>
          </a:p>
          <a:p>
            <a:pPr marL="384053" lvl="2" indent="0">
              <a:buNone/>
            </a:pPr>
            <a:r>
              <a:rPr lang="it-IT" sz="2000" b="1" dirty="0"/>
              <a:t>Testo</a:t>
            </a:r>
          </a:p>
          <a:p>
            <a:pPr marL="384053" lvl="2" indent="0">
              <a:buNone/>
            </a:pPr>
            <a:r>
              <a:rPr lang="it-IT" sz="2000" dirty="0"/>
              <a:t>«</a:t>
            </a:r>
            <a:r>
              <a:rPr lang="it-IT" sz="2000" dirty="0">
                <a:solidFill>
                  <a:srgbClr val="FF0000"/>
                </a:solidFill>
              </a:rPr>
              <a:t>Cristo avrebbe inutilmente un anima intellettiva, se non l’esercitasse nella conoscenza. E questo costituisce scienza creata</a:t>
            </a:r>
            <a:r>
              <a:rPr lang="it-IT" sz="2000" dirty="0"/>
              <a:t>»</a:t>
            </a:r>
          </a:p>
          <a:p>
            <a:pPr marL="384053" lvl="2" indent="0">
              <a:buNone/>
            </a:pPr>
            <a:r>
              <a:rPr lang="it-IT" sz="2000" b="1" dirty="0"/>
              <a:t>Commento</a:t>
            </a:r>
          </a:p>
          <a:p>
            <a:pPr marL="384053" lvl="2" indent="0">
              <a:buNone/>
            </a:pPr>
            <a:r>
              <a:rPr lang="it-IT" sz="2000" dirty="0"/>
              <a:t>Per questo motivo non c’è in Cristo solo la scienza divina</a:t>
            </a:r>
          </a:p>
        </p:txBody>
      </p:sp>
    </p:spTree>
    <p:extLst>
      <p:ext uri="{BB962C8B-B14F-4D97-AF65-F5344CB8AC3E}">
        <p14:creationId xmlns:p14="http://schemas.microsoft.com/office/powerpoint/2010/main" val="7029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B9C525D-1F26-8268-588D-AB4F55A9608E}"/>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antiochena</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Diodoro di Tarso </a:t>
            </a:r>
            <a:r>
              <a:rPr lang="it-IT" sz="2000" dirty="0">
                <a:solidFill>
                  <a:srgbClr val="FFFFFF"/>
                </a:solidFill>
              </a:rPr>
              <a:t>(m. 391/392), </a:t>
            </a:r>
            <a:r>
              <a:rPr lang="it-IT" sz="3600" i="1" dirty="0" err="1">
                <a:solidFill>
                  <a:srgbClr val="FFFFFF"/>
                </a:solidFill>
              </a:rPr>
              <a:t>Fragmento</a:t>
            </a:r>
            <a:r>
              <a:rPr lang="it-IT" sz="3600" dirty="0">
                <a:solidFill>
                  <a:srgbClr val="FFFFFF"/>
                </a:solidFill>
              </a:rPr>
              <a:t> 36</a:t>
            </a:r>
            <a:br>
              <a:rPr lang="it-IT" sz="3600" dirty="0">
                <a:solidFill>
                  <a:srgbClr val="FFFFFF"/>
                </a:solidFill>
              </a:rPr>
            </a:br>
            <a:r>
              <a:rPr lang="it-IT" sz="3600" dirty="0">
                <a:solidFill>
                  <a:srgbClr val="FFFFFF"/>
                </a:solidFill>
              </a:rPr>
              <a:t>---</a:t>
            </a:r>
            <a:br>
              <a:rPr lang="it-IT" sz="3600" dirty="0">
                <a:solidFill>
                  <a:srgbClr val="FFFFFF"/>
                </a:solidFill>
              </a:rPr>
            </a:br>
            <a:r>
              <a:rPr lang="it-IT" sz="1200" dirty="0">
                <a:solidFill>
                  <a:srgbClr val="FFFFFF"/>
                </a:solidFill>
              </a:rPr>
              <a:t>Testo ACO 1.1.5</a:t>
            </a:r>
            <a:br>
              <a:rPr lang="it-IT" sz="1200" dirty="0">
                <a:solidFill>
                  <a:srgbClr val="FFFFFF"/>
                </a:solidFill>
              </a:rPr>
            </a:br>
            <a:r>
              <a:rPr lang="it-IT" sz="1200" dirty="0">
                <a:solidFill>
                  <a:srgbClr val="FFFFFF"/>
                </a:solidFill>
              </a:rPr>
              <a:t>modificato. </a:t>
            </a: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621.623.</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0B440879-C702-18FD-37A8-BB3D659796B8}"/>
              </a:ext>
            </a:extLst>
          </p:cNvPr>
          <p:cNvSpPr>
            <a:spLocks noGrp="1"/>
          </p:cNvSpPr>
          <p:nvPr>
            <p:ph idx="1"/>
          </p:nvPr>
        </p:nvSpPr>
        <p:spPr>
          <a:xfrm>
            <a:off x="4742019" y="605896"/>
            <a:ext cx="6413662" cy="5646208"/>
          </a:xfrm>
        </p:spPr>
        <p:txBody>
          <a:bodyPr anchor="ctr">
            <a:normAutofit/>
          </a:bodyPr>
          <a:lstStyle/>
          <a:p>
            <a:r>
              <a:rPr lang="it-IT" dirty="0"/>
              <a:t>«</a:t>
            </a:r>
            <a:r>
              <a:rPr lang="it-IT" dirty="0">
                <a:solidFill>
                  <a:srgbClr val="FF0000"/>
                </a:solidFill>
              </a:rPr>
              <a:t>Gesù dunque cresceva in età e in Sapienza </a:t>
            </a:r>
            <a:r>
              <a:rPr lang="it-IT" dirty="0"/>
              <a:t>(</a:t>
            </a:r>
            <a:r>
              <a:rPr lang="it-IT" dirty="0" err="1"/>
              <a:t>lc</a:t>
            </a:r>
            <a:r>
              <a:rPr lang="it-IT" dirty="0"/>
              <a:t> 2,52). Questo non si può dire del Verbo perché il Dio perfetto è generato da colui che è perfetto, la Sapienza da colui che è Sapienza e la forza da colui che è potenza. Quindi non era lui che cresceva, e non era lui imperfetto così che dovesse tra giungere la perfezione mediante la crescita. </a:t>
            </a:r>
            <a:r>
              <a:rPr lang="it-IT" dirty="0">
                <a:solidFill>
                  <a:srgbClr val="FF0000"/>
                </a:solidFill>
              </a:rPr>
              <a:t>Perché ciò che cresceva in età e in Sapienza era la carne</a:t>
            </a:r>
            <a:r>
              <a:rPr lang="it-IT" dirty="0"/>
              <a:t>. E una volta che questa era stata creata ed era nata, la divinità non gli diede immediatamente tutta la sua saggezza, </a:t>
            </a:r>
            <a:r>
              <a:rPr lang="it-IT" dirty="0">
                <a:solidFill>
                  <a:srgbClr val="FF0000"/>
                </a:solidFill>
              </a:rPr>
              <a:t>ma la diede al suo corpo a poco a poco</a:t>
            </a:r>
            <a:r>
              <a:rPr lang="it-IT" dirty="0"/>
              <a:t>».</a:t>
            </a:r>
          </a:p>
        </p:txBody>
      </p:sp>
    </p:spTree>
    <p:extLst>
      <p:ext uri="{BB962C8B-B14F-4D97-AF65-F5344CB8AC3E}">
        <p14:creationId xmlns:p14="http://schemas.microsoft.com/office/powerpoint/2010/main" val="4052841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6F3EAF-6BB5-B519-E697-1284DD5E85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30739B-0218-1B71-C9B3-0E0E1A487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84686CEC-8903-D83E-161B-4D78EE45D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0F4556DF-ECED-C50B-227B-3ABFB2BC50E1}"/>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Tommaso </a:t>
            </a:r>
            <a:r>
              <a:rPr lang="es-ES" sz="3600" dirty="0" err="1">
                <a:solidFill>
                  <a:srgbClr val="FFFFFF"/>
                </a:solidFill>
              </a:rPr>
              <a:t>d’Aquino</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(S. Th. III, IX, II)</a:t>
            </a:r>
            <a:endParaRPr lang="it-IT" sz="2400" dirty="0">
              <a:solidFill>
                <a:srgbClr val="FFFFFF"/>
              </a:solidFill>
            </a:endParaRPr>
          </a:p>
        </p:txBody>
      </p:sp>
      <p:sp>
        <p:nvSpPr>
          <p:cNvPr id="12" name="Rectangle 11">
            <a:extLst>
              <a:ext uri="{FF2B5EF4-FFF2-40B4-BE49-F238E27FC236}">
                <a16:creationId xmlns:a16="http://schemas.microsoft.com/office/drawing/2014/main" id="{40155BB6-59DE-8314-4891-E0355F3A8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59DD5477-79AD-7EFE-C246-9FEE3DBA5FB4}"/>
              </a:ext>
            </a:extLst>
          </p:cNvPr>
          <p:cNvSpPr>
            <a:spLocks noGrp="1"/>
          </p:cNvSpPr>
          <p:nvPr>
            <p:ph idx="1"/>
          </p:nvPr>
        </p:nvSpPr>
        <p:spPr>
          <a:xfrm>
            <a:off x="4742017" y="605896"/>
            <a:ext cx="6893605" cy="5646208"/>
          </a:xfrm>
        </p:spPr>
        <p:txBody>
          <a:bodyPr anchor="ctr">
            <a:normAutofit lnSpcReduction="10000"/>
          </a:bodyPr>
          <a:lstStyle/>
          <a:p>
            <a:pPr marL="384053" lvl="2" indent="0">
              <a:buNone/>
            </a:pPr>
            <a:r>
              <a:rPr lang="it-IT" sz="2000" b="1" dirty="0"/>
              <a:t>La visione beatifica del Cristo terreno</a:t>
            </a:r>
          </a:p>
          <a:p>
            <a:pPr marL="384053" lvl="2" indent="0">
              <a:buNone/>
            </a:pPr>
            <a:r>
              <a:rPr lang="it-IT" sz="2000" b="1" dirty="0"/>
              <a:t>Testo argomentativo</a:t>
            </a:r>
            <a:endParaRPr lang="it-IT" sz="2000" dirty="0"/>
          </a:p>
          <a:p>
            <a:pPr marL="384053" lvl="2" indent="0">
              <a:buNone/>
            </a:pPr>
            <a:r>
              <a:rPr lang="it-IT" sz="2000" dirty="0"/>
              <a:t>«L’uomo  è destinato alla visione di Dio come a suo fine (…) </a:t>
            </a:r>
            <a:r>
              <a:rPr lang="it-IT" sz="2000" dirty="0">
                <a:solidFill>
                  <a:schemeClr val="tx1"/>
                </a:solidFill>
              </a:rPr>
              <a:t>Gli uomini giungono al loro fine della felicità per mezzo dell’umanità di Cristo (…) Perciò era necessario che la conoscenza consistente nella visione di Dio fosse in Cristo nella maniera più eccellente</a:t>
            </a:r>
            <a:r>
              <a:rPr lang="it-IT" sz="2000" dirty="0"/>
              <a:t>»</a:t>
            </a:r>
          </a:p>
          <a:p>
            <a:pPr marL="384053" lvl="2" indent="0">
              <a:buNone/>
            </a:pPr>
            <a:r>
              <a:rPr lang="it-IT" sz="2000" b="1" dirty="0"/>
              <a:t>Commento</a:t>
            </a:r>
          </a:p>
          <a:p>
            <a:pPr lvl="2">
              <a:buFont typeface="Wingdings" panose="05000000000000000000" pitchFamily="2" charset="2"/>
              <a:buChar char="§"/>
            </a:pPr>
            <a:r>
              <a:rPr lang="it-IT" sz="2000" dirty="0"/>
              <a:t>L'argomento di Tommaso è coerente e non solleva questioni se applicato al Cristo glorificato, le solleva invece se applicato al Cristo terreno. </a:t>
            </a:r>
          </a:p>
          <a:p>
            <a:pPr lvl="2">
              <a:buFont typeface="Wingdings" panose="05000000000000000000" pitchFamily="2" charset="2"/>
              <a:buChar char="§"/>
            </a:pPr>
            <a:r>
              <a:rPr lang="it-IT" sz="2000" dirty="0"/>
              <a:t>La visione beatifica implica atemporalità e immediatezza di ogni conoscenza, mentre la conoscenza umana nella storia è successiva e limitata. </a:t>
            </a:r>
          </a:p>
          <a:p>
            <a:pPr lvl="2">
              <a:buFont typeface="Wingdings" panose="05000000000000000000" pitchFamily="2" charset="2"/>
              <a:buChar char="§"/>
            </a:pPr>
            <a:r>
              <a:rPr lang="it-IT" sz="2000" dirty="0"/>
              <a:t>Conciliare senza contraddizioni visione beatifica e condizione storica è problematico, poiché la presenza della visione beatifica sembra affievolire o eliminare la condizione di esistenza dell’umano nel tempo con i processi di apprendimento e di sviluppo interno e socioculturale che comporta.</a:t>
            </a:r>
          </a:p>
        </p:txBody>
      </p:sp>
    </p:spTree>
    <p:extLst>
      <p:ext uri="{BB962C8B-B14F-4D97-AF65-F5344CB8AC3E}">
        <p14:creationId xmlns:p14="http://schemas.microsoft.com/office/powerpoint/2010/main" val="45273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9CF7BA-D15B-FDAD-CEAA-4D081F4216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F904EC-133C-B047-35C4-71111DF4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66C70DEF-5ECA-ED21-3CAA-B535B0BB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90FD6AFF-04A0-07EF-0D66-9B956BA1BFC8}"/>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Tommaso </a:t>
            </a:r>
            <a:r>
              <a:rPr lang="es-ES" sz="3600" dirty="0" err="1">
                <a:solidFill>
                  <a:srgbClr val="FFFFFF"/>
                </a:solidFill>
              </a:rPr>
              <a:t>d’Aquino</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(S. Th. III, IX, III)</a:t>
            </a:r>
            <a:endParaRPr lang="it-IT" sz="2400" dirty="0">
              <a:solidFill>
                <a:srgbClr val="FFFFFF"/>
              </a:solidFill>
            </a:endParaRPr>
          </a:p>
        </p:txBody>
      </p:sp>
      <p:sp>
        <p:nvSpPr>
          <p:cNvPr id="12" name="Rectangle 11">
            <a:extLst>
              <a:ext uri="{FF2B5EF4-FFF2-40B4-BE49-F238E27FC236}">
                <a16:creationId xmlns:a16="http://schemas.microsoft.com/office/drawing/2014/main" id="{01E7B0D0-CEF1-1C5A-F4DB-251794D05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8970B840-384C-D399-44F3-D5ACE6B74459}"/>
              </a:ext>
            </a:extLst>
          </p:cNvPr>
          <p:cNvSpPr>
            <a:spLocks noGrp="1"/>
          </p:cNvSpPr>
          <p:nvPr>
            <p:ph idx="1"/>
          </p:nvPr>
        </p:nvSpPr>
        <p:spPr>
          <a:xfrm>
            <a:off x="4742017" y="605896"/>
            <a:ext cx="6893605" cy="5646208"/>
          </a:xfrm>
        </p:spPr>
        <p:txBody>
          <a:bodyPr anchor="ctr">
            <a:normAutofit lnSpcReduction="10000"/>
          </a:bodyPr>
          <a:lstStyle/>
          <a:p>
            <a:pPr marL="384053" lvl="2" indent="0">
              <a:buNone/>
            </a:pPr>
            <a:r>
              <a:rPr lang="it-IT" sz="2000" b="1" dirty="0"/>
              <a:t>La scienza infusa del Cristo terreno</a:t>
            </a:r>
          </a:p>
          <a:p>
            <a:pPr marL="384053" lvl="2" indent="0">
              <a:buNone/>
            </a:pPr>
            <a:r>
              <a:rPr lang="it-IT" sz="2000" b="1" dirty="0"/>
              <a:t>Testo</a:t>
            </a:r>
            <a:endParaRPr lang="it-IT" sz="2000" dirty="0"/>
          </a:p>
          <a:p>
            <a:pPr marL="384053" lvl="2" indent="0">
              <a:buNone/>
            </a:pPr>
            <a:r>
              <a:rPr lang="it-IT" sz="2000" dirty="0"/>
              <a:t>«Era conveniente che la natura umana assunta dal Verbo di Dio </a:t>
            </a:r>
            <a:r>
              <a:rPr lang="it-IT" sz="2000" dirty="0">
                <a:solidFill>
                  <a:srgbClr val="FF0000"/>
                </a:solidFill>
              </a:rPr>
              <a:t>non avesse imperfezioni </a:t>
            </a:r>
            <a:r>
              <a:rPr lang="it-IT" sz="2000" dirty="0"/>
              <a:t>(…) Perciò bisogna ammettere in Cristo una scienza infusa, avendo il Verbo di Dio comunicato all’anima umana di Cristo unita a sé ipostaticamente </a:t>
            </a:r>
            <a:r>
              <a:rPr lang="it-IT" sz="2000" dirty="0">
                <a:solidFill>
                  <a:srgbClr val="FF0000"/>
                </a:solidFill>
              </a:rPr>
              <a:t>tutte le specie intelligibili a cui l’intelletto possibile è in potenza</a:t>
            </a:r>
            <a:r>
              <a:rPr lang="it-IT" sz="2000" dirty="0"/>
              <a:t>»</a:t>
            </a:r>
          </a:p>
          <a:p>
            <a:pPr marL="384053" lvl="2" indent="0">
              <a:buNone/>
            </a:pPr>
            <a:r>
              <a:rPr lang="it-IT" sz="2000" b="1" dirty="0"/>
              <a:t>Commento</a:t>
            </a:r>
          </a:p>
          <a:p>
            <a:pPr lvl="2">
              <a:buFont typeface="Wingdings" panose="05000000000000000000" pitchFamily="2" charset="2"/>
              <a:buChar char="§"/>
            </a:pPr>
            <a:r>
              <a:rPr lang="it-IT" sz="2000" dirty="0"/>
              <a:t>Nella conoscenza tomista-aristotelica, </a:t>
            </a:r>
            <a:r>
              <a:rPr lang="it-IT" sz="2000" dirty="0">
                <a:solidFill>
                  <a:srgbClr val="FF0000"/>
                </a:solidFill>
              </a:rPr>
              <a:t>l’intelletto ha due funzioni diverse:</a:t>
            </a:r>
            <a:r>
              <a:rPr lang="it-IT" sz="2000" dirty="0"/>
              <a:t> l’</a:t>
            </a:r>
            <a:r>
              <a:rPr lang="it-IT" sz="2000" dirty="0" err="1"/>
              <a:t>intellectto</a:t>
            </a:r>
            <a:r>
              <a:rPr lang="it-IT" sz="2000" dirty="0"/>
              <a:t> </a:t>
            </a:r>
            <a:r>
              <a:rPr lang="it-IT" sz="2000" dirty="0">
                <a:solidFill>
                  <a:srgbClr val="FF0000"/>
                </a:solidFill>
              </a:rPr>
              <a:t>agente</a:t>
            </a:r>
            <a:r>
              <a:rPr lang="it-IT" sz="2000" dirty="0"/>
              <a:t> astrae dalle percezioni sensibili (</a:t>
            </a:r>
            <a:r>
              <a:rPr lang="it-IT" sz="2000" i="1" dirty="0" err="1"/>
              <a:t>phantasmata</a:t>
            </a:r>
            <a:r>
              <a:rPr lang="it-IT" sz="2000" dirty="0"/>
              <a:t>) le forme immateriali e le trasmette all’intelletto «</a:t>
            </a:r>
            <a:r>
              <a:rPr lang="it-IT" sz="2000" dirty="0">
                <a:solidFill>
                  <a:srgbClr val="FF0000"/>
                </a:solidFill>
              </a:rPr>
              <a:t>possibile</a:t>
            </a:r>
            <a:r>
              <a:rPr lang="it-IT" sz="2000" dirty="0"/>
              <a:t>», il quale, essendo capace di ricevere qualsiasi forma immateriale, si unisce a questa forma originando il concetto mentale, che poi riterrà la memoria.</a:t>
            </a:r>
          </a:p>
          <a:p>
            <a:pPr lvl="2">
              <a:buFont typeface="Wingdings" panose="05000000000000000000" pitchFamily="2" charset="2"/>
              <a:buChar char="§"/>
            </a:pPr>
            <a:r>
              <a:rPr lang="it-IT" sz="2000" dirty="0"/>
              <a:t>San Tommaso dice qui che all’intelletto possibile di Cristo non dovrebbe mancare nessuna forma possibile di tutto ciò che può conoscere. Di conseguenza la scienza infusa di Cristo è amplissima (omniscienza pratica).</a:t>
            </a:r>
          </a:p>
          <a:p>
            <a:pPr lvl="2">
              <a:buFont typeface="Wingdings" panose="05000000000000000000" pitchFamily="2" charset="2"/>
              <a:buChar char="§"/>
            </a:pPr>
            <a:r>
              <a:rPr lang="it-IT" sz="2000" dirty="0"/>
              <a:t>Si vede come il principio di perfezione sia alla base dell’elaborazione tomista (e medievale).</a:t>
            </a:r>
          </a:p>
        </p:txBody>
      </p:sp>
    </p:spTree>
    <p:extLst>
      <p:ext uri="{BB962C8B-B14F-4D97-AF65-F5344CB8AC3E}">
        <p14:creationId xmlns:p14="http://schemas.microsoft.com/office/powerpoint/2010/main" val="113378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B36D69-9B43-3789-7718-9CE5792DB7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67637F-DAC4-65A5-65DC-D6D72CA87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F8F4EC75-949D-41B6-5956-067A56F9E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B8EE71A-2612-CF8C-23F9-A6FBB139C3F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medievali</a:t>
            </a:r>
            <a:br>
              <a:rPr lang="es-ES" sz="3600" dirty="0">
                <a:solidFill>
                  <a:srgbClr val="FFFFFF"/>
                </a:solidFill>
              </a:rPr>
            </a:br>
            <a:br>
              <a:rPr lang="es-ES" sz="3600" dirty="0">
                <a:solidFill>
                  <a:srgbClr val="FFFFFF"/>
                </a:solidFill>
              </a:rPr>
            </a:br>
            <a:r>
              <a:rPr lang="es-ES" sz="3600" dirty="0">
                <a:solidFill>
                  <a:srgbClr val="FFFFFF"/>
                </a:solidFill>
              </a:rPr>
              <a:t>San Tommaso </a:t>
            </a:r>
            <a:r>
              <a:rPr lang="es-ES" sz="3600" dirty="0" err="1">
                <a:solidFill>
                  <a:srgbClr val="FFFFFF"/>
                </a:solidFill>
              </a:rPr>
              <a:t>d’Aquino</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a:solidFill>
                  <a:srgbClr val="FFFFFF"/>
                </a:solidFill>
              </a:rPr>
              <a:t>(S. Th. III, IX, IV)</a:t>
            </a:r>
            <a:endParaRPr lang="it-IT" sz="2400" dirty="0">
              <a:solidFill>
                <a:srgbClr val="FFFFFF"/>
              </a:solidFill>
            </a:endParaRPr>
          </a:p>
        </p:txBody>
      </p:sp>
      <p:sp>
        <p:nvSpPr>
          <p:cNvPr id="12" name="Rectangle 11">
            <a:extLst>
              <a:ext uri="{FF2B5EF4-FFF2-40B4-BE49-F238E27FC236}">
                <a16:creationId xmlns:a16="http://schemas.microsoft.com/office/drawing/2014/main" id="{A6A7AA5B-60AB-76EC-00F0-938D73B2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E84DCF54-BE2A-9052-A5D6-679015FE1281}"/>
              </a:ext>
            </a:extLst>
          </p:cNvPr>
          <p:cNvSpPr>
            <a:spLocks noGrp="1"/>
          </p:cNvSpPr>
          <p:nvPr>
            <p:ph idx="1"/>
          </p:nvPr>
        </p:nvSpPr>
        <p:spPr>
          <a:xfrm>
            <a:off x="4742017" y="605896"/>
            <a:ext cx="6893605" cy="5646208"/>
          </a:xfrm>
        </p:spPr>
        <p:txBody>
          <a:bodyPr anchor="ctr">
            <a:normAutofit fontScale="92500" lnSpcReduction="10000"/>
          </a:bodyPr>
          <a:lstStyle/>
          <a:p>
            <a:pPr marL="384053" lvl="2" indent="0">
              <a:buNone/>
            </a:pPr>
            <a:r>
              <a:rPr lang="it-IT" sz="2000" b="1" dirty="0"/>
              <a:t>La scienza acquisita del Cristo terreno</a:t>
            </a:r>
          </a:p>
          <a:p>
            <a:pPr marL="384053" lvl="2" indent="0">
              <a:buNone/>
            </a:pPr>
            <a:r>
              <a:rPr lang="it-IT" sz="2000" b="1" dirty="0"/>
              <a:t>Testo</a:t>
            </a:r>
            <a:endParaRPr lang="it-IT" sz="2000" dirty="0"/>
          </a:p>
          <a:p>
            <a:pPr marL="384053" lvl="2" indent="0">
              <a:buNone/>
            </a:pPr>
            <a:r>
              <a:rPr lang="it-IT" sz="2000" dirty="0"/>
              <a:t>“Se quindi nell’anima di Cristo, oltre all’abito della scienza infusa, non ci fosse un qualche abito di scienza acquisita, come alcuni ritengono e </a:t>
            </a:r>
            <a:r>
              <a:rPr lang="it-IT" sz="2000" dirty="0">
                <a:solidFill>
                  <a:srgbClr val="FF0000"/>
                </a:solidFill>
              </a:rPr>
              <a:t>come anch’io una volta ritenevo</a:t>
            </a:r>
            <a:r>
              <a:rPr lang="it-IT" sz="2000" dirty="0"/>
              <a:t>, allora nessuna scienza sarebbe aumentata in Cristo </a:t>
            </a:r>
            <a:r>
              <a:rPr lang="it-IT" sz="2000" dirty="0">
                <a:solidFill>
                  <a:srgbClr val="FF0000"/>
                </a:solidFill>
              </a:rPr>
              <a:t>in maniera essenziale</a:t>
            </a:r>
            <a:r>
              <a:rPr lang="it-IT" sz="2000" dirty="0"/>
              <a:t>, ma solo in rapporto al suo </a:t>
            </a:r>
            <a:r>
              <a:rPr lang="it-IT" sz="2000" dirty="0">
                <a:solidFill>
                  <a:srgbClr val="FF0000"/>
                </a:solidFill>
              </a:rPr>
              <a:t>esercizio</a:t>
            </a:r>
            <a:r>
              <a:rPr lang="it-IT" sz="2000" dirty="0"/>
              <a:t>, ossia in rapporto all’applicazione delle specie intelligibili infuse ai singoli fantasmi. E in base a ciò si </a:t>
            </a:r>
            <a:r>
              <a:rPr lang="it-IT" sz="2000" dirty="0">
                <a:solidFill>
                  <a:srgbClr val="FF0000"/>
                </a:solidFill>
              </a:rPr>
              <a:t>spiegherebbe il progresso sperimentale nella scienza di Cristo: nel senso cioè che egli applicava le sue specie intelligibili infuse alle nuove conoscenze che riceveva dai sensi</a:t>
            </a:r>
            <a:r>
              <a:rPr lang="it-IT" sz="2000" dirty="0"/>
              <a:t>. </a:t>
            </a:r>
          </a:p>
          <a:p>
            <a:pPr marL="384053" lvl="2" indent="0">
              <a:buNone/>
            </a:pPr>
            <a:r>
              <a:rPr lang="it-IT" sz="2000" dirty="0"/>
              <a:t>Ma </a:t>
            </a:r>
            <a:r>
              <a:rPr lang="it-IT" sz="2000" dirty="0">
                <a:solidFill>
                  <a:srgbClr val="FF0000"/>
                </a:solidFill>
              </a:rPr>
              <a:t>poiché sembra sconveniente che a Cristo mancasse un’attività naturale dell’intelligenza</a:t>
            </a:r>
            <a:r>
              <a:rPr lang="it-IT" sz="2000" dirty="0"/>
              <a:t>, e d’altra parte astrarre le specie intelligibili dai fantasmi è un’attività naturale dell’intelletto agente dell’uomo, </a:t>
            </a:r>
            <a:r>
              <a:rPr lang="it-IT" sz="2000" dirty="0">
                <a:solidFill>
                  <a:srgbClr val="FF0000"/>
                </a:solidFill>
              </a:rPr>
              <a:t>è bene ammettere </a:t>
            </a:r>
            <a:r>
              <a:rPr lang="it-IT" sz="2000" dirty="0"/>
              <a:t>in Cristo anche tale operazione. Dal che segue </a:t>
            </a:r>
            <a:r>
              <a:rPr lang="it-IT" sz="2000" dirty="0">
                <a:solidFill>
                  <a:srgbClr val="FF0000"/>
                </a:solidFill>
              </a:rPr>
              <a:t>che</a:t>
            </a:r>
            <a:r>
              <a:rPr lang="it-IT" sz="2000" dirty="0"/>
              <a:t> </a:t>
            </a:r>
            <a:r>
              <a:rPr lang="it-IT" sz="2000" dirty="0">
                <a:solidFill>
                  <a:srgbClr val="FF0000"/>
                </a:solidFill>
              </a:rPr>
              <a:t>nell’anima di Cristo c’era un abito di scienza aumentabile mediante l ’astrazione delle specie</a:t>
            </a:r>
            <a:r>
              <a:rPr lang="it-IT" sz="2000" dirty="0"/>
              <a:t>, in quanto cioè l’intelletto agente, dopo le prime specie intelligibili astratte dai fantasmi, poteva astrarne altre ancora»</a:t>
            </a:r>
          </a:p>
          <a:p>
            <a:pPr marL="384053" lvl="2" indent="0">
              <a:buNone/>
            </a:pPr>
            <a:r>
              <a:rPr lang="it-IT" sz="2000" b="1" dirty="0"/>
              <a:t>Commento</a:t>
            </a:r>
          </a:p>
          <a:p>
            <a:pPr marL="384053" lvl="2" indent="0">
              <a:buNone/>
            </a:pPr>
            <a:r>
              <a:rPr lang="it-IT" sz="2000" dirty="0"/>
              <a:t>Bel testo. Ma qui si arriva </a:t>
            </a:r>
            <a:r>
              <a:rPr lang="it-IT" sz="2000" i="1" dirty="0"/>
              <a:t>in extremis </a:t>
            </a:r>
            <a:r>
              <a:rPr lang="it-IT" sz="2000" dirty="0"/>
              <a:t>a dire che Gesù è stato in grado di «pensare»!</a:t>
            </a:r>
          </a:p>
        </p:txBody>
      </p:sp>
    </p:spTree>
    <p:extLst>
      <p:ext uri="{BB962C8B-B14F-4D97-AF65-F5344CB8AC3E}">
        <p14:creationId xmlns:p14="http://schemas.microsoft.com/office/powerpoint/2010/main" val="47345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3B7869-B236-CEF4-F906-1A6FB296CE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426E63-E7C3-C2A2-2B78-4707D85A3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6045C281-007D-2488-F23C-607B9EA61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607056CE-8554-C9A7-40D9-51416A304492}"/>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err="1">
                <a:solidFill>
                  <a:srgbClr val="FFFFFF"/>
                </a:solidFill>
              </a:rPr>
              <a:t>Carattere</a:t>
            </a:r>
            <a:r>
              <a:rPr lang="es-ES" sz="3600" dirty="0">
                <a:solidFill>
                  <a:srgbClr val="FFFFFF"/>
                </a:solidFill>
              </a:rPr>
              <a:t> generale</a:t>
            </a:r>
            <a:br>
              <a:rPr lang="es-ES" sz="3600" dirty="0">
                <a:solidFill>
                  <a:srgbClr val="FFFFFF"/>
                </a:solidFill>
              </a:rPr>
            </a:br>
            <a:r>
              <a:rPr lang="es-ES" sz="3600" dirty="0">
                <a:solidFill>
                  <a:srgbClr val="FFFFFF"/>
                </a:solidFill>
              </a:rPr>
              <a:t>_____</a:t>
            </a:r>
            <a:br>
              <a:rPr lang="es-ES" sz="3600" dirty="0">
                <a:solidFill>
                  <a:srgbClr val="FFFFFF"/>
                </a:solidFill>
              </a:rPr>
            </a:br>
            <a:endParaRPr lang="it-IT" sz="2400" dirty="0">
              <a:solidFill>
                <a:srgbClr val="FFFFFF"/>
              </a:solidFill>
            </a:endParaRPr>
          </a:p>
        </p:txBody>
      </p:sp>
      <p:sp>
        <p:nvSpPr>
          <p:cNvPr id="12" name="Rectangle 11">
            <a:extLst>
              <a:ext uri="{FF2B5EF4-FFF2-40B4-BE49-F238E27FC236}">
                <a16:creationId xmlns:a16="http://schemas.microsoft.com/office/drawing/2014/main" id="{74A8C574-4CFD-FC3E-BF85-B40B7FE3B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7AB79D2A-E442-E628-A47F-1D204B25E093}"/>
              </a:ext>
            </a:extLst>
          </p:cNvPr>
          <p:cNvSpPr>
            <a:spLocks noGrp="1"/>
          </p:cNvSpPr>
          <p:nvPr>
            <p:ph idx="1"/>
          </p:nvPr>
        </p:nvSpPr>
        <p:spPr>
          <a:xfrm>
            <a:off x="4742019" y="605896"/>
            <a:ext cx="6413662" cy="5646208"/>
          </a:xfrm>
        </p:spPr>
        <p:txBody>
          <a:bodyPr anchor="ctr">
            <a:normAutofit/>
          </a:bodyPr>
          <a:lstStyle/>
          <a:p>
            <a:pPr marL="384053" lvl="2" indent="0">
              <a:buNone/>
            </a:pPr>
            <a:r>
              <a:rPr lang="it-IT" sz="2800" dirty="0"/>
              <a:t>«Mentre i pensatori medievali come Tommaso d'Aquino pensavano alla conoscenza di Cristo con precisione aristotelica in termini di atti, potenze e, in particolare, abitudini, i pensatori moderni sono più interessati a </a:t>
            </a:r>
            <a:r>
              <a:rPr lang="it-IT" sz="2800"/>
              <a:t>comprendere la </a:t>
            </a:r>
            <a:r>
              <a:rPr lang="it-IT" sz="2800" dirty="0"/>
              <a:t>vita narrata nei Vangeli e vogliono sentire parlare di coscienza, di processo psicologico, di concepire e realizzare un'opera storica»</a:t>
            </a:r>
          </a:p>
        </p:txBody>
      </p:sp>
    </p:spTree>
    <p:extLst>
      <p:ext uri="{BB962C8B-B14F-4D97-AF65-F5344CB8AC3E}">
        <p14:creationId xmlns:p14="http://schemas.microsoft.com/office/powerpoint/2010/main" val="25636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4C2C1-9FE1-1841-57AD-92C3DACC528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42FB90-FB52-1472-D7AB-18371AD0C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9CCF2C7A-A64E-EDA4-5A47-F8E9B50BD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7B8871F-74A5-34C4-748B-A3AE820F8B6C}"/>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Bernard </a:t>
            </a:r>
            <a:r>
              <a:rPr lang="es-ES" sz="3600" dirty="0" err="1">
                <a:solidFill>
                  <a:srgbClr val="FFFFFF"/>
                </a:solidFill>
              </a:rPr>
              <a:t>Lonergan</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err="1">
                <a:solidFill>
                  <a:srgbClr val="FFFFFF"/>
                </a:solidFill>
              </a:rPr>
              <a:t>Hefling</a:t>
            </a:r>
            <a:r>
              <a:rPr lang="es-ES" sz="2400" i="1" dirty="0">
                <a:solidFill>
                  <a:srgbClr val="FFFFFF"/>
                </a:solidFill>
              </a:rPr>
              <a:t>, </a:t>
            </a:r>
            <a:r>
              <a:rPr lang="es-ES" sz="2400" dirty="0">
                <a:solidFill>
                  <a:srgbClr val="FFFFFF"/>
                </a:solidFill>
              </a:rPr>
              <a:t>139</a:t>
            </a:r>
            <a:endParaRPr lang="it-IT" sz="2400" dirty="0">
              <a:solidFill>
                <a:srgbClr val="FFFFFF"/>
              </a:solidFill>
            </a:endParaRPr>
          </a:p>
        </p:txBody>
      </p:sp>
      <p:sp>
        <p:nvSpPr>
          <p:cNvPr id="12" name="Rectangle 11">
            <a:extLst>
              <a:ext uri="{FF2B5EF4-FFF2-40B4-BE49-F238E27FC236}">
                <a16:creationId xmlns:a16="http://schemas.microsoft.com/office/drawing/2014/main" id="{A43B7402-02B2-8FB7-5F9C-F44801EC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F9E6D136-F6F9-1CB2-9CAA-975454F6E590}"/>
              </a:ext>
            </a:extLst>
          </p:cNvPr>
          <p:cNvSpPr>
            <a:spLocks noGrp="1"/>
          </p:cNvSpPr>
          <p:nvPr>
            <p:ph idx="1"/>
          </p:nvPr>
        </p:nvSpPr>
        <p:spPr>
          <a:xfrm>
            <a:off x="4742019" y="605896"/>
            <a:ext cx="6413662" cy="5646208"/>
          </a:xfrm>
        </p:spPr>
        <p:txBody>
          <a:bodyPr anchor="ctr">
            <a:normAutofit/>
          </a:bodyPr>
          <a:lstStyle/>
          <a:p>
            <a:pPr marL="384053" lvl="2" indent="0">
              <a:buNone/>
            </a:pPr>
            <a:r>
              <a:rPr lang="it-IT" sz="2400" b="1" dirty="0"/>
              <a:t>Soggetto ontologico e soggetto psicologico</a:t>
            </a:r>
            <a:endParaRPr lang="it-IT" sz="2800" b="1" dirty="0"/>
          </a:p>
          <a:p>
            <a:pPr marL="384053" lvl="2" indent="0">
              <a:buNone/>
            </a:pPr>
            <a:r>
              <a:rPr lang="it-IT" sz="2400" dirty="0"/>
              <a:t>(sintesi offerta da </a:t>
            </a:r>
            <a:r>
              <a:rPr lang="it-IT" sz="2400" dirty="0" err="1"/>
              <a:t>Hefling</a:t>
            </a:r>
            <a:r>
              <a:rPr lang="it-IT" sz="2400" dirty="0"/>
              <a:t>)</a:t>
            </a:r>
          </a:p>
          <a:p>
            <a:pPr marL="384053" lvl="2" indent="0">
              <a:buNone/>
            </a:pPr>
            <a:endParaRPr lang="it-IT" sz="2800" dirty="0"/>
          </a:p>
          <a:p>
            <a:pPr marL="384053" lvl="2" indent="0">
              <a:buNone/>
            </a:pPr>
            <a:endParaRPr lang="it-IT" sz="2800" dirty="0"/>
          </a:p>
          <a:p>
            <a:pPr marL="384053" lvl="2" indent="0">
              <a:buNone/>
            </a:pPr>
            <a:r>
              <a:rPr lang="it-IT" sz="2800" dirty="0"/>
              <a:t>Por </a:t>
            </a:r>
            <a:r>
              <a:rPr lang="it-IT" sz="2800" dirty="0">
                <a:solidFill>
                  <a:srgbClr val="FF0000"/>
                </a:solidFill>
              </a:rPr>
              <a:t>soggetto ontologico si intende il soggetto di atti </a:t>
            </a:r>
            <a:r>
              <a:rPr lang="it-IT" sz="2800" dirty="0"/>
              <a:t>o operazioni. Attraverso alcuni di questi atti o operazioni, il soggetto diventa </a:t>
            </a:r>
            <a:r>
              <a:rPr lang="it-IT" sz="2800" dirty="0" err="1"/>
              <a:t>autopresente</a:t>
            </a:r>
            <a:r>
              <a:rPr lang="it-IT" sz="2800" dirty="0"/>
              <a:t>, cioè cosciente. Un </a:t>
            </a:r>
            <a:r>
              <a:rPr lang="it-IT" sz="2800" dirty="0">
                <a:solidFill>
                  <a:srgbClr val="FF0000"/>
                </a:solidFill>
              </a:rPr>
              <a:t>soggetto psicologico</a:t>
            </a:r>
            <a:r>
              <a:rPr lang="it-IT" sz="2800" dirty="0"/>
              <a:t>, quindi, </a:t>
            </a:r>
            <a:r>
              <a:rPr lang="it-IT" sz="2800" dirty="0">
                <a:solidFill>
                  <a:srgbClr val="FF0000"/>
                </a:solidFill>
              </a:rPr>
              <a:t>è un soggetto ontologico </a:t>
            </a:r>
            <a:r>
              <a:rPr lang="it-IT" sz="2800" dirty="0"/>
              <a:t>– una persona – </a:t>
            </a:r>
            <a:r>
              <a:rPr lang="it-IT" sz="2800" dirty="0">
                <a:solidFill>
                  <a:srgbClr val="FF0000"/>
                </a:solidFill>
              </a:rPr>
              <a:t>che sta operando psicologicamente </a:t>
            </a:r>
            <a:r>
              <a:rPr lang="it-IT" sz="2800" dirty="0"/>
              <a:t>e che, di conseguenza, è cosciente</a:t>
            </a:r>
          </a:p>
        </p:txBody>
      </p:sp>
    </p:spTree>
    <p:extLst>
      <p:ext uri="{BB962C8B-B14F-4D97-AF65-F5344CB8AC3E}">
        <p14:creationId xmlns:p14="http://schemas.microsoft.com/office/powerpoint/2010/main" val="356887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8D2780-BF87-5E18-9BE7-16051AE008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DD0395-3D3C-A4EC-20AB-81A2ED4A4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7E145342-36F6-44EE-B434-82808FFF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978E4923-957F-4474-CFD6-A1641E677ACF}"/>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Bernard </a:t>
            </a:r>
            <a:r>
              <a:rPr lang="es-ES" sz="3600" dirty="0" err="1">
                <a:solidFill>
                  <a:srgbClr val="FFFFFF"/>
                </a:solidFill>
              </a:rPr>
              <a:t>Lonergan</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i="1" dirty="0">
                <a:solidFill>
                  <a:srgbClr val="FFFFFF"/>
                </a:solidFill>
              </a:rPr>
              <a:t>De Verbo </a:t>
            </a:r>
            <a:r>
              <a:rPr lang="es-ES" sz="2400" i="1" dirty="0" err="1">
                <a:solidFill>
                  <a:srgbClr val="FFFFFF"/>
                </a:solidFill>
              </a:rPr>
              <a:t>Incarnato</a:t>
            </a:r>
            <a:r>
              <a:rPr lang="es-ES" sz="2400" i="1" dirty="0">
                <a:solidFill>
                  <a:srgbClr val="FFFFFF"/>
                </a:solidFill>
              </a:rPr>
              <a:t>, 3° ed. inglese, </a:t>
            </a:r>
            <a:r>
              <a:rPr lang="es-ES" sz="2400" i="1" dirty="0" err="1">
                <a:solidFill>
                  <a:srgbClr val="FFFFFF"/>
                </a:solidFill>
              </a:rPr>
              <a:t>Thesis</a:t>
            </a:r>
            <a:r>
              <a:rPr lang="es-ES" sz="2400" i="1" dirty="0">
                <a:solidFill>
                  <a:srgbClr val="FFFFFF"/>
                </a:solidFill>
              </a:rPr>
              <a:t> 12</a:t>
            </a:r>
            <a:endParaRPr lang="it-IT" sz="2400" i="1" dirty="0">
              <a:solidFill>
                <a:srgbClr val="FFFFFF"/>
              </a:solidFill>
            </a:endParaRPr>
          </a:p>
        </p:txBody>
      </p:sp>
      <p:sp>
        <p:nvSpPr>
          <p:cNvPr id="12" name="Rectangle 11">
            <a:extLst>
              <a:ext uri="{FF2B5EF4-FFF2-40B4-BE49-F238E27FC236}">
                <a16:creationId xmlns:a16="http://schemas.microsoft.com/office/drawing/2014/main" id="{03F20E3F-4FF0-A929-4092-D8D46D09C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89CCADA0-2056-E542-B15A-77B9E277A7CA}"/>
              </a:ext>
            </a:extLst>
          </p:cNvPr>
          <p:cNvSpPr>
            <a:spLocks noGrp="1"/>
          </p:cNvSpPr>
          <p:nvPr>
            <p:ph idx="1"/>
          </p:nvPr>
        </p:nvSpPr>
        <p:spPr>
          <a:xfrm>
            <a:off x="4742019" y="605896"/>
            <a:ext cx="6413662" cy="5646208"/>
          </a:xfrm>
        </p:spPr>
        <p:txBody>
          <a:bodyPr anchor="ctr">
            <a:normAutofit/>
          </a:bodyPr>
          <a:lstStyle/>
          <a:p>
            <a:pPr marL="384053" lvl="2" indent="0">
              <a:buNone/>
            </a:pPr>
            <a:r>
              <a:rPr lang="it-IT" sz="2900" b="1" dirty="0"/>
              <a:t>Le tre scienze di Gesù</a:t>
            </a:r>
          </a:p>
          <a:p>
            <a:pPr marL="384053" lvl="2" indent="0">
              <a:buNone/>
            </a:pPr>
            <a:r>
              <a:rPr lang="en-US" sz="2400" dirty="0"/>
              <a:t>“</a:t>
            </a:r>
            <a:r>
              <a:rPr lang="it-IT" sz="2400" dirty="0"/>
              <a:t>Nella sua vita terrena, Cristo possedeva sia una conoscenza umana </a:t>
            </a:r>
            <a:r>
              <a:rPr lang="it-IT" sz="2400" dirty="0">
                <a:solidFill>
                  <a:srgbClr val="FF0000"/>
                </a:solidFill>
              </a:rPr>
              <a:t>effabile</a:t>
            </a:r>
            <a:r>
              <a:rPr lang="it-IT" sz="2400" dirty="0"/>
              <a:t> che </a:t>
            </a:r>
            <a:r>
              <a:rPr lang="it-IT" sz="2400" dirty="0">
                <a:solidFill>
                  <a:srgbClr val="FF0000"/>
                </a:solidFill>
              </a:rPr>
              <a:t>ineffabile</a:t>
            </a:r>
            <a:r>
              <a:rPr lang="it-IT" sz="2400" dirty="0"/>
              <a:t>, oltre alla sua conoscenza divina. In quanto </a:t>
            </a:r>
            <a:r>
              <a:rPr lang="it-IT" sz="2400" i="1" dirty="0" err="1">
                <a:solidFill>
                  <a:srgbClr val="00B050"/>
                </a:solidFill>
              </a:rPr>
              <a:t>comprehensor</a:t>
            </a:r>
            <a:r>
              <a:rPr lang="it-IT" sz="2400" i="1" dirty="0"/>
              <a:t> </a:t>
            </a:r>
            <a:r>
              <a:rPr lang="it-IT" sz="2400" dirty="0"/>
              <a:t>(contemplativo), conosceva Dio immediatamente, attraverso quella </a:t>
            </a:r>
            <a:r>
              <a:rPr lang="it-IT" sz="2400" dirty="0">
                <a:solidFill>
                  <a:srgbClr val="00B050"/>
                </a:solidFill>
              </a:rPr>
              <a:t>conoscenza ineffabile </a:t>
            </a:r>
            <a:r>
              <a:rPr lang="it-IT" sz="2400" dirty="0"/>
              <a:t>che viene anche chiamata </a:t>
            </a:r>
            <a:r>
              <a:rPr lang="it-IT" sz="2400" dirty="0">
                <a:solidFill>
                  <a:srgbClr val="00B050"/>
                </a:solidFill>
              </a:rPr>
              <a:t>beatifica</a:t>
            </a:r>
            <a:r>
              <a:rPr lang="it-IT" sz="2400" dirty="0"/>
              <a:t>. Con lo stesso atto, ma in modo mediato, conosceva tutto ciò che riguardava la sua missione. In quanto </a:t>
            </a:r>
            <a:r>
              <a:rPr lang="it-IT" sz="2400" i="1" dirty="0">
                <a:solidFill>
                  <a:srgbClr val="00B050"/>
                </a:solidFill>
              </a:rPr>
              <a:t>viator</a:t>
            </a:r>
            <a:r>
              <a:rPr lang="it-IT" sz="2400" i="1" dirty="0"/>
              <a:t> </a:t>
            </a:r>
            <a:r>
              <a:rPr lang="it-IT" sz="2400" dirty="0"/>
              <a:t>(pellegrino), invece, suscitava con la </a:t>
            </a:r>
            <a:r>
              <a:rPr lang="it-IT" sz="2400" dirty="0">
                <a:solidFill>
                  <a:srgbClr val="00B050"/>
                </a:solidFill>
              </a:rPr>
              <a:t>conoscenza effabile </a:t>
            </a:r>
            <a:r>
              <a:rPr lang="it-IT" sz="2400" dirty="0"/>
              <a:t>quegli atti cognitivi, naturali e soprannaturali, che costituivano la sua vita umana e storica»</a:t>
            </a:r>
            <a:endParaRPr lang="it-IT" sz="2800" dirty="0"/>
          </a:p>
        </p:txBody>
      </p:sp>
    </p:spTree>
    <p:extLst>
      <p:ext uri="{BB962C8B-B14F-4D97-AF65-F5344CB8AC3E}">
        <p14:creationId xmlns:p14="http://schemas.microsoft.com/office/powerpoint/2010/main" val="72171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FC9F9B-F9CE-6ADC-3C50-A745784C0A0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F332FC-85AD-A013-7F5E-355BD42B6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3B78A254-6DE8-6325-87B9-18FB97361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BFDAFA13-5DE6-0852-029B-F5C39204297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Bernard </a:t>
            </a:r>
            <a:r>
              <a:rPr lang="es-ES" sz="3600" dirty="0" err="1">
                <a:solidFill>
                  <a:srgbClr val="FFFFFF"/>
                </a:solidFill>
              </a:rPr>
              <a:t>Lonergan</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dirty="0" err="1">
                <a:solidFill>
                  <a:srgbClr val="FFFFFF"/>
                </a:solidFill>
              </a:rPr>
              <a:t>Hefling</a:t>
            </a:r>
            <a:r>
              <a:rPr lang="es-ES" sz="2400" dirty="0">
                <a:solidFill>
                  <a:srgbClr val="FFFFFF"/>
                </a:solidFill>
              </a:rPr>
              <a:t>, 150</a:t>
            </a:r>
            <a:endParaRPr lang="it-IT" sz="2400" dirty="0">
              <a:solidFill>
                <a:srgbClr val="FFFFFF"/>
              </a:solidFill>
            </a:endParaRPr>
          </a:p>
        </p:txBody>
      </p:sp>
      <p:sp>
        <p:nvSpPr>
          <p:cNvPr id="12" name="Rectangle 11">
            <a:extLst>
              <a:ext uri="{FF2B5EF4-FFF2-40B4-BE49-F238E27FC236}">
                <a16:creationId xmlns:a16="http://schemas.microsoft.com/office/drawing/2014/main" id="{83411F62-33F0-94BE-4ABB-4C19402E9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pic>
        <p:nvPicPr>
          <p:cNvPr id="5" name="Segnaposto contenuto 4">
            <a:extLst>
              <a:ext uri="{FF2B5EF4-FFF2-40B4-BE49-F238E27FC236}">
                <a16:creationId xmlns:a16="http://schemas.microsoft.com/office/drawing/2014/main" id="{94284409-68A1-079A-441F-A5838823414D}"/>
              </a:ext>
            </a:extLst>
          </p:cNvPr>
          <p:cNvPicPr>
            <a:picLocks noGrp="1" noChangeAspect="1"/>
          </p:cNvPicPr>
          <p:nvPr>
            <p:ph idx="1"/>
          </p:nvPr>
        </p:nvPicPr>
        <p:blipFill>
          <a:blip r:embed="rId2"/>
          <a:stretch>
            <a:fillRect/>
          </a:stretch>
        </p:blipFill>
        <p:spPr>
          <a:xfrm>
            <a:off x="6085125" y="606427"/>
            <a:ext cx="3726976" cy="5645150"/>
          </a:xfrm>
        </p:spPr>
      </p:pic>
    </p:spTree>
    <p:extLst>
      <p:ext uri="{BB962C8B-B14F-4D97-AF65-F5344CB8AC3E}">
        <p14:creationId xmlns:p14="http://schemas.microsoft.com/office/powerpoint/2010/main" val="107059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46FBC-C203-546B-0A75-286F4F19302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92DCAC-AE0F-31CC-B586-E46B7B8E6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8F792583-042C-0099-6BD0-004CBCE3A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E58CED79-8E1F-C361-C255-75D47DD7EFC1}"/>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Bernard </a:t>
            </a:r>
            <a:r>
              <a:rPr lang="es-ES" sz="3600" dirty="0" err="1">
                <a:solidFill>
                  <a:srgbClr val="FFFFFF"/>
                </a:solidFill>
              </a:rPr>
              <a:t>Lonergan</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i="1" dirty="0" err="1">
                <a:solidFill>
                  <a:srgbClr val="FFFFFF"/>
                </a:solidFill>
              </a:rPr>
              <a:t>Hefling</a:t>
            </a:r>
            <a:r>
              <a:rPr lang="es-ES" sz="2400" i="1" dirty="0">
                <a:solidFill>
                  <a:srgbClr val="FFFFFF"/>
                </a:solidFill>
              </a:rPr>
              <a:t>, 133</a:t>
            </a:r>
            <a:endParaRPr lang="it-IT" sz="2400" dirty="0">
              <a:solidFill>
                <a:srgbClr val="FFFFFF"/>
              </a:solidFill>
            </a:endParaRPr>
          </a:p>
        </p:txBody>
      </p:sp>
      <p:sp>
        <p:nvSpPr>
          <p:cNvPr id="12" name="Rectangle 11">
            <a:extLst>
              <a:ext uri="{FF2B5EF4-FFF2-40B4-BE49-F238E27FC236}">
                <a16:creationId xmlns:a16="http://schemas.microsoft.com/office/drawing/2014/main" id="{6D557F12-0890-B9D3-F5FF-752B89AAB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BB103A5-C9A8-9845-84F0-CBE90F4E5A24}"/>
              </a:ext>
            </a:extLst>
          </p:cNvPr>
          <p:cNvSpPr>
            <a:spLocks noGrp="1"/>
          </p:cNvSpPr>
          <p:nvPr>
            <p:ph idx="1"/>
          </p:nvPr>
        </p:nvSpPr>
        <p:spPr>
          <a:xfrm>
            <a:off x="4742019" y="605896"/>
            <a:ext cx="6413662" cy="5646208"/>
          </a:xfrm>
        </p:spPr>
        <p:txBody>
          <a:bodyPr anchor="ctr">
            <a:normAutofit fontScale="70000" lnSpcReduction="20000"/>
          </a:bodyPr>
          <a:lstStyle/>
          <a:p>
            <a:pPr marL="384053" lvl="2" indent="0">
              <a:buNone/>
            </a:pPr>
            <a:r>
              <a:rPr lang="it-IT" sz="2900" b="1" dirty="0"/>
              <a:t>La visione beatifica di Cristo</a:t>
            </a:r>
          </a:p>
          <a:p>
            <a:pPr marL="384053" lvl="2" indent="0">
              <a:buNone/>
            </a:pPr>
            <a:r>
              <a:rPr lang="it-IT" sz="2400" dirty="0"/>
              <a:t>(sintesi offerta da </a:t>
            </a:r>
            <a:r>
              <a:rPr lang="it-IT" sz="2400" dirty="0" err="1"/>
              <a:t>Hefling</a:t>
            </a:r>
            <a:r>
              <a:rPr lang="it-IT" sz="2400" dirty="0"/>
              <a:t>)</a:t>
            </a:r>
            <a:endParaRPr lang="it-IT" sz="2800" dirty="0"/>
          </a:p>
          <a:p>
            <a:pPr marL="384053" lvl="2" indent="0">
              <a:buNone/>
            </a:pPr>
            <a:endParaRPr lang="it-IT" sz="2800" dirty="0"/>
          </a:p>
          <a:p>
            <a:pPr marL="384053" lvl="2" indent="0">
              <a:buNone/>
            </a:pPr>
            <a:r>
              <a:rPr lang="it-IT" sz="2800" dirty="0"/>
              <a:t>Affinché Cristo sapessi «di essere Dio, dovevano essere soddisfatte </a:t>
            </a:r>
            <a:r>
              <a:rPr lang="it-IT" sz="2800" dirty="0">
                <a:solidFill>
                  <a:srgbClr val="FF0000"/>
                </a:solidFill>
              </a:rPr>
              <a:t>due condizioni diverse</a:t>
            </a:r>
            <a:r>
              <a:rPr lang="it-IT" sz="2800" dirty="0"/>
              <a:t>. In primo luogo, doveva esserci </a:t>
            </a:r>
            <a:r>
              <a:rPr lang="it-IT" sz="2800" dirty="0">
                <a:solidFill>
                  <a:srgbClr val="0070C0"/>
                </a:solidFill>
              </a:rPr>
              <a:t>una coscienza umana</a:t>
            </a:r>
            <a:r>
              <a:rPr lang="it-IT" sz="2800" dirty="0"/>
              <a:t>, un’"</a:t>
            </a:r>
            <a:r>
              <a:rPr lang="it-IT" sz="2800" dirty="0">
                <a:solidFill>
                  <a:srgbClr val="0070C0"/>
                </a:solidFill>
              </a:rPr>
              <a:t>esperienza interiore di sé e dei propri atti</a:t>
            </a:r>
            <a:r>
              <a:rPr lang="it-IT" sz="2800" dirty="0"/>
              <a:t>", nel senso di "una sorta di consapevolezza preliminare e non strutturata, che è presupposta dall’indagine intellettuale e da essa completata. Questo </a:t>
            </a:r>
            <a:r>
              <a:rPr lang="it-IT" sz="2800" i="1" dirty="0">
                <a:solidFill>
                  <a:srgbClr val="FF0000"/>
                </a:solidFill>
              </a:rPr>
              <a:t>ex parte </a:t>
            </a:r>
            <a:r>
              <a:rPr lang="it-IT" sz="2800" i="1" dirty="0" err="1">
                <a:solidFill>
                  <a:srgbClr val="FF0000"/>
                </a:solidFill>
              </a:rPr>
              <a:t>subiecti</a:t>
            </a:r>
            <a:r>
              <a:rPr lang="it-IT" sz="2800" dirty="0"/>
              <a:t>.</a:t>
            </a:r>
          </a:p>
          <a:p>
            <a:pPr marL="384053" lvl="2" indent="0">
              <a:buNone/>
            </a:pPr>
            <a:r>
              <a:rPr lang="it-IT" sz="2800" dirty="0"/>
              <a:t>In secondo luogo, doveva esserci </a:t>
            </a:r>
            <a:r>
              <a:rPr lang="it-IT" sz="2800" dirty="0">
                <a:solidFill>
                  <a:srgbClr val="0070C0"/>
                </a:solidFill>
              </a:rPr>
              <a:t>una conoscenza beatifica </a:t>
            </a:r>
            <a:r>
              <a:rPr lang="it-IT" sz="2800" i="1" dirty="0">
                <a:solidFill>
                  <a:srgbClr val="FF0000"/>
                </a:solidFill>
              </a:rPr>
              <a:t>ex parte </a:t>
            </a:r>
            <a:r>
              <a:rPr lang="it-IT" sz="2800" i="1" dirty="0" err="1">
                <a:solidFill>
                  <a:srgbClr val="FF0000"/>
                </a:solidFill>
              </a:rPr>
              <a:t>obiecti</a:t>
            </a:r>
            <a:r>
              <a:rPr lang="it-IT" sz="2800" dirty="0"/>
              <a:t>, cioè dal lato dell'oggetto. Questo oggetto è inteso dal soggetto operante nel caso dell’operazione del “vedere Dio faccia a faccia.”»</a:t>
            </a:r>
          </a:p>
          <a:p>
            <a:pPr marL="384053" lvl="2" indent="0">
              <a:buNone/>
            </a:pPr>
            <a:endParaRPr lang="it-IT" sz="2800" dirty="0"/>
          </a:p>
          <a:p>
            <a:pPr marL="384053" lvl="2" indent="0">
              <a:buNone/>
            </a:pPr>
            <a:r>
              <a:rPr lang="it-IT" sz="2800" b="1" dirty="0"/>
              <a:t>Commento</a:t>
            </a:r>
          </a:p>
          <a:p>
            <a:pPr marL="384053" lvl="2" indent="0">
              <a:buNone/>
            </a:pPr>
            <a:r>
              <a:rPr lang="it-IT" sz="2800" dirty="0"/>
              <a:t>Nel seguito spiega che Gesù </a:t>
            </a:r>
            <a:r>
              <a:rPr lang="it-IT" sz="2800" dirty="0">
                <a:solidFill>
                  <a:srgbClr val="FF0000"/>
                </a:solidFill>
              </a:rPr>
              <a:t>solo può avere certezza </a:t>
            </a:r>
            <a:r>
              <a:rPr lang="it-IT" sz="2800" dirty="0"/>
              <a:t>di essere Figlio di Dio se vede Dio nella sua essenza, </a:t>
            </a:r>
            <a:r>
              <a:rPr lang="it-IT" sz="2800"/>
              <a:t>altrimenti il </a:t>
            </a:r>
            <a:r>
              <a:rPr lang="it-IT" sz="2800" dirty="0"/>
              <a:t>significato della espressione Dio e Figlio di Dio rimarrebbe solo un concetto umano che non potrebbe corrispondere alla realtà </a:t>
            </a:r>
            <a:r>
              <a:rPr lang="it-IT" sz="2800" dirty="0">
                <a:solidFill>
                  <a:srgbClr val="FF0000"/>
                </a:solidFill>
              </a:rPr>
              <a:t>di ciò che è veramente Dio</a:t>
            </a:r>
            <a:r>
              <a:rPr lang="it-IT" sz="2800" dirty="0"/>
              <a:t>. </a:t>
            </a:r>
          </a:p>
        </p:txBody>
      </p:sp>
    </p:spTree>
    <p:extLst>
      <p:ext uri="{BB962C8B-B14F-4D97-AF65-F5344CB8AC3E}">
        <p14:creationId xmlns:p14="http://schemas.microsoft.com/office/powerpoint/2010/main" val="190806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C18D52-557A-406F-3BF7-C6ADDC612E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6FA983C-FAD9-0401-65F1-CAC30BAC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0A4F9060-EE7B-17E8-EDA4-17BAEF170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91AA8CEA-33B0-F006-19D2-76BF23917B27}"/>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Bernard </a:t>
            </a:r>
            <a:r>
              <a:rPr lang="es-ES" sz="3600" dirty="0" err="1">
                <a:solidFill>
                  <a:srgbClr val="FFFFFF"/>
                </a:solidFill>
              </a:rPr>
              <a:t>Lonergan</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400" i="1" dirty="0">
                <a:solidFill>
                  <a:srgbClr val="FFFFFF"/>
                </a:solidFill>
              </a:rPr>
              <a:t>De Verbo </a:t>
            </a:r>
            <a:r>
              <a:rPr lang="es-ES" sz="2400" i="1" dirty="0" err="1">
                <a:solidFill>
                  <a:srgbClr val="FFFFFF"/>
                </a:solidFill>
              </a:rPr>
              <a:t>Incarnato</a:t>
            </a:r>
            <a:r>
              <a:rPr lang="es-ES" sz="2400" i="1" dirty="0">
                <a:solidFill>
                  <a:srgbClr val="FFFFFF"/>
                </a:solidFill>
              </a:rPr>
              <a:t>, 3° ed. inglese, 408</a:t>
            </a:r>
            <a:endParaRPr lang="it-IT" sz="2400" dirty="0">
              <a:solidFill>
                <a:srgbClr val="FFFFFF"/>
              </a:solidFill>
            </a:endParaRPr>
          </a:p>
        </p:txBody>
      </p:sp>
      <p:sp>
        <p:nvSpPr>
          <p:cNvPr id="12" name="Rectangle 11">
            <a:extLst>
              <a:ext uri="{FF2B5EF4-FFF2-40B4-BE49-F238E27FC236}">
                <a16:creationId xmlns:a16="http://schemas.microsoft.com/office/drawing/2014/main" id="{30701149-BBBF-BE5E-E498-21B6FC7CC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F8C5AC0-03C2-9922-7895-482DD33FCF91}"/>
              </a:ext>
            </a:extLst>
          </p:cNvPr>
          <p:cNvSpPr>
            <a:spLocks noGrp="1"/>
          </p:cNvSpPr>
          <p:nvPr>
            <p:ph idx="1"/>
          </p:nvPr>
        </p:nvSpPr>
        <p:spPr>
          <a:xfrm>
            <a:off x="4742019" y="605896"/>
            <a:ext cx="6413662" cy="5646208"/>
          </a:xfrm>
        </p:spPr>
        <p:txBody>
          <a:bodyPr anchor="ctr">
            <a:normAutofit/>
          </a:bodyPr>
          <a:lstStyle/>
          <a:p>
            <a:pPr marL="384053" lvl="2" indent="0">
              <a:buNone/>
            </a:pPr>
            <a:r>
              <a:rPr lang="en-US" sz="2400" b="1" dirty="0"/>
              <a:t>Senso </a:t>
            </a:r>
            <a:r>
              <a:rPr lang="en-US" sz="2400" b="1" dirty="0" err="1"/>
              <a:t>della</a:t>
            </a:r>
            <a:r>
              <a:rPr lang="en-US" sz="2400" b="1" dirty="0"/>
              <a:t> vita di Gesù</a:t>
            </a:r>
          </a:p>
          <a:p>
            <a:pPr marL="384053" lvl="2" indent="0">
              <a:buNone/>
            </a:pPr>
            <a:endParaRPr lang="en-US" sz="2400" b="1" dirty="0"/>
          </a:p>
          <a:p>
            <a:pPr marL="384053" lvl="2" indent="0">
              <a:buNone/>
            </a:pPr>
            <a:r>
              <a:rPr lang="it-IT" sz="2400" dirty="0"/>
              <a:t>«Rendere in modo </a:t>
            </a:r>
            <a:r>
              <a:rPr lang="it-IT" sz="2400" dirty="0">
                <a:solidFill>
                  <a:srgbClr val="FF0000"/>
                </a:solidFill>
              </a:rPr>
              <a:t>esprimibile e palpabile </a:t>
            </a:r>
            <a:r>
              <a:rPr lang="it-IT" sz="2400" dirty="0"/>
              <a:t>ciò che in lui era </a:t>
            </a:r>
            <a:r>
              <a:rPr lang="it-IT" sz="2400" dirty="0">
                <a:solidFill>
                  <a:srgbClr val="FF0000"/>
                </a:solidFill>
              </a:rPr>
              <a:t>ineffabile</a:t>
            </a:r>
            <a:r>
              <a:rPr lang="it-IT" sz="2400" dirty="0"/>
              <a:t>" fu "la cosa principale e originaria nella vita di Cristo uomo».</a:t>
            </a:r>
            <a:endParaRPr lang="en-US" sz="2400" dirty="0"/>
          </a:p>
          <a:p>
            <a:pPr marL="384053" lvl="2" indent="0">
              <a:buNone/>
            </a:pPr>
            <a:endParaRPr lang="en-US" sz="2400" dirty="0"/>
          </a:p>
          <a:p>
            <a:pPr marL="384053" lvl="2" indent="0">
              <a:buNone/>
            </a:pPr>
            <a:r>
              <a:rPr lang="en-US" sz="2400" b="1" dirty="0" err="1"/>
              <a:t>Commento</a:t>
            </a:r>
            <a:endParaRPr lang="en-US" sz="2400" b="1" dirty="0"/>
          </a:p>
          <a:p>
            <a:pPr marL="384053" lvl="2" indent="0">
              <a:buNone/>
            </a:pPr>
            <a:r>
              <a:rPr lang="it-IT" sz="2000" dirty="0"/>
              <a:t>Il senso dell’Incarnazione era che il Verbo esprimesse, nel tempo, l’amore eterno e la volontà del Padre.</a:t>
            </a:r>
          </a:p>
          <a:p>
            <a:pPr marL="384053" lvl="2" indent="0">
              <a:buNone/>
            </a:pPr>
            <a:r>
              <a:rPr lang="it-IT" sz="2000" dirty="0"/>
              <a:t>Questo esprimersi era dunque un processo, e «questo processo in Cristo uomo, un processo di rendere esprimibile ciò che era posseduto in modo ineffabile, era… la vita umana e storica di Cristo stesso»</a:t>
            </a:r>
          </a:p>
        </p:txBody>
      </p:sp>
    </p:spTree>
    <p:extLst>
      <p:ext uri="{BB962C8B-B14F-4D97-AF65-F5344CB8AC3E}">
        <p14:creationId xmlns:p14="http://schemas.microsoft.com/office/powerpoint/2010/main" val="112011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3B25E8-F15A-4263-F463-B4ECF57DDE7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CFA4CA-103D-C143-3B8E-8F22D4389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DC0BD7EF-21C0-128B-3F61-43695BA0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4BD4A3D-62C0-374D-8AE9-24DEBF9FDE3D}"/>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moderni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endParaRPr lang="it-IT" sz="2400" dirty="0">
              <a:solidFill>
                <a:srgbClr val="FFFFFF"/>
              </a:solidFill>
            </a:endParaRPr>
          </a:p>
        </p:txBody>
      </p:sp>
      <p:sp>
        <p:nvSpPr>
          <p:cNvPr id="12" name="Rectangle 11">
            <a:extLst>
              <a:ext uri="{FF2B5EF4-FFF2-40B4-BE49-F238E27FC236}">
                <a16:creationId xmlns:a16="http://schemas.microsoft.com/office/drawing/2014/main" id="{9332024D-7B15-2D6E-34D6-78042964E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069BDB2-B31E-CC5B-C82C-3F3C1BCA96DD}"/>
              </a:ext>
            </a:extLst>
          </p:cNvPr>
          <p:cNvSpPr>
            <a:spLocks noGrp="1"/>
          </p:cNvSpPr>
          <p:nvPr>
            <p:ph idx="1"/>
          </p:nvPr>
        </p:nvSpPr>
        <p:spPr>
          <a:xfrm>
            <a:off x="4742018" y="605896"/>
            <a:ext cx="6582473" cy="5646208"/>
          </a:xfrm>
        </p:spPr>
        <p:txBody>
          <a:bodyPr anchor="ctr">
            <a:normAutofit fontScale="92500"/>
          </a:bodyPr>
          <a:lstStyle/>
          <a:p>
            <a:pPr marL="384053" lvl="2" indent="0">
              <a:buNone/>
            </a:pPr>
            <a:r>
              <a:rPr lang="en-US" sz="2600" b="1" dirty="0" err="1"/>
              <a:t>Terminologia</a:t>
            </a:r>
            <a:endParaRPr lang="en-US" sz="2600" b="1" dirty="0"/>
          </a:p>
          <a:p>
            <a:pPr lvl="2"/>
            <a:endParaRPr lang="en-US" sz="2400" b="1" dirty="0"/>
          </a:p>
          <a:p>
            <a:pPr lvl="2">
              <a:buClr>
                <a:srgbClr val="0070C0"/>
              </a:buClr>
              <a:buFont typeface="Wingdings" panose="05000000000000000000" pitchFamily="2" charset="2"/>
              <a:buChar char="§"/>
            </a:pPr>
            <a:r>
              <a:rPr lang="it-IT" sz="2400" b="1" dirty="0"/>
              <a:t>Autocomunicazione di Dio:</a:t>
            </a:r>
            <a:r>
              <a:rPr lang="it-IT" sz="2400" dirty="0"/>
              <a:t> vera rivelazione di Dio nel mondo, </a:t>
            </a:r>
            <a:r>
              <a:rPr lang="it-IT" sz="2400" dirty="0">
                <a:solidFill>
                  <a:srgbClr val="FF0000"/>
                </a:solidFill>
              </a:rPr>
              <a:t>in forma di grazia nel tempo e di gloria (visione beatifica) dopo questa vita</a:t>
            </a:r>
            <a:r>
              <a:rPr lang="it-IT" sz="2400" dirty="0"/>
              <a:t>. Attraverso di essa, possiamo conoscere e possedere Dio.</a:t>
            </a:r>
          </a:p>
          <a:p>
            <a:pPr lvl="2">
              <a:buClr>
                <a:srgbClr val="0070C0"/>
              </a:buClr>
              <a:buFont typeface="Wingdings" panose="05000000000000000000" pitchFamily="2" charset="2"/>
              <a:buChar char="§"/>
            </a:pPr>
            <a:r>
              <a:rPr lang="it-IT" sz="2400" b="1" dirty="0"/>
              <a:t>Esperienza trascendentale:</a:t>
            </a:r>
            <a:r>
              <a:rPr lang="it-IT" sz="2400" dirty="0"/>
              <a:t> esperienza che ogni uomo ha di sé e della propria conoscenza, </a:t>
            </a:r>
            <a:r>
              <a:rPr lang="it-IT" sz="2400" dirty="0">
                <a:solidFill>
                  <a:srgbClr val="FF0000"/>
                </a:solidFill>
              </a:rPr>
              <a:t>aperta all’infinità </a:t>
            </a:r>
            <a:r>
              <a:rPr lang="it-IT" sz="2400" dirty="0"/>
              <a:t>degli esseri e a Dio.</a:t>
            </a:r>
          </a:p>
          <a:p>
            <a:pPr lvl="2">
              <a:buClr>
                <a:srgbClr val="0070C0"/>
              </a:buClr>
              <a:buFont typeface="Wingdings" panose="05000000000000000000" pitchFamily="2" charset="2"/>
              <a:buChar char="§"/>
            </a:pPr>
            <a:r>
              <a:rPr lang="it-IT" sz="2400" b="1" dirty="0"/>
              <a:t>Soprannaturale:</a:t>
            </a:r>
            <a:r>
              <a:rPr lang="it-IT" sz="2400" dirty="0"/>
              <a:t> </a:t>
            </a:r>
            <a:r>
              <a:rPr lang="it-IT" sz="2400" dirty="0">
                <a:solidFill>
                  <a:srgbClr val="FF0000"/>
                </a:solidFill>
              </a:rPr>
              <a:t>esperienza dell’autocomunicazione di Dio</a:t>
            </a:r>
            <a:r>
              <a:rPr lang="it-IT" sz="2400" dirty="0"/>
              <a:t>, che si manifesta come un esistenziale. </a:t>
            </a:r>
          </a:p>
          <a:p>
            <a:pPr lvl="2">
              <a:buClr>
                <a:srgbClr val="0070C0"/>
              </a:buClr>
              <a:buFont typeface="Wingdings" panose="05000000000000000000" pitchFamily="2" charset="2"/>
              <a:buChar char="§"/>
            </a:pPr>
            <a:r>
              <a:rPr lang="it-IT" sz="2400" b="1" dirty="0"/>
              <a:t>Soggetto umano (uomo):</a:t>
            </a:r>
            <a:r>
              <a:rPr lang="it-IT" sz="2400" dirty="0"/>
              <a:t> soggetto aperto alla trascendenza e al soprannaturale. È un </a:t>
            </a:r>
            <a:r>
              <a:rPr lang="it-IT" sz="2400" dirty="0">
                <a:solidFill>
                  <a:srgbClr val="FF0000"/>
                </a:solidFill>
              </a:rPr>
              <a:t>uditore della Parola</a:t>
            </a:r>
            <a:r>
              <a:rPr lang="it-IT" sz="2400" dirty="0"/>
              <a:t>.</a:t>
            </a:r>
          </a:p>
          <a:p>
            <a:pPr lvl="2">
              <a:buClr>
                <a:srgbClr val="0070C0"/>
              </a:buClr>
              <a:buFont typeface="Wingdings" panose="05000000000000000000" pitchFamily="2" charset="2"/>
              <a:buChar char="§"/>
            </a:pPr>
            <a:r>
              <a:rPr lang="it-IT" sz="2400" b="1" dirty="0"/>
              <a:t>Incarnazione:</a:t>
            </a:r>
            <a:r>
              <a:rPr lang="it-IT" sz="2400" dirty="0"/>
              <a:t> autocomunicazione di Dio </a:t>
            </a:r>
            <a:r>
              <a:rPr lang="it-IT" sz="2400" dirty="0">
                <a:solidFill>
                  <a:srgbClr val="FF0000"/>
                </a:solidFill>
              </a:rPr>
              <a:t>espressa in categorie</a:t>
            </a:r>
            <a:r>
              <a:rPr lang="it-IT" sz="2400" dirty="0"/>
              <a:t> umane.</a:t>
            </a:r>
            <a:endParaRPr lang="en-US" sz="2400" b="1" dirty="0">
              <a:solidFill>
                <a:srgbClr val="0070C0"/>
              </a:solidFill>
            </a:endParaRPr>
          </a:p>
        </p:txBody>
      </p:sp>
    </p:spTree>
    <p:extLst>
      <p:ext uri="{BB962C8B-B14F-4D97-AF65-F5344CB8AC3E}">
        <p14:creationId xmlns:p14="http://schemas.microsoft.com/office/powerpoint/2010/main" val="188371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25C729-0A6C-6FED-1772-A405AC0CAB2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D06032-76AB-E7CE-9B8C-ED299BB88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D8D26F21-57AF-F36F-B2BE-5DBF7C40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C501F6D7-CA05-1D96-DDF1-376664E83B3F}"/>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antiochena</a:t>
            </a:r>
            <a:br>
              <a:rPr lang="it-IT" sz="3600" dirty="0">
                <a:solidFill>
                  <a:srgbClr val="FFFFFF"/>
                </a:solidFill>
              </a:rPr>
            </a:br>
            <a:endParaRPr lang="it-IT" sz="1200" dirty="0">
              <a:solidFill>
                <a:srgbClr val="FFFFFF"/>
              </a:solidFill>
            </a:endParaRPr>
          </a:p>
        </p:txBody>
      </p:sp>
      <p:sp>
        <p:nvSpPr>
          <p:cNvPr id="12" name="Rectangle 11">
            <a:extLst>
              <a:ext uri="{FF2B5EF4-FFF2-40B4-BE49-F238E27FC236}">
                <a16:creationId xmlns:a16="http://schemas.microsoft.com/office/drawing/2014/main" id="{B8D72EF4-8D69-542B-0071-DA96B8B15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90C34759-0A2B-664A-E536-9089083147BB}"/>
              </a:ext>
            </a:extLst>
          </p:cNvPr>
          <p:cNvSpPr>
            <a:spLocks noGrp="1"/>
          </p:cNvSpPr>
          <p:nvPr>
            <p:ph idx="1"/>
          </p:nvPr>
        </p:nvSpPr>
        <p:spPr>
          <a:xfrm>
            <a:off x="4742019" y="605896"/>
            <a:ext cx="6413662" cy="5646208"/>
          </a:xfrm>
        </p:spPr>
        <p:txBody>
          <a:bodyPr anchor="ctr">
            <a:normAutofit/>
          </a:bodyPr>
          <a:lstStyle/>
          <a:p>
            <a:pPr algn="just">
              <a:buFont typeface="Wingdings" panose="05000000000000000000" pitchFamily="2" charset="2"/>
              <a:buChar char="Ø"/>
            </a:pPr>
            <a:r>
              <a:rPr lang="it-IT" dirty="0"/>
              <a:t>   Con Diodoro siamo nella stessa linea che poi sarà di Nestorio, cioè distinguere le proprietà sottolineando l’impossibilità di attribuirle a un solo soggetto. </a:t>
            </a:r>
          </a:p>
          <a:p>
            <a:pPr algn="just">
              <a:buFont typeface="Wingdings" panose="05000000000000000000" pitchFamily="2" charset="2"/>
              <a:buChar char="Ø"/>
            </a:pPr>
            <a:r>
              <a:rPr lang="it-IT" dirty="0"/>
              <a:t> Con Teodoreto cinquanta anni dopo si sottolinea la distinzione delle proprietà ma si afferma la comunicazione in un solo soggetto. </a:t>
            </a:r>
          </a:p>
          <a:p>
            <a:pPr lvl="1" algn="just">
              <a:buFont typeface="Wingdings" panose="05000000000000000000" pitchFamily="2" charset="2"/>
              <a:buChar char="Ø"/>
            </a:pPr>
            <a:r>
              <a:rPr lang="it-IT" dirty="0"/>
              <a:t>Per non arrivare a una idea inaccettabile di Dio (che sarebbe, per esempio, ignorante) o, in alternativa, per non arrivare a una idea di Cristo come creatura inferiore al Padre</a:t>
            </a:r>
          </a:p>
        </p:txBody>
      </p:sp>
    </p:spTree>
    <p:extLst>
      <p:ext uri="{BB962C8B-B14F-4D97-AF65-F5344CB8AC3E}">
        <p14:creationId xmlns:p14="http://schemas.microsoft.com/office/powerpoint/2010/main" val="165249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1997D5-B391-1EF7-8F4C-56AFE90F06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5CF2-4161-138B-8BB5-EE3295A96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223DA017-2826-1F34-6B7F-4423E4B1D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2F7FC35-BA6C-43E2-2AEE-F2D3F99D7284}"/>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a:t>
            </a:r>
            <a:r>
              <a:rPr lang="es-ES" sz="2000" i="1" dirty="0">
                <a:solidFill>
                  <a:srgbClr val="FFFFFF"/>
                </a:solidFill>
              </a:rPr>
              <a:t> </a:t>
            </a:r>
            <a:r>
              <a:rPr lang="es-ES" sz="2000" i="1" dirty="0" err="1">
                <a:solidFill>
                  <a:srgbClr val="FFFFFF"/>
                </a:solidFill>
              </a:rPr>
              <a:t>practice</a:t>
            </a:r>
            <a:r>
              <a:rPr lang="es-ES" sz="2000" i="1" dirty="0">
                <a:solidFill>
                  <a:srgbClr val="FFFFFF"/>
                </a:solidFill>
              </a:rPr>
              <a:t> </a:t>
            </a:r>
            <a:r>
              <a:rPr lang="es-ES" sz="2000" i="1" dirty="0" err="1">
                <a:solidFill>
                  <a:srgbClr val="FFFFFF"/>
                </a:solidFill>
              </a:rPr>
              <a:t>of</a:t>
            </a:r>
            <a:r>
              <a:rPr lang="es-ES" sz="2000" i="1" dirty="0">
                <a:solidFill>
                  <a:srgbClr val="FFFFFF"/>
                </a:solidFill>
              </a:rPr>
              <a:t> </a:t>
            </a:r>
            <a:r>
              <a:rPr lang="es-ES" sz="2000" i="1" dirty="0" err="1">
                <a:solidFill>
                  <a:srgbClr val="FFFFFF"/>
                </a:solidFill>
              </a:rPr>
              <a:t>faith</a:t>
            </a:r>
            <a:r>
              <a:rPr lang="es-ES" sz="2000" i="1" dirty="0">
                <a:solidFill>
                  <a:srgbClr val="FFFFFF"/>
                </a:solidFill>
              </a:rPr>
              <a:t>, X, p.58 (</a:t>
            </a:r>
            <a:r>
              <a:rPr lang="es-ES" sz="2000" i="1" dirty="0" err="1">
                <a:solidFill>
                  <a:srgbClr val="FFFFFF"/>
                </a:solidFill>
              </a:rPr>
              <a:t>english</a:t>
            </a:r>
            <a:r>
              <a:rPr lang="es-ES" sz="2000" i="1" dirty="0">
                <a:solidFill>
                  <a:srgbClr val="FFFFFF"/>
                </a:solidFill>
              </a:rPr>
              <a:t> versión)</a:t>
            </a:r>
            <a:endParaRPr lang="it-IT" sz="2000" dirty="0">
              <a:solidFill>
                <a:srgbClr val="FFFFFF"/>
              </a:solidFill>
            </a:endParaRPr>
          </a:p>
        </p:txBody>
      </p:sp>
      <p:sp>
        <p:nvSpPr>
          <p:cNvPr id="12" name="Rectangle 11">
            <a:extLst>
              <a:ext uri="{FF2B5EF4-FFF2-40B4-BE49-F238E27FC236}">
                <a16:creationId xmlns:a16="http://schemas.microsoft.com/office/drawing/2014/main" id="{7D1A6DD5-335B-C1C0-4A4D-B7A940AFB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B240DBA-AEF4-D1E3-664F-972EEF817024}"/>
              </a:ext>
            </a:extLst>
          </p:cNvPr>
          <p:cNvSpPr>
            <a:spLocks noGrp="1"/>
          </p:cNvSpPr>
          <p:nvPr>
            <p:ph idx="1"/>
          </p:nvPr>
        </p:nvSpPr>
        <p:spPr>
          <a:xfrm>
            <a:off x="4742019" y="605896"/>
            <a:ext cx="6413662" cy="5646208"/>
          </a:xfrm>
        </p:spPr>
        <p:txBody>
          <a:bodyPr anchor="ctr">
            <a:normAutofit fontScale="77500" lnSpcReduction="20000"/>
          </a:bodyPr>
          <a:lstStyle/>
          <a:p>
            <a:pPr marL="384053" lvl="2" indent="0">
              <a:buNone/>
            </a:pPr>
            <a:r>
              <a:rPr lang="en-US" sz="2900" b="1" dirty="0" err="1"/>
              <a:t>Esperienza</a:t>
            </a:r>
            <a:r>
              <a:rPr lang="en-US" sz="2900" b="1" dirty="0"/>
              <a:t> </a:t>
            </a:r>
            <a:r>
              <a:rPr lang="en-US" sz="2900" b="1" dirty="0" err="1"/>
              <a:t>trascendentale</a:t>
            </a:r>
            <a:endParaRPr lang="en-US" sz="2900" b="1" dirty="0"/>
          </a:p>
          <a:p>
            <a:pPr marL="384053" lvl="2" indent="0">
              <a:buNone/>
            </a:pPr>
            <a:endParaRPr lang="en-US" sz="2400" b="1" dirty="0"/>
          </a:p>
          <a:p>
            <a:pPr marL="384053" lvl="2" indent="0">
              <a:buNone/>
            </a:pPr>
            <a:r>
              <a:rPr lang="it-IT" sz="3200" dirty="0"/>
              <a:t>«Ma ovunque una persona </a:t>
            </a:r>
            <a:r>
              <a:rPr lang="it-IT" sz="3200" dirty="0">
                <a:solidFill>
                  <a:srgbClr val="FF0000"/>
                </a:solidFill>
              </a:rPr>
              <a:t>ami con fedeltà </a:t>
            </a:r>
            <a:r>
              <a:rPr lang="it-IT" sz="3200" dirty="0"/>
              <a:t>e decisione incondizionate, pur sapendo che la fragilità di tale amore — da entrambe le parti — non può in alcun modo legittimare questa determinazione assoluta; ovunque venga mantenuto un senso radicale di </a:t>
            </a:r>
            <a:r>
              <a:rPr lang="it-IT" sz="3200" dirty="0">
                <a:solidFill>
                  <a:srgbClr val="FF0000"/>
                </a:solidFill>
              </a:rPr>
              <a:t>responsabilità verso un obbligo morale</a:t>
            </a:r>
            <a:r>
              <a:rPr lang="it-IT" sz="3200" dirty="0"/>
              <a:t>, anche quando sembra condurre solo al disastro; ovunque si faccia esperienza dell’inesorabilità della </a:t>
            </a:r>
            <a:r>
              <a:rPr lang="it-IT" sz="3200" dirty="0">
                <a:solidFill>
                  <a:srgbClr val="FF0000"/>
                </a:solidFill>
              </a:rPr>
              <a:t>verità e la si accolga</a:t>
            </a:r>
            <a:r>
              <a:rPr lang="it-IT" sz="3200" dirty="0"/>
              <a:t> e comprenda senza riserve (…): in tutte queste situazioni, Dio — in quanto condizione che rende tutto ciò possibile — </a:t>
            </a:r>
            <a:r>
              <a:rPr lang="it-IT" sz="3200" dirty="0">
                <a:solidFill>
                  <a:srgbClr val="FF0000"/>
                </a:solidFill>
              </a:rPr>
              <a:t>è già sperimentato e accolto, anche se non in forma esplicita e oggettivamente formulata</a:t>
            </a:r>
            <a:r>
              <a:rPr lang="it-IT" sz="3200" dirty="0"/>
              <a:t>. Questo vale anche se la parola ‘Dio’ non è mai stata udita né mai usata come nome per la direzione e la meta delle esperienze trascendentali così vissute</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1946636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F548A7-BEEB-3EDD-4A75-A781253C075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07EF05-4BB3-C0DB-76F4-FE40078DC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99932303-953C-EFB8-A5C9-FAF7FE1D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4A3483D0-BE7B-D5DF-2F92-E57E8CB74CF7}"/>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a:t>
            </a:r>
            <a:r>
              <a:rPr lang="es-ES" sz="2000" i="1" dirty="0">
                <a:solidFill>
                  <a:srgbClr val="FFFFFF"/>
                </a:solidFill>
              </a:rPr>
              <a:t> </a:t>
            </a:r>
            <a:r>
              <a:rPr lang="es-ES" sz="2000" i="1" dirty="0" err="1">
                <a:solidFill>
                  <a:srgbClr val="FFFFFF"/>
                </a:solidFill>
              </a:rPr>
              <a:t>practice</a:t>
            </a:r>
            <a:r>
              <a:rPr lang="es-ES" sz="2000" i="1" dirty="0">
                <a:solidFill>
                  <a:srgbClr val="FFFFFF"/>
                </a:solidFill>
              </a:rPr>
              <a:t> </a:t>
            </a:r>
            <a:r>
              <a:rPr lang="es-ES" sz="2000" i="1" dirty="0" err="1">
                <a:solidFill>
                  <a:srgbClr val="FFFFFF"/>
                </a:solidFill>
              </a:rPr>
              <a:t>of</a:t>
            </a:r>
            <a:r>
              <a:rPr lang="es-ES" sz="2000" i="1" dirty="0">
                <a:solidFill>
                  <a:srgbClr val="FFFFFF"/>
                </a:solidFill>
              </a:rPr>
              <a:t> </a:t>
            </a:r>
            <a:r>
              <a:rPr lang="es-ES" sz="2000" i="1" dirty="0" err="1">
                <a:solidFill>
                  <a:srgbClr val="FFFFFF"/>
                </a:solidFill>
              </a:rPr>
              <a:t>faith</a:t>
            </a:r>
            <a:r>
              <a:rPr lang="es-ES" sz="2000" i="1" dirty="0">
                <a:solidFill>
                  <a:srgbClr val="FFFFFF"/>
                </a:solidFill>
              </a:rPr>
              <a:t>, XI p.62 (</a:t>
            </a:r>
            <a:r>
              <a:rPr lang="es-ES" sz="2000" i="1" dirty="0" err="1">
                <a:solidFill>
                  <a:srgbClr val="FFFFFF"/>
                </a:solidFill>
              </a:rPr>
              <a:t>english</a:t>
            </a:r>
            <a:r>
              <a:rPr lang="es-ES" sz="2000" i="1" dirty="0">
                <a:solidFill>
                  <a:srgbClr val="FFFFFF"/>
                </a:solidFill>
              </a:rPr>
              <a:t> versión)</a:t>
            </a:r>
            <a:endParaRPr lang="it-IT" sz="2000" dirty="0">
              <a:solidFill>
                <a:srgbClr val="FFFFFF"/>
              </a:solidFill>
            </a:endParaRPr>
          </a:p>
        </p:txBody>
      </p:sp>
      <p:sp>
        <p:nvSpPr>
          <p:cNvPr id="12" name="Rectangle 11">
            <a:extLst>
              <a:ext uri="{FF2B5EF4-FFF2-40B4-BE49-F238E27FC236}">
                <a16:creationId xmlns:a16="http://schemas.microsoft.com/office/drawing/2014/main" id="{DB8FC0B5-50B7-C69E-582A-2C3180E0E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65A2CF26-C429-E88C-8132-4F5B787F56F8}"/>
              </a:ext>
            </a:extLst>
          </p:cNvPr>
          <p:cNvSpPr>
            <a:spLocks noGrp="1"/>
          </p:cNvSpPr>
          <p:nvPr>
            <p:ph idx="1"/>
          </p:nvPr>
        </p:nvSpPr>
        <p:spPr>
          <a:xfrm>
            <a:off x="4742019" y="605896"/>
            <a:ext cx="6413662" cy="5646208"/>
          </a:xfrm>
        </p:spPr>
        <p:txBody>
          <a:bodyPr anchor="ctr">
            <a:normAutofit fontScale="77500" lnSpcReduction="20000"/>
          </a:bodyPr>
          <a:lstStyle/>
          <a:p>
            <a:pPr marL="384053" lvl="2" indent="0">
              <a:buNone/>
            </a:pPr>
            <a:r>
              <a:rPr lang="en-US" sz="2900" b="1" dirty="0" err="1"/>
              <a:t>L’uomo</a:t>
            </a:r>
            <a:r>
              <a:rPr lang="en-US" sz="2900" b="1" dirty="0"/>
              <a:t> </a:t>
            </a:r>
            <a:r>
              <a:rPr lang="en-US" sz="2900" b="1" dirty="0" err="1"/>
              <a:t>ascoltatore</a:t>
            </a:r>
            <a:r>
              <a:rPr lang="en-US" sz="2900" b="1" dirty="0"/>
              <a:t> </a:t>
            </a:r>
            <a:r>
              <a:rPr lang="en-US" sz="2900" b="1" dirty="0" err="1"/>
              <a:t>della</a:t>
            </a:r>
            <a:r>
              <a:rPr lang="en-US" sz="2900" b="1" dirty="0"/>
              <a:t> Parola</a:t>
            </a:r>
          </a:p>
          <a:p>
            <a:pPr marL="384053" lvl="2" indent="0">
              <a:buNone/>
            </a:pPr>
            <a:endParaRPr lang="en-US" sz="2400" b="1" dirty="0"/>
          </a:p>
          <a:p>
            <a:pPr marL="384053" lvl="2" indent="0">
              <a:buNone/>
            </a:pPr>
            <a:r>
              <a:rPr lang="it-IT" sz="3200" dirty="0"/>
              <a:t>«Noi cominciamo ad avere a che fare con Dio solo quando lo </a:t>
            </a:r>
            <a:r>
              <a:rPr lang="it-IT" sz="3200" dirty="0">
                <a:solidFill>
                  <a:srgbClr val="FF0000"/>
                </a:solidFill>
              </a:rPr>
              <a:t>nominiamo esplicitamente</a:t>
            </a:r>
            <a:r>
              <a:rPr lang="it-IT" sz="3200" dirty="0"/>
              <a:t>, quando la nostra conoscenza di Dio assume una struttura concettuale e tematica. Quest’ultima è necessaria e salutare; è grazia di Dio. È allora che parliamo di Dio, formiamo un concetto e lo plasmiamo (…) Ma presumibilmente sei consapevole che </a:t>
            </a:r>
            <a:r>
              <a:rPr lang="it-IT" sz="3200" dirty="0">
                <a:solidFill>
                  <a:srgbClr val="FF0000"/>
                </a:solidFill>
              </a:rPr>
              <a:t>questo è il modo secondario</a:t>
            </a:r>
            <a:r>
              <a:rPr lang="it-IT" sz="3200" dirty="0"/>
              <a:t> — ma non per questo meno importante — del rapporto originario con Dio, e che questo rapporto secondario di concettualità tematica con Dio </a:t>
            </a:r>
            <a:r>
              <a:rPr lang="it-IT" sz="3200" dirty="0">
                <a:solidFill>
                  <a:srgbClr val="FF0000"/>
                </a:solidFill>
              </a:rPr>
              <a:t>è sostenuto </a:t>
            </a:r>
            <a:r>
              <a:rPr lang="it-IT" sz="3200" dirty="0"/>
              <a:t>e continua a esserlo </a:t>
            </a:r>
            <a:r>
              <a:rPr lang="it-IT" sz="3200" dirty="0">
                <a:solidFill>
                  <a:srgbClr val="FF0000"/>
                </a:solidFill>
              </a:rPr>
              <a:t>da una relazione previa, non tematica, trascendentale</a:t>
            </a:r>
            <a:r>
              <a:rPr lang="it-IT" sz="3200" dirty="0"/>
              <a:t>, di tutta la nostra intellettualità con l’Infinito incomprensibile». </a:t>
            </a:r>
          </a:p>
          <a:p>
            <a:pPr marL="384053" lvl="2" indent="0">
              <a:buNone/>
            </a:pPr>
            <a:endParaRPr lang="en-US" sz="2400" dirty="0"/>
          </a:p>
        </p:txBody>
      </p:sp>
    </p:spTree>
    <p:extLst>
      <p:ext uri="{BB962C8B-B14F-4D97-AF65-F5344CB8AC3E}">
        <p14:creationId xmlns:p14="http://schemas.microsoft.com/office/powerpoint/2010/main" val="267360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56BE42-42DB-BCA4-AD3B-27C9674082D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8CA207-88DB-7D9B-9EFE-98D079F50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11EEF654-A4BA-498C-831E-84173C5CA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7A231D95-3803-36D3-47F9-2D3A514598CF}"/>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Sacramentum</a:t>
            </a:r>
            <a:r>
              <a:rPr lang="es-ES" sz="2000" i="1" dirty="0">
                <a:solidFill>
                  <a:srgbClr val="FFFFFF"/>
                </a:solidFill>
              </a:rPr>
              <a:t> </a:t>
            </a:r>
            <a:r>
              <a:rPr lang="es-ES" sz="2000" i="1" dirty="0" err="1">
                <a:solidFill>
                  <a:srgbClr val="FFFFFF"/>
                </a:solidFill>
              </a:rPr>
              <a:t>Mundi</a:t>
            </a:r>
            <a:r>
              <a:rPr lang="es-ES" sz="2000" dirty="0">
                <a:solidFill>
                  <a:srgbClr val="FFFFFF"/>
                </a:solidFill>
              </a:rPr>
              <a:t>, </a:t>
            </a:r>
            <a:r>
              <a:rPr lang="es-ES" sz="2000" dirty="0" err="1">
                <a:solidFill>
                  <a:srgbClr val="FFFFFF"/>
                </a:solidFill>
              </a:rPr>
              <a:t>Voce</a:t>
            </a:r>
            <a:r>
              <a:rPr lang="es-ES" sz="2000" dirty="0">
                <a:solidFill>
                  <a:srgbClr val="FFFFFF"/>
                </a:solidFill>
              </a:rPr>
              <a:t> </a:t>
            </a:r>
            <a:r>
              <a:rPr lang="es-ES" sz="2000" i="1" dirty="0" err="1">
                <a:solidFill>
                  <a:srgbClr val="FFFFFF"/>
                </a:solidFill>
              </a:rPr>
              <a:t>Existence</a:t>
            </a:r>
            <a:r>
              <a:rPr lang="es-ES" sz="2000" dirty="0">
                <a:solidFill>
                  <a:srgbClr val="FFFFFF"/>
                </a:solidFill>
              </a:rPr>
              <a:t> (vers. Inglese)</a:t>
            </a:r>
            <a:endParaRPr lang="it-IT" sz="2000" dirty="0">
              <a:solidFill>
                <a:srgbClr val="FFFFFF"/>
              </a:solidFill>
            </a:endParaRPr>
          </a:p>
        </p:txBody>
      </p:sp>
      <p:sp>
        <p:nvSpPr>
          <p:cNvPr id="12" name="Rectangle 11">
            <a:extLst>
              <a:ext uri="{FF2B5EF4-FFF2-40B4-BE49-F238E27FC236}">
                <a16:creationId xmlns:a16="http://schemas.microsoft.com/office/drawing/2014/main" id="{1330FBF9-0F04-C8CC-158B-DE005928A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B219F483-9CFD-D1DF-EAB5-2E204F8BE230}"/>
              </a:ext>
            </a:extLst>
          </p:cNvPr>
          <p:cNvSpPr>
            <a:spLocks noGrp="1"/>
          </p:cNvSpPr>
          <p:nvPr>
            <p:ph idx="1"/>
          </p:nvPr>
        </p:nvSpPr>
        <p:spPr>
          <a:xfrm>
            <a:off x="4742019" y="605896"/>
            <a:ext cx="6413662" cy="5646208"/>
          </a:xfrm>
        </p:spPr>
        <p:txBody>
          <a:bodyPr anchor="ctr">
            <a:normAutofit fontScale="70000" lnSpcReduction="20000"/>
          </a:bodyPr>
          <a:lstStyle/>
          <a:p>
            <a:pPr marL="384053" lvl="2" indent="0">
              <a:buNone/>
            </a:pPr>
            <a:r>
              <a:rPr lang="it-IT" sz="2900" b="1" noProof="0" dirty="0"/>
              <a:t>Fondamento della condizione aggraziata dell’uomo</a:t>
            </a:r>
          </a:p>
          <a:p>
            <a:pPr marL="384053" lvl="2" indent="0">
              <a:buNone/>
            </a:pPr>
            <a:endParaRPr lang="it-IT" sz="2400" b="1" noProof="0" dirty="0"/>
          </a:p>
          <a:p>
            <a:pPr marL="384053" lvl="2" indent="0">
              <a:buNone/>
            </a:pPr>
            <a:r>
              <a:rPr lang="it-IT" sz="3200" dirty="0"/>
              <a:t>«Anche prima della giustificazione mediante la grazia santificante (…) l’uomo si trova già sotto la volontà salvifica universale di Dio. (…) L’uomo è redento</a:t>
            </a:r>
            <a:r>
              <a:rPr lang="it-IT" sz="3200" dirty="0">
                <a:solidFill>
                  <a:srgbClr val="FF0000"/>
                </a:solidFill>
              </a:rPr>
              <a:t>, ed è permanentemente oggetto della sollecitudine salvifica di Dio e della sua offerta di grazia</a:t>
            </a:r>
            <a:r>
              <a:rPr lang="it-IT" sz="3200" dirty="0"/>
              <a:t>. Egli è tenuto da un obbligo assoluto a conseguire il suo fine soprannaturale.</a:t>
            </a:r>
          </a:p>
          <a:p>
            <a:pPr marL="384053" lvl="2" indent="0">
              <a:buNone/>
            </a:pPr>
            <a:r>
              <a:rPr lang="it-IT" sz="3200" dirty="0"/>
              <a:t>Questa condizione, detta </a:t>
            </a:r>
            <a:r>
              <a:rPr lang="it-IT" sz="3200" dirty="0">
                <a:solidFill>
                  <a:srgbClr val="FF0000"/>
                </a:solidFill>
              </a:rPr>
              <a:t>"giustificazione oggettiva" </a:t>
            </a:r>
            <a:r>
              <a:rPr lang="it-IT" sz="3200" dirty="0"/>
              <a:t>per distinguerla dalla sua applicazione soggettiva tramite la santificazione, è onnicomprensiva e </a:t>
            </a:r>
            <a:r>
              <a:rPr lang="it-IT" sz="3200" dirty="0">
                <a:solidFill>
                  <a:srgbClr val="FF0000"/>
                </a:solidFill>
              </a:rPr>
              <a:t>precede in modo ineludibile l’azione libera dell’uomo, che anzi essa determina</a:t>
            </a:r>
            <a:r>
              <a:rPr lang="it-IT" sz="3200" dirty="0"/>
              <a:t>. </a:t>
            </a:r>
          </a:p>
          <a:p>
            <a:pPr marL="384053" lvl="2" indent="0">
              <a:buNone/>
            </a:pPr>
            <a:r>
              <a:rPr lang="it-IT" sz="3200" dirty="0"/>
              <a:t>Non si tratta di una realtà presente solo nei pensieri e nelle intenzioni divine, ma </a:t>
            </a:r>
            <a:r>
              <a:rPr lang="it-IT" sz="3200" dirty="0">
                <a:solidFill>
                  <a:srgbClr val="FF0000"/>
                </a:solidFill>
              </a:rPr>
              <a:t>di una determinazione esistenziale dell’uomo stesso</a:t>
            </a:r>
            <a:r>
              <a:rPr lang="it-IT" sz="3200" dirty="0"/>
              <a:t>. Come conseguenza oggettiva della volontà salvifica universale di Dio, essa si sovrappone, certo per grazia, all’essenza dell’uomo, alla sua natura, ma nell’ordine reale non gli è mai negata</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115936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64A6FC-71BA-4164-27C1-10C0CB05EE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1F77CF-E860-AE57-15DA-A40FA26F3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1AA25411-D642-A36C-BBB2-2C0233CD3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7A8D45CB-B25C-65FA-E919-0649478FC2A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a:t>
            </a:r>
            <a:r>
              <a:rPr lang="es-ES" sz="2000" i="1" dirty="0">
                <a:solidFill>
                  <a:srgbClr val="FFFFFF"/>
                </a:solidFill>
              </a:rPr>
              <a:t> </a:t>
            </a:r>
            <a:r>
              <a:rPr lang="es-ES" sz="2000" i="1" dirty="0" err="1">
                <a:solidFill>
                  <a:srgbClr val="FFFFFF"/>
                </a:solidFill>
              </a:rPr>
              <a:t>practice</a:t>
            </a:r>
            <a:r>
              <a:rPr lang="es-ES" sz="2000" i="1" dirty="0">
                <a:solidFill>
                  <a:srgbClr val="FFFFFF"/>
                </a:solidFill>
              </a:rPr>
              <a:t> </a:t>
            </a:r>
            <a:r>
              <a:rPr lang="es-ES" sz="2000" i="1" dirty="0" err="1">
                <a:solidFill>
                  <a:srgbClr val="FFFFFF"/>
                </a:solidFill>
              </a:rPr>
              <a:t>of</a:t>
            </a:r>
            <a:r>
              <a:rPr lang="es-ES" sz="2000" i="1" dirty="0">
                <a:solidFill>
                  <a:srgbClr val="FFFFFF"/>
                </a:solidFill>
              </a:rPr>
              <a:t> </a:t>
            </a:r>
            <a:r>
              <a:rPr lang="es-ES" sz="2000" i="1" dirty="0" err="1">
                <a:solidFill>
                  <a:srgbClr val="FFFFFF"/>
                </a:solidFill>
              </a:rPr>
              <a:t>faith</a:t>
            </a:r>
            <a:r>
              <a:rPr lang="es-ES" sz="2000" i="1" dirty="0">
                <a:solidFill>
                  <a:srgbClr val="FFFFFF"/>
                </a:solidFill>
              </a:rPr>
              <a:t>, XV, p.80 (</a:t>
            </a:r>
            <a:r>
              <a:rPr lang="es-ES" sz="2000" i="1" dirty="0" err="1">
                <a:solidFill>
                  <a:srgbClr val="FFFFFF"/>
                </a:solidFill>
              </a:rPr>
              <a:t>english</a:t>
            </a:r>
            <a:r>
              <a:rPr lang="es-ES" sz="2000" i="1" dirty="0">
                <a:solidFill>
                  <a:srgbClr val="FFFFFF"/>
                </a:solidFill>
              </a:rPr>
              <a:t> versión)</a:t>
            </a:r>
            <a:endParaRPr lang="it-IT" sz="2000" dirty="0">
              <a:solidFill>
                <a:srgbClr val="FFFFFF"/>
              </a:solidFill>
            </a:endParaRPr>
          </a:p>
        </p:txBody>
      </p:sp>
      <p:sp>
        <p:nvSpPr>
          <p:cNvPr id="12" name="Rectangle 11">
            <a:extLst>
              <a:ext uri="{FF2B5EF4-FFF2-40B4-BE49-F238E27FC236}">
                <a16:creationId xmlns:a16="http://schemas.microsoft.com/office/drawing/2014/main" id="{9331D7E9-4054-03A5-BAD1-79482D538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283B4DE9-C1BE-8DEF-7E16-0966EC15F990}"/>
              </a:ext>
            </a:extLst>
          </p:cNvPr>
          <p:cNvSpPr>
            <a:spLocks noGrp="1"/>
          </p:cNvSpPr>
          <p:nvPr>
            <p:ph idx="1"/>
          </p:nvPr>
        </p:nvSpPr>
        <p:spPr>
          <a:xfrm>
            <a:off x="4742019" y="605896"/>
            <a:ext cx="6413662" cy="5646208"/>
          </a:xfrm>
        </p:spPr>
        <p:txBody>
          <a:bodyPr anchor="ctr">
            <a:normAutofit fontScale="85000" lnSpcReduction="10000"/>
          </a:bodyPr>
          <a:lstStyle/>
          <a:p>
            <a:pPr marL="384053" lvl="2" indent="0">
              <a:buNone/>
            </a:pPr>
            <a:r>
              <a:rPr lang="en-US" sz="2900" b="1" dirty="0"/>
              <a:t>La grazia: </a:t>
            </a:r>
            <a:r>
              <a:rPr lang="en-US" sz="2900" b="1" dirty="0" err="1"/>
              <a:t>autocomunicazione</a:t>
            </a:r>
            <a:r>
              <a:rPr lang="en-US" sz="2900" b="1" dirty="0"/>
              <a:t> di Dio per via </a:t>
            </a:r>
            <a:r>
              <a:rPr lang="en-US" sz="2900" b="1" dirty="0" err="1"/>
              <a:t>trascendentale</a:t>
            </a:r>
            <a:r>
              <a:rPr lang="en-US" sz="2900" b="1" dirty="0"/>
              <a:t> per </a:t>
            </a:r>
            <a:r>
              <a:rPr lang="en-US" sz="2900" b="1" dirty="0" err="1"/>
              <a:t>possibilitare</a:t>
            </a:r>
            <a:r>
              <a:rPr lang="en-US" sz="2900" b="1" dirty="0"/>
              <a:t> </a:t>
            </a:r>
            <a:r>
              <a:rPr lang="en-US" sz="2900" b="1" dirty="0" err="1"/>
              <a:t>l’ascolto</a:t>
            </a:r>
            <a:endParaRPr lang="en-US" sz="2900" b="1" dirty="0"/>
          </a:p>
          <a:p>
            <a:pPr marL="384053" lvl="2" indent="0">
              <a:buNone/>
            </a:pPr>
            <a:endParaRPr lang="en-US" sz="2400" b="1" dirty="0"/>
          </a:p>
          <a:p>
            <a:pPr marL="384053" lvl="2" indent="0">
              <a:buNone/>
            </a:pPr>
            <a:r>
              <a:rPr lang="it-IT" sz="3200" dirty="0"/>
              <a:t>«</a:t>
            </a:r>
            <a:r>
              <a:rPr lang="it-IT" sz="3200" dirty="0">
                <a:solidFill>
                  <a:srgbClr val="FF0000"/>
                </a:solidFill>
              </a:rPr>
              <a:t>Nell’ordine di realtà che ci è dato</a:t>
            </a:r>
            <a:r>
              <a:rPr lang="it-IT" sz="3200" dirty="0"/>
              <a:t>, l’esperienza trascendentale, che è esperienza di Dio, è sempre anche esperienza della grazia. Perché la radicalità di tale </a:t>
            </a:r>
            <a:r>
              <a:rPr lang="it-IT" sz="3200" dirty="0">
                <a:solidFill>
                  <a:srgbClr val="FF0000"/>
                </a:solidFill>
              </a:rPr>
              <a:t>esperienza di trascendenza </a:t>
            </a:r>
            <a:r>
              <a:rPr lang="it-IT" sz="3200" dirty="0"/>
              <a:t>e la sua spinta dinamica sono </a:t>
            </a:r>
            <a:r>
              <a:rPr lang="it-IT" sz="3200" dirty="0">
                <a:solidFill>
                  <a:srgbClr val="FF0000"/>
                </a:solidFill>
              </a:rPr>
              <a:t>sorrette dalla comunicazione di sé da parte di Dio</a:t>
            </a:r>
            <a:r>
              <a:rPr lang="it-IT" sz="3200" dirty="0"/>
              <a:t>, che rende tutto ciò possibile </a:t>
            </a:r>
            <a:r>
              <a:rPr lang="it-IT" sz="3200" dirty="0">
                <a:solidFill>
                  <a:srgbClr val="FF0000"/>
                </a:solidFill>
              </a:rPr>
              <a:t>nel cuore stesso della nostra esistenza</a:t>
            </a:r>
            <a:r>
              <a:rPr lang="it-IT" sz="3200" dirty="0"/>
              <a:t>. È sostenuta dalla comunicazione di sé di Dio come fine e forza di un </a:t>
            </a:r>
            <a:r>
              <a:rPr lang="it-IT" sz="3200" dirty="0">
                <a:solidFill>
                  <a:srgbClr val="FF0000"/>
                </a:solidFill>
              </a:rPr>
              <a:t>movimento verso di lui</a:t>
            </a:r>
            <a:r>
              <a:rPr lang="it-IT" sz="3200" dirty="0"/>
              <a:t>, che chiamiamo grazia o Spirito Santo (almeno come offerta fatta alla libertà umana)».</a:t>
            </a:r>
          </a:p>
          <a:p>
            <a:pPr marL="384053" lvl="2" indent="0">
              <a:buNone/>
            </a:pPr>
            <a:endParaRPr lang="en-US" sz="2400" dirty="0"/>
          </a:p>
        </p:txBody>
      </p:sp>
    </p:spTree>
    <p:extLst>
      <p:ext uri="{BB962C8B-B14F-4D97-AF65-F5344CB8AC3E}">
        <p14:creationId xmlns:p14="http://schemas.microsoft.com/office/powerpoint/2010/main" val="260135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5E8AD2-7673-4A80-5133-A1C5DDA193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4B896B-BF0C-AF4C-27C1-059B38E9D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8C502A36-AC28-3719-38CD-8D4510F3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116F8E72-BEB5-DBC2-BEBA-C2A6B2667161}"/>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Theological</a:t>
            </a:r>
            <a:r>
              <a:rPr lang="es-ES" sz="2000" i="1" dirty="0">
                <a:solidFill>
                  <a:srgbClr val="FFFFFF"/>
                </a:solidFill>
              </a:rPr>
              <a:t> </a:t>
            </a:r>
            <a:r>
              <a:rPr lang="es-ES" sz="2000" i="1" dirty="0" err="1">
                <a:solidFill>
                  <a:srgbClr val="FFFFFF"/>
                </a:solidFill>
              </a:rPr>
              <a:t>investigations</a:t>
            </a:r>
            <a:r>
              <a:rPr lang="es-ES" sz="2000" i="1" dirty="0">
                <a:solidFill>
                  <a:srgbClr val="FFFFFF"/>
                </a:solidFill>
              </a:rPr>
              <a:t> V </a:t>
            </a:r>
            <a:r>
              <a:rPr lang="es-ES" sz="2000" dirty="0">
                <a:solidFill>
                  <a:srgbClr val="FFFFFF"/>
                </a:solidFill>
              </a:rPr>
              <a:t>(</a:t>
            </a:r>
            <a:r>
              <a:rPr lang="es-ES" sz="2000" dirty="0" err="1">
                <a:solidFill>
                  <a:srgbClr val="FFFFFF"/>
                </a:solidFill>
              </a:rPr>
              <a:t>pdf</a:t>
            </a:r>
            <a:r>
              <a:rPr lang="es-ES" sz="2000" dirty="0">
                <a:solidFill>
                  <a:srgbClr val="FFFFFF"/>
                </a:solidFill>
              </a:rPr>
              <a:t>: vers. Inglese p.1052)</a:t>
            </a:r>
            <a:endParaRPr lang="it-IT" sz="2000" dirty="0">
              <a:solidFill>
                <a:srgbClr val="FFFFFF"/>
              </a:solidFill>
            </a:endParaRPr>
          </a:p>
        </p:txBody>
      </p:sp>
      <p:sp>
        <p:nvSpPr>
          <p:cNvPr id="12" name="Rectangle 11">
            <a:extLst>
              <a:ext uri="{FF2B5EF4-FFF2-40B4-BE49-F238E27FC236}">
                <a16:creationId xmlns:a16="http://schemas.microsoft.com/office/drawing/2014/main" id="{7B515083-FA1C-D069-F80B-33AE288A0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75F9C62-438F-6DE6-F03A-B4133A0C9C9B}"/>
              </a:ext>
            </a:extLst>
          </p:cNvPr>
          <p:cNvSpPr>
            <a:spLocks noGrp="1"/>
          </p:cNvSpPr>
          <p:nvPr>
            <p:ph idx="1"/>
          </p:nvPr>
        </p:nvSpPr>
        <p:spPr>
          <a:xfrm>
            <a:off x="4742018" y="605896"/>
            <a:ext cx="6560667" cy="5646208"/>
          </a:xfrm>
        </p:spPr>
        <p:txBody>
          <a:bodyPr anchor="ctr">
            <a:normAutofit fontScale="85000" lnSpcReduction="10000"/>
          </a:bodyPr>
          <a:lstStyle/>
          <a:p>
            <a:pPr marL="384053" lvl="2" indent="0">
              <a:buNone/>
            </a:pPr>
            <a:r>
              <a:rPr lang="it-IT" sz="2900" b="1" dirty="0"/>
              <a:t>Due forme dell’autocomunicazione di Dio</a:t>
            </a:r>
            <a:endParaRPr lang="it-IT" sz="2900" b="1" noProof="0" dirty="0"/>
          </a:p>
          <a:p>
            <a:pPr marL="384053" lvl="2" indent="0">
              <a:buNone/>
            </a:pPr>
            <a:endParaRPr lang="it-IT" sz="2400" b="1" noProof="0" dirty="0"/>
          </a:p>
          <a:p>
            <a:pPr marL="384053" lvl="2" indent="0">
              <a:buNone/>
            </a:pPr>
            <a:r>
              <a:rPr lang="it-IT" sz="3000" dirty="0"/>
              <a:t>«</a:t>
            </a:r>
            <a:r>
              <a:rPr lang="it-IT" sz="3000" dirty="0">
                <a:solidFill>
                  <a:srgbClr val="FF0000"/>
                </a:solidFill>
              </a:rPr>
              <a:t>L’Unione Ipostatica implica la comunicazione di sé dell’Essere assoluto di Dio </a:t>
            </a:r>
            <a:r>
              <a:rPr lang="it-IT" sz="3000" dirty="0"/>
              <a:t>– quale sussiste nel Logos – alla natura umana di Cristo, che in tal modo diventa una natura sostenuta ipostaticamente dal Logos (…). È la modalità di essere assolutamente più alta che esista al di fuori di quella propria di Dio.</a:t>
            </a:r>
          </a:p>
          <a:p>
            <a:pPr marL="384053" lvl="2" indent="0">
              <a:buNone/>
            </a:pPr>
            <a:r>
              <a:rPr lang="it-IT" sz="3000" dirty="0">
                <a:solidFill>
                  <a:srgbClr val="FF0000"/>
                </a:solidFill>
              </a:rPr>
              <a:t>L’unica altra forma di essere che potrebbe essere paragonata ad essa è la comunicazione divina mediante la grazia increata</a:t>
            </a:r>
            <a:r>
              <a:rPr lang="it-IT" sz="3000" dirty="0"/>
              <a:t> nella giustificazione e nella gloria, nella misura in cui in entrambe le forme di essere (…) non si comunica alla creatura una realtà creata, ma l’essere increato stesso di Dio.</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2237287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0560DA-58E6-2B51-70D4-1A023C0D99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D723E8-679E-93E9-0D0F-8CDE2FCA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379EEA07-4A81-8C16-4528-6DA07EDFF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81E0EF9D-B7D1-1BE6-AD63-662D212488BD}"/>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Theological</a:t>
            </a:r>
            <a:r>
              <a:rPr lang="es-ES" sz="2000" i="1" dirty="0">
                <a:solidFill>
                  <a:srgbClr val="FFFFFF"/>
                </a:solidFill>
              </a:rPr>
              <a:t> </a:t>
            </a:r>
            <a:r>
              <a:rPr lang="es-ES" sz="2000" i="1" dirty="0" err="1">
                <a:solidFill>
                  <a:srgbClr val="FFFFFF"/>
                </a:solidFill>
              </a:rPr>
              <a:t>investigations</a:t>
            </a:r>
            <a:r>
              <a:rPr lang="es-ES" sz="2000" i="1" dirty="0">
                <a:solidFill>
                  <a:srgbClr val="FFFFFF"/>
                </a:solidFill>
              </a:rPr>
              <a:t> V </a:t>
            </a:r>
            <a:r>
              <a:rPr lang="es-ES" sz="2000" dirty="0">
                <a:solidFill>
                  <a:srgbClr val="FFFFFF"/>
                </a:solidFill>
              </a:rPr>
              <a:t>(</a:t>
            </a:r>
            <a:r>
              <a:rPr lang="es-ES" sz="2000" dirty="0" err="1">
                <a:solidFill>
                  <a:srgbClr val="FFFFFF"/>
                </a:solidFill>
              </a:rPr>
              <a:t>pdf</a:t>
            </a:r>
            <a:r>
              <a:rPr lang="es-ES" sz="2000" dirty="0">
                <a:solidFill>
                  <a:srgbClr val="FFFFFF"/>
                </a:solidFill>
              </a:rPr>
              <a:t>: vers. Inglese p.1054)</a:t>
            </a:r>
            <a:endParaRPr lang="it-IT" sz="2000" dirty="0">
              <a:solidFill>
                <a:srgbClr val="FFFFFF"/>
              </a:solidFill>
            </a:endParaRPr>
          </a:p>
        </p:txBody>
      </p:sp>
      <p:sp>
        <p:nvSpPr>
          <p:cNvPr id="12" name="Rectangle 11">
            <a:extLst>
              <a:ext uri="{FF2B5EF4-FFF2-40B4-BE49-F238E27FC236}">
                <a16:creationId xmlns:a16="http://schemas.microsoft.com/office/drawing/2014/main" id="{5BC34551-B48C-9EBD-10B3-880E78B37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07CD17DD-687F-5884-8E76-5DE27C2FA968}"/>
              </a:ext>
            </a:extLst>
          </p:cNvPr>
          <p:cNvSpPr>
            <a:spLocks noGrp="1"/>
          </p:cNvSpPr>
          <p:nvPr>
            <p:ph idx="1"/>
          </p:nvPr>
        </p:nvSpPr>
        <p:spPr>
          <a:xfrm>
            <a:off x="4742018" y="605896"/>
            <a:ext cx="6737219" cy="5646208"/>
          </a:xfrm>
        </p:spPr>
        <p:txBody>
          <a:bodyPr anchor="ctr">
            <a:normAutofit fontScale="85000" lnSpcReduction="20000"/>
          </a:bodyPr>
          <a:lstStyle/>
          <a:p>
            <a:pPr marL="384053" lvl="2" indent="0">
              <a:buNone/>
            </a:pPr>
            <a:r>
              <a:rPr lang="it-IT" sz="2900" b="1" dirty="0"/>
              <a:t>La «visione immediata» di Cristo</a:t>
            </a:r>
            <a:endParaRPr lang="it-IT" sz="2900" b="1" noProof="0" dirty="0"/>
          </a:p>
          <a:p>
            <a:pPr marL="384053" lvl="2" indent="0">
              <a:buNone/>
            </a:pPr>
            <a:endParaRPr lang="it-IT" sz="2400" b="1" noProof="0" dirty="0"/>
          </a:p>
          <a:p>
            <a:pPr marL="384053" lvl="2" indent="0">
              <a:buNone/>
            </a:pPr>
            <a:r>
              <a:rPr lang="it-IT" sz="3000" dirty="0"/>
              <a:t>«</a:t>
            </a:r>
            <a:r>
              <a:rPr lang="it-IT" sz="3000" dirty="0">
                <a:solidFill>
                  <a:schemeClr val="tx1"/>
                </a:solidFill>
              </a:rPr>
              <a:t>Il modo migliore e oggettivamente più corretto di comprenderla è quello di </a:t>
            </a:r>
            <a:r>
              <a:rPr lang="it-IT" sz="3000" dirty="0">
                <a:solidFill>
                  <a:srgbClr val="FF0000"/>
                </a:solidFill>
              </a:rPr>
              <a:t>paragonare</a:t>
            </a:r>
            <a:r>
              <a:rPr lang="it-IT" sz="3000" dirty="0">
                <a:solidFill>
                  <a:schemeClr val="tx1"/>
                </a:solidFill>
              </a:rPr>
              <a:t> la sua natura caratteristica con la condizione di base soggettiva, a livello intellettuale, della </a:t>
            </a:r>
            <a:r>
              <a:rPr lang="it-IT" sz="3000" dirty="0">
                <a:solidFill>
                  <a:srgbClr val="FF0000"/>
                </a:solidFill>
              </a:rPr>
              <a:t>spiritualità umana in generale </a:t>
            </a:r>
            <a:r>
              <a:rPr lang="it-IT" sz="3000" dirty="0">
                <a:solidFill>
                  <a:schemeClr val="tx1"/>
                </a:solidFill>
              </a:rPr>
              <a:t>(…)»</a:t>
            </a:r>
          </a:p>
          <a:p>
            <a:pPr marL="384053" lvl="2" indent="0">
              <a:spcBef>
                <a:spcPts val="1200"/>
              </a:spcBef>
              <a:buNone/>
            </a:pPr>
            <a:r>
              <a:rPr lang="it-IT" sz="2600" dirty="0">
                <a:solidFill>
                  <a:srgbClr val="0070C0"/>
                </a:solidFill>
              </a:rPr>
              <a:t>In seguito si spiega la esperienza trascendentale nella grazia, e di essa si dice:</a:t>
            </a:r>
          </a:p>
          <a:p>
            <a:pPr marL="384053" lvl="2" indent="0">
              <a:spcBef>
                <a:spcPts val="1200"/>
              </a:spcBef>
              <a:buNone/>
            </a:pPr>
            <a:r>
              <a:rPr lang="it-IT" sz="3000" dirty="0">
                <a:solidFill>
                  <a:schemeClr val="tx1"/>
                </a:solidFill>
              </a:rPr>
              <a:t>«</a:t>
            </a:r>
            <a:r>
              <a:rPr lang="it-IT" sz="3000" dirty="0">
                <a:solidFill>
                  <a:srgbClr val="FF0000"/>
                </a:solidFill>
              </a:rPr>
              <a:t>A questa condizione </a:t>
            </a:r>
            <a:r>
              <a:rPr lang="it-IT" sz="3000" dirty="0">
                <a:solidFill>
                  <a:schemeClr val="tx1"/>
                </a:solidFill>
              </a:rPr>
              <a:t>interiore, primitiva e fondamentale — su cui si fonda ogni altra conoscenza e attività — </a:t>
            </a:r>
            <a:r>
              <a:rPr lang="it-IT" sz="3000" dirty="0">
                <a:solidFill>
                  <a:srgbClr val="FF0000"/>
                </a:solidFill>
              </a:rPr>
              <a:t>appartiene, in Gesù, quella presenza diretta a Dio </a:t>
            </a:r>
            <a:r>
              <a:rPr lang="it-IT" sz="3000" dirty="0">
                <a:solidFill>
                  <a:schemeClr val="tx1"/>
                </a:solidFill>
              </a:rPr>
              <a:t>che è un elemento soggettivo intrinseco dell’‘assunzione’ ipostatica della natura spirituale umana di Gesù da parte del Logos.</a:t>
            </a:r>
            <a:r>
              <a:rPr lang="it-IT" sz="3000" dirty="0"/>
              <a:t>.</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69232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103AD8-576D-BD50-E928-BBB55CD77E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A94D0C-36F9-37AD-8122-E25647F5B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C6569BC8-0F22-780D-3A21-B2D08B89C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465BAE73-E62B-4AC0-53D8-A5A99184921B}"/>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Theological</a:t>
            </a:r>
            <a:r>
              <a:rPr lang="es-ES" sz="2000" i="1" dirty="0">
                <a:solidFill>
                  <a:srgbClr val="FFFFFF"/>
                </a:solidFill>
              </a:rPr>
              <a:t> </a:t>
            </a:r>
            <a:r>
              <a:rPr lang="es-ES" sz="2000" i="1" dirty="0" err="1">
                <a:solidFill>
                  <a:srgbClr val="FFFFFF"/>
                </a:solidFill>
              </a:rPr>
              <a:t>investigations</a:t>
            </a:r>
            <a:r>
              <a:rPr lang="es-ES" sz="2000" i="1" dirty="0">
                <a:solidFill>
                  <a:srgbClr val="FFFFFF"/>
                </a:solidFill>
              </a:rPr>
              <a:t> V </a:t>
            </a:r>
            <a:r>
              <a:rPr lang="es-ES" sz="2000" dirty="0">
                <a:solidFill>
                  <a:srgbClr val="FFFFFF"/>
                </a:solidFill>
              </a:rPr>
              <a:t>(</a:t>
            </a:r>
            <a:r>
              <a:rPr lang="es-ES" sz="2000" dirty="0" err="1">
                <a:solidFill>
                  <a:srgbClr val="FFFFFF"/>
                </a:solidFill>
              </a:rPr>
              <a:t>pdf</a:t>
            </a:r>
            <a:r>
              <a:rPr lang="es-ES" sz="2000" dirty="0">
                <a:solidFill>
                  <a:srgbClr val="FFFFFF"/>
                </a:solidFill>
              </a:rPr>
              <a:t>: vers. Inglese p.1054)</a:t>
            </a:r>
            <a:endParaRPr lang="it-IT" sz="2000" dirty="0">
              <a:solidFill>
                <a:srgbClr val="FFFFFF"/>
              </a:solidFill>
            </a:endParaRPr>
          </a:p>
        </p:txBody>
      </p:sp>
      <p:sp>
        <p:nvSpPr>
          <p:cNvPr id="12" name="Rectangle 11">
            <a:extLst>
              <a:ext uri="{FF2B5EF4-FFF2-40B4-BE49-F238E27FC236}">
                <a16:creationId xmlns:a16="http://schemas.microsoft.com/office/drawing/2014/main" id="{B825C33D-F3F2-11DE-7132-45B8E13DD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5750281-5C8F-DEC9-D489-81B0A1B214EB}"/>
              </a:ext>
            </a:extLst>
          </p:cNvPr>
          <p:cNvSpPr>
            <a:spLocks noGrp="1"/>
          </p:cNvSpPr>
          <p:nvPr>
            <p:ph idx="1"/>
          </p:nvPr>
        </p:nvSpPr>
        <p:spPr>
          <a:xfrm>
            <a:off x="4630947" y="1055077"/>
            <a:ext cx="7242185" cy="5022166"/>
          </a:xfrm>
        </p:spPr>
        <p:txBody>
          <a:bodyPr anchor="ctr">
            <a:normAutofit/>
          </a:bodyPr>
          <a:lstStyle/>
          <a:p>
            <a:pPr marL="384053" lvl="2" indent="0">
              <a:spcBef>
                <a:spcPts val="0"/>
              </a:spcBef>
              <a:buNone/>
            </a:pPr>
            <a:r>
              <a:rPr lang="it-IT" sz="2400" b="1" dirty="0"/>
              <a:t>La «visione immediata» nel polo soggettivo della coscienza.</a:t>
            </a:r>
            <a:endParaRPr lang="it-IT" sz="2400" b="1" noProof="0" dirty="0"/>
          </a:p>
          <a:p>
            <a:pPr marL="384053" lvl="2" indent="0">
              <a:buNone/>
            </a:pPr>
            <a:endParaRPr lang="it-IT" sz="2400" b="1" noProof="0" dirty="0"/>
          </a:p>
          <a:p>
            <a:pPr marL="384053" lvl="2" indent="0">
              <a:buNone/>
            </a:pPr>
            <a:r>
              <a:rPr lang="it-IT" sz="2400" dirty="0"/>
              <a:t>«</a:t>
            </a:r>
            <a:r>
              <a:rPr lang="it-IT" sz="2400" dirty="0">
                <a:solidFill>
                  <a:srgbClr val="FF0000"/>
                </a:solidFill>
              </a:rPr>
              <a:t>Questa coscienza della filiazione </a:t>
            </a:r>
            <a:r>
              <a:rPr lang="it-IT" sz="2400" dirty="0">
                <a:solidFill>
                  <a:schemeClr val="tx1"/>
                </a:solidFill>
              </a:rPr>
              <a:t>e della presenza diretta a Dio (che non è qualcosa di semplicemente conosciuto a partire dall’esterno, ma consiste in una presenza diretta a Dio che è al tempo stesso — e in modo assolutamente identico — sia la realtà stessa sia la sua illuminazione interiore) </a:t>
            </a:r>
            <a:r>
              <a:rPr lang="it-IT" sz="2400" dirty="0">
                <a:solidFill>
                  <a:srgbClr val="FF0000"/>
                </a:solidFill>
              </a:rPr>
              <a:t>si trova dunque nel polo soggettivo della coscienza del nostro Signore</a:t>
            </a:r>
            <a:r>
              <a:rPr lang="it-IT" sz="2400" dirty="0">
                <a:solidFill>
                  <a:schemeClr val="tx1"/>
                </a:solidFill>
              </a:rPr>
              <a:t>. </a:t>
            </a:r>
            <a:endParaRPr lang="en-US" sz="2400" dirty="0"/>
          </a:p>
        </p:txBody>
      </p:sp>
    </p:spTree>
    <p:extLst>
      <p:ext uri="{BB962C8B-B14F-4D97-AF65-F5344CB8AC3E}">
        <p14:creationId xmlns:p14="http://schemas.microsoft.com/office/powerpoint/2010/main" val="4160768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AEEC0690-DED8-5B04-8F27-9E52428340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3F01F7-BBA6-E17F-CF4D-0C0072EDF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CC5C9FF4-35CF-8E31-8757-4E84006A4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A2613DF6-CDFF-FCA8-CB2D-96A1E5E6D7DD}"/>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Theological</a:t>
            </a:r>
            <a:r>
              <a:rPr lang="es-ES" sz="2000" i="1" dirty="0">
                <a:solidFill>
                  <a:srgbClr val="FFFFFF"/>
                </a:solidFill>
              </a:rPr>
              <a:t> </a:t>
            </a:r>
            <a:r>
              <a:rPr lang="es-ES" sz="2000" i="1" dirty="0" err="1">
                <a:solidFill>
                  <a:srgbClr val="FFFFFF"/>
                </a:solidFill>
              </a:rPr>
              <a:t>investigations</a:t>
            </a:r>
            <a:r>
              <a:rPr lang="es-ES" sz="2000" i="1" dirty="0">
                <a:solidFill>
                  <a:srgbClr val="FFFFFF"/>
                </a:solidFill>
              </a:rPr>
              <a:t> V </a:t>
            </a:r>
            <a:r>
              <a:rPr lang="es-ES" sz="2000" dirty="0">
                <a:solidFill>
                  <a:srgbClr val="FFFFFF"/>
                </a:solidFill>
              </a:rPr>
              <a:t>(</a:t>
            </a:r>
            <a:r>
              <a:rPr lang="es-ES" sz="2000" dirty="0" err="1">
                <a:solidFill>
                  <a:srgbClr val="FFFFFF"/>
                </a:solidFill>
              </a:rPr>
              <a:t>pdf</a:t>
            </a:r>
            <a:r>
              <a:rPr lang="es-ES" sz="2000" dirty="0">
                <a:solidFill>
                  <a:srgbClr val="FFFFFF"/>
                </a:solidFill>
              </a:rPr>
              <a:t> vers. Inglese p.1050)</a:t>
            </a:r>
            <a:endParaRPr lang="it-IT" sz="2000" dirty="0">
              <a:solidFill>
                <a:srgbClr val="FFFFFF"/>
              </a:solidFill>
            </a:endParaRPr>
          </a:p>
        </p:txBody>
      </p:sp>
      <p:sp>
        <p:nvSpPr>
          <p:cNvPr id="12" name="Rectangle 11">
            <a:extLst>
              <a:ext uri="{FF2B5EF4-FFF2-40B4-BE49-F238E27FC236}">
                <a16:creationId xmlns:a16="http://schemas.microsoft.com/office/drawing/2014/main" id="{B16D8401-4914-1967-DEDF-44BA6A343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877ED994-95BC-0A12-2C6F-0DE6C83FD6FB}"/>
              </a:ext>
            </a:extLst>
          </p:cNvPr>
          <p:cNvSpPr>
            <a:spLocks noGrp="1"/>
          </p:cNvSpPr>
          <p:nvPr>
            <p:ph idx="1"/>
          </p:nvPr>
        </p:nvSpPr>
        <p:spPr>
          <a:xfrm>
            <a:off x="4742019" y="605896"/>
            <a:ext cx="6413662" cy="5646208"/>
          </a:xfrm>
        </p:spPr>
        <p:txBody>
          <a:bodyPr anchor="ctr">
            <a:normAutofit fontScale="85000" lnSpcReduction="20000"/>
          </a:bodyPr>
          <a:lstStyle/>
          <a:p>
            <a:pPr marL="384053" lvl="2" indent="0">
              <a:buNone/>
            </a:pPr>
            <a:r>
              <a:rPr lang="it-IT" sz="2900" b="1" dirty="0"/>
              <a:t>Una c</a:t>
            </a:r>
            <a:r>
              <a:rPr lang="it-IT" sz="2900" b="1" noProof="0" dirty="0" err="1"/>
              <a:t>ondizione</a:t>
            </a:r>
            <a:r>
              <a:rPr lang="it-IT" sz="2900" b="1" noProof="0" dirty="0"/>
              <a:t> necessaria della libertà umana</a:t>
            </a:r>
          </a:p>
          <a:p>
            <a:pPr marL="384053" lvl="2" indent="0">
              <a:buNone/>
            </a:pPr>
            <a:endParaRPr lang="it-IT" sz="2400" b="1" noProof="0" dirty="0"/>
          </a:p>
          <a:p>
            <a:pPr marL="384053" lvl="2" indent="0">
              <a:buNone/>
            </a:pPr>
            <a:r>
              <a:rPr lang="it-IT" sz="3000" dirty="0"/>
              <a:t>«Si potrebbe mostrare con una certa facilità che la libertà richiede sempre anche uno </a:t>
            </a:r>
            <a:r>
              <a:rPr lang="it-IT" sz="3000" dirty="0">
                <a:solidFill>
                  <a:srgbClr val="FF0000"/>
                </a:solidFill>
              </a:rPr>
              <a:t>spazio libero </a:t>
            </a:r>
            <a:r>
              <a:rPr lang="it-IT" sz="3000" dirty="0"/>
              <a:t>saggiamente non ostacolato e il suo </a:t>
            </a:r>
            <a:r>
              <a:rPr lang="it-IT" sz="3000" dirty="0">
                <a:solidFill>
                  <a:srgbClr val="FF0000"/>
                </a:solidFill>
              </a:rPr>
              <a:t>vuoto</a:t>
            </a:r>
            <a:r>
              <a:rPr lang="it-IT" sz="3000" dirty="0"/>
              <a:t> volontariamente accettato, come il terreno oscuro della libertà stessa e come la condizione che la rende possibile.</a:t>
            </a:r>
          </a:p>
          <a:p>
            <a:pPr marL="384053" lvl="2" indent="0">
              <a:buNone/>
            </a:pPr>
            <a:r>
              <a:rPr lang="it-IT" sz="3000" dirty="0"/>
              <a:t>In altre parole, esiste certamente un’ignoranza (una </a:t>
            </a:r>
            <a:r>
              <a:rPr lang="it-IT" sz="3000" dirty="0">
                <a:solidFill>
                  <a:srgbClr val="FF0000"/>
                </a:solidFill>
              </a:rPr>
              <a:t>non-conoscenza</a:t>
            </a:r>
            <a:r>
              <a:rPr lang="it-IT" sz="3000" dirty="0"/>
              <a:t>) </a:t>
            </a:r>
            <a:r>
              <a:rPr lang="it-IT" sz="3000" dirty="0">
                <a:solidFill>
                  <a:srgbClr val="FF0000"/>
                </a:solidFill>
              </a:rPr>
              <a:t>che rende possibile l’esercizio della libertà da parte della persona finita</a:t>
            </a:r>
            <a:r>
              <a:rPr lang="it-IT" sz="3000" dirty="0"/>
              <a:t>, all’interno del dramma ancora in corso della sua storia. Questa ignoranza è, quindi, più perfetta per tale esercizio della libertà rispetto a una conoscenza che sospenderebbe tale esercizio</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3401410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3C37DDEF-70B7-CBFD-B26A-491B435DE0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9DC0E6-5A3D-17BB-4235-BD4AA572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6FD2F226-2577-4202-AA76-BB13FC32E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C4A38525-EEA8-5CC0-A2F8-6D4D8169DE10}"/>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Scheda</a:t>
            </a:r>
            <a:br>
              <a:rPr lang="es-ES" sz="3600" dirty="0">
                <a:solidFill>
                  <a:srgbClr val="FFFFFF"/>
                </a:solidFill>
              </a:rPr>
            </a:br>
            <a:br>
              <a:rPr lang="es-ES" sz="3600" dirty="0">
                <a:solidFill>
                  <a:srgbClr val="FFFFFF"/>
                </a:solidFill>
              </a:rPr>
            </a:br>
            <a:r>
              <a:rPr lang="es-ES" sz="3600" dirty="0">
                <a:solidFill>
                  <a:srgbClr val="FFFFFF"/>
                </a:solidFill>
              </a:rPr>
              <a:t>Karl Rahner</a:t>
            </a:r>
            <a:br>
              <a:rPr lang="es-ES" sz="3600" dirty="0">
                <a:solidFill>
                  <a:srgbClr val="FFFFFF"/>
                </a:solidFill>
              </a:rPr>
            </a:br>
            <a:r>
              <a:rPr lang="es-ES" sz="3600" dirty="0">
                <a:solidFill>
                  <a:srgbClr val="FFFFFF"/>
                </a:solidFill>
              </a:rPr>
              <a:t>_____</a:t>
            </a:r>
            <a:br>
              <a:rPr lang="es-ES" sz="3600" dirty="0">
                <a:solidFill>
                  <a:srgbClr val="FFFFFF"/>
                </a:solidFill>
              </a:rPr>
            </a:br>
            <a:endParaRPr lang="it-IT" sz="2400" dirty="0">
              <a:solidFill>
                <a:srgbClr val="FFFFFF"/>
              </a:solidFill>
            </a:endParaRPr>
          </a:p>
        </p:txBody>
      </p:sp>
      <p:sp>
        <p:nvSpPr>
          <p:cNvPr id="12" name="Rectangle 11">
            <a:extLst>
              <a:ext uri="{FF2B5EF4-FFF2-40B4-BE49-F238E27FC236}">
                <a16:creationId xmlns:a16="http://schemas.microsoft.com/office/drawing/2014/main" id="{E2457F07-3834-9B67-0918-BDDB0E6E1A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0B4C3C7-8B95-6CA6-5DD7-6A57FF8B474E}"/>
              </a:ext>
            </a:extLst>
          </p:cNvPr>
          <p:cNvSpPr>
            <a:spLocks noGrp="1"/>
          </p:cNvSpPr>
          <p:nvPr>
            <p:ph idx="1"/>
          </p:nvPr>
        </p:nvSpPr>
        <p:spPr>
          <a:xfrm>
            <a:off x="4742018" y="605896"/>
            <a:ext cx="6582473" cy="5646208"/>
          </a:xfrm>
        </p:spPr>
        <p:txBody>
          <a:bodyPr anchor="ctr">
            <a:normAutofit fontScale="92500" lnSpcReduction="10000"/>
          </a:bodyPr>
          <a:lstStyle/>
          <a:p>
            <a:pPr marL="384053" lvl="2" indent="0">
              <a:buNone/>
            </a:pPr>
            <a:r>
              <a:rPr lang="it-IT" sz="2600" b="1" noProof="0" dirty="0"/>
              <a:t>Principi teologici</a:t>
            </a:r>
          </a:p>
          <a:p>
            <a:pPr lvl="2"/>
            <a:endParaRPr lang="en-US" sz="2400" b="1" dirty="0"/>
          </a:p>
          <a:p>
            <a:pPr lvl="2">
              <a:buClr>
                <a:srgbClr val="0070C0"/>
              </a:buClr>
              <a:buFont typeface="Wingdings" panose="05000000000000000000" pitchFamily="2" charset="2"/>
              <a:buChar char="§"/>
            </a:pPr>
            <a:r>
              <a:rPr lang="it-IT" sz="2400" dirty="0"/>
              <a:t>Il proposito della creazione è l’autocomunicazione di Dio all’uomo, che si da sia ai </a:t>
            </a:r>
            <a:r>
              <a:rPr lang="it-IT" sz="2400" i="1" dirty="0" err="1"/>
              <a:t>viatores</a:t>
            </a:r>
            <a:r>
              <a:rPr lang="it-IT" sz="2400" dirty="0"/>
              <a:t> che ai beati</a:t>
            </a:r>
            <a:r>
              <a:rPr lang="it-IT" sz="2400" b="1" dirty="0"/>
              <a:t>. </a:t>
            </a:r>
            <a:endParaRPr lang="it-IT" sz="2400" dirty="0"/>
          </a:p>
          <a:p>
            <a:pPr lvl="2">
              <a:buClr>
                <a:srgbClr val="0070C0"/>
              </a:buClr>
              <a:buFont typeface="Wingdings" panose="05000000000000000000" pitchFamily="2" charset="2"/>
              <a:buChar char="§"/>
            </a:pPr>
            <a:r>
              <a:rPr lang="it-IT" sz="2400" dirty="0"/>
              <a:t>L’uomo è il soggetto creato come e capace e per ricevere questa l’autocomunicazione di Dio. Può accettarla o rifiutarla</a:t>
            </a:r>
          </a:p>
          <a:p>
            <a:pPr lvl="2">
              <a:buClr>
                <a:srgbClr val="0070C0"/>
              </a:buClr>
              <a:buFont typeface="Wingdings" panose="05000000000000000000" pitchFamily="2" charset="2"/>
              <a:buChar char="§"/>
            </a:pPr>
            <a:r>
              <a:rPr lang="it-IT" sz="2400" dirty="0"/>
              <a:t>L’autocomunicazione trascendentale (esistenziale soprannaturale) prepara per quella categoriale (incarnazione). </a:t>
            </a:r>
          </a:p>
          <a:p>
            <a:pPr lvl="2">
              <a:buClr>
                <a:srgbClr val="0070C0"/>
              </a:buClr>
              <a:buFont typeface="Wingdings" panose="05000000000000000000" pitchFamily="2" charset="2"/>
              <a:buChar char="§"/>
            </a:pPr>
            <a:r>
              <a:rPr lang="it-IT" sz="2400" dirty="0"/>
              <a:t>La conoscenza può essere soggettiva oppure oggettiva</a:t>
            </a:r>
          </a:p>
          <a:p>
            <a:pPr lvl="3">
              <a:buClr>
                <a:srgbClr val="0070C0"/>
              </a:buClr>
              <a:buFont typeface="Arial" panose="020B0604020202020204" pitchFamily="34" charset="0"/>
              <a:buChar char="•"/>
            </a:pPr>
            <a:r>
              <a:rPr lang="it-IT" sz="1900" dirty="0"/>
              <a:t>La conoscenza soggettiva è atematica (infinita apertura) e aprioristica e immediata</a:t>
            </a:r>
          </a:p>
          <a:p>
            <a:pPr lvl="3">
              <a:buClr>
                <a:srgbClr val="0070C0"/>
              </a:buClr>
              <a:buFont typeface="Arial" panose="020B0604020202020204" pitchFamily="34" charset="0"/>
              <a:buChar char="•"/>
            </a:pPr>
            <a:r>
              <a:rPr lang="it-IT" sz="1900" dirty="0"/>
              <a:t>La conoscenza oggettiva è categoriale, tematica (concreta) e a posteriori e mediata</a:t>
            </a:r>
            <a:endParaRPr lang="it-IT" sz="2400" dirty="0"/>
          </a:p>
          <a:p>
            <a:pPr lvl="2">
              <a:buClr>
                <a:srgbClr val="0070C0"/>
              </a:buClr>
              <a:buFont typeface="Wingdings" panose="05000000000000000000" pitchFamily="2" charset="2"/>
              <a:buChar char="§"/>
            </a:pPr>
            <a:r>
              <a:rPr lang="it-IT" sz="2400" dirty="0"/>
              <a:t>Gesù è l’incarnazione, cioè l’unione del Dio che si </a:t>
            </a:r>
            <a:r>
              <a:rPr lang="it-IT" sz="2400" dirty="0" err="1"/>
              <a:t>autocomunica</a:t>
            </a:r>
            <a:r>
              <a:rPr lang="it-IT" sz="2400" dirty="0"/>
              <a:t> e dell’uomo che riceve questa autocomunicazione</a:t>
            </a:r>
            <a:endParaRPr lang="en-US" sz="2400" dirty="0">
              <a:solidFill>
                <a:srgbClr val="0070C0"/>
              </a:solidFill>
            </a:endParaRPr>
          </a:p>
        </p:txBody>
      </p:sp>
    </p:spTree>
    <p:extLst>
      <p:ext uri="{BB962C8B-B14F-4D97-AF65-F5344CB8AC3E}">
        <p14:creationId xmlns:p14="http://schemas.microsoft.com/office/powerpoint/2010/main" val="1121108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425C54-AB26-A77E-C43A-91398C9CB6B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45CC38-7914-16B2-5D04-350A1C8FC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99B998C4-02A4-092B-3851-A4069DA60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BC94125E-9719-6CE3-66A9-47CFF1DBF7F0}"/>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Hans </a:t>
            </a:r>
            <a:r>
              <a:rPr lang="es-ES" sz="3600" dirty="0" err="1">
                <a:solidFill>
                  <a:srgbClr val="FFFFFF"/>
                </a:solidFill>
              </a:rPr>
              <a:t>Urs</a:t>
            </a:r>
            <a:r>
              <a:rPr lang="es-ES" sz="3600" dirty="0">
                <a:solidFill>
                  <a:srgbClr val="FFFFFF"/>
                </a:solidFill>
              </a:rPr>
              <a:t> </a:t>
            </a:r>
            <a:r>
              <a:rPr lang="es-ES" sz="3600" dirty="0" err="1">
                <a:solidFill>
                  <a:srgbClr val="FFFFFF"/>
                </a:solidFill>
              </a:rPr>
              <a:t>von</a:t>
            </a:r>
            <a:r>
              <a:rPr lang="es-ES" sz="3600" dirty="0">
                <a:solidFill>
                  <a:srgbClr val="FFFFFF"/>
                </a:solidFill>
              </a:rPr>
              <a:t> </a:t>
            </a:r>
            <a:r>
              <a:rPr lang="es-ES" sz="3600" dirty="0" err="1">
                <a:solidFill>
                  <a:srgbClr val="FFFFFF"/>
                </a:solidFill>
              </a:rPr>
              <a:t>Balthasar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Teologia</a:t>
            </a:r>
            <a:r>
              <a:rPr lang="es-ES" sz="2000" i="1" dirty="0">
                <a:solidFill>
                  <a:srgbClr val="FFFFFF"/>
                </a:solidFill>
              </a:rPr>
              <a:t> </a:t>
            </a:r>
            <a:r>
              <a:rPr lang="es-ES" sz="2000" i="1" dirty="0" err="1">
                <a:solidFill>
                  <a:srgbClr val="FFFFFF"/>
                </a:solidFill>
              </a:rPr>
              <a:t>della</a:t>
            </a:r>
            <a:r>
              <a:rPr lang="es-ES" sz="2000" i="1" dirty="0">
                <a:solidFill>
                  <a:srgbClr val="FFFFFF"/>
                </a:solidFill>
              </a:rPr>
              <a:t> </a:t>
            </a:r>
            <a:r>
              <a:rPr lang="es-ES" sz="2000" i="1" dirty="0" err="1">
                <a:solidFill>
                  <a:srgbClr val="FFFFFF"/>
                </a:solidFill>
              </a:rPr>
              <a:t>Storia</a:t>
            </a:r>
            <a:r>
              <a:rPr lang="es-ES" sz="2000" i="1" dirty="0">
                <a:solidFill>
                  <a:srgbClr val="FFFFFF"/>
                </a:solidFill>
              </a:rPr>
              <a:t> </a:t>
            </a:r>
            <a:r>
              <a:rPr lang="es-ES" sz="2000" dirty="0">
                <a:solidFill>
                  <a:srgbClr val="FFFFFF"/>
                </a:solidFill>
              </a:rPr>
              <a:t>(vers. Inglese  1963 p. 26)</a:t>
            </a:r>
            <a:endParaRPr lang="it-IT" sz="2000" dirty="0">
              <a:solidFill>
                <a:srgbClr val="FFFFFF"/>
              </a:solidFill>
            </a:endParaRPr>
          </a:p>
        </p:txBody>
      </p:sp>
      <p:sp>
        <p:nvSpPr>
          <p:cNvPr id="12" name="Rectangle 11">
            <a:extLst>
              <a:ext uri="{FF2B5EF4-FFF2-40B4-BE49-F238E27FC236}">
                <a16:creationId xmlns:a16="http://schemas.microsoft.com/office/drawing/2014/main" id="{1E472BB9-A004-E11A-32D8-72591D957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5CE0CF73-7D3A-50C3-51D0-EC1F5F789C54}"/>
              </a:ext>
            </a:extLst>
          </p:cNvPr>
          <p:cNvSpPr>
            <a:spLocks noGrp="1"/>
          </p:cNvSpPr>
          <p:nvPr>
            <p:ph idx="1"/>
          </p:nvPr>
        </p:nvSpPr>
        <p:spPr>
          <a:xfrm>
            <a:off x="4742018" y="605896"/>
            <a:ext cx="6560667" cy="5646208"/>
          </a:xfrm>
        </p:spPr>
        <p:txBody>
          <a:bodyPr anchor="ctr">
            <a:normAutofit/>
          </a:bodyPr>
          <a:lstStyle/>
          <a:p>
            <a:pPr marL="384053" lvl="2" indent="0">
              <a:buNone/>
            </a:pPr>
            <a:r>
              <a:rPr lang="it-IT" sz="2900" b="1" dirty="0"/>
              <a:t>Chi è il Logos/Figlio in Dio: ricezione.</a:t>
            </a:r>
            <a:endParaRPr lang="it-IT" sz="2900" b="1" noProof="0" dirty="0"/>
          </a:p>
          <a:p>
            <a:pPr marL="384053" lvl="2" indent="0">
              <a:buNone/>
            </a:pPr>
            <a:endParaRPr lang="it-IT" sz="2400" b="1" noProof="0" dirty="0"/>
          </a:p>
          <a:p>
            <a:pPr marL="384053" lvl="2" indent="0">
              <a:buNone/>
            </a:pPr>
            <a:r>
              <a:rPr lang="it-IT" sz="3000" dirty="0"/>
              <a:t>«La forma di esistenza del Figlio, che lo rende Figlio dall’eternità, è la ricezione ininterrotta di tutto ciò che egli è, del suo stesso essere, dal Padre. È proprio questo </a:t>
            </a:r>
            <a:r>
              <a:rPr lang="it-IT" sz="3000" dirty="0">
                <a:solidFill>
                  <a:srgbClr val="FF0000"/>
                </a:solidFill>
              </a:rPr>
              <a:t>ricevere se stesso </a:t>
            </a:r>
            <a:r>
              <a:rPr lang="it-IT" sz="3000" dirty="0"/>
              <a:t>che gli conferisce il suo ‘io’, la sua dimensione interiore, la sua spontaneità, quella filiazione con cui può </a:t>
            </a:r>
            <a:r>
              <a:rPr lang="it-IT" sz="3000" dirty="0">
                <a:solidFill>
                  <a:srgbClr val="FF0000"/>
                </a:solidFill>
              </a:rPr>
              <a:t>rispondere</a:t>
            </a:r>
            <a:r>
              <a:rPr lang="it-IT" sz="3000" dirty="0"/>
              <a:t> </a:t>
            </a:r>
            <a:r>
              <a:rPr lang="it-IT" sz="3000" dirty="0">
                <a:solidFill>
                  <a:srgbClr val="FF0000"/>
                </a:solidFill>
              </a:rPr>
              <a:t>al Padre </a:t>
            </a:r>
            <a:r>
              <a:rPr lang="it-IT" sz="3000" dirty="0"/>
              <a:t>in un dono reciproco</a:t>
            </a:r>
            <a:r>
              <a:rPr lang="it-IT" sz="2400" dirty="0"/>
              <a:t>».</a:t>
            </a:r>
            <a:endParaRPr lang="en-US" sz="2400" dirty="0"/>
          </a:p>
          <a:p>
            <a:pPr marL="384053" lvl="2" indent="0">
              <a:buNone/>
            </a:pPr>
            <a:endParaRPr lang="en-US" sz="2400" dirty="0"/>
          </a:p>
        </p:txBody>
      </p:sp>
    </p:spTree>
    <p:extLst>
      <p:ext uri="{BB962C8B-B14F-4D97-AF65-F5344CB8AC3E}">
        <p14:creationId xmlns:p14="http://schemas.microsoft.com/office/powerpoint/2010/main" val="123471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DF267D-F7F8-96F7-946B-77B4C55324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EADBE2-ACF7-7BE4-797F-F19217B97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BDB74425-38CA-FC74-0E3E-45A1992E8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A7B19D91-E9AF-F980-AE2A-002DEE981530}"/>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antiochena</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Teodoreto di Cirro </a:t>
            </a:r>
            <a:r>
              <a:rPr lang="it-IT" sz="2000" dirty="0">
                <a:solidFill>
                  <a:srgbClr val="FFFFFF"/>
                </a:solidFill>
              </a:rPr>
              <a:t>(m. 460), </a:t>
            </a:r>
            <a:r>
              <a:rPr lang="it-IT" sz="3600" i="1" dirty="0">
                <a:solidFill>
                  <a:srgbClr val="FFFFFF"/>
                </a:solidFill>
              </a:rPr>
              <a:t>Epistola 151</a:t>
            </a:r>
            <a:br>
              <a:rPr lang="it-IT" sz="36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625.</a:t>
            </a:r>
          </a:p>
        </p:txBody>
      </p:sp>
      <p:sp>
        <p:nvSpPr>
          <p:cNvPr id="12" name="Rectangle 11">
            <a:extLst>
              <a:ext uri="{FF2B5EF4-FFF2-40B4-BE49-F238E27FC236}">
                <a16:creationId xmlns:a16="http://schemas.microsoft.com/office/drawing/2014/main" id="{CAD7B898-B85E-B480-83B6-91F5C8D5A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E24F3F09-5137-E15C-574B-F35022E1FE4B}"/>
              </a:ext>
            </a:extLst>
          </p:cNvPr>
          <p:cNvSpPr>
            <a:spLocks noGrp="1"/>
          </p:cNvSpPr>
          <p:nvPr>
            <p:ph idx="1"/>
          </p:nvPr>
        </p:nvSpPr>
        <p:spPr>
          <a:xfrm>
            <a:off x="4742019" y="605896"/>
            <a:ext cx="6413662" cy="5646208"/>
          </a:xfrm>
        </p:spPr>
        <p:txBody>
          <a:bodyPr anchor="ctr">
            <a:normAutofit/>
          </a:bodyPr>
          <a:lstStyle/>
          <a:p>
            <a:r>
              <a:rPr lang="it-IT" dirty="0"/>
              <a:t>«Perciò tutte le qualità umane del Signore Cristo, la fame, intendo, la sete e la stanchezza, il sonno, la paura, il sudore, la preghiera</a:t>
            </a:r>
            <a:r>
              <a:rPr lang="it-IT" dirty="0">
                <a:solidFill>
                  <a:srgbClr val="FF0000"/>
                </a:solidFill>
              </a:rPr>
              <a:t>, l'ignoranza e simili</a:t>
            </a:r>
            <a:r>
              <a:rPr lang="it-IT" dirty="0"/>
              <a:t>, affermiamo che appartengono alla nostra natura che Dio Verbo assunse e unì a sé nell'operare la nostra salvezza. </a:t>
            </a:r>
          </a:p>
          <a:p>
            <a:r>
              <a:rPr lang="it-IT" dirty="0"/>
              <a:t>Ma la restituzione del moto ai mutilati, la risurrezione dei morti, la fornitura dei pani e tutti gli altri miracoli li riteniamo opere della potenza divina. </a:t>
            </a:r>
          </a:p>
          <a:p>
            <a:r>
              <a:rPr lang="it-IT" dirty="0"/>
              <a:t>In questo senso dico che lo stesso Signore Cristo soffre e distrugge la sofferenza; soffre, cioè, nell’ordine delle cose visibili, e distrugge la sofferenza nell’ordine della Divinità che lo inabita ineffabilmente»</a:t>
            </a:r>
          </a:p>
        </p:txBody>
      </p:sp>
    </p:spTree>
    <p:extLst>
      <p:ext uri="{BB962C8B-B14F-4D97-AF65-F5344CB8AC3E}">
        <p14:creationId xmlns:p14="http://schemas.microsoft.com/office/powerpoint/2010/main" val="223039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29F6C6-D6C6-0C83-A6F1-B270A6319D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034BDB-DF16-4A4A-9BD8-5E8809A5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85334653-EF8F-280A-2270-F7A7860DB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9A305F49-8AF5-DAFC-83F9-48D3BEB58483}"/>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Hans </a:t>
            </a:r>
            <a:r>
              <a:rPr lang="es-ES" sz="3600" dirty="0" err="1">
                <a:solidFill>
                  <a:srgbClr val="FFFFFF"/>
                </a:solidFill>
              </a:rPr>
              <a:t>Urs</a:t>
            </a:r>
            <a:r>
              <a:rPr lang="es-ES" sz="3600" dirty="0">
                <a:solidFill>
                  <a:srgbClr val="FFFFFF"/>
                </a:solidFill>
              </a:rPr>
              <a:t> </a:t>
            </a:r>
            <a:r>
              <a:rPr lang="es-ES" sz="3600" dirty="0" err="1">
                <a:solidFill>
                  <a:srgbClr val="FFFFFF"/>
                </a:solidFill>
              </a:rPr>
              <a:t>von</a:t>
            </a:r>
            <a:r>
              <a:rPr lang="es-ES" sz="3600" dirty="0">
                <a:solidFill>
                  <a:srgbClr val="FFFFFF"/>
                </a:solidFill>
              </a:rPr>
              <a:t> </a:t>
            </a:r>
            <a:r>
              <a:rPr lang="es-ES" sz="3600" dirty="0" err="1">
                <a:solidFill>
                  <a:srgbClr val="FFFFFF"/>
                </a:solidFill>
              </a:rPr>
              <a:t>Balthasar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Teologia</a:t>
            </a:r>
            <a:r>
              <a:rPr lang="es-ES" sz="2000" i="1" dirty="0">
                <a:solidFill>
                  <a:srgbClr val="FFFFFF"/>
                </a:solidFill>
              </a:rPr>
              <a:t> </a:t>
            </a:r>
            <a:r>
              <a:rPr lang="es-ES" sz="2000" i="1" dirty="0" err="1">
                <a:solidFill>
                  <a:srgbClr val="FFFFFF"/>
                </a:solidFill>
              </a:rPr>
              <a:t>della</a:t>
            </a:r>
            <a:r>
              <a:rPr lang="es-ES" sz="2000" i="1" dirty="0">
                <a:solidFill>
                  <a:srgbClr val="FFFFFF"/>
                </a:solidFill>
              </a:rPr>
              <a:t> </a:t>
            </a:r>
            <a:r>
              <a:rPr lang="es-ES" sz="2000" i="1" dirty="0" err="1">
                <a:solidFill>
                  <a:srgbClr val="FFFFFF"/>
                </a:solidFill>
              </a:rPr>
              <a:t>Storia</a:t>
            </a:r>
            <a:r>
              <a:rPr lang="es-ES" sz="2000" i="1" dirty="0">
                <a:solidFill>
                  <a:srgbClr val="FFFFFF"/>
                </a:solidFill>
              </a:rPr>
              <a:t> </a:t>
            </a:r>
            <a:r>
              <a:rPr lang="es-ES" sz="2000" dirty="0">
                <a:solidFill>
                  <a:srgbClr val="FFFFFF"/>
                </a:solidFill>
              </a:rPr>
              <a:t>(vers. Inglese  1963 p. 26)</a:t>
            </a:r>
            <a:endParaRPr lang="it-IT" sz="2000" dirty="0">
              <a:solidFill>
                <a:srgbClr val="FFFFFF"/>
              </a:solidFill>
            </a:endParaRPr>
          </a:p>
        </p:txBody>
      </p:sp>
      <p:sp>
        <p:nvSpPr>
          <p:cNvPr id="12" name="Rectangle 11">
            <a:extLst>
              <a:ext uri="{FF2B5EF4-FFF2-40B4-BE49-F238E27FC236}">
                <a16:creationId xmlns:a16="http://schemas.microsoft.com/office/drawing/2014/main" id="{9083AF69-0222-2E70-F30F-083BD637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F0EEC780-6488-A6E1-48EE-D10988A2B634}"/>
              </a:ext>
            </a:extLst>
          </p:cNvPr>
          <p:cNvSpPr>
            <a:spLocks noGrp="1"/>
          </p:cNvSpPr>
          <p:nvPr>
            <p:ph idx="1"/>
          </p:nvPr>
        </p:nvSpPr>
        <p:spPr>
          <a:xfrm>
            <a:off x="4742018" y="605896"/>
            <a:ext cx="6560667" cy="5646208"/>
          </a:xfrm>
        </p:spPr>
        <p:txBody>
          <a:bodyPr anchor="ctr">
            <a:normAutofit fontScale="85000" lnSpcReduction="10000"/>
          </a:bodyPr>
          <a:lstStyle/>
          <a:p>
            <a:pPr marL="384053" lvl="2" indent="0">
              <a:buNone/>
            </a:pPr>
            <a:r>
              <a:rPr lang="it-IT" sz="2900" b="1" dirty="0"/>
              <a:t>Il modo di esistere del Figlio incarnato.</a:t>
            </a:r>
          </a:p>
          <a:p>
            <a:pPr marL="384053" lvl="2" indent="0">
              <a:buNone/>
            </a:pPr>
            <a:r>
              <a:rPr lang="it-IT" sz="2900" noProof="0" dirty="0"/>
              <a:t>(La personalizzazione della natura assunta)</a:t>
            </a:r>
          </a:p>
          <a:p>
            <a:pPr marL="384053" lvl="2" indent="0">
              <a:buNone/>
            </a:pPr>
            <a:endParaRPr lang="it-IT" sz="2400" b="1" noProof="0" dirty="0"/>
          </a:p>
          <a:p>
            <a:pPr marL="384053" lvl="2" indent="0">
              <a:buNone/>
            </a:pPr>
            <a:r>
              <a:rPr lang="it-IT" sz="2600" dirty="0"/>
              <a:t>«Ma se, come afferma san Tommaso, la sua missione in questo mondo è la manifestazione, conforme a questo mondo, del suo essere generato (</a:t>
            </a:r>
            <a:r>
              <a:rPr lang="it-IT" sz="2600" i="1" dirty="0" err="1"/>
              <a:t>generatio</a:t>
            </a:r>
            <a:r>
              <a:rPr lang="it-IT" sz="2600" dirty="0"/>
              <a:t>), allora il suo modo di essere qui sulla terra sarà semplicemente la manifestazione, nella sfera creata, </a:t>
            </a:r>
            <a:r>
              <a:rPr lang="it-IT" sz="2600" dirty="0">
                <a:solidFill>
                  <a:srgbClr val="FF0000"/>
                </a:solidFill>
              </a:rPr>
              <a:t>la traduzione nella creaturalità, di questa forma celeste di esistenza: esistenza come ricezione</a:t>
            </a:r>
            <a:r>
              <a:rPr lang="it-IT" sz="2600" dirty="0"/>
              <a:t>, come apertura alla volontà del Padre, come compimento sussistente di tale volontà in una missione continua (…) </a:t>
            </a:r>
          </a:p>
          <a:p>
            <a:pPr marL="384053" lvl="2" indent="0">
              <a:buNone/>
            </a:pPr>
            <a:r>
              <a:rPr lang="it-IT" sz="2600" dirty="0"/>
              <a:t>Il Figlio sulla terra non è innanzitutto un uomo per sé stesso, che solo successivamente si apre al Padre per ascoltarne e compierne la volontà. </a:t>
            </a:r>
            <a:r>
              <a:rPr lang="it-IT" sz="2600" dirty="0">
                <a:solidFill>
                  <a:srgbClr val="FF0000"/>
                </a:solidFill>
              </a:rPr>
              <a:t>È il fatto di essere</a:t>
            </a:r>
            <a:r>
              <a:rPr lang="it-IT" sz="2600" dirty="0"/>
              <a:t> </a:t>
            </a:r>
            <a:r>
              <a:rPr lang="it-IT" sz="2600" dirty="0">
                <a:solidFill>
                  <a:srgbClr val="FF0000"/>
                </a:solidFill>
              </a:rPr>
              <a:t>colui</a:t>
            </a:r>
            <a:r>
              <a:rPr lang="it-IT" sz="2600" dirty="0"/>
              <a:t> che è aperto, </a:t>
            </a:r>
            <a:r>
              <a:rPr lang="it-IT" sz="2600" dirty="0">
                <a:solidFill>
                  <a:srgbClr val="FF0000"/>
                </a:solidFill>
              </a:rPr>
              <a:t>che riceve</a:t>
            </a:r>
            <a:r>
              <a:rPr lang="it-IT" sz="2600" dirty="0"/>
              <a:t>, che obbedisce e compie la volontà che lo costituisce — sì, come uomo, ma rendendolo precisamente </a:t>
            </a:r>
            <a:r>
              <a:rPr lang="it-IT" sz="2600" dirty="0">
                <a:solidFill>
                  <a:srgbClr val="FF0000"/>
                </a:solidFill>
              </a:rPr>
              <a:t>quest’uomo </a:t>
            </a:r>
            <a:r>
              <a:rPr lang="it-IT" sz="2600" dirty="0"/>
              <a:t>particolare».</a:t>
            </a:r>
            <a:endParaRPr lang="en-US" sz="2600" dirty="0"/>
          </a:p>
          <a:p>
            <a:pPr marL="384053" lvl="2" indent="0">
              <a:buNone/>
            </a:pPr>
            <a:endParaRPr lang="en-US" sz="2400" dirty="0"/>
          </a:p>
        </p:txBody>
      </p:sp>
    </p:spTree>
    <p:extLst>
      <p:ext uri="{BB962C8B-B14F-4D97-AF65-F5344CB8AC3E}">
        <p14:creationId xmlns:p14="http://schemas.microsoft.com/office/powerpoint/2010/main" val="184612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7097F4-0242-3E30-D0E0-296D450427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06C35C-D573-585E-A755-4198346C10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1AFFBCF8-D2B6-A304-7943-B3C771DB4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691DAC4C-E79E-C270-92CA-C2EB2A204E35}"/>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Hans </a:t>
            </a:r>
            <a:r>
              <a:rPr lang="es-ES" sz="3600" dirty="0" err="1">
                <a:solidFill>
                  <a:srgbClr val="FFFFFF"/>
                </a:solidFill>
              </a:rPr>
              <a:t>Urs</a:t>
            </a:r>
            <a:r>
              <a:rPr lang="es-ES" sz="3600" dirty="0">
                <a:solidFill>
                  <a:srgbClr val="FFFFFF"/>
                </a:solidFill>
              </a:rPr>
              <a:t> </a:t>
            </a:r>
            <a:r>
              <a:rPr lang="es-ES" sz="3600" dirty="0" err="1">
                <a:solidFill>
                  <a:srgbClr val="FFFFFF"/>
                </a:solidFill>
              </a:rPr>
              <a:t>von</a:t>
            </a:r>
            <a:r>
              <a:rPr lang="es-ES" sz="3600" dirty="0">
                <a:solidFill>
                  <a:srgbClr val="FFFFFF"/>
                </a:solidFill>
              </a:rPr>
              <a:t> </a:t>
            </a:r>
            <a:r>
              <a:rPr lang="es-ES" sz="3600" dirty="0" err="1">
                <a:solidFill>
                  <a:srgbClr val="FFFFFF"/>
                </a:solidFill>
              </a:rPr>
              <a:t>Balthasar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err="1">
                <a:solidFill>
                  <a:srgbClr val="FFFFFF"/>
                </a:solidFill>
              </a:rPr>
              <a:t>Teologia</a:t>
            </a:r>
            <a:r>
              <a:rPr lang="es-ES" sz="2000" i="1" dirty="0">
                <a:solidFill>
                  <a:srgbClr val="FFFFFF"/>
                </a:solidFill>
              </a:rPr>
              <a:t> </a:t>
            </a:r>
            <a:r>
              <a:rPr lang="es-ES" sz="2000" i="1" dirty="0" err="1">
                <a:solidFill>
                  <a:srgbClr val="FFFFFF"/>
                </a:solidFill>
              </a:rPr>
              <a:t>della</a:t>
            </a:r>
            <a:r>
              <a:rPr lang="es-ES" sz="2000" i="1" dirty="0">
                <a:solidFill>
                  <a:srgbClr val="FFFFFF"/>
                </a:solidFill>
              </a:rPr>
              <a:t> </a:t>
            </a:r>
            <a:r>
              <a:rPr lang="es-ES" sz="2000" i="1" dirty="0" err="1">
                <a:solidFill>
                  <a:srgbClr val="FFFFFF"/>
                </a:solidFill>
              </a:rPr>
              <a:t>Storia</a:t>
            </a:r>
            <a:r>
              <a:rPr lang="es-ES" sz="2000" i="1" dirty="0">
                <a:solidFill>
                  <a:srgbClr val="FFFFFF"/>
                </a:solidFill>
              </a:rPr>
              <a:t> </a:t>
            </a:r>
            <a:r>
              <a:rPr lang="es-ES" sz="2000" dirty="0">
                <a:solidFill>
                  <a:srgbClr val="FFFFFF"/>
                </a:solidFill>
              </a:rPr>
              <a:t>(vers. Inglese  1963 p. 26)</a:t>
            </a:r>
            <a:endParaRPr lang="it-IT" sz="2000" dirty="0">
              <a:solidFill>
                <a:srgbClr val="FFFFFF"/>
              </a:solidFill>
            </a:endParaRPr>
          </a:p>
        </p:txBody>
      </p:sp>
      <p:sp>
        <p:nvSpPr>
          <p:cNvPr id="12" name="Rectangle 11">
            <a:extLst>
              <a:ext uri="{FF2B5EF4-FFF2-40B4-BE49-F238E27FC236}">
                <a16:creationId xmlns:a16="http://schemas.microsoft.com/office/drawing/2014/main" id="{B2E88AB9-953D-21B6-8E3D-C05EA40D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1FD8C605-B4EE-A113-C350-7E5330D98489}"/>
              </a:ext>
            </a:extLst>
          </p:cNvPr>
          <p:cNvSpPr>
            <a:spLocks noGrp="1"/>
          </p:cNvSpPr>
          <p:nvPr>
            <p:ph idx="1"/>
          </p:nvPr>
        </p:nvSpPr>
        <p:spPr>
          <a:xfrm>
            <a:off x="4742018" y="605896"/>
            <a:ext cx="6560667" cy="5646208"/>
          </a:xfrm>
        </p:spPr>
        <p:txBody>
          <a:bodyPr anchor="ctr">
            <a:normAutofit lnSpcReduction="10000"/>
          </a:bodyPr>
          <a:lstStyle/>
          <a:p>
            <a:pPr marL="384053" lvl="2" indent="0">
              <a:buNone/>
            </a:pPr>
            <a:r>
              <a:rPr lang="it-IT" sz="2900" b="1" dirty="0"/>
              <a:t>L’esistenza come inviato dal Padre.</a:t>
            </a:r>
            <a:endParaRPr lang="it-IT" sz="2900" b="1" noProof="0" dirty="0"/>
          </a:p>
          <a:p>
            <a:pPr marL="384053" lvl="2" indent="0">
              <a:buNone/>
            </a:pPr>
            <a:endParaRPr lang="it-IT" sz="2400" b="1" noProof="0" dirty="0"/>
          </a:p>
          <a:p>
            <a:pPr marL="384053" lvl="2" indent="0">
              <a:buNone/>
            </a:pPr>
            <a:r>
              <a:rPr lang="it-IT" sz="2600" dirty="0"/>
              <a:t>«La missione è sempre stata presente nella sua coscienza come missione (cioè, letteralmente come “invio”); in altre parole, non è innanzitutto qualcosa che egli abbia concepito e assunto su di sé come individuo privato. Piuttosto, </a:t>
            </a:r>
            <a:r>
              <a:rPr lang="it-IT" sz="2600" dirty="0">
                <a:solidFill>
                  <a:srgbClr val="FF0000"/>
                </a:solidFill>
              </a:rPr>
              <a:t>egli è colui che, fin dall’eternità, ha avuto il compito</a:t>
            </a:r>
            <a:r>
              <a:rPr lang="it-IT" sz="2600" dirty="0"/>
              <a:t>—anzi, egli è il compito—</a:t>
            </a:r>
            <a:r>
              <a:rPr lang="it-IT" sz="2600" dirty="0">
                <a:solidFill>
                  <a:srgbClr val="FF0000"/>
                </a:solidFill>
              </a:rPr>
              <a:t>di realizzare questo disegno </a:t>
            </a:r>
            <a:r>
              <a:rPr lang="it-IT" sz="2600" dirty="0"/>
              <a:t>universale; </a:t>
            </a:r>
            <a:r>
              <a:rPr lang="it-IT" sz="2600" dirty="0">
                <a:solidFill>
                  <a:srgbClr val="FF0000"/>
                </a:solidFill>
              </a:rPr>
              <a:t>tutto in lui</a:t>
            </a:r>
            <a:r>
              <a:rPr lang="it-IT" sz="2600" dirty="0"/>
              <a:t>, mente, intelligenza e volontà libera, </a:t>
            </a:r>
            <a:r>
              <a:rPr lang="it-IT" sz="2600" dirty="0">
                <a:solidFill>
                  <a:srgbClr val="FF0000"/>
                </a:solidFill>
              </a:rPr>
              <a:t>è orientato a esso</a:t>
            </a:r>
            <a:r>
              <a:rPr lang="it-IT" sz="2600" dirty="0"/>
              <a:t>».</a:t>
            </a:r>
          </a:p>
          <a:p>
            <a:pPr marL="384053" lvl="2" indent="0">
              <a:buNone/>
            </a:pPr>
            <a:endParaRPr lang="it-IT" sz="2600" dirty="0"/>
          </a:p>
          <a:p>
            <a:pPr marL="384053" lvl="2" indent="0">
              <a:buNone/>
            </a:pPr>
            <a:r>
              <a:rPr lang="it-IT" sz="2600" b="1" dirty="0"/>
              <a:t>Commento</a:t>
            </a:r>
            <a:r>
              <a:rPr lang="it-IT" sz="2600" dirty="0"/>
              <a:t>: </a:t>
            </a:r>
          </a:p>
          <a:p>
            <a:pPr marL="384053" lvl="2" indent="0">
              <a:buNone/>
            </a:pPr>
            <a:r>
              <a:rPr lang="it-IT" sz="2600" dirty="0"/>
              <a:t>Gesù è l’obbediente. </a:t>
            </a:r>
            <a:endParaRPr lang="en-US" sz="2600" dirty="0"/>
          </a:p>
          <a:p>
            <a:pPr marL="384053" lvl="2" indent="0">
              <a:buNone/>
            </a:pPr>
            <a:endParaRPr lang="en-US" sz="2400" dirty="0"/>
          </a:p>
        </p:txBody>
      </p:sp>
    </p:spTree>
    <p:extLst>
      <p:ext uri="{BB962C8B-B14F-4D97-AF65-F5344CB8AC3E}">
        <p14:creationId xmlns:p14="http://schemas.microsoft.com/office/powerpoint/2010/main" val="476654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B9272-5FBD-D242-D3AF-04412F72662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A94854-A636-A4A6-D831-6E0AD716C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DE1FB466-3D39-E38E-B18B-4B6F77C9A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8162B55B-17DA-0A68-E59F-56DF379FE226}"/>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Hans </a:t>
            </a:r>
            <a:r>
              <a:rPr lang="es-ES" sz="3600" dirty="0" err="1">
                <a:solidFill>
                  <a:srgbClr val="FFFFFF"/>
                </a:solidFill>
              </a:rPr>
              <a:t>Urs</a:t>
            </a:r>
            <a:r>
              <a:rPr lang="es-ES" sz="3600" dirty="0">
                <a:solidFill>
                  <a:srgbClr val="FFFFFF"/>
                </a:solidFill>
              </a:rPr>
              <a:t> </a:t>
            </a:r>
            <a:r>
              <a:rPr lang="es-ES" sz="3600" dirty="0" err="1">
                <a:solidFill>
                  <a:srgbClr val="FFFFFF"/>
                </a:solidFill>
              </a:rPr>
              <a:t>von</a:t>
            </a:r>
            <a:r>
              <a:rPr lang="es-ES" sz="3600" dirty="0">
                <a:solidFill>
                  <a:srgbClr val="FFFFFF"/>
                </a:solidFill>
              </a:rPr>
              <a:t> </a:t>
            </a:r>
            <a:r>
              <a:rPr lang="es-ES" sz="3600" dirty="0" err="1">
                <a:solidFill>
                  <a:srgbClr val="FFFFFF"/>
                </a:solidFill>
              </a:rPr>
              <a:t>Balthasar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a:solidFill>
                  <a:srgbClr val="FFFFFF"/>
                </a:solidFill>
              </a:rPr>
              <a:t>TD III, 2646 </a:t>
            </a:r>
            <a:r>
              <a:rPr lang="es-ES" sz="2000" dirty="0">
                <a:solidFill>
                  <a:srgbClr val="FFFFFF"/>
                </a:solidFill>
              </a:rPr>
              <a:t>(vers. Inglese  Kindle)</a:t>
            </a:r>
            <a:endParaRPr lang="it-IT" sz="2000" dirty="0">
              <a:solidFill>
                <a:srgbClr val="FFFFFF"/>
              </a:solidFill>
            </a:endParaRPr>
          </a:p>
        </p:txBody>
      </p:sp>
      <p:sp>
        <p:nvSpPr>
          <p:cNvPr id="12" name="Rectangle 11">
            <a:extLst>
              <a:ext uri="{FF2B5EF4-FFF2-40B4-BE49-F238E27FC236}">
                <a16:creationId xmlns:a16="http://schemas.microsoft.com/office/drawing/2014/main" id="{AC081A72-4EF6-AF3E-E5D7-213523CB5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3BE2AE1-6232-B762-7EB8-8C727E1553B0}"/>
              </a:ext>
            </a:extLst>
          </p:cNvPr>
          <p:cNvSpPr>
            <a:spLocks noGrp="1"/>
          </p:cNvSpPr>
          <p:nvPr>
            <p:ph idx="1"/>
          </p:nvPr>
        </p:nvSpPr>
        <p:spPr>
          <a:xfrm>
            <a:off x="4742018" y="605896"/>
            <a:ext cx="6560667" cy="5646208"/>
          </a:xfrm>
        </p:spPr>
        <p:txBody>
          <a:bodyPr anchor="ctr">
            <a:normAutofit fontScale="70000" lnSpcReduction="20000"/>
          </a:bodyPr>
          <a:lstStyle/>
          <a:p>
            <a:pPr marL="384053" lvl="2" indent="0">
              <a:buNone/>
            </a:pPr>
            <a:r>
              <a:rPr lang="it-IT" sz="3400" b="1" dirty="0"/>
              <a:t>Origine trinitaria della percezione di Gesù della sua missione </a:t>
            </a:r>
            <a:endParaRPr lang="it-IT" sz="3400" b="1" noProof="0" dirty="0"/>
          </a:p>
          <a:p>
            <a:pPr marL="384053" lvl="2" indent="0">
              <a:buNone/>
            </a:pPr>
            <a:endParaRPr lang="it-IT" sz="2400" b="1" noProof="0" dirty="0"/>
          </a:p>
          <a:p>
            <a:pPr marL="384053" lvl="2" indent="0">
              <a:buNone/>
            </a:pPr>
            <a:r>
              <a:rPr lang="it-IT" sz="3100" dirty="0"/>
              <a:t>«Prendiamo come criterio di riferimento la decisione e il disegno libero del Dio trinitario prima dell’Incarnazione, in modo tale che l’estensione della missione e dell’autocoscienza (cioè della conoscenza) di Gesù coincidano </a:t>
            </a:r>
            <a:r>
              <a:rPr lang="it-IT" sz="3100" dirty="0">
                <a:solidFill>
                  <a:srgbClr val="FF0000"/>
                </a:solidFill>
              </a:rPr>
              <a:t>in essa</a:t>
            </a:r>
            <a:r>
              <a:rPr lang="it-IT" sz="3100" dirty="0"/>
              <a:t>. Potremmo allora affermare con piena certezza che Gesù conosceva la sua identità di Figlio di Dio fin dall’inizio – come dimostra in modo adeguato il suo rapporto unico con l’“Abba, Padre” – pur riconoscendo che la consapevolezza </a:t>
            </a:r>
            <a:r>
              <a:rPr lang="it-IT" sz="3100" dirty="0">
                <a:solidFill>
                  <a:srgbClr val="FF0000"/>
                </a:solidFill>
              </a:rPr>
              <a:t>di tale identità gli venne solo attraverso la missione</a:t>
            </a:r>
            <a:r>
              <a:rPr lang="it-IT" sz="3100" dirty="0"/>
              <a:t>, comunicatagli dallo Spirito».</a:t>
            </a:r>
          </a:p>
          <a:p>
            <a:pPr marL="384053" lvl="2" indent="0">
              <a:buNone/>
            </a:pPr>
            <a:r>
              <a:rPr lang="it-IT" sz="2600" b="1" dirty="0"/>
              <a:t>Commento</a:t>
            </a:r>
            <a:r>
              <a:rPr lang="it-IT" sz="2600" dirty="0"/>
              <a:t>: </a:t>
            </a:r>
          </a:p>
          <a:p>
            <a:pPr lvl="2">
              <a:buFont typeface="Wingdings" panose="05000000000000000000" pitchFamily="2" charset="2"/>
              <a:buChar char="§"/>
            </a:pPr>
            <a:r>
              <a:rPr lang="it-IT" sz="2700" dirty="0"/>
              <a:t>Ciò che Gesù sa da sempre in modo atematico all’inizio è che è l’Inviato =&gt; in missione dal Padre</a:t>
            </a:r>
          </a:p>
          <a:p>
            <a:pPr lvl="2">
              <a:buFont typeface="Wingdings" panose="05000000000000000000" pitchFamily="2" charset="2"/>
              <a:buChar char="§"/>
            </a:pPr>
            <a:r>
              <a:rPr lang="it-IT" sz="2700" dirty="0"/>
              <a:t>Ciò deriva direttamente dall’unione ipostatica, e Gesù lo percepisce nel suo naturale sviluppo umano.</a:t>
            </a:r>
          </a:p>
          <a:p>
            <a:pPr lvl="2">
              <a:buFont typeface="Wingdings" panose="05000000000000000000" pitchFamily="2" charset="2"/>
              <a:buChar char="§"/>
            </a:pPr>
            <a:r>
              <a:rPr lang="it-IT" sz="2700" dirty="0"/>
              <a:t>Invece il contenuto concreto della missione si da a Gesù volta per volta, nella storia. Egli lo riceve dal Padre attraverso lo Spirito e le circostanze in cui viene a trovarsi.</a:t>
            </a:r>
            <a:endParaRPr lang="en-US" sz="2700" dirty="0"/>
          </a:p>
        </p:txBody>
      </p:sp>
    </p:spTree>
    <p:extLst>
      <p:ext uri="{BB962C8B-B14F-4D97-AF65-F5344CB8AC3E}">
        <p14:creationId xmlns:p14="http://schemas.microsoft.com/office/powerpoint/2010/main" val="183246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2AC6B-0689-8017-523D-D51D892452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28BA85-7C92-7278-863C-24C22B58F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10" name="Rectangle 9">
            <a:extLst>
              <a:ext uri="{FF2B5EF4-FFF2-40B4-BE49-F238E27FC236}">
                <a16:creationId xmlns:a16="http://schemas.microsoft.com/office/drawing/2014/main" id="{4DC1215A-041E-7FB6-470A-3364F4C58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2" name="Titolo 1">
            <a:extLst>
              <a:ext uri="{FF2B5EF4-FFF2-40B4-BE49-F238E27FC236}">
                <a16:creationId xmlns:a16="http://schemas.microsoft.com/office/drawing/2014/main" id="{1AB378D9-709B-09C9-7FEF-8EDF59BEC6C0}"/>
              </a:ext>
            </a:extLst>
          </p:cNvPr>
          <p:cNvSpPr>
            <a:spLocks noGrp="1"/>
          </p:cNvSpPr>
          <p:nvPr>
            <p:ph type="title"/>
          </p:nvPr>
        </p:nvSpPr>
        <p:spPr>
          <a:xfrm>
            <a:off x="492371" y="605896"/>
            <a:ext cx="3084844" cy="5646208"/>
          </a:xfrm>
        </p:spPr>
        <p:txBody>
          <a:bodyPr anchor="ctr">
            <a:normAutofit/>
          </a:bodyPr>
          <a:lstStyle/>
          <a:p>
            <a:r>
              <a:rPr lang="es-ES" sz="3600" dirty="0" err="1">
                <a:solidFill>
                  <a:srgbClr val="FFFFFF"/>
                </a:solidFill>
              </a:rPr>
              <a:t>Testi</a:t>
            </a:r>
            <a:r>
              <a:rPr lang="es-ES" sz="3600" dirty="0">
                <a:solidFill>
                  <a:srgbClr val="FFFFFF"/>
                </a:solidFill>
              </a:rPr>
              <a:t> </a:t>
            </a:r>
            <a:r>
              <a:rPr lang="es-ES" sz="3600" dirty="0" err="1">
                <a:solidFill>
                  <a:srgbClr val="FFFFFF"/>
                </a:solidFill>
              </a:rPr>
              <a:t>recenti</a:t>
            </a:r>
            <a:br>
              <a:rPr lang="es-ES" sz="3600" dirty="0">
                <a:solidFill>
                  <a:srgbClr val="FFFFFF"/>
                </a:solidFill>
              </a:rPr>
            </a:br>
            <a:br>
              <a:rPr lang="es-ES" sz="3600" dirty="0">
                <a:solidFill>
                  <a:srgbClr val="FFFFFF"/>
                </a:solidFill>
              </a:rPr>
            </a:br>
            <a:r>
              <a:rPr lang="es-ES" sz="3600" dirty="0">
                <a:solidFill>
                  <a:srgbClr val="FFFFFF"/>
                </a:solidFill>
              </a:rPr>
              <a:t>Hans </a:t>
            </a:r>
            <a:r>
              <a:rPr lang="es-ES" sz="3600" dirty="0" err="1">
                <a:solidFill>
                  <a:srgbClr val="FFFFFF"/>
                </a:solidFill>
              </a:rPr>
              <a:t>Urs</a:t>
            </a:r>
            <a:r>
              <a:rPr lang="es-ES" sz="3600" dirty="0">
                <a:solidFill>
                  <a:srgbClr val="FFFFFF"/>
                </a:solidFill>
              </a:rPr>
              <a:t> </a:t>
            </a:r>
            <a:r>
              <a:rPr lang="es-ES" sz="3600" dirty="0" err="1">
                <a:solidFill>
                  <a:srgbClr val="FFFFFF"/>
                </a:solidFill>
              </a:rPr>
              <a:t>von</a:t>
            </a:r>
            <a:r>
              <a:rPr lang="es-ES" sz="3600" dirty="0">
                <a:solidFill>
                  <a:srgbClr val="FFFFFF"/>
                </a:solidFill>
              </a:rPr>
              <a:t> </a:t>
            </a:r>
            <a:r>
              <a:rPr lang="es-ES" sz="3600" dirty="0" err="1">
                <a:solidFill>
                  <a:srgbClr val="FFFFFF"/>
                </a:solidFill>
              </a:rPr>
              <a:t>Balthasar</a:t>
            </a:r>
            <a:br>
              <a:rPr lang="es-ES" sz="3600" dirty="0">
                <a:solidFill>
                  <a:srgbClr val="FFFFFF"/>
                </a:solidFill>
              </a:rPr>
            </a:br>
            <a:r>
              <a:rPr lang="es-ES" sz="3600" dirty="0">
                <a:solidFill>
                  <a:srgbClr val="FFFFFF"/>
                </a:solidFill>
              </a:rPr>
              <a:t>_____</a:t>
            </a:r>
            <a:br>
              <a:rPr lang="es-ES" sz="3600" dirty="0">
                <a:solidFill>
                  <a:srgbClr val="FFFFFF"/>
                </a:solidFill>
              </a:rPr>
            </a:br>
            <a:r>
              <a:rPr lang="es-ES" sz="2000" i="1" dirty="0">
                <a:solidFill>
                  <a:srgbClr val="FFFFFF"/>
                </a:solidFill>
              </a:rPr>
              <a:t>TD III, 2404-2420 </a:t>
            </a:r>
            <a:r>
              <a:rPr lang="es-ES" sz="2000" dirty="0">
                <a:solidFill>
                  <a:srgbClr val="FFFFFF"/>
                </a:solidFill>
              </a:rPr>
              <a:t>(vers. Inglese  Kindle)</a:t>
            </a:r>
            <a:endParaRPr lang="it-IT" sz="2000" dirty="0">
              <a:solidFill>
                <a:srgbClr val="FFFFFF"/>
              </a:solidFill>
            </a:endParaRPr>
          </a:p>
        </p:txBody>
      </p:sp>
      <p:sp>
        <p:nvSpPr>
          <p:cNvPr id="12" name="Rectangle 11">
            <a:extLst>
              <a:ext uri="{FF2B5EF4-FFF2-40B4-BE49-F238E27FC236}">
                <a16:creationId xmlns:a16="http://schemas.microsoft.com/office/drawing/2014/main" id="{30B88122-DA4C-D135-EF5C-E2FD39B29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6">
              <a:defRPr/>
            </a:pPr>
            <a:endParaRPr lang="it-IT" sz="1801">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041EE3A7-25B3-0F9B-9732-EDD6E85D91CF}"/>
              </a:ext>
            </a:extLst>
          </p:cNvPr>
          <p:cNvSpPr>
            <a:spLocks noGrp="1"/>
          </p:cNvSpPr>
          <p:nvPr>
            <p:ph idx="1"/>
          </p:nvPr>
        </p:nvSpPr>
        <p:spPr>
          <a:xfrm>
            <a:off x="4742018" y="605896"/>
            <a:ext cx="6560667" cy="5646208"/>
          </a:xfrm>
        </p:spPr>
        <p:txBody>
          <a:bodyPr anchor="ctr">
            <a:normAutofit fontScale="85000" lnSpcReduction="20000"/>
          </a:bodyPr>
          <a:lstStyle/>
          <a:p>
            <a:pPr marL="384053" lvl="2" indent="0">
              <a:buNone/>
            </a:pPr>
            <a:r>
              <a:rPr lang="it-IT" sz="2900" b="1" dirty="0"/>
              <a:t>Sviluppo storico della percezione di Gesù della missione.</a:t>
            </a:r>
            <a:endParaRPr lang="it-IT" sz="2900" b="1" noProof="0" dirty="0"/>
          </a:p>
          <a:p>
            <a:pPr marL="384053" lvl="2" indent="0">
              <a:buNone/>
            </a:pPr>
            <a:endParaRPr lang="it-IT" sz="2400" b="1" noProof="0" dirty="0"/>
          </a:p>
          <a:p>
            <a:pPr marL="384053" lvl="2" indent="0">
              <a:buNone/>
            </a:pPr>
            <a:r>
              <a:rPr lang="it-IT" sz="2600" dirty="0"/>
              <a:t>«La missione di Gesù non ha un inizio temporale concepibile. Ma, man mano che si dispiega nel tempo storico, essa entra sempre più nella storia. Attende il segnale di Dio per il suo compimento </a:t>
            </a:r>
            <a:r>
              <a:rPr lang="it-IT" sz="2600" dirty="0">
                <a:solidFill>
                  <a:srgbClr val="FF0000"/>
                </a:solidFill>
              </a:rPr>
              <a:t>non solo interiormente: lo attende anche dall’esterno</a:t>
            </a:r>
            <a:r>
              <a:rPr lang="it-IT" sz="2600" dirty="0"/>
              <a:t>, perché la missione si realizzerà essenzialmente in un compimento della storia; </a:t>
            </a:r>
            <a:r>
              <a:rPr lang="it-IT" sz="2600" dirty="0">
                <a:solidFill>
                  <a:srgbClr val="FF0000"/>
                </a:solidFill>
              </a:rPr>
              <a:t>la volontà del Padre si incontra nella storia non meno che nell’ispirazione interiore</a:t>
            </a:r>
            <a:r>
              <a:rPr lang="it-IT" sz="2600" dirty="0"/>
              <a:t>. Da tutti gli indizi, l’apparizione e il destino del Battista servirono a Gesù come segno che doveva iniziare il suo ministero pubblico».</a:t>
            </a:r>
          </a:p>
          <a:p>
            <a:pPr marL="384053" lvl="2" indent="0">
              <a:buNone/>
            </a:pPr>
            <a:endParaRPr lang="it-IT" sz="2600" dirty="0"/>
          </a:p>
          <a:p>
            <a:pPr marL="384053" lvl="2" indent="0">
              <a:buNone/>
            </a:pPr>
            <a:r>
              <a:rPr lang="it-IT" sz="2600" b="1" dirty="0"/>
              <a:t>Commento</a:t>
            </a:r>
          </a:p>
          <a:p>
            <a:pPr lvl="2">
              <a:buFont typeface="Wingdings" panose="05000000000000000000" pitchFamily="2" charset="2"/>
              <a:buChar char="§"/>
            </a:pPr>
            <a:r>
              <a:rPr lang="it-IT" sz="2600" dirty="0"/>
              <a:t>Perciò Gesù si deve impegnare, mettendo tutto se stesso per compiere la volontà del Padre</a:t>
            </a:r>
          </a:p>
          <a:p>
            <a:pPr lvl="2">
              <a:buFont typeface="Wingdings" panose="05000000000000000000" pitchFamily="2" charset="2"/>
              <a:buChar char="§"/>
            </a:pPr>
            <a:r>
              <a:rPr lang="it-IT" sz="2600" dirty="0"/>
              <a:t>In questo senso Balthasar para della «fede di Gesù»</a:t>
            </a:r>
            <a:endParaRPr lang="en-US" sz="2600" dirty="0"/>
          </a:p>
          <a:p>
            <a:pPr marL="384053" lvl="2" indent="0">
              <a:buNone/>
            </a:pPr>
            <a:endParaRPr lang="en-US" sz="2400" dirty="0"/>
          </a:p>
        </p:txBody>
      </p:sp>
    </p:spTree>
    <p:extLst>
      <p:ext uri="{BB962C8B-B14F-4D97-AF65-F5344CB8AC3E}">
        <p14:creationId xmlns:p14="http://schemas.microsoft.com/office/powerpoint/2010/main" val="1962148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5260AE-CB74-31A7-E551-ED18C950B3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E379D1-4DC5-937E-A138-4716D9A0D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813A000-40E9-9C73-6CDE-46D38EE77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E1DB38D-717F-FE68-DD81-85A89BE8CFEF}"/>
              </a:ext>
            </a:extLst>
          </p:cNvPr>
          <p:cNvSpPr>
            <a:spLocks noGrp="1"/>
          </p:cNvSpPr>
          <p:nvPr>
            <p:ph type="title"/>
          </p:nvPr>
        </p:nvSpPr>
        <p:spPr>
          <a:xfrm>
            <a:off x="492371" y="605896"/>
            <a:ext cx="3084844" cy="5646208"/>
          </a:xfrm>
        </p:spPr>
        <p:txBody>
          <a:bodyPr anchor="ctr">
            <a:normAutofit/>
          </a:bodyPr>
          <a:lstStyle/>
          <a:p>
            <a:r>
              <a:rPr lang="it-IT" sz="3200" dirty="0">
                <a:solidFill>
                  <a:srgbClr val="FFFFFF"/>
                </a:solidFill>
              </a:rPr>
              <a:t>La mia versione</a:t>
            </a:r>
            <a:br>
              <a:rPr lang="it-IT" sz="3200" dirty="0">
                <a:solidFill>
                  <a:srgbClr val="FFFFFF"/>
                </a:solidFill>
              </a:rPr>
            </a:br>
            <a:r>
              <a:rPr lang="it-IT" sz="3200" dirty="0">
                <a:solidFill>
                  <a:srgbClr val="FFFFFF"/>
                </a:solidFill>
              </a:rPr>
              <a:t>_______</a:t>
            </a:r>
            <a:br>
              <a:rPr lang="it-IT" sz="3200" dirty="0">
                <a:solidFill>
                  <a:srgbClr val="FFFFFF"/>
                </a:solidFill>
              </a:rPr>
            </a:br>
            <a:r>
              <a:rPr lang="it-IT" sz="2400" i="1" dirty="0">
                <a:solidFill>
                  <a:srgbClr val="FFFFFF"/>
                </a:solidFill>
              </a:rPr>
              <a:t>Gesù persona e identità</a:t>
            </a:r>
            <a:r>
              <a:rPr lang="it-IT" sz="2400" dirty="0">
                <a:solidFill>
                  <a:srgbClr val="FFFFFF"/>
                </a:solidFill>
              </a:rPr>
              <a:t>, 251</a:t>
            </a:r>
          </a:p>
        </p:txBody>
      </p:sp>
      <p:sp>
        <p:nvSpPr>
          <p:cNvPr id="12" name="Rectangle 11">
            <a:extLst>
              <a:ext uri="{FF2B5EF4-FFF2-40B4-BE49-F238E27FC236}">
                <a16:creationId xmlns:a16="http://schemas.microsoft.com/office/drawing/2014/main" id="{38D019D1-8A5E-9641-48FD-09C07C683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D004363-1FD9-20CB-70AC-FA29D43A30F6}"/>
              </a:ext>
            </a:extLst>
          </p:cNvPr>
          <p:cNvSpPr>
            <a:spLocks noGrp="1"/>
          </p:cNvSpPr>
          <p:nvPr>
            <p:ph idx="1"/>
          </p:nvPr>
        </p:nvSpPr>
        <p:spPr>
          <a:xfrm>
            <a:off x="4742018" y="605896"/>
            <a:ext cx="6560667" cy="5646208"/>
          </a:xfrm>
        </p:spPr>
        <p:txBody>
          <a:bodyPr anchor="ctr">
            <a:normAutofit/>
          </a:bodyPr>
          <a:lstStyle/>
          <a:p>
            <a:pPr marL="384053" lvl="2" indent="0">
              <a:buNone/>
            </a:pPr>
            <a:r>
              <a:rPr lang="it-IT" sz="2400" b="1" dirty="0"/>
              <a:t>L’unione ipostatica fondamento dell’Unzione</a:t>
            </a:r>
          </a:p>
          <a:p>
            <a:pPr marL="384053" lvl="2" indent="0">
              <a:buNone/>
            </a:pPr>
            <a:endParaRPr lang="it-IT" sz="2400" b="1" dirty="0"/>
          </a:p>
          <a:p>
            <a:pPr marL="384053" lvl="2" indent="0">
              <a:buNone/>
            </a:pPr>
            <a:r>
              <a:rPr lang="it-IT" sz="2400" dirty="0"/>
              <a:t>«Il Verbo è una persona divina proprio perché, procedendo dal Padre, possiede lo Spirito. Se dunque il Verbo assume </a:t>
            </a:r>
            <a:r>
              <a:rPr lang="it-IT" sz="2400" dirty="0">
                <a:solidFill>
                  <a:srgbClr val="FF0000"/>
                </a:solidFill>
              </a:rPr>
              <a:t>personalmente</a:t>
            </a:r>
            <a:r>
              <a:rPr lang="it-IT" sz="2400" dirty="0"/>
              <a:t> una realtà esterna, la può rendere parte della sua persona solo nella misura in cui questa realtà può essere ricolmata dal dono dello Spirito. Altrimenti, </a:t>
            </a:r>
            <a:r>
              <a:rPr lang="it-IT" sz="2400" dirty="0">
                <a:solidFill>
                  <a:srgbClr val="FF0000"/>
                </a:solidFill>
              </a:rPr>
              <a:t>non potrebbe essere assunta in modo personale.</a:t>
            </a:r>
            <a:r>
              <a:rPr lang="it-IT" sz="2400" dirty="0"/>
              <a:t> In questo senso, l'umanità concreta che il </a:t>
            </a:r>
            <a:r>
              <a:rPr lang="it-IT" sz="2400" dirty="0" err="1"/>
              <a:t>Lógos</a:t>
            </a:r>
            <a:r>
              <a:rPr lang="it-IT" sz="2400" dirty="0"/>
              <a:t> ha assunto diventa parte della sua persona solo grazie al dono dello Spirito Santo»</a:t>
            </a:r>
          </a:p>
          <a:p>
            <a:pPr marL="384053" lvl="2" indent="0">
              <a:buNone/>
            </a:pPr>
            <a:endParaRPr lang="it-IT" sz="2400" dirty="0"/>
          </a:p>
          <a:p>
            <a:pPr marL="384053" lvl="2" indent="0">
              <a:buNone/>
            </a:pPr>
            <a:r>
              <a:rPr lang="it-IT" sz="2400" dirty="0"/>
              <a:t> </a:t>
            </a:r>
            <a:r>
              <a:rPr lang="it-IT" sz="2400" b="1" dirty="0"/>
              <a:t>Commento</a:t>
            </a:r>
          </a:p>
          <a:p>
            <a:pPr marL="384053" lvl="2" indent="0">
              <a:buNone/>
            </a:pPr>
            <a:r>
              <a:rPr lang="it-IT" sz="2400" dirty="0"/>
              <a:t>Ciò implica una novità nell’esistenza di Cristo</a:t>
            </a:r>
            <a:endParaRPr lang="en-US" sz="2400" dirty="0"/>
          </a:p>
        </p:txBody>
      </p:sp>
    </p:spTree>
    <p:extLst>
      <p:ext uri="{BB962C8B-B14F-4D97-AF65-F5344CB8AC3E}">
        <p14:creationId xmlns:p14="http://schemas.microsoft.com/office/powerpoint/2010/main" val="1891302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0866E-ABF8-5F6C-4AB2-320A0A3C29C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0DA9C3-FE3A-A72C-6A4B-8CB21D17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7D7EC4-B7E5-47AB-19E9-492CFA32D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48E0826-5E74-520B-8C1A-9C5C7D1FAC17}"/>
              </a:ext>
            </a:extLst>
          </p:cNvPr>
          <p:cNvSpPr>
            <a:spLocks noGrp="1"/>
          </p:cNvSpPr>
          <p:nvPr>
            <p:ph type="title"/>
          </p:nvPr>
        </p:nvSpPr>
        <p:spPr>
          <a:xfrm>
            <a:off x="492371" y="605896"/>
            <a:ext cx="3084844" cy="5646208"/>
          </a:xfrm>
        </p:spPr>
        <p:txBody>
          <a:bodyPr anchor="ctr">
            <a:normAutofit/>
          </a:bodyPr>
          <a:lstStyle/>
          <a:p>
            <a:r>
              <a:rPr lang="it-IT" sz="3200" dirty="0">
                <a:solidFill>
                  <a:srgbClr val="FFFFFF"/>
                </a:solidFill>
              </a:rPr>
              <a:t>La mia versione</a:t>
            </a:r>
            <a:br>
              <a:rPr lang="it-IT" sz="3200" dirty="0">
                <a:solidFill>
                  <a:srgbClr val="FFFFFF"/>
                </a:solidFill>
              </a:rPr>
            </a:br>
            <a:r>
              <a:rPr lang="it-IT" sz="3200" dirty="0">
                <a:solidFill>
                  <a:srgbClr val="FFFFFF"/>
                </a:solidFill>
              </a:rPr>
              <a:t>_______</a:t>
            </a:r>
            <a:br>
              <a:rPr lang="it-IT" sz="3200" dirty="0">
                <a:solidFill>
                  <a:srgbClr val="FFFFFF"/>
                </a:solidFill>
              </a:rPr>
            </a:br>
            <a:r>
              <a:rPr lang="it-IT" sz="2400" i="1" dirty="0">
                <a:solidFill>
                  <a:srgbClr val="FFFFFF"/>
                </a:solidFill>
              </a:rPr>
              <a:t>Gesù persona e identità</a:t>
            </a:r>
            <a:r>
              <a:rPr lang="it-IT" sz="2400" dirty="0">
                <a:solidFill>
                  <a:srgbClr val="FFFFFF"/>
                </a:solidFill>
              </a:rPr>
              <a:t>, 262</a:t>
            </a:r>
          </a:p>
        </p:txBody>
      </p:sp>
      <p:sp>
        <p:nvSpPr>
          <p:cNvPr id="12" name="Rectangle 11">
            <a:extLst>
              <a:ext uri="{FF2B5EF4-FFF2-40B4-BE49-F238E27FC236}">
                <a16:creationId xmlns:a16="http://schemas.microsoft.com/office/drawing/2014/main" id="{2E02C555-7E2F-1307-6391-F5AF0316D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92120CF-C54E-603B-499F-B13E3AA5E0E3}"/>
              </a:ext>
            </a:extLst>
          </p:cNvPr>
          <p:cNvSpPr>
            <a:spLocks noGrp="1"/>
          </p:cNvSpPr>
          <p:nvPr>
            <p:ph idx="1"/>
          </p:nvPr>
        </p:nvSpPr>
        <p:spPr>
          <a:xfrm>
            <a:off x="4742018" y="605896"/>
            <a:ext cx="6560667" cy="5646208"/>
          </a:xfrm>
        </p:spPr>
        <p:txBody>
          <a:bodyPr anchor="ctr">
            <a:normAutofit fontScale="92500" lnSpcReduction="10000"/>
          </a:bodyPr>
          <a:lstStyle/>
          <a:p>
            <a:pPr marL="384053" lvl="2" indent="0">
              <a:buNone/>
            </a:pPr>
            <a:r>
              <a:rPr lang="it-IT" sz="2600" b="1" dirty="0"/>
              <a:t>La "luce ipostatica" frutto dell’Unzione </a:t>
            </a:r>
          </a:p>
          <a:p>
            <a:pPr marL="384053" lvl="2" indent="0">
              <a:buNone/>
            </a:pPr>
            <a:endParaRPr lang="it-IT" sz="2400" b="1" dirty="0"/>
          </a:p>
          <a:p>
            <a:pPr marL="384053" lvl="2" indent="0">
              <a:buNone/>
            </a:pPr>
            <a:r>
              <a:rPr lang="it-IT" sz="2400" dirty="0"/>
              <a:t>«I teologi cattolici riconoscono in modo pressoché unanime </a:t>
            </a:r>
            <a:r>
              <a:rPr lang="it-IT" sz="2400" dirty="0">
                <a:solidFill>
                  <a:srgbClr val="FF0000"/>
                </a:solidFill>
              </a:rPr>
              <a:t>la necessità di una illuminazione soprannaturale affinché Gesù potesse avere una coscienza adeguata di sé</a:t>
            </a:r>
            <a:r>
              <a:rPr lang="it-IT" sz="2400" dirty="0"/>
              <a:t>, anche se esistono diverse spiegazioni e concezioni al riguardo . (Poiché) … l'unione ipostatica comporta l'unzione dell'umanità assunta con la presenza dello Spirito, </a:t>
            </a:r>
            <a:r>
              <a:rPr lang="it-IT" sz="2400" dirty="0">
                <a:solidFill>
                  <a:srgbClr val="FF0000"/>
                </a:solidFill>
              </a:rPr>
              <a:t>sembra ragionevole</a:t>
            </a:r>
            <a:r>
              <a:rPr lang="it-IT" sz="2400" dirty="0"/>
              <a:t> supporre </a:t>
            </a:r>
            <a:r>
              <a:rPr lang="it-IT" sz="2400" dirty="0">
                <a:solidFill>
                  <a:srgbClr val="FF0000"/>
                </a:solidFill>
              </a:rPr>
              <a:t>che</a:t>
            </a:r>
            <a:r>
              <a:rPr lang="it-IT" sz="2400" dirty="0"/>
              <a:t> </a:t>
            </a:r>
            <a:r>
              <a:rPr lang="it-IT" sz="2400" dirty="0">
                <a:solidFill>
                  <a:srgbClr val="FF0000"/>
                </a:solidFill>
              </a:rPr>
              <a:t>questa luce </a:t>
            </a:r>
            <a:r>
              <a:rPr lang="it-IT" sz="2400" dirty="0"/>
              <a:t>soprannaturale sia semplicemente </a:t>
            </a:r>
            <a:r>
              <a:rPr lang="it-IT" sz="2400" dirty="0">
                <a:solidFill>
                  <a:srgbClr val="FF0000"/>
                </a:solidFill>
              </a:rPr>
              <a:t>l’effetto dell'unzione dello Spirito sulle facoltà cognitive dell'umanità assunta</a:t>
            </a:r>
            <a:r>
              <a:rPr lang="it-IT" sz="2400" dirty="0"/>
              <a:t>, in virtù della sua appartenenza alla persona del Verbo. (…) Proponiamo chiamare questa luce: "luce ipostatica"».</a:t>
            </a:r>
          </a:p>
          <a:p>
            <a:pPr marL="384053" lvl="2" indent="0">
              <a:buNone/>
            </a:pPr>
            <a:endParaRPr lang="it-IT" sz="2400" dirty="0"/>
          </a:p>
          <a:p>
            <a:pPr marL="384053" lvl="2" indent="0">
              <a:buNone/>
            </a:pPr>
            <a:r>
              <a:rPr lang="it-IT" sz="2400" dirty="0"/>
              <a:t> </a:t>
            </a:r>
            <a:r>
              <a:rPr lang="it-IT" sz="2400" b="1" dirty="0"/>
              <a:t>Commento</a:t>
            </a:r>
          </a:p>
          <a:p>
            <a:pPr marL="384053" lvl="2" indent="0">
              <a:buNone/>
            </a:pPr>
            <a:r>
              <a:rPr lang="it-IT" sz="2400" dirty="0"/>
              <a:t>Cioè l’intelletto di Cristo è sempre illuminato dalla luce dello Spirito (luce ipostatica)</a:t>
            </a:r>
            <a:endParaRPr lang="en-US" sz="2400" dirty="0"/>
          </a:p>
        </p:txBody>
      </p:sp>
    </p:spTree>
    <p:extLst>
      <p:ext uri="{BB962C8B-B14F-4D97-AF65-F5344CB8AC3E}">
        <p14:creationId xmlns:p14="http://schemas.microsoft.com/office/powerpoint/2010/main" val="3996827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F691D6-4E3D-F1B3-8F8E-E28EE9E3A1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210CE-3F5B-701A-E33E-5478A26C0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9CBF650-F617-A2DD-D560-38C2DE677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E02C3CF-D5FC-B886-A4A2-A9883C7A9E9E}"/>
              </a:ext>
            </a:extLst>
          </p:cNvPr>
          <p:cNvSpPr>
            <a:spLocks noGrp="1"/>
          </p:cNvSpPr>
          <p:nvPr>
            <p:ph type="title"/>
          </p:nvPr>
        </p:nvSpPr>
        <p:spPr>
          <a:xfrm>
            <a:off x="492371" y="605896"/>
            <a:ext cx="3084844" cy="5646208"/>
          </a:xfrm>
        </p:spPr>
        <p:txBody>
          <a:bodyPr anchor="ctr">
            <a:normAutofit/>
          </a:bodyPr>
          <a:lstStyle/>
          <a:p>
            <a:r>
              <a:rPr lang="it-IT" sz="3200" dirty="0">
                <a:solidFill>
                  <a:srgbClr val="FFFFFF"/>
                </a:solidFill>
              </a:rPr>
              <a:t>La mia versione</a:t>
            </a:r>
            <a:br>
              <a:rPr lang="it-IT" sz="3200" dirty="0">
                <a:solidFill>
                  <a:srgbClr val="FFFFFF"/>
                </a:solidFill>
              </a:rPr>
            </a:br>
            <a:r>
              <a:rPr lang="it-IT" sz="3200" dirty="0">
                <a:solidFill>
                  <a:srgbClr val="FFFFFF"/>
                </a:solidFill>
              </a:rPr>
              <a:t>_______</a:t>
            </a:r>
            <a:br>
              <a:rPr lang="it-IT" sz="3200" dirty="0">
                <a:solidFill>
                  <a:srgbClr val="FFFFFF"/>
                </a:solidFill>
              </a:rPr>
            </a:br>
            <a:r>
              <a:rPr lang="it-IT" sz="2400" i="1" dirty="0">
                <a:solidFill>
                  <a:srgbClr val="FFFFFF"/>
                </a:solidFill>
              </a:rPr>
              <a:t>Gesù persona e identità</a:t>
            </a:r>
            <a:r>
              <a:rPr lang="it-IT" sz="2400" dirty="0">
                <a:solidFill>
                  <a:srgbClr val="FFFFFF"/>
                </a:solidFill>
              </a:rPr>
              <a:t>, 263-264</a:t>
            </a:r>
          </a:p>
        </p:txBody>
      </p:sp>
      <p:sp>
        <p:nvSpPr>
          <p:cNvPr id="12" name="Rectangle 11">
            <a:extLst>
              <a:ext uri="{FF2B5EF4-FFF2-40B4-BE49-F238E27FC236}">
                <a16:creationId xmlns:a16="http://schemas.microsoft.com/office/drawing/2014/main" id="{FC307BA4-E948-21D9-36BA-24F2DB635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A8EC2C1F-21A4-2A7D-34C9-D4D036D34280}"/>
              </a:ext>
            </a:extLst>
          </p:cNvPr>
          <p:cNvSpPr>
            <a:spLocks noGrp="1"/>
          </p:cNvSpPr>
          <p:nvPr>
            <p:ph idx="1"/>
          </p:nvPr>
        </p:nvSpPr>
        <p:spPr>
          <a:xfrm>
            <a:off x="4742018" y="605896"/>
            <a:ext cx="6560667" cy="5646208"/>
          </a:xfrm>
        </p:spPr>
        <p:txBody>
          <a:bodyPr anchor="ctr">
            <a:normAutofit fontScale="92500" lnSpcReduction="20000"/>
          </a:bodyPr>
          <a:lstStyle/>
          <a:p>
            <a:pPr marL="384053" lvl="2" indent="0">
              <a:buNone/>
            </a:pPr>
            <a:r>
              <a:rPr lang="it-IT" sz="2400" b="1" dirty="0"/>
              <a:t>Cosa è la "luce ipostatica"</a:t>
            </a:r>
          </a:p>
          <a:p>
            <a:pPr marL="384053" lvl="2" indent="0">
              <a:buNone/>
            </a:pPr>
            <a:endParaRPr lang="it-IT" sz="2400" b="1" dirty="0"/>
          </a:p>
          <a:p>
            <a:pPr marL="384053" lvl="2" indent="0">
              <a:buNone/>
            </a:pPr>
            <a:r>
              <a:rPr lang="it-IT" sz="2400" dirty="0"/>
              <a:t>«</a:t>
            </a:r>
            <a:r>
              <a:rPr lang="it-IT" sz="2400" dirty="0">
                <a:solidFill>
                  <a:srgbClr val="FF0000"/>
                </a:solidFill>
              </a:rPr>
              <a:t>Lo Spirito Santo testimonia nel cuore di Gesù l'amore trinitario</a:t>
            </a:r>
            <a:r>
              <a:rPr lang="it-IT" sz="2400" dirty="0"/>
              <a:t>, quell'amore che è alla base del progetto di incarnazione e salvezza. Testimonia che Gesù è </a:t>
            </a:r>
            <a:r>
              <a:rPr lang="it-IT" sz="2400" i="1" dirty="0"/>
              <a:t>l'</a:t>
            </a:r>
            <a:r>
              <a:rPr lang="it-IT" sz="2400" i="1" dirty="0" err="1"/>
              <a:t>Agapētós</a:t>
            </a:r>
            <a:r>
              <a:rPr lang="it-IT" sz="2400" dirty="0"/>
              <a:t>, l'amato del Padre per la salvezza del mondo, introducendo così nella coscienza di Cristo la dimensione permanente dell'amore e della presenza del Padre. </a:t>
            </a:r>
          </a:p>
          <a:p>
            <a:pPr marL="384053" lvl="2" indent="0">
              <a:buNone/>
            </a:pPr>
            <a:r>
              <a:rPr lang="it-IT" sz="2400" dirty="0">
                <a:solidFill>
                  <a:srgbClr val="FF0000"/>
                </a:solidFill>
              </a:rPr>
              <a:t>Egli, inoltre, non solo attesta, ma rende percepibile questo amore nella coscienza di Gesù mediante un dono di grazia. Questo dono è la “luce ipostatica</a:t>
            </a:r>
            <a:r>
              <a:rPr lang="it-IT" sz="2400" dirty="0"/>
              <a:t>”. Essa risplende in Gesù, come una luce che emana direttamente dall'Amore stesso, illuminando in modo permanente la sua intimità dall’interno. Gesù vive nella luce dell’amore che lo Spirito attesta nel suo cuore»</a:t>
            </a:r>
          </a:p>
          <a:p>
            <a:pPr marL="384053" lvl="2" indent="0">
              <a:buNone/>
            </a:pPr>
            <a:r>
              <a:rPr lang="it-IT" sz="2400" b="1" dirty="0"/>
              <a:t>Commento</a:t>
            </a:r>
          </a:p>
          <a:p>
            <a:pPr marL="384053" lvl="2" indent="0">
              <a:buNone/>
            </a:pPr>
            <a:r>
              <a:rPr lang="it-IT" sz="2400" dirty="0"/>
              <a:t>Non è l’unica luce. Ci sono anche quella </a:t>
            </a:r>
            <a:r>
              <a:rPr lang="it-IT" sz="2400" dirty="0">
                <a:solidFill>
                  <a:srgbClr val="FF0000"/>
                </a:solidFill>
              </a:rPr>
              <a:t>infusa</a:t>
            </a:r>
            <a:r>
              <a:rPr lang="it-IT" sz="2400" dirty="0"/>
              <a:t> (o profetica) e quella della </a:t>
            </a:r>
            <a:r>
              <a:rPr lang="it-IT" sz="2400" dirty="0">
                <a:solidFill>
                  <a:srgbClr val="FF0000"/>
                </a:solidFill>
              </a:rPr>
              <a:t>ragione</a:t>
            </a:r>
            <a:r>
              <a:rPr lang="it-IT" sz="2400" dirty="0"/>
              <a:t>.</a:t>
            </a:r>
          </a:p>
          <a:p>
            <a:pPr marL="384053" lvl="2" indent="0">
              <a:buNone/>
            </a:pPr>
            <a:r>
              <a:rPr lang="it-IT" sz="2400" dirty="0"/>
              <a:t> </a:t>
            </a:r>
            <a:endParaRPr lang="it-IT" sz="2400" b="1" dirty="0"/>
          </a:p>
        </p:txBody>
      </p:sp>
    </p:spTree>
    <p:extLst>
      <p:ext uri="{BB962C8B-B14F-4D97-AF65-F5344CB8AC3E}">
        <p14:creationId xmlns:p14="http://schemas.microsoft.com/office/powerpoint/2010/main" val="325833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9F93B4-553E-C0A1-FA48-C9C9E7D33A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C3623E-66E8-CE19-5CB4-1ACE070D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C21FA1D-2BA7-90D5-71FE-2DA066F58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5F10D9F-56AA-AA4E-D5C1-E0916BC31649}"/>
              </a:ext>
            </a:extLst>
          </p:cNvPr>
          <p:cNvSpPr>
            <a:spLocks noGrp="1"/>
          </p:cNvSpPr>
          <p:nvPr>
            <p:ph type="title"/>
          </p:nvPr>
        </p:nvSpPr>
        <p:spPr>
          <a:xfrm>
            <a:off x="492371" y="605896"/>
            <a:ext cx="3084844" cy="5646208"/>
          </a:xfrm>
        </p:spPr>
        <p:txBody>
          <a:bodyPr anchor="ctr">
            <a:normAutofit/>
          </a:bodyPr>
          <a:lstStyle/>
          <a:p>
            <a:r>
              <a:rPr lang="it-IT" sz="3200" dirty="0">
                <a:solidFill>
                  <a:srgbClr val="FFFFFF"/>
                </a:solidFill>
              </a:rPr>
              <a:t>La mia versione</a:t>
            </a:r>
            <a:br>
              <a:rPr lang="it-IT" sz="3200" dirty="0">
                <a:solidFill>
                  <a:srgbClr val="FFFFFF"/>
                </a:solidFill>
              </a:rPr>
            </a:br>
            <a:r>
              <a:rPr lang="it-IT" sz="3200" dirty="0">
                <a:solidFill>
                  <a:srgbClr val="FFFFFF"/>
                </a:solidFill>
              </a:rPr>
              <a:t>_______</a:t>
            </a:r>
            <a:br>
              <a:rPr lang="it-IT" sz="3200" dirty="0">
                <a:solidFill>
                  <a:srgbClr val="FFFFFF"/>
                </a:solidFill>
              </a:rPr>
            </a:br>
            <a:r>
              <a:rPr lang="it-IT" sz="2400" i="1" dirty="0">
                <a:solidFill>
                  <a:srgbClr val="FFFFFF"/>
                </a:solidFill>
              </a:rPr>
              <a:t>Gesù persona e identità</a:t>
            </a:r>
            <a:r>
              <a:rPr lang="it-IT" sz="2400" dirty="0">
                <a:solidFill>
                  <a:srgbClr val="FFFFFF"/>
                </a:solidFill>
              </a:rPr>
              <a:t>, 267</a:t>
            </a:r>
          </a:p>
        </p:txBody>
      </p:sp>
      <p:sp>
        <p:nvSpPr>
          <p:cNvPr id="12" name="Rectangle 11">
            <a:extLst>
              <a:ext uri="{FF2B5EF4-FFF2-40B4-BE49-F238E27FC236}">
                <a16:creationId xmlns:a16="http://schemas.microsoft.com/office/drawing/2014/main" id="{6FF8FF49-F152-030F-BB1D-8E4F5D0A5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it-IT"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7BD62F4-1316-7840-A48D-C2AFC8532F2E}"/>
              </a:ext>
            </a:extLst>
          </p:cNvPr>
          <p:cNvSpPr>
            <a:spLocks noGrp="1"/>
          </p:cNvSpPr>
          <p:nvPr>
            <p:ph idx="1"/>
          </p:nvPr>
        </p:nvSpPr>
        <p:spPr>
          <a:xfrm>
            <a:off x="4742018" y="605896"/>
            <a:ext cx="6560667" cy="5646208"/>
          </a:xfrm>
        </p:spPr>
        <p:txBody>
          <a:bodyPr anchor="ctr">
            <a:normAutofit fontScale="92500" lnSpcReduction="20000"/>
          </a:bodyPr>
          <a:lstStyle/>
          <a:p>
            <a:pPr marL="384053" lvl="2" indent="0">
              <a:buNone/>
            </a:pPr>
            <a:r>
              <a:rPr lang="it-IT" sz="2400" b="1" dirty="0"/>
              <a:t>Il rapporto tra le </a:t>
            </a:r>
            <a:r>
              <a:rPr lang="it-IT" sz="2400" b="1" dirty="0">
                <a:solidFill>
                  <a:schemeClr val="tx1"/>
                </a:solidFill>
              </a:rPr>
              <a:t>tre "luci"</a:t>
            </a:r>
          </a:p>
          <a:p>
            <a:pPr marL="384053" lvl="2" indent="0">
              <a:buNone/>
            </a:pPr>
            <a:endParaRPr lang="it-IT" sz="2400" b="1" dirty="0"/>
          </a:p>
          <a:p>
            <a:pPr marL="384053" lvl="2" indent="0">
              <a:buNone/>
            </a:pPr>
            <a:r>
              <a:rPr lang="it-IT" sz="2400" dirty="0"/>
              <a:t>«La </a:t>
            </a:r>
            <a:r>
              <a:rPr lang="it-IT" sz="2400" dirty="0">
                <a:solidFill>
                  <a:srgbClr val="00B0F0"/>
                </a:solidFill>
              </a:rPr>
              <a:t>"luce ipostatica</a:t>
            </a:r>
            <a:r>
              <a:rPr lang="it-IT" sz="2400" dirty="0"/>
              <a:t>", a differenza delle altre, non consiste in concetti o immagini, ma è una presenza immanente allo spirito umano di Cristo, </a:t>
            </a:r>
            <a:r>
              <a:rPr lang="it-IT" sz="2400" dirty="0">
                <a:solidFill>
                  <a:srgbClr val="FF0000"/>
                </a:solidFill>
              </a:rPr>
              <a:t>una presenza nella quale è immerso ogni atto di conoscenza, idea e nozione presente in Gesù</a:t>
            </a:r>
            <a:r>
              <a:rPr lang="it-IT" sz="2400" dirty="0"/>
              <a:t>. Fa sì che tutto ciò che nasce nell'intelletto umano di Cristo, </a:t>
            </a:r>
            <a:r>
              <a:rPr lang="it-IT" sz="2400" dirty="0">
                <a:solidFill>
                  <a:srgbClr val="00B0F0"/>
                </a:solidFill>
              </a:rPr>
              <a:t>tutto ciò che è frutto delle altre due luci</a:t>
            </a:r>
            <a:r>
              <a:rPr lang="it-IT" sz="2400" dirty="0"/>
              <a:t>, emerga nel contatto immanente di Dio, alla presenza dell'amore paterno, della testimonianza interiore dello Spirito, e porti così in sé un sigillo divino, un'impronta di quella Sapienza che ha fatto il mondo. </a:t>
            </a:r>
          </a:p>
          <a:p>
            <a:pPr marL="384053" lvl="2" indent="0">
              <a:buNone/>
            </a:pPr>
            <a:r>
              <a:rPr lang="it-IT" sz="2400" dirty="0"/>
              <a:t>(…) Tuttavia, </a:t>
            </a:r>
            <a:r>
              <a:rPr lang="it-IT" sz="2400" dirty="0">
                <a:solidFill>
                  <a:srgbClr val="FF0000"/>
                </a:solidFill>
              </a:rPr>
              <a:t>la conoscenza umana di Cristo non procede direttamente o formalmente da questa luce</a:t>
            </a:r>
            <a:r>
              <a:rPr lang="it-IT" sz="2400" dirty="0"/>
              <a:t>, </a:t>
            </a:r>
            <a:r>
              <a:rPr lang="it-IT" sz="2400" dirty="0">
                <a:solidFill>
                  <a:srgbClr val="FF0000"/>
                </a:solidFill>
              </a:rPr>
              <a:t>ma dalle altre due</a:t>
            </a:r>
            <a:r>
              <a:rPr lang="it-IT" sz="2400" dirty="0"/>
              <a:t>: può essere formata </a:t>
            </a:r>
            <a:r>
              <a:rPr lang="it-IT" sz="2400" dirty="0">
                <a:solidFill>
                  <a:srgbClr val="00B0F0"/>
                </a:solidFill>
              </a:rPr>
              <a:t>dall'esperienza</a:t>
            </a:r>
            <a:r>
              <a:rPr lang="it-IT" sz="2400" dirty="0"/>
              <a:t>, come frutto naturale dell'intelletto (…) oppure può formarsi per </a:t>
            </a:r>
            <a:r>
              <a:rPr lang="it-IT" sz="2400" dirty="0">
                <a:solidFill>
                  <a:srgbClr val="00B0F0"/>
                </a:solidFill>
              </a:rPr>
              <a:t>infusione</a:t>
            </a:r>
            <a:r>
              <a:rPr lang="it-IT" sz="2400" dirty="0"/>
              <a:t>, come frutto diretto dell'ispirazione divina»</a:t>
            </a:r>
          </a:p>
          <a:p>
            <a:pPr marL="384053" lvl="2" indent="0">
              <a:buNone/>
            </a:pPr>
            <a:r>
              <a:rPr lang="it-IT" sz="2400" dirty="0"/>
              <a:t> </a:t>
            </a:r>
            <a:endParaRPr lang="it-IT" sz="2400" b="1" dirty="0"/>
          </a:p>
        </p:txBody>
      </p:sp>
    </p:spTree>
    <p:extLst>
      <p:ext uri="{BB962C8B-B14F-4D97-AF65-F5344CB8AC3E}">
        <p14:creationId xmlns:p14="http://schemas.microsoft.com/office/powerpoint/2010/main" val="35349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49290C-6608-2229-21B4-E01E9E9E55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6E222E-4B1A-2089-AC37-D071F06BA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A5A6A6E5-2A02-8841-FCCA-BA0552E13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1FFDD002-7504-3CE0-0A2A-D3A610A967B8}"/>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alessandrina</a:t>
            </a:r>
            <a:br>
              <a:rPr lang="it-IT" sz="3600" dirty="0">
                <a:solidFill>
                  <a:srgbClr val="FFFFFF"/>
                </a:solidFill>
              </a:rPr>
            </a:br>
            <a:endParaRPr lang="it-IT" sz="1200" dirty="0">
              <a:solidFill>
                <a:srgbClr val="FFFFFF"/>
              </a:solidFill>
            </a:endParaRPr>
          </a:p>
        </p:txBody>
      </p:sp>
      <p:sp>
        <p:nvSpPr>
          <p:cNvPr id="12" name="Rectangle 11">
            <a:extLst>
              <a:ext uri="{FF2B5EF4-FFF2-40B4-BE49-F238E27FC236}">
                <a16:creationId xmlns:a16="http://schemas.microsoft.com/office/drawing/2014/main" id="{3770DEB8-C3ED-1F93-0487-37CCE000C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8C4E3261-3B6E-69F8-E35C-BD40563A14FD}"/>
              </a:ext>
            </a:extLst>
          </p:cNvPr>
          <p:cNvSpPr>
            <a:spLocks noGrp="1"/>
          </p:cNvSpPr>
          <p:nvPr>
            <p:ph idx="1"/>
          </p:nvPr>
        </p:nvSpPr>
        <p:spPr>
          <a:xfrm>
            <a:off x="4742019" y="605896"/>
            <a:ext cx="6413662" cy="5646208"/>
          </a:xfrm>
        </p:spPr>
        <p:txBody>
          <a:bodyPr anchor="ctr">
            <a:normAutofit/>
          </a:bodyPr>
          <a:lstStyle/>
          <a:p>
            <a:r>
              <a:rPr lang="it-IT" b="1" dirty="0"/>
              <a:t>Critica di Cirillo alla cristologia di Teodoreto di Cirro</a:t>
            </a:r>
          </a:p>
          <a:p>
            <a:endParaRPr lang="it-IT" dirty="0"/>
          </a:p>
          <a:p>
            <a:pPr>
              <a:buFont typeface="Wingdings" panose="05000000000000000000" pitchFamily="2" charset="2"/>
              <a:buChar char="Ø"/>
            </a:pPr>
            <a:r>
              <a:rPr lang="it-IT" dirty="0"/>
              <a:t> Cirillo critica giustamente che Teodoreto non dica che la natura umana assunta è del Verbo (come una sua parte).</a:t>
            </a:r>
          </a:p>
          <a:p>
            <a:r>
              <a:rPr lang="it-IT" dirty="0"/>
              <a:t> Egli poi va avanti dicendo che quando Teodoreto parla di una ignoranza nella natura assunta dal Verbo, di là si deduce che Gesù è una sorta di profeta (e quindi che è diverso dal Verbo: questo resta implicito. </a:t>
            </a:r>
          </a:p>
          <a:p>
            <a:pPr marL="0" indent="0">
              <a:buNone/>
            </a:pPr>
            <a:endParaRPr lang="it-IT" dirty="0"/>
          </a:p>
        </p:txBody>
      </p:sp>
    </p:spTree>
    <p:extLst>
      <p:ext uri="{BB962C8B-B14F-4D97-AF65-F5344CB8AC3E}">
        <p14:creationId xmlns:p14="http://schemas.microsoft.com/office/powerpoint/2010/main" val="141802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AD0E6E-FD81-3188-1C80-60E2A487B9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88B8FD-3D3F-491E-B0D2-539DD04AE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208329CD-5DE8-7C01-CFD1-1E1188CA0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F74C8B03-279B-A5F0-5124-290A9A703B40}"/>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alessandrina</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Cirillo alessandrino </a:t>
            </a:r>
            <a:r>
              <a:rPr lang="it-IT" sz="2000" dirty="0">
                <a:solidFill>
                  <a:srgbClr val="FFFFFF"/>
                </a:solidFill>
              </a:rPr>
              <a:t>(m. 444),</a:t>
            </a:r>
            <a:r>
              <a:rPr lang="pt-BR" sz="2000" i="1" dirty="0">
                <a:solidFill>
                  <a:srgbClr val="FFFFFF"/>
                </a:solidFill>
              </a:rPr>
              <a:t> Apologia 12 </a:t>
            </a:r>
            <a:r>
              <a:rPr lang="pt-BR" sz="2000" i="1" dirty="0" err="1">
                <a:solidFill>
                  <a:srgbClr val="FFFFFF"/>
                </a:solidFill>
              </a:rPr>
              <a:t>anathematismorum</a:t>
            </a:r>
            <a:r>
              <a:rPr lang="pt-BR" sz="2000" i="1" dirty="0">
                <a:solidFill>
                  <a:srgbClr val="FFFFFF"/>
                </a:solidFill>
              </a:rPr>
              <a:t> contra </a:t>
            </a:r>
            <a:r>
              <a:rPr lang="pt-BR" sz="2000" i="1" dirty="0" err="1">
                <a:solidFill>
                  <a:srgbClr val="FFFFFF"/>
                </a:solidFill>
              </a:rPr>
              <a:t>Theodoretum</a:t>
            </a:r>
            <a:r>
              <a:rPr lang="it-IT" sz="2000" dirty="0">
                <a:solidFill>
                  <a:srgbClr val="FFFFFF"/>
                </a:solidFill>
              </a:rPr>
              <a:t> </a:t>
            </a:r>
            <a:br>
              <a:rPr lang="it-IT" sz="36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627.</a:t>
            </a:r>
          </a:p>
        </p:txBody>
      </p:sp>
      <p:sp>
        <p:nvSpPr>
          <p:cNvPr id="12" name="Rectangle 11">
            <a:extLst>
              <a:ext uri="{FF2B5EF4-FFF2-40B4-BE49-F238E27FC236}">
                <a16:creationId xmlns:a16="http://schemas.microsoft.com/office/drawing/2014/main" id="{52FD1D99-A72C-D634-E712-678F0FE49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E2D71655-5F78-FF43-2C16-CB37062026E9}"/>
              </a:ext>
            </a:extLst>
          </p:cNvPr>
          <p:cNvSpPr>
            <a:spLocks noGrp="1"/>
          </p:cNvSpPr>
          <p:nvPr>
            <p:ph idx="1"/>
          </p:nvPr>
        </p:nvSpPr>
        <p:spPr>
          <a:xfrm>
            <a:off x="4742019" y="605896"/>
            <a:ext cx="6413662" cy="5646208"/>
          </a:xfrm>
        </p:spPr>
        <p:txBody>
          <a:bodyPr anchor="ctr">
            <a:normAutofit/>
          </a:bodyPr>
          <a:lstStyle/>
          <a:p>
            <a:r>
              <a:rPr lang="it-IT" b="1" dirty="0"/>
              <a:t>Critica di Cirillo alla cristologia di Teodoreto di Cirro</a:t>
            </a:r>
          </a:p>
          <a:p>
            <a:endParaRPr lang="it-IT" dirty="0"/>
          </a:p>
          <a:p>
            <a:r>
              <a:rPr lang="it-IT" dirty="0"/>
              <a:t>«Quindi, se non stai mentendo quando </a:t>
            </a:r>
            <a:r>
              <a:rPr lang="it-IT" dirty="0">
                <a:solidFill>
                  <a:srgbClr val="FF0000"/>
                </a:solidFill>
              </a:rPr>
              <a:t>chiami Gesù un solo Cristo e Signore </a:t>
            </a:r>
            <a:r>
              <a:rPr lang="it-IT" dirty="0"/>
              <a:t>e affermi che lo stesso individuo è allo stesso tempo sia Dio che uomo, </a:t>
            </a:r>
            <a:r>
              <a:rPr lang="it-IT" dirty="0">
                <a:solidFill>
                  <a:srgbClr val="FF0000"/>
                </a:solidFill>
              </a:rPr>
              <a:t>perché allora lo dividi </a:t>
            </a:r>
            <a:r>
              <a:rPr lang="it-IT" dirty="0"/>
              <a:t>e perché non ti vergogni di parlare di due figli? </a:t>
            </a:r>
          </a:p>
          <a:p>
            <a:r>
              <a:rPr lang="it-IT" dirty="0">
                <a:solidFill>
                  <a:srgbClr val="FF0000"/>
                </a:solidFill>
              </a:rPr>
              <a:t>Se colui che è onnisciente non è identico a colui che ha una conoscenza limitata</a:t>
            </a:r>
            <a:r>
              <a:rPr lang="it-IT" dirty="0"/>
              <a:t>—se colui che è perfetto nella sapienza e conosce tutto ciò che il Padre conosce non è identico a colui che riceve solo una rivelazione parziale—</a:t>
            </a:r>
            <a:r>
              <a:rPr lang="it-IT" dirty="0">
                <a:solidFill>
                  <a:srgbClr val="FF0000"/>
                </a:solidFill>
              </a:rPr>
              <a:t>allora, certamente, ci sarebbero due soggetti distinti</a:t>
            </a:r>
            <a:r>
              <a:rPr lang="it-IT" dirty="0"/>
              <a:t>»</a:t>
            </a:r>
          </a:p>
          <a:p>
            <a:r>
              <a:rPr lang="it-IT" dirty="0"/>
              <a:t>(…)</a:t>
            </a:r>
          </a:p>
          <a:p>
            <a:r>
              <a:rPr lang="it-IT" dirty="0"/>
              <a:t>Sostenere che Dio ha in sé la forma del servo e abbia concesso (a questa forma) una rivelazione, di tipo parziale, ci </a:t>
            </a:r>
            <a:r>
              <a:rPr lang="it-IT" dirty="0">
                <a:solidFill>
                  <a:srgbClr val="FF0000"/>
                </a:solidFill>
              </a:rPr>
              <a:t>suggerisce che l'Emmanuele è semplicemente un profeta </a:t>
            </a:r>
            <a:r>
              <a:rPr lang="it-IT" dirty="0"/>
              <a:t>e un uomo e un portatore di Dio, e nient'altro.</a:t>
            </a:r>
          </a:p>
        </p:txBody>
      </p:sp>
    </p:spTree>
    <p:extLst>
      <p:ext uri="{BB962C8B-B14F-4D97-AF65-F5344CB8AC3E}">
        <p14:creationId xmlns:p14="http://schemas.microsoft.com/office/powerpoint/2010/main" val="124046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0DB740-CF29-2C90-7254-2E76D938637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72382C-D9EC-B225-9490-27D2D0460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6987290D-8A59-245C-0A4F-7A88CF7AE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09F2D178-ACE9-F520-41EE-AE54170D09E0}"/>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alessandrina</a:t>
            </a:r>
            <a:br>
              <a:rPr lang="it-IT" sz="3600" dirty="0">
                <a:solidFill>
                  <a:srgbClr val="FFFFFF"/>
                </a:solidFill>
              </a:rPr>
            </a:br>
            <a:endParaRPr lang="it-IT" sz="1200" dirty="0">
              <a:solidFill>
                <a:srgbClr val="FFFFFF"/>
              </a:solidFill>
            </a:endParaRPr>
          </a:p>
        </p:txBody>
      </p:sp>
      <p:sp>
        <p:nvSpPr>
          <p:cNvPr id="12" name="Rectangle 11">
            <a:extLst>
              <a:ext uri="{FF2B5EF4-FFF2-40B4-BE49-F238E27FC236}">
                <a16:creationId xmlns:a16="http://schemas.microsoft.com/office/drawing/2014/main" id="{4475CF8A-1D77-EFDB-401E-55AA6FC9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48B04D92-6F9B-D2F4-9AF8-0F0BD0547897}"/>
              </a:ext>
            </a:extLst>
          </p:cNvPr>
          <p:cNvSpPr>
            <a:spLocks noGrp="1"/>
          </p:cNvSpPr>
          <p:nvPr>
            <p:ph idx="1"/>
          </p:nvPr>
        </p:nvSpPr>
        <p:spPr>
          <a:xfrm>
            <a:off x="4742019" y="605896"/>
            <a:ext cx="6413662" cy="5646208"/>
          </a:xfrm>
        </p:spPr>
        <p:txBody>
          <a:bodyPr anchor="ctr">
            <a:normAutofit/>
          </a:bodyPr>
          <a:lstStyle/>
          <a:p>
            <a:r>
              <a:rPr lang="it-IT" b="1" dirty="0"/>
              <a:t>Critica di Cirillo alla cristologia di Teodoreto di Cirro</a:t>
            </a:r>
          </a:p>
          <a:p>
            <a:endParaRPr lang="it-IT" dirty="0"/>
          </a:p>
          <a:p>
            <a:pPr>
              <a:buFont typeface="Wingdings" panose="05000000000000000000" pitchFamily="2" charset="2"/>
              <a:buChar char="Ø"/>
            </a:pPr>
            <a:r>
              <a:rPr lang="it-IT" dirty="0"/>
              <a:t> Ma è del tutto giusta la critica di Cirillo? Non può essere che il Verbo nella storia abbia limiti di conoscenza e nonostante ciò sia veramente il Verbo?</a:t>
            </a:r>
          </a:p>
          <a:p>
            <a:r>
              <a:rPr lang="it-IT" dirty="0"/>
              <a:t>Cirillo non sembra considerare questa possibilità e perciò leggerà i testi del vangelo dove si accenna a ignoranza in Cristo, come testi di tipo pedagogico. Esempio       -------&gt; </a:t>
            </a:r>
          </a:p>
          <a:p>
            <a:pPr marL="0" indent="0">
              <a:buNone/>
            </a:pPr>
            <a:endParaRPr lang="it-IT" dirty="0"/>
          </a:p>
        </p:txBody>
      </p:sp>
    </p:spTree>
    <p:extLst>
      <p:ext uri="{BB962C8B-B14F-4D97-AF65-F5344CB8AC3E}">
        <p14:creationId xmlns:p14="http://schemas.microsoft.com/office/powerpoint/2010/main" val="393011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3342FF-0FC9-177B-6369-1B402421E88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35C8F4-E793-D63A-FD64-B88C08B93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801"/>
          </a:p>
        </p:txBody>
      </p:sp>
      <p:sp>
        <p:nvSpPr>
          <p:cNvPr id="10" name="Rectangle 9">
            <a:extLst>
              <a:ext uri="{FF2B5EF4-FFF2-40B4-BE49-F238E27FC236}">
                <a16:creationId xmlns:a16="http://schemas.microsoft.com/office/drawing/2014/main" id="{2F1E1634-7DFD-C01C-0473-41A770F5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2" name="Titolo 1">
            <a:extLst>
              <a:ext uri="{FF2B5EF4-FFF2-40B4-BE49-F238E27FC236}">
                <a16:creationId xmlns:a16="http://schemas.microsoft.com/office/drawing/2014/main" id="{6F0BC9AA-5F78-BFBD-EC72-555F1C0DE9B1}"/>
              </a:ext>
            </a:extLst>
          </p:cNvPr>
          <p:cNvSpPr>
            <a:spLocks noGrp="1"/>
          </p:cNvSpPr>
          <p:nvPr>
            <p:ph type="title"/>
          </p:nvPr>
        </p:nvSpPr>
        <p:spPr>
          <a:xfrm>
            <a:off x="492371" y="605896"/>
            <a:ext cx="3084844" cy="5646208"/>
          </a:xfrm>
        </p:spPr>
        <p:txBody>
          <a:bodyPr anchor="ctr">
            <a:normAutofit/>
          </a:bodyPr>
          <a:lstStyle/>
          <a:p>
            <a:r>
              <a:rPr lang="it-IT" sz="3600" dirty="0">
                <a:solidFill>
                  <a:srgbClr val="FFFFFF"/>
                </a:solidFill>
              </a:rPr>
              <a:t>Scuola alessandrina</a:t>
            </a:r>
            <a:br>
              <a:rPr lang="it-IT" sz="3600" dirty="0">
                <a:solidFill>
                  <a:srgbClr val="FFFFFF"/>
                </a:solidFill>
              </a:rPr>
            </a:br>
            <a:r>
              <a:rPr lang="it-IT" sz="3600" dirty="0">
                <a:solidFill>
                  <a:srgbClr val="FFFFFF"/>
                </a:solidFill>
              </a:rPr>
              <a:t>---</a:t>
            </a:r>
            <a:br>
              <a:rPr lang="it-IT" sz="3600" dirty="0">
                <a:solidFill>
                  <a:srgbClr val="FFFFFF"/>
                </a:solidFill>
              </a:rPr>
            </a:br>
            <a:r>
              <a:rPr lang="it-IT" sz="3600" dirty="0">
                <a:solidFill>
                  <a:srgbClr val="FFFFFF"/>
                </a:solidFill>
              </a:rPr>
              <a:t>Cirillo alessandrino </a:t>
            </a:r>
            <a:r>
              <a:rPr lang="it-IT" sz="2000" dirty="0">
                <a:solidFill>
                  <a:srgbClr val="FFFFFF"/>
                </a:solidFill>
              </a:rPr>
              <a:t>(m. 444),</a:t>
            </a:r>
            <a:r>
              <a:rPr lang="pt-BR" sz="2000" i="1" dirty="0">
                <a:solidFill>
                  <a:srgbClr val="FFFFFF"/>
                </a:solidFill>
              </a:rPr>
              <a:t> </a:t>
            </a:r>
            <a:r>
              <a:rPr lang="it-IT" sz="2000" i="1" dirty="0">
                <a:solidFill>
                  <a:srgbClr val="FFFFFF"/>
                </a:solidFill>
              </a:rPr>
              <a:t>Thesaurus de Sancta et </a:t>
            </a:r>
            <a:r>
              <a:rPr lang="it-IT" sz="2000" i="1" dirty="0" err="1">
                <a:solidFill>
                  <a:srgbClr val="FFFFFF"/>
                </a:solidFill>
              </a:rPr>
              <a:t>consubstantiale</a:t>
            </a:r>
            <a:r>
              <a:rPr lang="it-IT" sz="2000" i="1" dirty="0">
                <a:solidFill>
                  <a:srgbClr val="FFFFFF"/>
                </a:solidFill>
              </a:rPr>
              <a:t> </a:t>
            </a:r>
            <a:r>
              <a:rPr lang="it-IT" sz="2000" i="1" dirty="0" err="1">
                <a:solidFill>
                  <a:srgbClr val="FFFFFF"/>
                </a:solidFill>
              </a:rPr>
              <a:t>Trinitate</a:t>
            </a:r>
            <a:r>
              <a:rPr lang="it-IT" sz="2000" i="1" dirty="0">
                <a:solidFill>
                  <a:srgbClr val="FFFFFF"/>
                </a:solidFill>
              </a:rPr>
              <a:t>, </a:t>
            </a:r>
            <a:r>
              <a:rPr lang="it-IT" sz="2000" dirty="0" err="1">
                <a:solidFill>
                  <a:srgbClr val="FFFFFF"/>
                </a:solidFill>
              </a:rPr>
              <a:t>assertio</a:t>
            </a:r>
            <a:r>
              <a:rPr lang="it-IT" sz="2000" i="1" dirty="0">
                <a:solidFill>
                  <a:srgbClr val="FFFFFF"/>
                </a:solidFill>
              </a:rPr>
              <a:t> </a:t>
            </a:r>
            <a:r>
              <a:rPr lang="it-IT" sz="2000" dirty="0">
                <a:solidFill>
                  <a:srgbClr val="FFFFFF"/>
                </a:solidFill>
              </a:rPr>
              <a:t>28</a:t>
            </a:r>
            <a:br>
              <a:rPr lang="it-IT" sz="3600" dirty="0">
                <a:solidFill>
                  <a:srgbClr val="FFFFFF"/>
                </a:solidFill>
              </a:rPr>
            </a:br>
            <a:r>
              <a:rPr lang="it-IT" sz="3600" dirty="0">
                <a:solidFill>
                  <a:srgbClr val="FFFFFF"/>
                </a:solidFill>
              </a:rPr>
              <a:t>---</a:t>
            </a:r>
            <a:br>
              <a:rPr lang="it-IT" sz="3600" dirty="0">
                <a:solidFill>
                  <a:srgbClr val="FFFFFF"/>
                </a:solidFill>
              </a:rPr>
            </a:br>
            <a:br>
              <a:rPr lang="it-IT" sz="1200" dirty="0">
                <a:solidFill>
                  <a:srgbClr val="FFFFFF"/>
                </a:solidFill>
              </a:rPr>
            </a:br>
            <a:r>
              <a:rPr lang="it-IT" sz="1200" dirty="0">
                <a:solidFill>
                  <a:srgbClr val="FFFFFF"/>
                </a:solidFill>
              </a:rPr>
              <a:t>Cf. B. </a:t>
            </a:r>
            <a:r>
              <a:rPr lang="it-IT" sz="1200" dirty="0" err="1">
                <a:solidFill>
                  <a:srgbClr val="FFFFFF"/>
                </a:solidFill>
              </a:rPr>
              <a:t>Lonergan</a:t>
            </a:r>
            <a:r>
              <a:rPr lang="it-IT" sz="1200" dirty="0">
                <a:solidFill>
                  <a:srgbClr val="FFFFFF"/>
                </a:solidFill>
              </a:rPr>
              <a:t>, </a:t>
            </a:r>
            <a:r>
              <a:rPr lang="it-IT" sz="1200" i="1" dirty="0">
                <a:solidFill>
                  <a:srgbClr val="FFFFFF"/>
                </a:solidFill>
              </a:rPr>
              <a:t>De Verbo Incarnato</a:t>
            </a:r>
            <a:r>
              <a:rPr lang="it-IT" sz="1200" dirty="0">
                <a:solidFill>
                  <a:srgbClr val="FFFFFF"/>
                </a:solidFill>
              </a:rPr>
              <a:t>, 629.</a:t>
            </a:r>
          </a:p>
        </p:txBody>
      </p:sp>
      <p:sp>
        <p:nvSpPr>
          <p:cNvPr id="12" name="Rectangle 11">
            <a:extLst>
              <a:ext uri="{FF2B5EF4-FFF2-40B4-BE49-F238E27FC236}">
                <a16:creationId xmlns:a16="http://schemas.microsoft.com/office/drawing/2014/main" id="{7590ED7B-9B43-868A-B4AD-FE40DDBD7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2" y="2"/>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1801"/>
          </a:p>
        </p:txBody>
      </p:sp>
      <p:sp>
        <p:nvSpPr>
          <p:cNvPr id="3" name="Segnaposto contenuto 2">
            <a:extLst>
              <a:ext uri="{FF2B5EF4-FFF2-40B4-BE49-F238E27FC236}">
                <a16:creationId xmlns:a16="http://schemas.microsoft.com/office/drawing/2014/main" id="{428CDF4A-7D3A-E319-5844-8928A8C3990E}"/>
              </a:ext>
            </a:extLst>
          </p:cNvPr>
          <p:cNvSpPr>
            <a:spLocks noGrp="1"/>
          </p:cNvSpPr>
          <p:nvPr>
            <p:ph idx="1"/>
          </p:nvPr>
        </p:nvSpPr>
        <p:spPr>
          <a:xfrm>
            <a:off x="4742019" y="605896"/>
            <a:ext cx="6413662" cy="5646208"/>
          </a:xfrm>
        </p:spPr>
        <p:txBody>
          <a:bodyPr anchor="ctr">
            <a:normAutofit fontScale="85000" lnSpcReduction="20000"/>
          </a:bodyPr>
          <a:lstStyle/>
          <a:p>
            <a:r>
              <a:rPr lang="it-IT" b="1" dirty="0"/>
              <a:t>Cirillo sul testo di Lc 2,52: «Egli cresceva… in sapienza…»</a:t>
            </a:r>
          </a:p>
          <a:p>
            <a:endParaRPr lang="it-IT" dirty="0"/>
          </a:p>
          <a:p>
            <a:r>
              <a:rPr lang="it-IT" sz="2201" dirty="0"/>
              <a:t>«Un’interpretazione plausibile del detto. Una legge naturale non permette all’uomo di avere una mente, per così dire, molto al di là della propria età, ma la mente che è in noi in qualche modo corrisponde e si sviluppa in sintonia con la crescita del corpo. </a:t>
            </a:r>
          </a:p>
          <a:p>
            <a:r>
              <a:rPr lang="it-IT" sz="2201" dirty="0"/>
              <a:t>Così il Verbo era nella carne, diventando uomo, come è scritto, ed era perfetto, essendo la Sapienza e la Potenza del Padre. Poiché doveva in qualche misura conformarsi all’abitudine della nostra natura, affinché a coloro che lo vedevano non apparisse come qualcosa di estraneo all’uomo, </a:t>
            </a:r>
            <a:r>
              <a:rPr lang="it-IT" sz="2201" dirty="0">
                <a:solidFill>
                  <a:srgbClr val="FF0000"/>
                </a:solidFill>
              </a:rPr>
              <a:t>si rivelò poco a poco</a:t>
            </a:r>
            <a:r>
              <a:rPr lang="it-IT" sz="2201" dirty="0"/>
              <a:t>, man mano che il corpo maturava, e giorno dopo giorno si mostrava sempre più saggio a coloro che lo vedevano e lo ascoltavano, essendo [in realtà] perfetto in ogni cosa, come è già stato detto, ma seguendo la consuetudine comune della natura [umana].</a:t>
            </a:r>
          </a:p>
          <a:p>
            <a:r>
              <a:rPr lang="it-IT" sz="2201" dirty="0">
                <a:solidFill>
                  <a:srgbClr val="FF0000"/>
                </a:solidFill>
              </a:rPr>
              <a:t>Quando dunque senti dire: "Eccelleva in sapienza e grazia", non pensare che in Lui ci sia stato un aumento di sapienza, perché il Verbo di Dio non è carente in nulla, ma poiché agli occhi di coloro che lo vedevano appariva sempre più saggio e pieno di grazia, si dice che eccelleva, nel senso che ciò che cresceva non era la sua sapienza, ma l’ammirazione di coloro che lo contemplavano</a:t>
            </a:r>
            <a:r>
              <a:rPr lang="it-IT" sz="2201" dirty="0"/>
              <a:t>»</a:t>
            </a:r>
          </a:p>
        </p:txBody>
      </p:sp>
    </p:spTree>
    <p:extLst>
      <p:ext uri="{BB962C8B-B14F-4D97-AF65-F5344CB8AC3E}">
        <p14:creationId xmlns:p14="http://schemas.microsoft.com/office/powerpoint/2010/main" val="2162386756"/>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3_Retrospettivo">
  <a:themeElements>
    <a:clrScheme name="Personalizzato 1">
      <a:dk1>
        <a:sysClr val="windowText" lastClr="000000"/>
      </a:dk1>
      <a:lt1>
        <a:sysClr val="window" lastClr="FFFFFF"/>
      </a:lt1>
      <a:dk2>
        <a:srgbClr val="0E2841"/>
      </a:dk2>
      <a:lt2>
        <a:srgbClr val="E8E8E8"/>
      </a:lt2>
      <a:accent1>
        <a:srgbClr val="FFFF00"/>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86"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207A4A-72CA-4B5A-8F09-E0C851EF2A9A}">
  <we:reference id="wa200005566" version="3.0.0.2" store="it-IT"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Retrospect</Template>
  <TotalTime>11112</TotalTime>
  <Words>7270</Words>
  <Application>Microsoft Office PowerPoint</Application>
  <PresentationFormat>Widescreen</PresentationFormat>
  <Paragraphs>324</Paragraphs>
  <Slides>57</Slides>
  <Notes>0</Notes>
  <HiddenSlides>2</HiddenSlides>
  <MMClips>0</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57</vt:i4>
      </vt:variant>
    </vt:vector>
  </HeadingPairs>
  <TitlesOfParts>
    <vt:vector size="65" baseType="lpstr">
      <vt:lpstr>Arial</vt:lpstr>
      <vt:lpstr>Calibri</vt:lpstr>
      <vt:lpstr>Calibri Light</vt:lpstr>
      <vt:lpstr>Wingdings</vt:lpstr>
      <vt:lpstr>Retrospettivo</vt:lpstr>
      <vt:lpstr>1_Retrospettivo</vt:lpstr>
      <vt:lpstr>2_Retrospettivo</vt:lpstr>
      <vt:lpstr>3_Retrospettivo</vt:lpstr>
      <vt:lpstr>Testi sulla conoscenza umana di Cristo</vt:lpstr>
      <vt:lpstr>Considerazioni generali</vt:lpstr>
      <vt:lpstr>Scuola antiochena --- Diodoro di Tarso (m. 391/392), Fragmento 36 --- Testo ACO 1.1.5 modificato.  Cf. B. Lonergan, De Verbo Incarnato, 621.623.</vt:lpstr>
      <vt:lpstr>Scuola antiochena </vt:lpstr>
      <vt:lpstr>Scuola antiochena --- Teodoreto di Cirro (m. 460), Epistola 151 ---  Cf. B. Lonergan, De Verbo Incarnato, 625.</vt:lpstr>
      <vt:lpstr>Scuola alessandrina </vt:lpstr>
      <vt:lpstr>Scuola alessandrina --- Cirillo alessandrino (m. 444), Apologia 12 anathematismorum contra Theodoretum  ---  Cf. B. Lonergan, De Verbo Incarnato, 627.</vt:lpstr>
      <vt:lpstr>Scuola alessandrina </vt:lpstr>
      <vt:lpstr>Scuola alessandrina --- Cirillo alessandrino (m. 444), Thesaurus de Sancta et consubstantiale Trinitate, assertio 28 ---  Cf. B. Lonergan, De Verbo Incarnato, 629.</vt:lpstr>
      <vt:lpstr>Padri latini --- Ambrogio (m. 397), De incarnationis dominicae sacramento, VII, 72 ---  Cf. B. Lonergan, De Verbo Incarnato, 635.</vt:lpstr>
      <vt:lpstr>Padri latini --- Ambrogio (m. 397), De incarnationis dominicae sacramento, VII, 72 ---  Cf. B. Lonergan, De Verbo Incarnato, 635.</vt:lpstr>
      <vt:lpstr>Padri latini --- Ambrogio (m. 397), De incarnationis dominicae sacramento, VII, 76 ---  Cf. B. Lonergan, De Verbo Incarnato, 635.</vt:lpstr>
      <vt:lpstr>Padri latini --- Agostino (m. 430), </vt:lpstr>
      <vt:lpstr>Padri latini --- Agostino (m. 430), De genesi contra manicheos, I, 22-34 ---  Cf. B. Lonergan, De Verbo Incarnato, 639.</vt:lpstr>
      <vt:lpstr>Padri latini --- Agostino (m. 430), De Trinitate, I, 11-12, 23 ---  Cf. B. Lonergan, De Verbo Incarnato, 641.</vt:lpstr>
      <vt:lpstr>Padri e scrittori dei primi secoli </vt:lpstr>
      <vt:lpstr>La crisi agnoeta</vt:lpstr>
      <vt:lpstr>La crisi agnoeta  Gregorio di Nazianzo (Oratio 30 [SC 250, 258])</vt:lpstr>
      <vt:lpstr>La crisi agnoeta</vt:lpstr>
      <vt:lpstr>La crisi agnoeta  S. Gregorio Magno _________ Lettera Sicut Acqua a Eulogia di Alessandria (anno 600)  ___________ Dz-H 474-476</vt:lpstr>
      <vt:lpstr>La crisi agnoeta  S. Gregorio Magno _________ Lettera Sicut Acqua a Eulogia di Alessandria (anno 600)  ___________ Dz-H 474-476 Dz-H 474-476</vt:lpstr>
      <vt:lpstr>Testi medievali  San Bonaventura _____ (In III Sent., XIII, I, III)</vt:lpstr>
      <vt:lpstr>Testi medievali  San Bonaventura _____ (In III Sent., XIV, III, II)</vt:lpstr>
      <vt:lpstr>Testi medievali  San Bonaventura _____ (De scientia Christi, VII, Conclusio)</vt:lpstr>
      <vt:lpstr>Testi medievali  San Bonaventura _____ (De scientia Christi, VII, Conclusio)</vt:lpstr>
      <vt:lpstr>Testi medievali  San Bonaventura _____ (In III Sent., XIV, III, II)</vt:lpstr>
      <vt:lpstr>Testi medievali  San Bonaventura _____ (In III Sent., XIII, I, III Concl)</vt:lpstr>
      <vt:lpstr>Testi medievali  San Tommaso d’Aquino _____ (S. Th. III, IX, intr.)</vt:lpstr>
      <vt:lpstr>Testi medievali  San Tommaso d’Aquino _____ (S. Th. III, IX, I)</vt:lpstr>
      <vt:lpstr>Testi medievali  San Tommaso d’Aquino _____ (S. Th. III, IX, II)</vt:lpstr>
      <vt:lpstr>Testi medievali  San Tommaso d’Aquino _____ (S. Th. III, IX, III)</vt:lpstr>
      <vt:lpstr>Testi medievali  San Tommaso d’Aquino _____ (S. Th. III, IX, IV)</vt:lpstr>
      <vt:lpstr>Testi moderni  Carattere generale _____ </vt:lpstr>
      <vt:lpstr>Testi moderni  Bernard Lonergan _____ Hefling, 139</vt:lpstr>
      <vt:lpstr>Testi moderni  Bernard Lonergan _____ De Verbo Incarnato, 3° ed. inglese, Thesis 12</vt:lpstr>
      <vt:lpstr>Testi moderni  Bernard Lonergan _____ Hefling, 150</vt:lpstr>
      <vt:lpstr>Testi moderni  Bernard Lonergan _____ Hefling, 133</vt:lpstr>
      <vt:lpstr>Testi moderni  Bernard Lonergan _____ De Verbo Incarnato, 3° ed. inglese, 408</vt:lpstr>
      <vt:lpstr>Testi moderni  Karl Rahner _____ </vt:lpstr>
      <vt:lpstr>Testi recenti  Karl Rahner _____ The practice of faith, X, p.58 (english versión)</vt:lpstr>
      <vt:lpstr>Testi recenti  Karl Rahner _____ The practice of faith, XI p.62 (english versión)</vt:lpstr>
      <vt:lpstr>Testi recenti  Karl Rahner _____ Sacramentum Mundi, Voce Existence (vers. Inglese)</vt:lpstr>
      <vt:lpstr>Testi recenti  Karl Rahner _____ The practice of faith, XV, p.80 (english versión)</vt:lpstr>
      <vt:lpstr>Testi recenti  Karl Rahner _____ Theological investigations V (pdf: vers. Inglese p.1052)</vt:lpstr>
      <vt:lpstr>Testi recenti  Karl Rahner _____ Theological investigations V (pdf: vers. Inglese p.1054)</vt:lpstr>
      <vt:lpstr>Testi recenti  Karl Rahner _____ Theological investigations V (pdf: vers. Inglese p.1054)</vt:lpstr>
      <vt:lpstr>Testi recenti  Karl Rahner _____ Theological investigations V (pdf vers. Inglese p.1050)</vt:lpstr>
      <vt:lpstr>Scheda  Karl Rahner _____ </vt:lpstr>
      <vt:lpstr>Testi recenti  Hans Urs von Balthasar _____ Teologia della Storia (vers. Inglese  1963 p. 26)</vt:lpstr>
      <vt:lpstr>Testi recenti  Hans Urs von Balthasar _____ Teologia della Storia (vers. Inglese  1963 p. 26)</vt:lpstr>
      <vt:lpstr>Testi recenti  Hans Urs von Balthasar _____ Teologia della Storia (vers. Inglese  1963 p. 26)</vt:lpstr>
      <vt:lpstr>Testi recenti  Hans Urs von Balthasar _____ TD III, 2646 (vers. Inglese  Kindle)</vt:lpstr>
      <vt:lpstr>Testi recenti  Hans Urs von Balthasar _____ TD III, 2404-2420 (vers. Inglese  Kindle)</vt:lpstr>
      <vt:lpstr>La mia versione _______ Gesù persona e identità, 251</vt:lpstr>
      <vt:lpstr>La mia versione _______ Gesù persona e identità, 262</vt:lpstr>
      <vt:lpstr>La mia versione _______ Gesù persona e identità, 263-264</vt:lpstr>
      <vt:lpstr>La mia versione _______ Gesù persona e identità, 267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Ducay Antonio</dc:creator>
  <cp:lastModifiedBy>Ducay Antonio</cp:lastModifiedBy>
  <cp:revision>30</cp:revision>
  <dcterms:created xsi:type="dcterms:W3CDTF">2025-02-20T15:32:20Z</dcterms:created>
  <dcterms:modified xsi:type="dcterms:W3CDTF">2025-05-07T16:20:56Z</dcterms:modified>
</cp:coreProperties>
</file>