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/>
    <p:restoredTop sz="95982"/>
  </p:normalViewPr>
  <p:slideViewPr>
    <p:cSldViewPr snapToGrid="0">
      <p:cViewPr varScale="1">
        <p:scale>
          <a:sx n="50" d="100"/>
          <a:sy n="50" d="100"/>
        </p:scale>
        <p:origin x="29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it/books?id=taI-AAAAcAAJ&amp;printsec=frontcover&amp;hl=it#v=onepage&amp;q&amp;f=false" TargetMode="External"/><Relationship Id="rId2" Type="http://schemas.openxmlformats.org/officeDocument/2006/relationships/hyperlink" Target="https://archive.org/details/actasanctorumordinissbenedicti5r/page/n5/mode/2u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epolsonline.net/loi/aboll" TargetMode="External"/><Relationship Id="rId2" Type="http://schemas.openxmlformats.org/officeDocument/2006/relationships/hyperlink" Target="http://www.documentacatholicaomnia.eu/25_90_1643-1925-_Acta_Sanctoru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trostudimuratoriani.it/strumenti/ris/" TargetMode="External"/><Relationship Id="rId2" Type="http://schemas.openxmlformats.org/officeDocument/2006/relationships/hyperlink" Target="http://mansi.fscire.it/immagine/942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atristica.net/graeca/" TargetMode="External"/><Relationship Id="rId2" Type="http://schemas.openxmlformats.org/officeDocument/2006/relationships/hyperlink" Target="https://patristica.net/latin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el.at/en/" TargetMode="External"/><Relationship Id="rId2" Type="http://schemas.openxmlformats.org/officeDocument/2006/relationships/hyperlink" Target="https://www.dmgh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schretiennes.org/" TargetMode="External"/><Relationship Id="rId2" Type="http://schemas.openxmlformats.org/officeDocument/2006/relationships/hyperlink" Target="https://www.corpuschristianorum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he.eu.com/" TargetMode="External"/><Relationship Id="rId2" Type="http://schemas.openxmlformats.org/officeDocument/2006/relationships/hyperlink" Target="https://www.cambridge.org/core/journals/journal-of-ecclesiastical-histor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vistas.unav.edu/index.php/anuario-de-historia-iglesia" TargetMode="External"/><Relationship Id="rId2" Type="http://schemas.openxmlformats.org/officeDocument/2006/relationships/hyperlink" Target="https://www.mulino.it/riviste/issn/0393-35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2FE3E-EC62-0883-D90D-06CBB1ADF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171" y="2386744"/>
            <a:ext cx="9590315" cy="1645920"/>
          </a:xfrm>
        </p:spPr>
        <p:txBody>
          <a:bodyPr/>
          <a:lstStyle/>
          <a:p>
            <a:r>
              <a:rPr lang="it-IT" dirty="0"/>
              <a:t>Metodologia storica pratica 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03E620-D08C-6FDB-2449-77EE1E09A1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Lezione 3-4 – 29.10  e 5.11 2024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60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0F12C94-64E9-9F6C-B7C1-1299B6522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11590"/>
              </p:ext>
            </p:extLst>
          </p:nvPr>
        </p:nvGraphicFramePr>
        <p:xfrm>
          <a:off x="0" y="259773"/>
          <a:ext cx="12192000" cy="6338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8053">
                  <a:extLst>
                    <a:ext uri="{9D8B030D-6E8A-4147-A177-3AD203B41FA5}">
                      <a16:colId xmlns:a16="http://schemas.microsoft.com/office/drawing/2014/main" val="772847795"/>
                    </a:ext>
                  </a:extLst>
                </a:gridCol>
                <a:gridCol w="1592703">
                  <a:extLst>
                    <a:ext uri="{9D8B030D-6E8A-4147-A177-3AD203B41FA5}">
                      <a16:colId xmlns:a16="http://schemas.microsoft.com/office/drawing/2014/main" val="3234833806"/>
                    </a:ext>
                  </a:extLst>
                </a:gridCol>
                <a:gridCol w="1593727">
                  <a:extLst>
                    <a:ext uri="{9D8B030D-6E8A-4147-A177-3AD203B41FA5}">
                      <a16:colId xmlns:a16="http://schemas.microsoft.com/office/drawing/2014/main" val="1369553695"/>
                    </a:ext>
                  </a:extLst>
                </a:gridCol>
                <a:gridCol w="1302563">
                  <a:extLst>
                    <a:ext uri="{9D8B030D-6E8A-4147-A177-3AD203B41FA5}">
                      <a16:colId xmlns:a16="http://schemas.microsoft.com/office/drawing/2014/main" val="3687961458"/>
                    </a:ext>
                  </a:extLst>
                </a:gridCol>
                <a:gridCol w="1448655">
                  <a:extLst>
                    <a:ext uri="{9D8B030D-6E8A-4147-A177-3AD203B41FA5}">
                      <a16:colId xmlns:a16="http://schemas.microsoft.com/office/drawing/2014/main" val="2418787967"/>
                    </a:ext>
                  </a:extLst>
                </a:gridCol>
                <a:gridCol w="1013446">
                  <a:extLst>
                    <a:ext uri="{9D8B030D-6E8A-4147-A177-3AD203B41FA5}">
                      <a16:colId xmlns:a16="http://schemas.microsoft.com/office/drawing/2014/main" val="2915582448"/>
                    </a:ext>
                  </a:extLst>
                </a:gridCol>
                <a:gridCol w="1303586">
                  <a:extLst>
                    <a:ext uri="{9D8B030D-6E8A-4147-A177-3AD203B41FA5}">
                      <a16:colId xmlns:a16="http://schemas.microsoft.com/office/drawing/2014/main" val="1423846585"/>
                    </a:ext>
                  </a:extLst>
                </a:gridCol>
                <a:gridCol w="1619267">
                  <a:extLst>
                    <a:ext uri="{9D8B030D-6E8A-4147-A177-3AD203B41FA5}">
                      <a16:colId xmlns:a16="http://schemas.microsoft.com/office/drawing/2014/main" val="1420033724"/>
                    </a:ext>
                  </a:extLst>
                </a:gridCol>
              </a:tblGrid>
              <a:tr h="4244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Rivista: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Argomenti: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Periodicità: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Lingue: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Tipi di testi: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Editore: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Sito web: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100" kern="100" dirty="0">
                          <a:effectLst/>
                        </a:rPr>
                        <a:t>Data della fondazione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1952686166"/>
                  </a:ext>
                </a:extLst>
              </a:tr>
              <a:tr h="10514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Hispania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Sacra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(d. </a:t>
                      </a:r>
                      <a:r>
                        <a:rPr lang="it-IT" sz="18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José Ricardo)</a:t>
                      </a:r>
                      <a:endParaRPr lang="it-I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1940166740"/>
                  </a:ext>
                </a:extLst>
              </a:tr>
              <a:tr h="10514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Philippiniana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Sacra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(d. Kevin)</a:t>
                      </a:r>
                      <a:endParaRPr lang="it-I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1468736254"/>
                  </a:ext>
                </a:extLst>
              </a:tr>
              <a:tr h="12703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 err="1">
                          <a:effectLst/>
                        </a:rPr>
                        <a:t>Vigiliae</a:t>
                      </a:r>
                      <a:r>
                        <a:rPr lang="it-IT" sz="1800" kern="100" dirty="0">
                          <a:effectLst/>
                        </a:rPr>
                        <a:t> </a:t>
                      </a:r>
                      <a:r>
                        <a:rPr lang="it-IT" sz="1800" kern="100" dirty="0" err="1">
                          <a:effectLst/>
                        </a:rPr>
                        <a:t>Christianae</a:t>
                      </a:r>
                      <a:endParaRPr lang="it-IT" sz="1800" kern="1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(d. </a:t>
                      </a: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Fortuné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 dirty="0">
                          <a:effectLst/>
                        </a:rPr>
                        <a:t> 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2977281383"/>
                  </a:ext>
                </a:extLst>
              </a:tr>
              <a:tr h="12703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Lagos </a:t>
                      </a: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Historical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Review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(Hilary)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323158056"/>
                  </a:ext>
                </a:extLst>
              </a:tr>
              <a:tr h="12703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 of </a:t>
                      </a: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African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History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(d. </a:t>
                      </a:r>
                      <a:r>
                        <a:rPr lang="it-IT" sz="18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Mitsinjo</a:t>
                      </a:r>
                      <a:r>
                        <a:rPr lang="it-IT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>
                          <a:effectLst/>
                        </a:rPr>
                        <a:t> </a:t>
                      </a:r>
                      <a:endParaRPr lang="it-IT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it-IT" sz="900" kern="100" dirty="0">
                          <a:effectLst/>
                        </a:rPr>
                        <a:t> </a:t>
                      </a:r>
                      <a:endParaRPr lang="it-IT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7" marR="59357" marT="0" marB="0"/>
                </a:tc>
                <a:extLst>
                  <a:ext uri="{0D108BD9-81ED-4DB2-BD59-A6C34878D82A}">
                    <a16:rowId xmlns:a16="http://schemas.microsoft.com/office/drawing/2014/main" val="336952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9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E916A3-2B58-188E-2D12-A554F8D23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Edizioni del XVII e del XVIII sec.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E98F77-6FAB-0B60-69A7-47C84C975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90772"/>
          </a:xfrm>
        </p:spPr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edizioni dei maurini (o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mauristi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Jean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Mabillion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(1632-1707)  - </a:t>
            </a: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Acta sanctorum </a:t>
            </a:r>
            <a:r>
              <a:rPr lang="it-IT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ordinis</a:t>
            </a: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sancti</a:t>
            </a: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Benedicti</a:t>
            </a: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(9 volumi, 1668-1701);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hlinkClick r:id="rId2"/>
              </a:rPr>
              <a:t>https://archive.org/details/actasanctorumordinissbenedicti5r/page/n5/mode/2up</a:t>
            </a:r>
            <a:endParaRPr lang="it-IT" b="1" dirty="0"/>
          </a:p>
          <a:p>
            <a:pPr marL="0" indent="0" algn="just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Edmond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Martène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(1654-1739)  - 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antiquis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ecclesiae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ritibus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libri IV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1700-1702;</a:t>
            </a:r>
            <a:r>
              <a:rPr lang="it-IT" dirty="0">
                <a:effectLst/>
              </a:rPr>
              <a:t> </a:t>
            </a:r>
          </a:p>
          <a:p>
            <a:pPr marL="0" indent="0" algn="just">
              <a:buNone/>
            </a:pP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Thesaurus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novus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anectodotorum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5 volumi, 1717</a:t>
            </a:r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Veterum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scriptorum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monumentorum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moralium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historicorum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dogmaticorum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ad res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ecclesiasticas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monasticas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politicas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illustrandas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collectio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8 volumi, 1724-1733</a:t>
            </a:r>
            <a:r>
              <a:rPr lang="it-IT" dirty="0">
                <a:effectLst/>
              </a:rPr>
              <a:t> </a:t>
            </a:r>
            <a:endParaRPr lang="it-IT" b="1" dirty="0"/>
          </a:p>
          <a:p>
            <a:pPr marL="0" indent="0">
              <a:buNone/>
            </a:pPr>
            <a:r>
              <a:rPr lang="it-IT" b="1" dirty="0">
                <a:hlinkClick r:id="rId3"/>
              </a:rPr>
              <a:t>https://books.google.it/books?id=taI-AAAAcAAJ&amp;printsec=frontcover&amp;hl=it#v=onepage&amp;q&amp;f=false</a:t>
            </a:r>
            <a:r>
              <a:rPr lang="it-IT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557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Edizioni del XVII e del XVIII sec. 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edizioni dei bollandisti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Heribert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Rosweyde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(1526-1629)</a:t>
            </a:r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Jean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Bolland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(1596-1665) </a:t>
            </a: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>
                <a:hlinkClick r:id="rId2"/>
              </a:rPr>
              <a:t>http://www.documentacatholicaomnia.eu/25_90_1643-1925-_Acta_Sanctorum.html</a:t>
            </a:r>
            <a:r>
              <a:rPr lang="it-IT" dirty="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https://www.brepolsonline.net/loi/aboll</a:t>
            </a:r>
            <a:r>
              <a:rPr lang="it-IT" dirty="0">
                <a:latin typeface="Times New Roman" panose="02020603050405020304" pitchFamily="18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84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Edizioni del XVII e del XVIII sec. 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edizione di Giovanni Domenico Mansi (1692-1769)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Sacrorum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Conciliorum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nova et amplissima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collectio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(31 volumi</a:t>
            </a:r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; 1758-1798)</a:t>
            </a:r>
            <a:endParaRPr lang="it-IT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hlinkClick r:id="rId2"/>
              </a:rPr>
              <a:t>http://mansi.fscire.it/immagine/9428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 edizioni di Ludovico Antonio Muratori (1672-1750)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Rerum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italicarum</a:t>
            </a:r>
            <a:r>
              <a:rPr lang="it-IT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scriptores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(RIS) – 28 volumi, 1723-1751 – I serie;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</a:rPr>
              <a:t>II serie – 1900-1975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</a:rPr>
              <a:t>III serie – 1999 – in corso </a:t>
            </a: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https://www.centrostudimuratoriani.it/strumenti/ris/</a:t>
            </a:r>
            <a:r>
              <a:rPr lang="it-IT" dirty="0">
                <a:latin typeface="Times New Roman" panose="02020603050405020304" pitchFamily="18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475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Edizioni del XVII e del XVIII sec. 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edizioni di Jacques Paul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Migne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(1800-1875)</a:t>
            </a:r>
          </a:p>
          <a:p>
            <a:pPr marL="0" indent="0">
              <a:buNone/>
            </a:pP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Patrologia lat</a:t>
            </a:r>
            <a:r>
              <a:rPr lang="it-IT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r>
              <a:rPr lang="it-IT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(1844-1855; 217 volumi)</a:t>
            </a:r>
          </a:p>
          <a:p>
            <a:pPr marL="0" indent="0">
              <a:buNone/>
            </a:pP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https://patristica.net/latina/</a:t>
            </a:r>
            <a:endParaRPr lang="it-IT" sz="1800" i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Patrologia </a:t>
            </a:r>
            <a:r>
              <a:rPr lang="it-IT" i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graeca</a:t>
            </a:r>
            <a:r>
              <a:rPr lang="it-IT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(1856-1866; 161 volumi)</a:t>
            </a:r>
          </a:p>
          <a:p>
            <a:pPr marL="0" indent="0">
              <a:buNone/>
            </a:pPr>
            <a:r>
              <a:rPr lang="it-IT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http://patristica.net/graeca/</a:t>
            </a:r>
            <a:r>
              <a:rPr lang="it-IT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it-IT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5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Edizioni MODERNE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Monumenta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Germaniae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Historica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(MGH) dal 1826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Heinrich von Stein (1757-1831)</a:t>
            </a:r>
            <a:r>
              <a:rPr lang="it-IT" dirty="0">
                <a:effectLst/>
              </a:rPr>
              <a:t>  </a:t>
            </a:r>
          </a:p>
          <a:p>
            <a:pPr marL="0" indent="0">
              <a:buNone/>
            </a:pP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https://www.dmgh.de</a:t>
            </a:r>
            <a:endParaRPr lang="it-IT" sz="18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Corpus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Scriptorum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Ecclesiasticorum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Latinorum (CSEL) dal 1864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Österreichische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Akademie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Wissenschaften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r>
              <a:rPr lang="it-IT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http://csel.at/en/</a:t>
            </a:r>
            <a:r>
              <a:rPr lang="it-IT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4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Edizioni MODERNE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6" y="2619756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Corpus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Christianorum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(CC) dal 1947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Eligius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Dekkers</a:t>
            </a:r>
            <a:r>
              <a:rPr lang="it-IT" dirty="0">
                <a:effectLst/>
              </a:rPr>
              <a:t>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(1915-1998)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r>
              <a:rPr lang="it-IT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https://www.corpuschristianorum.org</a:t>
            </a: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Sources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Chrétiennes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(SC) dal 1942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Jean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Daniélou</a:t>
            </a:r>
            <a:r>
              <a:rPr lang="it-IT" dirty="0">
                <a:latin typeface="Times New Roman" panose="02020603050405020304" pitchFamily="18" charset="0"/>
                <a:ea typeface="Calibri" panose="020F0502020204030204" pitchFamily="34" charset="0"/>
              </a:rPr>
              <a:t> (1905-1974),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Henri de Lubac (1896-1991)</a:t>
            </a:r>
          </a:p>
          <a:p>
            <a:pPr marL="0" indent="0">
              <a:buNone/>
            </a:pPr>
            <a:r>
              <a:rPr lang="it-IT" dirty="0">
                <a:effectLst/>
                <a:hlinkClick r:id="rId3"/>
              </a:rPr>
              <a:t>https://sourceschretiennes.org</a:t>
            </a:r>
            <a:r>
              <a:rPr lang="it-IT" dirty="0">
                <a:latin typeface="Times New Roman" panose="02020603050405020304" pitchFamily="18" charset="0"/>
              </a:rPr>
              <a:t> </a:t>
            </a:r>
            <a:r>
              <a:rPr lang="it-IT" dirty="0">
                <a:effectLst/>
              </a:rPr>
              <a:t> </a:t>
            </a:r>
            <a:endParaRPr lang="it-IT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91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RIVISTE DI STORIA DELLA CHIESA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64892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Journal of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Ecclesiastical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History – dal 1950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Università di Cambridge</a:t>
            </a:r>
            <a:endParaRPr lang="it-IT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https://www.cambridge.org/core/journals/journal-of-ecclesiastical-history</a:t>
            </a:r>
            <a:endParaRPr lang="it-IT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Revue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d’histoire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ecclésiastique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dal 1900 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Alfred </a:t>
            </a:r>
            <a:r>
              <a:rPr lang="it-IT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Cauchie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(1860-1922); Università di Lovanio </a:t>
            </a: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http://www.rhe.eu.com</a:t>
            </a:r>
            <a:r>
              <a:rPr lang="it-IT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4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5632A2-DE85-263D-5C7A-4E3C03E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RIVISTE DI STORIA DELLA CHIESA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F3083-94C3-D1F4-0906-F3EABA0DA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64892"/>
            <a:ext cx="7729728" cy="3598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Cristianesimo nella storia – dal 1980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Giuseppe Alberigo (1926-2007)</a:t>
            </a:r>
            <a:r>
              <a:rPr lang="it-IT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Fondazione per le scienze religiose Giovanni XXIII</a:t>
            </a:r>
            <a:r>
              <a:rPr lang="it-IT" dirty="0">
                <a:effectLst/>
              </a:rPr>
              <a:t> </a:t>
            </a:r>
            <a:endParaRPr lang="it-IT" dirty="0"/>
          </a:p>
          <a:p>
            <a:pPr marL="0" indent="0"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https://www.mulino.it/riviste/issn/0393-3598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Anuario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Historia de la </a:t>
            </a:r>
            <a:r>
              <a:rPr lang="it-IT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Iglesia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dal 1992 </a:t>
            </a:r>
          </a:p>
          <a:p>
            <a:pPr marL="0" indent="0">
              <a:buNone/>
            </a:pP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Dipartimento di Storia della Chiesa della Facoltà di Teologia dell’Università di Navarra</a:t>
            </a:r>
            <a:r>
              <a:rPr lang="it-IT" dirty="0">
                <a:effectLst/>
              </a:rPr>
              <a:t> </a:t>
            </a:r>
            <a:endParaRPr lang="it-IT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https://revistas.unav.edu/index.php/anuario-de-historia-iglesia</a:t>
            </a:r>
            <a:r>
              <a:rPr lang="it-IT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394282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230</TotalTime>
  <Words>660</Words>
  <Application>Microsoft Macintosh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Pacco</vt:lpstr>
      <vt:lpstr>Metodologia storica pratica ii</vt:lpstr>
      <vt:lpstr>1. Edizioni del XVII e del XVIII sec.</vt:lpstr>
      <vt:lpstr>1. Edizioni del XVII e del XVIII sec. </vt:lpstr>
      <vt:lpstr>1. Edizioni del XVII e del XVIII sec. </vt:lpstr>
      <vt:lpstr>1. Edizioni del XVII e del XVIII sec. </vt:lpstr>
      <vt:lpstr>2. Edizioni MODERNE</vt:lpstr>
      <vt:lpstr>2. Edizioni MODERNE</vt:lpstr>
      <vt:lpstr>3. RIVISTE DI STORIA DELLA CHIESA</vt:lpstr>
      <vt:lpstr>3. RIVISTE DI STORIA DELLA CHIESA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storica pratica ii</dc:title>
  <dc:creator>Microsoft Office User</dc:creator>
  <cp:lastModifiedBy>Microsoft Office User</cp:lastModifiedBy>
  <cp:revision>7</cp:revision>
  <dcterms:created xsi:type="dcterms:W3CDTF">2023-10-24T09:57:13Z</dcterms:created>
  <dcterms:modified xsi:type="dcterms:W3CDTF">2024-10-29T10:13:15Z</dcterms:modified>
</cp:coreProperties>
</file>