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13"/>
  </p:normalViewPr>
  <p:slideViewPr>
    <p:cSldViewPr snapToGrid="0" snapToObjects="1">
      <p:cViewPr varScale="1">
        <p:scale>
          <a:sx n="48" d="100"/>
          <a:sy n="48" d="100"/>
        </p:scale>
        <p:origin x="-1434" y="-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>
              <a:spcBef>
                <a:spcPts val="0"/>
              </a:spcBef>
              <a:buSzTx/>
              <a:buNone/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>
              <a:spcBef>
                <a:spcPts val="0"/>
              </a:spcBef>
              <a:buSzTx/>
              <a:buNone/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>
              <a:spcBef>
                <a:spcPts val="0"/>
              </a:spcBef>
              <a:buSzTx/>
              <a:buNone/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>
              <a:spcBef>
                <a:spcPts val="0"/>
              </a:spcBef>
              <a:buSzTx/>
              <a:buNone/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>
              <a:spcBef>
                <a:spcPts val="0"/>
              </a:spcBef>
              <a:buSzTx/>
              <a:buNone/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>
              <a:spcBef>
                <a:spcPts val="0"/>
              </a:spcBef>
              <a:buSzTx/>
              <a:buNone/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>
              <a:spcBef>
                <a:spcPts val="0"/>
              </a:spcBef>
              <a:buSzTx/>
              <a:buNone/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>
              <a:spcBef>
                <a:spcPts val="0"/>
              </a:spcBef>
              <a:buSzTx/>
              <a:buNone/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3200"/>
              </a:spcBef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indent="-342900" algn="l">
              <a:spcBef>
                <a:spcPts val="3200"/>
              </a:spcBef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028700" indent="-342900" algn="l">
              <a:spcBef>
                <a:spcPts val="3200"/>
              </a:spcBef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indent="-342900" algn="l">
              <a:spcBef>
                <a:spcPts val="3200"/>
              </a:spcBef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indent="-342900" algn="l">
              <a:spcBef>
                <a:spcPts val="3200"/>
              </a:spcBef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ldNum" sz="quarter" idx="2"/>
          </p:nvPr>
        </p:nvSpPr>
        <p:spPr>
          <a:xfrm>
            <a:off x="6314726" y="9296400"/>
            <a:ext cx="368574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–Giovanni Mela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sldNum" sz="quarter" idx="2"/>
          </p:nvPr>
        </p:nvSpPr>
        <p:spPr>
          <a:xfrm>
            <a:off x="6305741" y="9296400"/>
            <a:ext cx="386545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1" i="0"/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9pPr>
    </p:titleStyle>
    <p:bodyStyle>
      <a:lvl1pPr marL="444500" marR="0" indent="-444500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1pPr>
      <a:lvl2pPr marL="889000" marR="0" indent="-444500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2pPr>
      <a:lvl3pPr marL="1333500" marR="0" indent="-444500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3pPr>
      <a:lvl4pPr marL="1778000" marR="0" indent="-444500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4pPr>
      <a:lvl5pPr marL="2222500" marR="0" indent="-444500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5pPr>
      <a:lvl6pPr marL="2667000" marR="0" indent="-444500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6pPr>
      <a:lvl7pPr marL="3111500" marR="0" indent="-444500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7pPr>
      <a:lvl8pPr marL="3556000" marR="0" indent="-444500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8pPr>
      <a:lvl9pPr marL="4000500" marR="0" indent="-444500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8qTZmHVK3A?t=3094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Materia e forma dei manoscritti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sldNum" sz="quarter" idx="2"/>
          </p:nvPr>
        </p:nvSpPr>
        <p:spPr>
          <a:xfrm>
            <a:off x="6385885" y="9296400"/>
            <a:ext cx="226257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pic>
        <p:nvPicPr>
          <p:cNvPr id="167" name="pf31I0yGK07jNgC5j-1g8rz7fP-JavV6o5t3sYwcWOX4Fotjd3_90Qxk1BjTmbATQ-mGw90l6PAEgiE_GL6a7eooNscmSNvpiGCdYKUWGlIv3JFim41quG07lzInsoaf29gRxhCtyQ03Jcs8R3kMlECu9Y5cBRV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169" y="2066701"/>
            <a:ext cx="6502401" cy="364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wqpfCIr9KzZKuc7PnF3mnOboSvr7V_zbYD4uA_g1bBe6FIO374Wrv5bDJFhPoqX5vIP78nRXotI8NzF0TCa6zDk48iEanMhrlq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92296" y="2842731"/>
            <a:ext cx="5976638" cy="4319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tc-300x156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654" y="6053043"/>
            <a:ext cx="5580603" cy="2901915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 txBox="1"/>
          <p:nvPr/>
        </p:nvSpPr>
        <p:spPr>
          <a:xfrm>
            <a:off x="7418444" y="7636027"/>
            <a:ext cx="432434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/>
          </a:lstStyle>
          <a:p>
            <a:r>
              <a:t>Alcune tavolette scoperte a Pompei nella casa di L. Cecilio Giocondo.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animBg="1" advAuto="0"/>
      <p:bldP spid="168" grpId="2" animBg="1" advAuto="0"/>
      <p:bldP spid="169" grpId="3" animBg="1" advAuto="0"/>
      <p:bldP spid="170" grpId="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952500" y="2972866"/>
            <a:ext cx="11099800" cy="5269220"/>
          </a:xfrm>
          <a:prstGeom prst="rect">
            <a:avLst/>
          </a:prstGeom>
        </p:spPr>
        <p:txBody>
          <a:bodyPr/>
          <a:lstStyle/>
          <a:p>
            <a:r>
              <a:t>erano dette genericamente </a:t>
            </a:r>
            <a:r>
              <a:rPr i="1"/>
              <a:t>tabulae</a:t>
            </a:r>
          </a:p>
          <a:p>
            <a:r>
              <a:t>si trattava di due o più tavolette cucite insieme con fermagli metallici.</a:t>
            </a:r>
          </a:p>
          <a:p>
            <a:r>
              <a:t>il gruppo più antico di tavolette è stato scoperto a Pompei nel 1875 nella casa del banchiere </a:t>
            </a:r>
            <a:r>
              <a:rPr b="1"/>
              <a:t>L. Cecilio Giocondo </a:t>
            </a:r>
            <a:r>
              <a:t>(Museo Nazionale di Napoli)</a:t>
            </a:r>
          </a:p>
          <a:p>
            <a:r>
              <a:rPr b="1"/>
              <a:t>diptycum</a:t>
            </a:r>
            <a:r>
              <a:t>, </a:t>
            </a:r>
            <a:r>
              <a:rPr b="1"/>
              <a:t>triptycum</a:t>
            </a:r>
            <a:r>
              <a:t>, </a:t>
            </a:r>
            <a:r>
              <a:rPr b="1"/>
              <a:t>polyptycum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sldNum" sz="quarter" idx="2"/>
          </p:nvPr>
        </p:nvSpPr>
        <p:spPr>
          <a:xfrm>
            <a:off x="6329907" y="9296400"/>
            <a:ext cx="338213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 dir="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sldNum" sz="quarter" idx="2"/>
          </p:nvPr>
        </p:nvSpPr>
        <p:spPr>
          <a:xfrm>
            <a:off x="6314280" y="9296400"/>
            <a:ext cx="369467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pic>
        <p:nvPicPr>
          <p:cNvPr id="180" name="300px-Dittico_Querinian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3155" y="2475293"/>
            <a:ext cx="6238490" cy="511556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 txBox="1"/>
          <p:nvPr/>
        </p:nvSpPr>
        <p:spPr>
          <a:xfrm>
            <a:off x="1088256" y="7864412"/>
            <a:ext cx="1082828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Il dittico Queriniano, V secolo, conservato nel Museo di Santa Giulia a Brescia.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sldNum" sz="quarter" idx="2"/>
          </p:nvPr>
        </p:nvSpPr>
        <p:spPr>
          <a:xfrm>
            <a:off x="6314503" y="9296400"/>
            <a:ext cx="36902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pic>
        <p:nvPicPr>
          <p:cNvPr id="186" name="Dittico+Stilic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7853" y="2650665"/>
            <a:ext cx="5643341" cy="5693157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 txBox="1"/>
          <p:nvPr/>
        </p:nvSpPr>
        <p:spPr>
          <a:xfrm>
            <a:off x="5925730" y="8597860"/>
            <a:ext cx="402758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Dittico di Stilicone (V secolo)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867693" y="3738534"/>
            <a:ext cx="3711080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i="0"/>
            </a:lvl1pPr>
          </a:lstStyle>
          <a:p>
            <a:r>
              <a:t>I dittici consolari sono simili alle tavolette cerate ma sono di committenza e realizzazione molto superiore, spesso usati come dono speciale, riccamente ornati all’esterno.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660826" y="4113843"/>
            <a:ext cx="5683148" cy="15259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62204">
              <a:defRPr sz="4960"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t>i dittici nella </a:t>
            </a:r>
            <a:r>
              <a:rPr u="sng">
                <a:hlinkClick r:id="rId2"/>
              </a:rPr>
              <a:t>liturgia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sldNum" sz="quarter" idx="2"/>
          </p:nvPr>
        </p:nvSpPr>
        <p:spPr>
          <a:xfrm>
            <a:off x="6311657" y="9296400"/>
            <a:ext cx="374713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sz="quarter" idx="1"/>
          </p:nvPr>
        </p:nvSpPr>
        <p:spPr>
          <a:xfrm>
            <a:off x="3826895" y="4201083"/>
            <a:ext cx="4828857" cy="1351434"/>
          </a:xfrm>
          <a:prstGeom prst="rect">
            <a:avLst/>
          </a:prstGeom>
        </p:spPr>
        <p:txBody>
          <a:bodyPr/>
          <a:lstStyle>
            <a:lvl1pPr marL="0" indent="0" defTabSz="549148">
              <a:spcBef>
                <a:spcPts val="0"/>
              </a:spcBef>
              <a:buSzTx/>
              <a:buNone/>
              <a:defRPr sz="7519"/>
            </a:lvl1pPr>
          </a:lstStyle>
          <a:p>
            <a:r>
              <a:t>Il papiro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sldNum" sz="quarter" idx="2"/>
          </p:nvPr>
        </p:nvSpPr>
        <p:spPr>
          <a:xfrm>
            <a:off x="6317405" y="9296400"/>
            <a:ext cx="363216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61924" y="1007011"/>
            <a:ext cx="11099800" cy="681990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4100" b="1"/>
            </a:pPr>
            <a:endParaRPr dirty="0"/>
          </a:p>
          <a:p>
            <a:pPr lvl="1">
              <a:defRPr b="1"/>
            </a:pPr>
            <a:r>
              <a:rPr dirty="0" err="1"/>
              <a:t>supporto</a:t>
            </a:r>
            <a:r>
              <a:rPr dirty="0"/>
              <a:t> </a:t>
            </a:r>
            <a:r>
              <a:rPr dirty="0" err="1"/>
              <a:t>scrittorio</a:t>
            </a:r>
            <a:r>
              <a:rPr dirty="0"/>
              <a:t> </a:t>
            </a:r>
            <a:r>
              <a:rPr b="0" dirty="0"/>
              <a:t> </a:t>
            </a:r>
            <a:r>
              <a:rPr b="0" dirty="0" err="1"/>
              <a:t>organico</a:t>
            </a:r>
            <a:r>
              <a:rPr b="0" dirty="0"/>
              <a:t> </a:t>
            </a:r>
            <a:r>
              <a:rPr b="0" dirty="0" err="1"/>
              <a:t>fabbricato</a:t>
            </a:r>
            <a:r>
              <a:rPr b="0" dirty="0"/>
              <a:t> con </a:t>
            </a:r>
            <a:r>
              <a:rPr b="0" dirty="0" err="1"/>
              <a:t>il</a:t>
            </a:r>
            <a:r>
              <a:rPr b="0" dirty="0"/>
              <a:t> </a:t>
            </a:r>
            <a:r>
              <a:rPr b="0" dirty="0" err="1"/>
              <a:t>midollo</a:t>
            </a:r>
            <a:r>
              <a:rPr b="0" dirty="0"/>
              <a:t> del </a:t>
            </a:r>
            <a:r>
              <a:rPr b="0" dirty="0" err="1"/>
              <a:t>fusto</a:t>
            </a:r>
            <a:r>
              <a:rPr b="0" dirty="0"/>
              <a:t> </a:t>
            </a:r>
            <a:r>
              <a:rPr b="0" dirty="0" err="1"/>
              <a:t>dell'erba</a:t>
            </a:r>
            <a:r>
              <a:rPr b="0" dirty="0"/>
              <a:t> </a:t>
            </a:r>
            <a:r>
              <a:rPr b="0" dirty="0" err="1"/>
              <a:t>omonima</a:t>
            </a:r>
            <a:r>
              <a:rPr b="0" dirty="0"/>
              <a:t>, </a:t>
            </a:r>
            <a:r>
              <a:rPr b="0" dirty="0" err="1"/>
              <a:t>tagliato</a:t>
            </a:r>
            <a:r>
              <a:rPr b="0" dirty="0"/>
              <a:t> in </a:t>
            </a:r>
            <a:r>
              <a:rPr b="0" dirty="0" err="1"/>
              <a:t>strisce</a:t>
            </a:r>
            <a:r>
              <a:rPr b="0" dirty="0"/>
              <a:t> </a:t>
            </a:r>
            <a:r>
              <a:rPr b="0" dirty="0" err="1"/>
              <a:t>verticali</a:t>
            </a:r>
            <a:r>
              <a:rPr b="0" dirty="0"/>
              <a:t> poi </a:t>
            </a:r>
            <a:r>
              <a:rPr b="0" dirty="0" err="1"/>
              <a:t>affiancate</a:t>
            </a:r>
            <a:r>
              <a:rPr b="0" dirty="0"/>
              <a:t> e </a:t>
            </a:r>
            <a:r>
              <a:rPr b="0" dirty="0" err="1"/>
              <a:t>sovrapposte</a:t>
            </a:r>
            <a:r>
              <a:rPr b="0" dirty="0"/>
              <a:t> in due strati, </a:t>
            </a:r>
            <a:r>
              <a:rPr b="0" dirty="0" err="1"/>
              <a:t>orizzontale</a:t>
            </a:r>
            <a:r>
              <a:rPr b="0" dirty="0"/>
              <a:t> e </a:t>
            </a:r>
            <a:r>
              <a:rPr b="0" dirty="0" err="1"/>
              <a:t>verticale</a:t>
            </a:r>
            <a:r>
              <a:rPr b="0" dirty="0"/>
              <a:t>, e </a:t>
            </a:r>
            <a:r>
              <a:rPr b="0" dirty="0" err="1"/>
              <a:t>infine</a:t>
            </a:r>
            <a:r>
              <a:rPr b="0" dirty="0"/>
              <a:t> </a:t>
            </a:r>
            <a:r>
              <a:rPr b="0" dirty="0" err="1"/>
              <a:t>battute</a:t>
            </a:r>
            <a:r>
              <a:rPr b="0" dirty="0"/>
              <a:t> con </a:t>
            </a:r>
            <a:r>
              <a:rPr b="0" dirty="0" err="1"/>
              <a:t>acqua</a:t>
            </a:r>
            <a:r>
              <a:rPr b="0" dirty="0"/>
              <a:t> per </a:t>
            </a:r>
            <a:r>
              <a:rPr b="0" dirty="0" err="1"/>
              <a:t>assicurarne</a:t>
            </a:r>
            <a:r>
              <a:rPr b="0" dirty="0"/>
              <a:t> la </a:t>
            </a:r>
            <a:r>
              <a:rPr b="0" dirty="0" err="1"/>
              <a:t>coesione</a:t>
            </a:r>
            <a:r>
              <a:rPr b="0" dirty="0"/>
              <a:t>. </a:t>
            </a:r>
          </a:p>
          <a:p>
            <a:pPr lvl="1">
              <a:defRPr b="1"/>
            </a:pPr>
            <a:r>
              <a:rPr b="0" dirty="0" err="1"/>
              <a:t>utilizzato</a:t>
            </a:r>
            <a:r>
              <a:rPr b="0" dirty="0"/>
              <a:t> per </a:t>
            </a:r>
            <a:r>
              <a:rPr b="0" dirty="0" err="1"/>
              <a:t>confezionare</a:t>
            </a:r>
            <a:r>
              <a:rPr b="0" dirty="0"/>
              <a:t> </a:t>
            </a:r>
            <a:r>
              <a:rPr dirty="0" err="1"/>
              <a:t>libri</a:t>
            </a:r>
            <a:r>
              <a:rPr dirty="0"/>
              <a:t> </a:t>
            </a:r>
            <a:r>
              <a:rPr b="0" dirty="0"/>
              <a:t>non solo in forma di </a:t>
            </a:r>
            <a:r>
              <a:rPr dirty="0" err="1"/>
              <a:t>rotolo</a:t>
            </a:r>
            <a:r>
              <a:rPr dirty="0"/>
              <a:t> </a:t>
            </a:r>
            <a:r>
              <a:rPr b="0" u="sng" dirty="0" err="1"/>
              <a:t>nel</a:t>
            </a:r>
            <a:r>
              <a:rPr b="0" u="sng" dirty="0"/>
              <a:t> </a:t>
            </a:r>
            <a:r>
              <a:rPr b="0" u="sng" dirty="0" err="1"/>
              <a:t>mondo</a:t>
            </a:r>
            <a:r>
              <a:rPr b="0" u="sng" dirty="0"/>
              <a:t> antico e in </a:t>
            </a:r>
            <a:r>
              <a:rPr b="0" u="sng" dirty="0" err="1"/>
              <a:t>tutto</a:t>
            </a:r>
            <a:r>
              <a:rPr b="0" u="sng" dirty="0"/>
              <a:t> </a:t>
            </a:r>
            <a:r>
              <a:rPr b="0" u="sng" dirty="0" err="1"/>
              <a:t>il</a:t>
            </a:r>
            <a:r>
              <a:rPr b="0" u="sng" dirty="0"/>
              <a:t> </a:t>
            </a:r>
            <a:r>
              <a:rPr b="0" u="sng" dirty="0" err="1"/>
              <a:t>medioevo</a:t>
            </a:r>
            <a:r>
              <a:rPr dirty="0"/>
              <a:t> </a:t>
            </a:r>
            <a:r>
              <a:rPr b="0" dirty="0"/>
              <a:t>ma anche in forma di </a:t>
            </a:r>
            <a:r>
              <a:rPr dirty="0" err="1"/>
              <a:t>codice</a:t>
            </a:r>
            <a:r>
              <a:rPr dirty="0"/>
              <a:t> 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sldNum" sz="quarter" idx="2"/>
          </p:nvPr>
        </p:nvSpPr>
        <p:spPr>
          <a:xfrm>
            <a:off x="6311824" y="9296400"/>
            <a:ext cx="374378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sldNum" sz="quarter" idx="2"/>
          </p:nvPr>
        </p:nvSpPr>
        <p:spPr>
          <a:xfrm>
            <a:off x="6322540" y="9296400"/>
            <a:ext cx="352947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pic>
        <p:nvPicPr>
          <p:cNvPr id="206" name="Image-Poitiers-Rouleau-St-Martial-500x2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7098" y="4773320"/>
            <a:ext cx="6489701" cy="3037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Volumen_y_Rotulu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7200" y="1790700"/>
            <a:ext cx="4506300" cy="596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81biro59iKL._AC_SX425_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25600" y="1295400"/>
            <a:ext cx="5397500" cy="278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3" animBg="1" advAuto="0"/>
      <p:bldP spid="207" grpId="1" animBg="1" advAuto="0"/>
      <p:bldP spid="208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52500" y="2845838"/>
            <a:ext cx="11099800" cy="56377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 defTabSz="403097">
              <a:spcBef>
                <a:spcPts val="2800"/>
              </a:spcBef>
              <a:buSzTx/>
              <a:buNone/>
              <a:defRPr sz="2829" b="1"/>
            </a:pPr>
            <a:r>
              <a:t>Termini</a:t>
            </a:r>
          </a:p>
          <a:p>
            <a:pPr marL="613409" lvl="1" indent="-306704" defTabSz="403097">
              <a:spcBef>
                <a:spcPts val="2800"/>
              </a:spcBef>
              <a:defRPr sz="2208"/>
            </a:pPr>
            <a:r>
              <a:rPr i="1"/>
              <a:t>papyrus</a:t>
            </a:r>
            <a:r>
              <a:t> per indicare la pianta e </a:t>
            </a:r>
            <a:r>
              <a:rPr i="1"/>
              <a:t>charta</a:t>
            </a:r>
            <a:r>
              <a:t> per indicare i fogli.</a:t>
            </a:r>
          </a:p>
          <a:p>
            <a:pPr marL="613409" lvl="1" indent="-306704" defTabSz="403097">
              <a:spcBef>
                <a:spcPts val="2800"/>
              </a:spcBef>
              <a:defRPr sz="2208"/>
            </a:pPr>
            <a:r>
              <a:t>Plinio il Vecchio ha descritto la fabbricazione del papiro.</a:t>
            </a:r>
          </a:p>
          <a:p>
            <a:pPr marL="613409" lvl="1" indent="-306704" defTabSz="403097">
              <a:spcBef>
                <a:spcPts val="2800"/>
              </a:spcBef>
              <a:defRPr sz="2208"/>
            </a:pPr>
            <a:r>
              <a:t>listarelle ricavate dal fusto: </a:t>
            </a:r>
            <a:r>
              <a:rPr b="1" i="1"/>
              <a:t>philirae</a:t>
            </a:r>
          </a:p>
          <a:p>
            <a:pPr marL="613409" lvl="1" indent="-306704" defTabSz="403097">
              <a:spcBef>
                <a:spcPts val="2800"/>
              </a:spcBef>
              <a:defRPr sz="2208"/>
            </a:pPr>
            <a:r>
              <a:t>disposte perpendicolarmente su una</a:t>
            </a:r>
            <a:r>
              <a:rPr b="1" i="1"/>
              <a:t> scheda</a:t>
            </a:r>
          </a:p>
          <a:p>
            <a:pPr marL="613409" lvl="1" indent="-306704" defTabSz="403097">
              <a:spcBef>
                <a:spcPts val="2800"/>
              </a:spcBef>
              <a:defRPr sz="2208"/>
            </a:pPr>
            <a:r>
              <a:t>con l’acqua melmosa del Nilo il materiale veniva pressato insieme fino a creare un foglio o</a:t>
            </a:r>
            <a:r>
              <a:rPr i="1"/>
              <a:t> </a:t>
            </a:r>
            <a:r>
              <a:rPr b="1" i="1"/>
              <a:t>plagula.</a:t>
            </a:r>
          </a:p>
          <a:p>
            <a:pPr marL="613409" lvl="1" indent="-306704" defTabSz="403097">
              <a:spcBef>
                <a:spcPts val="2800"/>
              </a:spcBef>
              <a:defRPr sz="2208"/>
            </a:pPr>
            <a:r>
              <a:t>i fogli rifilati e uniti insieme venivano a formare un rotolo</a:t>
            </a:r>
            <a:r>
              <a:rPr b="1" i="1"/>
              <a:t> (scapus)</a:t>
            </a:r>
          </a:p>
          <a:p>
            <a:pPr marL="613409" lvl="1" indent="-306704" defTabSz="403097">
              <a:spcBef>
                <a:spcPts val="2800"/>
              </a:spcBef>
              <a:defRPr sz="2208" b="1"/>
            </a:pPr>
            <a:r>
              <a:rPr i="1"/>
              <a:t>risma: </a:t>
            </a:r>
            <a:r>
              <a:rPr b="0" i="1"/>
              <a:t>500 fogli.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sldNum" sz="quarter" idx="2"/>
          </p:nvPr>
        </p:nvSpPr>
        <p:spPr>
          <a:xfrm>
            <a:off x="6308587" y="9296400"/>
            <a:ext cx="380852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1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952500" y="3265907"/>
            <a:ext cx="11099800" cy="5238144"/>
          </a:xfrm>
          <a:prstGeom prst="rect">
            <a:avLst/>
          </a:prstGeom>
        </p:spPr>
        <p:txBody>
          <a:bodyPr/>
          <a:lstStyle/>
          <a:p>
            <a:r>
              <a:rPr dirty="0"/>
              <a:t>la </a:t>
            </a:r>
            <a:r>
              <a:rPr dirty="0" err="1"/>
              <a:t>fabbricazione</a:t>
            </a:r>
            <a:r>
              <a:rPr dirty="0"/>
              <a:t> del </a:t>
            </a:r>
            <a:r>
              <a:rPr dirty="0" err="1"/>
              <a:t>papiro</a:t>
            </a:r>
            <a:r>
              <a:rPr dirty="0"/>
              <a:t> era propria </a:t>
            </a:r>
            <a:r>
              <a:rPr dirty="0" err="1"/>
              <a:t>dell’Egitto</a:t>
            </a:r>
            <a:r>
              <a:rPr dirty="0"/>
              <a:t> anche </a:t>
            </a:r>
            <a:r>
              <a:rPr dirty="0" err="1"/>
              <a:t>durante</a:t>
            </a:r>
            <a:r>
              <a:rPr dirty="0"/>
              <a:t> la </a:t>
            </a:r>
            <a:r>
              <a:rPr dirty="0" err="1"/>
              <a:t>dominazione</a:t>
            </a:r>
            <a:r>
              <a:rPr dirty="0"/>
              <a:t> </a:t>
            </a:r>
            <a:r>
              <a:rPr dirty="0" err="1"/>
              <a:t>musulmana</a:t>
            </a:r>
            <a:r>
              <a:rPr dirty="0"/>
              <a:t>. </a:t>
            </a:r>
            <a:r>
              <a:rPr dirty="0" err="1"/>
              <a:t>Dopo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X </a:t>
            </a:r>
            <a:r>
              <a:rPr dirty="0" err="1"/>
              <a:t>secolo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trova</a:t>
            </a:r>
            <a:r>
              <a:rPr dirty="0"/>
              <a:t> </a:t>
            </a:r>
            <a:r>
              <a:rPr dirty="0" err="1"/>
              <a:t>prodotto</a:t>
            </a:r>
            <a:r>
              <a:rPr dirty="0"/>
              <a:t> anche a Palermo.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sldNum" sz="quarter" idx="2"/>
          </p:nvPr>
        </p:nvSpPr>
        <p:spPr>
          <a:xfrm>
            <a:off x="6311824" y="9296400"/>
            <a:ext cx="374378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84720" y="1825352"/>
            <a:ext cx="11286098" cy="6295657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Osservare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manoscritto</a:t>
            </a:r>
            <a:r>
              <a:rPr dirty="0"/>
              <a:t> </a:t>
            </a:r>
            <a:r>
              <a:rPr dirty="0" err="1"/>
              <a:t>nei</a:t>
            </a:r>
            <a:r>
              <a:rPr dirty="0"/>
              <a:t> </a:t>
            </a:r>
            <a:r>
              <a:rPr dirty="0" err="1"/>
              <a:t>suoi</a:t>
            </a:r>
            <a:r>
              <a:rPr dirty="0"/>
              <a:t> </a:t>
            </a:r>
            <a:r>
              <a:rPr dirty="0" err="1"/>
              <a:t>aspetti</a:t>
            </a:r>
            <a:r>
              <a:rPr dirty="0"/>
              <a:t> </a:t>
            </a:r>
            <a:r>
              <a:rPr dirty="0" err="1"/>
              <a:t>materiali</a:t>
            </a:r>
            <a:r>
              <a:rPr dirty="0"/>
              <a:t> ci </a:t>
            </a:r>
            <a:r>
              <a:rPr dirty="0" err="1"/>
              <a:t>permette</a:t>
            </a:r>
            <a:r>
              <a:rPr dirty="0"/>
              <a:t> di </a:t>
            </a:r>
            <a:r>
              <a:rPr dirty="0" err="1"/>
              <a:t>poter</a:t>
            </a:r>
            <a:r>
              <a:rPr dirty="0"/>
              <a:t> DATARE e LOCALIZZARE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codice</a:t>
            </a:r>
            <a:r>
              <a:rPr dirty="0"/>
              <a:t>: </a:t>
            </a:r>
          </a:p>
          <a:p>
            <a:pPr lvl="1"/>
            <a:r>
              <a:rPr u="sng" dirty="0">
                <a:hlinkClick r:id="" action="ppaction://hlinkshowjump?jump=nextslide"/>
              </a:rPr>
              <a:t>rigatura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pagina</a:t>
            </a:r>
            <a:endParaRPr dirty="0"/>
          </a:p>
          <a:p>
            <a:pPr lvl="1"/>
            <a:r>
              <a:rPr dirty="0" err="1"/>
              <a:t>pergamena</a:t>
            </a:r>
            <a:r>
              <a:rPr dirty="0"/>
              <a:t> (forma, </a:t>
            </a:r>
            <a:r>
              <a:rPr dirty="0" err="1"/>
              <a:t>qualità</a:t>
            </a:r>
            <a:r>
              <a:rPr dirty="0"/>
              <a:t>, </a:t>
            </a:r>
            <a:r>
              <a:rPr dirty="0" err="1"/>
              <a:t>colore</a:t>
            </a:r>
            <a:r>
              <a:rPr dirty="0"/>
              <a:t>, </a:t>
            </a:r>
            <a:r>
              <a:rPr dirty="0" err="1"/>
              <a:t>spessore</a:t>
            </a:r>
            <a:r>
              <a:rPr dirty="0"/>
              <a:t>, …)</a:t>
            </a:r>
          </a:p>
          <a:p>
            <a:pPr lvl="1"/>
            <a:r>
              <a:rPr dirty="0" err="1"/>
              <a:t>colore</a:t>
            </a:r>
            <a:r>
              <a:rPr dirty="0"/>
              <a:t> </a:t>
            </a:r>
            <a:r>
              <a:rPr dirty="0" err="1"/>
              <a:t>dell’inchiostro</a:t>
            </a:r>
            <a:endParaRPr dirty="0"/>
          </a:p>
          <a:p>
            <a:r>
              <a:rPr dirty="0" err="1"/>
              <a:t>Quindi</a:t>
            </a:r>
            <a:r>
              <a:rPr dirty="0"/>
              <a:t> la </a:t>
            </a:r>
            <a:r>
              <a:rPr dirty="0" err="1"/>
              <a:t>Paleografia</a:t>
            </a:r>
            <a:r>
              <a:rPr dirty="0"/>
              <a:t> </a:t>
            </a:r>
            <a:r>
              <a:rPr dirty="0" err="1"/>
              <a:t>dedica</a:t>
            </a:r>
            <a:r>
              <a:rPr dirty="0"/>
              <a:t> </a:t>
            </a:r>
            <a:r>
              <a:rPr dirty="0" err="1"/>
              <a:t>attenzione</a:t>
            </a:r>
            <a:r>
              <a:rPr dirty="0"/>
              <a:t> </a:t>
            </a:r>
            <a:r>
              <a:rPr dirty="0" err="1"/>
              <a:t>allo</a:t>
            </a:r>
            <a:r>
              <a:rPr dirty="0"/>
              <a:t> studio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caratteri</a:t>
            </a:r>
            <a:r>
              <a:rPr dirty="0"/>
              <a:t> </a:t>
            </a:r>
            <a:r>
              <a:rPr dirty="0" err="1"/>
              <a:t>esterni</a:t>
            </a:r>
            <a:r>
              <a:rPr dirty="0"/>
              <a:t> del </a:t>
            </a:r>
            <a:r>
              <a:rPr dirty="0" err="1"/>
              <a:t>manoscritto</a:t>
            </a:r>
            <a:r>
              <a:rPr dirty="0"/>
              <a:t>.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sldNum" sz="quarter" idx="2"/>
          </p:nvPr>
        </p:nvSpPr>
        <p:spPr>
          <a:xfrm>
            <a:off x="6370258" y="9296400"/>
            <a:ext cx="25751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717364" y="3225800"/>
            <a:ext cx="7570072" cy="3302000"/>
          </a:xfrm>
          <a:prstGeom prst="rect">
            <a:avLst/>
          </a:prstGeom>
        </p:spPr>
        <p:txBody>
          <a:bodyPr/>
          <a:lstStyle>
            <a:lvl1pPr>
              <a:defRPr sz="6100" i="1"/>
            </a:lvl1pPr>
          </a:lstStyle>
          <a:p>
            <a:r>
              <a:t>I papiri latini si possono distinguere in tre categorie: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sz="quarter" idx="2"/>
          </p:nvPr>
        </p:nvSpPr>
        <p:spPr>
          <a:xfrm>
            <a:off x="6290114" y="9296400"/>
            <a:ext cx="417799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:push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sz="quarter" idx="1"/>
          </p:nvPr>
        </p:nvSpPr>
        <p:spPr>
          <a:xfrm>
            <a:off x="1577596" y="3400456"/>
            <a:ext cx="4582514" cy="165932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Papiri egiziani, cioè trovati in Egitto.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sldNum" sz="quarter" idx="2"/>
          </p:nvPr>
        </p:nvSpPr>
        <p:spPr>
          <a:xfrm>
            <a:off x="6314280" y="9296400"/>
            <a:ext cx="369467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/>
          </a:p>
        </p:txBody>
      </p:sp>
      <p:sp>
        <p:nvSpPr>
          <p:cNvPr id="229" name="Shape 229"/>
          <p:cNvSpPr txBox="1"/>
          <p:nvPr/>
        </p:nvSpPr>
        <p:spPr>
          <a:xfrm>
            <a:off x="1241978" y="3475390"/>
            <a:ext cx="37437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i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6315211" y="5591334"/>
            <a:ext cx="37437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i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7363362" y="3602390"/>
            <a:ext cx="37437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i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7912942" y="3400456"/>
            <a:ext cx="4582514" cy="1659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just" defTabSz="525779">
              <a:spcBef>
                <a:spcPts val="3700"/>
              </a:spcBef>
              <a:defRPr sz="2880" i="0"/>
            </a:lvl1pPr>
          </a:lstStyle>
          <a:p>
            <a:r>
              <a:t>Papiri ERCOLANESI, tra 1752-1754. 1806 papiri non ancora tutti svolti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4211143" y="6482182"/>
            <a:ext cx="4582514" cy="1659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just">
              <a:spcBef>
                <a:spcPts val="4200"/>
              </a:spcBef>
              <a:defRPr sz="3200" i="0"/>
            </a:lvl1pPr>
          </a:lstStyle>
          <a:p>
            <a:r>
              <a:t>papiri medievali (letterari, 5 esemplari, e documenti)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sldNum" sz="quarter" idx="2"/>
          </p:nvPr>
        </p:nvSpPr>
        <p:spPr>
          <a:xfrm>
            <a:off x="6298653" y="9296400"/>
            <a:ext cx="40072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/>
          </a:p>
        </p:txBody>
      </p:sp>
      <p:sp>
        <p:nvSpPr>
          <p:cNvPr id="238" name="Shape 238"/>
          <p:cNvSpPr txBox="1"/>
          <p:nvPr/>
        </p:nvSpPr>
        <p:spPr>
          <a:xfrm>
            <a:off x="3917900" y="4248149"/>
            <a:ext cx="5169000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i="0"/>
            </a:lvl1pPr>
          </a:lstStyle>
          <a:p>
            <a:r>
              <a:t>Pergamena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1143000" y="2390129"/>
            <a:ext cx="11099800" cy="579276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supporto scrittorio </a:t>
            </a:r>
            <a:r>
              <a:rPr b="0"/>
              <a:t>costituito da una pelle animale depilata e sottoposta a diversi lavaggi e trattamenti e a una essiccazione sotto tensione che la rende adatta a ricevere la scrittura su entrambi i lati (pelo-carne).</a:t>
            </a:r>
          </a:p>
          <a:p>
            <a:pPr>
              <a:defRPr b="1"/>
            </a:pPr>
            <a:r>
              <a:rPr b="0"/>
              <a:t>è la materia scrittorio più largamente utilizzata nel Medioevo.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sldNum" sz="quarter" idx="2"/>
          </p:nvPr>
        </p:nvSpPr>
        <p:spPr>
          <a:xfrm>
            <a:off x="6298876" y="9296400"/>
            <a:ext cx="400275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sldNum" sz="quarter" idx="2"/>
          </p:nvPr>
        </p:nvSpPr>
        <p:spPr>
          <a:xfrm>
            <a:off x="6296030" y="9296400"/>
            <a:ext cx="405967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24</a:t>
            </a:fld>
            <a:endParaRPr/>
          </a:p>
        </p:txBody>
      </p:sp>
      <p:pic>
        <p:nvPicPr>
          <p:cNvPr id="246" name="doc-2.1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6867" y="406400"/>
            <a:ext cx="6925709" cy="892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sldNum" sz="quarter" idx="2"/>
          </p:nvPr>
        </p:nvSpPr>
        <p:spPr>
          <a:xfrm>
            <a:off x="6301778" y="9296400"/>
            <a:ext cx="39447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25</a:t>
            </a:fld>
            <a:endParaRPr/>
          </a:p>
        </p:txBody>
      </p:sp>
      <p:pic>
        <p:nvPicPr>
          <p:cNvPr id="249" name="IMG_20170516_151445-min-26f5be345e770234d63160939384c15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sldNum" sz="quarter" idx="2"/>
          </p:nvPr>
        </p:nvSpPr>
        <p:spPr>
          <a:xfrm>
            <a:off x="6296197" y="9296400"/>
            <a:ext cx="405632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26</a:t>
            </a:fld>
            <a:endParaRPr/>
          </a:p>
        </p:txBody>
      </p:sp>
      <p:pic>
        <p:nvPicPr>
          <p:cNvPr id="252" name="pergamena-2_zpsccikdf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9200" y="5474868"/>
            <a:ext cx="5473700" cy="36564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5" name="Group 255"/>
          <p:cNvGrpSpPr/>
          <p:nvPr/>
        </p:nvGrpSpPr>
        <p:grpSpPr>
          <a:xfrm>
            <a:off x="2730499" y="266700"/>
            <a:ext cx="7554600" cy="5207001"/>
            <a:chOff x="0" y="0"/>
            <a:chExt cx="7554598" cy="5207000"/>
          </a:xfrm>
        </p:grpSpPr>
        <p:pic>
          <p:nvPicPr>
            <p:cNvPr id="254" name="22.1_definitivo_1mal-07_vespasiano_scms0094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127000" y="88900"/>
              <a:ext cx="7300599" cy="4876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3" name="Immagine 252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7554600" cy="52070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085541" y="850231"/>
            <a:ext cx="11266880" cy="8234774"/>
          </a:xfrm>
          <a:prstGeom prst="rect">
            <a:avLst/>
          </a:prstGeom>
        </p:spPr>
        <p:txBody>
          <a:bodyPr/>
          <a:lstStyle/>
          <a:p>
            <a:pPr marL="0" indent="0" algn="ctr" defTabSz="525779">
              <a:spcBef>
                <a:spcPts val="3700"/>
              </a:spcBef>
              <a:buSzTx/>
              <a:buNone/>
              <a:defRPr sz="4230" b="1"/>
            </a:pPr>
            <a:r>
              <a:rPr dirty="0" err="1"/>
              <a:t>Rigatura</a:t>
            </a:r>
            <a:endParaRPr dirty="0"/>
          </a:p>
          <a:p>
            <a:pPr marL="400050" indent="-400050" defTabSz="525779">
              <a:spcBef>
                <a:spcPts val="3700"/>
              </a:spcBef>
              <a:defRPr sz="2880"/>
            </a:pPr>
            <a:r>
              <a:rPr dirty="0" err="1"/>
              <a:t>Quanto</a:t>
            </a:r>
            <a:r>
              <a:rPr dirty="0"/>
              <a:t> </a:t>
            </a:r>
            <a:r>
              <a:rPr dirty="0" err="1"/>
              <a:t>riguarda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b="1" dirty="0" err="1"/>
              <a:t>manoscritto</a:t>
            </a:r>
            <a:r>
              <a:rPr dirty="0"/>
              <a:t>:</a:t>
            </a:r>
          </a:p>
          <a:p>
            <a:pPr marL="1600200" lvl="3" indent="-400050" defTabSz="525779">
              <a:spcBef>
                <a:spcPts val="3700"/>
              </a:spcBef>
              <a:defRPr sz="2880"/>
            </a:pPr>
            <a:r>
              <a:rPr dirty="0" err="1"/>
              <a:t>Insieme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b="1" dirty="0" err="1"/>
              <a:t>linee</a:t>
            </a:r>
            <a:r>
              <a:rPr dirty="0"/>
              <a:t> </a:t>
            </a:r>
            <a:r>
              <a:rPr dirty="0" err="1"/>
              <a:t>tracciate</a:t>
            </a:r>
            <a:r>
              <a:rPr dirty="0"/>
              <a:t> </a:t>
            </a:r>
            <a:r>
              <a:rPr dirty="0" err="1"/>
              <a:t>sulla</a:t>
            </a:r>
            <a:r>
              <a:rPr dirty="0"/>
              <a:t> </a:t>
            </a:r>
            <a:r>
              <a:rPr dirty="0" err="1"/>
              <a:t>pagina</a:t>
            </a:r>
            <a:r>
              <a:rPr dirty="0"/>
              <a:t> per </a:t>
            </a:r>
            <a:r>
              <a:rPr dirty="0" err="1"/>
              <a:t>distinguere</a:t>
            </a:r>
            <a:r>
              <a:rPr dirty="0"/>
              <a:t> lo </a:t>
            </a:r>
            <a:r>
              <a:rPr dirty="0" err="1"/>
              <a:t>spazio</a:t>
            </a:r>
            <a:r>
              <a:rPr dirty="0"/>
              <a:t> </a:t>
            </a:r>
            <a:r>
              <a:rPr dirty="0" err="1"/>
              <a:t>destinato</a:t>
            </a:r>
            <a:r>
              <a:rPr dirty="0"/>
              <a:t> ad </a:t>
            </a:r>
            <a:r>
              <a:rPr dirty="0" err="1"/>
              <a:t>accogliere</a:t>
            </a:r>
            <a:r>
              <a:rPr dirty="0"/>
              <a:t> la </a:t>
            </a:r>
            <a:r>
              <a:rPr b="1" dirty="0" err="1"/>
              <a:t>scrittura</a:t>
            </a:r>
            <a:r>
              <a:rPr dirty="0"/>
              <a:t> e per </a:t>
            </a:r>
            <a:r>
              <a:rPr dirty="0" err="1"/>
              <a:t>guidare</a:t>
            </a:r>
            <a:r>
              <a:rPr dirty="0"/>
              <a:t> la </a:t>
            </a:r>
            <a:r>
              <a:rPr b="1" dirty="0" err="1"/>
              <a:t>scrittura</a:t>
            </a:r>
            <a:r>
              <a:rPr dirty="0"/>
              <a:t> </a:t>
            </a:r>
            <a:r>
              <a:rPr dirty="0" err="1"/>
              <a:t>stessa</a:t>
            </a:r>
            <a:r>
              <a:rPr dirty="0"/>
              <a:t>.</a:t>
            </a:r>
          </a:p>
          <a:p>
            <a:pPr marL="1600200" lvl="3" indent="-400050" defTabSz="525779">
              <a:spcBef>
                <a:spcPts val="3700"/>
              </a:spcBef>
              <a:defRPr sz="2880"/>
            </a:pPr>
            <a:r>
              <a:rPr dirty="0" err="1"/>
              <a:t>Operazione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consiste</a:t>
            </a:r>
            <a:r>
              <a:rPr dirty="0"/>
              <a:t> </a:t>
            </a:r>
            <a:r>
              <a:rPr dirty="0" err="1"/>
              <a:t>nell'eseguire</a:t>
            </a:r>
            <a:r>
              <a:rPr dirty="0"/>
              <a:t> </a:t>
            </a:r>
            <a:r>
              <a:rPr dirty="0" err="1"/>
              <a:t>l'insieme</a:t>
            </a:r>
            <a:r>
              <a:rPr dirty="0"/>
              <a:t> di </a:t>
            </a:r>
            <a:r>
              <a:rPr dirty="0" err="1"/>
              <a:t>queste</a:t>
            </a:r>
            <a:r>
              <a:rPr dirty="0"/>
              <a:t> </a:t>
            </a:r>
            <a:r>
              <a:rPr dirty="0" err="1"/>
              <a:t>linee</a:t>
            </a:r>
            <a:r>
              <a:rPr dirty="0"/>
              <a:t>;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realizzata</a:t>
            </a:r>
            <a:r>
              <a:rPr dirty="0"/>
              <a:t> </a:t>
            </a:r>
            <a:r>
              <a:rPr b="1" dirty="0"/>
              <a:t>a</a:t>
            </a:r>
            <a:r>
              <a:rPr dirty="0"/>
              <a:t> </a:t>
            </a:r>
            <a:r>
              <a:rPr b="1" dirty="0" err="1"/>
              <a:t>secco</a:t>
            </a:r>
            <a:r>
              <a:rPr dirty="0"/>
              <a:t>, </a:t>
            </a:r>
            <a:r>
              <a:rPr dirty="0" err="1"/>
              <a:t>incidendo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supporto</a:t>
            </a:r>
            <a:r>
              <a:rPr dirty="0"/>
              <a:t> con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punta</a:t>
            </a:r>
            <a:r>
              <a:rPr dirty="0"/>
              <a:t> dura, </a:t>
            </a:r>
            <a:r>
              <a:rPr dirty="0" err="1"/>
              <a:t>oppure</a:t>
            </a:r>
            <a:r>
              <a:rPr dirty="0"/>
              <a:t> a </a:t>
            </a:r>
            <a:r>
              <a:rPr dirty="0" err="1"/>
              <a:t>colore</a:t>
            </a:r>
            <a:r>
              <a:rPr dirty="0"/>
              <a:t>, </a:t>
            </a:r>
            <a:r>
              <a:rPr dirty="0" err="1"/>
              <a:t>generalmente</a:t>
            </a:r>
            <a:r>
              <a:rPr dirty="0"/>
              <a:t> a </a:t>
            </a:r>
            <a:r>
              <a:rPr dirty="0" err="1"/>
              <a:t>inchiostro</a:t>
            </a:r>
            <a:r>
              <a:rPr dirty="0"/>
              <a:t>, o a </a:t>
            </a:r>
            <a:r>
              <a:rPr dirty="0" err="1"/>
              <a:t>piombo</a:t>
            </a:r>
            <a:r>
              <a:rPr dirty="0"/>
              <a:t> con </a:t>
            </a:r>
            <a:r>
              <a:rPr dirty="0" err="1"/>
              <a:t>uno</a:t>
            </a:r>
            <a:r>
              <a:rPr dirty="0"/>
              <a:t> </a:t>
            </a:r>
            <a:r>
              <a:rPr dirty="0" err="1"/>
              <a:t>strumento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lascia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linea</a:t>
            </a:r>
            <a:r>
              <a:rPr dirty="0"/>
              <a:t> continua di </a:t>
            </a:r>
            <a:r>
              <a:rPr dirty="0" err="1"/>
              <a:t>colore</a:t>
            </a:r>
            <a:r>
              <a:rPr dirty="0"/>
              <a:t>. </a:t>
            </a:r>
            <a:r>
              <a:rPr dirty="0" err="1"/>
              <a:t>Quella</a:t>
            </a:r>
            <a:r>
              <a:rPr dirty="0"/>
              <a:t> a </a:t>
            </a:r>
            <a:r>
              <a:rPr dirty="0" err="1"/>
              <a:t>secco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eseguita</a:t>
            </a:r>
            <a:r>
              <a:rPr dirty="0"/>
              <a:t> </a:t>
            </a:r>
            <a:r>
              <a:rPr dirty="0" err="1"/>
              <a:t>foglio</a:t>
            </a:r>
            <a:r>
              <a:rPr dirty="0"/>
              <a:t> per </a:t>
            </a:r>
            <a:r>
              <a:rPr dirty="0" err="1"/>
              <a:t>foglio</a:t>
            </a:r>
            <a:r>
              <a:rPr dirty="0"/>
              <a:t> </a:t>
            </a:r>
            <a:r>
              <a:rPr dirty="0" err="1"/>
              <a:t>oppure</a:t>
            </a:r>
            <a:r>
              <a:rPr dirty="0"/>
              <a:t> </a:t>
            </a:r>
            <a:r>
              <a:rPr dirty="0" err="1"/>
              <a:t>riunendo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fogli</a:t>
            </a:r>
            <a:r>
              <a:rPr dirty="0"/>
              <a:t> per </a:t>
            </a:r>
            <a:r>
              <a:rPr dirty="0" err="1"/>
              <a:t>volta</a:t>
            </a:r>
            <a:r>
              <a:rPr dirty="0"/>
              <a:t> </a:t>
            </a:r>
            <a:r>
              <a:rPr dirty="0" err="1"/>
              <a:t>oppure</a:t>
            </a:r>
            <a:r>
              <a:rPr dirty="0"/>
              <a:t> </a:t>
            </a:r>
            <a:r>
              <a:rPr dirty="0" err="1"/>
              <a:t>l'intero</a:t>
            </a:r>
            <a:r>
              <a:rPr dirty="0"/>
              <a:t> </a:t>
            </a:r>
            <a:r>
              <a:rPr dirty="0" err="1"/>
              <a:t>fascicolo</a:t>
            </a:r>
            <a:r>
              <a:rPr dirty="0"/>
              <a:t> in </a:t>
            </a:r>
            <a:r>
              <a:rPr dirty="0" err="1"/>
              <a:t>una</a:t>
            </a:r>
            <a:r>
              <a:rPr dirty="0"/>
              <a:t> sola </a:t>
            </a:r>
            <a:r>
              <a:rPr dirty="0" err="1"/>
              <a:t>volta</a:t>
            </a:r>
            <a:r>
              <a:rPr dirty="0"/>
              <a:t>..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sldNum" sz="quarter" idx="2"/>
          </p:nvPr>
        </p:nvSpPr>
        <p:spPr>
          <a:xfrm>
            <a:off x="6370481" y="9296400"/>
            <a:ext cx="257065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Choice xmlns:p15="http://schemas.microsoft.com/office/powerpoint/2012/main"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068952" y="1090864"/>
            <a:ext cx="11099801" cy="7941208"/>
          </a:xfrm>
          <a:prstGeom prst="rect">
            <a:avLst/>
          </a:prstGeom>
        </p:spPr>
        <p:txBody>
          <a:bodyPr/>
          <a:lstStyle/>
          <a:p>
            <a:pPr marL="0" indent="0" defTabSz="537463">
              <a:spcBef>
                <a:spcPts val="3800"/>
              </a:spcBef>
              <a:buSzTx/>
              <a:buNone/>
              <a:defRPr sz="2944" b="1"/>
            </a:pPr>
            <a:r>
              <a:t>«Inoltre la materia ha esercitato sulla scrittura un'azione che, pur essendo esterna meccanica, ha contribuito allo svolgimento delle forme alfabetiche: Sulla pergamena si scriveva meglio che sul papiro, con la penna si potevano eseguire tratti sottili e svolazzi meglio che con il calamo».</a:t>
            </a:r>
          </a:p>
          <a:p>
            <a:pPr marL="0" indent="0" defTabSz="537463">
              <a:spcBef>
                <a:spcPts val="3800"/>
              </a:spcBef>
              <a:buSzTx/>
              <a:buNone/>
              <a:defRPr sz="2944"/>
            </a:pPr>
            <a:r>
              <a:t>Quindi l’attenzione al </a:t>
            </a:r>
            <a:r>
              <a:rPr b="1"/>
              <a:t>supporto di scrittura </a:t>
            </a:r>
            <a:r>
              <a:t>e al </a:t>
            </a:r>
            <a:r>
              <a:rPr b="1"/>
              <a:t>materiale scrittorio </a:t>
            </a:r>
            <a:r>
              <a:t>nonché alle tecniche di scrittura consente di poter chiarire molti aspetti del manoscritto che si ha dinnanzi.</a:t>
            </a:r>
          </a:p>
          <a:p>
            <a:pPr marL="0" indent="0" defTabSz="537463">
              <a:spcBef>
                <a:spcPts val="3800"/>
              </a:spcBef>
              <a:buSzTx/>
              <a:buNone/>
              <a:defRPr sz="2944"/>
            </a:pPr>
            <a:r>
              <a:t>la formazione di alcuni caratteri della scrittura si comprendono più profondamente se si collegano alle innovazioni tecniche per l’esecuzione del manoscritto.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ldNum" sz="quarter" idx="2"/>
          </p:nvPr>
        </p:nvSpPr>
        <p:spPr>
          <a:xfrm>
            <a:off x="6367635" y="9296400"/>
            <a:ext cx="262757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eelOff" invX="1"/>
      </p:transition>
    </mc:Choice>
    <mc:Choice xmlns:p15="http://schemas.microsoft.com/office/powerpoint/2012/main"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22"/>
          </p:nvPr>
        </p:nvSpPr>
        <p:spPr>
          <a:xfrm>
            <a:off x="1270000" y="4248150"/>
            <a:ext cx="10464800" cy="1257300"/>
          </a:xfrm>
          <a:prstGeom prst="rect">
            <a:avLst/>
          </a:prstGeom>
        </p:spPr>
        <p:txBody>
          <a:bodyPr/>
          <a:lstStyle>
            <a:lvl1pPr>
              <a:defRPr sz="8000"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Materie scrittorie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sldNum" sz="quarter" idx="2"/>
          </p:nvPr>
        </p:nvSpPr>
        <p:spPr>
          <a:xfrm>
            <a:off x="6373383" y="9296400"/>
            <a:ext cx="25126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switch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52500" y="689811"/>
            <a:ext cx="11099800" cy="8774055"/>
          </a:xfrm>
          <a:prstGeom prst="rect">
            <a:avLst/>
          </a:prstGeom>
        </p:spPr>
        <p:txBody>
          <a:bodyPr/>
          <a:lstStyle/>
          <a:p>
            <a:r>
              <a:rPr dirty="0"/>
              <a:t>diverse </a:t>
            </a:r>
            <a:r>
              <a:rPr dirty="0" err="1"/>
              <a:t>possono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le </a:t>
            </a:r>
            <a:r>
              <a:rPr dirty="0" err="1"/>
              <a:t>materie</a:t>
            </a:r>
            <a:r>
              <a:rPr dirty="0"/>
              <a:t> </a:t>
            </a:r>
            <a:r>
              <a:rPr dirty="0" err="1"/>
              <a:t>scrittorie</a:t>
            </a:r>
            <a:r>
              <a:rPr dirty="0"/>
              <a:t> a </a:t>
            </a:r>
            <a:r>
              <a:rPr dirty="0" err="1"/>
              <a:t>seconda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epoche</a:t>
            </a:r>
            <a:endParaRPr dirty="0"/>
          </a:p>
          <a:p>
            <a:pPr lvl="1"/>
            <a:r>
              <a:rPr dirty="0" err="1"/>
              <a:t>foglie</a:t>
            </a:r>
            <a:r>
              <a:rPr dirty="0"/>
              <a:t> </a:t>
            </a:r>
            <a:r>
              <a:rPr dirty="0" err="1"/>
              <a:t>d’albero</a:t>
            </a:r>
            <a:r>
              <a:rPr dirty="0"/>
              <a:t> —&gt; </a:t>
            </a:r>
            <a:r>
              <a:rPr i="1" dirty="0"/>
              <a:t>folia </a:t>
            </a:r>
            <a:r>
              <a:rPr dirty="0"/>
              <a:t>o </a:t>
            </a:r>
            <a:r>
              <a:rPr i="1" dirty="0"/>
              <a:t>liber </a:t>
            </a:r>
            <a:r>
              <a:rPr dirty="0"/>
              <a:t>la </a:t>
            </a:r>
            <a:r>
              <a:rPr dirty="0" err="1"/>
              <a:t>parte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interna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corteccia</a:t>
            </a:r>
            <a:r>
              <a:rPr dirty="0"/>
              <a:t> </a:t>
            </a:r>
            <a:r>
              <a:rPr dirty="0" err="1"/>
              <a:t>dell’albero</a:t>
            </a:r>
            <a:r>
              <a:rPr dirty="0"/>
              <a:t>.</a:t>
            </a:r>
          </a:p>
          <a:p>
            <a:pPr lvl="1"/>
            <a:r>
              <a:rPr dirty="0" err="1"/>
              <a:t>lino</a:t>
            </a:r>
            <a:r>
              <a:rPr dirty="0"/>
              <a:t> o </a:t>
            </a:r>
            <a:r>
              <a:rPr dirty="0" err="1"/>
              <a:t>stoffa</a:t>
            </a:r>
            <a:r>
              <a:rPr dirty="0"/>
              <a:t> (non </a:t>
            </a:r>
            <a:r>
              <a:rPr dirty="0" err="1"/>
              <a:t>esistono</a:t>
            </a:r>
            <a:r>
              <a:rPr dirty="0"/>
              <a:t> </a:t>
            </a:r>
            <a:r>
              <a:rPr dirty="0" err="1"/>
              <a:t>esempi</a:t>
            </a:r>
            <a:r>
              <a:rPr dirty="0"/>
              <a:t> in </a:t>
            </a:r>
            <a:r>
              <a:rPr dirty="0" err="1"/>
              <a:t>latino</a:t>
            </a:r>
            <a:r>
              <a:rPr dirty="0"/>
              <a:t>)</a:t>
            </a:r>
          </a:p>
          <a:p>
            <a:pPr lvl="1"/>
            <a:r>
              <a:rPr dirty="0" err="1"/>
              <a:t>scritte</a:t>
            </a:r>
            <a:r>
              <a:rPr dirty="0"/>
              <a:t> </a:t>
            </a:r>
            <a:r>
              <a:rPr dirty="0" err="1"/>
              <a:t>latine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materiali</a:t>
            </a:r>
            <a:r>
              <a:rPr dirty="0"/>
              <a:t> </a:t>
            </a:r>
            <a:r>
              <a:rPr dirty="0" err="1"/>
              <a:t>differenti</a:t>
            </a:r>
            <a:r>
              <a:rPr dirty="0"/>
              <a:t> (</a:t>
            </a:r>
            <a:r>
              <a:rPr dirty="0" err="1"/>
              <a:t>epigrafia</a:t>
            </a:r>
            <a:r>
              <a:rPr dirty="0"/>
              <a:t>): </a:t>
            </a:r>
            <a:r>
              <a:rPr dirty="0" err="1"/>
              <a:t>pietra</a:t>
            </a:r>
            <a:r>
              <a:rPr dirty="0"/>
              <a:t>, terracotta, </a:t>
            </a:r>
            <a:r>
              <a:rPr dirty="0" err="1"/>
              <a:t>vasi</a:t>
            </a:r>
            <a:r>
              <a:rPr dirty="0"/>
              <a:t>, </a:t>
            </a:r>
            <a:r>
              <a:rPr dirty="0" err="1"/>
              <a:t>tegole</a:t>
            </a:r>
            <a:r>
              <a:rPr dirty="0"/>
              <a:t>, </a:t>
            </a:r>
            <a:r>
              <a:rPr dirty="0" err="1"/>
              <a:t>mattoni</a:t>
            </a:r>
            <a:r>
              <a:rPr dirty="0"/>
              <a:t>, </a:t>
            </a:r>
            <a:r>
              <a:rPr dirty="0" err="1"/>
              <a:t>intonaci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muri, </a:t>
            </a:r>
            <a:r>
              <a:rPr dirty="0" err="1"/>
              <a:t>piombo</a:t>
            </a:r>
            <a:r>
              <a:rPr dirty="0"/>
              <a:t>, </a:t>
            </a:r>
            <a:r>
              <a:rPr dirty="0" err="1"/>
              <a:t>bronzo</a:t>
            </a:r>
            <a:r>
              <a:rPr dirty="0"/>
              <a:t>.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sldNum" sz="quarter" idx="2"/>
          </p:nvPr>
        </p:nvSpPr>
        <p:spPr>
          <a:xfrm>
            <a:off x="6367802" y="9296400"/>
            <a:ext cx="262422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952500" y="994611"/>
            <a:ext cx="11099800" cy="8057259"/>
          </a:xfrm>
          <a:prstGeom prst="rect">
            <a:avLst/>
          </a:prstGeom>
        </p:spPr>
        <p:txBody>
          <a:bodyPr/>
          <a:lstStyle/>
          <a:p>
            <a:r>
              <a:rPr dirty="0"/>
              <a:t>TAVOLETTE CERATE</a:t>
            </a:r>
          </a:p>
          <a:p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di </a:t>
            </a:r>
            <a:r>
              <a:rPr dirty="0" err="1"/>
              <a:t>carattere</a:t>
            </a:r>
            <a:r>
              <a:rPr dirty="0"/>
              <a:t> </a:t>
            </a:r>
            <a:r>
              <a:rPr dirty="0" err="1"/>
              <a:t>quotidiano</a:t>
            </a:r>
            <a:r>
              <a:rPr dirty="0"/>
              <a:t> o </a:t>
            </a:r>
            <a:r>
              <a:rPr dirty="0" err="1"/>
              <a:t>privato</a:t>
            </a:r>
            <a:r>
              <a:rPr dirty="0"/>
              <a:t> (per </a:t>
            </a:r>
            <a:r>
              <a:rPr dirty="0" err="1"/>
              <a:t>appunti</a:t>
            </a:r>
            <a:r>
              <a:rPr dirty="0"/>
              <a:t> o </a:t>
            </a:r>
            <a:r>
              <a:rPr dirty="0" err="1"/>
              <a:t>contratti</a:t>
            </a:r>
            <a:r>
              <a:rPr dirty="0"/>
              <a:t>). </a:t>
            </a:r>
            <a:r>
              <a:rPr dirty="0" err="1"/>
              <a:t>C’è</a:t>
            </a:r>
            <a:r>
              <a:rPr dirty="0"/>
              <a:t> </a:t>
            </a:r>
            <a:r>
              <a:rPr dirty="0" err="1"/>
              <a:t>stato</a:t>
            </a:r>
            <a:r>
              <a:rPr dirty="0"/>
              <a:t> un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continuativo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mondo</a:t>
            </a:r>
            <a:r>
              <a:rPr dirty="0"/>
              <a:t> </a:t>
            </a:r>
            <a:r>
              <a:rPr dirty="0" err="1"/>
              <a:t>romano</a:t>
            </a:r>
            <a:r>
              <a:rPr dirty="0"/>
              <a:t>, in </a:t>
            </a:r>
            <a:r>
              <a:rPr dirty="0" err="1"/>
              <a:t>quello</a:t>
            </a:r>
            <a:r>
              <a:rPr dirty="0"/>
              <a:t> </a:t>
            </a:r>
            <a:r>
              <a:rPr dirty="0" err="1"/>
              <a:t>medievale</a:t>
            </a:r>
            <a:r>
              <a:rPr dirty="0"/>
              <a:t> e per </a:t>
            </a:r>
            <a:r>
              <a:rPr dirty="0" err="1"/>
              <a:t>alcuni</a:t>
            </a:r>
            <a:r>
              <a:rPr dirty="0"/>
              <a:t> </a:t>
            </a:r>
            <a:r>
              <a:rPr dirty="0" err="1"/>
              <a:t>aspetti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durato</a:t>
            </a:r>
            <a:r>
              <a:rPr dirty="0"/>
              <a:t> </a:t>
            </a:r>
            <a:r>
              <a:rPr dirty="0" err="1"/>
              <a:t>fino</a:t>
            </a:r>
            <a:r>
              <a:rPr dirty="0"/>
              <a:t>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nostri</a:t>
            </a:r>
            <a:r>
              <a:rPr dirty="0"/>
              <a:t> </a:t>
            </a:r>
            <a:r>
              <a:rPr dirty="0" err="1"/>
              <a:t>giorni</a:t>
            </a:r>
            <a:r>
              <a:rPr dirty="0"/>
              <a:t> (XIX </a:t>
            </a:r>
            <a:r>
              <a:rPr dirty="0" err="1"/>
              <a:t>secolo</a:t>
            </a:r>
            <a:r>
              <a:rPr dirty="0"/>
              <a:t>)</a:t>
            </a:r>
          </a:p>
          <a:p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comune</a:t>
            </a:r>
            <a:r>
              <a:rPr dirty="0"/>
              <a:t> in </a:t>
            </a:r>
            <a:r>
              <a:rPr dirty="0" err="1"/>
              <a:t>tutto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territorio</a:t>
            </a:r>
            <a:r>
              <a:rPr dirty="0"/>
              <a:t> </a:t>
            </a:r>
            <a:r>
              <a:rPr dirty="0" err="1"/>
              <a:t>dell’Impero</a:t>
            </a:r>
            <a:r>
              <a:rPr dirty="0"/>
              <a:t> Romano.</a:t>
            </a:r>
          </a:p>
          <a:p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ininterrotto</a:t>
            </a:r>
            <a:r>
              <a:rPr dirty="0"/>
              <a:t> per la </a:t>
            </a:r>
            <a:r>
              <a:rPr dirty="0" err="1"/>
              <a:t>scuola</a:t>
            </a:r>
            <a:r>
              <a:rPr dirty="0"/>
              <a:t>, la </a:t>
            </a:r>
            <a:r>
              <a:rPr dirty="0" err="1"/>
              <a:t>corrispondenza</a:t>
            </a:r>
            <a:r>
              <a:rPr dirty="0"/>
              <a:t> </a:t>
            </a:r>
            <a:r>
              <a:rPr dirty="0" err="1"/>
              <a:t>privata</a:t>
            </a:r>
            <a:r>
              <a:rPr dirty="0"/>
              <a:t> in </a:t>
            </a:r>
            <a:r>
              <a:rPr dirty="0" err="1"/>
              <a:t>tutto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Medioevo</a:t>
            </a:r>
            <a:r>
              <a:rPr dirty="0"/>
              <a:t>.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ldNum" sz="quarter" idx="2"/>
          </p:nvPr>
        </p:nvSpPr>
        <p:spPr>
          <a:xfrm>
            <a:off x="6378518" y="9296400"/>
            <a:ext cx="24099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eelOff" invX="1"/>
      </p:transition>
    </mc:Choice>
    <mc:Choice xmlns:p15="http://schemas.microsoft.com/office/powerpoint/2012/main"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sldNum" sz="quarter" idx="2"/>
          </p:nvPr>
        </p:nvSpPr>
        <p:spPr>
          <a:xfrm>
            <a:off x="6364565" y="9296400"/>
            <a:ext cx="268896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pic>
        <p:nvPicPr>
          <p:cNvPr id="157" name="075-TAVOLETTE-CERAT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8512" y="2171917"/>
            <a:ext cx="8001001" cy="54413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eelOff" invX="1"/>
      </p:transition>
    </mc:Choice>
    <mc:Choice xmlns:p15="http://schemas.microsoft.com/office/powerpoint/2012/main"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sldNum" sz="quarter" idx="2"/>
          </p:nvPr>
        </p:nvSpPr>
        <p:spPr>
          <a:xfrm>
            <a:off x="6367802" y="9296400"/>
            <a:ext cx="262422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pic>
        <p:nvPicPr>
          <p:cNvPr id="162" name="PG-50-51-web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0570" y="2797358"/>
            <a:ext cx="9816886" cy="4366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orgia"/>
        <a:ea typeface="Georgia"/>
        <a:cs typeface="Georgia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orgia"/>
        <a:ea typeface="Georgia"/>
        <a:cs typeface="Georgia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765</Words>
  <Application>Microsoft Macintosh PowerPoint</Application>
  <PresentationFormat>Personalizzato</PresentationFormat>
  <Paragraphs>80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White</vt:lpstr>
      <vt:lpstr>Materia e forma dei manoscritti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i dittici nella liturgia</vt:lpstr>
      <vt:lpstr>Diapositiva 15</vt:lpstr>
      <vt:lpstr>Diapositiva 16</vt:lpstr>
      <vt:lpstr>Diapositiva 17</vt:lpstr>
      <vt:lpstr>Diapositiva 18</vt:lpstr>
      <vt:lpstr>Diapositiva 19</vt:lpstr>
      <vt:lpstr>I papiri latini si possono distinguere in tre categorie: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 e forma dei manoscritti</dc:title>
  <cp:lastModifiedBy>Docente</cp:lastModifiedBy>
  <cp:revision>3</cp:revision>
  <dcterms:modified xsi:type="dcterms:W3CDTF">2024-03-07T09:51:25Z</dcterms:modified>
</cp:coreProperties>
</file>