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Georgia"/>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Georgia"/>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Georgia"/>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Georgia"/>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Georgia"/>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Georgia"/>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Georgia"/>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Georgia"/>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Georg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olo e sottotitolo">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Titolo Testo</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atin typeface="+mn-lt"/>
                <a:ea typeface="+mn-ea"/>
                <a:cs typeface="+mn-cs"/>
                <a:sym typeface="Helvetica Light"/>
              </a:defRPr>
            </a:lvl1pPr>
            <a:lvl2pPr marL="0" indent="228600" algn="ctr">
              <a:spcBef>
                <a:spcPts val="0"/>
              </a:spcBef>
              <a:buSzTx/>
              <a:buNone/>
              <a:defRPr sz="3200">
                <a:latin typeface="+mn-lt"/>
                <a:ea typeface="+mn-ea"/>
                <a:cs typeface="+mn-cs"/>
                <a:sym typeface="Helvetica Light"/>
              </a:defRPr>
            </a:lvl2pPr>
            <a:lvl3pPr marL="0" indent="457200" algn="ctr">
              <a:spcBef>
                <a:spcPts val="0"/>
              </a:spcBef>
              <a:buSzTx/>
              <a:buNone/>
              <a:defRPr sz="3200">
                <a:latin typeface="+mn-lt"/>
                <a:ea typeface="+mn-ea"/>
                <a:cs typeface="+mn-cs"/>
                <a:sym typeface="Helvetica Light"/>
              </a:defRPr>
            </a:lvl3pPr>
            <a:lvl4pPr marL="0" indent="685800" algn="ctr">
              <a:spcBef>
                <a:spcPts val="0"/>
              </a:spcBef>
              <a:buSzTx/>
              <a:buNone/>
              <a:defRPr sz="3200">
                <a:latin typeface="+mn-lt"/>
                <a:ea typeface="+mn-ea"/>
                <a:cs typeface="+mn-cs"/>
                <a:sym typeface="Helvetica Light"/>
              </a:defRPr>
            </a:lvl4pPr>
            <a:lvl5pPr marL="0" indent="914400" algn="ctr">
              <a:spcBef>
                <a:spcPts val="0"/>
              </a:spcBef>
              <a:buSzTx/>
              <a:buNone/>
              <a:defRPr sz="3200">
                <a:latin typeface="+mn-lt"/>
                <a:ea typeface="+mn-ea"/>
                <a:cs typeface="+mn-cs"/>
                <a:sym typeface="Helvetica Light"/>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zion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–Giovanni Mela</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“Inserisci qui una citazione”.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F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Vuoto">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Foto - Orizzontale">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Titolo Testo</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atin typeface="+mn-lt"/>
                <a:ea typeface="+mn-ea"/>
                <a:cs typeface="+mn-cs"/>
                <a:sym typeface="Helvetica Light"/>
              </a:defRPr>
            </a:lvl1pPr>
            <a:lvl2pPr marL="0" indent="228600" algn="ctr">
              <a:spcBef>
                <a:spcPts val="0"/>
              </a:spcBef>
              <a:buSzTx/>
              <a:buNone/>
              <a:defRPr sz="3200">
                <a:latin typeface="+mn-lt"/>
                <a:ea typeface="+mn-ea"/>
                <a:cs typeface="+mn-cs"/>
                <a:sym typeface="Helvetica Light"/>
              </a:defRPr>
            </a:lvl2pPr>
            <a:lvl3pPr marL="0" indent="457200" algn="ctr">
              <a:spcBef>
                <a:spcPts val="0"/>
              </a:spcBef>
              <a:buSzTx/>
              <a:buNone/>
              <a:defRPr sz="3200">
                <a:latin typeface="+mn-lt"/>
                <a:ea typeface="+mn-ea"/>
                <a:cs typeface="+mn-cs"/>
                <a:sym typeface="Helvetica Light"/>
              </a:defRPr>
            </a:lvl3pPr>
            <a:lvl4pPr marL="0" indent="685800" algn="ctr">
              <a:spcBef>
                <a:spcPts val="0"/>
              </a:spcBef>
              <a:buSzTx/>
              <a:buNone/>
              <a:defRPr sz="3200">
                <a:latin typeface="+mn-lt"/>
                <a:ea typeface="+mn-ea"/>
                <a:cs typeface="+mn-cs"/>
                <a:sym typeface="Helvetica Light"/>
              </a:defRPr>
            </a:lvl4pPr>
            <a:lvl5pPr marL="0" indent="914400" algn="ctr">
              <a:spcBef>
                <a:spcPts val="0"/>
              </a:spcBef>
              <a:buSzTx/>
              <a:buNone/>
              <a:defRPr sz="3200">
                <a:latin typeface="+mn-lt"/>
                <a:ea typeface="+mn-ea"/>
                <a:cs typeface="+mn-cs"/>
                <a:sym typeface="Helvetica Light"/>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23" name="Shape 23"/>
          <p:cNvSpPr/>
          <p:nvPr>
            <p:ph type="sldNum" sz="quarter" idx="2"/>
          </p:nvPr>
        </p:nvSpPr>
        <p:spPr>
          <a:xfrm>
            <a:off x="6287653" y="9245600"/>
            <a:ext cx="41679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olo - Centrato">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Titolo Testo</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Foto - Verticale">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b="0" sz="6000">
                <a:latin typeface="+mn-lt"/>
                <a:ea typeface="+mn-ea"/>
                <a:cs typeface="+mn-cs"/>
                <a:sym typeface="Helvetica Light"/>
              </a:defRPr>
            </a:lvl1pPr>
          </a:lstStyle>
          <a:p>
            <a:pPr/>
            <a:r>
              <a:t>Titolo Testo</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atin typeface="+mn-lt"/>
                <a:ea typeface="+mn-ea"/>
                <a:cs typeface="+mn-cs"/>
                <a:sym typeface="Helvetica Light"/>
              </a:defRPr>
            </a:lvl1pPr>
            <a:lvl2pPr marL="0" indent="228600" algn="ctr">
              <a:spcBef>
                <a:spcPts val="0"/>
              </a:spcBef>
              <a:buSzTx/>
              <a:buNone/>
              <a:defRPr sz="3200">
                <a:latin typeface="+mn-lt"/>
                <a:ea typeface="+mn-ea"/>
                <a:cs typeface="+mn-cs"/>
                <a:sym typeface="Helvetica Light"/>
              </a:defRPr>
            </a:lvl2pPr>
            <a:lvl3pPr marL="0" indent="457200" algn="ctr">
              <a:spcBef>
                <a:spcPts val="0"/>
              </a:spcBef>
              <a:buSzTx/>
              <a:buNone/>
              <a:defRPr sz="3200">
                <a:latin typeface="+mn-lt"/>
                <a:ea typeface="+mn-ea"/>
                <a:cs typeface="+mn-cs"/>
                <a:sym typeface="Helvetica Light"/>
              </a:defRPr>
            </a:lvl3pPr>
            <a:lvl4pPr marL="0" indent="685800" algn="ctr">
              <a:spcBef>
                <a:spcPts val="0"/>
              </a:spcBef>
              <a:buSzTx/>
              <a:buNone/>
              <a:defRPr sz="3200">
                <a:latin typeface="+mn-lt"/>
                <a:ea typeface="+mn-ea"/>
                <a:cs typeface="+mn-cs"/>
                <a:sym typeface="Helvetica Light"/>
              </a:defRPr>
            </a:lvl4pPr>
            <a:lvl5pPr marL="0" indent="914400" algn="ctr">
              <a:spcBef>
                <a:spcPts val="0"/>
              </a:spcBef>
              <a:buSzTx/>
              <a:buNone/>
              <a:defRPr sz="3200">
                <a:latin typeface="+mn-lt"/>
                <a:ea typeface="+mn-ea"/>
                <a:cs typeface="+mn-cs"/>
                <a:sym typeface="Helvetica Light"/>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olo - In alto">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Titolo Testo</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olo e punti elenco">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Titolo Testo</a:t>
            </a:r>
          </a:p>
        </p:txBody>
      </p:sp>
      <p:sp>
        <p:nvSpPr>
          <p:cNvPr id="57" name="Shape 57"/>
          <p:cNvSpPr/>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olo, punti elenco e f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Titolo Testo</a:t>
            </a:r>
          </a:p>
        </p:txBody>
      </p:sp>
      <p:sp>
        <p:nvSpPr>
          <p:cNvPr id="67" name="Shape 67"/>
          <p:cNvSpPr/>
          <p:nvPr>
            <p:ph type="body" sz="half" idx="1"/>
          </p:nvPr>
        </p:nvSpPr>
        <p:spPr>
          <a:xfrm>
            <a:off x="952500" y="2603500"/>
            <a:ext cx="5334000" cy="6286500"/>
          </a:xfrm>
          <a:prstGeom prst="rect">
            <a:avLst/>
          </a:prstGeom>
        </p:spPr>
        <p:txBody>
          <a:bodyPr/>
          <a:lstStyle>
            <a:lvl1pPr marL="342900" indent="-342900" algn="l">
              <a:spcBef>
                <a:spcPts val="3200"/>
              </a:spcBef>
              <a:defRPr sz="2800">
                <a:latin typeface="+mn-lt"/>
                <a:ea typeface="+mn-ea"/>
                <a:cs typeface="+mn-cs"/>
                <a:sym typeface="Helvetica Light"/>
              </a:defRPr>
            </a:lvl1pPr>
            <a:lvl2pPr marL="685800" indent="-342900" algn="l">
              <a:spcBef>
                <a:spcPts val="3200"/>
              </a:spcBef>
              <a:defRPr sz="2800">
                <a:latin typeface="+mn-lt"/>
                <a:ea typeface="+mn-ea"/>
                <a:cs typeface="+mn-cs"/>
                <a:sym typeface="Helvetica Light"/>
              </a:defRPr>
            </a:lvl2pPr>
            <a:lvl3pPr marL="1028700" indent="-342900" algn="l">
              <a:spcBef>
                <a:spcPts val="3200"/>
              </a:spcBef>
              <a:defRPr sz="2800">
                <a:latin typeface="+mn-lt"/>
                <a:ea typeface="+mn-ea"/>
                <a:cs typeface="+mn-cs"/>
                <a:sym typeface="Helvetica Light"/>
              </a:defRPr>
            </a:lvl3pPr>
            <a:lvl4pPr marL="1371600" indent="-342900" algn="l">
              <a:spcBef>
                <a:spcPts val="3200"/>
              </a:spcBef>
              <a:defRPr sz="2800">
                <a:latin typeface="+mn-lt"/>
                <a:ea typeface="+mn-ea"/>
                <a:cs typeface="+mn-cs"/>
                <a:sym typeface="Helvetica Light"/>
              </a:defRPr>
            </a:lvl4pPr>
            <a:lvl5pPr marL="1714500" indent="-342900" algn="l">
              <a:spcBef>
                <a:spcPts val="3200"/>
              </a:spcBef>
              <a:defRPr sz="2800">
                <a:latin typeface="+mn-lt"/>
                <a:ea typeface="+mn-ea"/>
                <a:cs typeface="+mn-cs"/>
                <a:sym typeface="Helvetica Light"/>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unti elenco">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Foto - 3 per pagina">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Titolo Testo</a:t>
            </a:r>
          </a:p>
        </p:txBody>
      </p:sp>
      <p:sp>
        <p:nvSpPr>
          <p:cNvPr id="3" name="Shape 3"/>
          <p:cNvSpPr/>
          <p:nvPr>
            <p:ph type="sldNum" sz="quarter" idx="2"/>
          </p:nvPr>
        </p:nvSpPr>
        <p:spPr>
          <a:xfrm>
            <a:off x="6287653" y="9251950"/>
            <a:ext cx="416794" cy="381000"/>
          </a:xfrm>
          <a:prstGeom prst="rect">
            <a:avLst/>
          </a:prstGeom>
          <a:ln w="12700">
            <a:miter lim="400000"/>
          </a:ln>
        </p:spPr>
        <p:txBody>
          <a:bodyPr wrap="none" lIns="50800" tIns="50800" rIns="50800" bIns="50800">
            <a:spAutoFit/>
          </a:bodyPr>
          <a:lstStyle>
            <a:lvl1pPr>
              <a:defRPr b="1" sz="2000"/>
            </a:lvl1pPr>
          </a:lstStyle>
          <a:p>
            <a:pPr/>
            <a:fld id="{86CB4B4D-7CA3-9044-876B-883B54F8677D}" type="slidenum"/>
          </a:p>
        </p:txBody>
      </p:sp>
      <p:sp>
        <p:nvSpPr>
          <p:cNvPr id="4" name="Shape 4"/>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1" baseline="0" cap="none" i="0" spc="0" strike="noStrike" sz="8000" u="none">
          <a:ln>
            <a:noFill/>
          </a:ln>
          <a:solidFill>
            <a:srgbClr val="000000"/>
          </a:solidFill>
          <a:uFillTx/>
          <a:latin typeface="+mj-lt"/>
          <a:ea typeface="+mj-ea"/>
          <a:cs typeface="+mj-cs"/>
          <a:sym typeface="Georgia"/>
        </a:defRPr>
      </a:lvl1pPr>
      <a:lvl2pPr marL="0" marR="0" indent="228600" algn="ctr" defTabSz="584200" rtl="0" latinLnBrk="0">
        <a:lnSpc>
          <a:spcPct val="100000"/>
        </a:lnSpc>
        <a:spcBef>
          <a:spcPts val="0"/>
        </a:spcBef>
        <a:spcAft>
          <a:spcPts val="0"/>
        </a:spcAft>
        <a:buClrTx/>
        <a:buSzTx/>
        <a:buFontTx/>
        <a:buNone/>
        <a:tabLst/>
        <a:defRPr b="1" baseline="0" cap="none" i="0" spc="0" strike="noStrike" sz="8000" u="none">
          <a:ln>
            <a:noFill/>
          </a:ln>
          <a:solidFill>
            <a:srgbClr val="000000"/>
          </a:solidFill>
          <a:uFillTx/>
          <a:latin typeface="+mj-lt"/>
          <a:ea typeface="+mj-ea"/>
          <a:cs typeface="+mj-cs"/>
          <a:sym typeface="Georgia"/>
        </a:defRPr>
      </a:lvl2pPr>
      <a:lvl3pPr marL="0" marR="0" indent="457200" algn="ctr" defTabSz="584200" rtl="0" latinLnBrk="0">
        <a:lnSpc>
          <a:spcPct val="100000"/>
        </a:lnSpc>
        <a:spcBef>
          <a:spcPts val="0"/>
        </a:spcBef>
        <a:spcAft>
          <a:spcPts val="0"/>
        </a:spcAft>
        <a:buClrTx/>
        <a:buSzTx/>
        <a:buFontTx/>
        <a:buNone/>
        <a:tabLst/>
        <a:defRPr b="1" baseline="0" cap="none" i="0" spc="0" strike="noStrike" sz="8000" u="none">
          <a:ln>
            <a:noFill/>
          </a:ln>
          <a:solidFill>
            <a:srgbClr val="000000"/>
          </a:solidFill>
          <a:uFillTx/>
          <a:latin typeface="+mj-lt"/>
          <a:ea typeface="+mj-ea"/>
          <a:cs typeface="+mj-cs"/>
          <a:sym typeface="Georgia"/>
        </a:defRPr>
      </a:lvl3pPr>
      <a:lvl4pPr marL="0" marR="0" indent="685800" algn="ctr" defTabSz="584200" rtl="0" latinLnBrk="0">
        <a:lnSpc>
          <a:spcPct val="100000"/>
        </a:lnSpc>
        <a:spcBef>
          <a:spcPts val="0"/>
        </a:spcBef>
        <a:spcAft>
          <a:spcPts val="0"/>
        </a:spcAft>
        <a:buClrTx/>
        <a:buSzTx/>
        <a:buFontTx/>
        <a:buNone/>
        <a:tabLst/>
        <a:defRPr b="1" baseline="0" cap="none" i="0" spc="0" strike="noStrike" sz="8000" u="none">
          <a:ln>
            <a:noFill/>
          </a:ln>
          <a:solidFill>
            <a:srgbClr val="000000"/>
          </a:solidFill>
          <a:uFillTx/>
          <a:latin typeface="+mj-lt"/>
          <a:ea typeface="+mj-ea"/>
          <a:cs typeface="+mj-cs"/>
          <a:sym typeface="Georgia"/>
        </a:defRPr>
      </a:lvl4pPr>
      <a:lvl5pPr marL="0" marR="0" indent="914400" algn="ctr" defTabSz="584200" rtl="0" latinLnBrk="0">
        <a:lnSpc>
          <a:spcPct val="100000"/>
        </a:lnSpc>
        <a:spcBef>
          <a:spcPts val="0"/>
        </a:spcBef>
        <a:spcAft>
          <a:spcPts val="0"/>
        </a:spcAft>
        <a:buClrTx/>
        <a:buSzTx/>
        <a:buFontTx/>
        <a:buNone/>
        <a:tabLst/>
        <a:defRPr b="1" baseline="0" cap="none" i="0" spc="0" strike="noStrike" sz="8000" u="none">
          <a:ln>
            <a:noFill/>
          </a:ln>
          <a:solidFill>
            <a:srgbClr val="000000"/>
          </a:solidFill>
          <a:uFillTx/>
          <a:latin typeface="+mj-lt"/>
          <a:ea typeface="+mj-ea"/>
          <a:cs typeface="+mj-cs"/>
          <a:sym typeface="Georgia"/>
        </a:defRPr>
      </a:lvl5pPr>
      <a:lvl6pPr marL="0" marR="0" indent="1143000" algn="ctr" defTabSz="584200" rtl="0" latinLnBrk="0">
        <a:lnSpc>
          <a:spcPct val="100000"/>
        </a:lnSpc>
        <a:spcBef>
          <a:spcPts val="0"/>
        </a:spcBef>
        <a:spcAft>
          <a:spcPts val="0"/>
        </a:spcAft>
        <a:buClrTx/>
        <a:buSzTx/>
        <a:buFontTx/>
        <a:buNone/>
        <a:tabLst/>
        <a:defRPr b="1" baseline="0" cap="none" i="0" spc="0" strike="noStrike" sz="8000" u="none">
          <a:ln>
            <a:noFill/>
          </a:ln>
          <a:solidFill>
            <a:srgbClr val="000000"/>
          </a:solidFill>
          <a:uFillTx/>
          <a:latin typeface="+mj-lt"/>
          <a:ea typeface="+mj-ea"/>
          <a:cs typeface="+mj-cs"/>
          <a:sym typeface="Georgia"/>
        </a:defRPr>
      </a:lvl6pPr>
      <a:lvl7pPr marL="0" marR="0" indent="1371600" algn="ctr" defTabSz="584200" rtl="0" latinLnBrk="0">
        <a:lnSpc>
          <a:spcPct val="100000"/>
        </a:lnSpc>
        <a:spcBef>
          <a:spcPts val="0"/>
        </a:spcBef>
        <a:spcAft>
          <a:spcPts val="0"/>
        </a:spcAft>
        <a:buClrTx/>
        <a:buSzTx/>
        <a:buFontTx/>
        <a:buNone/>
        <a:tabLst/>
        <a:defRPr b="1" baseline="0" cap="none" i="0" spc="0" strike="noStrike" sz="8000" u="none">
          <a:ln>
            <a:noFill/>
          </a:ln>
          <a:solidFill>
            <a:srgbClr val="000000"/>
          </a:solidFill>
          <a:uFillTx/>
          <a:latin typeface="+mj-lt"/>
          <a:ea typeface="+mj-ea"/>
          <a:cs typeface="+mj-cs"/>
          <a:sym typeface="Georgia"/>
        </a:defRPr>
      </a:lvl7pPr>
      <a:lvl8pPr marL="0" marR="0" indent="1600200" algn="ctr" defTabSz="584200" rtl="0" latinLnBrk="0">
        <a:lnSpc>
          <a:spcPct val="100000"/>
        </a:lnSpc>
        <a:spcBef>
          <a:spcPts val="0"/>
        </a:spcBef>
        <a:spcAft>
          <a:spcPts val="0"/>
        </a:spcAft>
        <a:buClrTx/>
        <a:buSzTx/>
        <a:buFontTx/>
        <a:buNone/>
        <a:tabLst/>
        <a:defRPr b="1" baseline="0" cap="none" i="0" spc="0" strike="noStrike" sz="8000" u="none">
          <a:ln>
            <a:noFill/>
          </a:ln>
          <a:solidFill>
            <a:srgbClr val="000000"/>
          </a:solidFill>
          <a:uFillTx/>
          <a:latin typeface="+mj-lt"/>
          <a:ea typeface="+mj-ea"/>
          <a:cs typeface="+mj-cs"/>
          <a:sym typeface="Georgia"/>
        </a:defRPr>
      </a:lvl8pPr>
      <a:lvl9pPr marL="0" marR="0" indent="1828800" algn="ctr" defTabSz="584200" rtl="0" latinLnBrk="0">
        <a:lnSpc>
          <a:spcPct val="100000"/>
        </a:lnSpc>
        <a:spcBef>
          <a:spcPts val="0"/>
        </a:spcBef>
        <a:spcAft>
          <a:spcPts val="0"/>
        </a:spcAft>
        <a:buClrTx/>
        <a:buSzTx/>
        <a:buFontTx/>
        <a:buNone/>
        <a:tabLst/>
        <a:defRPr b="1" baseline="0" cap="none" i="0" spc="0" strike="noStrike" sz="8000" u="none">
          <a:ln>
            <a:noFill/>
          </a:ln>
          <a:solidFill>
            <a:srgbClr val="000000"/>
          </a:solidFill>
          <a:uFillTx/>
          <a:latin typeface="+mj-lt"/>
          <a:ea typeface="+mj-ea"/>
          <a:cs typeface="+mj-cs"/>
          <a:sym typeface="Georgia"/>
        </a:defRPr>
      </a:lvl9pPr>
    </p:titleStyle>
    <p:bodyStyle>
      <a:lvl1pPr marL="444500" marR="0" indent="-444500" algn="just"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j-lt"/>
          <a:ea typeface="+mj-ea"/>
          <a:cs typeface="+mj-cs"/>
          <a:sym typeface="Georgia"/>
        </a:defRPr>
      </a:lvl1pPr>
      <a:lvl2pPr marL="889000" marR="0" indent="-444500" algn="just"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j-lt"/>
          <a:ea typeface="+mj-ea"/>
          <a:cs typeface="+mj-cs"/>
          <a:sym typeface="Georgia"/>
        </a:defRPr>
      </a:lvl2pPr>
      <a:lvl3pPr marL="1333500" marR="0" indent="-444500" algn="just"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j-lt"/>
          <a:ea typeface="+mj-ea"/>
          <a:cs typeface="+mj-cs"/>
          <a:sym typeface="Georgia"/>
        </a:defRPr>
      </a:lvl3pPr>
      <a:lvl4pPr marL="1778000" marR="0" indent="-444500" algn="just"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j-lt"/>
          <a:ea typeface="+mj-ea"/>
          <a:cs typeface="+mj-cs"/>
          <a:sym typeface="Georgia"/>
        </a:defRPr>
      </a:lvl4pPr>
      <a:lvl5pPr marL="2222500" marR="0" indent="-444500" algn="just"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j-lt"/>
          <a:ea typeface="+mj-ea"/>
          <a:cs typeface="+mj-cs"/>
          <a:sym typeface="Georgia"/>
        </a:defRPr>
      </a:lvl5pPr>
      <a:lvl6pPr marL="2667000" marR="0" indent="-444500" algn="just"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j-lt"/>
          <a:ea typeface="+mj-ea"/>
          <a:cs typeface="+mj-cs"/>
          <a:sym typeface="Georgia"/>
        </a:defRPr>
      </a:lvl6pPr>
      <a:lvl7pPr marL="3111500" marR="0" indent="-444500" algn="just"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j-lt"/>
          <a:ea typeface="+mj-ea"/>
          <a:cs typeface="+mj-cs"/>
          <a:sym typeface="Georgia"/>
        </a:defRPr>
      </a:lvl7pPr>
      <a:lvl8pPr marL="3556000" marR="0" indent="-444500" algn="just"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j-lt"/>
          <a:ea typeface="+mj-ea"/>
          <a:cs typeface="+mj-cs"/>
          <a:sym typeface="Georgia"/>
        </a:defRPr>
      </a:lvl8pPr>
      <a:lvl9pPr marL="4000500" marR="0" indent="-444500" algn="just"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j-lt"/>
          <a:ea typeface="+mj-ea"/>
          <a:cs typeface="+mj-cs"/>
          <a:sym typeface="Georgia"/>
        </a:defRPr>
      </a:lvl9pPr>
    </p:bodyStyle>
    <p:otherStyle>
      <a:lvl1pPr marL="0" marR="0" indent="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uFillTx/>
          <a:latin typeface="+mn-lt"/>
          <a:ea typeface="+mn-ea"/>
          <a:cs typeface="+mn-cs"/>
          <a:sym typeface="Georgia"/>
        </a:defRPr>
      </a:lvl1pPr>
      <a:lvl2pPr marL="0" marR="0" indent="2286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uFillTx/>
          <a:latin typeface="+mn-lt"/>
          <a:ea typeface="+mn-ea"/>
          <a:cs typeface="+mn-cs"/>
          <a:sym typeface="Georgia"/>
        </a:defRPr>
      </a:lvl2pPr>
      <a:lvl3pPr marL="0" marR="0" indent="4572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uFillTx/>
          <a:latin typeface="+mn-lt"/>
          <a:ea typeface="+mn-ea"/>
          <a:cs typeface="+mn-cs"/>
          <a:sym typeface="Georgia"/>
        </a:defRPr>
      </a:lvl3pPr>
      <a:lvl4pPr marL="0" marR="0" indent="6858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uFillTx/>
          <a:latin typeface="+mn-lt"/>
          <a:ea typeface="+mn-ea"/>
          <a:cs typeface="+mn-cs"/>
          <a:sym typeface="Georgia"/>
        </a:defRPr>
      </a:lvl4pPr>
      <a:lvl5pPr marL="0" marR="0" indent="9144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uFillTx/>
          <a:latin typeface="+mn-lt"/>
          <a:ea typeface="+mn-ea"/>
          <a:cs typeface="+mn-cs"/>
          <a:sym typeface="Georgia"/>
        </a:defRPr>
      </a:lvl5pPr>
      <a:lvl6pPr marL="0" marR="0" indent="11430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uFillTx/>
          <a:latin typeface="+mn-lt"/>
          <a:ea typeface="+mn-ea"/>
          <a:cs typeface="+mn-cs"/>
          <a:sym typeface="Georgia"/>
        </a:defRPr>
      </a:lvl6pPr>
      <a:lvl7pPr marL="0" marR="0" indent="13716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uFillTx/>
          <a:latin typeface="+mn-lt"/>
          <a:ea typeface="+mn-ea"/>
          <a:cs typeface="+mn-cs"/>
          <a:sym typeface="Georgia"/>
        </a:defRPr>
      </a:lvl7pPr>
      <a:lvl8pPr marL="0" marR="0" indent="16002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uFillTx/>
          <a:latin typeface="+mn-lt"/>
          <a:ea typeface="+mn-ea"/>
          <a:cs typeface="+mn-cs"/>
          <a:sym typeface="Georgia"/>
        </a:defRPr>
      </a:lvl8pPr>
      <a:lvl9pPr marL="0" marR="0" indent="18288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uFillTx/>
          <a:latin typeface="+mn-lt"/>
          <a:ea typeface="+mn-ea"/>
          <a:cs typeface="+mn-cs"/>
          <a:sym typeface="Georgi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sldNum" sz="quarter" idx="2"/>
          </p:nvPr>
        </p:nvSpPr>
        <p:spPr>
          <a:xfrm>
            <a:off x="6376702" y="9251950"/>
            <a:ext cx="238696"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20" name="Schermata 2021-01-13 alle 10.06.37.png"/>
          <p:cNvPicPr>
            <a:picLocks noChangeAspect="1"/>
          </p:cNvPicPr>
          <p:nvPr/>
        </p:nvPicPr>
        <p:blipFill>
          <a:blip r:embed="rId2">
            <a:extLst/>
          </a:blip>
          <a:stretch>
            <a:fillRect/>
          </a:stretch>
        </p:blipFill>
        <p:spPr>
          <a:xfrm>
            <a:off x="2703277" y="3880203"/>
            <a:ext cx="10335091" cy="5867531"/>
          </a:xfrm>
          <a:prstGeom prst="rect">
            <a:avLst/>
          </a:prstGeom>
          <a:ln w="12700">
            <a:miter lim="400000"/>
          </a:ln>
        </p:spPr>
      </p:pic>
      <p:sp>
        <p:nvSpPr>
          <p:cNvPr id="121" name="Shape 121"/>
          <p:cNvSpPr/>
          <p:nvPr>
            <p:ph type="title"/>
          </p:nvPr>
        </p:nvSpPr>
        <p:spPr>
          <a:xfrm>
            <a:off x="1161149" y="2028558"/>
            <a:ext cx="5861337" cy="849097"/>
          </a:xfrm>
          <a:prstGeom prst="rect">
            <a:avLst/>
          </a:prstGeom>
          <a:blipFill>
            <a:blip r:embed="rId3"/>
          </a:blipFill>
          <a:effectLst>
            <a:outerShdw sx="100000" sy="100000" kx="0" ky="0" algn="b" rotWithShape="0" blurRad="50800" dist="12700" dir="0">
              <a:srgbClr val="000000">
                <a:alpha val="50000"/>
              </a:srgbClr>
            </a:outerShdw>
          </a:effectLst>
        </p:spPr>
        <p:txBody>
          <a:bodyPr/>
          <a:lstStyle>
            <a:lvl1pPr defTabSz="467359">
              <a:defRPr b="0" sz="4560">
                <a:solidFill>
                  <a:srgbClr val="FFFFFF"/>
                </a:solidFill>
              </a:defRPr>
            </a:lvl1pPr>
          </a:lstStyle>
          <a:p>
            <a:pPr/>
            <a:r>
              <a:t>Corsiva nuova romana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21"/>
                                        </p:tgtEl>
                                        <p:attrNameLst>
                                          <p:attrName>style.visibility</p:attrName>
                                        </p:attrNameLst>
                                      </p:cBhvr>
                                      <p:to>
                                        <p:strVal val="visible"/>
                                      </p:to>
                                    </p:set>
                                    <p:anim calcmode="lin" valueType="num">
                                      <p:cBhvr>
                                        <p:cTn id="7" dur="1000" fill="hold"/>
                                        <p:tgtEl>
                                          <p:spTgt spid="121"/>
                                        </p:tgtEl>
                                        <p:attrNameLst>
                                          <p:attrName>ppt_x</p:attrName>
                                        </p:attrNameLst>
                                      </p:cBhvr>
                                      <p:tavLst>
                                        <p:tav tm="0">
                                          <p:val>
                                            <p:strVal val="0-#ppt_w/2"/>
                                          </p:val>
                                        </p:tav>
                                        <p:tav tm="100000">
                                          <p:val>
                                            <p:strVal val="#ppt_x"/>
                                          </p:val>
                                        </p:tav>
                                      </p:tavLst>
                                    </p:anim>
                                    <p:anim calcmode="lin" valueType="num">
                                      <p:cBhvr>
                                        <p:cTn id="8" dur="1000" fill="hold"/>
                                        <p:tgtEl>
                                          <p:spTgt spid="1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1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0" grpId="2"/>
      <p:bldP build="whole" bldLvl="1" animBg="1" rev="0" advAuto="0" spid="121"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body" idx="1"/>
          </p:nvPr>
        </p:nvSpPr>
        <p:spPr>
          <a:xfrm>
            <a:off x="952500" y="1211786"/>
            <a:ext cx="11099800" cy="7330028"/>
          </a:xfrm>
          <a:prstGeom prst="rect">
            <a:avLst/>
          </a:prstGeom>
        </p:spPr>
        <p:txBody>
          <a:bodyPr/>
          <a:lstStyle/>
          <a:p>
            <a:pPr marL="435609" indent="-435609" defTabSz="572516">
              <a:spcBef>
                <a:spcPts val="4100"/>
              </a:spcBef>
              <a:defRPr sz="3528"/>
            </a:pPr>
            <a:r>
              <a:rPr b="1"/>
              <a:t>Nel 367 </a:t>
            </a:r>
            <a:r>
              <a:t>fu proibito l’uso della corsiva antica per le cancellerie provinciali, che vennero quindi ulteriormente spinte a utilizzare la corsiva nuova. Alla base di tale decisione (degli imperatori Valentiniano I e Valente) ci furono considerazioni di ordine generale e pratico. </a:t>
            </a:r>
          </a:p>
          <a:p>
            <a:pPr marL="435609" indent="-435609" defTabSz="572516">
              <a:spcBef>
                <a:spcPts val="4100"/>
              </a:spcBef>
              <a:defRPr sz="3528"/>
            </a:pPr>
            <a:r>
              <a:t>La scrittura aveva infatti anche un significato simbolico, legato al tipo di testo per cui veniva usata, e in questo caso si trattava di dare un carattere speciale ai documenti che provenivano dalla più alta autorità, una forma che esprimeva anche la solennità del potere. La scritture assume così un carattere altamente SIMBOLICO ed EVOCATIVO del potere.</a:t>
            </a:r>
          </a:p>
        </p:txBody>
      </p:sp>
      <p:sp>
        <p:nvSpPr>
          <p:cNvPr id="164" name="Shape 16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750">
        <p:pull dir="d"/>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63">
                                            <p:bg/>
                                          </p:spTgt>
                                        </p:tgtEl>
                                        <p:attrNameLst>
                                          <p:attrName>style.visibility</p:attrName>
                                        </p:attrNameLst>
                                      </p:cBhvr>
                                      <p:to>
                                        <p:strVal val="visible"/>
                                      </p:to>
                                    </p:set>
                                    <p:anim calcmode="lin" valueType="num">
                                      <p:cBhvr>
                                        <p:cTn id="7" dur="1000" fill="hold"/>
                                        <p:tgtEl>
                                          <p:spTgt spid="163">
                                            <p:bg/>
                                          </p:spTgt>
                                        </p:tgtEl>
                                        <p:attrNameLst>
                                          <p:attrName>ppt_x</p:attrName>
                                        </p:attrNameLst>
                                      </p:cBhvr>
                                      <p:tavLst>
                                        <p:tav tm="0">
                                          <p:val>
                                            <p:strVal val="0-#ppt_w/2"/>
                                          </p:val>
                                        </p:tav>
                                        <p:tav tm="100000">
                                          <p:val>
                                            <p:strVal val="#ppt_x"/>
                                          </p:val>
                                        </p:tav>
                                      </p:tavLst>
                                    </p:anim>
                                    <p:anim calcmode="lin" valueType="num">
                                      <p:cBhvr>
                                        <p:cTn id="8" dur="1000" fill="hold"/>
                                        <p:tgtEl>
                                          <p:spTgt spid="163">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63">
                                            <p:txEl>
                                              <p:pRg st="0" end="0"/>
                                            </p:txEl>
                                          </p:spTgt>
                                        </p:tgtEl>
                                        <p:attrNameLst>
                                          <p:attrName>style.visibility</p:attrName>
                                        </p:attrNameLst>
                                      </p:cBhvr>
                                      <p:to>
                                        <p:strVal val="visible"/>
                                      </p:to>
                                    </p:set>
                                    <p:anim calcmode="lin" valueType="num">
                                      <p:cBhvr>
                                        <p:cTn id="11" dur="1000" fill="hold"/>
                                        <p:tgtEl>
                                          <p:spTgt spid="163">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163">
                                            <p:txEl>
                                              <p:pRg st="1" end="1"/>
                                            </p:txEl>
                                          </p:spTgt>
                                        </p:tgtEl>
                                        <p:attrNameLst>
                                          <p:attrName>style.visibility</p:attrName>
                                        </p:attrNameLst>
                                      </p:cBhvr>
                                      <p:to>
                                        <p:strVal val="visible"/>
                                      </p:to>
                                    </p:set>
                                    <p:anim calcmode="lin" valueType="num">
                                      <p:cBhvr>
                                        <p:cTn id="17" dur="1000" fill="hold"/>
                                        <p:tgtEl>
                                          <p:spTgt spid="163">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6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3"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body" idx="1"/>
          </p:nvPr>
        </p:nvSpPr>
        <p:spPr>
          <a:xfrm>
            <a:off x="952500" y="1310479"/>
            <a:ext cx="11099800" cy="7231335"/>
          </a:xfrm>
          <a:prstGeom prst="rect">
            <a:avLst/>
          </a:prstGeom>
        </p:spPr>
        <p:txBody>
          <a:bodyPr/>
          <a:lstStyle/>
          <a:p>
            <a:pPr/>
            <a:r>
              <a:t>La corsiva antica venne conservata volontariamente in una forma statica, che era difficile da leggere e soprattutto da imitare, </a:t>
            </a:r>
            <a:r>
              <a:rPr b="1" u="sng">
                <a:solidFill>
                  <a:schemeClr val="accent1">
                    <a:hueOff val="47394"/>
                    <a:satOff val="-25753"/>
                    <a:lumOff val="-7544"/>
                  </a:schemeClr>
                </a:solidFill>
              </a:rPr>
              <a:t>e ciò costituiva una garanzia della sua validità e rendeva difficile la sua falsificazione.</a:t>
            </a:r>
            <a:r>
              <a:rPr>
                <a:solidFill>
                  <a:schemeClr val="accent1">
                    <a:hueOff val="47394"/>
                    <a:satOff val="-25753"/>
                    <a:lumOff val="-7544"/>
                  </a:schemeClr>
                </a:solidFill>
              </a:rPr>
              <a:t> </a:t>
            </a:r>
            <a:endParaRPr>
              <a:solidFill>
                <a:schemeClr val="accent1">
                  <a:hueOff val="47394"/>
                  <a:satOff val="-25753"/>
                  <a:lumOff val="-7544"/>
                </a:schemeClr>
              </a:solidFill>
            </a:endParaRPr>
          </a:p>
          <a:p>
            <a:pPr/>
            <a:r>
              <a:t>Questa scrittura maiuscola corsiva antica rimase tuttavia una scrittura infeconda, </a:t>
            </a:r>
            <a:r>
              <a:rPr b="1">
                <a:solidFill>
                  <a:schemeClr val="accent5">
                    <a:hueOff val="-176146"/>
                    <a:satOff val="3665"/>
                    <a:lumOff val="-13986"/>
                  </a:schemeClr>
                </a:solidFill>
              </a:rPr>
              <a:t>mentre il fertile futuro fu legato alla minuscola corsiva nuova</a:t>
            </a:r>
            <a:r>
              <a:t>.</a:t>
            </a:r>
          </a:p>
        </p:txBody>
      </p:sp>
      <p:sp>
        <p:nvSpPr>
          <p:cNvPr id="167" name="Shape 167"/>
          <p:cNvSpPr/>
          <p:nvPr>
            <p:ph type="sldNum" sz="quarter" idx="2"/>
          </p:nvPr>
        </p:nvSpPr>
        <p:spPr>
          <a:xfrm>
            <a:off x="6314504" y="9251950"/>
            <a:ext cx="36309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66">
                                            <p:bg/>
                                          </p:spTgt>
                                        </p:tgtEl>
                                        <p:attrNameLst>
                                          <p:attrName>style.visibility</p:attrName>
                                        </p:attrNameLst>
                                      </p:cBhvr>
                                      <p:to>
                                        <p:strVal val="visible"/>
                                      </p:to>
                                    </p:set>
                                    <p:anim calcmode="lin" valueType="num">
                                      <p:cBhvr>
                                        <p:cTn id="7" dur="1000" fill="hold"/>
                                        <p:tgtEl>
                                          <p:spTgt spid="166">
                                            <p:bg/>
                                          </p:spTgt>
                                        </p:tgtEl>
                                        <p:attrNameLst>
                                          <p:attrName>ppt_x</p:attrName>
                                        </p:attrNameLst>
                                      </p:cBhvr>
                                      <p:tavLst>
                                        <p:tav tm="0">
                                          <p:val>
                                            <p:strVal val="0-#ppt_w/2"/>
                                          </p:val>
                                        </p:tav>
                                        <p:tav tm="100000">
                                          <p:val>
                                            <p:strVal val="#ppt_x"/>
                                          </p:val>
                                        </p:tav>
                                      </p:tavLst>
                                    </p:anim>
                                    <p:anim calcmode="lin" valueType="num">
                                      <p:cBhvr>
                                        <p:cTn id="8" dur="1000" fill="hold"/>
                                        <p:tgtEl>
                                          <p:spTgt spid="166">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66">
                                            <p:txEl>
                                              <p:pRg st="0" end="0"/>
                                            </p:txEl>
                                          </p:spTgt>
                                        </p:tgtEl>
                                        <p:attrNameLst>
                                          <p:attrName>style.visibility</p:attrName>
                                        </p:attrNameLst>
                                      </p:cBhvr>
                                      <p:to>
                                        <p:strVal val="visible"/>
                                      </p:to>
                                    </p:set>
                                    <p:anim calcmode="lin" valueType="num">
                                      <p:cBhvr>
                                        <p:cTn id="11" dur="1000" fill="hold"/>
                                        <p:tgtEl>
                                          <p:spTgt spid="166">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166">
                                            <p:txEl>
                                              <p:pRg st="1" end="1"/>
                                            </p:txEl>
                                          </p:spTgt>
                                        </p:tgtEl>
                                        <p:attrNameLst>
                                          <p:attrName>style.visibility</p:attrName>
                                        </p:attrNameLst>
                                      </p:cBhvr>
                                      <p:to>
                                        <p:strVal val="visible"/>
                                      </p:to>
                                    </p:set>
                                    <p:anim calcmode="lin" valueType="num">
                                      <p:cBhvr>
                                        <p:cTn id="17" dur="1000" fill="hold"/>
                                        <p:tgtEl>
                                          <p:spTgt spid="166">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6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6"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body" sz="half" idx="1"/>
          </p:nvPr>
        </p:nvSpPr>
        <p:spPr>
          <a:xfrm>
            <a:off x="1119609" y="3888985"/>
            <a:ext cx="11099801" cy="3728229"/>
          </a:xfrm>
          <a:prstGeom prst="rect">
            <a:avLst/>
          </a:prstGeom>
        </p:spPr>
        <p:txBody>
          <a:bodyPr/>
          <a:lstStyle/>
          <a:p>
            <a:pPr/>
            <a:r>
              <a:t>una nuova scrittura per documenti e testi privati fa la sua comparsa nel IV secolo caratterizzata da forme particolari. </a:t>
            </a:r>
          </a:p>
        </p:txBody>
      </p:sp>
      <p:sp>
        <p:nvSpPr>
          <p:cNvPr id="124" name="Shape 124"/>
          <p:cNvSpPr/>
          <p:nvPr>
            <p:ph type="sldNum" sz="quarter" idx="2"/>
          </p:nvPr>
        </p:nvSpPr>
        <p:spPr>
          <a:xfrm>
            <a:off x="6359338" y="9251950"/>
            <a:ext cx="273424"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5" name="Shape 125"/>
          <p:cNvSpPr/>
          <p:nvPr/>
        </p:nvSpPr>
        <p:spPr>
          <a:xfrm>
            <a:off x="411081" y="3275524"/>
            <a:ext cx="1050132" cy="7155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498" y="0"/>
                </a:moveTo>
                <a:cubicBezTo>
                  <a:pt x="4001" y="0"/>
                  <a:pt x="3600" y="588"/>
                  <a:pt x="3600" y="1318"/>
                </a:cubicBezTo>
                <a:lnTo>
                  <a:pt x="3600" y="10566"/>
                </a:lnTo>
                <a:lnTo>
                  <a:pt x="0" y="13202"/>
                </a:lnTo>
                <a:lnTo>
                  <a:pt x="3600" y="15850"/>
                </a:lnTo>
                <a:lnTo>
                  <a:pt x="3600" y="20282"/>
                </a:lnTo>
                <a:cubicBezTo>
                  <a:pt x="3600" y="21012"/>
                  <a:pt x="4001" y="21600"/>
                  <a:pt x="4498" y="21600"/>
                </a:cubicBezTo>
                <a:lnTo>
                  <a:pt x="20694" y="21600"/>
                </a:lnTo>
                <a:cubicBezTo>
                  <a:pt x="21191" y="21600"/>
                  <a:pt x="21600" y="21012"/>
                  <a:pt x="21600" y="20282"/>
                </a:cubicBezTo>
                <a:lnTo>
                  <a:pt x="21600" y="1318"/>
                </a:lnTo>
                <a:cubicBezTo>
                  <a:pt x="21600" y="588"/>
                  <a:pt x="21191" y="0"/>
                  <a:pt x="20694" y="0"/>
                </a:cubicBezTo>
                <a:lnTo>
                  <a:pt x="4498" y="0"/>
                </a:lnTo>
                <a:close/>
              </a:path>
            </a:pathLst>
          </a:cu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latin typeface="+mn-lt"/>
                <a:ea typeface="+mn-ea"/>
                <a:cs typeface="+mn-cs"/>
                <a:sym typeface="Helvetica Light"/>
              </a:defRPr>
            </a:pPr>
          </a:p>
        </p:txBody>
      </p:sp>
      <p:sp>
        <p:nvSpPr>
          <p:cNvPr id="126" name="Shape 126"/>
          <p:cNvSpPr/>
          <p:nvPr/>
        </p:nvSpPr>
        <p:spPr>
          <a:xfrm>
            <a:off x="684646" y="3322156"/>
            <a:ext cx="753667"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a:r>
              <a:t>1.1.</a:t>
            </a:r>
          </a:p>
        </p:txBody>
      </p:sp>
      <p:sp>
        <p:nvSpPr>
          <p:cNvPr id="127" name="Shape 127"/>
          <p:cNvSpPr/>
          <p:nvPr/>
        </p:nvSpPr>
        <p:spPr>
          <a:xfrm>
            <a:off x="1684263" y="3004656"/>
            <a:ext cx="10833895" cy="1257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8000"/>
            </a:lvl1pPr>
          </a:lstStyle>
          <a:p>
            <a:pPr/>
            <a:r>
              <a:t>Una nuova scrittura </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3"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body" idx="1"/>
          </p:nvPr>
        </p:nvSpPr>
        <p:spPr>
          <a:xfrm>
            <a:off x="952500" y="537887"/>
            <a:ext cx="11099800" cy="7703834"/>
          </a:xfrm>
          <a:prstGeom prst="rect">
            <a:avLst/>
          </a:prstGeom>
        </p:spPr>
        <p:txBody>
          <a:bodyPr/>
          <a:lstStyle/>
          <a:p>
            <a:pPr marL="417830" indent="-417830" defTabSz="549148">
              <a:spcBef>
                <a:spcPts val="3900"/>
              </a:spcBef>
              <a:defRPr sz="3384"/>
            </a:pPr>
          </a:p>
          <a:p>
            <a:pPr marL="417830" indent="-417830" defTabSz="549148">
              <a:spcBef>
                <a:spcPts val="3900"/>
              </a:spcBef>
              <a:defRPr sz="3384"/>
            </a:pPr>
          </a:p>
          <a:p>
            <a:pPr marL="417830" indent="-417830" defTabSz="549148">
              <a:spcBef>
                <a:spcPts val="3900"/>
              </a:spcBef>
              <a:defRPr sz="3384"/>
            </a:pPr>
            <a:r>
              <a:t>Indipendentemente dalle ipotesi sull’origine della minuscola, certo è che </a:t>
            </a:r>
            <a:r>
              <a:rPr b="1"/>
              <a:t>nel III secolo</a:t>
            </a:r>
            <a:r>
              <a:t> il processo di </a:t>
            </a:r>
            <a:r>
              <a:rPr b="1"/>
              <a:t>minuscolizzazione</a:t>
            </a:r>
            <a:r>
              <a:t> si trasferì, dalla scrittura usuale e da quella libraria, anche a quella documentaria e amministrativa, specie nelle provincie.</a:t>
            </a:r>
          </a:p>
          <a:p>
            <a:pPr marL="417830" indent="-417830" defTabSz="549148">
              <a:spcBef>
                <a:spcPts val="3900"/>
              </a:spcBef>
              <a:defRPr sz="3384"/>
            </a:pPr>
            <a:r>
              <a:t>L’esito finale fu la MINUSCOLA CORSIVA, detta anche </a:t>
            </a:r>
            <a:r>
              <a:rPr b="1">
                <a:solidFill>
                  <a:schemeClr val="accent5">
                    <a:hueOff val="-176146"/>
                    <a:satOff val="3665"/>
                    <a:lumOff val="-13986"/>
                  </a:schemeClr>
                </a:solidFill>
              </a:rPr>
              <a:t>CORSIVA NUOVA</a:t>
            </a:r>
            <a:r>
              <a:t> (perché la CORSIVA ANTICA è la CAPITALE CORSIVA). Le lettere corrispondono a quelle della minuscola antica di uso librario, ma con caratteristiche proprie, dovute a tre ragioni:</a:t>
            </a:r>
          </a:p>
        </p:txBody>
      </p:sp>
      <p:sp>
        <p:nvSpPr>
          <p:cNvPr id="130" name="Shape 130"/>
          <p:cNvSpPr/>
          <p:nvPr>
            <p:ph type="sldNum" sz="quarter" idx="2"/>
          </p:nvPr>
        </p:nvSpPr>
        <p:spPr>
          <a:xfrm>
            <a:off x="6359587" y="9251950"/>
            <a:ext cx="272926"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14:rippl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29">
                                            <p:bg/>
                                          </p:spTgt>
                                        </p:tgtEl>
                                        <p:attrNameLst>
                                          <p:attrName>style.visibility</p:attrName>
                                        </p:attrNameLst>
                                      </p:cBhvr>
                                      <p:to>
                                        <p:strVal val="visible"/>
                                      </p:to>
                                    </p:set>
                                  </p:childTnLst>
                                </p:cTn>
                              </p:par>
                              <p:par>
                                <p:cTn id="7" presetClass="entr" nodeType="withEffect" presetSubtype="0" presetID="1" grpId="1" fill="hold">
                                  <p:stCondLst>
                                    <p:cond delay="0"/>
                                  </p:stCondLst>
                                  <p:iterate type="lt" backwards="0">
                                    <p:tmAbs val="100"/>
                                  </p:iterate>
                                  <p:childTnLst>
                                    <p:set>
                                      <p:cBhvr>
                                        <p:cTn id="8" fill="hold"/>
                                        <p:tgtEl>
                                          <p:spTgt spid="12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lt" backwards="0">
                                    <p:tmAbs val="100"/>
                                  </p:iterate>
                                  <p:childTnLst>
                                    <p:set>
                                      <p:cBhvr>
                                        <p:cTn id="12" fill="hold"/>
                                        <p:tgtEl>
                                          <p:spTgt spid="12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lt" backwards="0">
                                    <p:tmAbs val="100"/>
                                  </p:iterate>
                                  <p:childTnLst>
                                    <p:set>
                                      <p:cBhvr>
                                        <p:cTn id="16" fill="hold"/>
                                        <p:tgtEl>
                                          <p:spTgt spid="12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lt" backwards="0">
                                    <p:tmAbs val="100"/>
                                  </p:iterate>
                                  <p:childTnLst>
                                    <p:set>
                                      <p:cBhvr>
                                        <p:cTn id="20" fill="hold"/>
                                        <p:tgtEl>
                                          <p:spTgt spid="12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9"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xfrm>
            <a:off x="2055822" y="2142698"/>
            <a:ext cx="8893156" cy="2159001"/>
          </a:xfrm>
          <a:prstGeom prst="rect">
            <a:avLst/>
          </a:prstGeom>
        </p:spPr>
        <p:txBody>
          <a:bodyPr/>
          <a:lstStyle/>
          <a:p>
            <a:pPr/>
            <a:r>
              <a:t>Caratteristiche</a:t>
            </a:r>
          </a:p>
        </p:txBody>
      </p:sp>
      <p:sp>
        <p:nvSpPr>
          <p:cNvPr id="133" name="Shape 133"/>
          <p:cNvSpPr/>
          <p:nvPr>
            <p:ph type="body" idx="1"/>
          </p:nvPr>
        </p:nvSpPr>
        <p:spPr>
          <a:xfrm>
            <a:off x="952500" y="3458878"/>
            <a:ext cx="11099800" cy="5634603"/>
          </a:xfrm>
          <a:prstGeom prst="rect">
            <a:avLst/>
          </a:prstGeom>
        </p:spPr>
        <p:txBody>
          <a:bodyPr/>
          <a:lstStyle/>
          <a:p>
            <a:pPr/>
            <a:r>
              <a:t>tratteggiamento rapido e continuo delle lettere</a:t>
            </a:r>
          </a:p>
          <a:p>
            <a:pPr/>
            <a:r>
              <a:t>presenza di frequentissime legature fra le lettere;</a:t>
            </a:r>
          </a:p>
          <a:p>
            <a:pPr/>
            <a:r>
              <a:rPr b="1" u="sng"/>
              <a:t>mutamenti</a:t>
            </a:r>
            <a:r>
              <a:t> di forma di molte lettere, dovuti alle legature, per cui o le parti di una lettera si disarticolano o le parti di lettere diverse si uniscono per formare una legatura.</a:t>
            </a:r>
          </a:p>
        </p:txBody>
      </p:sp>
      <p:sp>
        <p:nvSpPr>
          <p:cNvPr id="134" name="Shape 134"/>
          <p:cNvSpPr/>
          <p:nvPr>
            <p:ph type="sldNum" sz="quarter" idx="2"/>
          </p:nvPr>
        </p:nvSpPr>
        <p:spPr>
          <a:xfrm>
            <a:off x="6356424" y="9251950"/>
            <a:ext cx="27925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5" name="Shape 135"/>
          <p:cNvSpPr/>
          <p:nvPr/>
        </p:nvSpPr>
        <p:spPr>
          <a:xfrm>
            <a:off x="940262" y="2864415"/>
            <a:ext cx="1050132" cy="7155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498" y="0"/>
                </a:moveTo>
                <a:cubicBezTo>
                  <a:pt x="4001" y="0"/>
                  <a:pt x="3600" y="588"/>
                  <a:pt x="3600" y="1318"/>
                </a:cubicBezTo>
                <a:lnTo>
                  <a:pt x="3600" y="10566"/>
                </a:lnTo>
                <a:lnTo>
                  <a:pt x="0" y="13202"/>
                </a:lnTo>
                <a:lnTo>
                  <a:pt x="3600" y="15850"/>
                </a:lnTo>
                <a:lnTo>
                  <a:pt x="3600" y="20282"/>
                </a:lnTo>
                <a:cubicBezTo>
                  <a:pt x="3600" y="21012"/>
                  <a:pt x="4001" y="21600"/>
                  <a:pt x="4498" y="21600"/>
                </a:cubicBezTo>
                <a:lnTo>
                  <a:pt x="20694" y="21600"/>
                </a:lnTo>
                <a:cubicBezTo>
                  <a:pt x="21191" y="21600"/>
                  <a:pt x="21600" y="21012"/>
                  <a:pt x="21600" y="20282"/>
                </a:cubicBezTo>
                <a:lnTo>
                  <a:pt x="21600" y="1318"/>
                </a:lnTo>
                <a:cubicBezTo>
                  <a:pt x="21600" y="588"/>
                  <a:pt x="21191" y="0"/>
                  <a:pt x="20694" y="0"/>
                </a:cubicBezTo>
                <a:lnTo>
                  <a:pt x="4498" y="0"/>
                </a:lnTo>
                <a:close/>
              </a:path>
            </a:pathLst>
          </a:cu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latin typeface="+mn-lt"/>
                <a:ea typeface="+mn-ea"/>
                <a:cs typeface="+mn-cs"/>
                <a:sym typeface="Helvetica Light"/>
              </a:defRPr>
            </a:pPr>
          </a:p>
        </p:txBody>
      </p:sp>
      <p:sp>
        <p:nvSpPr>
          <p:cNvPr id="136" name="Shape 136"/>
          <p:cNvSpPr/>
          <p:nvPr/>
        </p:nvSpPr>
        <p:spPr>
          <a:xfrm>
            <a:off x="1156508" y="2911048"/>
            <a:ext cx="812602"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a:r>
              <a:t>1.2.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3">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3"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sldNum" sz="quarter" idx="2"/>
          </p:nvPr>
        </p:nvSpPr>
        <p:spPr>
          <a:xfrm>
            <a:off x="6362811" y="9251950"/>
            <a:ext cx="266478"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9" name="Alfabeto_corsiva_nuova.jpg"/>
          <p:cNvPicPr>
            <a:picLocks noChangeAspect="1"/>
          </p:cNvPicPr>
          <p:nvPr/>
        </p:nvPicPr>
        <p:blipFill>
          <a:blip r:embed="rId2">
            <a:extLst/>
          </a:blip>
          <a:stretch>
            <a:fillRect/>
          </a:stretch>
        </p:blipFill>
        <p:spPr>
          <a:xfrm>
            <a:off x="860885" y="2215529"/>
            <a:ext cx="11283030" cy="1837237"/>
          </a:xfrm>
          <a:prstGeom prst="rect">
            <a:avLst/>
          </a:prstGeom>
          <a:ln w="12700">
            <a:miter lim="400000"/>
          </a:ln>
        </p:spPr>
      </p:pic>
      <p:sp>
        <p:nvSpPr>
          <p:cNvPr id="140" name="Shape 140"/>
          <p:cNvSpPr/>
          <p:nvPr>
            <p:ph type="body" sz="half" idx="1"/>
          </p:nvPr>
        </p:nvSpPr>
        <p:spPr>
          <a:xfrm>
            <a:off x="952500" y="4574282"/>
            <a:ext cx="11099800" cy="4368871"/>
          </a:xfrm>
          <a:prstGeom prst="rect">
            <a:avLst/>
          </a:prstGeom>
        </p:spPr>
        <p:txBody>
          <a:bodyPr/>
          <a:lstStyle/>
          <a:p>
            <a:pPr marL="417830" indent="-417830" defTabSz="549148">
              <a:spcBef>
                <a:spcPts val="3900"/>
              </a:spcBef>
              <a:defRPr sz="3384"/>
            </a:pPr>
            <a:r>
              <a:t>le lettere astate: diventano più alte con uno sviluppo verticale: b d h l</a:t>
            </a:r>
          </a:p>
          <a:p>
            <a:pPr marL="417830" indent="-417830" defTabSz="549148">
              <a:spcBef>
                <a:spcPts val="3900"/>
              </a:spcBef>
              <a:defRPr sz="3384"/>
            </a:pPr>
            <a:r>
              <a:t>f g p q scendono molto sotto il rigo</a:t>
            </a:r>
          </a:p>
          <a:p>
            <a:pPr marL="417830" indent="-417830" defTabSz="549148">
              <a:spcBef>
                <a:spcPts val="3900"/>
              </a:spcBef>
              <a:defRPr sz="3384"/>
            </a:pPr>
            <a:r>
              <a:t>c e i possono avere doppia forma (piccola e bassa o alta)</a:t>
            </a:r>
          </a:p>
          <a:p>
            <a:pPr marL="417830" indent="-417830" defTabSz="549148">
              <a:spcBef>
                <a:spcPts val="3900"/>
              </a:spcBef>
              <a:defRPr sz="3384"/>
            </a:pPr>
            <a:r>
              <a:t>r s: hanno doppia forma una bassa e una alta</a:t>
            </a:r>
          </a:p>
        </p:txBody>
      </p:sp>
    </p:spTree>
  </p:cSld>
  <p:clrMapOvr>
    <a:masterClrMapping/>
  </p:clrMapOvr>
  <mc:AlternateContent xmlns:mc="http://schemas.openxmlformats.org/markup-compatibility/2006">
    <mc:Choice xmlns:p14="http://schemas.microsoft.com/office/powerpoint/2010/main" Requires="p14">
      <p:transition spd="slow" advClick="1" p14:dur="1500">
        <p:cover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39"/>
                                        </p:tgtEl>
                                        <p:attrNameLst>
                                          <p:attrName>style.visibility</p:attrName>
                                        </p:attrNameLst>
                                      </p:cBhvr>
                                      <p:to>
                                        <p:strVal val="visible"/>
                                      </p:to>
                                    </p:set>
                                    <p:animEffect filter="fade" transition="in">
                                      <p:cBhvr>
                                        <p:cTn id="7" dur="1500"/>
                                        <p:tgtEl>
                                          <p:spTgt spid="13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32" presetID="23" grpId="2" fill="hold">
                                  <p:stCondLst>
                                    <p:cond delay="0"/>
                                  </p:stCondLst>
                                  <p:iterate type="el" backwards="0">
                                    <p:tmAbs val="0"/>
                                  </p:iterate>
                                  <p:childTnLst>
                                    <p:set>
                                      <p:cBhvr>
                                        <p:cTn id="11" fill="hold"/>
                                        <p:tgtEl>
                                          <p:spTgt spid="140"/>
                                        </p:tgtEl>
                                        <p:attrNameLst>
                                          <p:attrName>style.visibility</p:attrName>
                                        </p:attrNameLst>
                                      </p:cBhvr>
                                      <p:to>
                                        <p:strVal val="visible"/>
                                      </p:to>
                                    </p:set>
                                    <p:anim calcmode="lin" valueType="num">
                                      <p:cBhvr>
                                        <p:cTn id="12" dur="1000" fill="hold"/>
                                        <p:tgtEl>
                                          <p:spTgt spid="140"/>
                                        </p:tgtEl>
                                        <p:attrNameLst>
                                          <p:attrName>ppt_w</p:attrName>
                                        </p:attrNameLst>
                                      </p:cBhvr>
                                      <p:tavLst>
                                        <p:tav tm="0">
                                          <p:val>
                                            <p:strVal val="4*#ppt_w"/>
                                          </p:val>
                                        </p:tav>
                                        <p:tav tm="100000">
                                          <p:val>
                                            <p:strVal val="#ppt_w"/>
                                          </p:val>
                                        </p:tav>
                                      </p:tavLst>
                                    </p:anim>
                                    <p:anim calcmode="lin" valueType="num">
                                      <p:cBhvr>
                                        <p:cTn id="13" dur="1000" fill="hold"/>
                                        <p:tgtEl>
                                          <p:spTgt spid="14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0" grpId="2"/>
      <p:bldP build="whole" bldLvl="1" animBg="1" rev="0" advAuto="0" spid="139"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body" idx="1"/>
          </p:nvPr>
        </p:nvSpPr>
        <p:spPr>
          <a:xfrm>
            <a:off x="952500" y="2609850"/>
            <a:ext cx="11099800" cy="6286500"/>
          </a:xfrm>
          <a:prstGeom prst="rect">
            <a:avLst/>
          </a:prstGeom>
        </p:spPr>
        <p:txBody>
          <a:bodyPr/>
          <a:lstStyle/>
          <a:p>
            <a:pPr marL="288925" indent="-288925" defTabSz="379729">
              <a:spcBef>
                <a:spcPts val="2700"/>
              </a:spcBef>
              <a:defRPr b="1" sz="2340"/>
            </a:pPr>
            <a:r>
              <a:t> Le caratteristiche della minuscola corsiva sono:</a:t>
            </a:r>
          </a:p>
          <a:p>
            <a:pPr marL="0" indent="0" defTabSz="379729">
              <a:spcBef>
                <a:spcPts val="2700"/>
              </a:spcBef>
              <a:buSzTx/>
              <a:buNone/>
              <a:defRPr b="1" sz="2340"/>
            </a:pPr>
            <a:r>
              <a:t>a:</a:t>
            </a:r>
            <a:r>
              <a:t> </a:t>
            </a:r>
            <a:r>
              <a:rPr b="0"/>
              <a:t>tracciata </a:t>
            </a:r>
            <a:r>
              <a:rPr b="0" u="sng"/>
              <a:t>in un solo tempo</a:t>
            </a:r>
            <a:r>
              <a:rPr b="0"/>
              <a:t> e </a:t>
            </a:r>
            <a:r>
              <a:rPr b="0" u="sng"/>
              <a:t>aperta in alto</a:t>
            </a:r>
            <a:r>
              <a:rPr b="0"/>
              <a:t>; può essere legata alla lettera successiva;</a:t>
            </a:r>
          </a:p>
          <a:p>
            <a:pPr marL="0" indent="0" defTabSz="379729">
              <a:spcBef>
                <a:spcPts val="2700"/>
              </a:spcBef>
              <a:buSzTx/>
              <a:buNone/>
              <a:defRPr sz="2340"/>
            </a:pPr>
            <a:r>
              <a:t>   </a:t>
            </a:r>
            <a:r>
              <a:rPr b="1"/>
              <a:t> b:</a:t>
            </a:r>
            <a:r>
              <a:t> con pancia a sinistra oppure con pancia a destra;</a:t>
            </a:r>
          </a:p>
          <a:p>
            <a:pPr marL="0" indent="0" defTabSz="379729">
              <a:spcBef>
                <a:spcPts val="2700"/>
              </a:spcBef>
              <a:buSzTx/>
              <a:buNone/>
              <a:defRPr sz="2340"/>
            </a:pPr>
            <a:r>
              <a:t>    </a:t>
            </a:r>
            <a:r>
              <a:rPr b="1"/>
              <a:t>c: </a:t>
            </a:r>
            <a:r>
              <a:t>in due forme, </a:t>
            </a:r>
            <a:r>
              <a:rPr u="sng"/>
              <a:t>alta o bassa</a:t>
            </a:r>
            <a:r>
              <a:t>;</a:t>
            </a:r>
          </a:p>
          <a:p>
            <a:pPr marL="0" indent="0" defTabSz="379729">
              <a:spcBef>
                <a:spcPts val="2700"/>
              </a:spcBef>
              <a:buSzTx/>
              <a:buNone/>
              <a:defRPr sz="2340"/>
            </a:pPr>
            <a:r>
              <a:t>    </a:t>
            </a:r>
            <a:r>
              <a:rPr b="1"/>
              <a:t>e:</a:t>
            </a:r>
            <a:r>
              <a:t> in varie forme, ma a volte con l’occhiello superiore chiuso;</a:t>
            </a:r>
          </a:p>
          <a:p>
            <a:pPr marL="0" indent="0" defTabSz="379729">
              <a:spcBef>
                <a:spcPts val="2700"/>
              </a:spcBef>
              <a:buSzTx/>
              <a:buNone/>
              <a:defRPr sz="2340"/>
            </a:pPr>
            <a:r>
              <a:t>    </a:t>
            </a:r>
            <a:r>
              <a:rPr b="1"/>
              <a:t>g:</a:t>
            </a:r>
            <a:r>
              <a:t> una specie di uncino, </a:t>
            </a:r>
            <a:r>
              <a:rPr u="sng"/>
              <a:t>una s con un tratto superiore</a:t>
            </a:r>
            <a:r>
              <a:t>;</a:t>
            </a:r>
          </a:p>
          <a:p>
            <a:pPr marL="0" indent="0" defTabSz="379729">
              <a:spcBef>
                <a:spcPts val="2700"/>
              </a:spcBef>
              <a:buSzTx/>
              <a:buNone/>
              <a:defRPr sz="2340"/>
            </a:pPr>
            <a:r>
              <a:t>    </a:t>
            </a:r>
            <a:r>
              <a:rPr b="1"/>
              <a:t>n:</a:t>
            </a:r>
            <a:r>
              <a:t> in forma di maiuscola, o di minuscola;</a:t>
            </a:r>
          </a:p>
          <a:p>
            <a:pPr marL="0" indent="0" defTabSz="379729">
              <a:spcBef>
                <a:spcPts val="2700"/>
              </a:spcBef>
              <a:buSzTx/>
              <a:buNone/>
              <a:defRPr sz="2340"/>
            </a:pPr>
            <a:r>
              <a:t>   </a:t>
            </a:r>
            <a:r>
              <a:rPr b="1"/>
              <a:t> r, s:</a:t>
            </a:r>
            <a:r>
              <a:t> sono molto simili e si distinguono solo per la fine del tratto superiore;</a:t>
            </a:r>
          </a:p>
          <a:p>
            <a:pPr marL="0" indent="0" defTabSz="379729">
              <a:spcBef>
                <a:spcPts val="2700"/>
              </a:spcBef>
              <a:buSzTx/>
              <a:buNone/>
              <a:defRPr sz="2340"/>
            </a:pPr>
            <a:r>
              <a:t>    </a:t>
            </a:r>
            <a:r>
              <a:rPr b="1"/>
              <a:t>u:</a:t>
            </a:r>
            <a:r>
              <a:t> assomiglia alla a, ma non lega mai con la lettera seguente.</a:t>
            </a:r>
          </a:p>
        </p:txBody>
      </p:sp>
      <p:sp>
        <p:nvSpPr>
          <p:cNvPr id="143" name="Shape 143"/>
          <p:cNvSpPr/>
          <p:nvPr>
            <p:ph type="sldNum" sz="quarter" idx="2"/>
          </p:nvPr>
        </p:nvSpPr>
        <p:spPr>
          <a:xfrm>
            <a:off x="6356610" y="9251950"/>
            <a:ext cx="278880"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500">
        <p:cover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42">
                                            <p:bg/>
                                          </p:spTgt>
                                        </p:tgtEl>
                                        <p:attrNameLst>
                                          <p:attrName>style.visibility</p:attrName>
                                        </p:attrNameLst>
                                      </p:cBhvr>
                                      <p:to>
                                        <p:strVal val="visible"/>
                                      </p:to>
                                    </p:set>
                                  </p:childTnLst>
                                </p:cTn>
                              </p:par>
                              <p:par>
                                <p:cTn id="7" presetClass="entr" nodeType="withEffect" presetSubtype="0" presetID="1" grpId="1" fill="hold">
                                  <p:stCondLst>
                                    <p:cond delay="0"/>
                                  </p:stCondLst>
                                  <p:iterate type="lt" backwards="0">
                                    <p:tmAbs val="100"/>
                                  </p:iterate>
                                  <p:childTnLst>
                                    <p:set>
                                      <p:cBhvr>
                                        <p:cTn id="8" fill="hold"/>
                                        <p:tgtEl>
                                          <p:spTgt spid="14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lt" backwards="0">
                                    <p:tmAbs val="100"/>
                                  </p:iterate>
                                  <p:childTnLst>
                                    <p:set>
                                      <p:cBhvr>
                                        <p:cTn id="12" fill="hold"/>
                                        <p:tgtEl>
                                          <p:spTgt spid="14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lt" backwards="0">
                                    <p:tmAbs val="100"/>
                                  </p:iterate>
                                  <p:childTnLst>
                                    <p:set>
                                      <p:cBhvr>
                                        <p:cTn id="16" fill="hold"/>
                                        <p:tgtEl>
                                          <p:spTgt spid="14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lt" backwards="0">
                                    <p:tmAbs val="100"/>
                                  </p:iterate>
                                  <p:childTnLst>
                                    <p:set>
                                      <p:cBhvr>
                                        <p:cTn id="20" fill="hold"/>
                                        <p:tgtEl>
                                          <p:spTgt spid="14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lt" backwards="0">
                                    <p:tmAbs val="100"/>
                                  </p:iterate>
                                  <p:childTnLst>
                                    <p:set>
                                      <p:cBhvr>
                                        <p:cTn id="24" fill="hold"/>
                                        <p:tgtEl>
                                          <p:spTgt spid="14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lt" backwards="0">
                                    <p:tmAbs val="100"/>
                                  </p:iterate>
                                  <p:childTnLst>
                                    <p:set>
                                      <p:cBhvr>
                                        <p:cTn id="28" fill="hold"/>
                                        <p:tgtEl>
                                          <p:spTgt spid="14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lt" backwards="0">
                                    <p:tmAbs val="100"/>
                                  </p:iterate>
                                  <p:childTnLst>
                                    <p:set>
                                      <p:cBhvr>
                                        <p:cTn id="32" fill="hold"/>
                                        <p:tgtEl>
                                          <p:spTgt spid="14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lt" backwards="0">
                                    <p:tmAbs val="100"/>
                                  </p:iterate>
                                  <p:childTnLst>
                                    <p:set>
                                      <p:cBhvr>
                                        <p:cTn id="36" fill="hold"/>
                                        <p:tgtEl>
                                          <p:spTgt spid="142">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lt" backwards="0">
                                    <p:tmAbs val="100"/>
                                  </p:iterate>
                                  <p:childTnLst>
                                    <p:set>
                                      <p:cBhvr>
                                        <p:cTn id="40" fill="hold"/>
                                        <p:tgtEl>
                                          <p:spTgt spid="142">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2"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xfrm>
            <a:off x="2516163" y="1846230"/>
            <a:ext cx="4717802" cy="1637871"/>
          </a:xfrm>
          <a:prstGeom prst="rect">
            <a:avLst/>
          </a:prstGeom>
        </p:spPr>
        <p:txBody>
          <a:bodyPr/>
          <a:lstStyle/>
          <a:p>
            <a:pPr/>
            <a:r>
              <a:t>Origine</a:t>
            </a:r>
          </a:p>
        </p:txBody>
      </p:sp>
      <p:sp>
        <p:nvSpPr>
          <p:cNvPr id="146" name="Shape 146"/>
          <p:cNvSpPr/>
          <p:nvPr>
            <p:ph type="body" idx="1"/>
          </p:nvPr>
        </p:nvSpPr>
        <p:spPr>
          <a:xfrm>
            <a:off x="952500" y="3505986"/>
            <a:ext cx="11099800" cy="4934450"/>
          </a:xfrm>
          <a:prstGeom prst="rect">
            <a:avLst/>
          </a:prstGeom>
        </p:spPr>
        <p:txBody>
          <a:bodyPr/>
          <a:lstStyle/>
          <a:p>
            <a:pPr marL="368934" indent="-368934" defTabSz="484886">
              <a:spcBef>
                <a:spcPts val="3400"/>
              </a:spcBef>
              <a:defRPr sz="2988"/>
            </a:pPr>
            <a:r>
              <a:t>appare come una innovazione tra fine del III sec. e inizio del IV soprattutto </a:t>
            </a:r>
            <a:r>
              <a:rPr b="1" u="sng"/>
              <a:t>su papiro</a:t>
            </a:r>
            <a:endParaRPr b="1" u="sng"/>
          </a:p>
          <a:p>
            <a:pPr marL="368934" indent="-368934" defTabSz="484886">
              <a:spcBef>
                <a:spcPts val="3400"/>
              </a:spcBef>
              <a:defRPr sz="2988"/>
            </a:pPr>
            <a:r>
              <a:rPr b="1" u="sng"/>
              <a:t>alcune lettere</a:t>
            </a:r>
            <a:r>
              <a:rPr b="1"/>
              <a:t> </a:t>
            </a:r>
            <a:r>
              <a:t>sembrano essere determinate da una esecuzione </a:t>
            </a:r>
            <a:r>
              <a:rPr b="1"/>
              <a:t>rapida </a:t>
            </a:r>
            <a:r>
              <a:t>di forme minuscole </a:t>
            </a:r>
            <a:r>
              <a:rPr b="1"/>
              <a:t>già esistenti.</a:t>
            </a:r>
            <a:endParaRPr b="1"/>
          </a:p>
          <a:p>
            <a:pPr marL="368934" indent="-368934" defTabSz="484886">
              <a:spcBef>
                <a:spcPts val="3400"/>
              </a:spcBef>
              <a:defRPr sz="2988"/>
            </a:pPr>
            <a:r>
              <a:rPr b="1"/>
              <a:t>alcune caratteristiche della scrittura </a:t>
            </a:r>
            <a:r>
              <a:t>(sviluppo delle aste, apici, nessi e prolungamenti) sembrano derivare da un cambiamento tecnico, il passaggio dal calamo di legno alla penna animale che aumentava la scorrevolezza sul supporto di scrittura.</a:t>
            </a:r>
          </a:p>
        </p:txBody>
      </p:sp>
      <p:sp>
        <p:nvSpPr>
          <p:cNvPr id="147" name="Shape 147"/>
          <p:cNvSpPr/>
          <p:nvPr>
            <p:ph type="sldNum" sz="quarter" idx="2"/>
          </p:nvPr>
        </p:nvSpPr>
        <p:spPr>
          <a:xfrm>
            <a:off x="6368516" y="9251950"/>
            <a:ext cx="255068"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8" name="Shape 148"/>
          <p:cNvSpPr/>
          <p:nvPr/>
        </p:nvSpPr>
        <p:spPr>
          <a:xfrm>
            <a:off x="1177001" y="2307382"/>
            <a:ext cx="1050132" cy="7155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498" y="0"/>
                </a:moveTo>
                <a:cubicBezTo>
                  <a:pt x="4001" y="0"/>
                  <a:pt x="3600" y="588"/>
                  <a:pt x="3600" y="1318"/>
                </a:cubicBezTo>
                <a:lnTo>
                  <a:pt x="3600" y="10566"/>
                </a:lnTo>
                <a:lnTo>
                  <a:pt x="0" y="13202"/>
                </a:lnTo>
                <a:lnTo>
                  <a:pt x="3600" y="15850"/>
                </a:lnTo>
                <a:lnTo>
                  <a:pt x="3600" y="20282"/>
                </a:lnTo>
                <a:cubicBezTo>
                  <a:pt x="3600" y="21012"/>
                  <a:pt x="4001" y="21600"/>
                  <a:pt x="4498" y="21600"/>
                </a:cubicBezTo>
                <a:lnTo>
                  <a:pt x="20694" y="21600"/>
                </a:lnTo>
                <a:cubicBezTo>
                  <a:pt x="21191" y="21600"/>
                  <a:pt x="21600" y="21012"/>
                  <a:pt x="21600" y="20282"/>
                </a:cubicBezTo>
                <a:lnTo>
                  <a:pt x="21600" y="1318"/>
                </a:lnTo>
                <a:cubicBezTo>
                  <a:pt x="21600" y="588"/>
                  <a:pt x="21191" y="0"/>
                  <a:pt x="20694" y="0"/>
                </a:cubicBezTo>
                <a:lnTo>
                  <a:pt x="4498" y="0"/>
                </a:lnTo>
                <a:close/>
              </a:path>
            </a:pathLst>
          </a:cu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latin typeface="+mn-lt"/>
                <a:ea typeface="+mn-ea"/>
                <a:cs typeface="+mn-cs"/>
                <a:sym typeface="Helvetica Light"/>
              </a:defRPr>
            </a:pPr>
          </a:p>
        </p:txBody>
      </p:sp>
      <p:sp>
        <p:nvSpPr>
          <p:cNvPr id="149" name="Shape 149"/>
          <p:cNvSpPr/>
          <p:nvPr/>
        </p:nvSpPr>
        <p:spPr>
          <a:xfrm>
            <a:off x="1394810" y="2354015"/>
            <a:ext cx="809477"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a:r>
              <a:t>1.3.</a:t>
            </a:r>
          </a:p>
        </p:txBody>
      </p:sp>
    </p:spTree>
  </p:cSld>
  <p:clrMapOvr>
    <a:masterClrMapping/>
  </p:clrMapOvr>
  <mc:AlternateContent xmlns:mc="http://schemas.openxmlformats.org/markup-compatibility/2006">
    <mc:Choice xmlns:p14="http://schemas.microsoft.com/office/powerpoint/2010/main" Requires="p14">
      <p:transition spd="slow" advClick="1" p14:dur="3000">
        <p:push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6">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6"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xfrm>
            <a:off x="2521893" y="1007354"/>
            <a:ext cx="9193105" cy="1033292"/>
          </a:xfrm>
          <a:prstGeom prst="rect">
            <a:avLst/>
          </a:prstGeom>
        </p:spPr>
        <p:txBody>
          <a:bodyPr/>
          <a:lstStyle>
            <a:lvl1pPr defTabSz="420624">
              <a:defRPr sz="5760"/>
            </a:lvl1pPr>
          </a:lstStyle>
          <a:p>
            <a:pPr/>
            <a:r>
              <a:t>Per valutare la scrittura</a:t>
            </a:r>
          </a:p>
        </p:txBody>
      </p:sp>
      <p:sp>
        <p:nvSpPr>
          <p:cNvPr id="152" name="Shape 152"/>
          <p:cNvSpPr/>
          <p:nvPr>
            <p:ph type="body" idx="1"/>
          </p:nvPr>
        </p:nvSpPr>
        <p:spPr>
          <a:xfrm>
            <a:off x="952499" y="2517048"/>
            <a:ext cx="11099801" cy="5345256"/>
          </a:xfrm>
          <a:prstGeom prst="rect">
            <a:avLst/>
          </a:prstGeom>
        </p:spPr>
        <p:txBody>
          <a:bodyPr/>
          <a:lstStyle/>
          <a:p>
            <a:pPr/>
            <a:r>
              <a:t>Lentamente ma costantemente, la corsiva nuova divenne l’unica scrittura corsiva in tutto il mondo romano, sia nel campo usuale, sia in quello scolastico, sia in quello amministrativo, specie quello proveniente dal mondo delle provincie. Si fece più alta e più stretta, e si inclinò verso destra. </a:t>
            </a:r>
          </a:p>
          <a:p>
            <a:pPr/>
            <a:r>
              <a:t>Un esempio interessante è un papiro proveniente da Ravenna, dell’anno 600 circa: </a:t>
            </a:r>
            <a:r>
              <a:rPr b="1" i="1"/>
              <a:t>Pap. Vat. lat. 6.</a:t>
            </a:r>
          </a:p>
        </p:txBody>
      </p:sp>
      <p:sp>
        <p:nvSpPr>
          <p:cNvPr id="153" name="Shape 153"/>
          <p:cNvSpPr/>
          <p:nvPr>
            <p:ph type="sldNum" sz="quarter" idx="2"/>
          </p:nvPr>
        </p:nvSpPr>
        <p:spPr>
          <a:xfrm>
            <a:off x="6353013" y="9251950"/>
            <a:ext cx="286074"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4" name="Shape 154"/>
          <p:cNvSpPr/>
          <p:nvPr/>
        </p:nvSpPr>
        <p:spPr>
          <a:xfrm>
            <a:off x="1121298" y="1166217"/>
            <a:ext cx="1050132" cy="7155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498" y="0"/>
                </a:moveTo>
                <a:cubicBezTo>
                  <a:pt x="4001" y="0"/>
                  <a:pt x="3600" y="588"/>
                  <a:pt x="3600" y="1318"/>
                </a:cubicBezTo>
                <a:lnTo>
                  <a:pt x="3600" y="10566"/>
                </a:lnTo>
                <a:lnTo>
                  <a:pt x="0" y="13202"/>
                </a:lnTo>
                <a:lnTo>
                  <a:pt x="3600" y="15850"/>
                </a:lnTo>
                <a:lnTo>
                  <a:pt x="3600" y="20282"/>
                </a:lnTo>
                <a:cubicBezTo>
                  <a:pt x="3600" y="21012"/>
                  <a:pt x="4001" y="21600"/>
                  <a:pt x="4498" y="21600"/>
                </a:cubicBezTo>
                <a:lnTo>
                  <a:pt x="20694" y="21600"/>
                </a:lnTo>
                <a:cubicBezTo>
                  <a:pt x="21191" y="21600"/>
                  <a:pt x="21600" y="21012"/>
                  <a:pt x="21600" y="20282"/>
                </a:cubicBezTo>
                <a:lnTo>
                  <a:pt x="21600" y="1318"/>
                </a:lnTo>
                <a:cubicBezTo>
                  <a:pt x="21600" y="588"/>
                  <a:pt x="21191" y="0"/>
                  <a:pt x="20694" y="0"/>
                </a:cubicBezTo>
                <a:lnTo>
                  <a:pt x="4498" y="0"/>
                </a:lnTo>
                <a:close/>
              </a:path>
            </a:pathLst>
          </a:cu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latin typeface="+mn-lt"/>
                <a:ea typeface="+mn-ea"/>
                <a:cs typeface="+mn-cs"/>
                <a:sym typeface="Helvetica Light"/>
              </a:defRPr>
            </a:pPr>
          </a:p>
        </p:txBody>
      </p:sp>
      <p:sp>
        <p:nvSpPr>
          <p:cNvPr id="155" name="Shape 155"/>
          <p:cNvSpPr/>
          <p:nvPr/>
        </p:nvSpPr>
        <p:spPr>
          <a:xfrm>
            <a:off x="1336092" y="1212849"/>
            <a:ext cx="815505"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a:r>
              <a:t>1.4.</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52">
                                            <p:bg/>
                                          </p:spTgt>
                                        </p:tgtEl>
                                        <p:attrNameLst>
                                          <p:attrName>style.visibility</p:attrName>
                                        </p:attrNameLst>
                                      </p:cBhvr>
                                      <p:to>
                                        <p:strVal val="visible"/>
                                      </p:to>
                                    </p:set>
                                    <p:anim calcmode="lin" valueType="num">
                                      <p:cBhvr>
                                        <p:cTn id="7" dur="1000" fill="hold"/>
                                        <p:tgtEl>
                                          <p:spTgt spid="152">
                                            <p:bg/>
                                          </p:spTgt>
                                        </p:tgtEl>
                                        <p:attrNameLst>
                                          <p:attrName>ppt_x</p:attrName>
                                        </p:attrNameLst>
                                      </p:cBhvr>
                                      <p:tavLst>
                                        <p:tav tm="0">
                                          <p:val>
                                            <p:strVal val="0-#ppt_w/2"/>
                                          </p:val>
                                        </p:tav>
                                        <p:tav tm="100000">
                                          <p:val>
                                            <p:strVal val="#ppt_x"/>
                                          </p:val>
                                        </p:tav>
                                      </p:tavLst>
                                    </p:anim>
                                    <p:anim calcmode="lin" valueType="num">
                                      <p:cBhvr>
                                        <p:cTn id="8" dur="1000" fill="hold"/>
                                        <p:tgtEl>
                                          <p:spTgt spid="152">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52">
                                            <p:txEl>
                                              <p:pRg st="0" end="0"/>
                                            </p:txEl>
                                          </p:spTgt>
                                        </p:tgtEl>
                                        <p:attrNameLst>
                                          <p:attrName>style.visibility</p:attrName>
                                        </p:attrNameLst>
                                      </p:cBhvr>
                                      <p:to>
                                        <p:strVal val="visible"/>
                                      </p:to>
                                    </p:set>
                                    <p:anim calcmode="lin" valueType="num">
                                      <p:cBhvr>
                                        <p:cTn id="11" dur="1000" fill="hold"/>
                                        <p:tgtEl>
                                          <p:spTgt spid="152">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152">
                                            <p:txEl>
                                              <p:pRg st="1" end="1"/>
                                            </p:txEl>
                                          </p:spTgt>
                                        </p:tgtEl>
                                        <p:attrNameLst>
                                          <p:attrName>style.visibility</p:attrName>
                                        </p:attrNameLst>
                                      </p:cBhvr>
                                      <p:to>
                                        <p:strVal val="visible"/>
                                      </p:to>
                                    </p:set>
                                    <p:anim calcmode="lin" valueType="num">
                                      <p:cBhvr>
                                        <p:cTn id="17" dur="1000" fill="hold"/>
                                        <p:tgtEl>
                                          <p:spTgt spid="152">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5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2"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title"/>
          </p:nvPr>
        </p:nvSpPr>
        <p:spPr>
          <a:xfrm>
            <a:off x="1284162" y="1007354"/>
            <a:ext cx="5852322" cy="1033292"/>
          </a:xfrm>
          <a:prstGeom prst="rect">
            <a:avLst/>
          </a:prstGeom>
        </p:spPr>
        <p:txBody>
          <a:bodyPr/>
          <a:lstStyle>
            <a:lvl1pPr defTabSz="473201">
              <a:defRPr sz="6480"/>
            </a:lvl1pPr>
          </a:lstStyle>
          <a:p>
            <a:pPr/>
            <a:r>
              <a:t>Durata</a:t>
            </a:r>
          </a:p>
        </p:txBody>
      </p:sp>
      <p:sp>
        <p:nvSpPr>
          <p:cNvPr id="158" name="Shape 158"/>
          <p:cNvSpPr/>
          <p:nvPr>
            <p:ph type="body" idx="1"/>
          </p:nvPr>
        </p:nvSpPr>
        <p:spPr>
          <a:xfrm>
            <a:off x="952500" y="2264639"/>
            <a:ext cx="11099800" cy="6416946"/>
          </a:xfrm>
          <a:prstGeom prst="rect">
            <a:avLst/>
          </a:prstGeom>
        </p:spPr>
        <p:txBody>
          <a:bodyPr/>
          <a:lstStyle/>
          <a:p>
            <a:pPr marL="328929" indent="-328929" defTabSz="432308">
              <a:spcBef>
                <a:spcPts val="3100"/>
              </a:spcBef>
              <a:defRPr sz="2664"/>
            </a:pPr>
            <a:r>
              <a:t>usata nei documenti, </a:t>
            </a:r>
            <a:r>
              <a:rPr b="1" u="sng"/>
              <a:t>fu la scrittura comune anche per i testi di carattere privato</a:t>
            </a:r>
            <a:r>
              <a:t> (ad esempio la corrispondenza) </a:t>
            </a:r>
            <a:r>
              <a:rPr b="1" u="sng"/>
              <a:t>e, nei secoli VII e VIII anche per uso librario. </a:t>
            </a:r>
            <a:endParaRPr b="1" u="sng"/>
          </a:p>
          <a:p>
            <a:pPr marL="328929" indent="-328929" defTabSz="432308">
              <a:spcBef>
                <a:spcPts val="3100"/>
              </a:spcBef>
              <a:defRPr sz="2664"/>
            </a:pPr>
            <a:r>
              <a:t>La sua enorme diffusione, attraverso i documenti amministrativi, la rese il terreno di base e il fondamento comune </a:t>
            </a:r>
            <a:r>
              <a:rPr b="1" u="sng"/>
              <a:t>di molte nuove scritture librarie altomedievali.</a:t>
            </a:r>
            <a:r>
              <a:t> </a:t>
            </a:r>
          </a:p>
          <a:p>
            <a:pPr marL="328929" indent="-328929" defTabSz="432308">
              <a:spcBef>
                <a:spcPts val="3100"/>
              </a:spcBef>
              <a:defRPr sz="2664"/>
            </a:pPr>
            <a:r>
              <a:t>Venne usata anche dai re barbari che, insediatisi nell’impero romano d’Occidente, si considerarono funzionari provinciali all’interno dell’impero. Alla sua diffusione contribuì anche una decisione della </a:t>
            </a:r>
            <a:r>
              <a:rPr b="1" u="sng"/>
              <a:t>cancelleria imperiale. </a:t>
            </a:r>
            <a:endParaRPr b="1" u="sng"/>
          </a:p>
          <a:p>
            <a:pPr marL="328929" indent="-328929" defTabSz="432308">
              <a:spcBef>
                <a:spcPts val="3100"/>
              </a:spcBef>
              <a:defRPr sz="2664"/>
            </a:pPr>
            <a:r>
              <a:rPr u="sng">
                <a:solidFill>
                  <a:schemeClr val="accent2">
                    <a:hueOff val="-902888"/>
                    <a:satOff val="-15377"/>
                    <a:lumOff val="-12864"/>
                  </a:schemeClr>
                </a:solidFill>
              </a:rPr>
              <a:t>Nelle cancellerie provinciali si usava la corsiva nuova (dunque una minuscola),</a:t>
            </a:r>
            <a:r>
              <a:t> ma nella cancelleria imperiale si continuava a usare la corsiva antica (cioè la capitale corsiva, una maiuscola). </a:t>
            </a:r>
          </a:p>
        </p:txBody>
      </p:sp>
      <p:sp>
        <p:nvSpPr>
          <p:cNvPr id="159" name="Shape 159"/>
          <p:cNvSpPr/>
          <p:nvPr>
            <p:ph type="sldNum" sz="quarter" idx="2"/>
          </p:nvPr>
        </p:nvSpPr>
        <p:spPr>
          <a:xfrm>
            <a:off x="6356610" y="9251950"/>
            <a:ext cx="278880"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0" name="Shape 160"/>
          <p:cNvSpPr/>
          <p:nvPr/>
        </p:nvSpPr>
        <p:spPr>
          <a:xfrm>
            <a:off x="1093446" y="1166217"/>
            <a:ext cx="1050132" cy="7155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498" y="0"/>
                </a:moveTo>
                <a:cubicBezTo>
                  <a:pt x="4001" y="0"/>
                  <a:pt x="3600" y="588"/>
                  <a:pt x="3600" y="1318"/>
                </a:cubicBezTo>
                <a:lnTo>
                  <a:pt x="3600" y="10566"/>
                </a:lnTo>
                <a:lnTo>
                  <a:pt x="0" y="13202"/>
                </a:lnTo>
                <a:lnTo>
                  <a:pt x="3600" y="15850"/>
                </a:lnTo>
                <a:lnTo>
                  <a:pt x="3600" y="20282"/>
                </a:lnTo>
                <a:cubicBezTo>
                  <a:pt x="3600" y="21012"/>
                  <a:pt x="4001" y="21600"/>
                  <a:pt x="4498" y="21600"/>
                </a:cubicBezTo>
                <a:lnTo>
                  <a:pt x="20694" y="21600"/>
                </a:lnTo>
                <a:cubicBezTo>
                  <a:pt x="21191" y="21600"/>
                  <a:pt x="21600" y="21012"/>
                  <a:pt x="21600" y="20282"/>
                </a:cubicBezTo>
                <a:lnTo>
                  <a:pt x="21600" y="1318"/>
                </a:lnTo>
                <a:cubicBezTo>
                  <a:pt x="21600" y="588"/>
                  <a:pt x="21191" y="0"/>
                  <a:pt x="20694" y="0"/>
                </a:cubicBezTo>
                <a:lnTo>
                  <a:pt x="4498" y="0"/>
                </a:lnTo>
                <a:close/>
              </a:path>
            </a:pathLst>
          </a:cu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latin typeface="+mn-lt"/>
                <a:ea typeface="+mn-ea"/>
                <a:cs typeface="+mn-cs"/>
                <a:sym typeface="Helvetica Light"/>
              </a:defRPr>
            </a:pPr>
          </a:p>
        </p:txBody>
      </p:sp>
      <p:sp>
        <p:nvSpPr>
          <p:cNvPr id="161" name="Shape 161"/>
          <p:cNvSpPr/>
          <p:nvPr/>
        </p:nvSpPr>
        <p:spPr>
          <a:xfrm>
            <a:off x="1344464" y="1212849"/>
            <a:ext cx="798762"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a:r>
              <a:t>1.5.</a:t>
            </a:r>
          </a:p>
        </p:txBody>
      </p:sp>
    </p:spTree>
  </p:cSld>
  <p:clrMapOvr>
    <a:masterClrMapping/>
  </p:clrMapOvr>
  <mc:AlternateContent xmlns:mc="http://schemas.openxmlformats.org/markup-compatibility/2006">
    <mc:Choice xmlns:p14="http://schemas.microsoft.com/office/powerpoint/2010/main" Requires="p14">
      <p:transition spd="fast" advClick="1" p14:dur="750">
        <p:pull dir="u"/>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58">
                                            <p:bg/>
                                          </p:spTgt>
                                        </p:tgtEl>
                                        <p:attrNameLst>
                                          <p:attrName>style.visibility</p:attrName>
                                        </p:attrNameLst>
                                      </p:cBhvr>
                                      <p:to>
                                        <p:strVal val="visible"/>
                                      </p:to>
                                    </p:set>
                                    <p:anim calcmode="lin" valueType="num">
                                      <p:cBhvr>
                                        <p:cTn id="7" dur="1000" fill="hold"/>
                                        <p:tgtEl>
                                          <p:spTgt spid="158">
                                            <p:bg/>
                                          </p:spTgt>
                                        </p:tgtEl>
                                        <p:attrNameLst>
                                          <p:attrName>ppt_x</p:attrName>
                                        </p:attrNameLst>
                                      </p:cBhvr>
                                      <p:tavLst>
                                        <p:tav tm="0">
                                          <p:val>
                                            <p:strVal val="0-#ppt_w/2"/>
                                          </p:val>
                                        </p:tav>
                                        <p:tav tm="100000">
                                          <p:val>
                                            <p:strVal val="#ppt_x"/>
                                          </p:val>
                                        </p:tav>
                                      </p:tavLst>
                                    </p:anim>
                                    <p:anim calcmode="lin" valueType="num">
                                      <p:cBhvr>
                                        <p:cTn id="8" dur="1000" fill="hold"/>
                                        <p:tgtEl>
                                          <p:spTgt spid="158">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58">
                                            <p:txEl>
                                              <p:pRg st="0" end="0"/>
                                            </p:txEl>
                                          </p:spTgt>
                                        </p:tgtEl>
                                        <p:attrNameLst>
                                          <p:attrName>style.visibility</p:attrName>
                                        </p:attrNameLst>
                                      </p:cBhvr>
                                      <p:to>
                                        <p:strVal val="visible"/>
                                      </p:to>
                                    </p:set>
                                    <p:anim calcmode="lin" valueType="num">
                                      <p:cBhvr>
                                        <p:cTn id="11" dur="1000" fill="hold"/>
                                        <p:tgtEl>
                                          <p:spTgt spid="158">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158">
                                            <p:txEl>
                                              <p:pRg st="1" end="1"/>
                                            </p:txEl>
                                          </p:spTgt>
                                        </p:tgtEl>
                                        <p:attrNameLst>
                                          <p:attrName>style.visibility</p:attrName>
                                        </p:attrNameLst>
                                      </p:cBhvr>
                                      <p:to>
                                        <p:strVal val="visible"/>
                                      </p:to>
                                    </p:set>
                                    <p:anim calcmode="lin" valueType="num">
                                      <p:cBhvr>
                                        <p:cTn id="17" dur="1000" fill="hold"/>
                                        <p:tgtEl>
                                          <p:spTgt spid="158">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el" backwards="0">
                                    <p:tmAbs val="0"/>
                                  </p:iterate>
                                  <p:childTnLst>
                                    <p:set>
                                      <p:cBhvr>
                                        <p:cTn id="22" fill="hold"/>
                                        <p:tgtEl>
                                          <p:spTgt spid="158">
                                            <p:txEl>
                                              <p:pRg st="2" end="2"/>
                                            </p:txEl>
                                          </p:spTgt>
                                        </p:tgtEl>
                                        <p:attrNameLst>
                                          <p:attrName>style.visibility</p:attrName>
                                        </p:attrNameLst>
                                      </p:cBhvr>
                                      <p:to>
                                        <p:strVal val="visible"/>
                                      </p:to>
                                    </p:set>
                                    <p:anim calcmode="lin" valueType="num">
                                      <p:cBhvr>
                                        <p:cTn id="23" dur="1000" fill="hold"/>
                                        <p:tgtEl>
                                          <p:spTgt spid="158">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5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 grpId="1" fill="hold">
                                  <p:stCondLst>
                                    <p:cond delay="0"/>
                                  </p:stCondLst>
                                  <p:iterate type="el" backwards="0">
                                    <p:tmAbs val="0"/>
                                  </p:iterate>
                                  <p:childTnLst>
                                    <p:set>
                                      <p:cBhvr>
                                        <p:cTn id="28" fill="hold"/>
                                        <p:tgtEl>
                                          <p:spTgt spid="158">
                                            <p:txEl>
                                              <p:pRg st="3" end="3"/>
                                            </p:txEl>
                                          </p:spTgt>
                                        </p:tgtEl>
                                        <p:attrNameLst>
                                          <p:attrName>style.visibility</p:attrName>
                                        </p:attrNameLst>
                                      </p:cBhvr>
                                      <p:to>
                                        <p:strVal val="visible"/>
                                      </p:to>
                                    </p:set>
                                    <p:anim calcmode="lin" valueType="num">
                                      <p:cBhvr>
                                        <p:cTn id="29" dur="1000" fill="hold"/>
                                        <p:tgtEl>
                                          <p:spTgt spid="158">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5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8"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eorgia"/>
        <a:ea typeface="Georgia"/>
        <a:cs typeface="Georgia"/>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eorgia"/>
        <a:ea typeface="Georgia"/>
        <a:cs typeface="Georgia"/>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