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0" r:id="rId17"/>
    <p:sldId id="271" r:id="rId1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Didot"/>
        <a:ea typeface="Didot"/>
        <a:cs typeface="Didot"/>
        <a:sym typeface="Dido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Didot"/>
        <a:ea typeface="Didot"/>
        <a:cs typeface="Didot"/>
        <a:sym typeface="Dido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Didot"/>
        <a:ea typeface="Didot"/>
        <a:cs typeface="Didot"/>
        <a:sym typeface="Dido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Didot"/>
        <a:ea typeface="Didot"/>
        <a:cs typeface="Didot"/>
        <a:sym typeface="Dido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Didot"/>
        <a:ea typeface="Didot"/>
        <a:cs typeface="Didot"/>
        <a:sym typeface="Dido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Didot"/>
        <a:ea typeface="Didot"/>
        <a:cs typeface="Didot"/>
        <a:sym typeface="Dido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Didot"/>
        <a:ea typeface="Didot"/>
        <a:cs typeface="Didot"/>
        <a:sym typeface="Dido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Didot"/>
        <a:ea typeface="Didot"/>
        <a:cs typeface="Didot"/>
        <a:sym typeface="Dido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Didot"/>
        <a:ea typeface="Didot"/>
        <a:cs typeface="Didot"/>
        <a:sym typeface="Didot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F5F0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87CED4">
              <a:alpha val="2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254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5DC123">
              <a:alpha val="19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632E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632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105381"/>
              <a:satOff val="14341"/>
              <a:lumOff val="10801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105381"/>
              <a:satOff val="14341"/>
              <a:lumOff val="10801"/>
            </a:schemeClr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45761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77C83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77C83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3"/>
  </p:normalViewPr>
  <p:slideViewPr>
    <p:cSldViewPr snapToGrid="0" snapToObjects="1">
      <p:cViewPr varScale="1">
        <p:scale>
          <a:sx n="80" d="100"/>
          <a:sy n="80" d="100"/>
        </p:scale>
        <p:origin x="1504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Titolo Testo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>
                <a:solidFill>
                  <a:srgbClr val="FFFFFF"/>
                </a:solidFill>
              </a:defRPr>
            </a:lvl1pPr>
            <a:lvl2pPr marL="0" indent="228600" algn="ctr">
              <a:spcBef>
                <a:spcPts val="0"/>
              </a:spcBef>
              <a:buSzTx/>
              <a:buNone/>
              <a:defRPr sz="3200">
                <a:solidFill>
                  <a:srgbClr val="FFFFFF"/>
                </a:solidFill>
              </a:defRPr>
            </a:lvl2pPr>
            <a:lvl3pPr marL="0" indent="457200" algn="ctr">
              <a:spcBef>
                <a:spcPts val="0"/>
              </a:spcBef>
              <a:buSzTx/>
              <a:buNone/>
              <a:defRPr sz="3200">
                <a:solidFill>
                  <a:srgbClr val="FFFFFF"/>
                </a:solidFill>
              </a:defRPr>
            </a:lvl3pPr>
            <a:lvl4pPr marL="0" indent="685800" algn="ctr">
              <a:spcBef>
                <a:spcPts val="0"/>
              </a:spcBef>
              <a:buSzTx/>
              <a:buNone/>
              <a:defRPr sz="3200">
                <a:solidFill>
                  <a:srgbClr val="FFFFFF"/>
                </a:solidFill>
              </a:defRPr>
            </a:lvl4pPr>
            <a:lvl5pPr marL="0" indent="914400" algn="ctr">
              <a:spcBef>
                <a:spcPts val="0"/>
              </a:spcBef>
              <a:buSzTx/>
              <a:buNone/>
              <a:defRPr sz="3200">
                <a:solidFill>
                  <a:srgbClr val="FFFFFF"/>
                </a:solidFill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5334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8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–Giovanni Mela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1270000" y="4254500"/>
            <a:ext cx="10464800" cy="7112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2400"/>
              </a:spcBef>
              <a:buSzTx/>
              <a:buNone/>
              <a:defRPr sz="4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r>
              <a:t>“Inserisci qui una citazione”.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Oriz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160020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Titolo Testo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2192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>
                <a:solidFill>
                  <a:srgbClr val="FFFFFF"/>
                </a:solidFill>
              </a:defRPr>
            </a:lvl1pPr>
            <a:lvl2pPr marL="0" indent="228600" algn="ctr">
              <a:spcBef>
                <a:spcPts val="0"/>
              </a:spcBef>
              <a:buSzTx/>
              <a:buNone/>
              <a:defRPr sz="3200">
                <a:solidFill>
                  <a:srgbClr val="FFFFFF"/>
                </a:solidFill>
              </a:defRPr>
            </a:lvl2pPr>
            <a:lvl3pPr marL="0" indent="457200" algn="ctr">
              <a:spcBef>
                <a:spcPts val="0"/>
              </a:spcBef>
              <a:buSzTx/>
              <a:buNone/>
              <a:defRPr sz="3200">
                <a:solidFill>
                  <a:srgbClr val="FFFFFF"/>
                </a:solidFill>
              </a:defRPr>
            </a:lvl3pPr>
            <a:lvl4pPr marL="0" indent="685800" algn="ctr">
              <a:spcBef>
                <a:spcPts val="0"/>
              </a:spcBef>
              <a:buSzTx/>
              <a:buNone/>
              <a:defRPr sz="3200">
                <a:solidFill>
                  <a:srgbClr val="FFFFFF"/>
                </a:solidFill>
              </a:defRPr>
            </a:lvl4pPr>
            <a:lvl5pPr marL="0" indent="914400" algn="ctr">
              <a:spcBef>
                <a:spcPts val="0"/>
              </a:spcBef>
              <a:buSzTx/>
              <a:buNone/>
              <a:defRPr sz="3200">
                <a:solidFill>
                  <a:srgbClr val="FFFFFF"/>
                </a:solidFill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- Centr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6718300" y="762000"/>
            <a:ext cx="5334000" cy="8242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952500" y="762000"/>
            <a:ext cx="5334000" cy="4000500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r>
              <a:t>Titolo Testo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952500" y="5003800"/>
            <a:ext cx="5334000" cy="4000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>
                <a:solidFill>
                  <a:srgbClr val="FFFFFF"/>
                </a:solidFill>
              </a:defRPr>
            </a:lvl1pPr>
            <a:lvl2pPr marL="0" indent="228600" algn="ctr">
              <a:spcBef>
                <a:spcPts val="0"/>
              </a:spcBef>
              <a:buSzTx/>
              <a:buNone/>
              <a:defRPr sz="3200">
                <a:solidFill>
                  <a:srgbClr val="FFFFFF"/>
                </a:solidFill>
              </a:defRPr>
            </a:lvl2pPr>
            <a:lvl3pPr marL="0" indent="457200" algn="ctr">
              <a:spcBef>
                <a:spcPts val="0"/>
              </a:spcBef>
              <a:buSzTx/>
              <a:buNone/>
              <a:defRPr sz="3200">
                <a:solidFill>
                  <a:srgbClr val="FFFFFF"/>
                </a:solidFill>
              </a:defRPr>
            </a:lvl3pPr>
            <a:lvl4pPr marL="0" indent="685800" algn="ctr">
              <a:spcBef>
                <a:spcPts val="0"/>
              </a:spcBef>
              <a:buSzTx/>
              <a:buNone/>
              <a:defRPr sz="3200">
                <a:solidFill>
                  <a:srgbClr val="FFFFFF"/>
                </a:solidFill>
              </a:defRPr>
            </a:lvl4pPr>
            <a:lvl5pPr marL="0" indent="914400" algn="ctr">
              <a:spcBef>
                <a:spcPts val="0"/>
              </a:spcBef>
              <a:buSzTx/>
              <a:buNone/>
              <a:defRPr sz="3200">
                <a:solidFill>
                  <a:srgbClr val="FFFFFF"/>
                </a:solidFill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- In al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punti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, punti elenco 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81000" indent="-381000" algn="l">
              <a:spcBef>
                <a:spcPts val="3800"/>
              </a:spcBef>
              <a:defRPr sz="2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  <a:lvl2pPr marL="762000" indent="-381000" algn="l">
              <a:spcBef>
                <a:spcPts val="3800"/>
              </a:spcBef>
              <a:defRPr sz="2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2pPr>
            <a:lvl3pPr marL="1143000" indent="-381000" algn="l">
              <a:spcBef>
                <a:spcPts val="3800"/>
              </a:spcBef>
              <a:defRPr sz="2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3pPr>
            <a:lvl4pPr marL="1524000" indent="-381000" algn="l">
              <a:spcBef>
                <a:spcPts val="3800"/>
              </a:spcBef>
              <a:defRPr sz="2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4pPr>
            <a:lvl5pPr marL="1905000" indent="-381000" algn="l">
              <a:spcBef>
                <a:spcPts val="3800"/>
              </a:spcBef>
              <a:defRPr sz="2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nti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3 per 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6718300" y="7620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half" idx="15"/>
          </p:nvPr>
        </p:nvSpPr>
        <p:spPr>
          <a:xfrm>
            <a:off x="952500" y="762884"/>
            <a:ext cx="5334000" cy="8229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06400"/>
            <a:ext cx="11099800" cy="2120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Titolo Testo</a:t>
            </a:r>
          </a:p>
        </p:txBody>
      </p:sp>
      <p:sp>
        <p:nvSpPr>
          <p:cNvPr id="3" name="Shape 3"/>
          <p:cNvSpPr>
            <a:spLocks noGrp="1"/>
          </p:cNvSpPr>
          <p:nvPr>
            <p:ph type="sldNum" sz="quarter" idx="2"/>
          </p:nvPr>
        </p:nvSpPr>
        <p:spPr>
          <a:xfrm>
            <a:off x="6272528" y="9245600"/>
            <a:ext cx="447044" cy="4191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200">
                <a:solidFill>
                  <a:srgbClr val="000000"/>
                </a:solidFill>
                <a:latin typeface="+mj-lt"/>
                <a:ea typeface="+mj-ea"/>
                <a:cs typeface="+mj-cs"/>
                <a:sym typeface="Georgia"/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Georgia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Georgia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Georgia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Georgia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Georgia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Georgia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Georgia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Georgia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Georgia"/>
        </a:defRPr>
      </a:lvl9pPr>
    </p:titleStyle>
    <p:bodyStyle>
      <a:lvl1pPr marL="457200" marR="0" indent="-457200" algn="just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Georgia"/>
        </a:defRPr>
      </a:lvl1pPr>
      <a:lvl2pPr marL="914400" marR="0" indent="-457200" algn="just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Georgia"/>
        </a:defRPr>
      </a:lvl2pPr>
      <a:lvl3pPr marL="1371600" marR="0" indent="-457200" algn="just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Georgia"/>
        </a:defRPr>
      </a:lvl3pPr>
      <a:lvl4pPr marL="1828800" marR="0" indent="-457200" algn="just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Georgia"/>
        </a:defRPr>
      </a:lvl4pPr>
      <a:lvl5pPr marL="2286000" marR="0" indent="-457200" algn="just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Georgia"/>
        </a:defRPr>
      </a:lvl5pPr>
      <a:lvl6pPr marL="2743200" marR="0" indent="-457200" algn="just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Georgia"/>
        </a:defRPr>
      </a:lvl6pPr>
      <a:lvl7pPr marL="3200400" marR="0" indent="-457200" algn="just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Georgia"/>
        </a:defRPr>
      </a:lvl7pPr>
      <a:lvl8pPr marL="3657600" marR="0" indent="-457200" algn="just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Georgia"/>
        </a:defRPr>
      </a:lvl8pPr>
      <a:lvl9pPr marL="4114800" marR="0" indent="-457200" algn="just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Georgia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eorgia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eorgia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eorgia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eorgia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eorgia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eorgia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eorgia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eorgia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eorgi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staatsbibliothek-berlin.de/fileadmin/user_upload/zentrale_Seiten/handschriftenabteilung/bilder/mlf416_g.jpg" TargetMode="External"/><Relationship Id="rId2" Type="http://schemas.openxmlformats.org/officeDocument/2006/relationships/hyperlink" Target="https://spotlight.vatlib.it/latin-paleography/catalog/Vat_lat_3256" TargetMode="Externa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digi.vatlib.it/view/MSS_Vat.lat.3225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youtu.be/kS-BOVg0IYU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/>
          </p:cNvSpPr>
          <p:nvPr>
            <p:ph type="ctrTitle"/>
          </p:nvPr>
        </p:nvSpPr>
        <p:spPr>
          <a:xfrm>
            <a:off x="1222846" y="4328998"/>
            <a:ext cx="10559108" cy="1095603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502412">
              <a:defRPr sz="6880" b="1"/>
            </a:lvl1pPr>
          </a:lstStyle>
          <a:p>
            <a:r>
              <a:t>CAPITALE ROMANA</a:t>
            </a:r>
          </a:p>
        </p:txBody>
      </p:sp>
      <p:sp>
        <p:nvSpPr>
          <p:cNvPr id="122" name="Shape 122"/>
          <p:cNvSpPr>
            <a:spLocks noGrp="1"/>
          </p:cNvSpPr>
          <p:nvPr>
            <p:ph type="sldNum" sz="quarter" idx="2"/>
          </p:nvPr>
        </p:nvSpPr>
        <p:spPr>
          <a:xfrm>
            <a:off x="6370482" y="9245600"/>
            <a:ext cx="251136" cy="41910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</a:t>
            </a:fld>
            <a:endParaRPr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Rispetto alla capitale epigrafica eseguita sulla pietra, ci sono alcuni adattamenti, dovuti alla flessibilità del calamo, alla morbidezza della materia (papiro) e alla diversità della tecnica (scrittura, non incisione).</a:t>
            </a:r>
          </a:p>
          <a:p>
            <a:r>
              <a:rPr>
                <a:solidFill>
                  <a:schemeClr val="accent5"/>
                </a:solidFill>
              </a:rPr>
              <a:t>La capitale libraria si diffuse in tutti i territori soggetti a Roma </a:t>
            </a:r>
            <a:r>
              <a:t>e divenne per alcuni secoli (almeno fino al III secolo d.C.) </a:t>
            </a:r>
            <a:r>
              <a:rPr b="1"/>
              <a:t>l’unica scrittura libraria del mondo latino.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fast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>
            <a:spLocks noGrp="1"/>
          </p:cNvSpPr>
          <p:nvPr>
            <p:ph type="title"/>
          </p:nvPr>
        </p:nvSpPr>
        <p:spPr>
          <a:xfrm>
            <a:off x="2645245" y="2145463"/>
            <a:ext cx="4865369" cy="2120901"/>
          </a:xfrm>
          <a:prstGeom prst="rect">
            <a:avLst/>
          </a:prstGeom>
        </p:spPr>
        <p:txBody>
          <a:bodyPr/>
          <a:lstStyle/>
          <a:p>
            <a:r>
              <a:t>Alfabeto</a:t>
            </a:r>
          </a:p>
        </p:txBody>
      </p:sp>
      <p:pic>
        <p:nvPicPr>
          <p:cNvPr id="194" name="capitale_libraria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34213" y="4786101"/>
            <a:ext cx="12136374" cy="1154676"/>
          </a:xfrm>
          <a:prstGeom prst="rect">
            <a:avLst/>
          </a:prstGeom>
          <a:ln w="12700">
            <a:miter lim="400000"/>
          </a:ln>
        </p:spPr>
      </p:pic>
      <p:sp>
        <p:nvSpPr>
          <p:cNvPr id="195" name="Shape 195"/>
          <p:cNvSpPr/>
          <p:nvPr/>
        </p:nvSpPr>
        <p:spPr>
          <a:xfrm>
            <a:off x="398513" y="7237512"/>
            <a:ext cx="12207774" cy="7113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>
                <a:solidFill>
                  <a:srgbClr val="000000"/>
                </a:solidFill>
              </a:defRPr>
            </a:pPr>
            <a:r>
              <a:t>Esempio di alfabeto in capitale libraria (</a:t>
            </a:r>
            <a:r>
              <a:rPr b="0"/>
              <a:t>Vat. lat. 3225</a:t>
            </a:r>
            <a:r>
              <a:t>) </a:t>
            </a:r>
          </a:p>
        </p:txBody>
      </p:sp>
      <p:sp>
        <p:nvSpPr>
          <p:cNvPr id="196" name="Shape 196"/>
          <p:cNvSpPr/>
          <p:nvPr/>
        </p:nvSpPr>
        <p:spPr>
          <a:xfrm>
            <a:off x="1596931" y="2850237"/>
            <a:ext cx="382627" cy="7113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2</a:t>
            </a:r>
          </a:p>
        </p:txBody>
      </p:sp>
      <p:sp>
        <p:nvSpPr>
          <p:cNvPr id="197" name="Shape 197"/>
          <p:cNvSpPr/>
          <p:nvPr/>
        </p:nvSpPr>
        <p:spPr>
          <a:xfrm>
            <a:off x="1153244" y="2570913"/>
            <a:ext cx="1270001" cy="1270001"/>
          </a:xfrm>
          <a:prstGeom prst="ellipse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blurRad="76200" dir="18900000" rotWithShape="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 b="0">
                <a:effectLst>
                  <a:outerShdw blurRad="25400" dist="23998" dir="2700000" rotWithShape="0">
                    <a:srgbClr val="000000">
                      <a:alpha val="31034"/>
                    </a:srgbClr>
                  </a:outerShdw>
                </a:effectLst>
                <a:latin typeface="+mn-lt"/>
                <a:ea typeface="+mn-ea"/>
                <a:cs typeface="+mn-cs"/>
                <a:sym typeface="Helvetica Light"/>
              </a:defRPr>
            </a:pPr>
            <a:endParaRPr/>
          </a:p>
        </p:txBody>
      </p:sp>
      <p:sp>
        <p:nvSpPr>
          <p:cNvPr id="198" name="Shape 198"/>
          <p:cNvSpPr/>
          <p:nvPr/>
        </p:nvSpPr>
        <p:spPr>
          <a:xfrm>
            <a:off x="1596931" y="2850237"/>
            <a:ext cx="382627" cy="7113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3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" grpId="3" animBg="1" advAuto="0"/>
      <p:bldP spid="194" grpId="4" animBg="1" advAuto="0"/>
      <p:bldP spid="195" grpId="5" animBg="1" advAuto="0"/>
      <p:bldP spid="197" grpId="1" animBg="1" advAuto="0"/>
      <p:bldP spid="198" grpId="2" animBg="1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/>
          <p:nvPr/>
        </p:nvSpPr>
        <p:spPr>
          <a:xfrm>
            <a:off x="635966" y="1488876"/>
            <a:ext cx="11293997" cy="6946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372978" indent="-372978" algn="just">
              <a:spcBef>
                <a:spcPts val="4200"/>
              </a:spcBef>
              <a:buSzPct val="75000"/>
              <a:buChar char="•"/>
              <a:defRPr sz="3100" b="0">
                <a:solidFill>
                  <a:srgbClr val="000000"/>
                </a:solidFill>
                <a:latin typeface="+mj-lt"/>
                <a:ea typeface="+mj-ea"/>
                <a:cs typeface="+mj-cs"/>
                <a:sym typeface="Georgia"/>
              </a:defRPr>
            </a:pPr>
            <a:r>
              <a:rPr dirty="0"/>
              <a:t>A </a:t>
            </a:r>
            <a:r>
              <a:rPr dirty="0" err="1"/>
              <a:t>partire</a:t>
            </a:r>
            <a:r>
              <a:rPr dirty="0"/>
              <a:t> dal IV </a:t>
            </a:r>
            <a:r>
              <a:rPr dirty="0" err="1"/>
              <a:t>secolo</a:t>
            </a:r>
            <a:r>
              <a:rPr dirty="0"/>
              <a:t> </a:t>
            </a:r>
            <a:r>
              <a:rPr dirty="0" err="1"/>
              <a:t>cominciarono</a:t>
            </a:r>
            <a:r>
              <a:rPr dirty="0"/>
              <a:t> a </a:t>
            </a:r>
            <a:r>
              <a:rPr dirty="0" err="1"/>
              <a:t>diffondersi</a:t>
            </a:r>
            <a:r>
              <a:rPr dirty="0"/>
              <a:t> </a:t>
            </a:r>
            <a:r>
              <a:rPr dirty="0" err="1"/>
              <a:t>altri</a:t>
            </a:r>
            <a:r>
              <a:rPr dirty="0"/>
              <a:t> tipi di </a:t>
            </a:r>
            <a:r>
              <a:rPr dirty="0" err="1"/>
              <a:t>scrittura</a:t>
            </a:r>
            <a:r>
              <a:rPr dirty="0"/>
              <a:t> </a:t>
            </a:r>
            <a:r>
              <a:rPr dirty="0" err="1"/>
              <a:t>libraria</a:t>
            </a:r>
            <a:r>
              <a:rPr dirty="0"/>
              <a:t> (</a:t>
            </a:r>
            <a:r>
              <a:rPr dirty="0" err="1"/>
              <a:t>l’onciale</a:t>
            </a:r>
            <a:r>
              <a:rPr dirty="0"/>
              <a:t> e la </a:t>
            </a:r>
            <a:r>
              <a:rPr dirty="0" err="1"/>
              <a:t>semionciale</a:t>
            </a:r>
            <a:r>
              <a:rPr dirty="0"/>
              <a:t>), ma la </a:t>
            </a:r>
            <a:r>
              <a:rPr dirty="0" err="1"/>
              <a:t>capitale</a:t>
            </a:r>
            <a:r>
              <a:rPr dirty="0"/>
              <a:t> </a:t>
            </a:r>
            <a:r>
              <a:rPr dirty="0" err="1"/>
              <a:t>continuò</a:t>
            </a:r>
            <a:r>
              <a:rPr dirty="0"/>
              <a:t> a </a:t>
            </a:r>
            <a:r>
              <a:rPr dirty="0" err="1"/>
              <a:t>essere</a:t>
            </a:r>
            <a:r>
              <a:rPr dirty="0"/>
              <a:t> </a:t>
            </a:r>
            <a:r>
              <a:rPr dirty="0" err="1"/>
              <a:t>usata</a:t>
            </a:r>
            <a:r>
              <a:rPr dirty="0"/>
              <a:t> </a:t>
            </a:r>
            <a:r>
              <a:rPr dirty="0" err="1"/>
              <a:t>ancora</a:t>
            </a:r>
            <a:r>
              <a:rPr dirty="0"/>
              <a:t> </a:t>
            </a:r>
            <a:r>
              <a:rPr dirty="0" err="1"/>
              <a:t>fino</a:t>
            </a:r>
            <a:r>
              <a:rPr dirty="0"/>
              <a:t> al VI </a:t>
            </a:r>
            <a:r>
              <a:rPr dirty="0" err="1"/>
              <a:t>secolo</a:t>
            </a:r>
            <a:r>
              <a:rPr dirty="0"/>
              <a:t>. </a:t>
            </a:r>
          </a:p>
          <a:p>
            <a:pPr marL="372978" indent="-372978" algn="just">
              <a:spcBef>
                <a:spcPts val="4200"/>
              </a:spcBef>
              <a:buSzPct val="75000"/>
              <a:buChar char="•"/>
              <a:defRPr sz="3100" b="0">
                <a:solidFill>
                  <a:srgbClr val="000000"/>
                </a:solidFill>
                <a:latin typeface="+mj-lt"/>
                <a:ea typeface="+mj-ea"/>
                <a:cs typeface="+mj-cs"/>
                <a:sym typeface="Georgia"/>
              </a:defRPr>
            </a:pPr>
            <a:r>
              <a:rPr dirty="0"/>
              <a:t>La </a:t>
            </a:r>
            <a:r>
              <a:rPr dirty="0" err="1"/>
              <a:t>diffusione</a:t>
            </a:r>
            <a:r>
              <a:rPr dirty="0"/>
              <a:t> di un </a:t>
            </a:r>
            <a:r>
              <a:rPr dirty="0" err="1"/>
              <a:t>nuovo</a:t>
            </a:r>
            <a:r>
              <a:rPr dirty="0"/>
              <a:t> </a:t>
            </a:r>
            <a:r>
              <a:rPr dirty="0" err="1"/>
              <a:t>tipo</a:t>
            </a:r>
            <a:r>
              <a:rPr dirty="0"/>
              <a:t> di </a:t>
            </a:r>
            <a:r>
              <a:rPr dirty="0" err="1"/>
              <a:t>libro</a:t>
            </a:r>
            <a:r>
              <a:rPr dirty="0"/>
              <a:t> (</a:t>
            </a:r>
            <a:r>
              <a:rPr dirty="0" err="1"/>
              <a:t>il</a:t>
            </a:r>
            <a:r>
              <a:rPr dirty="0"/>
              <a:t> </a:t>
            </a:r>
            <a:r>
              <a:rPr dirty="0" err="1"/>
              <a:t>codice</a:t>
            </a:r>
            <a:r>
              <a:rPr dirty="0"/>
              <a:t> di </a:t>
            </a:r>
            <a:r>
              <a:rPr dirty="0" err="1"/>
              <a:t>pergamena</a:t>
            </a:r>
            <a:r>
              <a:rPr dirty="0"/>
              <a:t>) e la </a:t>
            </a:r>
            <a:r>
              <a:rPr dirty="0" err="1"/>
              <a:t>crisi</a:t>
            </a:r>
            <a:r>
              <a:rPr dirty="0"/>
              <a:t> </a:t>
            </a:r>
            <a:r>
              <a:rPr dirty="0" err="1"/>
              <a:t>della</a:t>
            </a:r>
            <a:r>
              <a:rPr dirty="0"/>
              <a:t> </a:t>
            </a:r>
            <a:r>
              <a:rPr dirty="0" err="1"/>
              <a:t>produzione</a:t>
            </a:r>
            <a:r>
              <a:rPr dirty="0"/>
              <a:t> </a:t>
            </a:r>
            <a:r>
              <a:rPr dirty="0" err="1"/>
              <a:t>libraria</a:t>
            </a:r>
            <a:r>
              <a:rPr dirty="0"/>
              <a:t> </a:t>
            </a:r>
            <a:r>
              <a:rPr dirty="0" err="1"/>
              <a:t>romana</a:t>
            </a:r>
            <a:r>
              <a:rPr dirty="0"/>
              <a:t>, in </a:t>
            </a:r>
            <a:r>
              <a:rPr dirty="0" err="1"/>
              <a:t>parte</a:t>
            </a:r>
            <a:r>
              <a:rPr dirty="0"/>
              <a:t> </a:t>
            </a:r>
            <a:r>
              <a:rPr dirty="0" err="1"/>
              <a:t>determinata</a:t>
            </a:r>
            <a:r>
              <a:rPr dirty="0"/>
              <a:t> anche </a:t>
            </a:r>
            <a:r>
              <a:rPr dirty="0" err="1"/>
              <a:t>dalla</a:t>
            </a:r>
            <a:r>
              <a:rPr dirty="0"/>
              <a:t> </a:t>
            </a:r>
            <a:r>
              <a:rPr dirty="0" err="1"/>
              <a:t>crisi</a:t>
            </a:r>
            <a:r>
              <a:rPr dirty="0"/>
              <a:t> </a:t>
            </a:r>
            <a:r>
              <a:rPr dirty="0" err="1"/>
              <a:t>economica</a:t>
            </a:r>
            <a:r>
              <a:rPr dirty="0"/>
              <a:t>, </a:t>
            </a:r>
            <a:r>
              <a:rPr dirty="0" err="1"/>
              <a:t>politica</a:t>
            </a:r>
            <a:r>
              <a:rPr dirty="0"/>
              <a:t> e </a:t>
            </a:r>
            <a:r>
              <a:rPr dirty="0" err="1"/>
              <a:t>istituzionale</a:t>
            </a:r>
            <a:r>
              <a:rPr dirty="0"/>
              <a:t> </a:t>
            </a:r>
            <a:r>
              <a:rPr dirty="0" err="1"/>
              <a:t>che</a:t>
            </a:r>
            <a:r>
              <a:rPr dirty="0"/>
              <a:t> </a:t>
            </a:r>
            <a:r>
              <a:rPr dirty="0" err="1"/>
              <a:t>alla</a:t>
            </a:r>
            <a:r>
              <a:rPr dirty="0"/>
              <a:t> fine del V </a:t>
            </a:r>
            <a:r>
              <a:rPr dirty="0" err="1"/>
              <a:t>secolo</a:t>
            </a:r>
            <a:r>
              <a:rPr dirty="0"/>
              <a:t> </a:t>
            </a:r>
            <a:r>
              <a:rPr dirty="0" err="1"/>
              <a:t>portò</a:t>
            </a:r>
            <a:r>
              <a:rPr dirty="0"/>
              <a:t> </a:t>
            </a:r>
            <a:r>
              <a:rPr dirty="0" err="1"/>
              <a:t>alla</a:t>
            </a:r>
            <a:r>
              <a:rPr dirty="0"/>
              <a:t> </a:t>
            </a:r>
            <a:r>
              <a:rPr dirty="0" err="1"/>
              <a:t>caduta</a:t>
            </a:r>
            <a:r>
              <a:rPr dirty="0"/>
              <a:t> </a:t>
            </a:r>
            <a:r>
              <a:rPr dirty="0" err="1"/>
              <a:t>dell’impero</a:t>
            </a:r>
            <a:r>
              <a:rPr dirty="0"/>
              <a:t> </a:t>
            </a:r>
            <a:r>
              <a:rPr dirty="0" err="1"/>
              <a:t>romano</a:t>
            </a:r>
            <a:r>
              <a:rPr dirty="0"/>
              <a:t> </a:t>
            </a:r>
            <a:r>
              <a:rPr dirty="0" err="1"/>
              <a:t>d’Occidente</a:t>
            </a:r>
            <a:r>
              <a:rPr dirty="0"/>
              <a:t>, </a:t>
            </a:r>
            <a:r>
              <a:rPr dirty="0" err="1"/>
              <a:t>resero</a:t>
            </a:r>
            <a:r>
              <a:rPr dirty="0"/>
              <a:t> </a:t>
            </a:r>
            <a:r>
              <a:rPr dirty="0" err="1"/>
              <a:t>sempre</a:t>
            </a:r>
            <a:r>
              <a:rPr dirty="0"/>
              <a:t> </a:t>
            </a:r>
            <a:r>
              <a:rPr dirty="0" err="1"/>
              <a:t>più</a:t>
            </a:r>
            <a:r>
              <a:rPr dirty="0"/>
              <a:t> </a:t>
            </a:r>
            <a:r>
              <a:rPr dirty="0" err="1"/>
              <a:t>netta</a:t>
            </a:r>
            <a:r>
              <a:rPr dirty="0"/>
              <a:t> la </a:t>
            </a:r>
            <a:r>
              <a:rPr dirty="0" err="1"/>
              <a:t>differenza</a:t>
            </a:r>
            <a:r>
              <a:rPr dirty="0"/>
              <a:t> </a:t>
            </a:r>
            <a:r>
              <a:rPr dirty="0" err="1"/>
              <a:t>tra</a:t>
            </a:r>
            <a:r>
              <a:rPr dirty="0"/>
              <a:t> </a:t>
            </a:r>
            <a:r>
              <a:rPr dirty="0" err="1"/>
              <a:t>codici</a:t>
            </a:r>
            <a:r>
              <a:rPr dirty="0"/>
              <a:t> di </a:t>
            </a:r>
            <a:r>
              <a:rPr dirty="0" err="1"/>
              <a:t>lusso</a:t>
            </a:r>
            <a:r>
              <a:rPr dirty="0"/>
              <a:t> e </a:t>
            </a:r>
            <a:r>
              <a:rPr dirty="0" err="1"/>
              <a:t>codici</a:t>
            </a:r>
            <a:r>
              <a:rPr dirty="0"/>
              <a:t> per </a:t>
            </a:r>
            <a:r>
              <a:rPr dirty="0" err="1"/>
              <a:t>uso</a:t>
            </a:r>
            <a:r>
              <a:rPr dirty="0"/>
              <a:t> </a:t>
            </a:r>
            <a:r>
              <a:rPr dirty="0" err="1"/>
              <a:t>scolastico</a:t>
            </a:r>
            <a:r>
              <a:rPr dirty="0"/>
              <a:t> o </a:t>
            </a:r>
            <a:r>
              <a:rPr dirty="0" err="1"/>
              <a:t>privato</a:t>
            </a:r>
            <a:r>
              <a:rPr dirty="0"/>
              <a:t>. </a:t>
            </a:r>
          </a:p>
          <a:p>
            <a:pPr marL="372978" indent="-372978" algn="just">
              <a:spcBef>
                <a:spcPts val="4200"/>
              </a:spcBef>
              <a:buSzPct val="75000"/>
              <a:buChar char="•"/>
              <a:defRPr sz="3100" b="0">
                <a:solidFill>
                  <a:srgbClr val="000000"/>
                </a:solidFill>
                <a:latin typeface="+mj-lt"/>
                <a:ea typeface="+mj-ea"/>
                <a:cs typeface="+mj-cs"/>
                <a:sym typeface="Georgia"/>
              </a:defRPr>
            </a:pPr>
            <a:r>
              <a:rPr dirty="0" err="1"/>
              <a:t>Esistono</a:t>
            </a:r>
            <a:r>
              <a:rPr dirty="0"/>
              <a:t> </a:t>
            </a:r>
            <a:r>
              <a:rPr dirty="0" err="1"/>
              <a:t>varie</a:t>
            </a:r>
            <a:r>
              <a:rPr dirty="0"/>
              <a:t> </a:t>
            </a:r>
            <a:r>
              <a:rPr dirty="0" err="1"/>
              <a:t>testimonianze</a:t>
            </a:r>
            <a:r>
              <a:rPr dirty="0"/>
              <a:t>, </a:t>
            </a:r>
            <a:r>
              <a:rPr dirty="0" err="1"/>
              <a:t>tra</a:t>
            </a:r>
            <a:r>
              <a:rPr dirty="0"/>
              <a:t> cui anche </a:t>
            </a:r>
            <a:r>
              <a:rPr dirty="0" err="1"/>
              <a:t>alcuni</a:t>
            </a:r>
            <a:r>
              <a:rPr dirty="0"/>
              <a:t> </a:t>
            </a:r>
            <a:r>
              <a:rPr dirty="0" err="1"/>
              <a:t>codici</a:t>
            </a:r>
            <a:r>
              <a:rPr dirty="0"/>
              <a:t> </a:t>
            </a:r>
            <a:r>
              <a:rPr dirty="0" err="1"/>
              <a:t>integri</a:t>
            </a:r>
            <a:r>
              <a:rPr dirty="0"/>
              <a:t> o quasi, per lo </a:t>
            </a:r>
            <a:r>
              <a:rPr dirty="0" err="1"/>
              <a:t>più</a:t>
            </a:r>
            <a:r>
              <a:rPr dirty="0"/>
              <a:t> </a:t>
            </a:r>
            <a:r>
              <a:rPr dirty="0" err="1"/>
              <a:t>riconducibili</a:t>
            </a:r>
            <a:r>
              <a:rPr dirty="0"/>
              <a:t> </a:t>
            </a:r>
            <a:r>
              <a:rPr dirty="0" err="1"/>
              <a:t>alla</a:t>
            </a:r>
            <a:r>
              <a:rPr dirty="0"/>
              <a:t> </a:t>
            </a:r>
            <a:r>
              <a:rPr dirty="0" err="1"/>
              <a:t>classe</a:t>
            </a:r>
            <a:r>
              <a:rPr dirty="0"/>
              <a:t> </a:t>
            </a:r>
            <a:r>
              <a:rPr dirty="0" err="1"/>
              <a:t>colta</a:t>
            </a:r>
            <a:r>
              <a:rPr dirty="0"/>
              <a:t> del basso </a:t>
            </a:r>
            <a:r>
              <a:rPr dirty="0" err="1"/>
              <a:t>Impero</a:t>
            </a:r>
            <a:r>
              <a:rPr dirty="0"/>
              <a:t>, </a:t>
            </a:r>
            <a:r>
              <a:rPr dirty="0" err="1"/>
              <a:t>cioè</a:t>
            </a:r>
            <a:r>
              <a:rPr dirty="0"/>
              <a:t> </a:t>
            </a:r>
            <a:r>
              <a:rPr dirty="0" err="1"/>
              <a:t>alla</a:t>
            </a:r>
            <a:r>
              <a:rPr dirty="0"/>
              <a:t> </a:t>
            </a:r>
            <a:r>
              <a:rPr dirty="0" err="1"/>
              <a:t>classe</a:t>
            </a:r>
            <a:r>
              <a:rPr dirty="0"/>
              <a:t> </a:t>
            </a:r>
            <a:r>
              <a:rPr dirty="0" err="1"/>
              <a:t>senatoria</a:t>
            </a:r>
            <a:r>
              <a:rPr dirty="0"/>
              <a:t>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" grpId="1" build="p" bldLvl="5" animBg="1" advAuto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/>
          <p:nvPr/>
        </p:nvSpPr>
        <p:spPr>
          <a:xfrm>
            <a:off x="636239" y="1885249"/>
            <a:ext cx="11293997" cy="6057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372978" indent="-372978" algn="just">
              <a:spcBef>
                <a:spcPts val="4200"/>
              </a:spcBef>
              <a:buSzPct val="75000"/>
              <a:buChar char="•"/>
              <a:defRPr sz="3100" b="0">
                <a:solidFill>
                  <a:srgbClr val="000000"/>
                </a:solidFill>
                <a:latin typeface="+mj-lt"/>
                <a:ea typeface="+mj-ea"/>
                <a:cs typeface="+mj-cs"/>
                <a:sym typeface="Georgia"/>
              </a:defRPr>
            </a:pPr>
            <a:r>
              <a:rPr dirty="0"/>
              <a:t> </a:t>
            </a:r>
            <a:r>
              <a:rPr b="1" dirty="0" err="1">
                <a:solidFill>
                  <a:schemeClr val="accent6"/>
                </a:solidFill>
              </a:rPr>
              <a:t>Dopo</a:t>
            </a:r>
            <a:r>
              <a:rPr b="1" dirty="0">
                <a:solidFill>
                  <a:schemeClr val="accent6"/>
                </a:solidFill>
              </a:rPr>
              <a:t> </a:t>
            </a:r>
            <a:r>
              <a:rPr b="1" dirty="0" err="1">
                <a:solidFill>
                  <a:schemeClr val="accent6"/>
                </a:solidFill>
              </a:rPr>
              <a:t>il</a:t>
            </a:r>
            <a:r>
              <a:rPr b="1" dirty="0">
                <a:solidFill>
                  <a:schemeClr val="accent6"/>
                </a:solidFill>
              </a:rPr>
              <a:t> </a:t>
            </a:r>
            <a:r>
              <a:rPr b="1" dirty="0" err="1">
                <a:solidFill>
                  <a:schemeClr val="accent6"/>
                </a:solidFill>
              </a:rPr>
              <a:t>secolo</a:t>
            </a:r>
            <a:r>
              <a:rPr b="1" dirty="0">
                <a:solidFill>
                  <a:schemeClr val="accent6"/>
                </a:solidFill>
              </a:rPr>
              <a:t> VI,</a:t>
            </a:r>
            <a:r>
              <a:rPr dirty="0">
                <a:solidFill>
                  <a:schemeClr val="accent6"/>
                </a:solidFill>
              </a:rPr>
              <a:t> </a:t>
            </a:r>
            <a:r>
              <a:rPr dirty="0"/>
              <a:t>la </a:t>
            </a:r>
            <a:r>
              <a:rPr dirty="0" err="1"/>
              <a:t>capitale</a:t>
            </a:r>
            <a:r>
              <a:rPr dirty="0"/>
              <a:t> </a:t>
            </a:r>
            <a:r>
              <a:rPr dirty="0" err="1"/>
              <a:t>libraria</a:t>
            </a:r>
            <a:r>
              <a:rPr dirty="0"/>
              <a:t> </a:t>
            </a:r>
            <a:r>
              <a:rPr dirty="0" err="1"/>
              <a:t>fu</a:t>
            </a:r>
            <a:r>
              <a:rPr dirty="0"/>
              <a:t> </a:t>
            </a:r>
            <a:r>
              <a:rPr dirty="0" err="1"/>
              <a:t>abbandonata</a:t>
            </a:r>
            <a:r>
              <a:rPr dirty="0"/>
              <a:t> per la </a:t>
            </a:r>
            <a:r>
              <a:rPr dirty="0" err="1"/>
              <a:t>scrittura</a:t>
            </a:r>
            <a:r>
              <a:rPr dirty="0"/>
              <a:t> di </a:t>
            </a:r>
            <a:r>
              <a:rPr dirty="0" err="1"/>
              <a:t>libri</a:t>
            </a:r>
            <a:r>
              <a:rPr dirty="0"/>
              <a:t>. </a:t>
            </a:r>
          </a:p>
          <a:p>
            <a:pPr marL="372978" indent="-372978" algn="just">
              <a:spcBef>
                <a:spcPts val="4200"/>
              </a:spcBef>
              <a:buSzPct val="75000"/>
              <a:buChar char="•"/>
              <a:defRPr sz="3100" b="0">
                <a:solidFill>
                  <a:srgbClr val="000000"/>
                </a:solidFill>
                <a:latin typeface="+mj-lt"/>
                <a:ea typeface="+mj-ea"/>
                <a:cs typeface="+mj-cs"/>
                <a:sym typeface="Georgia"/>
              </a:defRPr>
            </a:pPr>
            <a:r>
              <a:rPr b="1" u="sng" dirty="0">
                <a:solidFill>
                  <a:schemeClr val="accent5"/>
                </a:solidFill>
              </a:rPr>
              <a:t>Di </a:t>
            </a:r>
            <a:r>
              <a:rPr b="1" u="sng" dirty="0" err="1">
                <a:solidFill>
                  <a:schemeClr val="accent5"/>
                </a:solidFill>
              </a:rPr>
              <a:t>norma</a:t>
            </a:r>
            <a:r>
              <a:rPr b="1" u="sng" dirty="0">
                <a:solidFill>
                  <a:schemeClr val="accent5"/>
                </a:solidFill>
              </a:rPr>
              <a:t> </a:t>
            </a:r>
            <a:r>
              <a:rPr b="1" u="sng" dirty="0" err="1">
                <a:solidFill>
                  <a:schemeClr val="accent5"/>
                </a:solidFill>
              </a:rPr>
              <a:t>nei</a:t>
            </a:r>
            <a:r>
              <a:rPr b="1" u="sng" dirty="0">
                <a:solidFill>
                  <a:schemeClr val="accent5"/>
                </a:solidFill>
              </a:rPr>
              <a:t> </a:t>
            </a:r>
            <a:r>
              <a:rPr b="1" u="sng" dirty="0" err="1">
                <a:solidFill>
                  <a:schemeClr val="accent5"/>
                </a:solidFill>
              </a:rPr>
              <a:t>manoscritti</a:t>
            </a:r>
            <a:r>
              <a:rPr b="1" u="sng" dirty="0">
                <a:solidFill>
                  <a:schemeClr val="accent5"/>
                </a:solidFill>
              </a:rPr>
              <a:t> </a:t>
            </a:r>
            <a:r>
              <a:rPr b="1" u="sng" dirty="0" err="1">
                <a:solidFill>
                  <a:schemeClr val="accent5"/>
                </a:solidFill>
              </a:rPr>
              <a:t>cristiani</a:t>
            </a:r>
            <a:r>
              <a:rPr b="1" u="sng" dirty="0">
                <a:solidFill>
                  <a:schemeClr val="accent5"/>
                </a:solidFill>
              </a:rPr>
              <a:t>,</a:t>
            </a:r>
            <a:r>
              <a:rPr dirty="0"/>
              <a:t> per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testi</a:t>
            </a:r>
            <a:r>
              <a:rPr dirty="0"/>
              <a:t> </a:t>
            </a:r>
            <a:r>
              <a:rPr dirty="0" err="1"/>
              <a:t>più</a:t>
            </a:r>
            <a:r>
              <a:rPr dirty="0"/>
              <a:t> </a:t>
            </a:r>
            <a:r>
              <a:rPr dirty="0" err="1"/>
              <a:t>importanti</a:t>
            </a:r>
            <a:r>
              <a:rPr dirty="0"/>
              <a:t>, come </a:t>
            </a:r>
            <a:r>
              <a:rPr dirty="0" err="1"/>
              <a:t>quelli</a:t>
            </a:r>
            <a:r>
              <a:rPr dirty="0"/>
              <a:t> </a:t>
            </a:r>
            <a:r>
              <a:rPr b="1" dirty="0" err="1"/>
              <a:t>biblici</a:t>
            </a:r>
            <a:r>
              <a:rPr dirty="0"/>
              <a:t>, non </a:t>
            </a:r>
            <a:r>
              <a:rPr dirty="0" err="1"/>
              <a:t>si</a:t>
            </a:r>
            <a:r>
              <a:rPr dirty="0"/>
              <a:t> </a:t>
            </a:r>
            <a:r>
              <a:rPr dirty="0" err="1"/>
              <a:t>usò</a:t>
            </a:r>
            <a:r>
              <a:rPr dirty="0"/>
              <a:t> la </a:t>
            </a:r>
            <a:r>
              <a:rPr dirty="0" err="1"/>
              <a:t>capitale</a:t>
            </a:r>
            <a:r>
              <a:rPr dirty="0"/>
              <a:t> ma </a:t>
            </a:r>
            <a:r>
              <a:rPr dirty="0" err="1"/>
              <a:t>un’altra</a:t>
            </a:r>
            <a:r>
              <a:rPr dirty="0"/>
              <a:t> </a:t>
            </a:r>
            <a:r>
              <a:rPr dirty="0" err="1"/>
              <a:t>scrittura</a:t>
            </a:r>
            <a:r>
              <a:rPr dirty="0"/>
              <a:t> </a:t>
            </a:r>
            <a:r>
              <a:rPr dirty="0" err="1"/>
              <a:t>considerata</a:t>
            </a:r>
            <a:r>
              <a:rPr dirty="0"/>
              <a:t> </a:t>
            </a:r>
            <a:r>
              <a:rPr dirty="0" err="1"/>
              <a:t>solenne</a:t>
            </a:r>
            <a:r>
              <a:rPr dirty="0"/>
              <a:t>, </a:t>
            </a:r>
            <a:r>
              <a:rPr b="1" u="sng" dirty="0" err="1">
                <a:solidFill>
                  <a:schemeClr val="accent4">
                    <a:hueOff val="181116"/>
                    <a:satOff val="-2364"/>
                    <a:lumOff val="-35561"/>
                  </a:schemeClr>
                </a:solidFill>
              </a:rPr>
              <a:t>l’onciale</a:t>
            </a:r>
            <a:r>
              <a:rPr b="1" u="sng" dirty="0">
                <a:solidFill>
                  <a:schemeClr val="accent4">
                    <a:hueOff val="181116"/>
                    <a:satOff val="-2364"/>
                    <a:lumOff val="-35561"/>
                  </a:schemeClr>
                </a:solidFill>
              </a:rPr>
              <a:t>,</a:t>
            </a:r>
            <a:r>
              <a:rPr dirty="0"/>
              <a:t> e per </a:t>
            </a:r>
            <a:r>
              <a:rPr dirty="0" err="1"/>
              <a:t>gli</a:t>
            </a:r>
            <a:r>
              <a:rPr dirty="0"/>
              <a:t> </a:t>
            </a:r>
            <a:r>
              <a:rPr dirty="0" err="1"/>
              <a:t>altri</a:t>
            </a:r>
            <a:r>
              <a:rPr dirty="0"/>
              <a:t> </a:t>
            </a:r>
            <a:r>
              <a:rPr dirty="0" err="1"/>
              <a:t>scritti</a:t>
            </a:r>
            <a:r>
              <a:rPr dirty="0"/>
              <a:t> la </a:t>
            </a:r>
            <a:r>
              <a:rPr b="1" u="sng" dirty="0" err="1">
                <a:solidFill>
                  <a:schemeClr val="accent2">
                    <a:hueOff val="-1101185"/>
                    <a:satOff val="4910"/>
                    <a:lumOff val="-14610"/>
                  </a:schemeClr>
                </a:solidFill>
              </a:rPr>
              <a:t>semionciale</a:t>
            </a:r>
            <a:r>
              <a:rPr dirty="0"/>
              <a:t>. </a:t>
            </a:r>
          </a:p>
          <a:p>
            <a:pPr marL="372978" indent="-372978" algn="just">
              <a:spcBef>
                <a:spcPts val="4200"/>
              </a:spcBef>
              <a:buSzPct val="75000"/>
              <a:buChar char="•"/>
              <a:defRPr sz="3100" b="0">
                <a:solidFill>
                  <a:srgbClr val="000000"/>
                </a:solidFill>
                <a:latin typeface="+mj-lt"/>
                <a:ea typeface="+mj-ea"/>
                <a:cs typeface="+mj-cs"/>
                <a:sym typeface="Georgia"/>
              </a:defRPr>
            </a:pPr>
            <a:r>
              <a:rPr dirty="0"/>
              <a:t>La </a:t>
            </a:r>
            <a:r>
              <a:rPr dirty="0" err="1"/>
              <a:t>capitale</a:t>
            </a:r>
            <a:r>
              <a:rPr dirty="0"/>
              <a:t> </a:t>
            </a:r>
            <a:r>
              <a:rPr dirty="0" err="1"/>
              <a:t>libraria</a:t>
            </a:r>
            <a:r>
              <a:rPr dirty="0"/>
              <a:t> </a:t>
            </a:r>
            <a:r>
              <a:rPr dirty="0" err="1"/>
              <a:t>tuttavia</a:t>
            </a:r>
            <a:r>
              <a:rPr dirty="0"/>
              <a:t> </a:t>
            </a:r>
            <a:r>
              <a:rPr dirty="0" err="1"/>
              <a:t>fu</a:t>
            </a:r>
            <a:r>
              <a:rPr dirty="0"/>
              <a:t> </a:t>
            </a:r>
            <a:r>
              <a:rPr dirty="0" err="1"/>
              <a:t>ancora</a:t>
            </a:r>
            <a:r>
              <a:rPr dirty="0"/>
              <a:t> </a:t>
            </a:r>
            <a:r>
              <a:rPr dirty="0" err="1"/>
              <a:t>usata</a:t>
            </a:r>
            <a:r>
              <a:rPr dirty="0"/>
              <a:t> come </a:t>
            </a:r>
            <a:r>
              <a:rPr dirty="0" err="1"/>
              <a:t>scrittura</a:t>
            </a:r>
            <a:r>
              <a:rPr dirty="0"/>
              <a:t> </a:t>
            </a:r>
            <a:r>
              <a:rPr dirty="0" err="1"/>
              <a:t>distintiva</a:t>
            </a:r>
            <a:r>
              <a:rPr dirty="0"/>
              <a:t>, ad </a:t>
            </a:r>
            <a:r>
              <a:rPr dirty="0" err="1"/>
              <a:t>esempio</a:t>
            </a:r>
            <a:r>
              <a:rPr dirty="0"/>
              <a:t> per le </a:t>
            </a:r>
            <a:r>
              <a:rPr b="1" dirty="0" err="1"/>
              <a:t>intestazioni</a:t>
            </a:r>
            <a:r>
              <a:rPr b="1" dirty="0"/>
              <a:t> di </a:t>
            </a:r>
            <a:r>
              <a:rPr b="1" dirty="0" err="1"/>
              <a:t>capitoli</a:t>
            </a:r>
            <a:r>
              <a:rPr b="1" dirty="0"/>
              <a:t>, </a:t>
            </a:r>
            <a:r>
              <a:rPr b="1" i="1" dirty="0"/>
              <a:t>incipit</a:t>
            </a:r>
            <a:r>
              <a:rPr dirty="0"/>
              <a:t> (le prime parole di un </a:t>
            </a:r>
            <a:r>
              <a:rPr dirty="0" err="1"/>
              <a:t>testo</a:t>
            </a:r>
            <a:r>
              <a:rPr dirty="0"/>
              <a:t>) ed </a:t>
            </a:r>
            <a:r>
              <a:rPr i="1" dirty="0"/>
              <a:t>explicit</a:t>
            </a:r>
            <a:r>
              <a:rPr dirty="0"/>
              <a:t> (l </a:t>
            </a:r>
            <a:r>
              <a:rPr dirty="0" err="1"/>
              <a:t>ultime</a:t>
            </a:r>
            <a:r>
              <a:rPr dirty="0"/>
              <a:t> parole di un </a:t>
            </a:r>
            <a:r>
              <a:rPr dirty="0" err="1"/>
              <a:t>testo</a:t>
            </a:r>
            <a:r>
              <a:rPr dirty="0"/>
              <a:t>), per </a:t>
            </a:r>
            <a:r>
              <a:rPr b="1" u="sng" dirty="0" err="1"/>
              <a:t>titoli</a:t>
            </a:r>
            <a:r>
              <a:rPr b="1" u="sng" dirty="0"/>
              <a:t> </a:t>
            </a:r>
            <a:r>
              <a:rPr b="1" u="sng" dirty="0" err="1"/>
              <a:t>correnti</a:t>
            </a:r>
            <a:r>
              <a:rPr dirty="0"/>
              <a:t> e a </a:t>
            </a:r>
            <a:r>
              <a:rPr dirty="0" err="1"/>
              <a:t>questo</a:t>
            </a:r>
            <a:r>
              <a:rPr dirty="0"/>
              <a:t> </a:t>
            </a:r>
            <a:r>
              <a:rPr dirty="0" err="1"/>
              <a:t>scopo</a:t>
            </a:r>
            <a:r>
              <a:rPr dirty="0"/>
              <a:t> </a:t>
            </a:r>
            <a:r>
              <a:rPr dirty="0" err="1"/>
              <a:t>fu</a:t>
            </a:r>
            <a:r>
              <a:rPr dirty="0"/>
              <a:t> molto </a:t>
            </a:r>
            <a:r>
              <a:rPr dirty="0" err="1"/>
              <a:t>utilizzata</a:t>
            </a:r>
            <a:r>
              <a:rPr dirty="0"/>
              <a:t> anche </a:t>
            </a:r>
            <a:r>
              <a:rPr dirty="0" err="1"/>
              <a:t>nel</a:t>
            </a:r>
            <a:r>
              <a:rPr dirty="0"/>
              <a:t> </a:t>
            </a:r>
            <a:r>
              <a:rPr dirty="0" err="1"/>
              <a:t>periodo</a:t>
            </a:r>
            <a:r>
              <a:rPr dirty="0"/>
              <a:t> </a:t>
            </a:r>
            <a:r>
              <a:rPr dirty="0" err="1"/>
              <a:t>umanistico</a:t>
            </a:r>
            <a:r>
              <a:rPr dirty="0"/>
              <a:t>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" grpId="1" build="p" bldLvl="5" animBg="1" advAuto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3" name="capitale_elegante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92406" y="1543381"/>
            <a:ext cx="10419988" cy="635064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B8C590C-3301-F244-9FA6-F9FE84B2C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chemeClr val="tx1"/>
                </a:solidFill>
              </a:rPr>
              <a:t>Capitale elegante?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4C998A9-3D9D-4B40-9D13-0CB74EEE1DA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sz="2800" dirty="0">
                <a:solidFill>
                  <a:schemeClr val="tx1"/>
                </a:solidFill>
              </a:rPr>
              <a:t>La capitale libraria romana è stata a lungo definita, nella tradizione paleografica, con il termine di </a:t>
            </a:r>
            <a:r>
              <a:rPr lang="it-IT" sz="2800" i="1" dirty="0">
                <a:solidFill>
                  <a:schemeClr val="tx1"/>
                </a:solidFill>
              </a:rPr>
              <a:t>rustica</a:t>
            </a:r>
            <a:r>
              <a:rPr lang="it-IT" sz="2800" dirty="0">
                <a:solidFill>
                  <a:schemeClr val="tx1"/>
                </a:solidFill>
              </a:rPr>
              <a:t>, contrapposta a una presunta </a:t>
            </a:r>
            <a:r>
              <a:rPr lang="it-IT" sz="2800" b="1" dirty="0">
                <a:solidFill>
                  <a:schemeClr val="tx1"/>
                </a:solidFill>
              </a:rPr>
              <a:t>CAPITALE ELEGANTE</a:t>
            </a:r>
            <a:r>
              <a:rPr lang="it-IT" sz="2800" dirty="0">
                <a:solidFill>
                  <a:schemeClr val="tx1"/>
                </a:solidFill>
              </a:rPr>
              <a:t>. </a:t>
            </a:r>
          </a:p>
          <a:p>
            <a:r>
              <a:rPr lang="it-IT" sz="2800" dirty="0">
                <a:solidFill>
                  <a:schemeClr val="tx1"/>
                </a:solidFill>
              </a:rPr>
              <a:t>Si tratta di termini piuttosto inopportuni, perché presuppongono l’esistenza di una scrittura più raffinata e di un’altra più rozza, ma non è così. Sono state notate alcune analogie fra la cosiddetta capitale elegante e le epigrafi contenenti i carmi di papa Damaso (366-384) disegnate dal calligrafo Furio Dioniso </a:t>
            </a:r>
            <a:r>
              <a:rPr lang="it-IT" sz="2800" dirty="0" err="1">
                <a:solidFill>
                  <a:schemeClr val="tx1"/>
                </a:solidFill>
              </a:rPr>
              <a:t>Filocalo</a:t>
            </a:r>
            <a:r>
              <a:rPr lang="it-IT" sz="2800" dirty="0">
                <a:solidFill>
                  <a:schemeClr val="tx1"/>
                </a:solidFill>
              </a:rPr>
              <a:t>, e ciò ha indotto alcuni paleografi a pensare che la capitale elegante fosse un’imitazione della scrittura epigrafica dell’età di Damaso, e quindi da datare alla seconda metà del sec. IV. </a:t>
            </a:r>
          </a:p>
          <a:p>
            <a:r>
              <a:rPr lang="it-IT" sz="2800" dirty="0">
                <a:solidFill>
                  <a:schemeClr val="tx1"/>
                </a:solidFill>
              </a:rPr>
              <a:t>In realtà, è ormai da tempo dimostrato (da Jean </a:t>
            </a:r>
            <a:r>
              <a:rPr lang="it-IT" sz="2800" dirty="0" err="1">
                <a:solidFill>
                  <a:schemeClr val="tx1"/>
                </a:solidFill>
              </a:rPr>
              <a:t>Mallon</a:t>
            </a:r>
            <a:r>
              <a:rPr lang="it-IT" sz="2800" dirty="0">
                <a:solidFill>
                  <a:schemeClr val="tx1"/>
                </a:solidFill>
              </a:rPr>
              <a:t>, tra il 1939 e il 1952) che questa scrittura </a:t>
            </a:r>
            <a:r>
              <a:rPr lang="it-IT" sz="2800" i="1" dirty="0">
                <a:solidFill>
                  <a:schemeClr val="tx1"/>
                </a:solidFill>
              </a:rPr>
              <a:t>elegante</a:t>
            </a:r>
            <a:r>
              <a:rPr lang="it-IT" sz="2800" dirty="0">
                <a:solidFill>
                  <a:schemeClr val="tx1"/>
                </a:solidFill>
              </a:rPr>
              <a:t> è un puro e semplice gioco calligrafico, </a:t>
            </a:r>
            <a:r>
              <a:rPr lang="it-IT" sz="2800" b="1" u="sng" dirty="0">
                <a:solidFill>
                  <a:schemeClr val="tx1"/>
                </a:solidFill>
              </a:rPr>
              <a:t>una varietà tarda della capitale romana da ricondurre all’ambiente romano del periodo goto </a:t>
            </a:r>
            <a:r>
              <a:rPr lang="it-IT" sz="2800" dirty="0">
                <a:solidFill>
                  <a:schemeClr val="tx1"/>
                </a:solidFill>
              </a:rPr>
              <a:t>(inizio sec. VI</a:t>
            </a:r>
            <a:r>
              <a:rPr lang="it-IT" sz="2800">
                <a:solidFill>
                  <a:schemeClr val="tx1"/>
                </a:solidFill>
              </a:rPr>
              <a:t>). </a:t>
            </a:r>
          </a:p>
          <a:p>
            <a:r>
              <a:rPr lang="it-IT" sz="2800">
                <a:solidFill>
                  <a:schemeClr val="tx1"/>
                </a:solidFill>
              </a:rPr>
              <a:t>L’esempio </a:t>
            </a:r>
            <a:r>
              <a:rPr lang="it-IT" sz="2800" dirty="0">
                <a:solidFill>
                  <a:schemeClr val="tx1"/>
                </a:solidFill>
              </a:rPr>
              <a:t>più caratteristico sarebbe il </a:t>
            </a:r>
            <a:r>
              <a:rPr lang="it-IT" sz="2800" i="1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Vat. lat. </a:t>
            </a:r>
            <a:r>
              <a:rPr lang="it-IT" sz="2800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3256</a:t>
            </a:r>
            <a:r>
              <a:rPr lang="it-IT" sz="2800" dirty="0">
                <a:solidFill>
                  <a:schemeClr val="tx1"/>
                </a:solidFill>
              </a:rPr>
              <a:t> (detto “Virgilio Augusteo”), con opere di Virgilio, del sec. V/VI (una parte del manoscritto si trova a </a:t>
            </a:r>
            <a:r>
              <a:rPr lang="it-IT" sz="2800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Berlin, Staatsbibliothek,</a:t>
            </a:r>
            <a:r>
              <a:rPr lang="it-IT" sz="2800" i="1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Lat. F.</a:t>
            </a:r>
            <a:r>
              <a:rPr lang="it-IT" sz="2800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416</a:t>
            </a:r>
            <a:r>
              <a:rPr lang="it-IT" sz="2800" dirty="0">
                <a:solidFill>
                  <a:schemeClr val="tx1"/>
                </a:solidFill>
              </a:rPr>
              <a:t>), che è invece da assegnare paleograficamente alla scrittura capitale romana libraria, anche se in una variante tarda e calligrafica.</a:t>
            </a:r>
          </a:p>
        </p:txBody>
      </p:sp>
    </p:spTree>
    <p:extLst>
      <p:ext uri="{BB962C8B-B14F-4D97-AF65-F5344CB8AC3E}">
        <p14:creationId xmlns:p14="http://schemas.microsoft.com/office/powerpoint/2010/main" val="3093940866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6" name="rustica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12855" y="2644289"/>
            <a:ext cx="11179090" cy="446502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 </a:t>
            </a:r>
          </a:p>
        </p:txBody>
      </p:sp>
      <p:sp>
        <p:nvSpPr>
          <p:cNvPr id="219" name="Shape 219"/>
          <p:cNvSpPr>
            <a:spLocks noGrp="1"/>
          </p:cNvSpPr>
          <p:nvPr>
            <p:ph type="body" idx="1"/>
          </p:nvPr>
        </p:nvSpPr>
        <p:spPr>
          <a:xfrm>
            <a:off x="952500" y="2597150"/>
            <a:ext cx="11099800" cy="65786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28600" indent="-228600" defTabSz="292100">
              <a:spcBef>
                <a:spcPts val="2100"/>
              </a:spcBef>
              <a:defRPr sz="1900"/>
            </a:pPr>
            <a:r>
              <a:rPr lang="it-IT" b="1" dirty="0"/>
              <a:t>Il </a:t>
            </a:r>
            <a:r>
              <a:rPr b="1" dirty="0"/>
              <a:t>Virgilio </a:t>
            </a:r>
            <a:r>
              <a:rPr b="1" dirty="0" err="1"/>
              <a:t>Vaticano</a:t>
            </a:r>
            <a:r>
              <a:rPr dirty="0"/>
              <a:t> o </a:t>
            </a:r>
            <a:r>
              <a:rPr dirty="0" err="1"/>
              <a:t>Schede</a:t>
            </a:r>
            <a:r>
              <a:rPr dirty="0"/>
              <a:t> di </a:t>
            </a:r>
            <a:r>
              <a:rPr dirty="0" err="1"/>
              <a:t>Fulvio</a:t>
            </a:r>
            <a:r>
              <a:rPr dirty="0"/>
              <a:t> Orsini, </a:t>
            </a:r>
            <a:r>
              <a:rPr dirty="0" err="1"/>
              <a:t>è</a:t>
            </a:r>
            <a:r>
              <a:rPr dirty="0"/>
              <a:t> </a:t>
            </a:r>
            <a:r>
              <a:rPr dirty="0" err="1"/>
              <a:t>uno</a:t>
            </a:r>
            <a:r>
              <a:rPr dirty="0"/>
              <a:t> </a:t>
            </a:r>
            <a:r>
              <a:rPr dirty="0" err="1"/>
              <a:t>dei</a:t>
            </a:r>
            <a:r>
              <a:rPr dirty="0"/>
              <a:t> </a:t>
            </a:r>
            <a:r>
              <a:rPr dirty="0" err="1"/>
              <a:t>pochi</a:t>
            </a:r>
            <a:r>
              <a:rPr dirty="0"/>
              <a:t> </a:t>
            </a:r>
            <a:r>
              <a:rPr dirty="0" err="1"/>
              <a:t>manoscritti</a:t>
            </a:r>
            <a:r>
              <a:rPr dirty="0"/>
              <a:t> in </a:t>
            </a:r>
            <a:r>
              <a:rPr dirty="0" err="1"/>
              <a:t>capitale</a:t>
            </a:r>
            <a:r>
              <a:rPr dirty="0"/>
              <a:t> </a:t>
            </a:r>
            <a:r>
              <a:rPr dirty="0" err="1"/>
              <a:t>libraria</a:t>
            </a:r>
            <a:r>
              <a:rPr dirty="0"/>
              <a:t> </a:t>
            </a:r>
            <a:r>
              <a:rPr dirty="0" err="1"/>
              <a:t>giunto</a:t>
            </a:r>
            <a:r>
              <a:rPr dirty="0"/>
              <a:t> </a:t>
            </a:r>
            <a:r>
              <a:rPr dirty="0" err="1"/>
              <a:t>ai</a:t>
            </a:r>
            <a:r>
              <a:rPr dirty="0"/>
              <a:t> </a:t>
            </a:r>
            <a:r>
              <a:rPr dirty="0" err="1"/>
              <a:t>nostri</a:t>
            </a:r>
            <a:r>
              <a:rPr dirty="0"/>
              <a:t> </a:t>
            </a:r>
            <a:r>
              <a:rPr dirty="0" err="1"/>
              <a:t>giorni</a:t>
            </a:r>
            <a:r>
              <a:rPr dirty="0"/>
              <a:t>. </a:t>
            </a:r>
          </a:p>
          <a:p>
            <a:pPr marL="228600" indent="-228600" defTabSz="292100">
              <a:spcBef>
                <a:spcPts val="2100"/>
              </a:spcBef>
              <a:defRPr sz="1900"/>
            </a:pPr>
            <a:r>
              <a:rPr dirty="0"/>
              <a:t>Il </a:t>
            </a:r>
            <a:r>
              <a:rPr dirty="0" err="1"/>
              <a:t>manoscritto</a:t>
            </a:r>
            <a:r>
              <a:rPr dirty="0"/>
              <a:t> </a:t>
            </a:r>
            <a:r>
              <a:rPr dirty="0" err="1"/>
              <a:t>è</a:t>
            </a:r>
            <a:r>
              <a:rPr dirty="0"/>
              <a:t> </a:t>
            </a:r>
            <a:r>
              <a:rPr dirty="0" err="1"/>
              <a:t>attualmente</a:t>
            </a:r>
            <a:r>
              <a:rPr dirty="0"/>
              <a:t> </a:t>
            </a:r>
            <a:r>
              <a:rPr dirty="0" err="1"/>
              <a:t>composto</a:t>
            </a:r>
            <a:r>
              <a:rPr dirty="0"/>
              <a:t> da 75 ff. </a:t>
            </a:r>
            <a:r>
              <a:rPr dirty="0" err="1"/>
              <a:t>contenenti</a:t>
            </a:r>
            <a:r>
              <a:rPr dirty="0"/>
              <a:t>, in </a:t>
            </a:r>
            <a:r>
              <a:rPr dirty="0" err="1"/>
              <a:t>maniera</a:t>
            </a:r>
            <a:r>
              <a:rPr dirty="0"/>
              <a:t> </a:t>
            </a:r>
            <a:r>
              <a:rPr dirty="0" err="1"/>
              <a:t>frammentaria</a:t>
            </a:r>
            <a:r>
              <a:rPr dirty="0"/>
              <a:t>, le </a:t>
            </a:r>
            <a:r>
              <a:rPr b="1" dirty="0" err="1"/>
              <a:t>Georgiche</a:t>
            </a:r>
            <a:r>
              <a:rPr dirty="0"/>
              <a:t> e </a:t>
            </a:r>
            <a:r>
              <a:rPr b="1" dirty="0" err="1"/>
              <a:t>l’Eneide</a:t>
            </a:r>
            <a:r>
              <a:rPr dirty="0"/>
              <a:t>. </a:t>
            </a:r>
          </a:p>
          <a:p>
            <a:pPr marL="228600" indent="-228600" defTabSz="292100">
              <a:spcBef>
                <a:spcPts val="2100"/>
              </a:spcBef>
              <a:defRPr sz="1900"/>
            </a:pPr>
            <a:r>
              <a:rPr dirty="0"/>
              <a:t>Il </a:t>
            </a:r>
            <a:r>
              <a:rPr dirty="0" err="1"/>
              <a:t>codice</a:t>
            </a:r>
            <a:r>
              <a:rPr dirty="0"/>
              <a:t> </a:t>
            </a:r>
            <a:r>
              <a:rPr dirty="0" err="1"/>
              <a:t>rappresenta</a:t>
            </a:r>
            <a:r>
              <a:rPr dirty="0"/>
              <a:t> </a:t>
            </a:r>
            <a:r>
              <a:rPr dirty="0" err="1"/>
              <a:t>il</a:t>
            </a:r>
            <a:r>
              <a:rPr dirty="0"/>
              <a:t> </a:t>
            </a:r>
            <a:r>
              <a:rPr dirty="0" err="1"/>
              <a:t>frutto</a:t>
            </a:r>
            <a:r>
              <a:rPr dirty="0"/>
              <a:t> </a:t>
            </a:r>
            <a:r>
              <a:rPr dirty="0" err="1"/>
              <a:t>dell’importante</a:t>
            </a:r>
            <a:r>
              <a:rPr dirty="0"/>
              <a:t> </a:t>
            </a:r>
            <a:r>
              <a:rPr dirty="0" err="1"/>
              <a:t>impegno</a:t>
            </a:r>
            <a:r>
              <a:rPr dirty="0"/>
              <a:t> </a:t>
            </a:r>
            <a:r>
              <a:rPr dirty="0" err="1"/>
              <a:t>delle</a:t>
            </a:r>
            <a:r>
              <a:rPr dirty="0"/>
              <a:t> </a:t>
            </a:r>
            <a:r>
              <a:rPr dirty="0" err="1"/>
              <a:t>grandi</a:t>
            </a:r>
            <a:r>
              <a:rPr dirty="0"/>
              <a:t> </a:t>
            </a:r>
            <a:r>
              <a:rPr dirty="0" err="1"/>
              <a:t>famiglie</a:t>
            </a:r>
            <a:r>
              <a:rPr dirty="0"/>
              <a:t> </a:t>
            </a:r>
            <a:r>
              <a:rPr i="1" dirty="0" err="1"/>
              <a:t>consulares</a:t>
            </a:r>
            <a:r>
              <a:rPr dirty="0"/>
              <a:t> </a:t>
            </a:r>
            <a:r>
              <a:rPr dirty="0" err="1"/>
              <a:t>nel</a:t>
            </a:r>
            <a:r>
              <a:rPr dirty="0"/>
              <a:t> </a:t>
            </a:r>
            <a:r>
              <a:rPr dirty="0" err="1"/>
              <a:t>tramandare</a:t>
            </a:r>
            <a:r>
              <a:rPr dirty="0"/>
              <a:t> la </a:t>
            </a:r>
            <a:r>
              <a:rPr dirty="0" err="1"/>
              <a:t>cultura</a:t>
            </a:r>
            <a:r>
              <a:rPr dirty="0"/>
              <a:t> </a:t>
            </a:r>
            <a:r>
              <a:rPr dirty="0" err="1"/>
              <a:t>pagana</a:t>
            </a:r>
            <a:r>
              <a:rPr dirty="0"/>
              <a:t> ed </a:t>
            </a:r>
            <a:r>
              <a:rPr dirty="0" err="1"/>
              <a:t>è</a:t>
            </a:r>
            <a:r>
              <a:rPr dirty="0"/>
              <a:t> </a:t>
            </a:r>
            <a:r>
              <a:rPr dirty="0" err="1"/>
              <a:t>probabilmente</a:t>
            </a:r>
            <a:r>
              <a:rPr dirty="0"/>
              <a:t> legato </a:t>
            </a:r>
            <a:r>
              <a:rPr dirty="0" err="1"/>
              <a:t>alla</a:t>
            </a:r>
            <a:r>
              <a:rPr dirty="0"/>
              <a:t> </a:t>
            </a:r>
            <a:r>
              <a:rPr dirty="0" err="1"/>
              <a:t>cerchia</a:t>
            </a:r>
            <a:r>
              <a:rPr dirty="0"/>
              <a:t> del </a:t>
            </a:r>
            <a:r>
              <a:rPr dirty="0" err="1"/>
              <a:t>senatore</a:t>
            </a:r>
            <a:r>
              <a:rPr dirty="0"/>
              <a:t> Quinto Aurelio </a:t>
            </a:r>
            <a:r>
              <a:rPr dirty="0" err="1"/>
              <a:t>Simmaco</a:t>
            </a:r>
            <a:r>
              <a:rPr dirty="0"/>
              <a:t>. </a:t>
            </a:r>
          </a:p>
          <a:p>
            <a:pPr marL="228600" indent="-228600" defTabSz="292100">
              <a:spcBef>
                <a:spcPts val="2100"/>
              </a:spcBef>
              <a:defRPr sz="1900"/>
            </a:pPr>
            <a:r>
              <a:rPr dirty="0"/>
              <a:t>Il Virgilio </a:t>
            </a:r>
            <a:r>
              <a:rPr dirty="0" err="1"/>
              <a:t>Vaticano</a:t>
            </a:r>
            <a:r>
              <a:rPr dirty="0"/>
              <a:t> </a:t>
            </a:r>
            <a:r>
              <a:rPr dirty="0" err="1"/>
              <a:t>è</a:t>
            </a:r>
            <a:r>
              <a:rPr dirty="0"/>
              <a:t> da </a:t>
            </a:r>
            <a:r>
              <a:rPr dirty="0" err="1"/>
              <a:t>sempre</a:t>
            </a:r>
            <a:r>
              <a:rPr dirty="0"/>
              <a:t> </a:t>
            </a:r>
            <a:r>
              <a:rPr dirty="0" err="1"/>
              <a:t>stato</a:t>
            </a:r>
            <a:r>
              <a:rPr dirty="0"/>
              <a:t> </a:t>
            </a:r>
            <a:r>
              <a:rPr dirty="0" err="1"/>
              <a:t>accostato</a:t>
            </a:r>
            <a:r>
              <a:rPr dirty="0"/>
              <a:t>, </a:t>
            </a:r>
            <a:r>
              <a:rPr dirty="0" err="1"/>
              <a:t>nelle</a:t>
            </a:r>
            <a:r>
              <a:rPr dirty="0"/>
              <a:t> </a:t>
            </a:r>
            <a:r>
              <a:rPr dirty="0" err="1"/>
              <a:t>analisi</a:t>
            </a:r>
            <a:r>
              <a:rPr dirty="0"/>
              <a:t> </a:t>
            </a:r>
            <a:r>
              <a:rPr dirty="0" err="1"/>
              <a:t>paleografiche</a:t>
            </a:r>
            <a:r>
              <a:rPr dirty="0"/>
              <a:t> e </a:t>
            </a:r>
            <a:r>
              <a:rPr dirty="0" err="1"/>
              <a:t>codicologiche</a:t>
            </a:r>
            <a:r>
              <a:rPr dirty="0"/>
              <a:t>, al </a:t>
            </a:r>
            <a:r>
              <a:rPr b="1" dirty="0"/>
              <a:t>Virgilio </a:t>
            </a:r>
            <a:r>
              <a:rPr b="1" dirty="0" err="1"/>
              <a:t>Mediceo</a:t>
            </a:r>
            <a:r>
              <a:rPr b="1" dirty="0"/>
              <a:t> (Firenze, Biblioteca </a:t>
            </a:r>
            <a:r>
              <a:rPr b="1" dirty="0" err="1"/>
              <a:t>Mediceo</a:t>
            </a:r>
            <a:r>
              <a:rPr b="1" dirty="0"/>
              <a:t> </a:t>
            </a:r>
            <a:r>
              <a:rPr b="1" dirty="0" err="1"/>
              <a:t>Laurenziana</a:t>
            </a:r>
            <a:r>
              <a:rPr b="1" dirty="0"/>
              <a:t>, </a:t>
            </a:r>
            <a:r>
              <a:rPr b="1" dirty="0" err="1"/>
              <a:t>Plut</a:t>
            </a:r>
            <a:r>
              <a:rPr b="1" dirty="0"/>
              <a:t>. 39. 1), </a:t>
            </a:r>
            <a:r>
              <a:rPr b="1" dirty="0" err="1"/>
              <a:t>unico</a:t>
            </a:r>
            <a:r>
              <a:rPr b="1" dirty="0"/>
              <a:t> </a:t>
            </a:r>
            <a:r>
              <a:rPr b="1" dirty="0" err="1"/>
              <a:t>manoscritto</a:t>
            </a:r>
            <a:r>
              <a:rPr b="1" dirty="0"/>
              <a:t> </a:t>
            </a:r>
            <a:r>
              <a:rPr b="1" dirty="0" err="1"/>
              <a:t>tra</a:t>
            </a:r>
            <a:r>
              <a:rPr b="1" dirty="0"/>
              <a:t> </a:t>
            </a:r>
            <a:r>
              <a:rPr b="1" dirty="0" err="1"/>
              <a:t>i</a:t>
            </a:r>
            <a:r>
              <a:rPr b="1" dirty="0"/>
              <a:t> </a:t>
            </a:r>
            <a:r>
              <a:rPr b="1" dirty="0" err="1"/>
              <a:t>grandi</a:t>
            </a:r>
            <a:r>
              <a:rPr b="1" dirty="0"/>
              <a:t> </a:t>
            </a:r>
            <a:r>
              <a:rPr b="1" dirty="0" err="1"/>
              <a:t>codici</a:t>
            </a:r>
            <a:r>
              <a:rPr b="1" dirty="0"/>
              <a:t> </a:t>
            </a:r>
            <a:r>
              <a:rPr b="1" dirty="0" err="1"/>
              <a:t>virgiliani</a:t>
            </a:r>
            <a:r>
              <a:rPr b="1" dirty="0"/>
              <a:t> ad </a:t>
            </a:r>
            <a:r>
              <a:rPr b="1" dirty="0" err="1"/>
              <a:t>essere</a:t>
            </a:r>
            <a:r>
              <a:rPr b="1" dirty="0"/>
              <a:t> </a:t>
            </a:r>
            <a:r>
              <a:rPr b="1" dirty="0" err="1"/>
              <a:t>databile</a:t>
            </a:r>
            <a:r>
              <a:rPr b="1" dirty="0"/>
              <a:t>, </a:t>
            </a:r>
            <a:r>
              <a:rPr b="1" dirty="0" err="1"/>
              <a:t>grazie</a:t>
            </a:r>
            <a:r>
              <a:rPr b="1" dirty="0"/>
              <a:t> ad </a:t>
            </a:r>
            <a:r>
              <a:rPr b="1" dirty="0" err="1"/>
              <a:t>una</a:t>
            </a:r>
            <a:r>
              <a:rPr b="1" dirty="0"/>
              <a:t> </a:t>
            </a:r>
            <a:r>
              <a:rPr b="1" dirty="0" err="1"/>
              <a:t>sottoscrizione</a:t>
            </a:r>
            <a:r>
              <a:rPr b="1" dirty="0"/>
              <a:t> del 494. </a:t>
            </a:r>
            <a:r>
              <a:rPr dirty="0"/>
              <a:t>Del Virgilio </a:t>
            </a:r>
            <a:r>
              <a:rPr dirty="0" err="1"/>
              <a:t>Mediceo</a:t>
            </a:r>
            <a:r>
              <a:rPr dirty="0"/>
              <a:t> </a:t>
            </a:r>
            <a:r>
              <a:rPr dirty="0" err="1"/>
              <a:t>si</a:t>
            </a:r>
            <a:r>
              <a:rPr dirty="0"/>
              <a:t> </a:t>
            </a:r>
            <a:r>
              <a:rPr dirty="0" err="1"/>
              <a:t>conserva</a:t>
            </a:r>
            <a:r>
              <a:rPr dirty="0"/>
              <a:t> un solo </a:t>
            </a:r>
            <a:r>
              <a:rPr dirty="0" err="1"/>
              <a:t>foglio</a:t>
            </a:r>
            <a:r>
              <a:rPr dirty="0"/>
              <a:t> in Biblioteca </a:t>
            </a:r>
            <a:r>
              <a:rPr dirty="0" err="1"/>
              <a:t>Vaticana</a:t>
            </a:r>
            <a:r>
              <a:rPr dirty="0"/>
              <a:t>, </a:t>
            </a:r>
            <a:r>
              <a:rPr dirty="0" err="1"/>
              <a:t>scoperto</a:t>
            </a:r>
            <a:r>
              <a:rPr dirty="0"/>
              <a:t> </a:t>
            </a:r>
            <a:r>
              <a:rPr dirty="0" err="1"/>
              <a:t>nel</a:t>
            </a:r>
            <a:r>
              <a:rPr dirty="0"/>
              <a:t> 1741 e </a:t>
            </a:r>
            <a:r>
              <a:rPr dirty="0" err="1"/>
              <a:t>aggiunto</a:t>
            </a:r>
            <a:r>
              <a:rPr dirty="0"/>
              <a:t> </a:t>
            </a:r>
            <a:r>
              <a:rPr dirty="0" err="1"/>
              <a:t>proprio</a:t>
            </a:r>
            <a:r>
              <a:rPr dirty="0"/>
              <a:t> al </a:t>
            </a:r>
            <a:r>
              <a:rPr dirty="0" err="1"/>
              <a:t>manoscritto</a:t>
            </a:r>
            <a:r>
              <a:rPr dirty="0"/>
              <a:t> </a:t>
            </a:r>
            <a:r>
              <a:rPr dirty="0" err="1"/>
              <a:t>oggetto</a:t>
            </a:r>
            <a:r>
              <a:rPr dirty="0"/>
              <a:t> di </a:t>
            </a:r>
            <a:r>
              <a:rPr dirty="0" err="1"/>
              <a:t>analisi</a:t>
            </a:r>
            <a:r>
              <a:rPr dirty="0"/>
              <a:t> (f. LXXVI): </a:t>
            </a:r>
            <a:r>
              <a:rPr dirty="0" err="1"/>
              <a:t>il</a:t>
            </a:r>
            <a:r>
              <a:rPr dirty="0"/>
              <a:t> </a:t>
            </a:r>
            <a:r>
              <a:rPr dirty="0" err="1"/>
              <a:t>codice</a:t>
            </a:r>
            <a:r>
              <a:rPr dirty="0"/>
              <a:t> </a:t>
            </a:r>
            <a:r>
              <a:rPr dirty="0" err="1"/>
              <a:t>transitò</a:t>
            </a:r>
            <a:r>
              <a:rPr dirty="0"/>
              <a:t>, </a:t>
            </a:r>
            <a:r>
              <a:rPr dirty="0" err="1"/>
              <a:t>infatti</a:t>
            </a:r>
            <a:r>
              <a:rPr dirty="0"/>
              <a:t>, in </a:t>
            </a:r>
            <a:r>
              <a:rPr dirty="0" err="1"/>
              <a:t>biblioteca</a:t>
            </a:r>
            <a:r>
              <a:rPr dirty="0"/>
              <a:t> </a:t>
            </a:r>
            <a:r>
              <a:rPr dirty="0" err="1"/>
              <a:t>nel</a:t>
            </a:r>
            <a:r>
              <a:rPr dirty="0"/>
              <a:t> XVI sec. </a:t>
            </a:r>
            <a:r>
              <a:rPr dirty="0" err="1"/>
              <a:t>Quest’ultimo</a:t>
            </a:r>
            <a:r>
              <a:rPr dirty="0"/>
              <a:t> </a:t>
            </a:r>
            <a:r>
              <a:rPr dirty="0" err="1"/>
              <a:t>aspetto</a:t>
            </a:r>
            <a:r>
              <a:rPr dirty="0"/>
              <a:t> </a:t>
            </a:r>
            <a:r>
              <a:rPr dirty="0" err="1"/>
              <a:t>deve</a:t>
            </a:r>
            <a:r>
              <a:rPr dirty="0"/>
              <a:t> aver </a:t>
            </a:r>
            <a:r>
              <a:rPr dirty="0" err="1"/>
              <a:t>favorito</a:t>
            </a:r>
            <a:r>
              <a:rPr dirty="0"/>
              <a:t> </a:t>
            </a:r>
            <a:r>
              <a:rPr dirty="0" err="1"/>
              <a:t>certamente</a:t>
            </a:r>
            <a:r>
              <a:rPr dirty="0"/>
              <a:t> le </a:t>
            </a:r>
            <a:r>
              <a:rPr dirty="0" err="1"/>
              <a:t>indagini</a:t>
            </a:r>
            <a:r>
              <a:rPr dirty="0"/>
              <a:t> </a:t>
            </a:r>
            <a:r>
              <a:rPr dirty="0" err="1"/>
              <a:t>sulla</a:t>
            </a:r>
            <a:r>
              <a:rPr dirty="0"/>
              <a:t> </a:t>
            </a:r>
            <a:r>
              <a:rPr dirty="0" err="1"/>
              <a:t>datazione</a:t>
            </a:r>
            <a:r>
              <a:rPr dirty="0"/>
              <a:t> </a:t>
            </a:r>
            <a:r>
              <a:rPr dirty="0" err="1"/>
              <a:t>che</a:t>
            </a:r>
            <a:r>
              <a:rPr dirty="0"/>
              <a:t>, come per </a:t>
            </a:r>
            <a:r>
              <a:rPr dirty="0" err="1"/>
              <a:t>tutti</a:t>
            </a:r>
            <a:r>
              <a:rPr dirty="0"/>
              <a:t> </a:t>
            </a:r>
            <a:r>
              <a:rPr dirty="0" err="1"/>
              <a:t>grandi</a:t>
            </a:r>
            <a:r>
              <a:rPr dirty="0"/>
              <a:t> </a:t>
            </a:r>
            <a:r>
              <a:rPr dirty="0" err="1"/>
              <a:t>codici</a:t>
            </a:r>
            <a:r>
              <a:rPr dirty="0"/>
              <a:t> </a:t>
            </a:r>
            <a:r>
              <a:rPr dirty="0" err="1"/>
              <a:t>virgiliani</a:t>
            </a:r>
            <a:r>
              <a:rPr dirty="0"/>
              <a:t> in </a:t>
            </a:r>
            <a:r>
              <a:rPr dirty="0" err="1"/>
              <a:t>capitale</a:t>
            </a:r>
            <a:r>
              <a:rPr dirty="0"/>
              <a:t>, </a:t>
            </a:r>
            <a:r>
              <a:rPr dirty="0" err="1"/>
              <a:t>è</a:t>
            </a:r>
            <a:r>
              <a:rPr dirty="0"/>
              <a:t> molto </a:t>
            </a:r>
            <a:r>
              <a:rPr dirty="0" err="1"/>
              <a:t>discussa</a:t>
            </a:r>
            <a:r>
              <a:rPr dirty="0"/>
              <a:t>. </a:t>
            </a:r>
            <a:r>
              <a:rPr dirty="0" err="1"/>
              <a:t>Ehrle</a:t>
            </a:r>
            <a:r>
              <a:rPr dirty="0"/>
              <a:t> e Lowe lo </a:t>
            </a:r>
            <a:r>
              <a:rPr dirty="0" err="1"/>
              <a:t>datano</a:t>
            </a:r>
            <a:r>
              <a:rPr dirty="0"/>
              <a:t> al IV sec., </a:t>
            </a:r>
            <a:r>
              <a:rPr dirty="0" err="1"/>
              <a:t>Pratesi</a:t>
            </a:r>
            <a:r>
              <a:rPr dirty="0"/>
              <a:t> lo </a:t>
            </a:r>
            <a:r>
              <a:rPr dirty="0" err="1"/>
              <a:t>colloca</a:t>
            </a:r>
            <a:r>
              <a:rPr dirty="0"/>
              <a:t> </a:t>
            </a:r>
            <a:r>
              <a:rPr dirty="0" err="1"/>
              <a:t>tra</a:t>
            </a:r>
            <a:r>
              <a:rPr dirty="0"/>
              <a:t> la fine del IV e </a:t>
            </a:r>
            <a:r>
              <a:rPr dirty="0" err="1"/>
              <a:t>l’inizio</a:t>
            </a:r>
            <a:r>
              <a:rPr dirty="0"/>
              <a:t> del V </a:t>
            </a:r>
            <a:r>
              <a:rPr dirty="0" err="1"/>
              <a:t>mentre</a:t>
            </a:r>
            <a:r>
              <a:rPr dirty="0"/>
              <a:t> De Wit e Bianchi </a:t>
            </a:r>
            <a:r>
              <a:rPr dirty="0" err="1"/>
              <a:t>Bandinelli</a:t>
            </a:r>
            <a:r>
              <a:rPr dirty="0"/>
              <a:t> </a:t>
            </a:r>
            <a:r>
              <a:rPr dirty="0" err="1"/>
              <a:t>all’inizio</a:t>
            </a:r>
            <a:r>
              <a:rPr dirty="0"/>
              <a:t> del V sec.</a:t>
            </a:r>
          </a:p>
          <a:p>
            <a:pPr marL="228600" indent="-228600" defTabSz="292100">
              <a:spcBef>
                <a:spcPts val="2100"/>
              </a:spcBef>
              <a:defRPr sz="1900"/>
            </a:pPr>
            <a:r>
              <a:rPr dirty="0" err="1"/>
              <a:t>Corretto</a:t>
            </a:r>
            <a:r>
              <a:rPr dirty="0"/>
              <a:t> da </a:t>
            </a:r>
            <a:r>
              <a:rPr dirty="0" err="1"/>
              <a:t>più</a:t>
            </a:r>
            <a:r>
              <a:rPr dirty="0"/>
              <a:t> </a:t>
            </a:r>
            <a:r>
              <a:rPr dirty="0" err="1"/>
              <a:t>mani</a:t>
            </a:r>
            <a:r>
              <a:rPr dirty="0"/>
              <a:t> </a:t>
            </a:r>
            <a:r>
              <a:rPr dirty="0" err="1"/>
              <a:t>tra</a:t>
            </a:r>
            <a:r>
              <a:rPr dirty="0"/>
              <a:t> </a:t>
            </a:r>
            <a:r>
              <a:rPr dirty="0" err="1"/>
              <a:t>l’VIII</a:t>
            </a:r>
            <a:r>
              <a:rPr dirty="0"/>
              <a:t> e </a:t>
            </a:r>
            <a:r>
              <a:rPr dirty="0" err="1"/>
              <a:t>il</a:t>
            </a:r>
            <a:r>
              <a:rPr dirty="0"/>
              <a:t> XV sec., </a:t>
            </a:r>
            <a:r>
              <a:rPr dirty="0" err="1"/>
              <a:t>il</a:t>
            </a:r>
            <a:r>
              <a:rPr dirty="0"/>
              <a:t> </a:t>
            </a:r>
            <a:r>
              <a:rPr dirty="0" err="1"/>
              <a:t>codice</a:t>
            </a:r>
            <a:r>
              <a:rPr dirty="0"/>
              <a:t> </a:t>
            </a:r>
            <a:r>
              <a:rPr dirty="0" err="1"/>
              <a:t>appartenne</a:t>
            </a:r>
            <a:r>
              <a:rPr dirty="0"/>
              <a:t> prima a Giovanni </a:t>
            </a:r>
            <a:r>
              <a:rPr dirty="0" err="1"/>
              <a:t>Pontano</a:t>
            </a:r>
            <a:r>
              <a:rPr dirty="0"/>
              <a:t> e, in un secondo tempo, a Pietro e </a:t>
            </a:r>
            <a:r>
              <a:rPr dirty="0" err="1"/>
              <a:t>Torquato</a:t>
            </a:r>
            <a:r>
              <a:rPr dirty="0"/>
              <a:t> </a:t>
            </a:r>
            <a:r>
              <a:rPr dirty="0" err="1"/>
              <a:t>Bembo</a:t>
            </a:r>
            <a:r>
              <a:rPr dirty="0"/>
              <a:t>, per poi </a:t>
            </a:r>
            <a:r>
              <a:rPr dirty="0" err="1"/>
              <a:t>essere</a:t>
            </a:r>
            <a:r>
              <a:rPr dirty="0"/>
              <a:t> </a:t>
            </a:r>
            <a:r>
              <a:rPr dirty="0" err="1"/>
              <a:t>venduto</a:t>
            </a:r>
            <a:r>
              <a:rPr dirty="0"/>
              <a:t>, da </a:t>
            </a:r>
            <a:r>
              <a:rPr dirty="0" err="1"/>
              <a:t>quest’ultimo</a:t>
            </a:r>
            <a:r>
              <a:rPr dirty="0"/>
              <a:t>, a </a:t>
            </a:r>
            <a:r>
              <a:rPr dirty="0" err="1"/>
              <a:t>Fulvio</a:t>
            </a:r>
            <a:r>
              <a:rPr dirty="0"/>
              <a:t> Orsini </a:t>
            </a:r>
            <a:r>
              <a:rPr dirty="0" err="1"/>
              <a:t>nel</a:t>
            </a:r>
            <a:r>
              <a:rPr dirty="0"/>
              <a:t> 1579 ed </a:t>
            </a:r>
            <a:r>
              <a:rPr dirty="0" err="1"/>
              <a:t>entrare</a:t>
            </a:r>
            <a:r>
              <a:rPr dirty="0"/>
              <a:t> a far </a:t>
            </a:r>
            <a:r>
              <a:rPr dirty="0" err="1"/>
              <a:t>parte</a:t>
            </a:r>
            <a:r>
              <a:rPr dirty="0"/>
              <a:t> </a:t>
            </a:r>
            <a:r>
              <a:rPr dirty="0" err="1"/>
              <a:t>delle</a:t>
            </a:r>
            <a:r>
              <a:rPr dirty="0"/>
              <a:t> </a:t>
            </a:r>
            <a:r>
              <a:rPr dirty="0" err="1"/>
              <a:t>collezioni</a:t>
            </a:r>
            <a:r>
              <a:rPr dirty="0"/>
              <a:t> </a:t>
            </a:r>
            <a:r>
              <a:rPr dirty="0" err="1"/>
              <a:t>della</a:t>
            </a:r>
            <a:r>
              <a:rPr dirty="0"/>
              <a:t> Biblioteca </a:t>
            </a:r>
            <a:r>
              <a:rPr dirty="0" err="1"/>
              <a:t>Vaticana</a:t>
            </a:r>
            <a:r>
              <a:rPr dirty="0"/>
              <a:t> </a:t>
            </a:r>
            <a:r>
              <a:rPr dirty="0" err="1"/>
              <a:t>dopo</a:t>
            </a:r>
            <a:r>
              <a:rPr dirty="0"/>
              <a:t> la </a:t>
            </a:r>
            <a:r>
              <a:rPr dirty="0" err="1"/>
              <a:t>sua</a:t>
            </a:r>
            <a:r>
              <a:rPr dirty="0"/>
              <a:t> </a:t>
            </a:r>
            <a:r>
              <a:rPr dirty="0" err="1"/>
              <a:t>morte</a:t>
            </a:r>
            <a:r>
              <a:rPr dirty="0"/>
              <a:t> </a:t>
            </a:r>
            <a:r>
              <a:rPr dirty="0" err="1"/>
              <a:t>avvenuta</a:t>
            </a:r>
            <a:r>
              <a:rPr dirty="0"/>
              <a:t> </a:t>
            </a:r>
            <a:r>
              <a:rPr dirty="0" err="1"/>
              <a:t>nel</a:t>
            </a:r>
            <a:r>
              <a:rPr dirty="0"/>
              <a:t> </a:t>
            </a:r>
            <a:r>
              <a:rPr dirty="0" err="1"/>
              <a:t>maggio</a:t>
            </a:r>
            <a:r>
              <a:rPr dirty="0"/>
              <a:t> del 1600.</a:t>
            </a:r>
          </a:p>
        </p:txBody>
      </p:sp>
      <p:sp>
        <p:nvSpPr>
          <p:cNvPr id="221" name="Shape 221"/>
          <p:cNvSpPr/>
          <p:nvPr/>
        </p:nvSpPr>
        <p:spPr>
          <a:xfrm>
            <a:off x="2748481" y="958418"/>
            <a:ext cx="8342027" cy="13336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8000">
                <a:solidFill>
                  <a:srgbClr val="000000"/>
                </a:solidFill>
                <a:latin typeface="+mj-lt"/>
                <a:ea typeface="+mj-ea"/>
                <a:cs typeface="+mj-cs"/>
                <a:sym typeface="Georgia"/>
              </a:defRPr>
            </a:lvl1pPr>
          </a:lstStyle>
          <a:p>
            <a:r>
              <a:rPr dirty="0"/>
              <a:t>Il </a:t>
            </a:r>
            <a:r>
              <a:rPr dirty="0">
                <a:hlinkClick r:id="rId2"/>
              </a:rPr>
              <a:t>Vat. lat. 3225 </a:t>
            </a:r>
            <a:endParaRPr dirty="0"/>
          </a:p>
        </p:txBody>
      </p:sp>
      <p:sp>
        <p:nvSpPr>
          <p:cNvPr id="222" name="Shape 222"/>
          <p:cNvSpPr/>
          <p:nvPr/>
        </p:nvSpPr>
        <p:spPr>
          <a:xfrm>
            <a:off x="1153244" y="971550"/>
            <a:ext cx="1270001" cy="1270000"/>
          </a:xfrm>
          <a:prstGeom prst="ellipse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blurRad="76200" dir="18900000" rotWithShape="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 b="0">
                <a:effectLst>
                  <a:outerShdw blurRad="25400" dist="23998" dir="2700000" rotWithShape="0">
                    <a:srgbClr val="000000">
                      <a:alpha val="31034"/>
                    </a:srgbClr>
                  </a:outerShdw>
                </a:effectLst>
                <a:latin typeface="+mn-lt"/>
                <a:ea typeface="+mn-ea"/>
                <a:cs typeface="+mn-cs"/>
                <a:sym typeface="Helvetica Light"/>
              </a:defRPr>
            </a:pPr>
            <a:endParaRPr/>
          </a:p>
        </p:txBody>
      </p:sp>
      <p:sp>
        <p:nvSpPr>
          <p:cNvPr id="223" name="Shape 223"/>
          <p:cNvSpPr/>
          <p:nvPr/>
        </p:nvSpPr>
        <p:spPr>
          <a:xfrm>
            <a:off x="1596931" y="1250874"/>
            <a:ext cx="382627" cy="7113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dirty="0"/>
              <a:t>4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" grpId="1" animBg="1" advAuto="0"/>
      <p:bldP spid="223" grpId="2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/>
          </p:cNvSpPr>
          <p:nvPr>
            <p:ph type="title"/>
          </p:nvPr>
        </p:nvSpPr>
        <p:spPr>
          <a:xfrm>
            <a:off x="3332719" y="1335320"/>
            <a:ext cx="6615998" cy="1270001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dirty="0"/>
              <a:t>MAIUSCOLE</a:t>
            </a:r>
          </a:p>
        </p:txBody>
      </p:sp>
      <p:sp>
        <p:nvSpPr>
          <p:cNvPr id="125" name="Shape 125"/>
          <p:cNvSpPr>
            <a:spLocks noGrp="1"/>
          </p:cNvSpPr>
          <p:nvPr>
            <p:ph type="body" sz="half" idx="1"/>
          </p:nvPr>
        </p:nvSpPr>
        <p:spPr>
          <a:xfrm>
            <a:off x="1090817" y="3074826"/>
            <a:ext cx="11099802" cy="570020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20039" indent="-320039" defTabSz="408940">
              <a:spcBef>
                <a:spcPts val="2900"/>
              </a:spcBef>
              <a:defRPr sz="2660"/>
            </a:pPr>
            <a:r>
              <a:rPr dirty="0"/>
              <a:t>A </a:t>
            </a:r>
            <a:r>
              <a:rPr dirty="0" err="1"/>
              <a:t>partire</a:t>
            </a:r>
            <a:r>
              <a:rPr dirty="0"/>
              <a:t> dal </a:t>
            </a:r>
            <a:r>
              <a:rPr dirty="0" err="1"/>
              <a:t>secolo</a:t>
            </a:r>
            <a:r>
              <a:rPr dirty="0"/>
              <a:t> III </a:t>
            </a:r>
            <a:r>
              <a:rPr dirty="0" err="1"/>
              <a:t>a.C</a:t>
            </a:r>
            <a:r>
              <a:rPr dirty="0"/>
              <a:t>., con la </a:t>
            </a:r>
            <a:r>
              <a:rPr dirty="0" err="1"/>
              <a:t>nascita</a:t>
            </a:r>
            <a:r>
              <a:rPr dirty="0"/>
              <a:t> di </a:t>
            </a:r>
            <a:r>
              <a:rPr dirty="0" err="1"/>
              <a:t>una</a:t>
            </a:r>
            <a:r>
              <a:rPr dirty="0"/>
              <a:t> </a:t>
            </a:r>
            <a:r>
              <a:rPr dirty="0" err="1"/>
              <a:t>vera</a:t>
            </a:r>
            <a:r>
              <a:rPr dirty="0"/>
              <a:t> </a:t>
            </a:r>
            <a:r>
              <a:rPr dirty="0" err="1"/>
              <a:t>letteratura</a:t>
            </a:r>
            <a:r>
              <a:rPr dirty="0"/>
              <a:t> in lingua </a:t>
            </a:r>
            <a:r>
              <a:rPr dirty="0" err="1"/>
              <a:t>latina</a:t>
            </a:r>
            <a:r>
              <a:rPr dirty="0"/>
              <a:t>, e con la </a:t>
            </a:r>
            <a:r>
              <a:rPr dirty="0" err="1"/>
              <a:t>crescita</a:t>
            </a:r>
            <a:r>
              <a:rPr dirty="0"/>
              <a:t> </a:t>
            </a:r>
            <a:r>
              <a:rPr dirty="0" err="1"/>
              <a:t>dell’alfabetismo</a:t>
            </a:r>
            <a:r>
              <a:rPr dirty="0"/>
              <a:t> e la </a:t>
            </a:r>
            <a:r>
              <a:rPr dirty="0" err="1"/>
              <a:t>diffusione</a:t>
            </a:r>
            <a:r>
              <a:rPr dirty="0"/>
              <a:t> </a:t>
            </a:r>
            <a:r>
              <a:rPr dirty="0" err="1"/>
              <a:t>delle</a:t>
            </a:r>
            <a:r>
              <a:rPr dirty="0"/>
              <a:t> </a:t>
            </a:r>
            <a:r>
              <a:rPr dirty="0" err="1"/>
              <a:t>scuole</a:t>
            </a:r>
            <a:r>
              <a:rPr dirty="0"/>
              <a:t>, a Roma </a:t>
            </a:r>
            <a:r>
              <a:rPr dirty="0" err="1"/>
              <a:t>si</a:t>
            </a:r>
            <a:r>
              <a:rPr dirty="0"/>
              <a:t> </a:t>
            </a:r>
            <a:r>
              <a:rPr dirty="0" err="1"/>
              <a:t>ampliò</a:t>
            </a:r>
            <a:r>
              <a:rPr dirty="0"/>
              <a:t> la </a:t>
            </a:r>
            <a:r>
              <a:rPr dirty="0" err="1"/>
              <a:t>produzione</a:t>
            </a:r>
            <a:r>
              <a:rPr dirty="0"/>
              <a:t> di </a:t>
            </a:r>
            <a:r>
              <a:rPr dirty="0" err="1"/>
              <a:t>libri</a:t>
            </a:r>
            <a:r>
              <a:rPr dirty="0"/>
              <a:t> (</a:t>
            </a:r>
            <a:r>
              <a:rPr dirty="0" err="1"/>
              <a:t>rotoli</a:t>
            </a:r>
            <a:r>
              <a:rPr dirty="0"/>
              <a:t> di </a:t>
            </a:r>
            <a:r>
              <a:rPr dirty="0" err="1"/>
              <a:t>papiro</a:t>
            </a:r>
            <a:r>
              <a:rPr dirty="0"/>
              <a:t>) </a:t>
            </a:r>
            <a:r>
              <a:rPr dirty="0" err="1"/>
              <a:t>che</a:t>
            </a:r>
            <a:r>
              <a:rPr dirty="0"/>
              <a:t> </a:t>
            </a:r>
            <a:r>
              <a:rPr dirty="0" err="1"/>
              <a:t>venivano</a:t>
            </a:r>
            <a:r>
              <a:rPr dirty="0"/>
              <a:t> </a:t>
            </a:r>
            <a:r>
              <a:rPr dirty="0" err="1"/>
              <a:t>realizzati</a:t>
            </a:r>
            <a:r>
              <a:rPr dirty="0"/>
              <a:t> non solo da </a:t>
            </a:r>
            <a:r>
              <a:rPr dirty="0" err="1"/>
              <a:t>scribi</a:t>
            </a:r>
            <a:r>
              <a:rPr dirty="0"/>
              <a:t> </a:t>
            </a:r>
            <a:r>
              <a:rPr dirty="0" err="1"/>
              <a:t>all’interno</a:t>
            </a:r>
            <a:r>
              <a:rPr dirty="0"/>
              <a:t> </a:t>
            </a:r>
            <a:r>
              <a:rPr dirty="0" err="1"/>
              <a:t>delle</a:t>
            </a:r>
            <a:r>
              <a:rPr dirty="0"/>
              <a:t> </a:t>
            </a:r>
            <a:r>
              <a:rPr dirty="0" err="1"/>
              <a:t>famiglie</a:t>
            </a:r>
            <a:r>
              <a:rPr dirty="0"/>
              <a:t> </a:t>
            </a:r>
            <a:r>
              <a:rPr dirty="0" err="1"/>
              <a:t>più</a:t>
            </a:r>
            <a:r>
              <a:rPr dirty="0"/>
              <a:t> </a:t>
            </a:r>
            <a:r>
              <a:rPr dirty="0" err="1"/>
              <a:t>agiate</a:t>
            </a:r>
            <a:r>
              <a:rPr dirty="0"/>
              <a:t> ma anche in </a:t>
            </a:r>
            <a:r>
              <a:rPr dirty="0" err="1"/>
              <a:t>botteghe</a:t>
            </a:r>
            <a:r>
              <a:rPr dirty="0"/>
              <a:t> </a:t>
            </a:r>
            <a:r>
              <a:rPr dirty="0" err="1"/>
              <a:t>artigiane</a:t>
            </a:r>
            <a:r>
              <a:rPr dirty="0"/>
              <a:t>. </a:t>
            </a:r>
            <a:r>
              <a:rPr dirty="0" err="1"/>
              <a:t>Questo</a:t>
            </a:r>
            <a:r>
              <a:rPr dirty="0"/>
              <a:t> </a:t>
            </a:r>
            <a:r>
              <a:rPr dirty="0" err="1"/>
              <a:t>processo</a:t>
            </a:r>
            <a:r>
              <a:rPr dirty="0"/>
              <a:t> </a:t>
            </a:r>
            <a:r>
              <a:rPr dirty="0" err="1"/>
              <a:t>si</a:t>
            </a:r>
            <a:r>
              <a:rPr dirty="0"/>
              <a:t> </a:t>
            </a:r>
            <a:r>
              <a:rPr dirty="0" err="1"/>
              <a:t>rafforzò</a:t>
            </a:r>
            <a:r>
              <a:rPr dirty="0"/>
              <a:t> </a:t>
            </a:r>
            <a:r>
              <a:rPr dirty="0" err="1"/>
              <a:t>nei</a:t>
            </a:r>
            <a:r>
              <a:rPr dirty="0"/>
              <a:t> </a:t>
            </a:r>
            <a:r>
              <a:rPr dirty="0" err="1"/>
              <a:t>secoli</a:t>
            </a:r>
            <a:r>
              <a:rPr dirty="0"/>
              <a:t> </a:t>
            </a:r>
            <a:r>
              <a:rPr dirty="0" err="1"/>
              <a:t>successivi</a:t>
            </a:r>
            <a:r>
              <a:rPr dirty="0"/>
              <a:t>, </a:t>
            </a:r>
            <a:r>
              <a:rPr dirty="0" err="1"/>
              <a:t>quando</a:t>
            </a:r>
            <a:r>
              <a:rPr dirty="0"/>
              <a:t> </a:t>
            </a:r>
            <a:r>
              <a:rPr dirty="0" err="1"/>
              <a:t>nacquero</a:t>
            </a:r>
            <a:r>
              <a:rPr dirty="0"/>
              <a:t> anche le prime </a:t>
            </a:r>
            <a:r>
              <a:rPr dirty="0" err="1"/>
              <a:t>biblioteche</a:t>
            </a:r>
            <a:r>
              <a:rPr dirty="0"/>
              <a:t>.</a:t>
            </a:r>
          </a:p>
          <a:p>
            <a:pPr marL="320039" indent="-320039" defTabSz="408940">
              <a:spcBef>
                <a:spcPts val="2900"/>
              </a:spcBef>
              <a:defRPr sz="2660"/>
            </a:pPr>
            <a:r>
              <a:rPr dirty="0"/>
              <a:t>non due </a:t>
            </a:r>
            <a:r>
              <a:rPr dirty="0" err="1"/>
              <a:t>scritture</a:t>
            </a:r>
            <a:r>
              <a:rPr dirty="0"/>
              <a:t> ma due </a:t>
            </a:r>
            <a:r>
              <a:rPr dirty="0" err="1"/>
              <a:t>varietà</a:t>
            </a:r>
            <a:endParaRPr dirty="0"/>
          </a:p>
        </p:txBody>
      </p:sp>
      <p:sp>
        <p:nvSpPr>
          <p:cNvPr id="126" name="Shape 126"/>
          <p:cNvSpPr/>
          <p:nvPr/>
        </p:nvSpPr>
        <p:spPr>
          <a:xfrm>
            <a:off x="2062718" y="1335320"/>
            <a:ext cx="1270001" cy="1270001"/>
          </a:xfrm>
          <a:prstGeom prst="ellipse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blurRad="76200" dir="18900000" rotWithShape="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 b="0">
                <a:effectLst>
                  <a:outerShdw blurRad="25400" dist="23998" dir="2700000" rotWithShape="0">
                    <a:srgbClr val="000000">
                      <a:alpha val="31034"/>
                    </a:srgbClr>
                  </a:outerShdw>
                </a:effectLst>
                <a:latin typeface="+mn-lt"/>
                <a:ea typeface="+mn-ea"/>
                <a:cs typeface="+mn-cs"/>
                <a:sym typeface="Helvetica Light"/>
              </a:defRPr>
            </a:pPr>
            <a:endParaRPr/>
          </a:p>
        </p:txBody>
      </p:sp>
      <p:sp>
        <p:nvSpPr>
          <p:cNvPr id="127" name="Shape 127"/>
          <p:cNvSpPr/>
          <p:nvPr/>
        </p:nvSpPr>
        <p:spPr>
          <a:xfrm>
            <a:off x="2506405" y="1614643"/>
            <a:ext cx="382627" cy="7113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dirty="0"/>
              <a:t>1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4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" grpId="3" animBg="1" advAuto="0"/>
      <p:bldP spid="125" grpId="4" build="p" bldLvl="5" animBg="1" advAuto="0"/>
      <p:bldP spid="126" grpId="1" animBg="1" advAuto="0"/>
      <p:bldP spid="127" grpId="2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/>
          </p:cNvSpPr>
          <p:nvPr>
            <p:ph type="title"/>
          </p:nvPr>
        </p:nvSpPr>
        <p:spPr>
          <a:xfrm>
            <a:off x="2843586" y="342740"/>
            <a:ext cx="9726055" cy="1807628"/>
          </a:xfrm>
          <a:prstGeom prst="rect">
            <a:avLst/>
          </a:prstGeom>
        </p:spPr>
        <p:txBody>
          <a:bodyPr/>
          <a:lstStyle>
            <a:lvl1pPr defTabSz="519937">
              <a:defRPr sz="7119"/>
            </a:lvl1pPr>
          </a:lstStyle>
          <a:p>
            <a:r>
              <a:rPr dirty="0"/>
              <a:t>  </a:t>
            </a:r>
            <a:r>
              <a:rPr dirty="0" err="1"/>
              <a:t>Capitale</a:t>
            </a:r>
            <a:r>
              <a:rPr dirty="0"/>
              <a:t> </a:t>
            </a:r>
            <a:r>
              <a:rPr dirty="0" err="1"/>
              <a:t>Monumentale</a:t>
            </a:r>
            <a:endParaRPr dirty="0"/>
          </a:p>
        </p:txBody>
      </p:sp>
      <p:sp>
        <p:nvSpPr>
          <p:cNvPr id="133" name="Shape 133"/>
          <p:cNvSpPr>
            <a:spLocks noGrp="1"/>
          </p:cNvSpPr>
          <p:nvPr>
            <p:ph type="body" sz="half" idx="1"/>
          </p:nvPr>
        </p:nvSpPr>
        <p:spPr>
          <a:xfrm>
            <a:off x="952500" y="2598821"/>
            <a:ext cx="11099800" cy="5730375"/>
          </a:xfrm>
          <a:prstGeom prst="rect">
            <a:avLst/>
          </a:prstGeom>
        </p:spPr>
        <p:txBody>
          <a:bodyPr/>
          <a:lstStyle/>
          <a:p>
            <a:pPr marL="0" indent="0" defTabSz="479044">
              <a:spcBef>
                <a:spcPts val="3400"/>
              </a:spcBef>
              <a:buSzTx/>
              <a:buNone/>
              <a:defRPr sz="3116"/>
            </a:pPr>
            <a:r>
              <a:rPr dirty="0"/>
              <a:t>• </a:t>
            </a:r>
            <a:r>
              <a:rPr dirty="0" err="1"/>
              <a:t>Scrittura</a:t>
            </a:r>
            <a:r>
              <a:rPr dirty="0"/>
              <a:t> </a:t>
            </a:r>
            <a:r>
              <a:rPr dirty="0" err="1"/>
              <a:t>epigrafica</a:t>
            </a:r>
            <a:endParaRPr dirty="0"/>
          </a:p>
          <a:p>
            <a:pPr marL="0" indent="0" defTabSz="479044">
              <a:spcBef>
                <a:spcPts val="3400"/>
              </a:spcBef>
              <a:buSzTx/>
              <a:buNone/>
              <a:defRPr sz="3116"/>
            </a:pPr>
            <a:r>
              <a:rPr dirty="0"/>
              <a:t>• </a:t>
            </a:r>
            <a:r>
              <a:rPr dirty="0" err="1"/>
              <a:t>Inserita</a:t>
            </a:r>
            <a:r>
              <a:rPr dirty="0"/>
              <a:t> in un </a:t>
            </a:r>
            <a:r>
              <a:rPr dirty="0" err="1"/>
              <a:t>sistema</a:t>
            </a:r>
            <a:r>
              <a:rPr dirty="0"/>
              <a:t> </a:t>
            </a:r>
            <a:r>
              <a:rPr b="1" dirty="0" err="1"/>
              <a:t>bilineare</a:t>
            </a:r>
            <a:r>
              <a:rPr dirty="0"/>
              <a:t>.</a:t>
            </a:r>
          </a:p>
          <a:p>
            <a:pPr marL="0" indent="0" defTabSz="479044">
              <a:spcBef>
                <a:spcPts val="3400"/>
              </a:spcBef>
              <a:buSzTx/>
              <a:buNone/>
              <a:defRPr sz="3116"/>
            </a:pPr>
            <a:r>
              <a:rPr dirty="0"/>
              <a:t>• </a:t>
            </a:r>
            <a:r>
              <a:rPr dirty="0" err="1"/>
              <a:t>Geometrizzazione</a:t>
            </a:r>
            <a:r>
              <a:rPr dirty="0"/>
              <a:t> secondo </a:t>
            </a:r>
            <a:r>
              <a:rPr dirty="0" err="1"/>
              <a:t>gli</a:t>
            </a:r>
            <a:r>
              <a:rPr dirty="0"/>
              <a:t> </a:t>
            </a:r>
            <a:r>
              <a:rPr dirty="0" err="1"/>
              <a:t>angoli</a:t>
            </a:r>
            <a:r>
              <a:rPr dirty="0"/>
              <a:t> </a:t>
            </a:r>
            <a:r>
              <a:rPr dirty="0" err="1"/>
              <a:t>retti</a:t>
            </a:r>
            <a:r>
              <a:rPr dirty="0"/>
              <a:t> ed </a:t>
            </a:r>
            <a:r>
              <a:rPr dirty="0" err="1"/>
              <a:t>archi</a:t>
            </a:r>
            <a:r>
              <a:rPr dirty="0"/>
              <a:t> di </a:t>
            </a:r>
            <a:r>
              <a:rPr dirty="0" err="1"/>
              <a:t>ellisse</a:t>
            </a:r>
            <a:r>
              <a:rPr dirty="0"/>
              <a:t>.</a:t>
            </a:r>
          </a:p>
          <a:p>
            <a:pPr marL="0" indent="0" defTabSz="479044">
              <a:spcBef>
                <a:spcPts val="3400"/>
              </a:spcBef>
              <a:buSzTx/>
              <a:buNone/>
              <a:defRPr sz="3116"/>
            </a:pPr>
            <a:r>
              <a:rPr dirty="0"/>
              <a:t>• Chiaroscuro </a:t>
            </a:r>
            <a:r>
              <a:rPr dirty="0" err="1"/>
              <a:t>evidente</a:t>
            </a:r>
            <a:r>
              <a:rPr dirty="0"/>
              <a:t>.</a:t>
            </a:r>
          </a:p>
          <a:p>
            <a:pPr marL="0" indent="0" defTabSz="479044">
              <a:spcBef>
                <a:spcPts val="3400"/>
              </a:spcBef>
              <a:buSzTx/>
              <a:buNone/>
              <a:defRPr sz="3116"/>
            </a:pPr>
            <a:r>
              <a:rPr dirty="0"/>
              <a:t>• </a:t>
            </a:r>
            <a:r>
              <a:rPr dirty="0" err="1"/>
              <a:t>Esempi</a:t>
            </a:r>
            <a:r>
              <a:rPr dirty="0"/>
              <a:t>: </a:t>
            </a:r>
            <a:r>
              <a:rPr b="1" dirty="0"/>
              <a:t>Due</a:t>
            </a:r>
            <a:r>
              <a:rPr dirty="0"/>
              <a:t> soli </a:t>
            </a:r>
            <a:r>
              <a:rPr dirty="0" err="1"/>
              <a:t>codici</a:t>
            </a:r>
            <a:r>
              <a:rPr dirty="0"/>
              <a:t> (Virgilio)</a:t>
            </a:r>
          </a:p>
        </p:txBody>
      </p:sp>
      <p:sp>
        <p:nvSpPr>
          <p:cNvPr id="134" name="Shape 134"/>
          <p:cNvSpPr/>
          <p:nvPr/>
        </p:nvSpPr>
        <p:spPr>
          <a:xfrm>
            <a:off x="1894427" y="611555"/>
            <a:ext cx="1270001" cy="1270001"/>
          </a:xfrm>
          <a:prstGeom prst="ellipse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blurRad="76200" dir="18900000" rotWithShape="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 b="0">
                <a:effectLst>
                  <a:outerShdw blurRad="25400" dist="23998" dir="2700000" rotWithShape="0">
                    <a:srgbClr val="000000">
                      <a:alpha val="31034"/>
                    </a:srgbClr>
                  </a:outerShdw>
                </a:effectLst>
                <a:latin typeface="+mn-lt"/>
                <a:ea typeface="+mn-ea"/>
                <a:cs typeface="+mn-cs"/>
                <a:sym typeface="Helvetica Light"/>
              </a:defRPr>
            </a:pPr>
            <a:endParaRPr/>
          </a:p>
        </p:txBody>
      </p:sp>
      <p:sp>
        <p:nvSpPr>
          <p:cNvPr id="135" name="Shape 135"/>
          <p:cNvSpPr/>
          <p:nvPr/>
        </p:nvSpPr>
        <p:spPr>
          <a:xfrm>
            <a:off x="2069788" y="890878"/>
            <a:ext cx="919278" cy="7113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1.1.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circle/>
      </p:transition>
    </mc:Choice>
    <mc:Fallback xmlns="">
      <p:transition spd="fast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3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4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3" animBg="1" advAuto="0"/>
      <p:bldP spid="133" grpId="4" build="p" bldLvl="5" animBg="1" advAuto="0"/>
      <p:bldP spid="134" grpId="1" animBg="1" advAuto="0"/>
      <p:bldP spid="135" grpId="2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/>
          </p:cNvSpPr>
          <p:nvPr>
            <p:ph type="title"/>
          </p:nvPr>
        </p:nvSpPr>
        <p:spPr>
          <a:xfrm>
            <a:off x="952500" y="1200568"/>
            <a:ext cx="11099800" cy="2120901"/>
          </a:xfrm>
          <a:prstGeom prst="rect">
            <a:avLst/>
          </a:prstGeom>
        </p:spPr>
        <p:txBody>
          <a:bodyPr/>
          <a:lstStyle/>
          <a:p>
            <a:r>
              <a:t>Capitale rustica</a:t>
            </a:r>
          </a:p>
        </p:txBody>
      </p:sp>
      <p:sp>
        <p:nvSpPr>
          <p:cNvPr id="141" name="Shape 141"/>
          <p:cNvSpPr>
            <a:spLocks noGrp="1"/>
          </p:cNvSpPr>
          <p:nvPr>
            <p:ph type="body" idx="1"/>
          </p:nvPr>
        </p:nvSpPr>
        <p:spPr>
          <a:xfrm>
            <a:off x="952500" y="3502638"/>
            <a:ext cx="11099800" cy="483154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 defTabSz="373887">
              <a:spcBef>
                <a:spcPts val="2600"/>
              </a:spcBef>
              <a:buSzTx/>
              <a:buNone/>
              <a:defRPr sz="2688"/>
            </a:pPr>
            <a:r>
              <a:rPr b="1">
                <a:solidFill>
                  <a:schemeClr val="accent4">
                    <a:hueOff val="-193819"/>
                    <a:satOff val="-4458"/>
                    <a:lumOff val="-21157"/>
                  </a:schemeClr>
                </a:solidFill>
              </a:rPr>
              <a:t>Origine</a:t>
            </a:r>
            <a:r>
              <a:t>: Nasce in seguito alla nascita della letteratura latina, a causa delle caratteristiche differenti degli strumenti di scrittura (scalpello → calamo e pennello) e dei supporti (pietra →papiro/pergamena).</a:t>
            </a:r>
          </a:p>
          <a:p>
            <a:pPr marL="292607" indent="-292607" defTabSz="373887">
              <a:spcBef>
                <a:spcPts val="2600"/>
              </a:spcBef>
              <a:defRPr sz="2432"/>
            </a:pPr>
            <a:r>
              <a:t>Scrittura libraria.</a:t>
            </a:r>
          </a:p>
          <a:p>
            <a:pPr marL="292607" indent="-292607" defTabSz="373887">
              <a:spcBef>
                <a:spcPts val="2600"/>
              </a:spcBef>
              <a:defRPr sz="2432"/>
            </a:pPr>
            <a:r>
              <a:t>Abbandono dei caratteri </a:t>
            </a:r>
            <a:r>
              <a:rPr b="1" u="sng"/>
              <a:t>geometrizzanti</a:t>
            </a:r>
            <a:r>
              <a:t>.</a:t>
            </a:r>
          </a:p>
          <a:p>
            <a:pPr marL="292607" indent="-292607" defTabSz="373887">
              <a:spcBef>
                <a:spcPts val="2600"/>
              </a:spcBef>
              <a:defRPr sz="2432"/>
            </a:pPr>
            <a:r>
              <a:t>Trattini complementari al termine delle aste.</a:t>
            </a:r>
          </a:p>
          <a:p>
            <a:pPr marL="292607" indent="-292607" defTabSz="373887">
              <a:spcBef>
                <a:spcPts val="2600"/>
              </a:spcBef>
              <a:defRPr sz="2432"/>
            </a:pPr>
            <a:r>
              <a:t>Esagerazione del chiaroscuro.</a:t>
            </a:r>
          </a:p>
          <a:p>
            <a:pPr marL="292607" indent="-292607" defTabSz="373887">
              <a:spcBef>
                <a:spcPts val="2600"/>
              </a:spcBef>
              <a:defRPr sz="2432"/>
            </a:pPr>
            <a:r>
              <a:t>Scrittura di tutti i libri di un certo pregio editi dal I sec. a.C. al III sec. d.C.</a:t>
            </a:r>
          </a:p>
        </p:txBody>
      </p:sp>
      <p:sp>
        <p:nvSpPr>
          <p:cNvPr id="142" name="Shape 142"/>
          <p:cNvSpPr/>
          <p:nvPr/>
        </p:nvSpPr>
        <p:spPr>
          <a:xfrm>
            <a:off x="348388" y="1626018"/>
            <a:ext cx="1270001" cy="1270001"/>
          </a:xfrm>
          <a:prstGeom prst="ellipse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blurRad="76200" dir="18900000" rotWithShape="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 b="0">
                <a:effectLst>
                  <a:outerShdw blurRad="25400" dist="23998" dir="2700000" rotWithShape="0">
                    <a:srgbClr val="000000">
                      <a:alpha val="31034"/>
                    </a:srgbClr>
                  </a:outerShdw>
                </a:effectLst>
                <a:latin typeface="+mn-lt"/>
                <a:ea typeface="+mn-ea"/>
                <a:cs typeface="+mn-cs"/>
                <a:sym typeface="Helvetica Light"/>
              </a:defRPr>
            </a:pPr>
            <a:endParaRPr/>
          </a:p>
        </p:txBody>
      </p:sp>
      <p:sp>
        <p:nvSpPr>
          <p:cNvPr id="143" name="Shape 143"/>
          <p:cNvSpPr/>
          <p:nvPr/>
        </p:nvSpPr>
        <p:spPr>
          <a:xfrm>
            <a:off x="523750" y="1905342"/>
            <a:ext cx="919278" cy="7113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1.2.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switch dir="l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4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4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4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1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1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1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1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1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" grpId="3" animBg="1" advAuto="0"/>
      <p:bldP spid="141" grpId="4" build="p" bldLvl="5" animBg="1" advAuto="0"/>
      <p:bldP spid="142" grpId="1" animBg="1" advAuto="0"/>
      <p:bldP spid="143" grpId="2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/>
          </p:cNvSpPr>
          <p:nvPr>
            <p:ph type="title"/>
          </p:nvPr>
        </p:nvSpPr>
        <p:spPr>
          <a:xfrm>
            <a:off x="2294046" y="982609"/>
            <a:ext cx="8971391" cy="1376213"/>
          </a:xfrm>
          <a:prstGeom prst="rect">
            <a:avLst/>
          </a:prstGeom>
        </p:spPr>
        <p:txBody>
          <a:bodyPr/>
          <a:lstStyle/>
          <a:p>
            <a:pPr defTabSz="432308">
              <a:defRPr sz="5920"/>
            </a:pPr>
            <a:r>
              <a:rPr dirty="0" err="1"/>
              <a:t>capitale</a:t>
            </a:r>
            <a:r>
              <a:rPr dirty="0"/>
              <a:t> </a:t>
            </a:r>
            <a:r>
              <a:rPr dirty="0" err="1"/>
              <a:t>libraria</a:t>
            </a:r>
            <a:r>
              <a:rPr dirty="0"/>
              <a:t> o </a:t>
            </a:r>
            <a:r>
              <a:rPr i="1" dirty="0" err="1"/>
              <a:t>elegante</a:t>
            </a:r>
            <a:endParaRPr i="1" dirty="0"/>
          </a:p>
        </p:txBody>
      </p:sp>
      <p:sp>
        <p:nvSpPr>
          <p:cNvPr id="149" name="Shape 149"/>
          <p:cNvSpPr>
            <a:spLocks noGrp="1"/>
          </p:cNvSpPr>
          <p:nvPr>
            <p:ph type="body" idx="1"/>
          </p:nvPr>
        </p:nvSpPr>
        <p:spPr>
          <a:xfrm>
            <a:off x="957317" y="2638145"/>
            <a:ext cx="11094984" cy="569603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defTabSz="467359">
              <a:spcBef>
                <a:spcPts val="3300"/>
              </a:spcBef>
              <a:buSzTx/>
              <a:buNone/>
              <a:defRPr sz="2880"/>
            </a:pPr>
            <a:r>
              <a:t>In epoca repubblicana esistevano delle officine artigianali per la produzione di libri. Ne consegue che si tratta di un’epoca in cui c’è richiesta di </a:t>
            </a:r>
            <a:r>
              <a:rPr i="1"/>
              <a:t>edizioni di testi.</a:t>
            </a:r>
          </a:p>
          <a:p>
            <a:pPr marL="346509" indent="-346509" defTabSz="467359">
              <a:spcBef>
                <a:spcPts val="3300"/>
              </a:spcBef>
              <a:defRPr sz="2880"/>
            </a:pPr>
            <a:r>
              <a:rPr b="1" i="1" u="sng"/>
              <a:t>Sosii fratres</a:t>
            </a:r>
            <a:r>
              <a:t>: </a:t>
            </a:r>
            <a:r>
              <a:rPr i="1"/>
              <a:t>stationari </a:t>
            </a:r>
            <a:r>
              <a:t>o librai che secondo Orazio avevano le loro officine vicino al tempio di Giano ai piedi dell’Aventino. </a:t>
            </a:r>
          </a:p>
          <a:p>
            <a:pPr marL="346509" indent="-346509" defTabSz="467359">
              <a:spcBef>
                <a:spcPts val="3300"/>
              </a:spcBef>
              <a:defRPr sz="2880"/>
            </a:pPr>
            <a:r>
              <a:t>anche altri autori parlano di librai ed editori</a:t>
            </a:r>
          </a:p>
          <a:p>
            <a:pPr marL="346509" indent="-346509" defTabSz="467359">
              <a:spcBef>
                <a:spcPts val="3300"/>
              </a:spcBef>
              <a:defRPr sz="2880"/>
            </a:pPr>
            <a:r>
              <a:t>ricordiamo le grandi collezioni librarie di Roma come quella della Basilica Ulpia di Traiano (98-117)</a:t>
            </a:r>
          </a:p>
        </p:txBody>
      </p:sp>
      <p:sp>
        <p:nvSpPr>
          <p:cNvPr id="150" name="Shape 150"/>
          <p:cNvSpPr/>
          <p:nvPr/>
        </p:nvSpPr>
        <p:spPr>
          <a:xfrm>
            <a:off x="957316" y="1088821"/>
            <a:ext cx="1270001" cy="1270001"/>
          </a:xfrm>
          <a:prstGeom prst="ellipse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blurRad="76200" dir="18900000" rotWithShape="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 b="0">
                <a:effectLst>
                  <a:outerShdw blurRad="25400" dist="23998" dir="2700000" rotWithShape="0">
                    <a:srgbClr val="000000">
                      <a:alpha val="31034"/>
                    </a:srgbClr>
                  </a:outerShdw>
                </a:effectLst>
                <a:latin typeface="+mn-lt"/>
                <a:ea typeface="+mn-ea"/>
                <a:cs typeface="+mn-cs"/>
                <a:sym typeface="Helvetica Light"/>
              </a:defRPr>
            </a:pPr>
            <a:endParaRPr/>
          </a:p>
        </p:txBody>
      </p:sp>
      <p:sp>
        <p:nvSpPr>
          <p:cNvPr id="151" name="Shape 151"/>
          <p:cNvSpPr/>
          <p:nvPr/>
        </p:nvSpPr>
        <p:spPr>
          <a:xfrm>
            <a:off x="1401002" y="1368144"/>
            <a:ext cx="382627" cy="7113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pull/>
      </p:transition>
    </mc:Choice>
    <mc:Fallback xmlns="">
      <p:transition spd="fast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4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3" animBg="1" advAuto="0"/>
      <p:bldP spid="149" grpId="4" build="p" bldLvl="5" animBg="1" advAuto="0"/>
      <p:bldP spid="150" grpId="1" animBg="1" advAuto="0"/>
      <p:bldP spid="151" grpId="2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360px-Traijan's_Column_2013-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10941" y="730250"/>
            <a:ext cx="4572001" cy="8293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58" name="312dd05c10de15b20788ce9715331cf2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 rot="5344012">
            <a:off x="4581294" y="2064305"/>
            <a:ext cx="8680538" cy="562499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push/>
      </p:transition>
    </mc:Choice>
    <mc:Fallback xmlns="">
      <p:transition spd="fast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" grpId="1" animBg="1" advAuto="0"/>
      <p:bldP spid="158" grpId="2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>
            <a:spLocks noGrp="1"/>
          </p:cNvSpPr>
          <p:nvPr>
            <p:ph type="sldNum" sz="quarter" idx="2"/>
          </p:nvPr>
        </p:nvSpPr>
        <p:spPr>
          <a:xfrm>
            <a:off x="6361478" y="9245600"/>
            <a:ext cx="269144" cy="41910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7</a:t>
            </a:fld>
            <a:endParaRPr/>
          </a:p>
        </p:txBody>
      </p:sp>
      <p:pic>
        <p:nvPicPr>
          <p:cNvPr id="161" name="images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65499" y="1715630"/>
            <a:ext cx="10273802" cy="6322340"/>
          </a:xfrm>
          <a:prstGeom prst="rect">
            <a:avLst/>
          </a:prstGeom>
          <a:ln w="12700">
            <a:miter lim="400000"/>
          </a:ln>
        </p:spPr>
      </p:pic>
      <p:sp>
        <p:nvSpPr>
          <p:cNvPr id="162" name="Shape 162"/>
          <p:cNvSpPr/>
          <p:nvPr/>
        </p:nvSpPr>
        <p:spPr>
          <a:xfrm>
            <a:off x="865642" y="8485561"/>
            <a:ext cx="2357909" cy="7113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chemeClr val="accent1">
                    <a:hueOff val="203713"/>
                    <a:lumOff val="-13818"/>
                  </a:schemeClr>
                </a:solidFill>
              </a:defRPr>
            </a:lvl1pPr>
          </a:lstStyle>
          <a:p>
            <a:r>
              <a:t>Biblioteca</a:t>
            </a:r>
          </a:p>
        </p:txBody>
      </p:sp>
      <p:sp>
        <p:nvSpPr>
          <p:cNvPr id="163" name="Shape 163"/>
          <p:cNvSpPr/>
          <p:nvPr/>
        </p:nvSpPr>
        <p:spPr>
          <a:xfrm>
            <a:off x="9946663" y="8485561"/>
            <a:ext cx="2357908" cy="7113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chemeClr val="accent1">
                    <a:hueOff val="203713"/>
                    <a:lumOff val="-13818"/>
                  </a:schemeClr>
                </a:solidFill>
              </a:defRPr>
            </a:lvl1pPr>
          </a:lstStyle>
          <a:p>
            <a:r>
              <a:t>Biblioteca</a:t>
            </a:r>
          </a:p>
        </p:txBody>
      </p:sp>
      <p:pic>
        <p:nvPicPr>
          <p:cNvPr id="164" name="Immagine 163"/>
          <p:cNvPicPr>
            <a:picLocks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 rot="19114618">
            <a:off x="1496700" y="7323742"/>
            <a:ext cx="2980851" cy="510740"/>
          </a:xfrm>
          <a:prstGeom prst="rect">
            <a:avLst/>
          </a:prstGeom>
        </p:spPr>
      </p:pic>
      <p:pic>
        <p:nvPicPr>
          <p:cNvPr id="166" name="Immagine 165"/>
          <p:cNvPicPr>
            <a:picLocks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 rot="13500000">
            <a:off x="8586547" y="7323081"/>
            <a:ext cx="2799790" cy="510739"/>
          </a:xfrm>
          <a:prstGeom prst="rect">
            <a:avLst/>
          </a:prstGeom>
        </p:spPr>
      </p:pic>
      <p:pic>
        <p:nvPicPr>
          <p:cNvPr id="168" name="Immagine 167"/>
          <p:cNvPicPr>
            <a:picLocks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 rot="16200000">
            <a:off x="5613865" y="7003856"/>
            <a:ext cx="1921389" cy="510740"/>
          </a:xfrm>
          <a:prstGeom prst="rect">
            <a:avLst/>
          </a:prstGeom>
        </p:spPr>
      </p:pic>
      <p:sp>
        <p:nvSpPr>
          <p:cNvPr id="170" name="Shape 170"/>
          <p:cNvSpPr/>
          <p:nvPr/>
        </p:nvSpPr>
        <p:spPr>
          <a:xfrm>
            <a:off x="4547020" y="8485561"/>
            <a:ext cx="4385311" cy="7113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u="sng">
                <a:solidFill>
                  <a:schemeClr val="accent1">
                    <a:hueOff val="203713"/>
                    <a:lumOff val="-13818"/>
                  </a:schemeClr>
                </a:solidFill>
                <a:hlinkClick r:id="rId6"/>
              </a:defRPr>
            </a:lvl1pPr>
          </a:lstStyle>
          <a:p>
            <a:pPr>
              <a:defRPr u="none"/>
            </a:pPr>
            <a:r>
              <a:rPr u="sng">
                <a:hlinkClick r:id="rId6"/>
              </a:rPr>
              <a:t>Colonna di Traiano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" grpId="1" animBg="1" advAuto="0"/>
      <p:bldP spid="162" grpId="3" animBg="1" advAuto="0"/>
      <p:bldP spid="163" grpId="5" animBg="1" advAuto="0"/>
      <p:bldP spid="164" grpId="2" animBg="1" advAuto="0"/>
      <p:bldP spid="166" grpId="4" animBg="1" advAuto="0"/>
      <p:bldP spid="168" grpId="6" animBg="1" advAuto="0"/>
      <p:bldP spid="170" grpId="7" animBg="1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/>
          </p:cNvSpPr>
          <p:nvPr>
            <p:ph type="body" idx="1"/>
          </p:nvPr>
        </p:nvSpPr>
        <p:spPr>
          <a:xfrm>
            <a:off x="1229842" y="1122947"/>
            <a:ext cx="10545116" cy="7153743"/>
          </a:xfrm>
          <a:prstGeom prst="rect">
            <a:avLst/>
          </a:prstGeom>
        </p:spPr>
        <p:txBody>
          <a:bodyPr/>
          <a:lstStyle/>
          <a:p>
            <a:pPr marL="428805" indent="-428805" defTabSz="578358">
              <a:spcBef>
                <a:spcPts val="4100"/>
              </a:spcBef>
              <a:defRPr sz="3564"/>
            </a:pPr>
            <a:r>
              <a:t>le prime testimonianze di una </a:t>
            </a:r>
            <a:r>
              <a:rPr b="1"/>
              <a:t>scrittura libraria per i codici </a:t>
            </a:r>
            <a:r>
              <a:t>dovrebbero risalire all’epoca di Silla. </a:t>
            </a:r>
          </a:p>
          <a:p>
            <a:pPr marL="428805" indent="-428805" defTabSz="578358">
              <a:spcBef>
                <a:spcPts val="4100"/>
              </a:spcBef>
              <a:defRPr sz="3564"/>
            </a:pPr>
            <a:r>
              <a:t>per i reperti: due frammenti di OSSIRINCO (una dichiarazione di proprietà 47-48 d.C.)</a:t>
            </a:r>
          </a:p>
          <a:p>
            <a:pPr marL="428805" indent="-428805" defTabSz="578358">
              <a:spcBef>
                <a:spcPts val="4100"/>
              </a:spcBef>
              <a:defRPr sz="3564"/>
            </a:pPr>
            <a:r>
              <a:t>due testimonianze si trovano in papiri di Ercolano (oratoria politica e ambito giudiziario)</a:t>
            </a:r>
          </a:p>
          <a:p>
            <a:pPr marL="428805" indent="-428805" defTabSz="578358">
              <a:spcBef>
                <a:spcPts val="4100"/>
              </a:spcBef>
              <a:defRPr sz="3564"/>
            </a:pPr>
            <a:r>
              <a:t>frammenti di Cornelio Gallo…</a:t>
            </a:r>
          </a:p>
        </p:txBody>
      </p:sp>
      <p:sp>
        <p:nvSpPr>
          <p:cNvPr id="173" name="Shape 173"/>
          <p:cNvSpPr/>
          <p:nvPr/>
        </p:nvSpPr>
        <p:spPr>
          <a:xfrm>
            <a:off x="792075" y="1905342"/>
            <a:ext cx="382627" cy="7113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fast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7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" grpId="1" build="p" bldLvl="5" animBg="1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>
            <a:spLocks noGrp="1"/>
          </p:cNvSpPr>
          <p:nvPr>
            <p:ph type="body" idx="1"/>
          </p:nvPr>
        </p:nvSpPr>
        <p:spPr>
          <a:xfrm>
            <a:off x="1149783" y="2634439"/>
            <a:ext cx="10705234" cy="636214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42556" indent="-242556" defTabSz="327152">
              <a:spcBef>
                <a:spcPts val="2300"/>
              </a:spcBef>
              <a:defRPr sz="2016"/>
            </a:pPr>
            <a:r>
              <a:rPr dirty="0"/>
              <a:t> la </a:t>
            </a:r>
            <a:r>
              <a:rPr dirty="0" err="1"/>
              <a:t>capitale</a:t>
            </a:r>
            <a:r>
              <a:rPr dirty="0"/>
              <a:t> </a:t>
            </a:r>
            <a:r>
              <a:rPr dirty="0" err="1"/>
              <a:t>libraria</a:t>
            </a:r>
            <a:r>
              <a:rPr dirty="0"/>
              <a:t> del I </a:t>
            </a:r>
            <a:r>
              <a:rPr dirty="0" err="1"/>
              <a:t>secolo</a:t>
            </a:r>
            <a:r>
              <a:rPr dirty="0"/>
              <a:t> (</a:t>
            </a:r>
            <a:r>
              <a:rPr dirty="0" err="1"/>
              <a:t>detta</a:t>
            </a:r>
            <a:r>
              <a:rPr dirty="0"/>
              <a:t> </a:t>
            </a:r>
            <a:r>
              <a:rPr i="1" dirty="0" err="1"/>
              <a:t>rustica</a:t>
            </a:r>
            <a:r>
              <a:rPr dirty="0"/>
              <a:t>) </a:t>
            </a:r>
            <a:r>
              <a:rPr dirty="0" err="1"/>
              <a:t>si</a:t>
            </a:r>
            <a:r>
              <a:rPr dirty="0"/>
              <a:t> </a:t>
            </a:r>
            <a:r>
              <a:rPr dirty="0" err="1"/>
              <a:t>presenta</a:t>
            </a:r>
            <a:r>
              <a:rPr dirty="0"/>
              <a:t> </a:t>
            </a:r>
            <a:r>
              <a:rPr dirty="0" err="1"/>
              <a:t>già</a:t>
            </a:r>
            <a:r>
              <a:rPr dirty="0"/>
              <a:t> </a:t>
            </a:r>
            <a:r>
              <a:rPr dirty="0" err="1"/>
              <a:t>formata</a:t>
            </a:r>
            <a:r>
              <a:rPr dirty="0"/>
              <a:t> e </a:t>
            </a:r>
            <a:r>
              <a:rPr b="1" dirty="0" err="1"/>
              <a:t>canonizzata</a:t>
            </a:r>
            <a:endParaRPr b="1" dirty="0"/>
          </a:p>
          <a:p>
            <a:pPr marL="242556" indent="-242556" defTabSz="327152">
              <a:spcBef>
                <a:spcPts val="2300"/>
              </a:spcBef>
              <a:defRPr sz="2016"/>
            </a:pPr>
            <a:r>
              <a:rPr dirty="0" err="1"/>
              <a:t>adattamento</a:t>
            </a:r>
            <a:r>
              <a:rPr dirty="0"/>
              <a:t> del </a:t>
            </a:r>
            <a:r>
              <a:rPr dirty="0" err="1"/>
              <a:t>modello</a:t>
            </a:r>
            <a:r>
              <a:rPr dirty="0"/>
              <a:t> </a:t>
            </a:r>
            <a:r>
              <a:rPr b="1" dirty="0" err="1"/>
              <a:t>normale</a:t>
            </a:r>
            <a:r>
              <a:rPr b="1" dirty="0"/>
              <a:t> </a:t>
            </a:r>
            <a:r>
              <a:rPr dirty="0" err="1"/>
              <a:t>epigrafico</a:t>
            </a:r>
            <a:r>
              <a:rPr dirty="0"/>
              <a:t> (</a:t>
            </a:r>
            <a:r>
              <a:rPr dirty="0" err="1"/>
              <a:t>canonizzazione</a:t>
            </a:r>
            <a:r>
              <a:rPr dirty="0"/>
              <a:t> </a:t>
            </a:r>
            <a:r>
              <a:rPr dirty="0" err="1"/>
              <a:t>nel</a:t>
            </a:r>
            <a:r>
              <a:rPr dirty="0"/>
              <a:t> II </a:t>
            </a:r>
            <a:r>
              <a:rPr dirty="0" err="1"/>
              <a:t>secolo</a:t>
            </a:r>
            <a:r>
              <a:rPr dirty="0"/>
              <a:t> a. C.) di cui </a:t>
            </a:r>
            <a:r>
              <a:rPr dirty="0" err="1"/>
              <a:t>mantiene</a:t>
            </a:r>
            <a:r>
              <a:rPr dirty="0"/>
              <a:t> la </a:t>
            </a:r>
            <a:r>
              <a:rPr dirty="0" err="1"/>
              <a:t>separazione</a:t>
            </a:r>
            <a:r>
              <a:rPr dirty="0"/>
              <a:t> </a:t>
            </a:r>
            <a:r>
              <a:rPr dirty="0" err="1"/>
              <a:t>delle</a:t>
            </a:r>
            <a:r>
              <a:rPr dirty="0"/>
              <a:t> </a:t>
            </a:r>
            <a:r>
              <a:rPr dirty="0" err="1"/>
              <a:t>lettere</a:t>
            </a:r>
            <a:r>
              <a:rPr dirty="0"/>
              <a:t>.</a:t>
            </a:r>
          </a:p>
          <a:p>
            <a:pPr marL="242556" indent="-242556" defTabSz="327152">
              <a:spcBef>
                <a:spcPts val="2300"/>
              </a:spcBef>
              <a:defRPr sz="2016"/>
            </a:pPr>
            <a:r>
              <a:rPr b="1" dirty="0" err="1"/>
              <a:t>nessun</a:t>
            </a:r>
            <a:r>
              <a:rPr dirty="0"/>
              <a:t> </a:t>
            </a:r>
            <a:r>
              <a:rPr dirty="0" err="1"/>
              <a:t>elemento</a:t>
            </a:r>
            <a:r>
              <a:rPr dirty="0"/>
              <a:t> </a:t>
            </a:r>
            <a:r>
              <a:rPr dirty="0" err="1"/>
              <a:t>corsivo</a:t>
            </a:r>
            <a:endParaRPr dirty="0"/>
          </a:p>
          <a:p>
            <a:pPr marL="242556" indent="-242556" defTabSz="327152">
              <a:spcBef>
                <a:spcPts val="2300"/>
              </a:spcBef>
              <a:defRPr sz="2016"/>
            </a:pPr>
            <a:r>
              <a:rPr b="1" dirty="0" err="1"/>
              <a:t>verticalità</a:t>
            </a:r>
            <a:r>
              <a:rPr dirty="0"/>
              <a:t> </a:t>
            </a:r>
            <a:r>
              <a:rPr dirty="0" err="1"/>
              <a:t>delle</a:t>
            </a:r>
            <a:r>
              <a:rPr dirty="0"/>
              <a:t> </a:t>
            </a:r>
            <a:r>
              <a:rPr dirty="0" err="1"/>
              <a:t>lettere</a:t>
            </a:r>
            <a:endParaRPr dirty="0"/>
          </a:p>
          <a:p>
            <a:pPr marL="242556" indent="-242556" defTabSz="327152">
              <a:spcBef>
                <a:spcPts val="2300"/>
              </a:spcBef>
              <a:defRPr sz="2016"/>
            </a:pPr>
            <a:r>
              <a:rPr dirty="0" err="1"/>
              <a:t>costante</a:t>
            </a:r>
            <a:r>
              <a:rPr dirty="0"/>
              <a:t> </a:t>
            </a:r>
            <a:r>
              <a:rPr dirty="0" err="1"/>
              <a:t>uniformità</a:t>
            </a:r>
            <a:r>
              <a:rPr dirty="0"/>
              <a:t> del </a:t>
            </a:r>
            <a:r>
              <a:rPr b="1" dirty="0"/>
              <a:t>modulo</a:t>
            </a:r>
          </a:p>
          <a:p>
            <a:pPr marL="242556" indent="-242556" defTabSz="327152">
              <a:spcBef>
                <a:spcPts val="2300"/>
              </a:spcBef>
              <a:defRPr sz="2016"/>
            </a:pPr>
            <a:r>
              <a:rPr b="1" dirty="0" err="1"/>
              <a:t>assoluta</a:t>
            </a:r>
            <a:r>
              <a:rPr b="1" dirty="0"/>
              <a:t> </a:t>
            </a:r>
            <a:r>
              <a:rPr b="1" dirty="0" err="1"/>
              <a:t>bilinearità</a:t>
            </a:r>
            <a:endParaRPr b="1" dirty="0"/>
          </a:p>
          <a:p>
            <a:pPr marL="242556" indent="-242556" defTabSz="327152">
              <a:spcBef>
                <a:spcPts val="2300"/>
              </a:spcBef>
              <a:defRPr sz="2016"/>
            </a:pPr>
            <a:r>
              <a:rPr dirty="0" err="1"/>
              <a:t>calamo</a:t>
            </a:r>
            <a:r>
              <a:rPr dirty="0"/>
              <a:t> e </a:t>
            </a:r>
            <a:r>
              <a:rPr dirty="0" err="1"/>
              <a:t>papiro</a:t>
            </a:r>
            <a:r>
              <a:rPr dirty="0"/>
              <a:t> </a:t>
            </a:r>
            <a:r>
              <a:rPr dirty="0" err="1"/>
              <a:t>importanti</a:t>
            </a:r>
            <a:r>
              <a:rPr dirty="0"/>
              <a:t> per la </a:t>
            </a:r>
            <a:r>
              <a:rPr dirty="0" err="1"/>
              <a:t>realizzazione</a:t>
            </a:r>
            <a:r>
              <a:rPr dirty="0"/>
              <a:t> </a:t>
            </a:r>
            <a:r>
              <a:rPr dirty="0" err="1"/>
              <a:t>delle</a:t>
            </a:r>
            <a:r>
              <a:rPr dirty="0"/>
              <a:t> </a:t>
            </a:r>
            <a:r>
              <a:rPr dirty="0" err="1"/>
              <a:t>lettere</a:t>
            </a:r>
            <a:r>
              <a:rPr dirty="0"/>
              <a:t>.</a:t>
            </a:r>
          </a:p>
          <a:p>
            <a:pPr marL="242556" indent="-242556" defTabSz="327152">
              <a:spcBef>
                <a:spcPts val="2300"/>
              </a:spcBef>
              <a:defRPr sz="2016"/>
            </a:pPr>
            <a:r>
              <a:rPr dirty="0" err="1"/>
              <a:t>il</a:t>
            </a:r>
            <a:r>
              <a:rPr dirty="0"/>
              <a:t> </a:t>
            </a:r>
            <a:r>
              <a:rPr dirty="0" err="1"/>
              <a:t>calamo</a:t>
            </a:r>
            <a:r>
              <a:rPr dirty="0"/>
              <a:t> a </a:t>
            </a:r>
            <a:r>
              <a:rPr dirty="0" err="1"/>
              <a:t>punta</a:t>
            </a:r>
            <a:r>
              <a:rPr dirty="0"/>
              <a:t> </a:t>
            </a:r>
            <a:r>
              <a:rPr dirty="0" err="1"/>
              <a:t>tagliata</a:t>
            </a:r>
            <a:r>
              <a:rPr dirty="0"/>
              <a:t> </a:t>
            </a:r>
            <a:r>
              <a:rPr dirty="0" err="1"/>
              <a:t>crea</a:t>
            </a:r>
            <a:r>
              <a:rPr dirty="0"/>
              <a:t> un </a:t>
            </a:r>
            <a:r>
              <a:rPr dirty="0" err="1"/>
              <a:t>marcato</a:t>
            </a:r>
            <a:r>
              <a:rPr dirty="0"/>
              <a:t> </a:t>
            </a:r>
            <a:r>
              <a:rPr b="1" dirty="0"/>
              <a:t>chiaroscuro (</a:t>
            </a:r>
            <a:r>
              <a:rPr b="1" dirty="0" err="1"/>
              <a:t>pieni</a:t>
            </a:r>
            <a:r>
              <a:rPr b="1" dirty="0"/>
              <a:t> e </a:t>
            </a:r>
            <a:r>
              <a:rPr b="1" dirty="0" err="1"/>
              <a:t>filetti</a:t>
            </a:r>
            <a:r>
              <a:rPr b="1" dirty="0"/>
              <a:t>) </a:t>
            </a:r>
          </a:p>
          <a:p>
            <a:pPr marL="242556" indent="-242556" defTabSz="327152">
              <a:spcBef>
                <a:spcPts val="2300"/>
              </a:spcBef>
              <a:defRPr sz="2016"/>
            </a:pPr>
            <a:r>
              <a:rPr b="1" dirty="0" err="1"/>
              <a:t>tendenza</a:t>
            </a:r>
            <a:r>
              <a:rPr b="1" dirty="0"/>
              <a:t> a </a:t>
            </a:r>
            <a:r>
              <a:rPr b="1" dirty="0" err="1"/>
              <a:t>ridurre</a:t>
            </a:r>
            <a:r>
              <a:rPr b="1" dirty="0"/>
              <a:t> </a:t>
            </a:r>
            <a:r>
              <a:rPr b="1" dirty="0" err="1"/>
              <a:t>gli</a:t>
            </a:r>
            <a:r>
              <a:rPr b="1" dirty="0"/>
              <a:t> </a:t>
            </a:r>
            <a:r>
              <a:rPr b="1" dirty="0" err="1"/>
              <a:t>angoli</a:t>
            </a:r>
            <a:r>
              <a:rPr b="1" dirty="0"/>
              <a:t> </a:t>
            </a:r>
            <a:r>
              <a:rPr b="1" dirty="0" err="1"/>
              <a:t>retti</a:t>
            </a:r>
            <a:r>
              <a:rPr b="1" dirty="0"/>
              <a:t> a </a:t>
            </a:r>
            <a:r>
              <a:rPr b="1" dirty="0" err="1"/>
              <a:t>linee</a:t>
            </a:r>
            <a:r>
              <a:rPr b="1" dirty="0"/>
              <a:t> curve</a:t>
            </a:r>
          </a:p>
        </p:txBody>
      </p:sp>
      <p:sp>
        <p:nvSpPr>
          <p:cNvPr id="179" name="Shape 179"/>
          <p:cNvSpPr/>
          <p:nvPr/>
        </p:nvSpPr>
        <p:spPr>
          <a:xfrm>
            <a:off x="1711911" y="2126514"/>
            <a:ext cx="382626" cy="7113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2</a:t>
            </a:r>
          </a:p>
        </p:txBody>
      </p:sp>
      <p:sp>
        <p:nvSpPr>
          <p:cNvPr id="183" name="Shape 183"/>
          <p:cNvSpPr/>
          <p:nvPr/>
        </p:nvSpPr>
        <p:spPr>
          <a:xfrm>
            <a:off x="2538224" y="973382"/>
            <a:ext cx="8876974" cy="1498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800" b="0">
                <a:solidFill>
                  <a:srgbClr val="000000"/>
                </a:solidFill>
                <a:latin typeface="+mj-lt"/>
                <a:ea typeface="+mj-ea"/>
                <a:cs typeface="+mj-cs"/>
                <a:sym typeface="Georgia"/>
              </a:defRPr>
            </a:lvl1pPr>
          </a:lstStyle>
          <a:p>
            <a:r>
              <a:rPr dirty="0" err="1"/>
              <a:t>Caratteristiche</a:t>
            </a:r>
            <a:r>
              <a:rPr dirty="0"/>
              <a:t> e </a:t>
            </a:r>
            <a:r>
              <a:rPr dirty="0" err="1"/>
              <a:t>uso</a:t>
            </a:r>
            <a:r>
              <a:rPr dirty="0"/>
              <a:t> </a:t>
            </a:r>
            <a:r>
              <a:rPr dirty="0" err="1"/>
              <a:t>della</a:t>
            </a:r>
            <a:r>
              <a:rPr dirty="0"/>
              <a:t> </a:t>
            </a:r>
            <a:r>
              <a:rPr dirty="0" err="1"/>
              <a:t>capitale</a:t>
            </a:r>
            <a:r>
              <a:rPr dirty="0"/>
              <a:t> </a:t>
            </a:r>
            <a:r>
              <a:rPr dirty="0" err="1"/>
              <a:t>libraria</a:t>
            </a:r>
            <a:r>
              <a:rPr dirty="0"/>
              <a:t> </a:t>
            </a:r>
          </a:p>
        </p:txBody>
      </p:sp>
      <p:sp>
        <p:nvSpPr>
          <p:cNvPr id="184" name="Shape 184"/>
          <p:cNvSpPr/>
          <p:nvPr/>
        </p:nvSpPr>
        <p:spPr>
          <a:xfrm>
            <a:off x="1459536" y="973382"/>
            <a:ext cx="1270001" cy="1270001"/>
          </a:xfrm>
          <a:prstGeom prst="ellipse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blurRad="76200" dir="18900000" rotWithShape="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 b="0">
                <a:effectLst>
                  <a:outerShdw blurRad="25400" dist="23998" dir="2700000" rotWithShape="0">
                    <a:srgbClr val="000000">
                      <a:alpha val="31034"/>
                    </a:srgbClr>
                  </a:outerShdw>
                </a:effectLst>
                <a:latin typeface="+mn-lt"/>
                <a:ea typeface="+mn-ea"/>
                <a:cs typeface="+mn-cs"/>
                <a:sym typeface="Helvetica Light"/>
              </a:defRPr>
            </a:pPr>
            <a:endParaRPr/>
          </a:p>
        </p:txBody>
      </p:sp>
      <p:sp>
        <p:nvSpPr>
          <p:cNvPr id="185" name="Shape 185"/>
          <p:cNvSpPr/>
          <p:nvPr/>
        </p:nvSpPr>
        <p:spPr>
          <a:xfrm>
            <a:off x="1903224" y="1252705"/>
            <a:ext cx="382626" cy="7113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dirty="0"/>
              <a:t>3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fast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7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7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4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1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1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1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1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9" fill="hold"/>
                                        <p:tgtEl>
                                          <p:spTgt spid="1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1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4" fill="hold"/>
                                        <p:tgtEl>
                                          <p:spTgt spid="1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1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" grpId="4" build="p" bldLvl="5" animBg="1" advAuto="0"/>
      <p:bldP spid="183" grpId="3" animBg="1" advAuto="0"/>
      <p:bldP spid="184" grpId="1" animBg="1" advAuto="0"/>
      <p:bldP spid="185" grpId="2" animBg="1" advAuto="0"/>
    </p:bldLst>
  </p:timing>
</p:sld>
</file>

<file path=ppt/theme/theme1.xml><?xml version="1.0" encoding="utf-8"?>
<a:theme xmlns:a="http://schemas.openxmlformats.org/drawingml/2006/main" name="Gradient">
  <a:themeElements>
    <a:clrScheme name="Gradient">
      <a:dk1>
        <a:srgbClr val="FF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Georgia"/>
        <a:ea typeface="Georgia"/>
        <a:cs typeface="Georgia"/>
      </a:majorFont>
      <a:minorFont>
        <a:latin typeface="Helvetica Light"/>
        <a:ea typeface="Helvetica Light"/>
        <a:cs typeface="Helvetica Light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accent1"/>
            </a:gs>
            <a:gs pos="100000">
              <a:schemeClr val="accent1">
                <a:hueOff val="321133"/>
                <a:satOff val="-12043"/>
                <a:lumOff val="-7113"/>
              </a:schemeClr>
            </a:gs>
          </a:gsLst>
          <a:lin ang="5400000" scaled="0"/>
        </a:gradFill>
        <a:ln w="12700" cap="flat">
          <a:noFill/>
          <a:miter lim="400000"/>
        </a:ln>
        <a:effectLst>
          <a:outerShdw blurRad="76200" dir="18900000" rotWithShape="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25400" dist="23998" dir="2700000" rotWithShape="0">
                <a:srgbClr val="000000">
                  <a:alpha val="31034"/>
                </a:srgbClr>
              </a:outerShdw>
            </a:effectLst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Didot"/>
            <a:ea typeface="Didot"/>
            <a:cs typeface="Didot"/>
            <a:sym typeface="Dido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Gradient">
  <a:themeElements>
    <a:clrScheme name="Gradient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Georgia"/>
        <a:ea typeface="Georgia"/>
        <a:cs typeface="Georgia"/>
      </a:majorFont>
      <a:minorFont>
        <a:latin typeface="Helvetica Light"/>
        <a:ea typeface="Helvetica Light"/>
        <a:cs typeface="Helvetica Light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accent1"/>
            </a:gs>
            <a:gs pos="100000">
              <a:schemeClr val="accent1">
                <a:hueOff val="321133"/>
                <a:satOff val="-12043"/>
                <a:lumOff val="-7113"/>
              </a:schemeClr>
            </a:gs>
          </a:gsLst>
          <a:lin ang="5400000" scaled="0"/>
        </a:gradFill>
        <a:ln w="12700" cap="flat">
          <a:noFill/>
          <a:miter lim="400000"/>
        </a:ln>
        <a:effectLst>
          <a:outerShdw blurRad="76200" dir="18900000" rotWithShape="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25400" dist="23998" dir="2700000" rotWithShape="0">
                <a:srgbClr val="000000">
                  <a:alpha val="31034"/>
                </a:srgbClr>
              </a:outerShdw>
            </a:effectLst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Didot"/>
            <a:ea typeface="Didot"/>
            <a:cs typeface="Didot"/>
            <a:sym typeface="Dido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1289</Words>
  <Application>Microsoft Macintosh PowerPoint</Application>
  <PresentationFormat>Personalizzato</PresentationFormat>
  <Paragraphs>73</Paragraphs>
  <Slides>17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23" baseType="lpstr">
      <vt:lpstr>Didot</vt:lpstr>
      <vt:lpstr>Georgia</vt:lpstr>
      <vt:lpstr>Helvetica</vt:lpstr>
      <vt:lpstr>Helvetica Light</vt:lpstr>
      <vt:lpstr>Helvetica Neue</vt:lpstr>
      <vt:lpstr>Gradient</vt:lpstr>
      <vt:lpstr>CAPITALE ROMANA</vt:lpstr>
      <vt:lpstr>MAIUSCOLE</vt:lpstr>
      <vt:lpstr>  Capitale Monumentale</vt:lpstr>
      <vt:lpstr>Capitale rustica</vt:lpstr>
      <vt:lpstr>capitale libraria o elegante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Alfabeto</vt:lpstr>
      <vt:lpstr>Presentazione standard di PowerPoint</vt:lpstr>
      <vt:lpstr>Presentazione standard di PowerPoint</vt:lpstr>
      <vt:lpstr>Presentazione standard di PowerPoint</vt:lpstr>
      <vt:lpstr>Capitale elegante?</vt:lpstr>
      <vt:lpstr>Presentazione standard di PowerPoint</vt:lpstr>
      <vt:lpstr> 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CAPITALE ROMANA</dc:title>
  <cp:lastModifiedBy>Beta Fi</cp:lastModifiedBy>
  <cp:revision>3</cp:revision>
  <dcterms:modified xsi:type="dcterms:W3CDTF">2024-03-13T22:05:23Z</dcterms:modified>
</cp:coreProperties>
</file>