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just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1pPr>
    <a:lvl2pPr marL="0" marR="0" indent="228600" algn="just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2pPr>
    <a:lvl3pPr marL="0" marR="0" indent="457200" algn="just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3pPr>
    <a:lvl4pPr marL="0" marR="0" indent="685800" algn="just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4pPr>
    <a:lvl5pPr marL="0" marR="0" indent="914400" algn="just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5pPr>
    <a:lvl6pPr marL="0" marR="0" indent="1143000" algn="just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6pPr>
    <a:lvl7pPr marL="0" marR="0" indent="1371600" algn="just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7pPr>
    <a:lvl8pPr marL="0" marR="0" indent="1600200" algn="just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8pPr>
    <a:lvl9pPr marL="0" marR="0" indent="1828800" algn="just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Bodoni SvtyTwo ITC TT-Book"/>
        <a:ea typeface="Bodoni SvtyTwo ITC TT-Book"/>
        <a:cs typeface="Bodoni SvtyTwo ITC TT-Book"/>
        <a:sym typeface="Bodoni SvtyTwo ITC TT-Book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80" d="100"/>
          <a:sy n="80" d="100"/>
        </p:scale>
        <p:origin x="150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Baskerville"/>
                <a:ea typeface="Baskerville"/>
                <a:cs typeface="Baskerville"/>
                <a:sym typeface="Baskerville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Baskerville"/>
                <a:ea typeface="Baskerville"/>
                <a:cs typeface="Baskerville"/>
                <a:sym typeface="Baskerville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Baskerville"/>
                <a:ea typeface="Baskerville"/>
                <a:cs typeface="Baskerville"/>
                <a:sym typeface="Baskerville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Baskerville"/>
                <a:ea typeface="Baskerville"/>
                <a:cs typeface="Baskerville"/>
                <a:sym typeface="Baskerville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Baskerville"/>
                <a:ea typeface="Baskerville"/>
                <a:cs typeface="Baskerville"/>
                <a:sym typeface="Baskervill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–Giovanni Mela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165600"/>
            <a:ext cx="104648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2400"/>
              </a:spcBef>
              <a:buSzTx/>
              <a:buNone/>
              <a:defRPr sz="5000">
                <a:latin typeface="Bodoni SvtyTwo ITC TT-BookIta"/>
                <a:ea typeface="Bodoni SvtyTwo ITC TT-BookIta"/>
                <a:cs typeface="Bodoni SvtyTwo ITC TT-BookIta"/>
                <a:sym typeface="Bodoni SvtyTwo ITC TT-BookIta"/>
              </a:defRPr>
            </a:lvl1pPr>
          </a:lstStyle>
          <a:p>
            <a:r>
              <a:t>“Inserisci qui una citazione”.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Oriz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Titolo Testo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Baskerville"/>
                <a:ea typeface="Baskerville"/>
                <a:cs typeface="Baskerville"/>
                <a:sym typeface="Baskerville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Baskerville"/>
                <a:ea typeface="Baskerville"/>
                <a:cs typeface="Baskerville"/>
                <a:sym typeface="Baskerville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Baskerville"/>
                <a:ea typeface="Baskerville"/>
                <a:cs typeface="Baskerville"/>
                <a:sym typeface="Baskerville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Baskerville"/>
                <a:ea typeface="Baskerville"/>
                <a:cs typeface="Baskerville"/>
                <a:sym typeface="Baskerville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Baskerville"/>
                <a:ea typeface="Baskerville"/>
                <a:cs typeface="Baskerville"/>
                <a:sym typeface="Baskervill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Centr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r>
              <a:t>Titolo Testo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Baskerville"/>
                <a:ea typeface="Baskerville"/>
                <a:cs typeface="Baskerville"/>
                <a:sym typeface="Baskerville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Baskerville"/>
                <a:ea typeface="Baskerville"/>
                <a:cs typeface="Baskerville"/>
                <a:sym typeface="Baskerville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Baskerville"/>
                <a:ea typeface="Baskerville"/>
                <a:cs typeface="Baskerville"/>
                <a:sym typeface="Baskerville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Baskerville"/>
                <a:ea typeface="Baskerville"/>
                <a:cs typeface="Baskerville"/>
                <a:sym typeface="Baskerville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Baskerville"/>
                <a:ea typeface="Baskerville"/>
                <a:cs typeface="Baskerville"/>
                <a:sym typeface="Baskerville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- In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 algn="l">
              <a:spcBef>
                <a:spcPts val="3800"/>
              </a:spcBef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762000" indent="-381000" algn="l">
              <a:spcBef>
                <a:spcPts val="3800"/>
              </a:spcBef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143000" indent="-381000" algn="l">
              <a:spcBef>
                <a:spcPts val="3800"/>
              </a:spcBef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524000" indent="-381000" algn="l">
              <a:spcBef>
                <a:spcPts val="3800"/>
              </a:spcBef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1905000" indent="-381000" algn="l">
              <a:spcBef>
                <a:spcPts val="3800"/>
              </a:spcBef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Shape 3"/>
          <p:cNvSpPr>
            <a:spLocks noGrp="1"/>
          </p:cNvSpPr>
          <p:nvPr>
            <p:ph type="sldNum" sz="quarter" idx="2"/>
          </p:nvPr>
        </p:nvSpPr>
        <p:spPr>
          <a:xfrm>
            <a:off x="6295215" y="9245600"/>
            <a:ext cx="40167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900" b="1">
                <a:latin typeface="+mj-lt"/>
                <a:ea typeface="+mj-ea"/>
                <a:cs typeface="+mj-cs"/>
                <a:sym typeface="Georgia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9pPr>
    </p:titleStyle>
    <p:bodyStyle>
      <a:lvl1pPr marL="469231" marR="0" indent="-469231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1pPr>
      <a:lvl2pPr marL="926431" marR="0" indent="-469231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2pPr>
      <a:lvl3pPr marL="1383631" marR="0" indent="-469231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3pPr>
      <a:lvl4pPr marL="1840831" marR="0" indent="-469231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4pPr>
      <a:lvl5pPr marL="2298031" marR="0" indent="-469231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5pPr>
      <a:lvl6pPr marL="2755231" marR="0" indent="-469231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6pPr>
      <a:lvl7pPr marL="3212431" marR="0" indent="-469231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7pPr>
      <a:lvl8pPr marL="3669631" marR="0" indent="-469231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8pPr>
      <a:lvl9pPr marL="4126831" marR="0" indent="-469231" algn="just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9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Georgia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udl.lib.cam.ac.uk/view/MS-NN-00002-00041/846" TargetMode="External"/><Relationship Id="rId2" Type="http://schemas.openxmlformats.org/officeDocument/2006/relationships/hyperlink" Target="https://it.wikipedia.org/wiki/Manoscritti_onciali_del_Nuovo_Testamento" TargetMode="Externa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.vatlib.it/view/MSS_Vat.lat.5757" TargetMode="Externa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Onciale</a:t>
            </a:r>
          </a:p>
        </p:txBody>
      </p:sp>
      <p:sp>
        <p:nvSpPr>
          <p:cNvPr id="122" name="Shape 122"/>
          <p:cNvSpPr>
            <a:spLocks noGrp="1"/>
          </p:cNvSpPr>
          <p:nvPr>
            <p:ph type="sldNum" sz="quarter" idx="2"/>
          </p:nvPr>
        </p:nvSpPr>
        <p:spPr>
          <a:xfrm>
            <a:off x="6379812" y="9245600"/>
            <a:ext cx="232476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685800" y="2209800"/>
            <a:ext cx="6356896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469231" indent="-469231">
              <a:spcBef>
                <a:spcPts val="4200"/>
              </a:spcBef>
              <a:buSzPct val="75000"/>
              <a:buChar char="•"/>
              <a:defRPr sz="2600">
                <a:latin typeface="+mj-lt"/>
                <a:ea typeface="+mj-ea"/>
                <a:cs typeface="+mj-cs"/>
                <a:sym typeface="Georgia"/>
              </a:defRPr>
            </a:lvl1pPr>
          </a:lstStyle>
          <a:p>
            <a:r>
              <a:t>è noto che le traduzioni non avvennero sul testo ebraico ma su quello greco (ONCIALE BIBLICA)</a:t>
            </a:r>
          </a:p>
        </p:txBody>
      </p:sp>
      <p:pic>
        <p:nvPicPr>
          <p:cNvPr id="165" name="Immagine 164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5400000">
            <a:off x="2753762" y="4083088"/>
            <a:ext cx="1579501" cy="299400"/>
          </a:xfrm>
          <a:prstGeom prst="rect">
            <a:avLst/>
          </a:prstGeom>
        </p:spPr>
      </p:pic>
      <p:sp>
        <p:nvSpPr>
          <p:cNvPr id="167" name="Shape 167"/>
          <p:cNvSpPr/>
          <p:nvPr/>
        </p:nvSpPr>
        <p:spPr>
          <a:xfrm>
            <a:off x="1028651" y="5135100"/>
            <a:ext cx="5029723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>
                <a:latin typeface="+mj-lt"/>
                <a:ea typeface="+mj-ea"/>
                <a:cs typeface="+mj-cs"/>
                <a:sym typeface="Georgia"/>
              </a:defRPr>
            </a:lvl1pPr>
          </a:lstStyle>
          <a:p>
            <a:r>
              <a:t>i manoscritti biblici più importanti che possediamo SINAITICO E VATICANO del IV secolo sono in onciale</a:t>
            </a:r>
          </a:p>
        </p:txBody>
      </p:sp>
      <p:pic>
        <p:nvPicPr>
          <p:cNvPr id="168" name="Immagine 167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16650" y="5826775"/>
            <a:ext cx="1149591" cy="299400"/>
          </a:xfrm>
          <a:prstGeom prst="rect">
            <a:avLst/>
          </a:prstGeom>
        </p:spPr>
      </p:pic>
      <p:sp>
        <p:nvSpPr>
          <p:cNvPr id="170" name="Shape 170"/>
          <p:cNvSpPr/>
          <p:nvPr/>
        </p:nvSpPr>
        <p:spPr>
          <a:xfrm>
            <a:off x="7489691" y="4038599"/>
            <a:ext cx="5029723" cy="307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ipotizza che anche l’ITALA, la più antica versione latina della Bibbia introdotta in Italia e proveniente dall’Africa proconsole (II sec.) fosse in onciale.</a:t>
            </a:r>
          </a:p>
        </p:txBody>
      </p:sp>
      <p:pic>
        <p:nvPicPr>
          <p:cNvPr id="171" name="Immagine 170"/>
          <p:cNvPicPr>
            <a:picLocks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 rot="5400000">
            <a:off x="10148488" y="7156228"/>
            <a:ext cx="982129" cy="299399"/>
          </a:xfrm>
          <a:prstGeom prst="rect">
            <a:avLst/>
          </a:prstGeom>
        </p:spPr>
      </p:pic>
      <p:sp>
        <p:nvSpPr>
          <p:cNvPr id="173" name="Shape 173"/>
          <p:cNvSpPr/>
          <p:nvPr/>
        </p:nvSpPr>
        <p:spPr>
          <a:xfrm>
            <a:off x="7775140" y="7670799"/>
            <a:ext cx="4636625" cy="170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/>
            </a:lvl1pPr>
          </a:lstStyle>
          <a:p>
            <a:r>
              <a:t>dall’Africa provengono le più antiche iscrizioni in onciale</a:t>
            </a:r>
          </a:p>
        </p:txBody>
      </p:sp>
      <p:sp>
        <p:nvSpPr>
          <p:cNvPr id="175" name="Shape 1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1" animBg="1" advAuto="0"/>
      <p:bldP spid="165" grpId="2" animBg="1" advAuto="0"/>
      <p:bldP spid="167" grpId="3" animBg="1" advAuto="0"/>
      <p:bldP spid="168" grpId="4" animBg="1" advAuto="0"/>
      <p:bldP spid="170" grpId="5" animBg="1" advAuto="0"/>
      <p:bldP spid="171" grpId="6" animBg="1" advAuto="0"/>
      <p:bldP spid="173" grpId="7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5736599" y="4989147"/>
            <a:ext cx="5875003" cy="100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>
                <a:latin typeface="Oncial"/>
                <a:ea typeface="Oncial"/>
                <a:cs typeface="Oncial"/>
                <a:sym typeface="Oncial"/>
              </a:defRPr>
            </a:lvl1pPr>
          </a:lstStyle>
          <a:p>
            <a:r>
              <a:t>onciale latina - M </a:t>
            </a:r>
          </a:p>
        </p:txBody>
      </p:sp>
      <p:sp>
        <p:nvSpPr>
          <p:cNvPr id="179" name="Shape 179"/>
          <p:cNvSpPr/>
          <p:nvPr/>
        </p:nvSpPr>
        <p:spPr>
          <a:xfrm>
            <a:off x="6818548" y="2733163"/>
            <a:ext cx="3711105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>
                <a:latin typeface="Oncial"/>
                <a:ea typeface="Oncial"/>
                <a:cs typeface="Oncial"/>
                <a:sym typeface="Oncial"/>
              </a:defRPr>
            </a:lvl1pPr>
          </a:lstStyle>
          <a:p>
            <a:r>
              <a:t>onciale greca </a:t>
            </a:r>
          </a:p>
        </p:txBody>
      </p:sp>
      <p:sp>
        <p:nvSpPr>
          <p:cNvPr id="180" name="Shape 180"/>
          <p:cNvSpPr/>
          <p:nvPr/>
        </p:nvSpPr>
        <p:spPr>
          <a:xfrm>
            <a:off x="5654662" y="6858000"/>
            <a:ext cx="6235899" cy="2425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100">
                <a:latin typeface="Oncial"/>
                <a:ea typeface="Oncial"/>
                <a:cs typeface="Oncial"/>
                <a:sym typeface="Oncial"/>
              </a:defRPr>
            </a:lvl1pPr>
          </a:lstStyle>
          <a:p>
            <a:r>
              <a:t>scrittura eminentemente cristiana</a:t>
            </a:r>
          </a:p>
        </p:txBody>
      </p:sp>
      <p:pic>
        <p:nvPicPr>
          <p:cNvPr id="181" name="Immagine 180"/>
          <p:cNvPicPr>
            <a:picLocks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5400000">
            <a:off x="7884350" y="4179773"/>
            <a:ext cx="1579501" cy="299399"/>
          </a:xfrm>
          <a:prstGeom prst="rect">
            <a:avLst/>
          </a:prstGeom>
        </p:spPr>
      </p:pic>
      <p:pic>
        <p:nvPicPr>
          <p:cNvPr id="183" name="Immagine 182"/>
          <p:cNvPicPr>
            <a:picLocks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5400000">
            <a:off x="8224887" y="6495270"/>
            <a:ext cx="898427" cy="299399"/>
          </a:xfrm>
          <a:prstGeom prst="rect">
            <a:avLst/>
          </a:prstGeom>
        </p:spPr>
      </p:pic>
      <p:pic>
        <p:nvPicPr>
          <p:cNvPr id="185" name="Codex_Sinaiticus-small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0965" y="3184012"/>
            <a:ext cx="5156201" cy="3022601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Shape 186"/>
          <p:cNvSpPr/>
          <p:nvPr/>
        </p:nvSpPr>
        <p:spPr>
          <a:xfrm>
            <a:off x="1001365" y="6367206"/>
            <a:ext cx="359562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r>
              <a:t>Codex Sinaiticus, Lc 11,2</a:t>
            </a:r>
          </a:p>
        </p:txBody>
      </p:sp>
      <p:sp>
        <p:nvSpPr>
          <p:cNvPr id="188" name="Shape 188"/>
          <p:cNvSpPr>
            <a:spLocks noGrp="1"/>
          </p:cNvSpPr>
          <p:nvPr>
            <p:ph type="sldNum" sz="quarter" idx="2"/>
          </p:nvPr>
        </p:nvSpPr>
        <p:spPr>
          <a:xfrm>
            <a:off x="6320724" y="9245600"/>
            <a:ext cx="350652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5" animBg="1" advAuto="0"/>
      <p:bldP spid="179" grpId="3" animBg="1" advAuto="0"/>
      <p:bldP spid="180" grpId="7" animBg="1" advAuto="0"/>
      <p:bldP spid="181" grpId="4" animBg="1" advAuto="0"/>
      <p:bldP spid="183" grpId="6" animBg="1" advAuto="0"/>
      <p:bldP spid="185" grpId="1" animBg="1" advAuto="0"/>
      <p:bldP spid="186" grpId="2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body" idx="13"/>
          </p:nvPr>
        </p:nvSpPr>
        <p:spPr>
          <a:xfrm>
            <a:off x="1460500" y="4216400"/>
            <a:ext cx="10464800" cy="965200"/>
          </a:xfrm>
          <a:prstGeom prst="rect">
            <a:avLst/>
          </a:prstGeom>
        </p:spPr>
        <p:txBody>
          <a:bodyPr/>
          <a:lstStyle>
            <a:lvl1pPr>
              <a:defRPr b="0" u="sng">
                <a:solidFill>
                  <a:srgbClr val="000000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  <a:hlinkClick r:id="rId2"/>
              </a:defRPr>
            </a:lvl1pPr>
          </a:lstStyle>
          <a:p>
            <a:pPr>
              <a:defRPr u="none"/>
            </a:pPr>
            <a:r>
              <a:rPr u="sng">
                <a:hlinkClick r:id="rId2"/>
              </a:rPr>
              <a:t>https://it.wikipedia.org/wiki/Manoscritti_onciali_del_Nuovo_Testamento</a:t>
            </a:r>
          </a:p>
        </p:txBody>
      </p:sp>
      <p:sp>
        <p:nvSpPr>
          <p:cNvPr id="192" name="Shape 192"/>
          <p:cNvSpPr>
            <a:spLocks noGrp="1"/>
          </p:cNvSpPr>
          <p:nvPr>
            <p:ph type="body" idx="14"/>
          </p:nvPr>
        </p:nvSpPr>
        <p:spPr>
          <a:xfrm>
            <a:off x="1460500" y="3009899"/>
            <a:ext cx="10464800" cy="812801"/>
          </a:xfrm>
          <a:prstGeom prst="rect">
            <a:avLst/>
          </a:prstGeom>
        </p:spPr>
        <p:txBody>
          <a:bodyPr/>
          <a:lstStyle>
            <a:lvl1pPr>
              <a:defRPr sz="4700"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</a:lstStyle>
          <a:p>
            <a:r>
              <a:t>Manoscritti biblici in onciale greca del NT</a:t>
            </a:r>
          </a:p>
        </p:txBody>
      </p:sp>
      <p:sp>
        <p:nvSpPr>
          <p:cNvPr id="193" name="Shape 193"/>
          <p:cNvSpPr/>
          <p:nvPr/>
        </p:nvSpPr>
        <p:spPr>
          <a:xfrm>
            <a:off x="1921916" y="6337300"/>
            <a:ext cx="9541968" cy="208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/>
            <a:r>
              <a:t>vediamo un esempio: </a:t>
            </a:r>
          </a:p>
          <a:p>
            <a:pPr algn="ctr"/>
            <a:r>
              <a:t>il Codex Bezae di Cambridge</a:t>
            </a:r>
          </a:p>
          <a:p>
            <a:endParaRPr/>
          </a:p>
          <a:p>
            <a:pPr algn="ctr"/>
            <a:r>
              <a:rPr u="sng">
                <a:hlinkClick r:id="rId3"/>
              </a:rPr>
              <a:t>http://cudl.lib.cam.ac.uk/view/MS-NN-00002-00041/846</a:t>
            </a:r>
          </a:p>
        </p:txBody>
      </p:sp>
      <p:sp>
        <p:nvSpPr>
          <p:cNvPr id="195" name="Shape 195"/>
          <p:cNvSpPr>
            <a:spLocks noGrp="1"/>
          </p:cNvSpPr>
          <p:nvPr>
            <p:ph type="sldNum" sz="quarter" idx="2"/>
          </p:nvPr>
        </p:nvSpPr>
        <p:spPr>
          <a:xfrm>
            <a:off x="6304229" y="9245600"/>
            <a:ext cx="383642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/>
          </p:cNvSpPr>
          <p:nvPr>
            <p:ph type="body" idx="1"/>
          </p:nvPr>
        </p:nvSpPr>
        <p:spPr>
          <a:xfrm>
            <a:off x="762000" y="2908845"/>
            <a:ext cx="11099800" cy="622245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29768" indent="-429768" defTabSz="549148">
              <a:spcBef>
                <a:spcPts val="3900"/>
              </a:spcBef>
              <a:defRPr sz="3666"/>
            </a:pPr>
            <a:r>
              <a:t>scrittura derivata da un’evoluzione per effetto di un evento determinante che ha provocato la nuova forma scrittoria.</a:t>
            </a:r>
          </a:p>
          <a:p>
            <a:pPr marL="429768" indent="-429768" defTabSz="549148">
              <a:spcBef>
                <a:spcPts val="3900"/>
              </a:spcBef>
              <a:defRPr sz="3666"/>
            </a:pPr>
            <a:r>
              <a:t>aspetto prevalentemente maiuscolo: si tratta di un alfabeto romano prevalentemente maiuscolo all’interno del quale entrano con regolarità quattro lettere minuscole: </a:t>
            </a:r>
          </a:p>
          <a:p>
            <a:pPr marL="0" lvl="8" indent="1719072" algn="ctr" defTabSz="549148">
              <a:spcBef>
                <a:spcPts val="3900"/>
              </a:spcBef>
              <a:buSzTx/>
              <a:buNone/>
              <a:defRPr sz="10810">
                <a:latin typeface="Oncial"/>
                <a:ea typeface="Oncial"/>
                <a:cs typeface="Oncial"/>
                <a:sym typeface="Oncial"/>
              </a:defRPr>
            </a:pPr>
            <a:r>
              <a:t>h l p q</a:t>
            </a:r>
          </a:p>
        </p:txBody>
      </p:sp>
      <p:sp>
        <p:nvSpPr>
          <p:cNvPr id="200" name="Shape 200"/>
          <p:cNvSpPr>
            <a:spLocks noGrp="1"/>
          </p:cNvSpPr>
          <p:nvPr>
            <p:ph type="sldNum" sz="quarter" idx="2"/>
          </p:nvPr>
        </p:nvSpPr>
        <p:spPr>
          <a:xfrm>
            <a:off x="6304464" y="9245600"/>
            <a:ext cx="383172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D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6a00d8341c464853ef01676562be01970b-800wi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3100" y="2422064"/>
            <a:ext cx="11645900" cy="4905836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Shape 204"/>
          <p:cNvSpPr>
            <a:spLocks noGrp="1"/>
          </p:cNvSpPr>
          <p:nvPr>
            <p:ph type="sldNum" sz="quarter" idx="2"/>
          </p:nvPr>
        </p:nvSpPr>
        <p:spPr>
          <a:xfrm>
            <a:off x="6301460" y="9245600"/>
            <a:ext cx="389180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caratteristiche p. 79</a:t>
            </a:r>
          </a:p>
        </p:txBody>
      </p:sp>
      <p:sp>
        <p:nvSpPr>
          <p:cNvPr id="208" name="Shape 208"/>
          <p:cNvSpPr>
            <a:spLocks noGrp="1"/>
          </p:cNvSpPr>
          <p:nvPr>
            <p:ph type="sldNum" sz="quarter" idx="2"/>
          </p:nvPr>
        </p:nvSpPr>
        <p:spPr>
          <a:xfrm>
            <a:off x="6307528" y="9245600"/>
            <a:ext cx="377044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/>
        </p:nvSpPr>
        <p:spPr>
          <a:xfrm>
            <a:off x="2311400" y="3898899"/>
            <a:ext cx="8860830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57200" indent="-457200">
              <a:spcBef>
                <a:spcPts val="4200"/>
              </a:spcBef>
              <a:buSzPct val="75000"/>
              <a:buChar char="•"/>
              <a:defRPr sz="3900" u="sng">
                <a:latin typeface="+mj-lt"/>
                <a:ea typeface="+mj-ea"/>
                <a:cs typeface="+mj-cs"/>
                <a:sym typeface="Georgia"/>
              </a:defRPr>
            </a:pPr>
            <a:r>
              <a:t>quattro </a:t>
            </a:r>
            <a:r>
              <a:rPr u="none"/>
              <a:t>lettere tipiche proveniente dalle forme della minuscola arcaica</a:t>
            </a:r>
          </a:p>
        </p:txBody>
      </p:sp>
      <p:pic>
        <p:nvPicPr>
          <p:cNvPr id="212" name="Schermata 2016-11-29 alle 21.55.09.png"/>
          <p:cNvPicPr>
            <a:picLocks noChangeAspect="1"/>
          </p:cNvPicPr>
          <p:nvPr/>
        </p:nvPicPr>
        <p:blipFill>
          <a:blip r:embed="rId2">
            <a:extLst/>
          </a:blip>
          <a:srcRect t="31518" b="28545"/>
          <a:stretch>
            <a:fillRect/>
          </a:stretch>
        </p:blipFill>
        <p:spPr>
          <a:xfrm>
            <a:off x="2097782" y="5696406"/>
            <a:ext cx="9288122" cy="1988616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Shape 214"/>
          <p:cNvSpPr>
            <a:spLocks noGrp="1"/>
          </p:cNvSpPr>
          <p:nvPr>
            <p:ph type="sldNum" sz="quarter" idx="2"/>
          </p:nvPr>
        </p:nvSpPr>
        <p:spPr>
          <a:xfrm>
            <a:off x="6301637" y="9245600"/>
            <a:ext cx="388826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posizione del foglio</a:t>
            </a:r>
          </a:p>
          <a:p>
            <a:r>
              <a:t>uso della penna animale</a:t>
            </a:r>
          </a:p>
          <a:p>
            <a:r>
              <a:t>passaggio dal papiro alla pergamena </a:t>
            </a:r>
          </a:p>
          <a:p>
            <a:r>
              <a:t>sono alcune delle rivoluzioni scrittorie che hanno cambiato e influenzato la formazione di una scrittura come l’onciale.</a:t>
            </a:r>
          </a:p>
        </p:txBody>
      </p:sp>
      <p:sp>
        <p:nvSpPr>
          <p:cNvPr id="219" name="Shape 219"/>
          <p:cNvSpPr>
            <a:spLocks noGrp="1"/>
          </p:cNvSpPr>
          <p:nvPr>
            <p:ph type="sldNum" sz="quarter" idx="2"/>
          </p:nvPr>
        </p:nvSpPr>
        <p:spPr>
          <a:xfrm>
            <a:off x="6312948" y="9245600"/>
            <a:ext cx="366205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38230bc0a272981483ea4e4f55bfd5a9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50675" y="483686"/>
            <a:ext cx="6703450" cy="8975806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Shape 223"/>
          <p:cNvSpPr>
            <a:spLocks noGrp="1"/>
          </p:cNvSpPr>
          <p:nvPr>
            <p:ph type="sldNum" sz="quarter" idx="2"/>
          </p:nvPr>
        </p:nvSpPr>
        <p:spPr>
          <a:xfrm>
            <a:off x="6298220" y="9245600"/>
            <a:ext cx="395660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/>
          </p:cNvSpPr>
          <p:nvPr>
            <p:ph type="body" idx="1"/>
          </p:nvPr>
        </p:nvSpPr>
        <p:spPr>
          <a:xfrm>
            <a:off x="825500" y="22479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La scoperta nel 1922 di un frammento delle lettere di Plinio risalente al V secolo ha permesso al Lowe di trovare la linea di demarcazione tra l</a:t>
            </a:r>
            <a:r>
              <a:rPr b="1">
                <a:solidFill>
                  <a:schemeClr val="accent2">
                    <a:hueOff val="-1101185"/>
                    <a:satOff val="4910"/>
                    <a:lumOff val="-14610"/>
                  </a:schemeClr>
                </a:solidFill>
              </a:rPr>
              <a:t>'</a:t>
            </a:r>
            <a:r>
              <a:rPr b="1" i="1">
                <a:solidFill>
                  <a:schemeClr val="accent4"/>
                </a:solidFill>
              </a:rPr>
              <a:t>old style</a:t>
            </a:r>
            <a:r>
              <a:rPr i="1"/>
              <a:t> </a:t>
            </a:r>
            <a:r>
              <a:t>e il </a:t>
            </a:r>
            <a:r>
              <a:rPr b="1" i="1">
                <a:solidFill>
                  <a:schemeClr val="accent3"/>
                </a:solidFill>
              </a:rPr>
              <a:t>new style</a:t>
            </a:r>
            <a:r>
              <a:t> e di descrivere le caratteristiche che individuano i due diversi momenti.</a:t>
            </a:r>
          </a:p>
        </p:txBody>
      </p:sp>
      <p:sp>
        <p:nvSpPr>
          <p:cNvPr id="227" name="Shape 227"/>
          <p:cNvSpPr>
            <a:spLocks noGrp="1"/>
          </p:cNvSpPr>
          <p:nvPr>
            <p:ph type="sldNum" sz="quarter" idx="2"/>
          </p:nvPr>
        </p:nvSpPr>
        <p:spPr>
          <a:xfrm>
            <a:off x="6301637" y="9245600"/>
            <a:ext cx="388826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952500" y="905945"/>
            <a:ext cx="11099800" cy="2120900"/>
          </a:xfrm>
          <a:prstGeom prst="rect">
            <a:avLst/>
          </a:prstGeom>
        </p:spPr>
        <p:txBody>
          <a:bodyPr/>
          <a:lstStyle/>
          <a:p>
            <a:r>
              <a:rPr dirty="0"/>
              <a:t>Storia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scrittura</a:t>
            </a:r>
            <a:endParaRPr dirty="0"/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1078883" y="3291540"/>
            <a:ext cx="11099800" cy="4655318"/>
          </a:xfrm>
          <a:prstGeom prst="rect">
            <a:avLst/>
          </a:prstGeom>
        </p:spPr>
        <p:txBody>
          <a:bodyPr/>
          <a:lstStyle/>
          <a:p>
            <a:pPr marL="397763" indent="-397763" defTabSz="508254">
              <a:spcBef>
                <a:spcPts val="3600"/>
              </a:spcBef>
              <a:defRPr sz="3393"/>
            </a:pPr>
            <a:r>
              <a:rPr dirty="0"/>
              <a:t>a </a:t>
            </a:r>
            <a:r>
              <a:rPr dirty="0" err="1"/>
              <a:t>partire</a:t>
            </a:r>
            <a:r>
              <a:rPr dirty="0"/>
              <a:t> dal IV </a:t>
            </a:r>
            <a:r>
              <a:rPr dirty="0" err="1"/>
              <a:t>secolo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incontra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scrittura</a:t>
            </a:r>
            <a:r>
              <a:rPr dirty="0"/>
              <a:t> </a:t>
            </a:r>
            <a:r>
              <a:rPr dirty="0" err="1"/>
              <a:t>totalmente</a:t>
            </a:r>
            <a:r>
              <a:rPr dirty="0"/>
              <a:t> </a:t>
            </a:r>
            <a:r>
              <a:rPr dirty="0" err="1"/>
              <a:t>nuova</a:t>
            </a:r>
            <a:r>
              <a:rPr dirty="0"/>
              <a:t> ed </a:t>
            </a:r>
            <a:r>
              <a:rPr dirty="0" err="1"/>
              <a:t>esclusivamente</a:t>
            </a:r>
            <a:r>
              <a:rPr dirty="0"/>
              <a:t> di </a:t>
            </a:r>
            <a:r>
              <a:rPr dirty="0" err="1"/>
              <a:t>uso</a:t>
            </a:r>
            <a:r>
              <a:rPr dirty="0"/>
              <a:t> </a:t>
            </a:r>
            <a:r>
              <a:rPr dirty="0" err="1"/>
              <a:t>librario</a:t>
            </a:r>
            <a:endParaRPr dirty="0"/>
          </a:p>
          <a:p>
            <a:pPr marL="397763" indent="-397763" defTabSz="508254">
              <a:spcBef>
                <a:spcPts val="3600"/>
              </a:spcBef>
              <a:defRPr sz="3393"/>
            </a:pPr>
            <a:r>
              <a:rPr dirty="0" err="1"/>
              <a:t>forme</a:t>
            </a:r>
            <a:r>
              <a:rPr dirty="0"/>
              <a:t> </a:t>
            </a:r>
            <a:r>
              <a:rPr dirty="0" err="1"/>
              <a:t>tondeggianti</a:t>
            </a:r>
            <a:endParaRPr dirty="0"/>
          </a:p>
          <a:p>
            <a:pPr marL="397763" indent="-397763" defTabSz="508254">
              <a:spcBef>
                <a:spcPts val="3600"/>
              </a:spcBef>
              <a:defRPr sz="3393"/>
            </a:pPr>
            <a:r>
              <a:rPr dirty="0" err="1"/>
              <a:t>chiamata</a:t>
            </a:r>
            <a:r>
              <a:rPr dirty="0"/>
              <a:t> </a:t>
            </a:r>
            <a:r>
              <a:rPr dirty="0" err="1"/>
              <a:t>onciale</a:t>
            </a:r>
            <a:r>
              <a:rPr dirty="0"/>
              <a:t> </a:t>
            </a:r>
            <a:r>
              <a:rPr dirty="0" err="1"/>
              <a:t>dalla</a:t>
            </a:r>
            <a:r>
              <a:rPr dirty="0"/>
              <a:t> fine del XVIII </a:t>
            </a:r>
            <a:r>
              <a:rPr dirty="0" err="1"/>
              <a:t>secolo</a:t>
            </a:r>
            <a:r>
              <a:rPr dirty="0"/>
              <a:t> in base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cattiva</a:t>
            </a:r>
            <a:r>
              <a:rPr dirty="0"/>
              <a:t> </a:t>
            </a:r>
            <a:r>
              <a:rPr dirty="0" err="1"/>
              <a:t>interpretazione</a:t>
            </a:r>
            <a:r>
              <a:rPr dirty="0"/>
              <a:t> di un </a:t>
            </a:r>
            <a:r>
              <a:rPr dirty="0" err="1"/>
              <a:t>brano</a:t>
            </a:r>
            <a:r>
              <a:rPr dirty="0"/>
              <a:t> di Girolamo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parlando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scrittura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suoi</a:t>
            </a:r>
            <a:r>
              <a:rPr dirty="0"/>
              <a:t> </a:t>
            </a:r>
            <a:r>
              <a:rPr dirty="0" err="1"/>
              <a:t>appunti</a:t>
            </a:r>
            <a:r>
              <a:rPr dirty="0"/>
              <a:t> la </a:t>
            </a:r>
            <a:r>
              <a:rPr dirty="0" err="1"/>
              <a:t>contrappone</a:t>
            </a:r>
            <a:r>
              <a:rPr dirty="0"/>
              <a:t> a </a:t>
            </a:r>
            <a:r>
              <a:rPr dirty="0" err="1"/>
              <a:t>quella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grandi</a:t>
            </a:r>
            <a:r>
              <a:rPr dirty="0"/>
              <a:t> </a:t>
            </a:r>
            <a:r>
              <a:rPr dirty="0" err="1"/>
              <a:t>iscrizioni</a:t>
            </a:r>
            <a:r>
              <a:rPr dirty="0"/>
              <a:t> </a:t>
            </a:r>
            <a:r>
              <a:rPr dirty="0" err="1"/>
              <a:t>epigrafiche</a:t>
            </a:r>
            <a:r>
              <a:rPr dirty="0"/>
              <a:t>.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ldNum" sz="quarter" idx="2"/>
          </p:nvPr>
        </p:nvSpPr>
        <p:spPr>
          <a:xfrm>
            <a:off x="6363317" y="9245600"/>
            <a:ext cx="265466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/>
          </p:cNvSpPr>
          <p:nvPr>
            <p:ph type="body" idx="1"/>
          </p:nvPr>
        </p:nvSpPr>
        <p:spPr>
          <a:xfrm>
            <a:off x="946150" y="1312549"/>
            <a:ext cx="11099800" cy="70614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00308" indent="-300308" defTabSz="373887">
              <a:spcBef>
                <a:spcPts val="2600"/>
              </a:spcBef>
              <a:defRPr sz="2496" i="1"/>
            </a:pPr>
            <a:r>
              <a:rPr dirty="0"/>
              <a:t>De re </a:t>
            </a:r>
            <a:r>
              <a:rPr dirty="0" err="1"/>
              <a:t>publica</a:t>
            </a:r>
            <a:r>
              <a:rPr dirty="0"/>
              <a:t> </a:t>
            </a:r>
            <a:r>
              <a:rPr i="0" dirty="0"/>
              <a:t>di </a:t>
            </a:r>
            <a:r>
              <a:rPr u="sng" dirty="0">
                <a:hlinkClick r:id="rId2"/>
              </a:rPr>
              <a:t>Cicerone</a:t>
            </a:r>
            <a:r>
              <a:rPr dirty="0"/>
              <a:t> </a:t>
            </a:r>
            <a:r>
              <a:rPr i="0" dirty="0"/>
              <a:t>con </a:t>
            </a:r>
            <a:r>
              <a:rPr i="0" dirty="0" err="1"/>
              <a:t>l'old</a:t>
            </a:r>
            <a:r>
              <a:rPr i="0" dirty="0"/>
              <a:t> style (IV-V) e la </a:t>
            </a:r>
            <a:r>
              <a:rPr dirty="0" err="1"/>
              <a:t>scriptio</a:t>
            </a:r>
            <a:r>
              <a:rPr dirty="0"/>
              <a:t> superior</a:t>
            </a:r>
            <a:r>
              <a:rPr i="0" dirty="0"/>
              <a:t> </a:t>
            </a:r>
            <a:r>
              <a:rPr i="0" dirty="0" err="1"/>
              <a:t>nel</a:t>
            </a:r>
            <a:r>
              <a:rPr i="0" dirty="0"/>
              <a:t> </a:t>
            </a:r>
            <a:r>
              <a:rPr b="1" i="0" dirty="0"/>
              <a:t>new style (VI-VIII)</a:t>
            </a:r>
            <a:r>
              <a:rPr i="0" dirty="0"/>
              <a:t>.</a:t>
            </a:r>
          </a:p>
          <a:p>
            <a:pPr marL="369610" indent="-369610" defTabSz="373887">
              <a:spcBef>
                <a:spcPts val="2600"/>
              </a:spcBef>
              <a:defRPr sz="2496" i="1">
                <a:solidFill>
                  <a:schemeClr val="accent4"/>
                </a:solidFill>
              </a:defRPr>
            </a:pPr>
            <a:r>
              <a:rPr sz="3072" b="1" i="0" dirty="0"/>
              <a:t>old style</a:t>
            </a:r>
            <a:r>
              <a:rPr sz="3072" i="0" dirty="0"/>
              <a:t>:</a:t>
            </a:r>
            <a:r>
              <a:rPr i="0" dirty="0"/>
              <a:t> </a:t>
            </a:r>
          </a:p>
          <a:p>
            <a:pPr marL="885524" lvl="2" indent="-300308" defTabSz="373887">
              <a:spcBef>
                <a:spcPts val="2600"/>
              </a:spcBef>
              <a:defRPr sz="2496" i="1"/>
            </a:pPr>
            <a:r>
              <a:rPr i="0" dirty="0"/>
              <a:t> </a:t>
            </a:r>
            <a:r>
              <a:rPr i="0" dirty="0" err="1"/>
              <a:t>delle</a:t>
            </a:r>
            <a:r>
              <a:rPr i="0" dirty="0"/>
              <a:t> </a:t>
            </a:r>
            <a:r>
              <a:rPr i="0" dirty="0" err="1"/>
              <a:t>lettere</a:t>
            </a:r>
            <a:r>
              <a:rPr i="0" dirty="0"/>
              <a:t> e </a:t>
            </a:r>
            <a:r>
              <a:rPr i="0" dirty="0" err="1"/>
              <a:t>armonia</a:t>
            </a:r>
            <a:r>
              <a:rPr i="0" dirty="0"/>
              <a:t> </a:t>
            </a:r>
            <a:r>
              <a:rPr i="0" dirty="0" err="1"/>
              <a:t>della</a:t>
            </a:r>
            <a:r>
              <a:rPr i="0" dirty="0"/>
              <a:t> </a:t>
            </a:r>
            <a:r>
              <a:rPr i="0" dirty="0" err="1"/>
              <a:t>scrittura</a:t>
            </a:r>
            <a:r>
              <a:rPr i="0" dirty="0"/>
              <a:t> continua</a:t>
            </a:r>
          </a:p>
          <a:p>
            <a:pPr marL="885524" lvl="2" indent="-300308" defTabSz="373887">
              <a:spcBef>
                <a:spcPts val="2600"/>
              </a:spcBef>
              <a:defRPr sz="2496" i="1"/>
            </a:pPr>
            <a:r>
              <a:rPr i="0" dirty="0" err="1"/>
              <a:t>regolarità</a:t>
            </a:r>
            <a:r>
              <a:rPr i="0" dirty="0"/>
              <a:t> </a:t>
            </a:r>
            <a:r>
              <a:rPr i="0" dirty="0" err="1"/>
              <a:t>dell'inclinazione</a:t>
            </a:r>
            <a:r>
              <a:rPr i="0" dirty="0"/>
              <a:t> </a:t>
            </a:r>
            <a:r>
              <a:rPr i="0" dirty="0" err="1"/>
              <a:t>delle</a:t>
            </a:r>
            <a:r>
              <a:rPr i="0" dirty="0"/>
              <a:t> </a:t>
            </a:r>
            <a:r>
              <a:rPr i="0" dirty="0" err="1"/>
              <a:t>lettere</a:t>
            </a:r>
            <a:r>
              <a:rPr i="0" dirty="0"/>
              <a:t> (45° </a:t>
            </a:r>
            <a:r>
              <a:rPr i="0" dirty="0" err="1"/>
              <a:t>rispetto</a:t>
            </a:r>
            <a:r>
              <a:rPr i="0" dirty="0"/>
              <a:t> </a:t>
            </a:r>
            <a:r>
              <a:rPr i="0" dirty="0" err="1"/>
              <a:t>alla</a:t>
            </a:r>
            <a:r>
              <a:rPr i="0" dirty="0"/>
              <a:t> </a:t>
            </a:r>
            <a:r>
              <a:rPr i="0" dirty="0" err="1"/>
              <a:t>linea</a:t>
            </a:r>
            <a:r>
              <a:rPr i="0" dirty="0"/>
              <a:t> di </a:t>
            </a:r>
            <a:r>
              <a:rPr i="0" dirty="0" err="1"/>
              <a:t>scrittura</a:t>
            </a:r>
            <a:r>
              <a:rPr i="0" dirty="0"/>
              <a:t>)</a:t>
            </a:r>
          </a:p>
          <a:p>
            <a:pPr marL="885524" lvl="2" indent="-300308" defTabSz="373887">
              <a:spcBef>
                <a:spcPts val="2600"/>
              </a:spcBef>
              <a:defRPr sz="2496" i="1"/>
            </a:pPr>
            <a:r>
              <a:rPr i="0" dirty="0" err="1"/>
              <a:t>assenza</a:t>
            </a:r>
            <a:r>
              <a:rPr i="0" dirty="0"/>
              <a:t> di </a:t>
            </a:r>
            <a:r>
              <a:rPr i="0" dirty="0" err="1"/>
              <a:t>pronunciati</a:t>
            </a:r>
            <a:r>
              <a:rPr i="0" dirty="0"/>
              <a:t> </a:t>
            </a:r>
            <a:r>
              <a:rPr i="0" dirty="0" err="1"/>
              <a:t>elementi</a:t>
            </a:r>
            <a:r>
              <a:rPr i="0" dirty="0"/>
              <a:t> </a:t>
            </a:r>
            <a:r>
              <a:rPr i="0" dirty="0" err="1"/>
              <a:t>ascendenti</a:t>
            </a:r>
            <a:r>
              <a:rPr i="0" dirty="0"/>
              <a:t> e </a:t>
            </a:r>
            <a:r>
              <a:rPr i="0" dirty="0" err="1"/>
              <a:t>discendenti</a:t>
            </a:r>
            <a:r>
              <a:rPr i="0" dirty="0"/>
              <a:t> in </a:t>
            </a:r>
            <a:r>
              <a:rPr i="0" dirty="0" err="1"/>
              <a:t>una</a:t>
            </a:r>
            <a:r>
              <a:rPr i="0" dirty="0"/>
              <a:t> </a:t>
            </a:r>
            <a:r>
              <a:rPr i="0" dirty="0" err="1"/>
              <a:t>scrittura</a:t>
            </a:r>
            <a:r>
              <a:rPr i="0" dirty="0"/>
              <a:t> </a:t>
            </a:r>
            <a:r>
              <a:rPr i="0" dirty="0" err="1"/>
              <a:t>che</a:t>
            </a:r>
            <a:r>
              <a:rPr i="0" dirty="0"/>
              <a:t> </a:t>
            </a:r>
            <a:r>
              <a:rPr i="0" dirty="0" err="1"/>
              <a:t>rimane</a:t>
            </a:r>
            <a:r>
              <a:rPr i="0" dirty="0"/>
              <a:t> </a:t>
            </a:r>
            <a:r>
              <a:rPr i="0" dirty="0" err="1"/>
              <a:t>fondamentalmente</a:t>
            </a:r>
            <a:r>
              <a:rPr i="0" dirty="0"/>
              <a:t> </a:t>
            </a:r>
            <a:r>
              <a:rPr i="0" dirty="0" err="1"/>
              <a:t>nel</a:t>
            </a:r>
            <a:r>
              <a:rPr i="0" dirty="0"/>
              <a:t> </a:t>
            </a:r>
            <a:r>
              <a:rPr i="0" dirty="0" err="1"/>
              <a:t>bilinearismo</a:t>
            </a:r>
            <a:r>
              <a:rPr i="0" dirty="0"/>
              <a:t>.</a:t>
            </a:r>
          </a:p>
          <a:p>
            <a:pPr marL="885524" lvl="2" indent="-300308" defTabSz="373887">
              <a:spcBef>
                <a:spcPts val="2600"/>
              </a:spcBef>
              <a:defRPr sz="2496" i="1"/>
            </a:pPr>
            <a:r>
              <a:rPr i="0" dirty="0"/>
              <a:t>le </a:t>
            </a:r>
            <a:r>
              <a:rPr i="0" dirty="0" err="1"/>
              <a:t>lettere</a:t>
            </a:r>
            <a:r>
              <a:rPr i="0" dirty="0"/>
              <a:t> </a:t>
            </a:r>
            <a:r>
              <a:rPr i="0" dirty="0" err="1"/>
              <a:t>caratteristiche</a:t>
            </a:r>
            <a:r>
              <a:rPr i="0" dirty="0"/>
              <a:t> in </a:t>
            </a:r>
            <a:r>
              <a:rPr i="0" dirty="0" err="1"/>
              <a:t>particolare</a:t>
            </a:r>
            <a:r>
              <a:rPr i="0" dirty="0"/>
              <a:t> M, N, U </a:t>
            </a:r>
            <a:r>
              <a:rPr i="0" dirty="0" err="1"/>
              <a:t>sono</a:t>
            </a:r>
            <a:r>
              <a:rPr i="0" dirty="0"/>
              <a:t> molto </a:t>
            </a:r>
            <a:r>
              <a:rPr i="0" dirty="0" err="1"/>
              <a:t>larghe</a:t>
            </a:r>
            <a:r>
              <a:rPr i="0" dirty="0"/>
              <a:t> </a:t>
            </a:r>
            <a:r>
              <a:rPr i="0" dirty="0" err="1"/>
              <a:t>mentre</a:t>
            </a:r>
            <a:r>
              <a:rPr i="0" dirty="0"/>
              <a:t> le </a:t>
            </a:r>
            <a:r>
              <a:rPr i="0" dirty="0" err="1"/>
              <a:t>astate</a:t>
            </a:r>
            <a:r>
              <a:rPr i="0" dirty="0"/>
              <a:t> </a:t>
            </a:r>
            <a:r>
              <a:rPr dirty="0"/>
              <a:t>f, l, p, s, t  </a:t>
            </a:r>
            <a:r>
              <a:rPr i="0" dirty="0" err="1"/>
              <a:t>sono</a:t>
            </a:r>
            <a:r>
              <a:rPr i="0" dirty="0"/>
              <a:t> molto </a:t>
            </a:r>
            <a:r>
              <a:rPr i="0" dirty="0" err="1"/>
              <a:t>più</a:t>
            </a:r>
            <a:r>
              <a:rPr i="0" dirty="0"/>
              <a:t> </a:t>
            </a:r>
            <a:r>
              <a:rPr i="0" dirty="0" err="1"/>
              <a:t>compatte</a:t>
            </a:r>
            <a:endParaRPr i="0" dirty="0"/>
          </a:p>
        </p:txBody>
      </p:sp>
      <p:sp>
        <p:nvSpPr>
          <p:cNvPr id="232" name="Shape 232"/>
          <p:cNvSpPr>
            <a:spLocks noGrp="1"/>
          </p:cNvSpPr>
          <p:nvPr>
            <p:ph type="sldNum" sz="quarter" idx="2"/>
          </p:nvPr>
        </p:nvSpPr>
        <p:spPr>
          <a:xfrm>
            <a:off x="6278720" y="9245600"/>
            <a:ext cx="434660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body" idx="1"/>
          </p:nvPr>
        </p:nvSpPr>
        <p:spPr>
          <a:xfrm>
            <a:off x="825500" y="2777132"/>
            <a:ext cx="11099800" cy="6112868"/>
          </a:xfrm>
          <a:prstGeom prst="rect">
            <a:avLst/>
          </a:prstGeom>
        </p:spPr>
        <p:txBody>
          <a:bodyPr/>
          <a:lstStyle/>
          <a:p>
            <a:pPr marL="426158" indent="-426158" defTabSz="449833">
              <a:spcBef>
                <a:spcPts val="3200"/>
              </a:spcBef>
              <a:defRPr sz="3541" i="1">
                <a:solidFill>
                  <a:schemeClr val="accent3"/>
                </a:solidFill>
              </a:defRPr>
            </a:pPr>
            <a:r>
              <a:rPr b="1" i="0"/>
              <a:t>new style</a:t>
            </a:r>
            <a:r>
              <a:rPr i="0"/>
              <a:t>: </a:t>
            </a:r>
          </a:p>
          <a:p>
            <a:pPr marL="1065396" lvl="2" indent="-361308" defTabSz="449833">
              <a:spcBef>
                <a:spcPts val="3200"/>
              </a:spcBef>
              <a:defRPr sz="3003" i="1"/>
            </a:pPr>
            <a:r>
              <a:rPr i="0"/>
              <a:t>irrigidimento delle lettere che anche se distanziate si vedono artificiose rispetto alle precedenti.</a:t>
            </a:r>
          </a:p>
          <a:p>
            <a:pPr marL="1065396" lvl="2" indent="-361308" defTabSz="449833">
              <a:spcBef>
                <a:spcPts val="3200"/>
              </a:spcBef>
              <a:defRPr sz="3003" i="1"/>
            </a:pPr>
            <a:r>
              <a:rPr i="0"/>
              <a:t>assenza dell'inclinazioni con lettere perfettamente diritte.</a:t>
            </a:r>
          </a:p>
          <a:p>
            <a:pPr marL="1065396" lvl="2" indent="-361308" defTabSz="449833">
              <a:spcBef>
                <a:spcPts val="3200"/>
              </a:spcBef>
              <a:defRPr sz="3003" i="1"/>
            </a:pPr>
            <a:r>
              <a:rPr i="0"/>
              <a:t>tendenza delle lettere a uscire dal sistema bilineare e giungere ad un evidente quadrilinearismo</a:t>
            </a:r>
          </a:p>
          <a:p>
            <a:pPr marL="1065396" lvl="2" indent="-361308" defTabSz="449833">
              <a:spcBef>
                <a:spcPts val="3200"/>
              </a:spcBef>
              <a:defRPr sz="3003" i="1"/>
            </a:pPr>
            <a:r>
              <a:rPr i="0"/>
              <a:t>tutte le lettere occupano uno spazio molto più ampio. </a:t>
            </a:r>
          </a:p>
          <a:p>
            <a:pPr marL="1065396" lvl="2" indent="-361308" defTabSz="449833">
              <a:spcBef>
                <a:spcPts val="3200"/>
              </a:spcBef>
              <a:defRPr sz="3003" i="1"/>
            </a:pPr>
            <a:r>
              <a:rPr i="0"/>
              <a:t>sparisce la</a:t>
            </a:r>
            <a:r>
              <a:t> scriptio continua</a:t>
            </a:r>
          </a:p>
        </p:txBody>
      </p:sp>
      <p:sp>
        <p:nvSpPr>
          <p:cNvPr id="238" name="Shape 238"/>
          <p:cNvSpPr>
            <a:spLocks noGrp="1"/>
          </p:cNvSpPr>
          <p:nvPr>
            <p:ph type="sldNum" sz="quarter" idx="2"/>
          </p:nvPr>
        </p:nvSpPr>
        <p:spPr>
          <a:xfrm>
            <a:off x="6304229" y="9245600"/>
            <a:ext cx="383642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body" idx="13"/>
          </p:nvPr>
        </p:nvSpPr>
        <p:spPr>
          <a:xfrm>
            <a:off x="1514642" y="6413500"/>
            <a:ext cx="10464800" cy="533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Georgia"/>
              </a:defRPr>
            </a:lvl1pPr>
          </a:lstStyle>
          <a:p>
            <a:r>
              <a:rPr dirty="0"/>
              <a:t>san Girolamo, </a:t>
            </a:r>
            <a:r>
              <a:rPr dirty="0" err="1"/>
              <a:t>prologo</a:t>
            </a:r>
            <a:r>
              <a:rPr dirty="0"/>
              <a:t> al </a:t>
            </a:r>
            <a:r>
              <a:rPr dirty="0" err="1"/>
              <a:t>libro</a:t>
            </a:r>
            <a:r>
              <a:rPr dirty="0"/>
              <a:t> di </a:t>
            </a:r>
            <a:r>
              <a:rPr dirty="0" err="1"/>
              <a:t>Giobbe</a:t>
            </a:r>
            <a:r>
              <a:rPr dirty="0"/>
              <a:t>.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4"/>
          </p:nvPr>
        </p:nvSpPr>
        <p:spPr>
          <a:xfrm>
            <a:off x="1514642" y="1831825"/>
            <a:ext cx="10464800" cy="3606801"/>
          </a:xfrm>
          <a:prstGeom prst="rect">
            <a:avLst/>
          </a:prstGeom>
        </p:spPr>
        <p:txBody>
          <a:bodyPr/>
          <a:lstStyle>
            <a:lvl1pPr>
              <a:defRPr sz="4000" i="1">
                <a:latin typeface="+mj-lt"/>
                <a:ea typeface="+mj-ea"/>
                <a:cs typeface="+mj-cs"/>
                <a:sym typeface="Georgia"/>
              </a:defRPr>
            </a:lvl1pPr>
          </a:lstStyle>
          <a:p>
            <a:r>
              <a:rPr dirty="0"/>
              <a:t>“</a:t>
            </a:r>
            <a:r>
              <a:rPr dirty="0" err="1"/>
              <a:t>habeant</a:t>
            </a:r>
            <a:r>
              <a:rPr dirty="0"/>
              <a:t> qui </a:t>
            </a:r>
            <a:r>
              <a:rPr dirty="0" err="1"/>
              <a:t>volunt</a:t>
            </a:r>
            <a:r>
              <a:rPr dirty="0"/>
              <a:t> </a:t>
            </a:r>
            <a:r>
              <a:rPr dirty="0" err="1"/>
              <a:t>veteres</a:t>
            </a:r>
            <a:r>
              <a:rPr dirty="0"/>
              <a:t> </a:t>
            </a:r>
            <a:r>
              <a:rPr dirty="0" err="1"/>
              <a:t>libros</a:t>
            </a:r>
            <a:r>
              <a:rPr dirty="0"/>
              <a:t> </a:t>
            </a:r>
            <a:r>
              <a:rPr dirty="0" err="1"/>
              <a:t>vel</a:t>
            </a:r>
            <a:r>
              <a:rPr dirty="0"/>
              <a:t> in </a:t>
            </a:r>
            <a:r>
              <a:rPr dirty="0" err="1"/>
              <a:t>membranis</a:t>
            </a:r>
            <a:r>
              <a:rPr dirty="0"/>
              <a:t> </a:t>
            </a:r>
            <a:r>
              <a:rPr dirty="0" err="1"/>
              <a:t>pupureis</a:t>
            </a:r>
            <a:r>
              <a:rPr dirty="0"/>
              <a:t> </a:t>
            </a:r>
            <a:r>
              <a:rPr dirty="0" err="1"/>
              <a:t>auro</a:t>
            </a:r>
            <a:r>
              <a:rPr dirty="0"/>
              <a:t> </a:t>
            </a:r>
            <a:r>
              <a:rPr dirty="0" err="1"/>
              <a:t>argentoque</a:t>
            </a:r>
            <a:r>
              <a:rPr dirty="0"/>
              <a:t> </a:t>
            </a:r>
            <a:r>
              <a:rPr dirty="0" err="1"/>
              <a:t>descriptos</a:t>
            </a:r>
            <a:r>
              <a:rPr dirty="0"/>
              <a:t>, </a:t>
            </a:r>
            <a:r>
              <a:rPr dirty="0" err="1"/>
              <a:t>vel</a:t>
            </a:r>
            <a:r>
              <a:rPr dirty="0"/>
              <a:t> </a:t>
            </a:r>
            <a:r>
              <a:rPr dirty="0" err="1"/>
              <a:t>uncialibus</a:t>
            </a:r>
            <a:r>
              <a:rPr dirty="0"/>
              <a:t>, </a:t>
            </a:r>
            <a:r>
              <a:rPr dirty="0" err="1"/>
              <a:t>ut</a:t>
            </a:r>
            <a:r>
              <a:rPr dirty="0"/>
              <a:t> </a:t>
            </a:r>
            <a:r>
              <a:rPr dirty="0" err="1"/>
              <a:t>vulgo</a:t>
            </a:r>
            <a:r>
              <a:rPr dirty="0"/>
              <a:t> </a:t>
            </a:r>
            <a:r>
              <a:rPr dirty="0" err="1"/>
              <a:t>aiunt</a:t>
            </a:r>
            <a:r>
              <a:rPr dirty="0"/>
              <a:t> </a:t>
            </a:r>
            <a:r>
              <a:rPr dirty="0" err="1"/>
              <a:t>litteris</a:t>
            </a:r>
            <a:r>
              <a:rPr dirty="0"/>
              <a:t>…</a:t>
            </a:r>
            <a:r>
              <a:rPr dirty="0" err="1"/>
              <a:t>dummodo</a:t>
            </a:r>
            <a:r>
              <a:rPr dirty="0"/>
              <a:t> mihi </a:t>
            </a:r>
            <a:r>
              <a:rPr dirty="0" err="1"/>
              <a:t>meisque</a:t>
            </a:r>
            <a:r>
              <a:rPr dirty="0"/>
              <a:t> </a:t>
            </a:r>
            <a:r>
              <a:rPr dirty="0" err="1"/>
              <a:t>permittant</a:t>
            </a:r>
            <a:r>
              <a:rPr dirty="0"/>
              <a:t> </a:t>
            </a:r>
            <a:r>
              <a:rPr dirty="0" err="1"/>
              <a:t>aut</a:t>
            </a:r>
            <a:r>
              <a:rPr dirty="0"/>
              <a:t> </a:t>
            </a:r>
            <a:r>
              <a:rPr dirty="0" err="1"/>
              <a:t>pauperes</a:t>
            </a:r>
            <a:r>
              <a:rPr dirty="0"/>
              <a:t> </a:t>
            </a:r>
            <a:r>
              <a:rPr dirty="0" err="1"/>
              <a:t>habere</a:t>
            </a:r>
            <a:r>
              <a:rPr dirty="0"/>
              <a:t> </a:t>
            </a:r>
            <a:r>
              <a:rPr dirty="0" err="1"/>
              <a:t>schedulas</a:t>
            </a:r>
            <a:r>
              <a:rPr dirty="0"/>
              <a:t> et non tam </a:t>
            </a:r>
            <a:r>
              <a:rPr dirty="0" err="1"/>
              <a:t>pulchros</a:t>
            </a:r>
            <a:r>
              <a:rPr dirty="0"/>
              <a:t> codices, </a:t>
            </a:r>
            <a:r>
              <a:rPr dirty="0" err="1"/>
              <a:t>quam</a:t>
            </a:r>
            <a:r>
              <a:rPr dirty="0"/>
              <a:t> </a:t>
            </a:r>
            <a:r>
              <a:rPr dirty="0" err="1"/>
              <a:t>emendatos</a:t>
            </a:r>
            <a:r>
              <a:rPr dirty="0"/>
              <a:t> ”.</a:t>
            </a:r>
          </a:p>
        </p:txBody>
      </p:sp>
      <p:sp>
        <p:nvSpPr>
          <p:cNvPr id="134" name="Shape 134"/>
          <p:cNvSpPr>
            <a:spLocks noGrp="1"/>
          </p:cNvSpPr>
          <p:nvPr>
            <p:ph type="sldNum" sz="quarter" idx="2"/>
          </p:nvPr>
        </p:nvSpPr>
        <p:spPr>
          <a:xfrm>
            <a:off x="6363552" y="9245600"/>
            <a:ext cx="264996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1081652" y="1421211"/>
            <a:ext cx="11099800" cy="623555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1308" indent="-361308" defTabSz="449833">
              <a:spcBef>
                <a:spcPts val="3200"/>
              </a:spcBef>
              <a:defRPr sz="3003"/>
            </a:pPr>
            <a:r>
              <a:rPr dirty="0"/>
              <a:t>La </a:t>
            </a:r>
            <a:r>
              <a:rPr dirty="0" err="1"/>
              <a:t>comparsa</a:t>
            </a:r>
            <a:r>
              <a:rPr dirty="0"/>
              <a:t> </a:t>
            </a:r>
            <a:r>
              <a:rPr dirty="0" err="1"/>
              <a:t>dell’onciale</a:t>
            </a:r>
            <a:r>
              <a:rPr dirty="0"/>
              <a:t> </a:t>
            </a:r>
            <a:r>
              <a:rPr dirty="0" err="1"/>
              <a:t>è</a:t>
            </a:r>
            <a:r>
              <a:rPr dirty="0"/>
              <a:t> di </a:t>
            </a:r>
            <a:r>
              <a:rPr dirty="0" err="1"/>
              <a:t>notevole</a:t>
            </a:r>
            <a:r>
              <a:rPr dirty="0"/>
              <a:t> </a:t>
            </a:r>
            <a:r>
              <a:rPr dirty="0" err="1"/>
              <a:t>importanza</a:t>
            </a:r>
            <a:r>
              <a:rPr dirty="0"/>
              <a:t> per la </a:t>
            </a:r>
            <a:r>
              <a:rPr dirty="0" err="1"/>
              <a:t>storia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scrittura</a:t>
            </a:r>
            <a:endParaRPr dirty="0"/>
          </a:p>
          <a:p>
            <a:pPr marL="361308" indent="-361308" defTabSz="449833">
              <a:spcBef>
                <a:spcPts val="3200"/>
              </a:spcBef>
              <a:defRPr sz="3003"/>
            </a:pPr>
            <a:r>
              <a:rPr dirty="0" err="1"/>
              <a:t>contemporanea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corrispondente</a:t>
            </a:r>
            <a:r>
              <a:rPr dirty="0"/>
              <a:t> </a:t>
            </a:r>
            <a:r>
              <a:rPr dirty="0" err="1"/>
              <a:t>scrittura</a:t>
            </a:r>
            <a:r>
              <a:rPr dirty="0"/>
              <a:t> </a:t>
            </a:r>
            <a:r>
              <a:rPr dirty="0" err="1"/>
              <a:t>greca</a:t>
            </a:r>
            <a:r>
              <a:rPr dirty="0"/>
              <a:t>: ONCIALE BIBLICA.</a:t>
            </a:r>
          </a:p>
          <a:p>
            <a:pPr marL="361308" indent="-361308" defTabSz="449833">
              <a:spcBef>
                <a:spcPts val="3200"/>
              </a:spcBef>
              <a:defRPr sz="3003"/>
            </a:pPr>
            <a:r>
              <a:rPr dirty="0" err="1"/>
              <a:t>forse</a:t>
            </a:r>
            <a:r>
              <a:rPr dirty="0"/>
              <a:t> </a:t>
            </a:r>
            <a:r>
              <a:rPr dirty="0" err="1"/>
              <a:t>nata</a:t>
            </a:r>
            <a:r>
              <a:rPr dirty="0"/>
              <a:t> in </a:t>
            </a:r>
            <a:r>
              <a:rPr dirty="0" err="1"/>
              <a:t>ambienti</a:t>
            </a:r>
            <a:r>
              <a:rPr dirty="0"/>
              <a:t> </a:t>
            </a:r>
            <a:r>
              <a:rPr dirty="0" err="1"/>
              <a:t>cristiani</a:t>
            </a:r>
            <a:r>
              <a:rPr dirty="0"/>
              <a:t> </a:t>
            </a:r>
            <a:r>
              <a:rPr dirty="0" err="1"/>
              <a:t>dell’Africa</a:t>
            </a:r>
            <a:r>
              <a:rPr dirty="0"/>
              <a:t> </a:t>
            </a:r>
            <a:r>
              <a:rPr dirty="0" err="1"/>
              <a:t>settentrionale</a:t>
            </a:r>
            <a:r>
              <a:rPr dirty="0"/>
              <a:t> (</a:t>
            </a:r>
            <a:r>
              <a:rPr dirty="0" err="1"/>
              <a:t>romana</a:t>
            </a:r>
            <a:r>
              <a:rPr dirty="0"/>
              <a:t>) per </a:t>
            </a:r>
            <a:r>
              <a:rPr dirty="0" err="1"/>
              <a:t>assicurare</a:t>
            </a:r>
            <a:r>
              <a:rPr dirty="0"/>
              <a:t> al </a:t>
            </a:r>
            <a:r>
              <a:rPr dirty="0" err="1"/>
              <a:t>testo</a:t>
            </a:r>
            <a:r>
              <a:rPr dirty="0"/>
              <a:t> </a:t>
            </a:r>
            <a:r>
              <a:rPr dirty="0" err="1"/>
              <a:t>biblico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scrittura</a:t>
            </a:r>
            <a:r>
              <a:rPr dirty="0"/>
              <a:t> in </a:t>
            </a:r>
            <a:r>
              <a:rPr dirty="0" err="1"/>
              <a:t>grado</a:t>
            </a:r>
            <a:r>
              <a:rPr dirty="0"/>
              <a:t> di 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dignitosa</a:t>
            </a:r>
            <a:r>
              <a:rPr dirty="0"/>
              <a:t> e </a:t>
            </a:r>
            <a:r>
              <a:rPr dirty="0" err="1"/>
              <a:t>capace</a:t>
            </a:r>
            <a:r>
              <a:rPr dirty="0"/>
              <a:t> di </a:t>
            </a:r>
            <a:r>
              <a:rPr dirty="0" err="1"/>
              <a:t>pareggiare</a:t>
            </a:r>
            <a:r>
              <a:rPr dirty="0"/>
              <a:t> con la </a:t>
            </a:r>
            <a:r>
              <a:rPr dirty="0" err="1"/>
              <a:t>capitale</a:t>
            </a:r>
            <a:r>
              <a:rPr dirty="0"/>
              <a:t> in </a:t>
            </a:r>
            <a:r>
              <a:rPr dirty="0" err="1"/>
              <a:t>uso</a:t>
            </a:r>
            <a:r>
              <a:rPr dirty="0"/>
              <a:t> per la </a:t>
            </a:r>
            <a:r>
              <a:rPr dirty="0" err="1"/>
              <a:t>letteratura</a:t>
            </a:r>
            <a:r>
              <a:rPr dirty="0"/>
              <a:t> </a:t>
            </a:r>
            <a:r>
              <a:rPr dirty="0" err="1"/>
              <a:t>pagana</a:t>
            </a:r>
            <a:r>
              <a:rPr dirty="0"/>
              <a:t>. </a:t>
            </a:r>
          </a:p>
          <a:p>
            <a:pPr marL="361308" indent="-361308" defTabSz="449833">
              <a:spcBef>
                <a:spcPts val="3200"/>
              </a:spcBef>
              <a:defRPr sz="3003"/>
            </a:pPr>
            <a:r>
              <a:rPr dirty="0"/>
              <a:t>Un </a:t>
            </a:r>
            <a:r>
              <a:rPr dirty="0" err="1"/>
              <a:t>mondo</a:t>
            </a:r>
            <a:r>
              <a:rPr dirty="0"/>
              <a:t> </a:t>
            </a:r>
            <a:r>
              <a:rPr dirty="0" err="1"/>
              <a:t>cristiano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desume</a:t>
            </a:r>
            <a:r>
              <a:rPr dirty="0"/>
              <a:t> le sue </a:t>
            </a:r>
            <a:r>
              <a:rPr dirty="0" err="1"/>
              <a:t>linee</a:t>
            </a:r>
            <a:r>
              <a:rPr dirty="0"/>
              <a:t> </a:t>
            </a:r>
            <a:r>
              <a:rPr dirty="0" err="1"/>
              <a:t>essenziali</a:t>
            </a:r>
            <a:r>
              <a:rPr dirty="0"/>
              <a:t> dal </a:t>
            </a:r>
            <a:r>
              <a:rPr dirty="0" err="1"/>
              <a:t>mondo</a:t>
            </a:r>
            <a:r>
              <a:rPr dirty="0"/>
              <a:t> </a:t>
            </a:r>
            <a:r>
              <a:rPr dirty="0" err="1"/>
              <a:t>pagano</a:t>
            </a:r>
            <a:r>
              <a:rPr dirty="0"/>
              <a:t> e </a:t>
            </a:r>
            <a:r>
              <a:rPr dirty="0" err="1"/>
              <a:t>cerca</a:t>
            </a:r>
            <a:r>
              <a:rPr dirty="0"/>
              <a:t> </a:t>
            </a:r>
            <a:r>
              <a:rPr dirty="0" err="1"/>
              <a:t>sempre</a:t>
            </a:r>
            <a:r>
              <a:rPr dirty="0"/>
              <a:t> di </a:t>
            </a:r>
            <a:r>
              <a:rPr dirty="0" err="1"/>
              <a:t>distinguersi</a:t>
            </a:r>
            <a:r>
              <a:rPr dirty="0"/>
              <a:t> da </a:t>
            </a:r>
            <a:r>
              <a:rPr dirty="0" err="1"/>
              <a:t>esso</a:t>
            </a:r>
            <a:r>
              <a:rPr dirty="0"/>
              <a:t> (</a:t>
            </a:r>
            <a:r>
              <a:rPr dirty="0" err="1"/>
              <a:t>arte</a:t>
            </a:r>
            <a:r>
              <a:rPr dirty="0"/>
              <a:t>, </a:t>
            </a:r>
            <a:r>
              <a:rPr dirty="0" err="1"/>
              <a:t>letteratura</a:t>
            </a:r>
            <a:r>
              <a:rPr dirty="0"/>
              <a:t>, </a:t>
            </a:r>
            <a:r>
              <a:rPr dirty="0" err="1"/>
              <a:t>scrittura</a:t>
            </a:r>
            <a:r>
              <a:rPr dirty="0"/>
              <a:t>!)</a:t>
            </a:r>
          </a:p>
        </p:txBody>
      </p:sp>
      <p:sp>
        <p:nvSpPr>
          <p:cNvPr id="139" name="Shape 139"/>
          <p:cNvSpPr>
            <a:spLocks noGrp="1"/>
          </p:cNvSpPr>
          <p:nvPr>
            <p:ph type="sldNum" sz="quarter" idx="2"/>
          </p:nvPr>
        </p:nvSpPr>
        <p:spPr>
          <a:xfrm>
            <a:off x="6360548" y="9245600"/>
            <a:ext cx="271004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xfrm>
            <a:off x="946150" y="1449243"/>
            <a:ext cx="11099800" cy="600298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80077" indent="-380077" defTabSz="473201">
              <a:spcBef>
                <a:spcPts val="3400"/>
              </a:spcBef>
              <a:defRPr sz="3159"/>
            </a:pPr>
            <a:r>
              <a:t>venne usata per la diffusione delle leggi imperiali: importanza della scuola giuridica di Beirut</a:t>
            </a:r>
          </a:p>
          <a:p>
            <a:pPr marL="380077" indent="-380077" defTabSz="473201">
              <a:spcBef>
                <a:spcPts val="3400"/>
              </a:spcBef>
              <a:defRPr sz="3159"/>
            </a:pPr>
            <a:r>
              <a:t>non si deve escludere per questa scrittura un’origine italiana e in particolare ROMANA!</a:t>
            </a:r>
          </a:p>
          <a:p>
            <a:pPr marL="380077" indent="-380077" defTabSz="473201">
              <a:spcBef>
                <a:spcPts val="3400"/>
              </a:spcBef>
              <a:defRPr sz="3159"/>
            </a:pPr>
            <a:r>
              <a:t>si afferma come mezzo e manifesto per i testi CRISTIANI</a:t>
            </a:r>
          </a:p>
          <a:p>
            <a:pPr marL="380077" indent="-380077" defTabSz="473201">
              <a:spcBef>
                <a:spcPts val="3400"/>
              </a:spcBef>
              <a:defRPr sz="3159"/>
            </a:pPr>
            <a:r>
              <a:t>scrittura VITALE per i testi pagani e alternativa alla capitale ormai STEREOTIPA di cui il Virgilio è un esempio classico.</a:t>
            </a:r>
          </a:p>
          <a:p>
            <a:pPr marL="380077" indent="-380077" defTabSz="473201">
              <a:spcBef>
                <a:spcPts val="3400"/>
              </a:spcBef>
              <a:defRPr sz="3159"/>
            </a:pPr>
            <a:r>
              <a:t>compare nel secolo IV come scrittura LIBRARIA già PERFETTA!</a:t>
            </a:r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2"/>
          </p:nvPr>
        </p:nvSpPr>
        <p:spPr>
          <a:xfrm>
            <a:off x="6366616" y="9245600"/>
            <a:ext cx="258868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952500" y="19304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Nel V secolo l’ONCIALE andò a sostituirsi alla capitale ormai in declino. Periodo di perfezione dell’onciale almeno fino al sec. VI.</a:t>
            </a:r>
          </a:p>
          <a:p>
            <a:r>
              <a:t>il secolo VI comincia a essere il secolo del decadimento per l’introduzione di elementi estranei alla scrittura</a:t>
            </a:r>
          </a:p>
        </p:txBody>
      </p:sp>
      <p:sp>
        <p:nvSpPr>
          <p:cNvPr id="148" name="Shape 148"/>
          <p:cNvSpPr>
            <a:spLocks noGrp="1"/>
          </p:cNvSpPr>
          <p:nvPr>
            <p:ph type="sldNum" sz="quarter" idx="2"/>
          </p:nvPr>
        </p:nvSpPr>
        <p:spPr>
          <a:xfrm>
            <a:off x="6360724" y="9245600"/>
            <a:ext cx="270652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hueOff val="7068528"/>
            <a:satOff val="-63217"/>
            <a:lumOff val="2133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4.oncial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15976" y="247427"/>
            <a:ext cx="7172848" cy="9258746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>
            <a:spLocks noGrp="1"/>
          </p:cNvSpPr>
          <p:nvPr>
            <p:ph type="sldNum" sz="quarter" idx="2"/>
          </p:nvPr>
        </p:nvSpPr>
        <p:spPr>
          <a:xfrm>
            <a:off x="6372035" y="9245600"/>
            <a:ext cx="248030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body" idx="1"/>
          </p:nvPr>
        </p:nvSpPr>
        <p:spPr>
          <a:xfrm>
            <a:off x="952500" y="23368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L’onciale si usa almeno fino all’VIII secolo (decadenza tra VII e VIII sec.) anche se con profondi cambiamenti intorno al VI secolo.</a:t>
            </a:r>
          </a:p>
          <a:p>
            <a:r>
              <a:t>IX secolo è il periodo del declino. Esistono centri scrittori a Roma che la conservano ma fuori Italia è già una scrittura che si sta modificando o che rimane di apparato nelle corti franche(utilizzata per i </a:t>
            </a:r>
            <a:r>
              <a:rPr i="1"/>
              <a:t>tituli</a:t>
            </a:r>
            <a:r>
              <a:t> o altro ma non più per interi manoscritti).</a:t>
            </a:r>
          </a:p>
        </p:txBody>
      </p:sp>
      <p:sp>
        <p:nvSpPr>
          <p:cNvPr id="156" name="Shape 156"/>
          <p:cNvSpPr>
            <a:spLocks noGrp="1"/>
          </p:cNvSpPr>
          <p:nvPr>
            <p:ph type="sldNum" sz="quarter" idx="2"/>
          </p:nvPr>
        </p:nvSpPr>
        <p:spPr>
          <a:xfrm>
            <a:off x="6357308" y="9245600"/>
            <a:ext cx="277484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/>
          </p:cNvSpPr>
          <p:nvPr>
            <p:ph type="body" idx="1"/>
          </p:nvPr>
        </p:nvSpPr>
        <p:spPr>
          <a:xfrm>
            <a:off x="946150" y="1144336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alfabeto</a:t>
            </a:r>
            <a:r>
              <a:rPr dirty="0"/>
              <a:t> </a:t>
            </a:r>
            <a:r>
              <a:rPr dirty="0" err="1"/>
              <a:t>derivato</a:t>
            </a:r>
            <a:r>
              <a:rPr dirty="0"/>
              <a:t> </a:t>
            </a:r>
            <a:r>
              <a:rPr dirty="0" err="1"/>
              <a:t>dalla</a:t>
            </a:r>
            <a:r>
              <a:rPr dirty="0"/>
              <a:t> </a:t>
            </a:r>
            <a:r>
              <a:rPr dirty="0" err="1"/>
              <a:t>capitale</a:t>
            </a:r>
            <a:r>
              <a:rPr dirty="0"/>
              <a:t> con </a:t>
            </a:r>
            <a:r>
              <a:rPr dirty="0" err="1"/>
              <a:t>forme</a:t>
            </a:r>
            <a:r>
              <a:rPr dirty="0"/>
              <a:t> </a:t>
            </a:r>
            <a:r>
              <a:rPr dirty="0" err="1"/>
              <a:t>rotonde</a:t>
            </a:r>
            <a:r>
              <a:rPr dirty="0"/>
              <a:t>…</a:t>
            </a:r>
          </a:p>
          <a:p>
            <a:r>
              <a:rPr dirty="0" err="1"/>
              <a:t>compromesso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la </a:t>
            </a:r>
            <a:r>
              <a:rPr dirty="0" err="1"/>
              <a:t>capitale</a:t>
            </a:r>
            <a:r>
              <a:rPr dirty="0"/>
              <a:t> </a:t>
            </a:r>
            <a:r>
              <a:rPr dirty="0" err="1"/>
              <a:t>corsiva</a:t>
            </a:r>
            <a:r>
              <a:rPr dirty="0"/>
              <a:t> e </a:t>
            </a:r>
            <a:r>
              <a:rPr dirty="0" err="1"/>
              <a:t>quella</a:t>
            </a:r>
            <a:r>
              <a:rPr dirty="0"/>
              <a:t> </a:t>
            </a:r>
            <a:r>
              <a:rPr dirty="0" err="1"/>
              <a:t>libraria</a:t>
            </a:r>
            <a:r>
              <a:rPr dirty="0"/>
              <a:t>…</a:t>
            </a:r>
          </a:p>
          <a:p>
            <a:r>
              <a:rPr b="1" dirty="0"/>
              <a:t>TRAUBE</a:t>
            </a:r>
            <a:r>
              <a:rPr dirty="0"/>
              <a:t>: </a:t>
            </a:r>
            <a:r>
              <a:rPr dirty="0" err="1"/>
              <a:t>comparsa</a:t>
            </a:r>
            <a:r>
              <a:rPr dirty="0"/>
              <a:t> </a:t>
            </a:r>
            <a:r>
              <a:rPr u="sng" dirty="0" err="1"/>
              <a:t>dell’ONCIALE</a:t>
            </a:r>
            <a:r>
              <a:rPr dirty="0"/>
              <a:t> in </a:t>
            </a:r>
            <a:r>
              <a:rPr dirty="0" err="1"/>
              <a:t>riferimento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comparsa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prime </a:t>
            </a:r>
            <a:r>
              <a:rPr dirty="0" err="1"/>
              <a:t>traduzioni</a:t>
            </a:r>
            <a:r>
              <a:rPr dirty="0"/>
              <a:t> </a:t>
            </a:r>
            <a:r>
              <a:rPr dirty="0" err="1"/>
              <a:t>latine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Bibbia</a:t>
            </a:r>
            <a:r>
              <a:rPr dirty="0"/>
              <a:t>. Hanno </a:t>
            </a:r>
            <a:r>
              <a:rPr dirty="0" err="1"/>
              <a:t>favorito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rapido</a:t>
            </a:r>
            <a:r>
              <a:rPr dirty="0"/>
              <a:t> </a:t>
            </a:r>
            <a:r>
              <a:rPr dirty="0" err="1"/>
              <a:t>diffondersi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scrittura</a:t>
            </a:r>
            <a:r>
              <a:rPr dirty="0"/>
              <a:t>.</a:t>
            </a:r>
          </a:p>
        </p:txBody>
      </p:sp>
      <p:sp>
        <p:nvSpPr>
          <p:cNvPr id="161" name="Shape 161"/>
          <p:cNvSpPr>
            <a:spLocks noGrp="1"/>
          </p:cNvSpPr>
          <p:nvPr>
            <p:ph type="sldNum" sz="quarter" idx="2"/>
          </p:nvPr>
        </p:nvSpPr>
        <p:spPr>
          <a:xfrm>
            <a:off x="6360724" y="9245600"/>
            <a:ext cx="270652" cy="3683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Georgia"/>
        <a:ea typeface="Georgia"/>
        <a:cs typeface="Georgia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just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Georgia"/>
        <a:ea typeface="Georgia"/>
        <a:cs typeface="Georgia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just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Bodoni SvtyTwo ITC TT-Book"/>
            <a:ea typeface="Bodoni SvtyTwo ITC TT-Book"/>
            <a:cs typeface="Bodoni SvtyTwo ITC TT-Book"/>
            <a:sym typeface="Bodoni SvtyTwo ITC TT-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838</Words>
  <Application>Microsoft Macintosh PowerPoint</Application>
  <PresentationFormat>Personalizzato</PresentationFormat>
  <Paragraphs>80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31" baseType="lpstr">
      <vt:lpstr>Baskerville</vt:lpstr>
      <vt:lpstr>Bodoni SvtyTwo ITC TT-Bold</vt:lpstr>
      <vt:lpstr>Bodoni SvtyTwo ITC TT-Book</vt:lpstr>
      <vt:lpstr>Bodoni SvtyTwo ITC TT-BookIta</vt:lpstr>
      <vt:lpstr>Georgia</vt:lpstr>
      <vt:lpstr>Helvetica</vt:lpstr>
      <vt:lpstr>Helvetica Light</vt:lpstr>
      <vt:lpstr>Helvetica Neue</vt:lpstr>
      <vt:lpstr>Oncial</vt:lpstr>
      <vt:lpstr>Gradient</vt:lpstr>
      <vt:lpstr>Onciale</vt:lpstr>
      <vt:lpstr>Storia della scrittura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caratteristiche p. 79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Onciale</dc:title>
  <cp:lastModifiedBy>Beta Fi</cp:lastModifiedBy>
  <cp:revision>1</cp:revision>
  <dcterms:modified xsi:type="dcterms:W3CDTF">2022-03-17T13:10:14Z</dcterms:modified>
</cp:coreProperties>
</file>