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lvl1pPr>
    <a:lvl2pPr marL="0" marR="0" indent="22860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lvl2pPr>
    <a:lvl3pPr marL="0" marR="0" indent="45720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lvl3pPr>
    <a:lvl4pPr marL="0" marR="0" indent="68580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lvl4pPr>
    <a:lvl5pPr marL="0" marR="0" indent="91440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lvl5pPr>
    <a:lvl6pPr marL="0" marR="0" indent="114300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lvl6pPr>
    <a:lvl7pPr marL="0" marR="0" indent="137160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lvl7pPr>
    <a:lvl8pPr marL="0" marR="0" indent="160020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lvl8pPr>
    <a:lvl9pPr marL="0" marR="0" indent="182880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80" d="100"/>
          <a:sy n="80" d="100"/>
        </p:scale>
        <p:origin x="150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6457183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Titolo Testo</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solidFill>
                  <a:srgbClr val="FFFFFF"/>
                </a:solidFill>
                <a:latin typeface="+mn-lt"/>
                <a:ea typeface="+mn-ea"/>
                <a:cs typeface="+mn-cs"/>
                <a:sym typeface="Helvetica Light"/>
              </a:defRPr>
            </a:lvl1pPr>
          </a:lstStyle>
          <a:p>
            <a:r>
              <a:t>–Giovanni Mela</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a:solidFill>
                  <a:srgbClr val="FFFFFF"/>
                </a:solidFill>
                <a:latin typeface="+mn-lt"/>
                <a:ea typeface="+mn-ea"/>
                <a:cs typeface="+mn-cs"/>
                <a:sym typeface="Helvetica Light"/>
              </a:defRPr>
            </a:lvl1pPr>
          </a:lstStyle>
          <a:p>
            <a:r>
              <a:t>“Inserisci qui una citazione”. </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6" cy="59055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lstStyle/>
          <a:p>
            <a:r>
              <a:t>Titolo Testo</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Titolo Testo</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solidFill>
                  <a:srgbClr val="FFFFFF"/>
                </a:solidFill>
                <a:latin typeface="+mn-lt"/>
                <a:ea typeface="+mn-ea"/>
                <a:cs typeface="+mn-cs"/>
                <a:sym typeface="Helvetica Light"/>
              </a:defRPr>
            </a:lvl1pPr>
          </a:lstStyle>
          <a:p>
            <a:r>
              <a:t>Titolo Testo</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41" name="Shape 4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Titolo Testo</a:t>
            </a:r>
          </a:p>
        </p:txBody>
      </p:sp>
      <p:sp>
        <p:nvSpPr>
          <p:cNvPr id="49" name="Shape 4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Titolo Testo</a:t>
            </a:r>
          </a:p>
        </p:txBody>
      </p:sp>
      <p:sp>
        <p:nvSpPr>
          <p:cNvPr id="57" name="Shape 57"/>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Titolo Testo</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lgn="l">
              <a:spcBef>
                <a:spcPts val="3200"/>
              </a:spcBef>
              <a:defRPr sz="2800">
                <a:solidFill>
                  <a:srgbClr val="FFFFFF"/>
                </a:solidFill>
                <a:latin typeface="+mn-lt"/>
                <a:ea typeface="+mn-ea"/>
                <a:cs typeface="+mn-cs"/>
                <a:sym typeface="Helvetica Light"/>
              </a:defRPr>
            </a:lvl1pPr>
            <a:lvl2pPr marL="685800" indent="-342900" algn="l">
              <a:spcBef>
                <a:spcPts val="3200"/>
              </a:spcBef>
              <a:defRPr sz="2800">
                <a:solidFill>
                  <a:srgbClr val="FFFFFF"/>
                </a:solidFill>
                <a:latin typeface="+mn-lt"/>
                <a:ea typeface="+mn-ea"/>
                <a:cs typeface="+mn-cs"/>
                <a:sym typeface="Helvetica Light"/>
              </a:defRPr>
            </a:lvl2pPr>
            <a:lvl3pPr marL="1231900" indent="-342900" algn="l">
              <a:spcBef>
                <a:spcPts val="3200"/>
              </a:spcBef>
              <a:defRPr sz="2800">
                <a:solidFill>
                  <a:srgbClr val="FFFFFF"/>
                </a:solidFill>
                <a:latin typeface="+mn-lt"/>
                <a:ea typeface="+mn-ea"/>
                <a:cs typeface="+mn-cs"/>
                <a:sym typeface="Helvetica Light"/>
              </a:defRPr>
            </a:lvl3pPr>
            <a:lvl4pPr marL="1676400" indent="-342900" algn="l">
              <a:spcBef>
                <a:spcPts val="3200"/>
              </a:spcBef>
              <a:defRPr sz="2800">
                <a:solidFill>
                  <a:srgbClr val="FFFFFF"/>
                </a:solidFill>
                <a:latin typeface="+mn-lt"/>
                <a:ea typeface="+mn-ea"/>
                <a:cs typeface="+mn-cs"/>
                <a:sym typeface="Helvetica Light"/>
              </a:defRPr>
            </a:lvl4pPr>
            <a:lvl5pPr marL="2120900" indent="-342900" algn="l">
              <a:spcBef>
                <a:spcPts val="3200"/>
              </a:spcBef>
              <a:defRPr sz="2800">
                <a:solidFill>
                  <a:srgbClr val="FFFFFF"/>
                </a:solidFill>
                <a:latin typeface="+mn-lt"/>
                <a:ea typeface="+mn-ea"/>
                <a:cs typeface="+mn-cs"/>
                <a:sym typeface="Helvetica Light"/>
              </a:defRPr>
            </a:lvl5pPr>
          </a:lstStyle>
          <a:p>
            <a:r>
              <a:t>Corpo livello uno</a:t>
            </a:r>
          </a:p>
          <a:p>
            <a:pPr lvl="1"/>
            <a:r>
              <a:t>Corpo livello due</a:t>
            </a:r>
          </a:p>
          <a:p>
            <a:pPr lvl="2"/>
            <a:r>
              <a:t>Corpo livello tre</a:t>
            </a:r>
          </a:p>
          <a:p>
            <a:pPr lvl="3"/>
            <a:r>
              <a:t>Corpo livello quattro</a:t>
            </a:r>
          </a:p>
          <a:p>
            <a:pPr lvl="4"/>
            <a:r>
              <a:t>Corpo livello cinque</a:t>
            </a:r>
          </a:p>
        </p:txBody>
      </p:sp>
      <p:sp>
        <p:nvSpPr>
          <p:cNvPr id="68" name="Shape 6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6" name="Shape 7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Titolo Testo</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b="0">
                <a:solidFill>
                  <a:srgbClr val="FFFFFF"/>
                </a:solidFill>
                <a:latin typeface="+mn-lt"/>
                <a:ea typeface="+mn-ea"/>
                <a:cs typeface="+mn-cs"/>
                <a:sym typeface="Helvetica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Bodoni SvtyTwo ITC TT-Book"/>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Bodoni SvtyTwo ITC TT-Book"/>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Bodoni SvtyTwo ITC TT-Book"/>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Bodoni SvtyTwo ITC TT-Book"/>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Bodoni SvtyTwo ITC TT-Book"/>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Bodoni SvtyTwo ITC TT-Book"/>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Bodoni SvtyTwo ITC TT-Book"/>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Bodoni SvtyTwo ITC TT-Book"/>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Bodoni SvtyTwo ITC TT-Book"/>
        </a:defRPr>
      </a:lvl9pPr>
    </p:titleStyle>
    <p:bodyStyle>
      <a:lvl1pPr marL="444500" marR="0" indent="-444500" algn="just"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000000"/>
          </a:solidFill>
          <a:uFillTx/>
          <a:latin typeface="+mj-lt"/>
          <a:ea typeface="+mj-ea"/>
          <a:cs typeface="+mj-cs"/>
          <a:sym typeface="Bodoni SvtyTwo ITC TT-Book"/>
        </a:defRPr>
      </a:lvl1pPr>
      <a:lvl2pPr marL="889000" marR="0" indent="-444500" algn="just"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000000"/>
          </a:solidFill>
          <a:uFillTx/>
          <a:latin typeface="+mj-lt"/>
          <a:ea typeface="+mj-ea"/>
          <a:cs typeface="+mj-cs"/>
          <a:sym typeface="Bodoni SvtyTwo ITC TT-Book"/>
        </a:defRPr>
      </a:lvl2pPr>
      <a:lvl3pPr marL="1333500" marR="0" indent="-444500" algn="just"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000000"/>
          </a:solidFill>
          <a:uFillTx/>
          <a:latin typeface="+mj-lt"/>
          <a:ea typeface="+mj-ea"/>
          <a:cs typeface="+mj-cs"/>
          <a:sym typeface="Bodoni SvtyTwo ITC TT-Book"/>
        </a:defRPr>
      </a:lvl3pPr>
      <a:lvl4pPr marL="1778000" marR="0" indent="-444500" algn="just"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000000"/>
          </a:solidFill>
          <a:uFillTx/>
          <a:latin typeface="+mj-lt"/>
          <a:ea typeface="+mj-ea"/>
          <a:cs typeface="+mj-cs"/>
          <a:sym typeface="Bodoni SvtyTwo ITC TT-Book"/>
        </a:defRPr>
      </a:lvl4pPr>
      <a:lvl5pPr marL="2222500" marR="0" indent="-444500" algn="just"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000000"/>
          </a:solidFill>
          <a:uFillTx/>
          <a:latin typeface="+mj-lt"/>
          <a:ea typeface="+mj-ea"/>
          <a:cs typeface="+mj-cs"/>
          <a:sym typeface="Bodoni SvtyTwo ITC TT-Book"/>
        </a:defRPr>
      </a:lvl5pPr>
      <a:lvl6pPr marL="2667000" marR="0" indent="-444500" algn="just"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000000"/>
          </a:solidFill>
          <a:uFillTx/>
          <a:latin typeface="+mj-lt"/>
          <a:ea typeface="+mj-ea"/>
          <a:cs typeface="+mj-cs"/>
          <a:sym typeface="Bodoni SvtyTwo ITC TT-Book"/>
        </a:defRPr>
      </a:lvl6pPr>
      <a:lvl7pPr marL="3111500" marR="0" indent="-444500" algn="just"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000000"/>
          </a:solidFill>
          <a:uFillTx/>
          <a:latin typeface="+mj-lt"/>
          <a:ea typeface="+mj-ea"/>
          <a:cs typeface="+mj-cs"/>
          <a:sym typeface="Bodoni SvtyTwo ITC TT-Book"/>
        </a:defRPr>
      </a:lvl7pPr>
      <a:lvl8pPr marL="3556000" marR="0" indent="-444500" algn="just"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000000"/>
          </a:solidFill>
          <a:uFillTx/>
          <a:latin typeface="+mj-lt"/>
          <a:ea typeface="+mj-ea"/>
          <a:cs typeface="+mj-cs"/>
          <a:sym typeface="Bodoni SvtyTwo ITC TT-Book"/>
        </a:defRPr>
      </a:lvl8pPr>
      <a:lvl9pPr marL="4000500" marR="0" indent="-444500" algn="just"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000000"/>
          </a:solidFill>
          <a:uFillTx/>
          <a:latin typeface="+mj-lt"/>
          <a:ea typeface="+mj-ea"/>
          <a:cs typeface="+mj-cs"/>
          <a:sym typeface="Bodoni SvtyTwo ITC TT-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igi.vatlib.it/view/MSS_Vat.lat.496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 name="Shape 119"/>
          <p:cNvSpPr>
            <a:spLocks noGrp="1"/>
          </p:cNvSpPr>
          <p:nvPr>
            <p:ph type="ctrTitle"/>
          </p:nvPr>
        </p:nvSpPr>
        <p:spPr>
          <a:xfrm>
            <a:off x="663457" y="2962106"/>
            <a:ext cx="5664984" cy="3829388"/>
          </a:xfrm>
          <a:prstGeom prst="rect">
            <a:avLst/>
          </a:prstGeom>
        </p:spPr>
        <p:txBody>
          <a:bodyPr/>
          <a:lstStyle/>
          <a:p>
            <a:r>
              <a:t>La riforma scrittoria di Carlo Magno</a:t>
            </a:r>
          </a:p>
        </p:txBody>
      </p:sp>
      <p:sp>
        <p:nvSpPr>
          <p:cNvPr id="120" name="Shape 120"/>
          <p:cNvSpPr>
            <a:spLocks noGrp="1"/>
          </p:cNvSpPr>
          <p:nvPr>
            <p:ph type="subTitle" sz="quarter" idx="1"/>
          </p:nvPr>
        </p:nvSpPr>
        <p:spPr>
          <a:xfrm>
            <a:off x="2456420" y="8524461"/>
            <a:ext cx="8091960" cy="1130301"/>
          </a:xfrm>
          <a:prstGeom prst="rect">
            <a:avLst/>
          </a:prstGeom>
        </p:spPr>
        <p:txBody>
          <a:bodyPr/>
          <a:lstStyle/>
          <a:p>
            <a:r>
              <a:t>la scrittura del Sacro Romano impero</a:t>
            </a:r>
          </a:p>
        </p:txBody>
      </p:sp>
      <p:pic>
        <p:nvPicPr>
          <p:cNvPr id="121" name="Louis-Félix_Amiel_-_Charlemagne_empereur_d'Occident_(742-814).jpg"/>
          <p:cNvPicPr>
            <a:picLocks noChangeAspect="1"/>
          </p:cNvPicPr>
          <p:nvPr/>
        </p:nvPicPr>
        <p:blipFill>
          <a:blip r:embed="rId2">
            <a:extLst/>
          </a:blip>
          <a:stretch>
            <a:fillRect/>
          </a:stretch>
        </p:blipFill>
        <p:spPr>
          <a:xfrm>
            <a:off x="6846079" y="1621267"/>
            <a:ext cx="4997347" cy="6511066"/>
          </a:xfrm>
          <a:prstGeom prst="rect">
            <a:avLst/>
          </a:prstGeom>
          <a:ln w="12700">
            <a:miter lim="400000"/>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 name="Shape 149"/>
          <p:cNvSpPr>
            <a:spLocks noGrp="1"/>
          </p:cNvSpPr>
          <p:nvPr>
            <p:ph type="body" idx="1"/>
          </p:nvPr>
        </p:nvSpPr>
        <p:spPr>
          <a:xfrm>
            <a:off x="952500" y="2366685"/>
            <a:ext cx="11099800" cy="6586450"/>
          </a:xfrm>
          <a:prstGeom prst="rect">
            <a:avLst/>
          </a:prstGeom>
        </p:spPr>
        <p:txBody>
          <a:bodyPr/>
          <a:lstStyle/>
          <a:p>
            <a:pPr marL="755650" lvl="1" indent="-377825" defTabSz="496570">
              <a:spcBef>
                <a:spcPts val="3500"/>
              </a:spcBef>
              <a:defRPr sz="3230">
                <a:latin typeface="Bodoni SvtyTwo ITC TT-BookIta"/>
                <a:ea typeface="Bodoni SvtyTwo ITC TT-BookIta"/>
                <a:cs typeface="Bodoni SvtyTwo ITC TT-BookIta"/>
                <a:sym typeface="Bodoni SvtyTwo ITC TT-BookIta"/>
              </a:defRPr>
            </a:pPr>
            <a:r>
              <a:rPr dirty="0">
                <a:latin typeface="+mj-lt"/>
                <a:ea typeface="+mj-ea"/>
                <a:cs typeface="+mj-cs"/>
                <a:sym typeface="Bodoni SvtyTwo ITC TT-Book"/>
              </a:rPr>
              <a:t>Federici:</a:t>
            </a:r>
            <a:r>
              <a:rPr dirty="0"/>
              <a:t> </a:t>
            </a:r>
            <a:r>
              <a:rPr dirty="0">
                <a:solidFill>
                  <a:schemeClr val="accent3"/>
                </a:solidFill>
                <a:latin typeface="Bodoni SvtyTwo ITC TT-Bold"/>
                <a:ea typeface="Bodoni SvtyTwo ITC TT-Bold"/>
                <a:cs typeface="Bodoni SvtyTwo ITC TT-Bold"/>
                <a:sym typeface="Bodoni SvtyTwo ITC TT-Bold"/>
              </a:rPr>
              <a:t>tesi romana:</a:t>
            </a:r>
            <a:r>
              <a:rPr dirty="0">
                <a:latin typeface="Bodoni SvtyTwo ITC TT-Bold"/>
                <a:ea typeface="Bodoni SvtyTwo ITC TT-Bold"/>
                <a:cs typeface="Bodoni SvtyTwo ITC TT-Bold"/>
                <a:sym typeface="Bodoni SvtyTwo ITC TT-Bold"/>
              </a:rPr>
              <a:t> </a:t>
            </a:r>
            <a:r>
              <a:rPr dirty="0">
                <a:latin typeface="+mj-lt"/>
                <a:ea typeface="+mj-ea"/>
                <a:cs typeface="+mj-cs"/>
                <a:sym typeface="Bodoni SvtyTwo ITC TT-Book"/>
              </a:rPr>
              <a:t>luogo di nascita a Roma da modelli semionciali.</a:t>
            </a:r>
            <a:endParaRPr dirty="0">
              <a:latin typeface="Bodoni SvtyTwo ITC TT-Bold"/>
              <a:ea typeface="Bodoni SvtyTwo ITC TT-Bold"/>
              <a:cs typeface="Bodoni SvtyTwo ITC TT-Bold"/>
              <a:sym typeface="Bodoni SvtyTwo ITC TT-Bold"/>
            </a:endParaRPr>
          </a:p>
          <a:p>
            <a:pPr marL="755650" lvl="1" indent="-377825" defTabSz="496570">
              <a:spcBef>
                <a:spcPts val="3500"/>
              </a:spcBef>
              <a:defRPr sz="3230"/>
            </a:pPr>
            <a:r>
              <a:rPr dirty="0">
                <a:latin typeface="Bodoni SvtyTwo ITC TT-Bold"/>
                <a:ea typeface="Bodoni SvtyTwo ITC TT-Bold"/>
                <a:cs typeface="Bodoni SvtyTwo ITC TT-Bold"/>
                <a:sym typeface="Bodoni SvtyTwo ITC TT-Bold"/>
              </a:rPr>
              <a:t>Cencetti: </a:t>
            </a:r>
            <a:r>
              <a:rPr dirty="0"/>
              <a:t>Nella seconda metà del secolo XX si è anche avanzata l’ipotesi (Cencetti, Postilla) di </a:t>
            </a:r>
            <a:r>
              <a:rPr dirty="0" smtClean="0"/>
              <a:t>un’</a:t>
            </a:r>
            <a:r>
              <a:rPr lang="it-IT" smtClean="0">
                <a:solidFill>
                  <a:schemeClr val="accent4"/>
                </a:solidFill>
                <a:latin typeface="Bodoni SvtyTwo ITC TT-Bold"/>
                <a:ea typeface="Bodoni SvtyTwo ITC TT-Bold"/>
                <a:cs typeface="Bodoni SvtyTwo ITC TT-Bold"/>
                <a:sym typeface="Bodoni SvtyTwo ITC TT-Bold"/>
              </a:rPr>
              <a:t>di</a:t>
            </a:r>
            <a:r>
              <a:rPr smtClean="0">
                <a:solidFill>
                  <a:schemeClr val="accent4"/>
                </a:solidFill>
                <a:latin typeface="Bodoni SvtyTwo ITC TT-Bold"/>
                <a:ea typeface="Bodoni SvtyTwo ITC TT-Bold"/>
                <a:cs typeface="Bodoni SvtyTwo ITC TT-Bold"/>
                <a:sym typeface="Bodoni SvtyTwo ITC TT-Bold"/>
              </a:rPr>
              <a:t>scendenza </a:t>
            </a:r>
            <a:r>
              <a:rPr dirty="0">
                <a:solidFill>
                  <a:schemeClr val="accent4"/>
                </a:solidFill>
                <a:latin typeface="Bodoni SvtyTwo ITC TT-Bold"/>
                <a:ea typeface="Bodoni SvtyTwo ITC TT-Bold"/>
                <a:cs typeface="Bodoni SvtyTwo ITC TT-Bold"/>
                <a:sym typeface="Bodoni SvtyTwo ITC TT-Bold"/>
              </a:rPr>
              <a:t>più remota, risalente alla minuscola tardo-antica</a:t>
            </a:r>
            <a:r>
              <a:rPr dirty="0"/>
              <a:t>, presente nei codici del V e del VI secolo copiati al tempo della rinascenza carolingia, e conservata nella pratica scolastica come patrimonio di modelli usati nell’insegnamento di base.</a:t>
            </a:r>
          </a:p>
          <a:p>
            <a:pPr marL="755650" lvl="1" indent="-377825" defTabSz="496570">
              <a:spcBef>
                <a:spcPts val="3500"/>
              </a:spcBef>
              <a:defRPr sz="3230">
                <a:latin typeface="Bodoni SvtyTwo ITC TT-BookIta"/>
                <a:ea typeface="Bodoni SvtyTwo ITC TT-BookIta"/>
                <a:cs typeface="Bodoni SvtyTwo ITC TT-BookIta"/>
                <a:sym typeface="Bodoni SvtyTwo ITC TT-BookIta"/>
              </a:defRPr>
            </a:pPr>
            <a:r>
              <a:rPr dirty="0" smtClean="0">
                <a:latin typeface="Bodoni SvtyTwo ITC TT-Bold"/>
                <a:ea typeface="Bodoni SvtyTwo ITC TT-Bold"/>
                <a:cs typeface="Bodoni SvtyTwo ITC TT-Bold"/>
                <a:sym typeface="Bodoni SvtyTwo ITC TT-Bold"/>
              </a:rPr>
              <a:t>Schiaparelli</a:t>
            </a:r>
            <a:r>
              <a:rPr dirty="0"/>
              <a:t>: </a:t>
            </a:r>
            <a:r>
              <a:rPr dirty="0">
                <a:latin typeface="+mj-lt"/>
                <a:ea typeface="+mj-ea"/>
                <a:cs typeface="+mj-cs"/>
                <a:sym typeface="Bodoni SvtyTwo ITC TT-Book"/>
              </a:rPr>
              <a:t>tesi di una origine </a:t>
            </a:r>
            <a:r>
              <a:rPr dirty="0">
                <a:solidFill>
                  <a:schemeClr val="accent6">
                    <a:hueOff val="-241736"/>
                    <a:satOff val="29413"/>
                    <a:lumOff val="20727"/>
                  </a:schemeClr>
                </a:solidFill>
                <a:latin typeface="Bodoni SvtyTwo ITC TT-Bold"/>
                <a:ea typeface="Bodoni SvtyTwo ITC TT-Bold"/>
                <a:cs typeface="Bodoni SvtyTwo ITC TT-Bold"/>
                <a:sym typeface="Bodoni SvtyTwo ITC TT-Bold"/>
              </a:rPr>
              <a:t>poligenetica</a:t>
            </a:r>
            <a:r>
              <a:rPr dirty="0">
                <a:latin typeface="+mj-lt"/>
                <a:ea typeface="+mj-ea"/>
                <a:cs typeface="+mj-cs"/>
                <a:sym typeface="Bodoni SvtyTwo ITC TT-Book"/>
              </a:rPr>
              <a:t> cioè di un analogo sviluppo che partendo da uguali modelli avrebbe prodotto analoghi risultati in posti diversi. </a:t>
            </a:r>
          </a:p>
        </p:txBody>
      </p:sp>
      <p:sp>
        <p:nvSpPr>
          <p:cNvPr id="150" name="Shape 150"/>
          <p:cNvSpPr>
            <a:spLocks noGrp="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151" name="Shape 151"/>
          <p:cNvSpPr/>
          <p:nvPr/>
        </p:nvSpPr>
        <p:spPr>
          <a:xfrm>
            <a:off x="1847037" y="1282809"/>
            <a:ext cx="9310726"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Ipotesi di formazione della scrittura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lt">
                                    <p:tmAbs val="100"/>
                                  </p:iterate>
                                  <p:childTnLst>
                                    <p:set>
                                      <p:cBhvr>
                                        <p:cTn id="10" fill="hold"/>
                                        <p:tgtEl>
                                          <p:spTgt spid="149">
                                            <p:bg/>
                                          </p:spTgt>
                                        </p:tgtEl>
                                        <p:attrNameLst>
                                          <p:attrName>style.visibility</p:attrName>
                                        </p:attrNameLst>
                                      </p:cBhvr>
                                      <p:to>
                                        <p:strVal val="visible"/>
                                      </p:to>
                                    </p:set>
                                  </p:childTnLst>
                                </p:cTn>
                              </p:par>
                              <p:par>
                                <p:cTn id="11" presetID="1" presetClass="entr" presetSubtype="0" fill="hold" grpId="2" nodeType="withEffect">
                                  <p:stCondLst>
                                    <p:cond delay="0"/>
                                  </p:stCondLst>
                                  <p:iterate type="lt">
                                    <p:tmAbs val="100"/>
                                  </p:iterate>
                                  <p:childTnLst>
                                    <p:set>
                                      <p:cBhvr>
                                        <p:cTn id="12" fill="hold"/>
                                        <p:tgtEl>
                                          <p:spTgt spid="14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type="lt">
                                    <p:tmAbs val="100"/>
                                  </p:iterate>
                                  <p:childTnLst>
                                    <p:set>
                                      <p:cBhvr>
                                        <p:cTn id="16" fill="hold"/>
                                        <p:tgtEl>
                                          <p:spTgt spid="14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type="lt">
                                    <p:tmAbs val="100"/>
                                  </p:iterate>
                                  <p:childTnLst>
                                    <p:set>
                                      <p:cBhvr>
                                        <p:cTn id="20" fill="hold"/>
                                        <p:tgtEl>
                                          <p:spTgt spid="1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2" build="p" bldLvl="5" animBg="1" advAuto="0"/>
      <p:bldP spid="151"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Shape 153"/>
          <p:cNvSpPr>
            <a:spLocks noGrp="1"/>
          </p:cNvSpPr>
          <p:nvPr>
            <p:ph type="body" idx="1"/>
          </p:nvPr>
        </p:nvSpPr>
        <p:spPr>
          <a:xfrm>
            <a:off x="952500" y="682357"/>
            <a:ext cx="11099800" cy="8194943"/>
          </a:xfrm>
          <a:prstGeom prst="rect">
            <a:avLst/>
          </a:prstGeom>
        </p:spPr>
        <p:txBody>
          <a:bodyPr/>
          <a:lstStyle/>
          <a:p>
            <a:r>
              <a:t>Per arricchire la riflessione sulle origini della carolina si deve tener conto anche del ruolo svolto </a:t>
            </a:r>
            <a:r>
              <a:rPr>
                <a:solidFill>
                  <a:schemeClr val="accent3">
                    <a:hueOff val="1072396"/>
                    <a:satOff val="5650"/>
                    <a:lumOff val="-11199"/>
                  </a:schemeClr>
                </a:solidFill>
                <a:latin typeface="Bodoni SvtyTwo ITC TT-Bold"/>
                <a:ea typeface="Bodoni SvtyTwo ITC TT-Bold"/>
                <a:cs typeface="Bodoni SvtyTwo ITC TT-Bold"/>
                <a:sym typeface="Bodoni SvtyTwo ITC TT-Bold"/>
              </a:rPr>
              <a:t>dalla corte di Carlo Magno</a:t>
            </a:r>
            <a:r>
              <a:t> e dal suo </a:t>
            </a:r>
            <a:r>
              <a:rPr>
                <a:solidFill>
                  <a:schemeClr val="accent5"/>
                </a:solidFill>
                <a:latin typeface="Bodoni SvtyTwo ITC TT-Bold"/>
                <a:ea typeface="Bodoni SvtyTwo ITC TT-Bold"/>
                <a:cs typeface="Bodoni SvtyTwo ITC TT-Bold"/>
                <a:sym typeface="Bodoni SvtyTwo ITC TT-Bold"/>
              </a:rPr>
              <a:t>programma culturale</a:t>
            </a:r>
            <a:r>
              <a:t> nonché di </a:t>
            </a:r>
            <a:r>
              <a:rPr>
                <a:solidFill>
                  <a:schemeClr val="accent4">
                    <a:satOff val="21150"/>
                    <a:lumOff val="-15995"/>
                  </a:schemeClr>
                </a:solidFill>
                <a:latin typeface="Bodoni SvtyTwo ITC TT-Bold"/>
                <a:ea typeface="Bodoni SvtyTwo ITC TT-Bold"/>
                <a:cs typeface="Bodoni SvtyTwo ITC TT-Bold"/>
                <a:sym typeface="Bodoni SvtyTwo ITC TT-Bold"/>
              </a:rPr>
              <a:t>riforma religiosa </a:t>
            </a:r>
            <a:r>
              <a:t>del regno nel segno della </a:t>
            </a:r>
            <a:r>
              <a:rPr>
                <a:solidFill>
                  <a:schemeClr val="accent3">
                    <a:hueOff val="1072396"/>
                    <a:satOff val="5650"/>
                    <a:lumOff val="-11199"/>
                  </a:schemeClr>
                </a:solidFill>
                <a:latin typeface="Bodoni SvtyTwo ITC TT-Bold"/>
                <a:ea typeface="Bodoni SvtyTwo ITC TT-Bold"/>
                <a:cs typeface="Bodoni SvtyTwo ITC TT-Bold"/>
                <a:sym typeface="Bodoni SvtyTwo ITC TT-Bold"/>
              </a:rPr>
              <a:t>ROMANIZZAZIONE</a:t>
            </a:r>
            <a:r>
              <a:t> che si realizzò con un ampio movimento di rinascita degli studi e delle scuole e anche con il compimento di una</a:t>
            </a:r>
            <a:r>
              <a:rPr u="sng">
                <a:latin typeface="Bodoni SvtyTwo ITC TT-Bold"/>
                <a:ea typeface="Bodoni SvtyTwo ITC TT-Bold"/>
                <a:cs typeface="Bodoni SvtyTwo ITC TT-Bold"/>
                <a:sym typeface="Bodoni SvtyTwo ITC TT-Bold"/>
              </a:rPr>
              <a:t> riforma liturgica</a:t>
            </a:r>
            <a:r>
              <a:t>, già iniziata da suo padre Pipino il Breve. </a:t>
            </a:r>
          </a:p>
        </p:txBody>
      </p: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 name="Shape 155"/>
          <p:cNvSpPr>
            <a:spLocks noGrp="1"/>
          </p:cNvSpPr>
          <p:nvPr>
            <p:ph type="body" idx="1"/>
          </p:nvPr>
        </p:nvSpPr>
        <p:spPr>
          <a:prstGeom prst="rect">
            <a:avLst/>
          </a:prstGeom>
        </p:spPr>
        <p:txBody>
          <a:bodyPr/>
          <a:lstStyle/>
          <a:p>
            <a:pPr marL="368934" indent="-368934" defTabSz="484886">
              <a:spcBef>
                <a:spcPts val="3400"/>
              </a:spcBef>
              <a:defRPr sz="3154"/>
            </a:pPr>
            <a:r>
              <a:rPr>
                <a:solidFill>
                  <a:schemeClr val="accent1"/>
                </a:solidFill>
              </a:rPr>
              <a:t>Admonitio generalis</a:t>
            </a:r>
            <a:r>
              <a:t> emanato da Carlo Magno nel </a:t>
            </a:r>
            <a:r>
              <a:rPr>
                <a:latin typeface="Bodoni SvtyTwo ITC TT-Bold"/>
                <a:ea typeface="Bodoni SvtyTwo ITC TT-Bold"/>
                <a:cs typeface="Bodoni SvtyTwo ITC TT-Bold"/>
                <a:sym typeface="Bodoni SvtyTwo ITC TT-Bold"/>
              </a:rPr>
              <a:t>789</a:t>
            </a:r>
            <a:r>
              <a:t>:</a:t>
            </a:r>
          </a:p>
          <a:p>
            <a:pPr marL="737869" lvl="1" indent="-368934" defTabSz="484886">
              <a:spcBef>
                <a:spcPts val="3400"/>
              </a:spcBef>
              <a:defRPr sz="3154"/>
            </a:pPr>
            <a:r>
              <a:t>norme per il clero</a:t>
            </a:r>
          </a:p>
          <a:p>
            <a:pPr marL="737869" lvl="1" indent="-368934" defTabSz="484886">
              <a:spcBef>
                <a:spcPts val="3400"/>
              </a:spcBef>
              <a:defRPr sz="3154"/>
            </a:pPr>
            <a:r>
              <a:t>l’uniformità dell’applicazione della vita religiosa nei monasteri </a:t>
            </a:r>
          </a:p>
          <a:p>
            <a:pPr marL="737869" lvl="1" indent="-368934" defTabSz="484886">
              <a:spcBef>
                <a:spcPts val="3400"/>
              </a:spcBef>
              <a:defRPr sz="3154"/>
            </a:pPr>
            <a:r>
              <a:t>istituzione di </a:t>
            </a:r>
            <a:r>
              <a:rPr>
                <a:solidFill>
                  <a:schemeClr val="accent4">
                    <a:satOff val="21150"/>
                    <a:lumOff val="-15995"/>
                  </a:schemeClr>
                </a:solidFill>
                <a:latin typeface="Bodoni SvtyTwo ITC TT-Bold"/>
                <a:ea typeface="Bodoni SvtyTwo ITC TT-Bold"/>
                <a:cs typeface="Bodoni SvtyTwo ITC TT-Bold"/>
                <a:sym typeface="Bodoni SvtyTwo ITC TT-Bold"/>
              </a:rPr>
              <a:t>scuole per i fanciulli presso vescovati</a:t>
            </a:r>
            <a:r>
              <a:t> </a:t>
            </a:r>
            <a:r>
              <a:rPr>
                <a:solidFill>
                  <a:schemeClr val="accent4">
                    <a:satOff val="21150"/>
                    <a:lumOff val="-15995"/>
                  </a:schemeClr>
                </a:solidFill>
                <a:latin typeface="Bodoni SvtyTwo ITC TT-Bold"/>
                <a:ea typeface="Bodoni SvtyTwo ITC TT-Bold"/>
                <a:cs typeface="Bodoni SvtyTwo ITC TT-Bold"/>
                <a:sym typeface="Bodoni SvtyTwo ITC TT-Bold"/>
              </a:rPr>
              <a:t>e monasteri</a:t>
            </a:r>
            <a:r>
              <a:t>, </a:t>
            </a:r>
            <a:r>
              <a:rPr u="sng">
                <a:solidFill>
                  <a:schemeClr val="accent5"/>
                </a:solidFill>
                <a:latin typeface="Bodoni SvtyTwo ITC TT-Bold"/>
                <a:ea typeface="Bodoni SvtyTwo ITC TT-Bold"/>
                <a:cs typeface="Bodoni SvtyTwo ITC TT-Bold"/>
                <a:sym typeface="Bodoni SvtyTwo ITC TT-Bold"/>
              </a:rPr>
              <a:t>e che si fosse precisi nella copia dei libri sacri (biblici e liturgici)</a:t>
            </a:r>
            <a:r>
              <a:t>, per i quali era necessario che fossero senza errori e scritti con ogni attenzione in modo che fossero corretti e chiari, e per ciò affidati per essere copiati e corretti a uomini adulti e non a giovani inesperti. </a:t>
            </a:r>
          </a:p>
          <a:p>
            <a:pPr marL="368934" indent="-368934" defTabSz="484886">
              <a:spcBef>
                <a:spcPts val="3400"/>
              </a:spcBef>
              <a:defRPr sz="3154"/>
            </a:pPr>
            <a:r>
              <a:t>Le prescrizioni vennero ribadite da Carlo Magno nell’</a:t>
            </a:r>
            <a:r>
              <a:rPr>
                <a:latin typeface="Bodoni SvtyTwo ITC TT-Bold"/>
                <a:ea typeface="Bodoni SvtyTwo ITC TT-Bold"/>
                <a:cs typeface="Bodoni SvtyTwo ITC TT-Bold"/>
                <a:sym typeface="Bodoni SvtyTwo ITC TT-Bold"/>
              </a:rPr>
              <a:t>805</a:t>
            </a:r>
            <a:r>
              <a:t> e dal suo successore Ludovico il Pio nell’</a:t>
            </a:r>
            <a:r>
              <a:rPr>
                <a:latin typeface="Bodoni SvtyTwo ITC TT-Bold"/>
                <a:ea typeface="Bodoni SvtyTwo ITC TT-Bold"/>
                <a:cs typeface="Bodoni SvtyTwo ITC TT-Bold"/>
                <a:sym typeface="Bodoni SvtyTwo ITC TT-Bold"/>
              </a:rPr>
              <a:t>816</a:t>
            </a:r>
            <a:r>
              <a:t>.</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r>
              <a:t>Caratteristiche generali</a:t>
            </a:r>
          </a:p>
        </p:txBody>
      </p:sp>
      <p:sp>
        <p:nvSpPr>
          <p:cNvPr id="158" name="Shape 158"/>
          <p:cNvSpPr>
            <a:spLocks noGrp="1"/>
          </p:cNvSpPr>
          <p:nvPr>
            <p:ph type="body" idx="1"/>
          </p:nvPr>
        </p:nvSpPr>
        <p:spPr>
          <a:prstGeom prst="rect">
            <a:avLst/>
          </a:prstGeom>
        </p:spPr>
        <p:txBody>
          <a:bodyPr/>
          <a:lstStyle/>
          <a:p>
            <a:r>
              <a:t>alfabeto con forme regolari e costanti</a:t>
            </a:r>
          </a:p>
          <a:p>
            <a:r>
              <a:t>lettere tutte minuscole tranne la N </a:t>
            </a:r>
          </a:p>
          <a:p>
            <a:r>
              <a:t>ogni lettera sta isolata</a:t>
            </a:r>
          </a:p>
          <a:p>
            <a:r>
              <a:t>rare le legature. Se ci sono lasciano inalterata la lettera. </a:t>
            </a:r>
          </a:p>
          <a:p>
            <a:r>
              <a:t>le abbreviazioni diventano più frequenti nell’XI secolo.</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Shape 160"/>
          <p:cNvSpPr>
            <a:spLocks noGrp="1"/>
          </p:cNvSpPr>
          <p:nvPr>
            <p:ph type="title"/>
          </p:nvPr>
        </p:nvSpPr>
        <p:spPr>
          <a:prstGeom prst="rect">
            <a:avLst/>
          </a:prstGeom>
        </p:spPr>
        <p:txBody>
          <a:bodyPr/>
          <a:lstStyle/>
          <a:p>
            <a:r>
              <a:t>centri scrittori</a:t>
            </a:r>
          </a:p>
        </p:txBody>
      </p:sp>
      <p:sp>
        <p:nvSpPr>
          <p:cNvPr id="161" name="Shape 161"/>
          <p:cNvSpPr>
            <a:spLocks noGrp="1"/>
          </p:cNvSpPr>
          <p:nvPr>
            <p:ph type="body" idx="1"/>
          </p:nvPr>
        </p:nvSpPr>
        <p:spPr>
          <a:prstGeom prst="rect">
            <a:avLst/>
          </a:prstGeom>
        </p:spPr>
        <p:txBody>
          <a:bodyPr/>
          <a:lstStyle/>
          <a:p>
            <a:pPr marL="400050" indent="-400050" defTabSz="525779">
              <a:spcBef>
                <a:spcPts val="3700"/>
              </a:spcBef>
              <a:defRPr sz="3420"/>
            </a:pPr>
            <a:r>
              <a:t>Francia: Tours in cui domina lo spirito classicheggiante della rinascita carolingia. Minuscola, onciale e capitale (imitazione). Reims, Amiens, Metz, Lione, Corbie, saint-Denis, Fleury, Cluny.</a:t>
            </a:r>
          </a:p>
          <a:p>
            <a:pPr marL="400050" indent="-400050" defTabSz="525779">
              <a:spcBef>
                <a:spcPts val="3700"/>
              </a:spcBef>
              <a:defRPr sz="3420"/>
            </a:pPr>
            <a:r>
              <a:t>Germania: Aquisgrana, Treviri, Colonia, Magonza, Ratisbona, Costanza, Salisburgo, Fulda, Lorsch, Reichenau.</a:t>
            </a:r>
          </a:p>
          <a:p>
            <a:pPr marL="400050" indent="-400050" defTabSz="525779">
              <a:spcBef>
                <a:spcPts val="3700"/>
              </a:spcBef>
              <a:defRPr sz="3420"/>
            </a:pPr>
            <a:r>
              <a:t>Italia del Nord: Verona, Vercelli, Bobbio e Nonantola.</a:t>
            </a:r>
          </a:p>
          <a:p>
            <a:pPr marL="400050" indent="-400050" defTabSz="525779">
              <a:spcBef>
                <a:spcPts val="3700"/>
              </a:spcBef>
              <a:defRPr sz="3420"/>
            </a:pPr>
            <a:r>
              <a:t>Italia centrale: pochissimi i manoscritti che si possono attribuire a Roma tra VIII e IX secolo. Solo con il IX si assiste alla formazione di una </a:t>
            </a:r>
            <a:r>
              <a:rPr>
                <a:latin typeface="Bodoni SvtyTwo ITC TT-BookIta"/>
                <a:ea typeface="Bodoni SvtyTwo ITC TT-BookIta"/>
                <a:cs typeface="Bodoni SvtyTwo ITC TT-BookIta"/>
                <a:sym typeface="Bodoni SvtyTwo ITC TT-BookIta"/>
              </a:rPr>
              <a:t>minuscola romana  </a:t>
            </a:r>
            <a:r>
              <a:t>diffusissima.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r>
              <a:t>Criteri di datazione</a:t>
            </a:r>
          </a:p>
        </p:txBody>
      </p:sp>
      <p:sp>
        <p:nvSpPr>
          <p:cNvPr id="164" name="Shape 164"/>
          <p:cNvSpPr>
            <a:spLocks noGrp="1"/>
          </p:cNvSpPr>
          <p:nvPr>
            <p:ph type="body" idx="1"/>
          </p:nvPr>
        </p:nvSpPr>
        <p:spPr>
          <a:prstGeom prst="rect">
            <a:avLst/>
          </a:prstGeom>
        </p:spPr>
        <p:txBody>
          <a:bodyPr/>
          <a:lstStyle/>
          <a:p>
            <a:pPr marL="440055" indent="-440055" defTabSz="578358">
              <a:spcBef>
                <a:spcPts val="4100"/>
              </a:spcBef>
              <a:defRPr sz="3762"/>
            </a:pPr>
            <a:r>
              <a:t>sec. VIII - IX</a:t>
            </a:r>
          </a:p>
          <a:p>
            <a:pPr marL="880110" lvl="1" indent="-440055" defTabSz="578358">
              <a:spcBef>
                <a:spcPts val="4100"/>
              </a:spcBef>
              <a:defRPr sz="3762"/>
            </a:pPr>
            <a:r>
              <a:t>semplicità e regolarità del tratto</a:t>
            </a:r>
          </a:p>
          <a:p>
            <a:pPr marL="880110" lvl="1" indent="-440055" defTabSz="578358">
              <a:spcBef>
                <a:spcPts val="4100"/>
              </a:spcBef>
              <a:defRPr sz="3762"/>
            </a:pPr>
            <a:r>
              <a:t>ancora elementi corsivi (a: onciale o aperta) e alcune legatura (et, ct, st…)</a:t>
            </a:r>
          </a:p>
          <a:p>
            <a:pPr marL="880110" lvl="1" indent="-440055" defTabSz="578358">
              <a:spcBef>
                <a:spcPts val="4100"/>
              </a:spcBef>
              <a:defRPr sz="3762"/>
            </a:pPr>
            <a:r>
              <a:t>a onciale con tratto destro fortemente obliquo. La N maiuscola</a:t>
            </a:r>
          </a:p>
          <a:p>
            <a:pPr marL="880110" lvl="1" indent="-440055" defTabSz="578358">
              <a:spcBef>
                <a:spcPts val="4100"/>
              </a:spcBef>
              <a:defRPr sz="3762"/>
            </a:pPr>
            <a:r>
              <a:t>altre caratteristiche p. 181</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lstStyle/>
          <a:p>
            <a:pPr marL="0" indent="0" defTabSz="525779">
              <a:spcBef>
                <a:spcPts val="3700"/>
              </a:spcBef>
              <a:buSzTx/>
              <a:buNone/>
              <a:defRPr sz="3600">
                <a:latin typeface="Bodoni SvtyTwo ITC TT-Bold"/>
                <a:ea typeface="Bodoni SvtyTwo ITC TT-Bold"/>
                <a:cs typeface="Bodoni SvtyTwo ITC TT-Bold"/>
                <a:sym typeface="Bodoni SvtyTwo ITC TT-Bold"/>
              </a:defRPr>
            </a:pPr>
            <a:r>
              <a:t>Sec. X</a:t>
            </a:r>
          </a:p>
          <a:p>
            <a:pPr marL="800100" lvl="1" indent="-400050" defTabSz="525779">
              <a:spcBef>
                <a:spcPts val="3700"/>
              </a:spcBef>
              <a:defRPr sz="3420"/>
            </a:pPr>
            <a:r>
              <a:t>periodo storico drammatico. Codici non curati, scrittura meno elegante, alfabeto meno regolare. Produzione scrittoria scarsa. </a:t>
            </a:r>
          </a:p>
          <a:p>
            <a:pPr marL="800100" lvl="1" indent="-400050" defTabSz="525779">
              <a:spcBef>
                <a:spcPts val="3700"/>
              </a:spcBef>
              <a:defRPr sz="3420"/>
            </a:pPr>
            <a:r>
              <a:t>evoluzione delle forme: </a:t>
            </a:r>
          </a:p>
          <a:p>
            <a:pPr marL="1200150" lvl="2" indent="-400050" defTabSz="525779">
              <a:spcBef>
                <a:spcPts val="3700"/>
              </a:spcBef>
              <a:defRPr sz="3420"/>
            </a:pPr>
            <a:r>
              <a:t>divengono rari gli elementi corsivi</a:t>
            </a:r>
          </a:p>
          <a:p>
            <a:pPr marL="1200150" lvl="2" indent="-400050" defTabSz="525779">
              <a:spcBef>
                <a:spcPts val="3700"/>
              </a:spcBef>
              <a:defRPr sz="3420"/>
            </a:pPr>
            <a:r>
              <a:t>a aperta diviene un’eccezione</a:t>
            </a:r>
          </a:p>
          <a:p>
            <a:pPr marL="1200150" lvl="2" indent="-400050" defTabSz="525779">
              <a:spcBef>
                <a:spcPts val="3700"/>
              </a:spcBef>
              <a:defRPr sz="3420"/>
            </a:pPr>
            <a:r>
              <a:t>legature limitate</a:t>
            </a:r>
          </a:p>
          <a:p>
            <a:pPr marL="1200150" lvl="2" indent="-400050" defTabSz="525779">
              <a:spcBef>
                <a:spcPts val="3700"/>
              </a:spcBef>
              <a:defRPr sz="3420"/>
            </a:pPr>
            <a:r>
              <a:t>frequente l’uso di e invece di </a:t>
            </a:r>
            <a:r>
              <a:rPr>
                <a:latin typeface="Bodoni SvtyTwo ITC TT-BookIta"/>
                <a:ea typeface="Bodoni SvtyTwo ITC TT-BookIta"/>
                <a:cs typeface="Bodoni SvtyTwo ITC TT-BookIta"/>
                <a:sym typeface="Bodoni SvtyTwo ITC TT-BookIta"/>
              </a:rPr>
              <a:t>ae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Shape 168"/>
          <p:cNvSpPr>
            <a:spLocks noGrp="1"/>
          </p:cNvSpPr>
          <p:nvPr>
            <p:ph type="body" idx="1"/>
          </p:nvPr>
        </p:nvSpPr>
        <p:spPr>
          <a:prstGeom prst="rect">
            <a:avLst/>
          </a:prstGeom>
        </p:spPr>
        <p:txBody>
          <a:bodyPr/>
          <a:lstStyle/>
          <a:p>
            <a:pPr marL="0" indent="0" defTabSz="403097">
              <a:spcBef>
                <a:spcPts val="2800"/>
              </a:spcBef>
              <a:buSzTx/>
              <a:buNone/>
              <a:defRPr sz="2760">
                <a:latin typeface="Bodoni SvtyTwo ITC TT-Bold"/>
                <a:ea typeface="Bodoni SvtyTwo ITC TT-Bold"/>
                <a:cs typeface="Bodoni SvtyTwo ITC TT-Bold"/>
                <a:sym typeface="Bodoni SvtyTwo ITC TT-Bold"/>
              </a:defRPr>
            </a:pPr>
            <a:r>
              <a:t>Sec. XI: accuratezza generale nell’esecuzione</a:t>
            </a:r>
          </a:p>
          <a:p>
            <a:pPr marL="613409" lvl="1" indent="-306704" defTabSz="403097">
              <a:spcBef>
                <a:spcPts val="2800"/>
              </a:spcBef>
              <a:defRPr sz="2622"/>
            </a:pPr>
            <a:r>
              <a:t>lettere più diritte</a:t>
            </a:r>
          </a:p>
          <a:p>
            <a:pPr marL="613409" lvl="1" indent="-306704" defTabSz="403097">
              <a:spcBef>
                <a:spcPts val="2800"/>
              </a:spcBef>
              <a:defRPr sz="2622"/>
            </a:pPr>
            <a:r>
              <a:t>rari gli elementi corsivi</a:t>
            </a:r>
          </a:p>
          <a:p>
            <a:pPr marL="613409" lvl="1" indent="-306704" defTabSz="403097">
              <a:spcBef>
                <a:spcPts val="2800"/>
              </a:spcBef>
              <a:defRPr sz="2622"/>
            </a:pPr>
            <a:r>
              <a:t>non si trova la a aperta</a:t>
            </a:r>
          </a:p>
          <a:p>
            <a:pPr marL="613409" lvl="1" indent="-306704" defTabSz="403097">
              <a:spcBef>
                <a:spcPts val="2800"/>
              </a:spcBef>
              <a:defRPr sz="2622"/>
            </a:pPr>
            <a:r>
              <a:t>rare le legature</a:t>
            </a:r>
          </a:p>
          <a:p>
            <a:pPr marL="613409" lvl="1" indent="-306704" defTabSz="403097">
              <a:spcBef>
                <a:spcPts val="2800"/>
              </a:spcBef>
              <a:defRPr sz="2622"/>
            </a:pPr>
            <a:r>
              <a:t>lineetta sulle aste delle letter i, n,m p, u.</a:t>
            </a:r>
          </a:p>
          <a:p>
            <a:pPr marL="613409" lvl="1" indent="-306704" defTabSz="403097">
              <a:spcBef>
                <a:spcPts val="2800"/>
              </a:spcBef>
              <a:defRPr sz="2622"/>
            </a:pPr>
            <a:r>
              <a:t>tutto il tratteggiamento è più diritto e perde l’aspetto semplice e spontaneo della carolina primitiva. </a:t>
            </a:r>
          </a:p>
          <a:p>
            <a:pPr marL="613409" lvl="1" indent="-306704" defTabSz="403097">
              <a:spcBef>
                <a:spcPts val="2800"/>
              </a:spcBef>
              <a:defRPr sz="2622"/>
            </a:pPr>
            <a:r>
              <a:t>parole ben separate; segno per indicare che la parola prosegue nella riga seguente. </a:t>
            </a:r>
          </a:p>
          <a:p>
            <a:pPr marL="613409" lvl="1" indent="-306704" defTabSz="403097">
              <a:spcBef>
                <a:spcPts val="2800"/>
              </a:spcBef>
              <a:defRPr sz="2622"/>
            </a:pPr>
            <a:r>
              <a:t>e al posto di ae con a sottoscritta. Abbreviazioni più frequenti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Shape 170"/>
          <p:cNvSpPr>
            <a:spLocks noGrp="1"/>
          </p:cNvSpPr>
          <p:nvPr>
            <p:ph type="body" idx="1"/>
          </p:nvPr>
        </p:nvSpPr>
        <p:spPr>
          <a:prstGeom prst="rect">
            <a:avLst/>
          </a:prstGeom>
        </p:spPr>
        <p:txBody>
          <a:bodyPr/>
          <a:lstStyle/>
          <a:p>
            <a:pPr marL="0" indent="0" defTabSz="432308">
              <a:spcBef>
                <a:spcPts val="3100"/>
              </a:spcBef>
              <a:buSzTx/>
              <a:buNone/>
              <a:defRPr sz="2812" b="1">
                <a:latin typeface="Georgia"/>
                <a:ea typeface="Georgia"/>
                <a:cs typeface="Georgia"/>
                <a:sym typeface="Georgia"/>
              </a:defRPr>
            </a:pPr>
            <a:r>
              <a:t>Sec. XII. Decadenza</a:t>
            </a:r>
          </a:p>
          <a:p>
            <a:pPr marL="657859" lvl="1" indent="-328929" defTabSz="432308">
              <a:spcBef>
                <a:spcPts val="3100"/>
              </a:spcBef>
              <a:defRPr sz="2812"/>
            </a:pPr>
            <a:r>
              <a:t>sviluppo dei trattini delle singole lettere, esecuzione più acuta dei tratti tondi</a:t>
            </a:r>
          </a:p>
          <a:p>
            <a:pPr marL="657859" lvl="1" indent="-328929" defTabSz="432308">
              <a:spcBef>
                <a:spcPts val="3100"/>
              </a:spcBef>
              <a:defRPr sz="2812"/>
            </a:pPr>
            <a:r>
              <a:t>aste con lineetta</a:t>
            </a:r>
          </a:p>
          <a:p>
            <a:pPr marL="657859" lvl="1" indent="-328929" defTabSz="432308">
              <a:spcBef>
                <a:spcPts val="3100"/>
              </a:spcBef>
              <a:defRPr sz="2812"/>
            </a:pPr>
            <a:r>
              <a:t>ç in luogo della </a:t>
            </a:r>
            <a:r>
              <a:rPr>
                <a:latin typeface="Bodoni SvtyTwo ITC TT-Bold"/>
                <a:ea typeface="Bodoni SvtyTwo ITC TT-Bold"/>
                <a:cs typeface="Bodoni SvtyTwo ITC TT-Bold"/>
                <a:sym typeface="Bodoni SvtyTwo ITC TT-Bold"/>
              </a:rPr>
              <a:t>z</a:t>
            </a:r>
          </a:p>
          <a:p>
            <a:pPr marL="657859" lvl="1" indent="-328929" defTabSz="432308">
              <a:spcBef>
                <a:spcPts val="3100"/>
              </a:spcBef>
              <a:defRPr sz="2812"/>
            </a:pPr>
            <a:r>
              <a:rPr>
                <a:latin typeface="Bodoni SvtyTwo ITC TT-Bold"/>
                <a:ea typeface="Bodoni SvtyTwo ITC TT-Bold"/>
                <a:cs typeface="Bodoni SvtyTwo ITC TT-Bold"/>
                <a:sym typeface="Bodoni SvtyTwo ITC TT-Bold"/>
              </a:rPr>
              <a:t>ae sempre più raro sostituito da e o e con a sottoscritta</a:t>
            </a:r>
          </a:p>
          <a:p>
            <a:pPr marL="657859" lvl="1" indent="-328929" defTabSz="432308">
              <a:spcBef>
                <a:spcPts val="3100"/>
              </a:spcBef>
              <a:defRPr sz="2812"/>
            </a:pPr>
            <a:r>
              <a:rPr>
                <a:latin typeface="Bodoni SvtyTwo ITC TT-Bold"/>
                <a:ea typeface="Bodoni SvtyTwo ITC TT-Bold"/>
                <a:cs typeface="Bodoni SvtyTwo ITC TT-Bold"/>
                <a:sym typeface="Bodoni SvtyTwo ITC TT-Bold"/>
              </a:rPr>
              <a:t>rimarrà solo la e</a:t>
            </a:r>
          </a:p>
          <a:p>
            <a:pPr marL="657859" lvl="1" indent="-328929" defTabSz="432308">
              <a:spcBef>
                <a:spcPts val="3100"/>
              </a:spcBef>
              <a:defRPr sz="2812"/>
            </a:pPr>
            <a:r>
              <a:t>abbreviazioni sempre più frequenti</a:t>
            </a:r>
          </a:p>
          <a:p>
            <a:pPr marL="657859" lvl="1" indent="-328929" defTabSz="432308">
              <a:spcBef>
                <a:spcPts val="3100"/>
              </a:spcBef>
              <a:defRPr sz="2812"/>
            </a:pPr>
            <a:r>
              <a:t>introduzione dei segni diacritici sulla doppia i per distinguerla dalla u</a:t>
            </a:r>
          </a:p>
          <a:p>
            <a:pPr marL="657859" lvl="1" indent="-328929" defTabSz="432308">
              <a:spcBef>
                <a:spcPts val="3100"/>
              </a:spcBef>
              <a:defRPr sz="2812"/>
            </a:pPr>
            <a:r>
              <a:t>alla fine del secolo è così cambiata da essere già gotica. </a:t>
            </a:r>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p>
            <a:pPr defTabSz="537463">
              <a:defRPr sz="7360"/>
            </a:pPr>
            <a:r>
              <a:t>segni di interpunzione </a:t>
            </a:r>
          </a:p>
          <a:p>
            <a:pPr defTabSz="537463">
              <a:defRPr sz="7360"/>
            </a:pPr>
            <a:r>
              <a:t>p. 196 del Manuale di Battelli</a:t>
            </a: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r>
              <a:t>prima della </a:t>
            </a:r>
            <a:r>
              <a:rPr u="sng">
                <a:hlinkClick r:id="" action="ppaction://hlinkshowjump?jump=nextslide"/>
              </a:rPr>
              <a:t>riforma</a:t>
            </a:r>
            <a:r>
              <a:t>…</a:t>
            </a:r>
          </a:p>
        </p:txBody>
      </p:sp>
      <p:sp>
        <p:nvSpPr>
          <p:cNvPr id="124" name="Shape 124"/>
          <p:cNvSpPr>
            <a:spLocks noGrp="1"/>
          </p:cNvSpPr>
          <p:nvPr>
            <p:ph type="body" idx="1"/>
          </p:nvPr>
        </p:nvSpPr>
        <p:spPr>
          <a:prstGeom prst="rect">
            <a:avLst/>
          </a:prstGeom>
        </p:spPr>
        <p:txBody>
          <a:bodyPr/>
          <a:lstStyle/>
          <a:p>
            <a:pPr marL="324485" indent="-324485" defTabSz="426466">
              <a:spcBef>
                <a:spcPts val="3000"/>
              </a:spcBef>
              <a:defRPr sz="2774"/>
            </a:pPr>
            <a:r>
              <a:t>tendenze a una scrittura più regolare, minuscola in tutti i suoi elementi ma posata e rotonda</a:t>
            </a:r>
          </a:p>
          <a:p>
            <a:pPr marL="324485" indent="-324485" defTabSz="426466">
              <a:spcBef>
                <a:spcPts val="3000"/>
              </a:spcBef>
              <a:defRPr sz="2774"/>
            </a:pPr>
            <a:r>
              <a:t>per volere imperiale, grande fioritura dei centri culturali (prevalentemente monastici)</a:t>
            </a:r>
          </a:p>
          <a:p>
            <a:pPr marL="324485" indent="-324485" defTabSz="426466">
              <a:spcBef>
                <a:spcPts val="3000"/>
              </a:spcBef>
              <a:defRPr sz="2774"/>
            </a:pPr>
            <a:r>
              <a:t>fondazione della </a:t>
            </a:r>
            <a:r>
              <a:rPr>
                <a:latin typeface="Bodoni SvtyTwo ITC TT-BookIta"/>
                <a:ea typeface="Bodoni SvtyTwo ITC TT-BookIta"/>
                <a:cs typeface="Bodoni SvtyTwo ITC TT-BookIta"/>
                <a:sym typeface="Bodoni SvtyTwo ITC TT-BookIta"/>
              </a:rPr>
              <a:t>scuola di Aquisgrana, detta </a:t>
            </a:r>
            <a:r>
              <a:t>PALATINA</a:t>
            </a:r>
            <a:r>
              <a:rPr>
                <a:latin typeface="Bodoni SvtyTwo ITC TT-BookIta"/>
                <a:ea typeface="Bodoni SvtyTwo ITC TT-BookIta"/>
                <a:cs typeface="Bodoni SvtyTwo ITC TT-BookIta"/>
                <a:sym typeface="Bodoni SvtyTwo ITC TT-BookIta"/>
              </a:rPr>
              <a:t> </a:t>
            </a:r>
            <a:r>
              <a:t>(la scuola del </a:t>
            </a:r>
            <a:r>
              <a:rPr>
                <a:latin typeface="Bodoni SvtyTwo ITC TT-BookIta"/>
                <a:ea typeface="Bodoni SvtyTwo ITC TT-BookIta"/>
                <a:cs typeface="Bodoni SvtyTwo ITC TT-BookIta"/>
                <a:sym typeface="Bodoni SvtyTwo ITC TT-BookIta"/>
              </a:rPr>
              <a:t>Palatium</a:t>
            </a:r>
            <a:r>
              <a:t>)</a:t>
            </a:r>
          </a:p>
          <a:p>
            <a:pPr marL="324485" indent="-324485" defTabSz="426466">
              <a:spcBef>
                <a:spcPts val="3000"/>
              </a:spcBef>
              <a:defRPr sz="2774"/>
            </a:pPr>
            <a:r>
              <a:t>Periodo di diffusa rinascita culturale che permette quindi un rifiorire della scrittura e delle scuole. </a:t>
            </a:r>
          </a:p>
          <a:p>
            <a:pPr marL="324485" indent="-324485" defTabSz="426466">
              <a:spcBef>
                <a:spcPts val="3000"/>
              </a:spcBef>
              <a:defRPr sz="2774"/>
            </a:pPr>
            <a:r>
              <a:t>lo studio degli autori antichi e la lettura dei codici antichi portò alla ripresentazione della ONCIALE e della CAPITALE non solo nei titoli ma anche in intere pagine</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lvl1pPr>
              <a:defRPr>
                <a:solidFill>
                  <a:schemeClr val="accent3"/>
                </a:solidFill>
                <a:latin typeface="Bodoni SvtyTwo ITC TT-Bold"/>
                <a:ea typeface="Bodoni SvtyTwo ITC TT-Bold"/>
                <a:cs typeface="Bodoni SvtyTwo ITC TT-Bold"/>
                <a:sym typeface="Bodoni SvtyTwo ITC TT-Bold"/>
              </a:defRPr>
            </a:lvl1pPr>
          </a:lstStyle>
          <a:p>
            <a:r>
              <a:t>Diffusione</a:t>
            </a:r>
          </a:p>
        </p:txBody>
      </p:sp>
      <p:sp>
        <p:nvSpPr>
          <p:cNvPr id="175" name="Shape 175"/>
          <p:cNvSpPr>
            <a:spLocks noGrp="1"/>
          </p:cNvSpPr>
          <p:nvPr>
            <p:ph type="body" idx="1"/>
          </p:nvPr>
        </p:nvSpPr>
        <p:spPr>
          <a:prstGeom prst="rect">
            <a:avLst/>
          </a:prstGeom>
        </p:spPr>
        <p:txBody>
          <a:bodyPr/>
          <a:lstStyle/>
          <a:p>
            <a:pPr marL="426719" indent="-426719" defTabSz="560831">
              <a:spcBef>
                <a:spcPts val="4000"/>
              </a:spcBef>
              <a:defRPr sz="3648"/>
            </a:pPr>
            <a:r>
              <a:t>La carolina si diffuse rapidamente, </a:t>
            </a:r>
            <a:r>
              <a:rPr>
                <a:solidFill>
                  <a:schemeClr val="accent5"/>
                </a:solidFill>
                <a:latin typeface="Bodoni SvtyTwo ITC TT-Bold"/>
                <a:ea typeface="Bodoni SvtyTwo ITC TT-Bold"/>
                <a:cs typeface="Bodoni SvtyTwo ITC TT-Bold"/>
                <a:sym typeface="Bodoni SvtyTwo ITC TT-Bold"/>
              </a:rPr>
              <a:t>tra la fine dell’VIII secolo e i primi decenni del IX,</a:t>
            </a:r>
            <a:r>
              <a:t> nei </a:t>
            </a:r>
            <a:r>
              <a:rPr u="sng"/>
              <a:t>territori franch</a:t>
            </a:r>
            <a:r>
              <a:t>i tra il Reno e la Loira, attraverso i centri scrittori di Aquisgrana, Tours, Corbie, Fleury, Laon, Cluny, e prima della fine del secolo aveva sostituito le precedenti scritture  altomedievali (</a:t>
            </a:r>
            <a:r>
              <a:rPr u="sng">
                <a:hlinkClick r:id="rId2" action="ppaction://hlinksldjump"/>
              </a:rPr>
              <a:t>PRECAROLINE</a:t>
            </a:r>
            <a:r>
              <a:t>) praticamente in tutti i territori dell’impero carolingio, espandendosi in Burgundia, in Aquitania e almeno parzialmente anche più a sud, nella Marca spagnola pirenaica, nella Germania renana e in Baviera, nella zona del lago di Costanza, e nell’Italia settentrionale.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 name="Shape 177"/>
          <p:cNvSpPr>
            <a:spLocks noGrp="1"/>
          </p:cNvSpPr>
          <p:nvPr>
            <p:ph type="body" idx="1"/>
          </p:nvPr>
        </p:nvSpPr>
        <p:spPr>
          <a:prstGeom prst="rect">
            <a:avLst/>
          </a:prstGeom>
        </p:spPr>
        <p:txBody>
          <a:bodyPr>
            <a:normAutofit lnSpcReduction="10000"/>
          </a:bodyPr>
          <a:lstStyle/>
          <a:p>
            <a:pPr marL="328929" indent="-328929" defTabSz="432308">
              <a:spcBef>
                <a:spcPts val="3100"/>
              </a:spcBef>
              <a:defRPr sz="2812"/>
            </a:pPr>
            <a:r>
              <a:rPr>
                <a:latin typeface="Bodoni SvtyTwo ITC TT-Bold"/>
                <a:ea typeface="Bodoni SvtyTwo ITC TT-Bold"/>
                <a:cs typeface="Bodoni SvtyTwo ITC TT-Bold"/>
                <a:sym typeface="Bodoni SvtyTwo ITC TT-Bold"/>
              </a:rPr>
              <a:t>Nei territori fuori dall’impero</a:t>
            </a:r>
            <a:r>
              <a:t> si impose più tardi. </a:t>
            </a:r>
          </a:p>
          <a:p>
            <a:pPr marL="657859" lvl="1" indent="-328929" defTabSz="432308">
              <a:spcBef>
                <a:spcPts val="3100"/>
              </a:spcBef>
              <a:defRPr sz="2812"/>
            </a:pPr>
            <a:r>
              <a:t>In Britannia arrivò insieme alla conquista dei Normanni nella seconda metà dell’XI secolo sostituendosi all’insulare, cosa che avvenne nel corso del XII secolo anche in Irlanda; </a:t>
            </a:r>
          </a:p>
          <a:p>
            <a:pPr marL="657859" lvl="1" indent="-328929" defTabSz="432308">
              <a:spcBef>
                <a:spcPts val="3100"/>
              </a:spcBef>
              <a:defRPr sz="2812"/>
            </a:pPr>
            <a:r>
              <a:t>nella penisola iberica cominciò a diffondersi insieme alla riforma della Chiesa dell’XI secolo a partire dalla zona pirenaica, per influsso determinante dei monasteri cluniacensi che gradatamente venivano fondati nei regni cristiani formatisi nel nord della penisola iberica e soppiantò definitivamente la scrittura visigotica nel secolo XII. </a:t>
            </a:r>
          </a:p>
          <a:p>
            <a:pPr marL="657859" lvl="1" indent="-328929" defTabSz="432308">
              <a:spcBef>
                <a:spcPts val="3100"/>
              </a:spcBef>
              <a:defRPr sz="2812"/>
            </a:pPr>
            <a:r>
              <a:rPr u="sng">
                <a:latin typeface="Bodoni SvtyTwo ITC TT-Bold"/>
                <a:ea typeface="Bodoni SvtyTwo ITC TT-Bold"/>
                <a:cs typeface="Bodoni SvtyTwo ITC TT-Bold"/>
                <a:sym typeface="Bodoni SvtyTwo ITC TT-Bold"/>
              </a:rPr>
              <a:t>Nell’Italia meridionale la penetrazione della carolina fu meno forte per motivi storico politici </a:t>
            </a:r>
            <a:r>
              <a:t> poiché si tratta di territori ancora longobardi e dove a lungo si continuò a scrivere in </a:t>
            </a:r>
            <a:r>
              <a:rPr>
                <a:latin typeface="Bodoni SvtyTwo ITC TT-Bold"/>
                <a:ea typeface="Bodoni SvtyTwo ITC TT-Bold"/>
                <a:cs typeface="Bodoni SvtyTwo ITC TT-Bold"/>
                <a:sym typeface="Bodoni SvtyTwo ITC TT-Bold"/>
              </a:rPr>
              <a:t>beneventana</a:t>
            </a:r>
            <a:r>
              <a:t>, e quando quest’ultima concluse il suo ciclo, alla fine del XII secolo, venne soppiantata dalla scrittura gotica, che nel frattempo stava un po’ dovunque sostituendo la carolina.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CDEE0"/>
        </a:solidFill>
        <a:effectLst/>
      </p:bgPr>
    </p:bg>
    <p:spTree>
      <p:nvGrpSpPr>
        <p:cNvPr id="1" name=""/>
        <p:cNvGrpSpPr/>
        <p:nvPr/>
      </p:nvGrpSpPr>
      <p:grpSpPr>
        <a:xfrm>
          <a:off x="0" y="0"/>
          <a:ext cx="0" cy="0"/>
          <a:chOff x="0" y="0"/>
          <a:chExt cx="0" cy="0"/>
        </a:xfrm>
      </p:grpSpPr>
      <p:grpSp>
        <p:nvGrpSpPr>
          <p:cNvPr id="181" name="Group 181"/>
          <p:cNvGrpSpPr/>
          <p:nvPr/>
        </p:nvGrpSpPr>
        <p:grpSpPr>
          <a:xfrm>
            <a:off x="1174545" y="1179431"/>
            <a:ext cx="10655710" cy="7394738"/>
            <a:chOff x="0" y="0"/>
            <a:chExt cx="10655708" cy="7394736"/>
          </a:xfrm>
        </p:grpSpPr>
        <p:pic>
          <p:nvPicPr>
            <p:cNvPr id="180" name="1200px-Duchy_of_Benevento_It.svg.png"/>
            <p:cNvPicPr>
              <a:picLocks noChangeAspect="1"/>
            </p:cNvPicPr>
            <p:nvPr/>
          </p:nvPicPr>
          <p:blipFill>
            <a:blip r:embed="rId2">
              <a:extLst/>
            </a:blip>
            <a:stretch>
              <a:fillRect/>
            </a:stretch>
          </p:blipFill>
          <p:spPr>
            <a:xfrm>
              <a:off x="139700" y="165100"/>
              <a:ext cx="10376309" cy="7064537"/>
            </a:xfrm>
            <a:prstGeom prst="rect">
              <a:avLst/>
            </a:prstGeom>
            <a:ln>
              <a:noFill/>
            </a:ln>
            <a:effectLst/>
          </p:spPr>
        </p:pic>
        <p:pic>
          <p:nvPicPr>
            <p:cNvPr id="179" name="Immagine 178"/>
            <p:cNvPicPr>
              <a:picLocks/>
            </p:cNvPicPr>
            <p:nvPr/>
          </p:nvPicPr>
          <p:blipFill>
            <a:blip r:embed="rId3">
              <a:extLst/>
            </a:blip>
            <a:stretch>
              <a:fillRect/>
            </a:stretch>
          </p:blipFill>
          <p:spPr>
            <a:xfrm>
              <a:off x="0" y="0"/>
              <a:ext cx="10655709" cy="7394737"/>
            </a:xfrm>
            <a:prstGeom prst="rect">
              <a:avLst/>
            </a:prstGeom>
            <a:effectLst/>
          </p:spPr>
        </p:pic>
      </p:gr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 name="Shape 183"/>
          <p:cNvSpPr>
            <a:spLocks noGrp="1"/>
          </p:cNvSpPr>
          <p:nvPr>
            <p:ph type="body" sz="half" idx="1"/>
          </p:nvPr>
        </p:nvSpPr>
        <p:spPr>
          <a:xfrm>
            <a:off x="976013" y="1064405"/>
            <a:ext cx="5593339" cy="8001001"/>
          </a:xfrm>
          <a:prstGeom prst="rect">
            <a:avLst/>
          </a:prstGeom>
        </p:spPr>
        <p:txBody>
          <a:bodyPr/>
          <a:lstStyle/>
          <a:p>
            <a:pPr marL="328929" indent="-328929" defTabSz="432308">
              <a:spcBef>
                <a:spcPts val="3100"/>
              </a:spcBef>
              <a:defRPr sz="2812"/>
            </a:pPr>
            <a:r>
              <a:t>Fra i motivi del successo di questa scrittura, oltre a quelli già indicati per la sua nascita, sono certamente da considerare anche il grande numero di </a:t>
            </a:r>
            <a:r>
              <a:rPr>
                <a:solidFill>
                  <a:schemeClr val="accent5"/>
                </a:solidFill>
              </a:rPr>
              <a:t>scriptoria</a:t>
            </a:r>
            <a:r>
              <a:t> bene organizzati presenti nelle abbazie, in grado di produrre libri non solo per il proprio uso interno ma destinati ad essere esportati in altre abbazie (fondazioni) o scrittoria diversi </a:t>
            </a:r>
          </a:p>
          <a:p>
            <a:pPr marL="328929" indent="-328929" defTabSz="432308">
              <a:spcBef>
                <a:spcPts val="3100"/>
              </a:spcBef>
              <a:defRPr sz="2812"/>
            </a:pPr>
            <a:r>
              <a:t>esisteva quindi una circolazione dei libri che venivano prestati per essere copiati: un fattore economico che ne consentiva la produzione (i libri erano sempre un genere costoso) e anche letterario con la scelta dei testi che venivano copiati.</a:t>
            </a:r>
          </a:p>
        </p:txBody>
      </p:sp>
      <p:pic>
        <p:nvPicPr>
          <p:cNvPr id="184" name="scriptorium-2.jpg"/>
          <p:cNvPicPr>
            <a:picLocks noChangeAspect="1"/>
          </p:cNvPicPr>
          <p:nvPr/>
        </p:nvPicPr>
        <p:blipFill>
          <a:blip r:embed="rId2">
            <a:extLst/>
          </a:blip>
          <a:stretch>
            <a:fillRect/>
          </a:stretch>
        </p:blipFill>
        <p:spPr>
          <a:xfrm>
            <a:off x="6805727" y="1390044"/>
            <a:ext cx="5333309" cy="7349724"/>
          </a:xfrm>
          <a:prstGeom prst="rect">
            <a:avLst/>
          </a:prstGeom>
          <a:ln w="12700">
            <a:miter lim="400000"/>
          </a:ln>
        </p:spPr>
      </p:pic>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lvl1pPr>
              <a:defRPr>
                <a:solidFill>
                  <a:schemeClr val="accent4"/>
                </a:solidFill>
                <a:latin typeface="Bodoni SvtyTwo ITC TT-Bold"/>
                <a:ea typeface="Bodoni SvtyTwo ITC TT-Bold"/>
                <a:cs typeface="Bodoni SvtyTwo ITC TT-Bold"/>
                <a:sym typeface="Bodoni SvtyTwo ITC TT-Bold"/>
              </a:defRPr>
            </a:lvl1pPr>
          </a:lstStyle>
          <a:p>
            <a:r>
              <a:t>differenze locali</a:t>
            </a:r>
          </a:p>
        </p:txBody>
      </p:sp>
      <p:sp>
        <p:nvSpPr>
          <p:cNvPr id="187" name="Shape 187"/>
          <p:cNvSpPr>
            <a:spLocks noGrp="1"/>
          </p:cNvSpPr>
          <p:nvPr>
            <p:ph type="body" idx="1"/>
          </p:nvPr>
        </p:nvSpPr>
        <p:spPr>
          <a:prstGeom prst="rect">
            <a:avLst/>
          </a:prstGeom>
        </p:spPr>
        <p:txBody>
          <a:bodyPr/>
          <a:lstStyle>
            <a:lvl1pPr marL="0" indent="0">
              <a:buSzTx/>
              <a:buNone/>
            </a:lvl1pPr>
          </a:lstStyle>
          <a:p>
            <a:r>
              <a:t>Nei differenti centri di produzione libraria, tuttavia, la scrittura, pur mantenendo sostanzialmente immutata la propria morfologia, subì alcune lievi elaborazioni stilistiche, spesso collegate alla tradizione grafica del luogo, che non si possono configurare come vere e proprie tipizzazioni. Due casi interessanti si possono tuttavia segnalare.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 name="Shape 189"/>
          <p:cNvSpPr>
            <a:spLocks noGrp="1"/>
          </p:cNvSpPr>
          <p:nvPr>
            <p:ph type="title"/>
          </p:nvPr>
        </p:nvSpPr>
        <p:spPr>
          <a:prstGeom prst="rect">
            <a:avLst/>
          </a:prstGeom>
        </p:spPr>
        <p:txBody>
          <a:bodyPr/>
          <a:lstStyle/>
          <a:p>
            <a:r>
              <a:t>Roma</a:t>
            </a:r>
          </a:p>
        </p:txBody>
      </p:sp>
      <p:sp>
        <p:nvSpPr>
          <p:cNvPr id="190" name="Shape 190"/>
          <p:cNvSpPr>
            <a:spLocks noGrp="1"/>
          </p:cNvSpPr>
          <p:nvPr>
            <p:ph type="body" idx="1"/>
          </p:nvPr>
        </p:nvSpPr>
        <p:spPr>
          <a:prstGeom prst="rect">
            <a:avLst/>
          </a:prstGeom>
        </p:spPr>
        <p:txBody>
          <a:bodyPr/>
          <a:lstStyle/>
          <a:p>
            <a:pPr marL="360045" indent="-360045" defTabSz="473201">
              <a:spcBef>
                <a:spcPts val="3400"/>
              </a:spcBef>
              <a:defRPr sz="3078"/>
            </a:pPr>
            <a:r>
              <a:t>Il primo si riferisce all’uso della carolina </a:t>
            </a:r>
            <a:r>
              <a:rPr u="sng">
                <a:latin typeface="Bodoni SvtyTwo ITC TT-Bold"/>
                <a:ea typeface="Bodoni SvtyTwo ITC TT-Bold"/>
                <a:cs typeface="Bodoni SvtyTwo ITC TT-Bold"/>
                <a:sym typeface="Bodoni SvtyTwo ITC TT-Bold"/>
              </a:rPr>
              <a:t>a Roma e nel Lazio</a:t>
            </a:r>
            <a:r>
              <a:t>, dove la scrittura compare nell’ultimo quarto del</a:t>
            </a:r>
            <a:r>
              <a:rPr>
                <a:latin typeface="Bodoni SvtyTwo ITC TT-Bold"/>
                <a:ea typeface="Bodoni SvtyTwo ITC TT-Bold"/>
                <a:cs typeface="Bodoni SvtyTwo ITC TT-Bold"/>
                <a:sym typeface="Bodoni SvtyTwo ITC TT-Bold"/>
              </a:rPr>
              <a:t> secolo IX, </a:t>
            </a:r>
            <a:r>
              <a:t>e risente dell’influsso della onciale che a Roma si era prodotta nei secoli precedenti. </a:t>
            </a:r>
          </a:p>
          <a:p>
            <a:pPr marL="360045" indent="-360045" defTabSz="473201">
              <a:spcBef>
                <a:spcPts val="3400"/>
              </a:spcBef>
              <a:defRPr sz="3078"/>
            </a:pPr>
            <a:r>
              <a:t>Un esempio è costituito dal </a:t>
            </a:r>
            <a:r>
              <a:rPr u="sng">
                <a:hlinkClick r:id="rId2"/>
              </a:rPr>
              <a:t>Vat. lat. 4965</a:t>
            </a:r>
            <a:r>
              <a:t>, con testi di Anastasio Bibliotecario (870-871). </a:t>
            </a:r>
          </a:p>
          <a:p>
            <a:pPr marL="360045" indent="-360045" defTabSz="473201">
              <a:spcBef>
                <a:spcPts val="3400"/>
              </a:spcBef>
              <a:defRPr sz="3078"/>
            </a:pPr>
            <a:r>
              <a:t>Nel corso del secolo XI si definì una tipizzazione che viene abitualmente definita MINUSCOLA ROMANESCA, caratterizzata da una </a:t>
            </a:r>
            <a:r>
              <a:rPr>
                <a:latin typeface="Bodoni SvtyTwo ITC TT-Bold"/>
                <a:ea typeface="Bodoni SvtyTwo ITC TT-Bold"/>
                <a:cs typeface="Bodoni SvtyTwo ITC TT-Bold"/>
                <a:sym typeface="Bodoni SvtyTwo ITC TT-Bold"/>
              </a:rPr>
              <a:t>inclinazione a destra</a:t>
            </a:r>
            <a:r>
              <a:t>, dal modulo </a:t>
            </a:r>
            <a:r>
              <a:rPr>
                <a:latin typeface="Bodoni SvtyTwo ITC TT-Bold"/>
                <a:ea typeface="Bodoni SvtyTwo ITC TT-Bold"/>
                <a:cs typeface="Bodoni SvtyTwo ITC TT-Bold"/>
                <a:sym typeface="Bodoni SvtyTwo ITC TT-Bold"/>
              </a:rPr>
              <a:t>relativamente grande</a:t>
            </a:r>
            <a:r>
              <a:t>, dall’</a:t>
            </a:r>
            <a:r>
              <a:rPr>
                <a:latin typeface="Bodoni SvtyTwo ITC TT-Bold"/>
                <a:ea typeface="Bodoni SvtyTwo ITC TT-Bold"/>
                <a:cs typeface="Bodoni SvtyTwo ITC TT-Bold"/>
                <a:sym typeface="Bodoni SvtyTwo ITC TT-Bold"/>
              </a:rPr>
              <a:t>allineamento non troppo regolare delle lettere</a:t>
            </a:r>
            <a:r>
              <a:t>, che assumono un disegno più </a:t>
            </a:r>
            <a:r>
              <a:rPr>
                <a:latin typeface="Bodoni SvtyTwo ITC TT-Bold"/>
                <a:ea typeface="Bodoni SvtyTwo ITC TT-Bold"/>
                <a:cs typeface="Bodoni SvtyTwo ITC TT-Bold"/>
                <a:sym typeface="Bodoni SvtyTwo ITC TT-Bold"/>
              </a:rPr>
              <a:t>squadrato</a:t>
            </a:r>
            <a:r>
              <a:t>, dalla presenza di legamenti alti sopra la riga e talvolta dall’andamento ondulato delle aste.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lvl1pPr>
              <a:defRPr>
                <a:solidFill>
                  <a:schemeClr val="accent1"/>
                </a:solidFill>
                <a:latin typeface="Bodoni SvtyTwo ITC TT-Bold"/>
                <a:ea typeface="Bodoni SvtyTwo ITC TT-Bold"/>
                <a:cs typeface="Bodoni SvtyTwo ITC TT-Bold"/>
                <a:sym typeface="Bodoni SvtyTwo ITC TT-Bold"/>
              </a:defRPr>
            </a:lvl1pPr>
          </a:lstStyle>
          <a:p>
            <a:r>
              <a:t>datazione</a:t>
            </a:r>
          </a:p>
        </p:txBody>
      </p:sp>
      <p:sp>
        <p:nvSpPr>
          <p:cNvPr id="193" name="Shape 193"/>
          <p:cNvSpPr>
            <a:spLocks noGrp="1"/>
          </p:cNvSpPr>
          <p:nvPr>
            <p:ph type="body" idx="1"/>
          </p:nvPr>
        </p:nvSpPr>
        <p:spPr>
          <a:prstGeom prst="rect">
            <a:avLst/>
          </a:prstGeom>
        </p:spPr>
        <p:txBody>
          <a:bodyPr/>
          <a:lstStyle/>
          <a:p>
            <a:pPr marL="293370" indent="-293370" defTabSz="385572">
              <a:spcBef>
                <a:spcPts val="2700"/>
              </a:spcBef>
              <a:defRPr sz="2508"/>
            </a:pPr>
            <a:r>
              <a:t>Anche nel corso del tempo si verificarono delle modificazioni, sulle quali ci si può basare per una corretta datazione dei manoscritti in carolina.</a:t>
            </a:r>
          </a:p>
          <a:p>
            <a:pPr marL="293370" indent="-293370" defTabSz="385572">
              <a:spcBef>
                <a:spcPts val="2700"/>
              </a:spcBef>
              <a:defRPr sz="2508"/>
            </a:pPr>
            <a:r>
              <a:t>Uno dei criteri più spesso utilizzati per datare la minuscola carolina </a:t>
            </a:r>
            <a:r>
              <a:rPr>
                <a:latin typeface="Bodoni SvtyTwo ITC TT-Bold"/>
                <a:ea typeface="Bodoni SvtyTwo ITC TT-Bold"/>
                <a:cs typeface="Bodoni SvtyTwo ITC TT-Bold"/>
                <a:sym typeface="Bodoni SvtyTwo ITC TT-Bold"/>
              </a:rPr>
              <a:t>è legato alla presenza di legature, il cui numero aumenta progressivamente con il passare del tempo</a:t>
            </a:r>
            <a:r>
              <a:t>. </a:t>
            </a:r>
          </a:p>
          <a:p>
            <a:pPr marL="293370" indent="-293370" defTabSz="385572">
              <a:spcBef>
                <a:spcPts val="2700"/>
              </a:spcBef>
              <a:defRPr sz="2508"/>
            </a:pPr>
            <a:r>
              <a:t>Altri criteri pratici sono stati variamente suggeriti, come la persistenza, nel secolo IX, di alcuni elementi corsivi (come la a aperta) e delle aste ingrossate, elementi che nel corso del secolo successivo gradatamente scompaiono</a:t>
            </a:r>
          </a:p>
          <a:p>
            <a:pPr marL="293370" indent="-293370" defTabSz="385572">
              <a:spcBef>
                <a:spcPts val="2700"/>
              </a:spcBef>
              <a:defRPr sz="2508"/>
            </a:pPr>
            <a:r>
              <a:t>Viene osservato anche, dal secolo XI, le lettere sono eseguite con modulo più grande e dritte abbandonando quindi alcune inclinazioni dei secoli precedenti; e infine, nel secolo XII, quando già si stava diffondendo la scrittura gotica, una accentuazione del contrasto tra tratti chiaro e scuri, l’uso della </a:t>
            </a:r>
            <a:r>
              <a:rPr>
                <a:latin typeface="Bodoni SvtyTwo ITC TT-Bold"/>
                <a:ea typeface="Bodoni SvtyTwo ITC TT-Bold"/>
                <a:cs typeface="Bodoni SvtyTwo ITC TT-Bold"/>
                <a:sym typeface="Bodoni SvtyTwo ITC TT-Bold"/>
              </a:rPr>
              <a:t>s </a:t>
            </a:r>
            <a:r>
              <a:t>di forma maiuscola (</a:t>
            </a:r>
            <a:r>
              <a:rPr>
                <a:latin typeface="Bodoni SvtyTwo ITC TT-Bold"/>
                <a:ea typeface="Bodoni SvtyTwo ITC TT-Bold"/>
                <a:cs typeface="Bodoni SvtyTwo ITC TT-Bold"/>
                <a:sym typeface="Bodoni SvtyTwo ITC TT-Bold"/>
              </a:rPr>
              <a:t>al posto di quella alta</a:t>
            </a:r>
            <a:r>
              <a:t>) in fine di parola e la presenza di segni diacritici sulla doppia i o quando la i è seguita da una u, l’uso di un piccolo tratto obliquo a fine riga quando una parola prosegue nella riga seguente.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 name="Shape 195"/>
          <p:cNvSpPr>
            <a:spLocks noGrp="1"/>
          </p:cNvSpPr>
          <p:nvPr>
            <p:ph type="body" idx="1"/>
          </p:nvPr>
        </p:nvSpPr>
        <p:spPr>
          <a:prstGeom prst="rect">
            <a:avLst/>
          </a:prstGeom>
        </p:spPr>
        <p:txBody>
          <a:bodyPr/>
          <a:lstStyle/>
          <a:p>
            <a:pPr marL="417830" indent="-417830" defTabSz="549148">
              <a:spcBef>
                <a:spcPts val="3900"/>
              </a:spcBef>
              <a:defRPr sz="3572"/>
            </a:pPr>
            <a:r>
              <a:t>Nel secolo XII la carolina concluse il suo ciclo e venne sostituita dalla </a:t>
            </a:r>
            <a:r>
              <a:rPr>
                <a:latin typeface="Bodoni SvtyTwo ITC TT-Bold"/>
                <a:ea typeface="Bodoni SvtyTwo ITC TT-Bold"/>
                <a:cs typeface="Bodoni SvtyTwo ITC TT-Bold"/>
                <a:sym typeface="Bodoni SvtyTwo ITC TT-Bold"/>
              </a:rPr>
              <a:t>gotica</a:t>
            </a:r>
            <a:r>
              <a:t>, che ne rappresentò una evoluzione deteriore poiché finì con il perdere le caratteristiche di leggibilità che aveva contraddistinto la carolina. </a:t>
            </a:r>
          </a:p>
          <a:p>
            <a:pPr marL="417830" indent="-417830" defTabSz="549148">
              <a:spcBef>
                <a:spcPts val="3900"/>
              </a:spcBef>
              <a:defRPr sz="3572"/>
            </a:pPr>
            <a:r>
              <a:t>Venne riscoperta nelle sue forme di chiara lettura dagli </a:t>
            </a:r>
            <a:r>
              <a:rPr u="sng">
                <a:latin typeface="Bodoni SvtyTwo ITC TT-Bold"/>
                <a:ea typeface="Bodoni SvtyTwo ITC TT-Bold"/>
                <a:cs typeface="Bodoni SvtyTwo ITC TT-Bold"/>
                <a:sym typeface="Bodoni SvtyTwo ITC TT-Bold"/>
              </a:rPr>
              <a:t>umanisti italiani che la imitarono e nel secolo XV </a:t>
            </a:r>
            <a:r>
              <a:t>la diffusero come minuscola </a:t>
            </a:r>
            <a:r>
              <a:rPr>
                <a:latin typeface="Bodoni SvtyTwo ITC TT-Bold"/>
                <a:ea typeface="Bodoni SvtyTwo ITC TT-Bold"/>
                <a:cs typeface="Bodoni SvtyTwo ITC TT-Bold"/>
                <a:sym typeface="Bodoni SvtyTwo ITC TT-Bold"/>
              </a:rPr>
              <a:t>umanistica</a:t>
            </a:r>
            <a:r>
              <a:t>. Da qui passò nella stampa a caratteri mobili, cristallizzata nelle forme dei caratteri t</a:t>
            </a:r>
            <a:r>
              <a:rPr u="sng">
                <a:latin typeface="Bodoni SvtyTwo ITC TT-Bold"/>
                <a:ea typeface="Bodoni SvtyTwo ITC TT-Bold"/>
                <a:cs typeface="Bodoni SvtyTwo ITC TT-Bold"/>
                <a:sym typeface="Bodoni SvtyTwo ITC TT-Bold"/>
              </a:rPr>
              <a:t>ipografici rotondi detti romani</a:t>
            </a:r>
            <a:r>
              <a:t> e ancora oggi le sue forme sono quelle usate abitualmente nella stampa e nelle scritture elettroniche (ad esempio nei font Times New Roman, Palatino, </a:t>
            </a:r>
            <a:r>
              <a:rPr>
                <a:latin typeface="Bodoni SvtyTwo ITC TT-Bold"/>
                <a:ea typeface="Bodoni SvtyTwo ITC TT-Bold"/>
                <a:cs typeface="Bodoni SvtyTwo ITC TT-Bold"/>
                <a:sym typeface="Bodoni SvtyTwo ITC TT-Bold"/>
              </a:rPr>
              <a:t>Garamond</a:t>
            </a:r>
            <a:r>
              <a:t>, e tanti altri).</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DEE0"/>
        </a:solidFill>
        <a:effectLst/>
      </p:bgPr>
    </p:bg>
    <p:spTree>
      <p:nvGrpSpPr>
        <p:cNvPr id="1" name=""/>
        <p:cNvGrpSpPr/>
        <p:nvPr/>
      </p:nvGrpSpPr>
      <p:grpSpPr>
        <a:xfrm>
          <a:off x="0" y="0"/>
          <a:ext cx="0" cy="0"/>
          <a:chOff x="0" y="0"/>
          <a:chExt cx="0" cy="0"/>
        </a:xfrm>
      </p:grpSpPr>
      <p:grpSp>
        <p:nvGrpSpPr>
          <p:cNvPr id="128" name="Group 128"/>
          <p:cNvGrpSpPr/>
          <p:nvPr/>
        </p:nvGrpSpPr>
        <p:grpSpPr>
          <a:xfrm>
            <a:off x="278742" y="1186704"/>
            <a:ext cx="7090220" cy="6731200"/>
            <a:chOff x="0" y="0"/>
            <a:chExt cx="7090219" cy="6731199"/>
          </a:xfrm>
        </p:grpSpPr>
        <p:pic>
          <p:nvPicPr>
            <p:cNvPr id="127" name="Schermata 2020-03-25 alle 16.31.58.png"/>
            <p:cNvPicPr>
              <a:picLocks noChangeAspect="1"/>
            </p:cNvPicPr>
            <p:nvPr/>
          </p:nvPicPr>
          <p:blipFill>
            <a:blip r:embed="rId2">
              <a:extLst/>
            </a:blip>
            <a:stretch>
              <a:fillRect/>
            </a:stretch>
          </p:blipFill>
          <p:spPr>
            <a:xfrm>
              <a:off x="139700" y="165100"/>
              <a:ext cx="6810820" cy="6401000"/>
            </a:xfrm>
            <a:prstGeom prst="rect">
              <a:avLst/>
            </a:prstGeom>
            <a:ln>
              <a:noFill/>
            </a:ln>
            <a:effectLst/>
          </p:spPr>
        </p:pic>
        <p:pic>
          <p:nvPicPr>
            <p:cNvPr id="126" name="Immagine 125"/>
            <p:cNvPicPr>
              <a:picLocks/>
            </p:cNvPicPr>
            <p:nvPr/>
          </p:nvPicPr>
          <p:blipFill>
            <a:blip r:embed="rId3">
              <a:extLst/>
            </a:blip>
            <a:stretch>
              <a:fillRect/>
            </a:stretch>
          </p:blipFill>
          <p:spPr>
            <a:xfrm>
              <a:off x="0" y="0"/>
              <a:ext cx="7090220" cy="6731200"/>
            </a:xfrm>
            <a:prstGeom prst="rect">
              <a:avLst/>
            </a:prstGeom>
            <a:effectLst/>
          </p:spPr>
        </p:pic>
      </p:grpSp>
      <p:sp>
        <p:nvSpPr>
          <p:cNvPr id="129" name="Shape 129"/>
          <p:cNvSpPr/>
          <p:nvPr/>
        </p:nvSpPr>
        <p:spPr>
          <a:xfrm>
            <a:off x="7492127" y="2396375"/>
            <a:ext cx="5078723" cy="396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3400" b="0"/>
            </a:pPr>
            <a:r>
              <a:t>frammento</a:t>
            </a:r>
          </a:p>
          <a:p>
            <a:pPr algn="just">
              <a:defRPr sz="3400" b="0"/>
            </a:pPr>
            <a:r>
              <a:t>contenente le lettere di san Gregorio magno</a:t>
            </a:r>
          </a:p>
          <a:p>
            <a:pPr algn="just">
              <a:defRPr sz="3400" b="0"/>
            </a:pPr>
            <a:r>
              <a:t>Città del Vaticano, Biblioteca Apostolica Vaticana, Reg.lat.1997, 153v.</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lvl1pPr defTabSz="490727">
              <a:defRPr sz="6719"/>
            </a:lvl1pPr>
          </a:lstStyle>
          <a:p>
            <a:r>
              <a:t>Precaroline e particolarismo grafico medievale</a:t>
            </a:r>
          </a:p>
        </p:txBody>
      </p:sp>
      <p:sp>
        <p:nvSpPr>
          <p:cNvPr id="132" name="Shape 132"/>
          <p:cNvSpPr>
            <a:spLocks noGrp="1"/>
          </p:cNvSpPr>
          <p:nvPr>
            <p:ph type="body" idx="1"/>
          </p:nvPr>
        </p:nvSpPr>
        <p:spPr>
          <a:prstGeom prst="rect">
            <a:avLst/>
          </a:prstGeom>
        </p:spPr>
        <p:txBody>
          <a:bodyPr/>
          <a:lstStyle/>
          <a:p>
            <a:pPr marL="426719" indent="-426719" defTabSz="560831">
              <a:spcBef>
                <a:spcPts val="4000"/>
              </a:spcBef>
              <a:defRPr sz="3648"/>
            </a:pPr>
            <a:r>
              <a:t>Le scritture librarie esaminate (</a:t>
            </a:r>
            <a:r>
              <a:rPr>
                <a:latin typeface="Bodoni SvtyTwo ITC TT-Bold"/>
                <a:ea typeface="Bodoni SvtyTwo ITC TT-Bold"/>
                <a:cs typeface="Bodoni SvtyTwo ITC TT-Bold"/>
                <a:sym typeface="Bodoni SvtyTwo ITC TT-Bold"/>
              </a:rPr>
              <a:t>capitale</a:t>
            </a:r>
            <a:r>
              <a:t>, </a:t>
            </a:r>
            <a:r>
              <a:rPr>
                <a:latin typeface="Bodoni SvtyTwo ITC TT-Bold"/>
                <a:ea typeface="Bodoni SvtyTwo ITC TT-Bold"/>
                <a:cs typeface="Bodoni SvtyTwo ITC TT-Bold"/>
                <a:sym typeface="Bodoni SvtyTwo ITC TT-Bold"/>
              </a:rPr>
              <a:t>onciale</a:t>
            </a:r>
            <a:r>
              <a:t>, </a:t>
            </a:r>
            <a:r>
              <a:rPr>
                <a:latin typeface="Bodoni SvtyTwo ITC TT-Bold"/>
                <a:ea typeface="Bodoni SvtyTwo ITC TT-Bold"/>
                <a:cs typeface="Bodoni SvtyTwo ITC TT-Bold"/>
                <a:sym typeface="Bodoni SvtyTwo ITC TT-Bold"/>
              </a:rPr>
              <a:t>semionciale</a:t>
            </a:r>
            <a:r>
              <a:t>) hanno in comune il fatto di essere state utilizzate in tutto il territorio di cultura latina dell’Impero romano. </a:t>
            </a:r>
          </a:p>
          <a:p>
            <a:pPr marL="426719" indent="-426719" defTabSz="560831">
              <a:spcBef>
                <a:spcPts val="4000"/>
              </a:spcBef>
              <a:defRPr sz="3648"/>
            </a:pPr>
            <a:r>
              <a:t>Per almeno una dozzina di secoli, la tradizione grafica del mondo romano è stata </a:t>
            </a:r>
            <a:r>
              <a:rPr u="sng">
                <a:latin typeface="Bodoni SvtyTwo ITC TT-Bold"/>
                <a:ea typeface="Bodoni SvtyTwo ITC TT-Bold"/>
                <a:cs typeface="Bodoni SvtyTwo ITC TT-Bold"/>
                <a:sym typeface="Bodoni SvtyTwo ITC TT-Bold"/>
              </a:rPr>
              <a:t>unitaria</a:t>
            </a:r>
          </a:p>
          <a:p>
            <a:pPr marL="426719" indent="-426719" defTabSz="560831">
              <a:spcBef>
                <a:spcPts val="4000"/>
              </a:spcBef>
              <a:defRPr sz="3648"/>
            </a:pPr>
            <a:r>
              <a:t>Tra V e VI secolo vari fattori, culturali e politici, cominciarono a incrinare, e tra VI e VII distrussero, quel quadro grafico unitario.</a:t>
            </a: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 name="Shape 134"/>
          <p:cNvSpPr>
            <a:spLocks noGrp="1"/>
          </p:cNvSpPr>
          <p:nvPr>
            <p:ph type="body" idx="1"/>
          </p:nvPr>
        </p:nvSpPr>
        <p:spPr>
          <a:prstGeom prst="rect">
            <a:avLst/>
          </a:prstGeom>
        </p:spPr>
        <p:txBody>
          <a:bodyPr/>
          <a:lstStyle/>
          <a:p>
            <a:pPr marL="413384" indent="-413384" defTabSz="543305">
              <a:spcBef>
                <a:spcPts val="3900"/>
              </a:spcBef>
              <a:defRPr sz="3534"/>
            </a:pPr>
            <a:r>
              <a:t>Anzitutto </a:t>
            </a:r>
          </a:p>
          <a:p>
            <a:pPr marL="625983" lvl="1" indent="-212597" defTabSz="543305">
              <a:spcBef>
                <a:spcPts val="3900"/>
              </a:spcBef>
              <a:buSzPct val="100000"/>
              <a:buAutoNum type="arabicPeriod"/>
              <a:defRPr sz="3534"/>
            </a:pPr>
            <a:r>
              <a:t> la dissoluzione </a:t>
            </a:r>
            <a:r>
              <a:rPr u="sng">
                <a:latin typeface="Bodoni SvtyTwo ITC TT-Bold"/>
                <a:ea typeface="Bodoni SvtyTwo ITC TT-Bold"/>
                <a:cs typeface="Bodoni SvtyTwo ITC TT-Bold"/>
                <a:sym typeface="Bodoni SvtyTwo ITC TT-Bold"/>
              </a:rPr>
              <a:t>del sistema di insegnamento</a:t>
            </a:r>
            <a:r>
              <a:t> (inferiore e superiore)</a:t>
            </a:r>
          </a:p>
          <a:p>
            <a:pPr marL="625983" lvl="1" indent="-212597" defTabSz="543305">
              <a:spcBef>
                <a:spcPts val="3900"/>
              </a:spcBef>
              <a:buSzPct val="100000"/>
              <a:buAutoNum type="arabicPeriod"/>
              <a:defRPr sz="3534"/>
            </a:pPr>
            <a:r>
              <a:t>il degrado culturale immediatamente successivo</a:t>
            </a:r>
          </a:p>
          <a:p>
            <a:pPr marL="625983" lvl="1" indent="-212597" defTabSz="543305">
              <a:spcBef>
                <a:spcPts val="3900"/>
              </a:spcBef>
              <a:buSzPct val="100000"/>
              <a:buAutoNum type="arabicPeriod"/>
              <a:defRPr sz="3534"/>
            </a:pPr>
            <a:r>
              <a:t> il radicale cambiamento del sistema di produzione dei libri con la scomparsa delle officine </a:t>
            </a:r>
            <a:r>
              <a:rPr>
                <a:latin typeface="Bodoni SvtyTwo ITC TT-Bold"/>
                <a:ea typeface="Bodoni SvtyTwo ITC TT-Bold"/>
                <a:cs typeface="Bodoni SvtyTwo ITC TT-Bold"/>
                <a:sym typeface="Bodoni SvtyTwo ITC TT-Bold"/>
              </a:rPr>
              <a:t>laiche e commerciali</a:t>
            </a:r>
            <a:r>
              <a:t> che li realizzavano </a:t>
            </a:r>
          </a:p>
          <a:p>
            <a:pPr marL="625983" lvl="1" indent="-212597" defTabSz="543305">
              <a:spcBef>
                <a:spcPts val="3900"/>
              </a:spcBef>
              <a:buSzPct val="100000"/>
              <a:buAutoNum type="arabicPeriod"/>
              <a:defRPr sz="3534"/>
            </a:pPr>
            <a:r>
              <a:t> la sostituzione dei regni romano-germanici, con le loro proprie tradizioni culturali, alla struttura unitaria dell’Impero.</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DEE0"/>
        </a:solidFill>
        <a:effectLst/>
      </p:bgPr>
    </p:bg>
    <p:spTree>
      <p:nvGrpSpPr>
        <p:cNvPr id="1" name=""/>
        <p:cNvGrpSpPr/>
        <p:nvPr/>
      </p:nvGrpSpPr>
      <p:grpSpPr>
        <a:xfrm>
          <a:off x="0" y="0"/>
          <a:ext cx="0" cy="0"/>
          <a:chOff x="0" y="0"/>
          <a:chExt cx="0" cy="0"/>
        </a:xfrm>
      </p:grpSpPr>
      <p:grpSp>
        <p:nvGrpSpPr>
          <p:cNvPr id="138" name="Group 138"/>
          <p:cNvGrpSpPr/>
          <p:nvPr/>
        </p:nvGrpSpPr>
        <p:grpSpPr>
          <a:xfrm>
            <a:off x="631031" y="2078911"/>
            <a:ext cx="11785601" cy="4914901"/>
            <a:chOff x="0" y="0"/>
            <a:chExt cx="11785600" cy="4914900"/>
          </a:xfrm>
        </p:grpSpPr>
        <p:pic>
          <p:nvPicPr>
            <p:cNvPr id="137" name="Schermata 2020-03-25 alle 16.30.12.png"/>
            <p:cNvPicPr>
              <a:picLocks noChangeAspect="1"/>
            </p:cNvPicPr>
            <p:nvPr/>
          </p:nvPicPr>
          <p:blipFill>
            <a:blip r:embed="rId2">
              <a:extLst/>
            </a:blip>
            <a:srcRect l="1782" t="3183"/>
            <a:stretch>
              <a:fillRect/>
            </a:stretch>
          </p:blipFill>
          <p:spPr>
            <a:xfrm>
              <a:off x="139699" y="165099"/>
              <a:ext cx="11463492" cy="4502553"/>
            </a:xfrm>
            <a:prstGeom prst="rect">
              <a:avLst/>
            </a:prstGeom>
            <a:ln>
              <a:noFill/>
            </a:ln>
            <a:effectLst/>
          </p:spPr>
        </p:pic>
        <p:pic>
          <p:nvPicPr>
            <p:cNvPr id="136" name="Immagine 135"/>
            <p:cNvPicPr>
              <a:picLocks/>
            </p:cNvPicPr>
            <p:nvPr/>
          </p:nvPicPr>
          <p:blipFill>
            <a:blip r:embed="rId3">
              <a:extLst/>
            </a:blip>
            <a:stretch>
              <a:fillRect/>
            </a:stretch>
          </p:blipFill>
          <p:spPr>
            <a:xfrm>
              <a:off x="0" y="0"/>
              <a:ext cx="11785600" cy="4914900"/>
            </a:xfrm>
            <a:prstGeom prst="rect">
              <a:avLst/>
            </a:prstGeom>
            <a:effectLst/>
          </p:spPr>
        </p:pic>
      </p:gr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DEE0"/>
        </a:solidFill>
        <a:effectLst/>
      </p:bgPr>
    </p:bg>
    <p:spTree>
      <p:nvGrpSpPr>
        <p:cNvPr id="1" name=""/>
        <p:cNvGrpSpPr/>
        <p:nvPr/>
      </p:nvGrpSpPr>
      <p:grpSpPr>
        <a:xfrm>
          <a:off x="0" y="0"/>
          <a:ext cx="0" cy="0"/>
          <a:chOff x="0" y="0"/>
          <a:chExt cx="0" cy="0"/>
        </a:xfrm>
      </p:grpSpPr>
      <p:grpSp>
        <p:nvGrpSpPr>
          <p:cNvPr id="142" name="Group 142"/>
          <p:cNvGrpSpPr/>
          <p:nvPr/>
        </p:nvGrpSpPr>
        <p:grpSpPr>
          <a:xfrm>
            <a:off x="266700" y="139700"/>
            <a:ext cx="12471400" cy="9474200"/>
            <a:chOff x="0" y="0"/>
            <a:chExt cx="12471400" cy="9474200"/>
          </a:xfrm>
        </p:grpSpPr>
        <p:pic>
          <p:nvPicPr>
            <p:cNvPr id="141" name="Dopo+l’impero-+Oriente+e+Occidente.jpg"/>
            <p:cNvPicPr>
              <a:picLocks noChangeAspect="1"/>
            </p:cNvPicPr>
            <p:nvPr/>
          </p:nvPicPr>
          <p:blipFill>
            <a:blip r:embed="rId2">
              <a:extLst/>
            </a:blip>
            <a:stretch>
              <a:fillRect/>
            </a:stretch>
          </p:blipFill>
          <p:spPr>
            <a:xfrm>
              <a:off x="139700" y="165100"/>
              <a:ext cx="12192000" cy="9144000"/>
            </a:xfrm>
            <a:prstGeom prst="rect">
              <a:avLst/>
            </a:prstGeom>
            <a:ln>
              <a:noFill/>
            </a:ln>
            <a:effectLst/>
          </p:spPr>
        </p:pic>
        <p:pic>
          <p:nvPicPr>
            <p:cNvPr id="140" name="Immagine 139"/>
            <p:cNvPicPr>
              <a:picLocks/>
            </p:cNvPicPr>
            <p:nvPr/>
          </p:nvPicPr>
          <p:blipFill>
            <a:blip r:embed="rId3">
              <a:extLst/>
            </a:blip>
            <a:stretch>
              <a:fillRect/>
            </a:stretch>
          </p:blipFill>
          <p:spPr>
            <a:xfrm>
              <a:off x="0" y="0"/>
              <a:ext cx="12471400" cy="9474200"/>
            </a:xfrm>
            <a:prstGeom prst="rect">
              <a:avLst/>
            </a:prstGeom>
            <a:effec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r>
              <a:t>Origine e svolgimento</a:t>
            </a:r>
          </a:p>
        </p:txBody>
      </p:sp>
      <p:sp>
        <p:nvSpPr>
          <p:cNvPr id="145" name="Shape 145"/>
          <p:cNvSpPr>
            <a:spLocks noGrp="1"/>
          </p:cNvSpPr>
          <p:nvPr>
            <p:ph type="body" idx="1"/>
          </p:nvPr>
        </p:nvSpPr>
        <p:spPr>
          <a:xfrm>
            <a:off x="952500" y="2597150"/>
            <a:ext cx="11099800" cy="6286500"/>
          </a:xfrm>
          <a:prstGeom prst="rect">
            <a:avLst/>
          </a:prstGeom>
        </p:spPr>
        <p:txBody>
          <a:bodyPr/>
          <a:lstStyle/>
          <a:p>
            <a:pPr marL="342264" indent="-342264" defTabSz="449833">
              <a:spcBef>
                <a:spcPts val="3200"/>
              </a:spcBef>
              <a:defRPr sz="2925"/>
            </a:pPr>
            <a:r>
              <a:t>Molto discussa è la questione delle origini, particolarmente complicata dal fatto che i numerosi paleografi che se ne sono occupati hanno d</a:t>
            </a:r>
            <a:r>
              <a:rPr u="sng">
                <a:latin typeface="Bodoni SvtyTwo ITC TT-Bold"/>
                <a:ea typeface="Bodoni SvtyTwo ITC TT-Bold"/>
                <a:cs typeface="Bodoni SvtyTwo ITC TT-Bold"/>
                <a:sym typeface="Bodoni SvtyTwo ITC TT-Bold"/>
              </a:rPr>
              <a:t>iversamente sottolineato i vari aspetti del problema: </a:t>
            </a:r>
          </a:p>
          <a:p>
            <a:pPr marL="684529" lvl="1" indent="-342264" defTabSz="449833">
              <a:spcBef>
                <a:spcPts val="3200"/>
              </a:spcBef>
              <a:defRPr sz="2925"/>
            </a:pPr>
            <a:r>
              <a:t>le premesse culturali della rinascenza carolingia</a:t>
            </a:r>
          </a:p>
          <a:p>
            <a:pPr marL="684529" lvl="1" indent="-342264" defTabSz="449833">
              <a:spcBef>
                <a:spcPts val="3200"/>
              </a:spcBef>
              <a:defRPr sz="2925"/>
            </a:pPr>
            <a:r>
              <a:t>l’intervento esplicito dell’imperatore e della sua cerchia di consiglieri</a:t>
            </a:r>
          </a:p>
          <a:p>
            <a:pPr marL="684529" lvl="1" indent="-342264" defTabSz="449833">
              <a:spcBef>
                <a:spcPts val="3200"/>
              </a:spcBef>
              <a:defRPr sz="2925"/>
            </a:pPr>
            <a:r>
              <a:t>il centro scrittorio in cui ebbe origine </a:t>
            </a:r>
          </a:p>
          <a:p>
            <a:pPr marL="684529" lvl="1" indent="-342264" defTabSz="449833">
              <a:spcBef>
                <a:spcPts val="3200"/>
              </a:spcBef>
              <a:defRPr sz="2925"/>
            </a:pPr>
            <a:r>
              <a:t>l’esame delle scritture delle quali la carolina fu una debitrice erede</a:t>
            </a:r>
          </a:p>
          <a:p>
            <a:pPr marL="684529" lvl="1" indent="-342264" defTabSz="449833">
              <a:spcBef>
                <a:spcPts val="3200"/>
              </a:spcBef>
              <a:defRPr sz="2925"/>
            </a:pPr>
            <a:r>
              <a:t>la datazione e la localizzazione di manoscritti attorno ai quali si sono costruite le varie ipotesi.</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 name="Shape 147"/>
          <p:cNvSpPr>
            <a:spLocks noGrp="1"/>
          </p:cNvSpPr>
          <p:nvPr>
            <p:ph type="body" idx="1"/>
          </p:nvPr>
        </p:nvSpPr>
        <p:spPr>
          <a:xfrm>
            <a:off x="952500" y="876300"/>
            <a:ext cx="11099800" cy="8001000"/>
          </a:xfrm>
          <a:prstGeom prst="rect">
            <a:avLst/>
          </a:prstGeom>
          <a:solidFill>
            <a:srgbClr val="FFFFFF"/>
          </a:solidFill>
        </p:spPr>
        <p:txBody>
          <a:bodyPr/>
          <a:lstStyle/>
          <a:p>
            <a:r>
              <a:t>Il nome </a:t>
            </a:r>
            <a:r>
              <a:rPr>
                <a:latin typeface="Bodoni SvtyTwo ITC TT-Bold"/>
                <a:ea typeface="Bodoni SvtyTwo ITC TT-Bold"/>
                <a:cs typeface="Bodoni SvtyTwo ITC TT-Bold"/>
                <a:sym typeface="Bodoni SvtyTwo ITC TT-Bold"/>
              </a:rPr>
              <a:t>CAROLINA</a:t>
            </a:r>
            <a:r>
              <a:t> fu dato a questa scrittura perché strettamente legata alla cosiddetta </a:t>
            </a:r>
            <a:r>
              <a:rPr u="sng"/>
              <a:t>rinascenza carolingia</a:t>
            </a:r>
            <a:r>
              <a:t>, il grande movimento culturale fiorito in Occidente durante il regno di Carlo Magno, tra VIII e IX secolo.</a:t>
            </a:r>
          </a:p>
          <a:p>
            <a:r>
              <a:t>Costituì il mezzo grafico con cui si espresse la </a:t>
            </a:r>
            <a:r>
              <a:rPr u="sng">
                <a:solidFill>
                  <a:schemeClr val="accent5"/>
                </a:solidFill>
                <a:latin typeface="Bodoni SvtyTwo ITC TT-Bold"/>
                <a:ea typeface="Bodoni SvtyTwo ITC TT-Bold"/>
                <a:cs typeface="Bodoni SvtyTwo ITC TT-Bold"/>
                <a:sym typeface="Bodoni SvtyTwo ITC TT-Bold"/>
              </a:rPr>
              <a:t>nuova cultura</a:t>
            </a:r>
            <a:r>
              <a:t> romano-cristiana universalistica dell’impero carolingio.</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000000"/>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Bodoni SvtyTwo ITC TT-Book"/>
        <a:ea typeface="Bodoni SvtyTwo ITC TT-Book"/>
        <a:cs typeface="Bodoni SvtyTwo ITC TT-Book"/>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Bodoni SvtyTwo ITC TT-Book"/>
        <a:ea typeface="Bodoni SvtyTwo ITC TT-Book"/>
        <a:cs typeface="Bodoni SvtyTwo ITC TT-Book"/>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900" b="1"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TotalTime>
  <Words>1905</Words>
  <Application>Microsoft Macintosh PowerPoint</Application>
  <PresentationFormat>Personalizzato</PresentationFormat>
  <Paragraphs>105</Paragraphs>
  <Slides>27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27</vt:i4>
      </vt:variant>
    </vt:vector>
  </HeadingPairs>
  <TitlesOfParts>
    <vt:vector size="34" baseType="lpstr">
      <vt:lpstr>Bodoni SvtyTwo ITC TT-Bold</vt:lpstr>
      <vt:lpstr>Bodoni SvtyTwo ITC TT-Book</vt:lpstr>
      <vt:lpstr>Bodoni SvtyTwo ITC TT-BookIta</vt:lpstr>
      <vt:lpstr>Georgia</vt:lpstr>
      <vt:lpstr>Helvetica Light</vt:lpstr>
      <vt:lpstr>Helvetica Neue</vt:lpstr>
      <vt:lpstr>Black</vt:lpstr>
      <vt:lpstr>La riforma scrittoria di Carlo Magno</vt:lpstr>
      <vt:lpstr>prima della riforma…</vt:lpstr>
      <vt:lpstr>Presentazione di PowerPoint</vt:lpstr>
      <vt:lpstr>Precaroline e particolarismo grafico medievale</vt:lpstr>
      <vt:lpstr>Presentazione di PowerPoint</vt:lpstr>
      <vt:lpstr>Presentazione di PowerPoint</vt:lpstr>
      <vt:lpstr>Presentazione di PowerPoint</vt:lpstr>
      <vt:lpstr>Origine e svolgimento</vt:lpstr>
      <vt:lpstr>Presentazione di PowerPoint</vt:lpstr>
      <vt:lpstr>Presentazione di PowerPoint</vt:lpstr>
      <vt:lpstr>Presentazione di PowerPoint</vt:lpstr>
      <vt:lpstr>Presentazione di PowerPoint</vt:lpstr>
      <vt:lpstr>Caratteristiche generali</vt:lpstr>
      <vt:lpstr>centri scrittori</vt:lpstr>
      <vt:lpstr>Criteri di datazione</vt:lpstr>
      <vt:lpstr>Presentazione di PowerPoint</vt:lpstr>
      <vt:lpstr>Presentazione di PowerPoint</vt:lpstr>
      <vt:lpstr>Presentazione di PowerPoint</vt:lpstr>
      <vt:lpstr>segni di interpunzione  p. 196 del Manuale di Battelli</vt:lpstr>
      <vt:lpstr>Diffusione</vt:lpstr>
      <vt:lpstr>Presentazione di PowerPoint</vt:lpstr>
      <vt:lpstr>Presentazione di PowerPoint</vt:lpstr>
      <vt:lpstr>Presentazione di PowerPoint</vt:lpstr>
      <vt:lpstr>differenze locali</vt:lpstr>
      <vt:lpstr>Roma</vt:lpstr>
      <vt:lpstr>datazione</vt:lpstr>
      <vt:lpstr>Presentazione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riforma scrittoria di Carlo Magno</dc:title>
  <cp:lastModifiedBy>Beta Fi</cp:lastModifiedBy>
  <cp:revision>2</cp:revision>
  <dcterms:modified xsi:type="dcterms:W3CDTF">2020-04-29T08:59:35Z</dcterms:modified>
</cp:coreProperties>
</file>