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0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302" r:id="rId25"/>
    <p:sldId id="278" r:id="rId26"/>
    <p:sldId id="279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5C2C47-2C04-18BF-B83D-958F196D25F9}" v="127" dt="2024-05-02T12:02:29.353"/>
    <p1510:client id="{91EBDF06-DD5B-9C57-22DE-DA347B4E59E1}" v="6" dt="2024-05-02T13:53:40.785"/>
    <p1510:client id="{C8BAC242-2A3B-ACE6-00B0-A5AEEB093955}" v="280" dt="2024-05-03T06:45:03.646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200"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200"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200"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200"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–Giovanni Mela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“Inserisci qui una citazione”.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-3175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19250" y="6604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200"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200"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200"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200"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299" y="638919"/>
            <a:ext cx="5325770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Titolo Testo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200"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200"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200"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200"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 algn="l">
              <a:spcBef>
                <a:spcPts val="3200"/>
              </a:spcBef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685800" indent="-342900" algn="l">
              <a:spcBef>
                <a:spcPts val="3200"/>
              </a:spcBef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1231900" indent="-342900" algn="l">
              <a:spcBef>
                <a:spcPts val="3200"/>
              </a:spcBef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1676400" indent="-342900" algn="l">
              <a:spcBef>
                <a:spcPts val="3200"/>
              </a:spcBef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2120900" indent="-342900" algn="l">
              <a:spcBef>
                <a:spcPts val="3200"/>
              </a:spcBef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sldNum" sz="quarter" idx="2"/>
          </p:nvPr>
        </p:nvSpPr>
        <p:spPr>
          <a:xfrm>
            <a:off x="6319632" y="9258300"/>
            <a:ext cx="352836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eorgia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eorgia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eorgia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eorgia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eorgia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eorgia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eorgia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eorgia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eorgia"/>
        </a:defRPr>
      </a:lvl9pPr>
    </p:titleStyle>
    <p:bodyStyle>
      <a:lvl1pPr marL="444500" marR="0" indent="-444500" algn="just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eorgia"/>
        </a:defRPr>
      </a:lvl1pPr>
      <a:lvl2pPr marL="889000" marR="0" indent="-444500" algn="just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eorgia"/>
        </a:defRPr>
      </a:lvl2pPr>
      <a:lvl3pPr marL="1333500" marR="0" indent="-444500" algn="just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eorgia"/>
        </a:defRPr>
      </a:lvl3pPr>
      <a:lvl4pPr marL="1778000" marR="0" indent="-444500" algn="just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eorgia"/>
        </a:defRPr>
      </a:lvl4pPr>
      <a:lvl5pPr marL="2222500" marR="0" indent="-444500" algn="just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eorgia"/>
        </a:defRPr>
      </a:lvl5pPr>
      <a:lvl6pPr marL="2667000" marR="0" indent="-444500" algn="just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eorgia"/>
        </a:defRPr>
      </a:lvl6pPr>
      <a:lvl7pPr marL="3111500" marR="0" indent="-444500" algn="just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eorgia"/>
        </a:defRPr>
      </a:lvl7pPr>
      <a:lvl8pPr marL="3556000" marR="0" indent="-444500" algn="just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eorgia"/>
        </a:defRPr>
      </a:lvl8pPr>
      <a:lvl9pPr marL="4000500" marR="0" indent="-444500" algn="just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eorgia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.vatlib.it/view/MSS_Vat.lat.3313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digi.vatlib.it/view/MSS_Urb.lat.585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digi.vatlib.it/view/MSS_Pal.lat.909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digi.vatlib.it/view/MSS_Vat.lat.3313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ctrTitle"/>
          </p:nvPr>
        </p:nvSpPr>
        <p:spPr>
          <a:xfrm>
            <a:off x="1270000" y="1961604"/>
            <a:ext cx="10464800" cy="3302001"/>
          </a:xfrm>
          <a:prstGeom prst="rect">
            <a:avLst/>
          </a:prstGeom>
        </p:spPr>
        <p:txBody>
          <a:bodyPr/>
          <a:lstStyle/>
          <a:p>
            <a:r>
              <a:t>Scrittura Beneventana</a:t>
            </a:r>
          </a:p>
        </p:txBody>
      </p:sp>
      <p:sp>
        <p:nvSpPr>
          <p:cNvPr id="120" name="Shape 120"/>
          <p:cNvSpPr>
            <a:spLocks noGrp="1"/>
          </p:cNvSpPr>
          <p:nvPr>
            <p:ph type="subTitle" sz="quarter" idx="1"/>
          </p:nvPr>
        </p:nvSpPr>
        <p:spPr>
          <a:xfrm>
            <a:off x="1270000" y="5676900"/>
            <a:ext cx="10464800" cy="1130300"/>
          </a:xfrm>
          <a:prstGeom prst="rect">
            <a:avLst/>
          </a:prstGeom>
        </p:spPr>
        <p:txBody>
          <a:bodyPr/>
          <a:lstStyle/>
          <a:p>
            <a:r>
              <a:t>la scrittura dell’Italia Meridionale</a:t>
            </a:r>
          </a:p>
        </p:txBody>
      </p:sp>
      <p:sp>
        <p:nvSpPr>
          <p:cNvPr id="121" name="Shape 121"/>
          <p:cNvSpPr>
            <a:spLocks noGrp="1"/>
          </p:cNvSpPr>
          <p:nvPr>
            <p:ph type="sldNum" sz="quarter" idx="2"/>
          </p:nvPr>
        </p:nvSpPr>
        <p:spPr>
          <a:xfrm>
            <a:off x="6389786" y="9258300"/>
            <a:ext cx="212528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  <p:sp>
        <p:nvSpPr>
          <p:cNvPr id="124" name="Shape 124"/>
          <p:cNvSpPr/>
          <p:nvPr/>
        </p:nvSpPr>
        <p:spPr>
          <a:xfrm>
            <a:off x="11073212" y="9232899"/>
            <a:ext cx="1414070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just">
              <a:spcBef>
                <a:spcPts val="4200"/>
              </a:spcBef>
              <a:defRPr sz="2200" i="1">
                <a:solidFill>
                  <a:srgbClr val="000000"/>
                </a:solidFill>
                <a:latin typeface="Apple Garamond"/>
                <a:ea typeface="Apple Garamond"/>
                <a:cs typeface="Apple Garamond"/>
                <a:sym typeface="Apple Garamond"/>
              </a:defRPr>
            </a:lvl1pPr>
          </a:lstStyle>
          <a:p>
            <a:r>
              <a:t>proFBonomo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body" idx="1"/>
          </p:nvPr>
        </p:nvSpPr>
        <p:spPr>
          <a:xfrm>
            <a:off x="952500" y="2159598"/>
            <a:ext cx="11099800" cy="6759763"/>
          </a:xfrm>
          <a:prstGeom prst="rect">
            <a:avLst/>
          </a:prstGeom>
        </p:spPr>
        <p:txBody>
          <a:bodyPr/>
          <a:lstStyle/>
          <a:p>
            <a:r>
              <a:t>diffusione all’interno dei potentati longobardi </a:t>
            </a:r>
            <a:r>
              <a:rPr b="1"/>
              <a:t>nell’Italia meridionale</a:t>
            </a:r>
          </a:p>
          <a:p>
            <a:r>
              <a:rPr b="1"/>
              <a:t>anche la costa DALMATA </a:t>
            </a:r>
            <a:r>
              <a:t>dove la beneventana fu usata grazie al rapporto commerciale esistente con queste aree geografiche e le città pugliesi ma anche per la diretta dipendenza dei monasteri, per esempio san Crisogono a Zara.</a:t>
            </a:r>
          </a:p>
        </p:txBody>
      </p:sp>
      <p:sp>
        <p:nvSpPr>
          <p:cNvPr id="164" name="Shape 164"/>
          <p:cNvSpPr>
            <a:spLocks noGrp="1"/>
          </p:cNvSpPr>
          <p:nvPr>
            <p:ph type="sldNum" sz="quarter" idx="2"/>
          </p:nvPr>
        </p:nvSpPr>
        <p:spPr>
          <a:xfrm>
            <a:off x="6374215" y="9258300"/>
            <a:ext cx="243670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165" name="Shape 165"/>
          <p:cNvSpPr>
            <a:spLocks noGrp="1"/>
          </p:cNvSpPr>
          <p:nvPr>
            <p:ph type="title" idx="4294967295"/>
          </p:nvPr>
        </p:nvSpPr>
        <p:spPr>
          <a:xfrm>
            <a:off x="803559" y="910006"/>
            <a:ext cx="6045817" cy="824006"/>
          </a:xfrm>
          <a:prstGeom prst="rect">
            <a:avLst/>
          </a:prstGeom>
          <a:blipFill>
            <a:blip r:embed="rId2"/>
          </a:blipFill>
        </p:spPr>
        <p:txBody>
          <a:bodyPr/>
          <a:lstStyle>
            <a:lvl1pPr defTabSz="368045">
              <a:defRPr sz="5040">
                <a:solidFill>
                  <a:srgbClr val="FFFFFF"/>
                </a:solidFill>
              </a:defRPr>
            </a:lvl1pPr>
          </a:lstStyle>
          <a:p>
            <a:r>
              <a:t>2. Luoghi</a:t>
            </a:r>
          </a:p>
        </p:txBody>
      </p:sp>
      <p:sp>
        <p:nvSpPr>
          <p:cNvPr id="168" name="Shape 168"/>
          <p:cNvSpPr/>
          <p:nvPr/>
        </p:nvSpPr>
        <p:spPr>
          <a:xfrm>
            <a:off x="11073212" y="9232899"/>
            <a:ext cx="1414070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just">
              <a:spcBef>
                <a:spcPts val="4200"/>
              </a:spcBef>
              <a:defRPr sz="2200" i="1">
                <a:solidFill>
                  <a:srgbClr val="000000"/>
                </a:solidFill>
                <a:latin typeface="Apple Garamond"/>
                <a:ea typeface="Apple Garamond"/>
                <a:cs typeface="Apple Garamond"/>
                <a:sym typeface="Apple Garamond"/>
              </a:defRPr>
            </a:lvl1pPr>
          </a:lstStyle>
          <a:p>
            <a:r>
              <a:t>proFBonomo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1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build="p" bldLvl="5" animBg="1" advAuto="0"/>
      <p:bldP spid="16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pic>
        <p:nvPicPr>
          <p:cNvPr id="171" name="Ducato-di-beneven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35" y="-15242"/>
            <a:ext cx="8563792" cy="47406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3649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248" y="4900547"/>
            <a:ext cx="11648304" cy="4659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NAPOLI-What-to-see-in-Benevento-The-Cathedral-Arch-of-Trajan-and-more-1920x1080.jpg"/>
          <p:cNvPicPr>
            <a:picLocks noChangeAspect="1"/>
          </p:cNvPicPr>
          <p:nvPr/>
        </p:nvPicPr>
        <p:blipFill>
          <a:blip r:embed="rId4"/>
          <a:srcRect l="12956" t="614" r="37201" b="16258"/>
          <a:stretch>
            <a:fillRect/>
          </a:stretch>
        </p:blipFill>
        <p:spPr>
          <a:xfrm>
            <a:off x="8800597" y="598783"/>
            <a:ext cx="4033651" cy="37841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 advAuto="0"/>
      <p:bldP spid="172" grpId="0" animBg="1" advAuto="0"/>
      <p:bldP spid="173" grpId="0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/>
          </p:cNvSpPr>
          <p:nvPr>
            <p:ph type="body" idx="1"/>
          </p:nvPr>
        </p:nvSpPr>
        <p:spPr>
          <a:xfrm>
            <a:off x="952500" y="2273012"/>
            <a:ext cx="11099800" cy="6646349"/>
          </a:xfrm>
          <a:prstGeom prst="rect">
            <a:avLst/>
          </a:prstGeom>
        </p:spPr>
        <p:txBody>
          <a:bodyPr/>
          <a:lstStyle/>
          <a:p>
            <a:r>
              <a:t>la beneventana nacque come calligrafizzazione della </a:t>
            </a:r>
            <a:r>
              <a:rPr i="1"/>
              <a:t>corsiva nuova </a:t>
            </a:r>
            <a:r>
              <a:t>per l’esigenza di una scrittura più agile e meno dispendiosa dell’onciale e della semionciale.</a:t>
            </a:r>
          </a:p>
          <a:p>
            <a:r>
              <a:rPr b="1"/>
              <a:t>LOWE</a:t>
            </a:r>
            <a:r>
              <a:t> esclude nel suo studio una dipendenza dalla </a:t>
            </a:r>
            <a:r>
              <a:rPr b="1"/>
              <a:t>VISIGOTICA</a:t>
            </a:r>
            <a:r>
              <a:t> mentre </a:t>
            </a:r>
            <a:r>
              <a:rPr b="1"/>
              <a:t>Schiaparelli</a:t>
            </a:r>
            <a:r>
              <a:t> vi trova diversi elementi comuni</a:t>
            </a:r>
          </a:p>
        </p:txBody>
      </p:sp>
      <p:sp>
        <p:nvSpPr>
          <p:cNvPr id="176" name="Shape 176"/>
          <p:cNvSpPr>
            <a:spLocks noGrp="1"/>
          </p:cNvSpPr>
          <p:nvPr>
            <p:ph type="sldNum" sz="quarter" idx="2"/>
          </p:nvPr>
        </p:nvSpPr>
        <p:spPr>
          <a:xfrm>
            <a:off x="6340673" y="9258300"/>
            <a:ext cx="310754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title" idx="4294967295"/>
          </p:nvPr>
        </p:nvSpPr>
        <p:spPr>
          <a:xfrm>
            <a:off x="564241" y="821844"/>
            <a:ext cx="9716515" cy="772801"/>
          </a:xfrm>
          <a:prstGeom prst="rect">
            <a:avLst/>
          </a:prstGeom>
          <a:blipFill>
            <a:blip r:embed="rId2"/>
          </a:blipFill>
        </p:spPr>
        <p:txBody>
          <a:bodyPr/>
          <a:lstStyle>
            <a:lvl1pPr defTabSz="344677">
              <a:defRPr sz="4719">
                <a:solidFill>
                  <a:srgbClr val="FFFFFF"/>
                </a:solidFill>
              </a:defRPr>
            </a:lvl1pPr>
          </a:lstStyle>
          <a:p>
            <a:r>
              <a:t>3. Origine della scrittura</a:t>
            </a:r>
          </a:p>
        </p:txBody>
      </p:sp>
      <p:sp>
        <p:nvSpPr>
          <p:cNvPr id="179" name="Shape 179"/>
          <p:cNvSpPr/>
          <p:nvPr/>
        </p:nvSpPr>
        <p:spPr>
          <a:xfrm>
            <a:off x="11073212" y="9232899"/>
            <a:ext cx="1414070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just">
              <a:spcBef>
                <a:spcPts val="4200"/>
              </a:spcBef>
              <a:defRPr sz="2200" i="1">
                <a:solidFill>
                  <a:srgbClr val="000000"/>
                </a:solidFill>
                <a:latin typeface="Apple Garamond"/>
                <a:ea typeface="Apple Garamond"/>
                <a:cs typeface="Apple Garamond"/>
                <a:sym typeface="Apple Garamond"/>
              </a:defRPr>
            </a:lvl1pPr>
          </a:lstStyle>
          <a:p>
            <a:r>
              <a:t>proFBonomo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build="p" animBg="1"/>
      <p:bldP spid="177" grpId="0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/>
          </p:cNvSpPr>
          <p:nvPr>
            <p:ph type="body" sz="half" idx="1"/>
          </p:nvPr>
        </p:nvSpPr>
        <p:spPr>
          <a:xfrm>
            <a:off x="1611378" y="2591585"/>
            <a:ext cx="10539357" cy="3589516"/>
          </a:xfrm>
          <a:prstGeom prst="rect">
            <a:avLst/>
          </a:prstGeom>
        </p:spPr>
        <p:txBody>
          <a:bodyPr/>
          <a:lstStyle>
            <a:lvl2pPr marL="1320800" indent="-660400">
              <a:buSzPct val="100000"/>
              <a:buAutoNum type="alphaUcPeriod"/>
            </a:lvl2pPr>
          </a:lstStyle>
          <a:p>
            <a:r>
              <a:rPr dirty="0"/>
              <a:t>secondo LOWE la </a:t>
            </a:r>
            <a:r>
              <a:rPr dirty="0" err="1"/>
              <a:t>beneventana</a:t>
            </a:r>
            <a:r>
              <a:rPr dirty="0"/>
              <a:t> è </a:t>
            </a:r>
            <a:r>
              <a:rPr dirty="0" err="1"/>
              <a:t>indipendente</a:t>
            </a:r>
            <a:r>
              <a:rPr dirty="0"/>
              <a:t> per</a:t>
            </a:r>
          </a:p>
          <a:p>
            <a:pPr lvl="1"/>
            <a:r>
              <a:rPr b="1" u="sng" dirty="0">
                <a:solidFill>
                  <a:srgbClr val="FF0000"/>
                </a:solidFill>
              </a:rPr>
              <a:t>a </a:t>
            </a:r>
            <a:r>
              <a:rPr err="1"/>
              <a:t>formata</a:t>
            </a:r>
            <a:r>
              <a:rPr dirty="0"/>
              <a:t> da due </a:t>
            </a:r>
            <a:r>
              <a:rPr dirty="0">
                <a:solidFill>
                  <a:srgbClr val="FF0000"/>
                </a:solidFill>
                <a:highlight>
                  <a:srgbClr val="FFFF00"/>
                </a:highlight>
              </a:rPr>
              <a:t>c </a:t>
            </a:r>
            <a:r>
              <a:rPr err="1">
                <a:solidFill>
                  <a:srgbClr val="FF0000"/>
                </a:solidFill>
                <a:highlight>
                  <a:srgbClr val="FFFF00"/>
                </a:highlight>
              </a:rPr>
              <a:t>c</a:t>
            </a:r>
            <a:r>
              <a:rPr dirty="0"/>
              <a:t> </a:t>
            </a:r>
            <a:r>
              <a:rPr err="1"/>
              <a:t>accostate</a:t>
            </a:r>
            <a:r>
              <a:rPr dirty="0"/>
              <a:t> </a:t>
            </a:r>
            <a:r>
              <a:rPr err="1"/>
              <a:t>tendenti</a:t>
            </a:r>
            <a:r>
              <a:rPr dirty="0"/>
              <a:t> a </a:t>
            </a:r>
            <a:r>
              <a:rPr err="1"/>
              <a:t>toccarsi</a:t>
            </a:r>
            <a:r>
              <a:rPr dirty="0"/>
              <a:t> in alto; t con </a:t>
            </a:r>
            <a:r>
              <a:rPr err="1"/>
              <a:t>ansa</a:t>
            </a:r>
            <a:r>
              <a:rPr dirty="0"/>
              <a:t> a sinistra</a:t>
            </a:r>
          </a:p>
        </p:txBody>
      </p:sp>
      <p:sp>
        <p:nvSpPr>
          <p:cNvPr id="183" name="Shape 183"/>
          <p:cNvSpPr>
            <a:spLocks noGrp="1"/>
          </p:cNvSpPr>
          <p:nvPr>
            <p:ph type="sldNum" sz="quarter" idx="2"/>
          </p:nvPr>
        </p:nvSpPr>
        <p:spPr>
          <a:xfrm>
            <a:off x="6325939" y="9258300"/>
            <a:ext cx="340222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184" name="Shape 184"/>
          <p:cNvSpPr>
            <a:spLocks noGrp="1"/>
          </p:cNvSpPr>
          <p:nvPr>
            <p:ph type="title" idx="4294967295"/>
          </p:nvPr>
        </p:nvSpPr>
        <p:spPr>
          <a:xfrm>
            <a:off x="415375" y="878495"/>
            <a:ext cx="9716515" cy="772801"/>
          </a:xfrm>
          <a:prstGeom prst="rect">
            <a:avLst/>
          </a:prstGeom>
          <a:blipFill>
            <a:blip r:embed="rId2"/>
          </a:blipFill>
        </p:spPr>
        <p:txBody>
          <a:bodyPr/>
          <a:lstStyle>
            <a:lvl1pPr defTabSz="344677">
              <a:defRPr sz="4719">
                <a:solidFill>
                  <a:srgbClr val="FFFFFF"/>
                </a:solidFill>
              </a:defRPr>
            </a:lvl1pPr>
          </a:lstStyle>
          <a:p>
            <a:r>
              <a:t>3. Origine della scrittura</a:t>
            </a:r>
          </a:p>
        </p:txBody>
      </p:sp>
      <p:sp>
        <p:nvSpPr>
          <p:cNvPr id="186" name="Shape 186"/>
          <p:cNvSpPr/>
          <p:nvPr/>
        </p:nvSpPr>
        <p:spPr>
          <a:xfrm>
            <a:off x="11073212" y="9232899"/>
            <a:ext cx="1414070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just">
              <a:spcBef>
                <a:spcPts val="4200"/>
              </a:spcBef>
              <a:defRPr sz="2200" i="1">
                <a:solidFill>
                  <a:srgbClr val="000000"/>
                </a:solidFill>
                <a:latin typeface="Apple Garamond"/>
                <a:ea typeface="Apple Garamond"/>
                <a:cs typeface="Apple Garamond"/>
                <a:sym typeface="Apple Garamond"/>
              </a:defRPr>
            </a:lvl1pPr>
          </a:lstStyle>
          <a:p>
            <a:r>
              <a:t>proFBonomo</a:t>
            </a:r>
          </a:p>
        </p:txBody>
      </p:sp>
      <p:pic>
        <p:nvPicPr>
          <p:cNvPr id="188" name="WhatsApp Image 2021-03-24 at 08.53.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5148" y="7125430"/>
            <a:ext cx="2894504" cy="16327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build="p" bldLvl="5" animBg="1" advAuto="0"/>
      <p:bldP spid="184" grpId="0" animBg="1"/>
      <p:bldP spid="188" grpId="0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/>
          </p:cNvSpPr>
          <p:nvPr>
            <p:ph type="body" sz="quarter" idx="1"/>
          </p:nvPr>
        </p:nvSpPr>
        <p:spPr>
          <a:xfrm>
            <a:off x="1441423" y="2426940"/>
            <a:ext cx="10470126" cy="2342169"/>
          </a:xfrm>
          <a:prstGeom prst="rect">
            <a:avLst/>
          </a:prstGeom>
        </p:spPr>
        <p:txBody>
          <a:bodyPr/>
          <a:lstStyle/>
          <a:p>
            <a:r>
              <a:t>B. La legatura obbligatoria della i quando segue e, f, g, l, r secondo uno schema noto nella corsiva:</a:t>
            </a:r>
          </a:p>
        </p:txBody>
      </p:sp>
      <p:sp>
        <p:nvSpPr>
          <p:cNvPr id="191" name="Shape 191"/>
          <p:cNvSpPr>
            <a:spLocks noGrp="1"/>
          </p:cNvSpPr>
          <p:nvPr>
            <p:ph type="sldNum" sz="quarter" idx="2"/>
          </p:nvPr>
        </p:nvSpPr>
        <p:spPr>
          <a:xfrm>
            <a:off x="6326720" y="9258300"/>
            <a:ext cx="338660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192" name="Shape 192"/>
          <p:cNvSpPr>
            <a:spLocks noGrp="1"/>
          </p:cNvSpPr>
          <p:nvPr>
            <p:ph type="title" idx="4294967295"/>
          </p:nvPr>
        </p:nvSpPr>
        <p:spPr>
          <a:xfrm>
            <a:off x="472027" y="670773"/>
            <a:ext cx="9716515" cy="772801"/>
          </a:xfrm>
          <a:prstGeom prst="rect">
            <a:avLst/>
          </a:prstGeom>
          <a:blipFill>
            <a:blip r:embed="rId2"/>
          </a:blipFill>
        </p:spPr>
        <p:txBody>
          <a:bodyPr/>
          <a:lstStyle>
            <a:lvl1pPr defTabSz="344677">
              <a:defRPr sz="4719">
                <a:solidFill>
                  <a:srgbClr val="FFFFFF"/>
                </a:solidFill>
              </a:defRPr>
            </a:lvl1pPr>
          </a:lstStyle>
          <a:p>
            <a:r>
              <a:t>3. Origine della scrittura</a:t>
            </a:r>
          </a:p>
        </p:txBody>
      </p:sp>
      <p:sp>
        <p:nvSpPr>
          <p:cNvPr id="194" name="Shape 194"/>
          <p:cNvSpPr/>
          <p:nvPr/>
        </p:nvSpPr>
        <p:spPr>
          <a:xfrm>
            <a:off x="11073212" y="9232899"/>
            <a:ext cx="1414070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just">
              <a:spcBef>
                <a:spcPts val="4200"/>
              </a:spcBef>
              <a:defRPr sz="2200" i="1">
                <a:solidFill>
                  <a:srgbClr val="000000"/>
                </a:solidFill>
                <a:latin typeface="Apple Garamond"/>
                <a:ea typeface="Apple Garamond"/>
                <a:cs typeface="Apple Garamond"/>
                <a:sym typeface="Apple Garamond"/>
              </a:defRPr>
            </a:lvl1pPr>
          </a:lstStyle>
          <a:p>
            <a:r>
              <a:t>proFBonomo</a:t>
            </a:r>
          </a:p>
        </p:txBody>
      </p:sp>
      <p:pic>
        <p:nvPicPr>
          <p:cNvPr id="196" name="WhatsApp Image 2021-03-24 at 08.53.14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075" y="5525870"/>
            <a:ext cx="8348650" cy="26093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9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build="p" bldLvl="5" animBg="1" advAuto="0"/>
      <p:bldP spid="19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/>
          </p:cNvSpPr>
          <p:nvPr>
            <p:ph type="body" sz="half" idx="1"/>
          </p:nvPr>
        </p:nvSpPr>
        <p:spPr>
          <a:xfrm>
            <a:off x="1072121" y="2427575"/>
            <a:ext cx="10513812" cy="4177955"/>
          </a:xfrm>
          <a:prstGeom prst="rect">
            <a:avLst/>
          </a:prstGeom>
        </p:spPr>
        <p:txBody>
          <a:bodyPr/>
          <a:lstStyle/>
          <a:p>
            <a:pPr marL="0" indent="0" defTabSz="443991">
              <a:spcBef>
                <a:spcPts val="3100"/>
              </a:spcBef>
              <a:buSzTx/>
              <a:buNone/>
              <a:defRPr sz="2888"/>
            </a:pPr>
            <a:r>
              <a:t>C. uso della i alta (I) invece della i bassa quando è all’inizio della parola in base alle lettere che seguono</a:t>
            </a:r>
          </a:p>
          <a:p>
            <a:pPr marL="0" indent="0" defTabSz="443991">
              <a:spcBef>
                <a:spcPts val="3100"/>
              </a:spcBef>
              <a:buSzTx/>
              <a:buNone/>
              <a:defRPr sz="2888"/>
            </a:pPr>
            <a:r>
              <a:t>D. i alta quando è semivocalica</a:t>
            </a:r>
          </a:p>
          <a:p>
            <a:pPr marL="337820" indent="-337820" defTabSz="443991">
              <a:spcBef>
                <a:spcPts val="3100"/>
              </a:spcBef>
              <a:defRPr sz="2888"/>
            </a:pPr>
            <a:r>
              <a:t>differenziazione di </a:t>
            </a:r>
            <a:r>
              <a:rPr b="1"/>
              <a:t>ti </a:t>
            </a:r>
          </a:p>
          <a:p>
            <a:pPr marL="675640" lvl="1" indent="-337820" defTabSz="443991">
              <a:spcBef>
                <a:spcPts val="3100"/>
              </a:spcBef>
              <a:defRPr sz="2888"/>
            </a:pPr>
            <a:r>
              <a:t>suono</a:t>
            </a:r>
            <a:r>
              <a:rPr b="1"/>
              <a:t> duro TI</a:t>
            </a:r>
            <a:r>
              <a:t>BI</a:t>
            </a:r>
            <a:endParaRPr b="1"/>
          </a:p>
          <a:p>
            <a:pPr marL="675640" lvl="1" indent="-337820" defTabSz="443991">
              <a:spcBef>
                <a:spcPts val="3100"/>
              </a:spcBef>
              <a:defRPr sz="2888"/>
            </a:pPr>
            <a:r>
              <a:t>suono</a:t>
            </a:r>
            <a:r>
              <a:rPr b="1"/>
              <a:t> ASSIBILATO </a:t>
            </a:r>
            <a:r>
              <a:t>PRE</a:t>
            </a:r>
            <a:r>
              <a:rPr b="1"/>
              <a:t>TI</a:t>
            </a:r>
            <a:r>
              <a:t>UM</a:t>
            </a:r>
          </a:p>
        </p:txBody>
      </p:sp>
      <p:sp>
        <p:nvSpPr>
          <p:cNvPr id="199" name="Shape 199"/>
          <p:cNvSpPr>
            <a:spLocks noGrp="1"/>
          </p:cNvSpPr>
          <p:nvPr>
            <p:ph type="sldNum" sz="quarter" idx="2"/>
          </p:nvPr>
        </p:nvSpPr>
        <p:spPr>
          <a:xfrm>
            <a:off x="6325213" y="9258300"/>
            <a:ext cx="341674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200" name="Shape 200"/>
          <p:cNvSpPr>
            <a:spLocks noGrp="1"/>
          </p:cNvSpPr>
          <p:nvPr>
            <p:ph type="title" idx="4294967295"/>
          </p:nvPr>
        </p:nvSpPr>
        <p:spPr>
          <a:xfrm>
            <a:off x="560127" y="758873"/>
            <a:ext cx="9716515" cy="772801"/>
          </a:xfrm>
          <a:prstGeom prst="rect">
            <a:avLst/>
          </a:prstGeom>
          <a:blipFill>
            <a:blip r:embed="rId2"/>
          </a:blipFill>
        </p:spPr>
        <p:txBody>
          <a:bodyPr/>
          <a:lstStyle>
            <a:lvl1pPr defTabSz="344677">
              <a:defRPr sz="4719">
                <a:solidFill>
                  <a:srgbClr val="FFFFFF"/>
                </a:solidFill>
              </a:defRPr>
            </a:lvl1pPr>
          </a:lstStyle>
          <a:p>
            <a:r>
              <a:t>3. Origine della scrittura</a:t>
            </a:r>
          </a:p>
        </p:txBody>
      </p:sp>
      <p:sp>
        <p:nvSpPr>
          <p:cNvPr id="202" name="Shape 202"/>
          <p:cNvSpPr/>
          <p:nvPr/>
        </p:nvSpPr>
        <p:spPr>
          <a:xfrm>
            <a:off x="11073212" y="9232899"/>
            <a:ext cx="1414070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just">
              <a:spcBef>
                <a:spcPts val="4200"/>
              </a:spcBef>
              <a:defRPr sz="2200" i="1">
                <a:solidFill>
                  <a:srgbClr val="000000"/>
                </a:solidFill>
                <a:latin typeface="Apple Garamond"/>
                <a:ea typeface="Apple Garamond"/>
                <a:cs typeface="Apple Garamond"/>
                <a:sym typeface="Apple Garamond"/>
              </a:defRPr>
            </a:lvl1pPr>
          </a:lstStyle>
          <a:p>
            <a:r>
              <a:t>proFBonomo</a:t>
            </a:r>
          </a:p>
        </p:txBody>
      </p:sp>
      <p:pic>
        <p:nvPicPr>
          <p:cNvPr id="204" name="WhatsApp Image 2021-03-24 at 08.53.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0394" y="5392150"/>
            <a:ext cx="4797422" cy="24073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9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 build="p" bldLvl="5" animBg="1" advAuto="0"/>
      <p:bldP spid="200" grpId="0" animBg="1"/>
      <p:bldP spid="204" grpId="0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/>
          </p:cNvSpPr>
          <p:nvPr>
            <p:ph type="body" idx="1"/>
          </p:nvPr>
        </p:nvSpPr>
        <p:spPr>
          <a:xfrm>
            <a:off x="892019" y="2572143"/>
            <a:ext cx="11296298" cy="6086954"/>
          </a:xfrm>
          <a:prstGeom prst="rect">
            <a:avLst/>
          </a:prstGeom>
        </p:spPr>
        <p:txBody>
          <a:bodyPr/>
          <a:lstStyle/>
          <a:p>
            <a:pPr marL="0" indent="0" defTabSz="490727">
              <a:spcBef>
                <a:spcPts val="3500"/>
              </a:spcBef>
              <a:buSzTx/>
              <a:buNone/>
              <a:defRPr sz="3191"/>
            </a:pPr>
            <a:r>
              <a:rPr sz="3150" dirty="0"/>
              <a:t>caratteristiche autonome che compaiono con sistematicità dal X secolo e che hanno spinto LOWE a identificare quattro fasi della formazione della beneventana</a:t>
            </a:r>
            <a:endParaRPr lang="it-IT" sz="3150" dirty="0"/>
          </a:p>
          <a:p>
            <a:pPr marL="372745" indent="-372745" defTabSz="490727">
              <a:spcBef>
                <a:spcPts val="3500"/>
              </a:spcBef>
              <a:defRPr sz="3191"/>
            </a:pPr>
            <a:r>
              <a:rPr sz="3150" dirty="0"/>
              <a:t>La </a:t>
            </a:r>
            <a:r>
              <a:rPr sz="3150" err="1"/>
              <a:t>beneventana</a:t>
            </a:r>
            <a:r>
              <a:rPr sz="3150" dirty="0"/>
              <a:t>, </a:t>
            </a:r>
            <a:r>
              <a:rPr sz="3150" err="1"/>
              <a:t>già</a:t>
            </a:r>
            <a:r>
              <a:rPr sz="3150" dirty="0"/>
              <a:t> dal </a:t>
            </a:r>
            <a:r>
              <a:rPr sz="3150" err="1"/>
              <a:t>secolo</a:t>
            </a:r>
            <a:r>
              <a:rPr sz="3150" dirty="0"/>
              <a:t> X, ha </a:t>
            </a:r>
            <a:r>
              <a:rPr sz="3150" err="1"/>
              <a:t>alcune</a:t>
            </a:r>
            <a:r>
              <a:rPr sz="3150" dirty="0"/>
              <a:t> </a:t>
            </a:r>
            <a:r>
              <a:rPr sz="3150" err="1"/>
              <a:t>caratteristiche</a:t>
            </a:r>
            <a:r>
              <a:rPr sz="3150" dirty="0"/>
              <a:t> definite, come il </a:t>
            </a:r>
            <a:r>
              <a:rPr sz="3150" err="1"/>
              <a:t>tratteggio</a:t>
            </a:r>
            <a:r>
              <a:rPr sz="3150" dirty="0"/>
              <a:t> </a:t>
            </a:r>
            <a:r>
              <a:rPr sz="3150" err="1"/>
              <a:t>fluido</a:t>
            </a:r>
            <a:r>
              <a:rPr sz="3150" dirty="0"/>
              <a:t>, le </a:t>
            </a:r>
            <a:r>
              <a:rPr sz="3150" err="1"/>
              <a:t>forme</a:t>
            </a:r>
            <a:r>
              <a:rPr sz="3150" dirty="0"/>
              <a:t> </a:t>
            </a:r>
            <a:r>
              <a:rPr sz="3150" err="1"/>
              <a:t>delle</a:t>
            </a:r>
            <a:r>
              <a:rPr sz="3150" dirty="0"/>
              <a:t> </a:t>
            </a:r>
            <a:r>
              <a:rPr sz="3150" err="1"/>
              <a:t>lettere</a:t>
            </a:r>
            <a:r>
              <a:rPr sz="3150" dirty="0"/>
              <a:t> </a:t>
            </a:r>
            <a:r>
              <a:rPr sz="3150" err="1"/>
              <a:t>rotondeggianti</a:t>
            </a:r>
            <a:r>
              <a:rPr sz="3150" dirty="0"/>
              <a:t>, le </a:t>
            </a:r>
            <a:r>
              <a:rPr sz="3150" err="1"/>
              <a:t>lettere</a:t>
            </a:r>
            <a:r>
              <a:rPr sz="3150" dirty="0"/>
              <a:t> </a:t>
            </a:r>
            <a:r>
              <a:rPr sz="3150" err="1"/>
              <a:t>accostate</a:t>
            </a:r>
            <a:r>
              <a:rPr sz="3150" dirty="0"/>
              <a:t> </a:t>
            </a:r>
            <a:r>
              <a:rPr sz="3150" err="1"/>
              <a:t>fra</a:t>
            </a:r>
            <a:r>
              <a:rPr sz="3150" dirty="0"/>
              <a:t> loro, </a:t>
            </a:r>
            <a:r>
              <a:rPr sz="3150" err="1"/>
              <a:t>l’uso</a:t>
            </a:r>
            <a:r>
              <a:rPr sz="3150" dirty="0"/>
              <a:t> </a:t>
            </a:r>
            <a:r>
              <a:rPr sz="3150" err="1"/>
              <a:t>rigido</a:t>
            </a:r>
            <a:r>
              <a:rPr sz="3150" dirty="0"/>
              <a:t> di </a:t>
            </a:r>
            <a:r>
              <a:rPr sz="3150" err="1"/>
              <a:t>alcuni</a:t>
            </a:r>
            <a:r>
              <a:rPr sz="3150" dirty="0"/>
              <a:t> </a:t>
            </a:r>
            <a:r>
              <a:rPr sz="3150" err="1"/>
              <a:t>legamenti</a:t>
            </a:r>
            <a:r>
              <a:rPr sz="3150" dirty="0"/>
              <a:t> </a:t>
            </a:r>
            <a:r>
              <a:rPr sz="3150" err="1"/>
              <a:t>obbligatori</a:t>
            </a:r>
            <a:r>
              <a:rPr sz="3150" dirty="0"/>
              <a:t> e </a:t>
            </a:r>
            <a:r>
              <a:rPr sz="3150" err="1"/>
              <a:t>numerose</a:t>
            </a:r>
            <a:r>
              <a:rPr sz="3150" dirty="0"/>
              <a:t> </a:t>
            </a:r>
            <a:r>
              <a:rPr sz="3150" err="1"/>
              <a:t>altre</a:t>
            </a:r>
            <a:r>
              <a:rPr sz="3150" dirty="0"/>
              <a:t> </a:t>
            </a:r>
            <a:r>
              <a:rPr sz="3150" err="1"/>
              <a:t>legature</a:t>
            </a:r>
            <a:r>
              <a:rPr sz="3150" dirty="0"/>
              <a:t>.</a:t>
            </a:r>
          </a:p>
          <a:p>
            <a:pPr marL="372745" indent="-372745" defTabSz="490727">
              <a:spcBef>
                <a:spcPts val="3500"/>
              </a:spcBef>
              <a:defRPr sz="3191"/>
            </a:pPr>
            <a:r>
              <a:rPr lang="en-US" sz="3200" dirty="0"/>
              <a:t>la </a:t>
            </a:r>
            <a:r>
              <a:rPr lang="en-US" sz="3200" dirty="0" err="1"/>
              <a:t>Beneventana</a:t>
            </a:r>
            <a:r>
              <a:rPr lang="en-US" sz="3200" dirty="0"/>
              <a:t> continua a </a:t>
            </a:r>
            <a:r>
              <a:rPr lang="en-US" sz="3200" dirty="0" err="1"/>
              <a:t>mantenere</a:t>
            </a:r>
            <a:r>
              <a:rPr lang="en-US" sz="3200" dirty="0"/>
              <a:t> </a:t>
            </a:r>
            <a:r>
              <a:rPr lang="en-US" sz="3200" dirty="0" err="1"/>
              <a:t>l’onciale</a:t>
            </a:r>
            <a:r>
              <a:rPr lang="en-US" sz="3200" dirty="0"/>
              <a:t> per </a:t>
            </a:r>
            <a:r>
              <a:rPr lang="en-US" sz="3200" i="1" dirty="0"/>
              <a:t>incipit, explicit</a:t>
            </a:r>
            <a:r>
              <a:rPr lang="en-US" sz="3200" dirty="0"/>
              <a:t> e </a:t>
            </a:r>
            <a:r>
              <a:rPr lang="en-US" sz="3200" i="1" dirty="0"/>
              <a:t>capitula</a:t>
            </a:r>
            <a:endParaRPr lang="it-IT" sz="3150" dirty="0"/>
          </a:p>
        </p:txBody>
      </p:sp>
      <p:sp>
        <p:nvSpPr>
          <p:cNvPr id="207" name="Shape 207"/>
          <p:cNvSpPr>
            <a:spLocks noGrp="1"/>
          </p:cNvSpPr>
          <p:nvPr>
            <p:ph type="sldNum" sz="quarter" idx="2"/>
          </p:nvPr>
        </p:nvSpPr>
        <p:spPr>
          <a:xfrm>
            <a:off x="6329399" y="9258300"/>
            <a:ext cx="333302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209" name="Shape 209"/>
          <p:cNvSpPr/>
          <p:nvPr/>
        </p:nvSpPr>
        <p:spPr>
          <a:xfrm>
            <a:off x="11073212" y="9232899"/>
            <a:ext cx="1414070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just">
              <a:spcBef>
                <a:spcPts val="4200"/>
              </a:spcBef>
              <a:defRPr sz="2200" i="1">
                <a:solidFill>
                  <a:srgbClr val="000000"/>
                </a:solidFill>
                <a:latin typeface="Apple Garamond"/>
                <a:ea typeface="Apple Garamond"/>
                <a:cs typeface="Apple Garamond"/>
                <a:sym typeface="Apple Garamond"/>
              </a:defRPr>
            </a:lvl1pPr>
          </a:lstStyle>
          <a:p>
            <a:r>
              <a:t>proFBonomo</a:t>
            </a:r>
          </a:p>
        </p:txBody>
      </p:sp>
      <p:pic>
        <p:nvPicPr>
          <p:cNvPr id="211" name="Alfabeto_beneventana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988" y="1011687"/>
            <a:ext cx="11674783" cy="14311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20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0" build="p" bldLvl="5" animBg="1" advAuto="0"/>
      <p:bldP spid="211" grpId="0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/>
          </p:cNvSpPr>
          <p:nvPr>
            <p:ph type="title"/>
          </p:nvPr>
        </p:nvSpPr>
        <p:spPr>
          <a:xfrm>
            <a:off x="1122455" y="3230784"/>
            <a:ext cx="11099800" cy="2159000"/>
          </a:xfrm>
          <a:prstGeom prst="rect">
            <a:avLst/>
          </a:prstGeom>
          <a:blipFill>
            <a:blip r:embed="rId2"/>
          </a:blipFill>
        </p:spPr>
        <p:txBody>
          <a:bodyPr/>
          <a:lstStyle>
            <a:lvl1pPr defTabSz="560831">
              <a:defRPr sz="7679">
                <a:solidFill>
                  <a:srgbClr val="FFFFFF"/>
                </a:solidFill>
              </a:defRPr>
            </a:lvl1pPr>
          </a:lstStyle>
          <a:p>
            <a:r>
              <a:t>4. Criteri di datazione</a:t>
            </a:r>
          </a:p>
        </p:txBody>
      </p:sp>
      <p:sp>
        <p:nvSpPr>
          <p:cNvPr id="214" name="Shape 214"/>
          <p:cNvSpPr>
            <a:spLocks noGrp="1"/>
          </p:cNvSpPr>
          <p:nvPr>
            <p:ph type="sldNum" sz="quarter" idx="2"/>
          </p:nvPr>
        </p:nvSpPr>
        <p:spPr>
          <a:xfrm>
            <a:off x="6325102" y="9258300"/>
            <a:ext cx="341896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sp>
        <p:nvSpPr>
          <p:cNvPr id="217" name="Shape 217"/>
          <p:cNvSpPr/>
          <p:nvPr/>
        </p:nvSpPr>
        <p:spPr>
          <a:xfrm>
            <a:off x="11073212" y="9232899"/>
            <a:ext cx="1414070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just">
              <a:spcBef>
                <a:spcPts val="4200"/>
              </a:spcBef>
              <a:defRPr sz="2200" i="1">
                <a:solidFill>
                  <a:srgbClr val="000000"/>
                </a:solidFill>
                <a:latin typeface="Apple Garamond"/>
                <a:ea typeface="Apple Garamond"/>
                <a:cs typeface="Apple Garamond"/>
                <a:sym typeface="Apple Garamond"/>
              </a:defRPr>
            </a:lvl1pPr>
          </a:lstStyle>
          <a:p>
            <a:r>
              <a:t>proFBonomo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0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/>
          </p:cNvSpPr>
          <p:nvPr>
            <p:ph type="sldNum" sz="quarter" idx="2"/>
          </p:nvPr>
        </p:nvSpPr>
        <p:spPr>
          <a:xfrm>
            <a:off x="6332357" y="9258300"/>
            <a:ext cx="327386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sp>
        <p:nvSpPr>
          <p:cNvPr id="221" name="Shape 221"/>
          <p:cNvSpPr/>
          <p:nvPr/>
        </p:nvSpPr>
        <p:spPr>
          <a:xfrm>
            <a:off x="3040939" y="4219454"/>
            <a:ext cx="6922922" cy="1314692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defRPr sz="8000" b="1"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Prima fase</a:t>
            </a:r>
          </a:p>
        </p:txBody>
      </p:sp>
      <p:sp>
        <p:nvSpPr>
          <p:cNvPr id="223" name="Shape 223"/>
          <p:cNvSpPr/>
          <p:nvPr/>
        </p:nvSpPr>
        <p:spPr>
          <a:xfrm>
            <a:off x="11073212" y="9232899"/>
            <a:ext cx="1414070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just">
              <a:spcBef>
                <a:spcPts val="4200"/>
              </a:spcBef>
              <a:defRPr sz="2200" i="1">
                <a:solidFill>
                  <a:srgbClr val="000000"/>
                </a:solidFill>
                <a:latin typeface="Apple Garamond"/>
                <a:ea typeface="Apple Garamond"/>
                <a:cs typeface="Apple Garamond"/>
                <a:sym typeface="Apple Garamond"/>
              </a:defRPr>
            </a:lvl1pPr>
          </a:lstStyle>
          <a:p>
            <a:r>
              <a:t>proFBonomo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fast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/>
          </p:cNvSpPr>
          <p:nvPr>
            <p:ph type="body" idx="1"/>
          </p:nvPr>
        </p:nvSpPr>
        <p:spPr>
          <a:xfrm>
            <a:off x="952500" y="1747565"/>
            <a:ext cx="11099800" cy="6814870"/>
          </a:xfrm>
          <a:prstGeom prst="rect">
            <a:avLst/>
          </a:prstGeom>
        </p:spPr>
        <p:txBody>
          <a:bodyPr/>
          <a:lstStyle/>
          <a:p>
            <a:r>
              <a:t>subito dopo la prima ricostruzione per opera dell’abate Petronace, l’abbazia diviene centro della vita religiosa e della cultura medievale</a:t>
            </a:r>
          </a:p>
          <a:p>
            <a:r>
              <a:t>le condizioni politiche, che portarono il sud Italia fuori dall’orbita dell’impero, e culturali per cui nessun altro centro era in grado di rivaleggiare con Montecassino, favorirono il suo </a:t>
            </a:r>
            <a:r>
              <a:rPr i="1"/>
              <a:t>scriptorium </a:t>
            </a:r>
            <a:r>
              <a:t>al quale affluirono monaci, studiosi e codici da ogni parte dell’Europa.</a:t>
            </a:r>
          </a:p>
        </p:txBody>
      </p:sp>
      <p:sp>
        <p:nvSpPr>
          <p:cNvPr id="226" name="Shape 226"/>
          <p:cNvSpPr>
            <a:spLocks noGrp="1"/>
          </p:cNvSpPr>
          <p:nvPr>
            <p:ph type="sldNum" sz="quarter" idx="2"/>
          </p:nvPr>
        </p:nvSpPr>
        <p:spPr>
          <a:xfrm>
            <a:off x="6321642" y="9258300"/>
            <a:ext cx="348816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  <p:sp>
        <p:nvSpPr>
          <p:cNvPr id="229" name="Shape 229"/>
          <p:cNvSpPr/>
          <p:nvPr/>
        </p:nvSpPr>
        <p:spPr>
          <a:xfrm>
            <a:off x="11073212" y="9232899"/>
            <a:ext cx="1414070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just">
              <a:spcBef>
                <a:spcPts val="4200"/>
              </a:spcBef>
              <a:defRPr sz="2200" i="1">
                <a:solidFill>
                  <a:srgbClr val="000000"/>
                </a:solidFill>
                <a:latin typeface="Apple Garamond"/>
                <a:ea typeface="Apple Garamond"/>
                <a:cs typeface="Apple Garamond"/>
                <a:sym typeface="Apple Garamond"/>
              </a:defRPr>
            </a:lvl1pPr>
          </a:lstStyle>
          <a:p>
            <a:r>
              <a:t>proFBonomo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sh dir="d"/>
      </p:transition>
    </mc:Choice>
    <mc:Fallback xmlns="">
      <p:transition spd="fast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body" idx="1"/>
          </p:nvPr>
        </p:nvSpPr>
        <p:spPr>
          <a:xfrm>
            <a:off x="1136623" y="1222095"/>
            <a:ext cx="10655945" cy="7581131"/>
          </a:xfrm>
          <a:prstGeom prst="rect">
            <a:avLst/>
          </a:prstGeom>
        </p:spPr>
        <p:txBody>
          <a:bodyPr/>
          <a:lstStyle/>
          <a:p>
            <a:r>
              <a:t>scrittura dell’Italia del sud dalla fine dell’VIII sec. al XIII.</a:t>
            </a:r>
          </a:p>
          <a:p>
            <a:r>
              <a:t>usata ancora nel XII in concorrenza con la CAROLINA e poi definitivamente sostituita con il diffondersi nel XIII della scrittura gotica.</a:t>
            </a:r>
          </a:p>
          <a:p>
            <a:r>
              <a:t>tra le varie denominazioni prende il titolo di CASSINESE con ovvio riferimento al centro più eminente di produzione libraria presso l’Arcicenobio di Monetecassino.</a:t>
            </a:r>
          </a:p>
        </p:txBody>
      </p:sp>
      <p:sp>
        <p:nvSpPr>
          <p:cNvPr id="127" name="Shape 127"/>
          <p:cNvSpPr>
            <a:spLocks noGrp="1"/>
          </p:cNvSpPr>
          <p:nvPr>
            <p:ph type="sldNum" sz="quarter" idx="2"/>
          </p:nvPr>
        </p:nvSpPr>
        <p:spPr>
          <a:xfrm>
            <a:off x="6375052" y="9258300"/>
            <a:ext cx="241996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130" name="Shape 130"/>
          <p:cNvSpPr/>
          <p:nvPr/>
        </p:nvSpPr>
        <p:spPr>
          <a:xfrm>
            <a:off x="11073212" y="9232899"/>
            <a:ext cx="1414070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just">
              <a:spcBef>
                <a:spcPts val="4200"/>
              </a:spcBef>
              <a:defRPr sz="2200" i="1">
                <a:solidFill>
                  <a:srgbClr val="000000"/>
                </a:solidFill>
                <a:latin typeface="Apple Garamond"/>
                <a:ea typeface="Apple Garamond"/>
                <a:cs typeface="Apple Garamond"/>
                <a:sym typeface="Apple Garamond"/>
              </a:defRPr>
            </a:lvl1pPr>
          </a:lstStyle>
          <a:p>
            <a:r>
              <a:t>proFBonomo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/>
          </p:cNvSpPr>
          <p:nvPr>
            <p:ph type="title"/>
          </p:nvPr>
        </p:nvSpPr>
        <p:spPr>
          <a:xfrm>
            <a:off x="492820" y="984882"/>
            <a:ext cx="8796315" cy="939893"/>
          </a:xfrm>
          <a:prstGeom prst="rect">
            <a:avLst/>
          </a:prstGeom>
          <a:blipFill>
            <a:blip r:embed="rId2"/>
          </a:blipFill>
        </p:spPr>
        <p:txBody>
          <a:bodyPr/>
          <a:lstStyle>
            <a:lvl1pPr defTabSz="543305">
              <a:defRPr sz="3999">
                <a:solidFill>
                  <a:srgbClr val="FFFFFF"/>
                </a:solidFill>
              </a:defRPr>
            </a:lvl1pPr>
          </a:lstStyle>
          <a:p>
            <a:r>
              <a:t> Periodo dei tentativi VIII-IX sec.</a:t>
            </a:r>
          </a:p>
        </p:txBody>
      </p:sp>
      <p:sp>
        <p:nvSpPr>
          <p:cNvPr id="232" name="Shape 232"/>
          <p:cNvSpPr>
            <a:spLocks noGrp="1"/>
          </p:cNvSpPr>
          <p:nvPr>
            <p:ph type="body" idx="1"/>
          </p:nvPr>
        </p:nvSpPr>
        <p:spPr>
          <a:xfrm>
            <a:off x="1227239" y="2434169"/>
            <a:ext cx="10569224" cy="6342978"/>
          </a:xfrm>
          <a:prstGeom prst="rect">
            <a:avLst/>
          </a:prstGeom>
        </p:spPr>
        <p:txBody>
          <a:bodyPr/>
          <a:lstStyle/>
          <a:p>
            <a:pPr marL="551180" lvl="1" indent="-275590" defTabSz="362204">
              <a:spcBef>
                <a:spcPts val="2600"/>
              </a:spcBef>
              <a:defRPr sz="2356"/>
            </a:pPr>
            <a:r>
              <a:t>incertezza su ogni elemento. Morfologia delle lettere </a:t>
            </a:r>
            <a:r>
              <a:rPr b="1"/>
              <a:t>a</a:t>
            </a:r>
            <a:r>
              <a:t> e </a:t>
            </a:r>
            <a:r>
              <a:rPr b="1"/>
              <a:t>t</a:t>
            </a:r>
            <a:r>
              <a:t> ancora non ben definita e le legature non sono costanti</a:t>
            </a:r>
          </a:p>
          <a:p>
            <a:pPr marL="551180" lvl="1" indent="-275590" defTabSz="362204">
              <a:spcBef>
                <a:spcPts val="2600"/>
              </a:spcBef>
              <a:defRPr sz="2356"/>
            </a:pPr>
            <a:r>
              <a:rPr b="1"/>
              <a:t>non c’è ancora la regola per il doppio uso della legatura </a:t>
            </a:r>
            <a:r>
              <a:rPr b="1" u="sng"/>
              <a:t>ti</a:t>
            </a:r>
          </a:p>
          <a:p>
            <a:pPr marL="551180" lvl="1" indent="-275590" defTabSz="362204">
              <a:spcBef>
                <a:spcPts val="2600"/>
              </a:spcBef>
              <a:defRPr sz="2356"/>
            </a:pPr>
            <a:r>
              <a:t>elementi della corsiva con caratteristiche </a:t>
            </a:r>
            <a:r>
              <a:rPr b="1"/>
              <a:t>irregolari </a:t>
            </a:r>
            <a:r>
              <a:t>(il copista usa lettere differenti e non c’è regolarità nell’uso delle legature)</a:t>
            </a:r>
          </a:p>
          <a:p>
            <a:pPr marL="551180" lvl="1" indent="-275590" defTabSz="362204">
              <a:spcBef>
                <a:spcPts val="2600"/>
              </a:spcBef>
              <a:defRPr sz="2356"/>
            </a:pPr>
            <a:r>
              <a:t>le aste (b, d, I, l, h) come nelle scritture del nord, presentano un ingrossamento (ASTE CLAVATE) o una sorta di raddoppiamento “a frusta”.</a:t>
            </a:r>
          </a:p>
          <a:p>
            <a:pPr marL="551180" lvl="1" indent="-275590" defTabSz="362204">
              <a:spcBef>
                <a:spcPts val="2600"/>
              </a:spcBef>
              <a:defRPr sz="2356"/>
            </a:pPr>
            <a:r>
              <a:t>PRISCIANO VATICANO, </a:t>
            </a:r>
            <a:r>
              <a:rPr u="sng">
                <a:hlinkClick r:id="rId3"/>
              </a:rPr>
              <a:t>Vat. lat. 3313</a:t>
            </a:r>
          </a:p>
          <a:p>
            <a:pPr marL="275590" indent="-275590" defTabSz="362204">
              <a:spcBef>
                <a:spcPts val="2600"/>
              </a:spcBef>
              <a:defRPr sz="2356"/>
            </a:pPr>
            <a:r>
              <a:rPr b="1"/>
              <a:t>manoscritto liturgico </a:t>
            </a:r>
            <a:r>
              <a:rPr u="sng">
                <a:hlinkClick r:id="rId4"/>
              </a:rPr>
              <a:t>cassinese</a:t>
            </a:r>
            <a:r>
              <a:t> </a:t>
            </a:r>
          </a:p>
        </p:txBody>
      </p:sp>
      <p:sp>
        <p:nvSpPr>
          <p:cNvPr id="233" name="Shape 233"/>
          <p:cNvSpPr>
            <a:spLocks noGrp="1"/>
          </p:cNvSpPr>
          <p:nvPr>
            <p:ph type="sldNum" sz="quarter" idx="2"/>
          </p:nvPr>
        </p:nvSpPr>
        <p:spPr>
          <a:xfrm>
            <a:off x="6325102" y="9258300"/>
            <a:ext cx="341896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  <p:sp>
        <p:nvSpPr>
          <p:cNvPr id="236" name="Shape 236"/>
          <p:cNvSpPr/>
          <p:nvPr/>
        </p:nvSpPr>
        <p:spPr>
          <a:xfrm>
            <a:off x="11073212" y="9232899"/>
            <a:ext cx="1414070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just">
              <a:spcBef>
                <a:spcPts val="4200"/>
              </a:spcBef>
              <a:defRPr sz="2200" i="1">
                <a:solidFill>
                  <a:srgbClr val="000000"/>
                </a:solidFill>
                <a:latin typeface="Apple Garamond"/>
                <a:ea typeface="Apple Garamond"/>
                <a:cs typeface="Apple Garamond"/>
                <a:sym typeface="Apple Garamond"/>
              </a:defRPr>
            </a:lvl1pPr>
          </a:lstStyle>
          <a:p>
            <a:r>
              <a:t>proFBonomo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" grpId="0" animBg="1"/>
      <p:bldP spid="232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/>
          </p:cNvSpPr>
          <p:nvPr>
            <p:ph type="sldNum" sz="quarter" idx="2"/>
          </p:nvPr>
        </p:nvSpPr>
        <p:spPr>
          <a:xfrm>
            <a:off x="6304898" y="9258300"/>
            <a:ext cx="382304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  <p:sp>
        <p:nvSpPr>
          <p:cNvPr id="240" name="Shape 240"/>
          <p:cNvSpPr/>
          <p:nvPr/>
        </p:nvSpPr>
        <p:spPr>
          <a:xfrm>
            <a:off x="3040939" y="3294145"/>
            <a:ext cx="6922922" cy="1314692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defRPr sz="8000" b="1"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Seconda fase</a:t>
            </a:r>
          </a:p>
        </p:txBody>
      </p:sp>
      <p:sp>
        <p:nvSpPr>
          <p:cNvPr id="242" name="Shape 242"/>
          <p:cNvSpPr/>
          <p:nvPr/>
        </p:nvSpPr>
        <p:spPr>
          <a:xfrm>
            <a:off x="11073212" y="9232899"/>
            <a:ext cx="1414070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just">
              <a:spcBef>
                <a:spcPts val="4200"/>
              </a:spcBef>
              <a:defRPr sz="2200" i="1">
                <a:solidFill>
                  <a:srgbClr val="000000"/>
                </a:solidFill>
                <a:latin typeface="Apple Garamond"/>
                <a:ea typeface="Apple Garamond"/>
                <a:cs typeface="Apple Garamond"/>
                <a:sym typeface="Apple Garamond"/>
              </a:defRPr>
            </a:lvl1pPr>
          </a:lstStyle>
          <a:p>
            <a:r>
              <a:t>proFBonomo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/>
          </p:cNvSpPr>
          <p:nvPr>
            <p:ph type="body" idx="1"/>
          </p:nvPr>
        </p:nvSpPr>
        <p:spPr>
          <a:xfrm>
            <a:off x="952500" y="3019018"/>
            <a:ext cx="11212716" cy="5864632"/>
          </a:xfrm>
          <a:prstGeom prst="rect">
            <a:avLst/>
          </a:prstGeom>
        </p:spPr>
        <p:txBody>
          <a:bodyPr/>
          <a:lstStyle/>
          <a:p>
            <a:pPr marL="675640" lvl="1" indent="-337820" defTabSz="443991">
              <a:spcBef>
                <a:spcPts val="3100"/>
              </a:spcBef>
              <a:defRPr sz="2888"/>
            </a:pPr>
            <a:r>
              <a:t>Dopo la distruzione dell’883, i monaci si rifugiano a TEANO e poi a CAPUA. </a:t>
            </a:r>
          </a:p>
          <a:p>
            <a:pPr marL="675640" lvl="1" indent="-337820" defTabSz="443991">
              <a:spcBef>
                <a:spcPts val="3100"/>
              </a:spcBef>
              <a:defRPr sz="2888"/>
            </a:pPr>
            <a:r>
              <a:t>la scrittura è più calligrafica e regolare con l’allineamento più curato e l’uso obbligatorio di alcune legature con </a:t>
            </a:r>
            <a:r>
              <a:rPr b="1" u="sng"/>
              <a:t>i</a:t>
            </a:r>
          </a:p>
          <a:p>
            <a:pPr marL="675640" lvl="1" indent="-337820" defTabSz="443991">
              <a:spcBef>
                <a:spcPts val="3100"/>
              </a:spcBef>
              <a:defRPr sz="2888"/>
            </a:pPr>
            <a:r>
              <a:rPr b="1" u="sng"/>
              <a:t>si stabiliscono due regole precise</a:t>
            </a:r>
          </a:p>
          <a:p>
            <a:pPr marL="1505711" lvl="2" indent="-501904" defTabSz="443991">
              <a:spcBef>
                <a:spcPts val="3100"/>
              </a:spcBef>
              <a:buSzPct val="100000"/>
              <a:buAutoNum type="arabicPeriod"/>
              <a:defRPr sz="2888"/>
            </a:pPr>
            <a:r>
              <a:t>uso della i alta all’inizio della parola quando non seguono lettere con asta alta. In mezzo alla parola quando la i ha un suono semivocalico (FIUME; GUIDA)</a:t>
            </a:r>
          </a:p>
          <a:p>
            <a:pPr marL="1505711" lvl="2" indent="-501904" defTabSz="443991">
              <a:spcBef>
                <a:spcPts val="3100"/>
              </a:spcBef>
              <a:buSzPct val="100000"/>
              <a:buAutoNum type="arabicPeriod"/>
              <a:defRPr sz="2888"/>
            </a:pPr>
            <a:r>
              <a:t>doppio uso della legatura </a:t>
            </a:r>
            <a:r>
              <a:rPr b="1"/>
              <a:t>ti (sordo  - itineris - e assibilato - nuntiis, p. 129).</a:t>
            </a:r>
          </a:p>
        </p:txBody>
      </p:sp>
      <p:sp>
        <p:nvSpPr>
          <p:cNvPr id="245" name="Shape 245"/>
          <p:cNvSpPr>
            <a:spLocks noGrp="1"/>
          </p:cNvSpPr>
          <p:nvPr>
            <p:ph type="sldNum" sz="quarter" idx="2"/>
          </p:nvPr>
        </p:nvSpPr>
        <p:spPr>
          <a:xfrm>
            <a:off x="6325939" y="9258300"/>
            <a:ext cx="340222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/>
          </a:p>
        </p:txBody>
      </p:sp>
      <p:sp>
        <p:nvSpPr>
          <p:cNvPr id="248" name="Shape 248"/>
          <p:cNvSpPr/>
          <p:nvPr/>
        </p:nvSpPr>
        <p:spPr>
          <a:xfrm>
            <a:off x="11073212" y="9232899"/>
            <a:ext cx="1414070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just">
              <a:spcBef>
                <a:spcPts val="4200"/>
              </a:spcBef>
              <a:defRPr sz="2200" i="1">
                <a:solidFill>
                  <a:srgbClr val="000000"/>
                </a:solidFill>
                <a:latin typeface="Apple Garamond"/>
                <a:ea typeface="Apple Garamond"/>
                <a:cs typeface="Apple Garamond"/>
                <a:sym typeface="Apple Garamond"/>
              </a:defRPr>
            </a:lvl1pPr>
          </a:lstStyle>
          <a:p>
            <a:r>
              <a:t>proFBonomo</a:t>
            </a:r>
          </a:p>
        </p:txBody>
      </p:sp>
      <p:sp>
        <p:nvSpPr>
          <p:cNvPr id="249" name="Shape 249"/>
          <p:cNvSpPr>
            <a:spLocks noGrp="1"/>
          </p:cNvSpPr>
          <p:nvPr>
            <p:ph type="title"/>
          </p:nvPr>
        </p:nvSpPr>
        <p:spPr>
          <a:xfrm>
            <a:off x="740515" y="1057917"/>
            <a:ext cx="9276967" cy="1122039"/>
          </a:xfrm>
          <a:prstGeom prst="rect">
            <a:avLst/>
          </a:prstGeom>
          <a:blipFill>
            <a:blip r:embed="rId2"/>
          </a:blipFill>
        </p:spPr>
        <p:txBody>
          <a:bodyPr/>
          <a:lstStyle>
            <a:lvl1pPr defTabSz="502412">
              <a:defRPr sz="3870">
                <a:solidFill>
                  <a:srgbClr val="FFFFFF"/>
                </a:solidFill>
              </a:defRPr>
            </a:lvl1pPr>
          </a:lstStyle>
          <a:p>
            <a:r>
              <a:t> Periodo della formazione, IX-X sec.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sh dir="d"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" grpId="0" build="p" animBg="1"/>
      <p:bldP spid="24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/>
          </p:cNvSpPr>
          <p:nvPr>
            <p:ph type="body" idx="1"/>
          </p:nvPr>
        </p:nvSpPr>
        <p:spPr>
          <a:xfrm>
            <a:off x="895848" y="2433618"/>
            <a:ext cx="11212716" cy="5864632"/>
          </a:xfrm>
          <a:prstGeom prst="rect">
            <a:avLst/>
          </a:prstGeom>
        </p:spPr>
        <p:txBody>
          <a:bodyPr/>
          <a:lstStyle/>
          <a:p>
            <a:pPr lvl="1"/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stabilizza</a:t>
            </a:r>
            <a:r>
              <a:rPr dirty="0"/>
              <a:t> </a:t>
            </a:r>
            <a:r>
              <a:rPr dirty="0" err="1"/>
              <a:t>l’interpunzione</a:t>
            </a:r>
            <a:r>
              <a:rPr dirty="0"/>
              <a:t> con un </a:t>
            </a:r>
            <a:r>
              <a:rPr dirty="0" err="1"/>
              <a:t>sistema</a:t>
            </a:r>
            <a:r>
              <a:rPr dirty="0"/>
              <a:t> </a:t>
            </a:r>
            <a:r>
              <a:rPr dirty="0" err="1"/>
              <a:t>regolare</a:t>
            </a:r>
            <a:r>
              <a:rPr dirty="0"/>
              <a:t> di </a:t>
            </a:r>
            <a:r>
              <a:rPr dirty="0" err="1"/>
              <a:t>punteggiatura</a:t>
            </a:r>
            <a:r>
              <a:rPr dirty="0"/>
              <a:t> e il </a:t>
            </a:r>
            <a:r>
              <a:rPr dirty="0" err="1"/>
              <a:t>caratteristico</a:t>
            </a:r>
            <a:r>
              <a:rPr dirty="0"/>
              <a:t> </a:t>
            </a:r>
            <a:r>
              <a:rPr dirty="0" err="1"/>
              <a:t>uso</a:t>
            </a:r>
            <a:r>
              <a:rPr dirty="0"/>
              <a:t> del punto </a:t>
            </a:r>
            <a:r>
              <a:rPr dirty="0" err="1"/>
              <a:t>interrogativo</a:t>
            </a:r>
            <a:r>
              <a:rPr dirty="0"/>
              <a:t>.</a:t>
            </a:r>
          </a:p>
          <a:p>
            <a:pPr lvl="1"/>
            <a:r>
              <a:rPr dirty="0"/>
              <a:t>dopo il X </a:t>
            </a:r>
            <a:r>
              <a:rPr dirty="0" err="1"/>
              <a:t>secolo</a:t>
            </a:r>
            <a:r>
              <a:rPr dirty="0"/>
              <a:t> di </a:t>
            </a:r>
            <a:r>
              <a:rPr dirty="0" err="1"/>
              <a:t>fronte</a:t>
            </a:r>
            <a:r>
              <a:rPr dirty="0"/>
              <a:t> </a:t>
            </a:r>
            <a:r>
              <a:rPr dirty="0" err="1"/>
              <a:t>all’uso</a:t>
            </a:r>
            <a:r>
              <a:rPr dirty="0"/>
              <a:t> di diverse </a:t>
            </a:r>
            <a:r>
              <a:rPr dirty="0" err="1"/>
              <a:t>forme</a:t>
            </a:r>
            <a:r>
              <a:rPr dirty="0"/>
              <a:t> di </a:t>
            </a:r>
            <a:r>
              <a:rPr dirty="0" err="1"/>
              <a:t>lettere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stabilizza</a:t>
            </a:r>
            <a:r>
              <a:rPr dirty="0"/>
              <a:t> la </a:t>
            </a:r>
            <a:r>
              <a:rPr dirty="0" err="1"/>
              <a:t>morfologia</a:t>
            </a:r>
            <a:r>
              <a:rPr dirty="0"/>
              <a:t> con la </a:t>
            </a:r>
            <a:r>
              <a:rPr dirty="0" err="1"/>
              <a:t>scelta</a:t>
            </a:r>
            <a:r>
              <a:rPr dirty="0"/>
              <a:t> di </a:t>
            </a:r>
            <a:r>
              <a:rPr dirty="0" err="1"/>
              <a:t>una</a:t>
            </a:r>
            <a:r>
              <a:rPr dirty="0"/>
              <a:t> sola </a:t>
            </a:r>
            <a:r>
              <a:rPr dirty="0" err="1"/>
              <a:t>tra</a:t>
            </a:r>
            <a:r>
              <a:rPr dirty="0"/>
              <a:t> le diverse </a:t>
            </a:r>
            <a:r>
              <a:rPr dirty="0" err="1"/>
              <a:t>varianti</a:t>
            </a:r>
            <a:r>
              <a:rPr dirty="0"/>
              <a:t>.</a:t>
            </a:r>
          </a:p>
        </p:txBody>
      </p:sp>
      <p:sp>
        <p:nvSpPr>
          <p:cNvPr id="252" name="Shape 252"/>
          <p:cNvSpPr>
            <a:spLocks noGrp="1"/>
          </p:cNvSpPr>
          <p:nvPr>
            <p:ph type="sldNum" sz="quarter" idx="2"/>
          </p:nvPr>
        </p:nvSpPr>
        <p:spPr>
          <a:xfrm>
            <a:off x="6311205" y="9258300"/>
            <a:ext cx="369690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23</a:t>
            </a:fld>
            <a:endParaRPr/>
          </a:p>
        </p:txBody>
      </p:sp>
      <p:sp>
        <p:nvSpPr>
          <p:cNvPr id="255" name="Shape 255"/>
          <p:cNvSpPr/>
          <p:nvPr/>
        </p:nvSpPr>
        <p:spPr>
          <a:xfrm>
            <a:off x="11073212" y="9232899"/>
            <a:ext cx="1414070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just">
              <a:spcBef>
                <a:spcPts val="4200"/>
              </a:spcBef>
              <a:defRPr sz="2200" i="1">
                <a:solidFill>
                  <a:srgbClr val="000000"/>
                </a:solidFill>
                <a:latin typeface="Apple Garamond"/>
                <a:ea typeface="Apple Garamond"/>
                <a:cs typeface="Apple Garamond"/>
                <a:sym typeface="Apple Garamond"/>
              </a:defRPr>
            </a:lvl1pPr>
          </a:lstStyle>
          <a:p>
            <a:r>
              <a:t>proFBonomo</a:t>
            </a:r>
          </a:p>
        </p:txBody>
      </p:sp>
      <p:sp>
        <p:nvSpPr>
          <p:cNvPr id="256" name="Shape 256"/>
          <p:cNvSpPr>
            <a:spLocks noGrp="1"/>
          </p:cNvSpPr>
          <p:nvPr>
            <p:ph type="title"/>
          </p:nvPr>
        </p:nvSpPr>
        <p:spPr>
          <a:xfrm>
            <a:off x="664979" y="755775"/>
            <a:ext cx="9276967" cy="1122039"/>
          </a:xfrm>
          <a:prstGeom prst="rect">
            <a:avLst/>
          </a:prstGeom>
          <a:blipFill>
            <a:blip r:embed="rId2"/>
          </a:blipFill>
        </p:spPr>
        <p:txBody>
          <a:bodyPr/>
          <a:lstStyle>
            <a:lvl1pPr defTabSz="502412">
              <a:defRPr sz="3870">
                <a:solidFill>
                  <a:srgbClr val="FFFFFF"/>
                </a:solidFill>
              </a:defRPr>
            </a:lvl1pPr>
          </a:lstStyle>
          <a:p>
            <a:r>
              <a:t> Periodo della formazione, IX-X sec.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0" build="p" animBg="1"/>
      <p:bldP spid="25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3ECBD7-5BCB-2F9A-1A5C-7E753BBDB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FFFF"/>
                </a:solidFill>
              </a:rPr>
              <a:t>Landolfo Sagace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873C7D8-24D1-EE28-D7DE-4B2E04A00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439729"/>
            <a:ext cx="11099800" cy="6286500"/>
          </a:xfrm>
        </p:spPr>
        <p:txBody>
          <a:bodyPr lIns="50800" tIns="50800" rIns="50800" bIns="50800" anchor="ctr">
            <a:noAutofit/>
          </a:bodyPr>
          <a:lstStyle/>
          <a:p>
            <a:r>
              <a:rPr lang="it-IT" sz="2000" dirty="0">
                <a:solidFill>
                  <a:schemeClr val="tx1"/>
                </a:solidFill>
              </a:rPr>
              <a:t>Il </a:t>
            </a:r>
            <a:r>
              <a:rPr lang="it-IT" sz="2000" i="1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Pal. lat.</a:t>
            </a:r>
            <a:r>
              <a:rPr lang="it-IT" sz="20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909</a:t>
            </a:r>
            <a:r>
              <a:rPr lang="it-IT" sz="2000" dirty="0">
                <a:solidFill>
                  <a:schemeClr val="tx1"/>
                </a:solidFill>
              </a:rPr>
              <a:t> è un codice in beneventana che tramanda l'</a:t>
            </a:r>
            <a:r>
              <a:rPr lang="it-IT" sz="2000" i="1" dirty="0">
                <a:solidFill>
                  <a:schemeClr val="tx1"/>
                </a:solidFill>
              </a:rPr>
              <a:t>Historia Romana</a:t>
            </a:r>
            <a:r>
              <a:rPr lang="it-IT" sz="2000" dirty="0">
                <a:solidFill>
                  <a:schemeClr val="tx1"/>
                </a:solidFill>
              </a:rPr>
              <a:t> di Landolfo Sagace, un’opera in 26 libri basata su due fonti principali ovvero l'omonimo scritto di Paolo Diacono, che a sua volta riproduce ed estende il </a:t>
            </a:r>
            <a:r>
              <a:rPr lang="it-IT" sz="2000" i="1" dirty="0" err="1">
                <a:solidFill>
                  <a:schemeClr val="tx1"/>
                </a:solidFill>
              </a:rPr>
              <a:t>Breviarium</a:t>
            </a:r>
            <a:r>
              <a:rPr lang="it-IT" sz="2000" dirty="0">
                <a:solidFill>
                  <a:schemeClr val="tx1"/>
                </a:solidFill>
              </a:rPr>
              <a:t> di Eutropio, e la cosiddetta </a:t>
            </a:r>
            <a:r>
              <a:rPr lang="it-IT" sz="2000" i="1" dirty="0">
                <a:solidFill>
                  <a:schemeClr val="tx1"/>
                </a:solidFill>
              </a:rPr>
              <a:t>Historia tripartita</a:t>
            </a:r>
            <a:r>
              <a:rPr lang="it-IT" sz="2000" dirty="0">
                <a:solidFill>
                  <a:schemeClr val="tx1"/>
                </a:solidFill>
              </a:rPr>
              <a:t>, ossia la traduzione latina abbreviata della cronaca bizantina di Giorgio Sincello e </a:t>
            </a:r>
            <a:r>
              <a:rPr lang="it-IT" sz="2000" dirty="0" err="1">
                <a:solidFill>
                  <a:schemeClr val="tx1"/>
                </a:solidFill>
              </a:rPr>
              <a:t>Teofane</a:t>
            </a:r>
            <a:r>
              <a:rPr lang="it-IT" sz="2000" dirty="0">
                <a:solidFill>
                  <a:schemeClr val="tx1"/>
                </a:solidFill>
              </a:rPr>
              <a:t> il Confessore. Riconosciuto dalla maggior parte degli studiosi come esemplare allestito sotto il diretto controllo dell'autore, il codice comprende anche due liste di sovrani, quella degli imperatori romani e quella delle imperatrici (ff. 302v-305v), e </a:t>
            </a:r>
            <a:r>
              <a:rPr lang="it-IT" sz="2000" i="1" dirty="0">
                <a:solidFill>
                  <a:schemeClr val="tx1"/>
                </a:solidFill>
              </a:rPr>
              <a:t>l'Epitome rei </a:t>
            </a:r>
            <a:r>
              <a:rPr lang="it-IT" sz="2000" i="1" dirty="0" err="1">
                <a:solidFill>
                  <a:schemeClr val="tx1"/>
                </a:solidFill>
              </a:rPr>
              <a:t>militaris</a:t>
            </a:r>
            <a:r>
              <a:rPr lang="it-IT" sz="2000" dirty="0">
                <a:solidFill>
                  <a:schemeClr val="tx1"/>
                </a:solidFill>
              </a:rPr>
              <a:t> di Vegezio (ff. 306r-359v). La lista degli imperatori termina con i nomi di Basilio II e Costantino VIII, presentati come ancora in vita e che regnarono dal 976 al 1025; tali date, insieme all’analisi paleografica, costituiscono i termini </a:t>
            </a:r>
            <a:r>
              <a:rPr lang="it-IT" sz="2000" i="1" dirty="0">
                <a:solidFill>
                  <a:schemeClr val="tx1"/>
                </a:solidFill>
              </a:rPr>
              <a:t>post </a:t>
            </a:r>
            <a:r>
              <a:rPr lang="it-IT" sz="2000" i="1" dirty="0" err="1">
                <a:solidFill>
                  <a:schemeClr val="tx1"/>
                </a:solidFill>
              </a:rPr>
              <a:t>quem</a:t>
            </a:r>
            <a:r>
              <a:rPr lang="it-IT" sz="2000" i="1" dirty="0">
                <a:solidFill>
                  <a:schemeClr val="tx1"/>
                </a:solidFill>
              </a:rPr>
              <a:t> </a:t>
            </a:r>
            <a:r>
              <a:rPr lang="it-IT" sz="2000" dirty="0">
                <a:solidFill>
                  <a:schemeClr val="tx1"/>
                </a:solidFill>
              </a:rPr>
              <a:t>e </a:t>
            </a:r>
            <a:r>
              <a:rPr lang="it-IT" sz="2000" i="1" dirty="0">
                <a:solidFill>
                  <a:schemeClr val="tx1"/>
                </a:solidFill>
              </a:rPr>
              <a:t>ante </a:t>
            </a:r>
            <a:r>
              <a:rPr lang="it-IT" sz="2000" i="1" dirty="0" err="1">
                <a:solidFill>
                  <a:schemeClr val="tx1"/>
                </a:solidFill>
              </a:rPr>
              <a:t>quem</a:t>
            </a:r>
            <a:r>
              <a:rPr lang="it-IT" sz="2000" dirty="0">
                <a:solidFill>
                  <a:schemeClr val="tx1"/>
                </a:solidFill>
              </a:rPr>
              <a:t> per la copia del codice e quindi per la composizione dell'opera. Esso presenta numerose annotazioni marginali alcune più tarde (tardomedievali e umanistiche), altre coeve e nelle quali talvolta figurano esortazioni esplicitamente destinate a un </a:t>
            </a:r>
            <a:r>
              <a:rPr lang="it-IT" sz="2000" i="1" dirty="0">
                <a:solidFill>
                  <a:schemeClr val="tx1"/>
                </a:solidFill>
              </a:rPr>
              <a:t>princeps</a:t>
            </a:r>
            <a:r>
              <a:rPr lang="it-IT" sz="2000" dirty="0">
                <a:solidFill>
                  <a:schemeClr val="tx1"/>
                </a:solidFill>
              </a:rPr>
              <a:t>: ciò ha fatto avanzare da Traube l’ipotesi che il manoscritto sia stato elaborato per la corte di Napoli, mentre di minor favore ha goduto la successiva ipotesi di </a:t>
            </a:r>
            <a:r>
              <a:rPr lang="it-IT" sz="2000" dirty="0" err="1">
                <a:solidFill>
                  <a:schemeClr val="tx1"/>
                </a:solidFill>
              </a:rPr>
              <a:t>Crivellucci</a:t>
            </a:r>
            <a:r>
              <a:rPr lang="it-IT" sz="2000" dirty="0">
                <a:solidFill>
                  <a:schemeClr val="tx1"/>
                </a:solidFill>
              </a:rPr>
              <a:t> che ha proposto di collocarlo a Benevento.</a:t>
            </a:r>
          </a:p>
          <a:p>
            <a:r>
              <a:rPr lang="it-IT" sz="2000" dirty="0">
                <a:solidFill>
                  <a:schemeClr val="tx1"/>
                </a:solidFill>
              </a:rPr>
              <a:t>Numerosi indizi nel codice ci permettono di ricostruirne la storia: sarebbe stato portato assai presto oltralpe per iniziativa dell’imperatore Enrico II il Santo (1014-1024) o, più probabilmente, di Enrico III il Nero (1039-1056) che lo donò all'abbazia di </a:t>
            </a:r>
            <a:r>
              <a:rPr lang="it-IT" sz="2000" dirty="0" err="1">
                <a:solidFill>
                  <a:schemeClr val="tx1"/>
                </a:solidFill>
              </a:rPr>
              <a:t>Corvey</a:t>
            </a:r>
            <a:r>
              <a:rPr lang="it-IT" sz="2000" dirty="0">
                <a:solidFill>
                  <a:schemeClr val="tx1"/>
                </a:solidFill>
              </a:rPr>
              <a:t>, da cui sarebbe poi confluito nella Biblioteca Palatina di Heidelberg, le cui collezioni entrarono in Vaticana tra il 1622-1623.</a:t>
            </a:r>
          </a:p>
        </p:txBody>
      </p:sp>
    </p:spTree>
    <p:extLst>
      <p:ext uri="{BB962C8B-B14F-4D97-AF65-F5344CB8AC3E}">
        <p14:creationId xmlns:p14="http://schemas.microsoft.com/office/powerpoint/2010/main" val="1217233303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/>
          </p:cNvSpPr>
          <p:nvPr>
            <p:ph type="sldNum" sz="quarter" idx="2"/>
          </p:nvPr>
        </p:nvSpPr>
        <p:spPr>
          <a:xfrm>
            <a:off x="6311986" y="9258300"/>
            <a:ext cx="368128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25</a:t>
            </a:fld>
            <a:endParaRPr/>
          </a:p>
        </p:txBody>
      </p:sp>
      <p:sp>
        <p:nvSpPr>
          <p:cNvPr id="260" name="Shape 260"/>
          <p:cNvSpPr/>
          <p:nvPr/>
        </p:nvSpPr>
        <p:spPr>
          <a:xfrm>
            <a:off x="3040939" y="3558519"/>
            <a:ext cx="6922922" cy="1314692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defRPr sz="8000" b="1"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Terza fase</a:t>
            </a:r>
          </a:p>
        </p:txBody>
      </p:sp>
      <p:sp>
        <p:nvSpPr>
          <p:cNvPr id="262" name="Shape 262"/>
          <p:cNvSpPr/>
          <p:nvPr/>
        </p:nvSpPr>
        <p:spPr>
          <a:xfrm>
            <a:off x="11073212" y="9232899"/>
            <a:ext cx="1414070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just">
              <a:spcBef>
                <a:spcPts val="4200"/>
              </a:spcBef>
              <a:defRPr sz="2200" i="1">
                <a:solidFill>
                  <a:srgbClr val="000000"/>
                </a:solidFill>
                <a:latin typeface="Apple Garamond"/>
                <a:ea typeface="Apple Garamond"/>
                <a:cs typeface="Apple Garamond"/>
                <a:sym typeface="Apple Garamond"/>
              </a:defRPr>
            </a:lvl1pPr>
          </a:lstStyle>
          <a:p>
            <a:r>
              <a:t>proFBonomo</a:t>
            </a: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/>
          </p:cNvSpPr>
          <p:nvPr>
            <p:ph type="title"/>
          </p:nvPr>
        </p:nvSpPr>
        <p:spPr>
          <a:xfrm>
            <a:off x="960950" y="1404892"/>
            <a:ext cx="8229515" cy="1040494"/>
          </a:xfrm>
          <a:prstGeom prst="rect">
            <a:avLst/>
          </a:prstGeom>
          <a:blipFill>
            <a:blip r:embed="rId2"/>
          </a:blipFill>
        </p:spPr>
        <p:txBody>
          <a:bodyPr/>
          <a:lstStyle>
            <a:lvl1pPr defTabSz="379729">
              <a:defRPr sz="3380">
                <a:solidFill>
                  <a:srgbClr val="FFFFFF"/>
                </a:solidFill>
              </a:defRPr>
            </a:lvl1pPr>
          </a:lstStyle>
          <a:p>
            <a:r>
              <a:t>Periodo della maturità, XI-XII sec. </a:t>
            </a:r>
          </a:p>
        </p:txBody>
      </p:sp>
      <p:sp>
        <p:nvSpPr>
          <p:cNvPr id="265" name="Shape 265"/>
          <p:cNvSpPr>
            <a:spLocks noGrp="1"/>
          </p:cNvSpPr>
          <p:nvPr>
            <p:ph type="body" idx="1"/>
          </p:nvPr>
        </p:nvSpPr>
        <p:spPr>
          <a:xfrm>
            <a:off x="933616" y="2921253"/>
            <a:ext cx="11099800" cy="5710557"/>
          </a:xfrm>
          <a:prstGeom prst="rect">
            <a:avLst/>
          </a:prstGeom>
        </p:spPr>
        <p:txBody>
          <a:bodyPr/>
          <a:lstStyle/>
          <a:p>
            <a:pPr marL="755650" lvl="1" indent="-377825" defTabSz="496570">
              <a:spcBef>
                <a:spcPts val="3500"/>
              </a:spcBef>
              <a:defRPr sz="3230"/>
            </a:pPr>
            <a:r>
              <a:rPr sz="3200" dirty="0"/>
              <a:t>segue </a:t>
            </a:r>
            <a:r>
              <a:rPr sz="3200" dirty="0" err="1"/>
              <a:t>alla</a:t>
            </a:r>
            <a:r>
              <a:rPr sz="3200" dirty="0"/>
              <a:t> </a:t>
            </a:r>
            <a:r>
              <a:rPr sz="3200" dirty="0" err="1"/>
              <a:t>ricostruzione</a:t>
            </a:r>
            <a:r>
              <a:rPr sz="3200" dirty="0"/>
              <a:t> di </a:t>
            </a:r>
            <a:r>
              <a:rPr sz="3200" dirty="0" err="1"/>
              <a:t>Montecassino</a:t>
            </a:r>
            <a:r>
              <a:rPr sz="3200" dirty="0"/>
              <a:t> ad opera </a:t>
            </a:r>
            <a:r>
              <a:rPr sz="3200" dirty="0" err="1"/>
              <a:t>dell’abate</a:t>
            </a:r>
            <a:r>
              <a:rPr sz="3200" dirty="0"/>
              <a:t> ALIGERNO (950) e </a:t>
            </a:r>
            <a:r>
              <a:rPr sz="3200" dirty="0" err="1"/>
              <a:t>corrisponde</a:t>
            </a:r>
            <a:r>
              <a:rPr sz="3200" dirty="0"/>
              <a:t> </a:t>
            </a:r>
            <a:r>
              <a:rPr sz="3200" dirty="0" err="1"/>
              <a:t>agli</a:t>
            </a:r>
            <a:r>
              <a:rPr sz="3200" dirty="0"/>
              <a:t> </a:t>
            </a:r>
            <a:r>
              <a:rPr sz="3200" dirty="0" err="1"/>
              <a:t>abbaziati</a:t>
            </a:r>
            <a:r>
              <a:rPr sz="3200" dirty="0"/>
              <a:t> da ATENOLFO (1011-1022) a ODERISIO (1087-1105)</a:t>
            </a:r>
            <a:endParaRPr lang="it-IT" sz="3200" dirty="0"/>
          </a:p>
          <a:p>
            <a:pPr marL="755650" lvl="1" indent="-377825" defTabSz="496570">
              <a:spcBef>
                <a:spcPts val="3500"/>
              </a:spcBef>
              <a:defRPr sz="3230"/>
            </a:pPr>
            <a:r>
              <a:rPr sz="3200" dirty="0" err="1"/>
              <a:t>epoca</a:t>
            </a:r>
            <a:r>
              <a:rPr sz="3200" dirty="0"/>
              <a:t> </a:t>
            </a:r>
            <a:r>
              <a:rPr sz="3200" dirty="0" err="1"/>
              <a:t>d’oro</a:t>
            </a:r>
            <a:r>
              <a:rPr sz="3200" dirty="0"/>
              <a:t> sotto </a:t>
            </a:r>
            <a:r>
              <a:rPr sz="3200" dirty="0" err="1"/>
              <a:t>l’abate</a:t>
            </a:r>
            <a:r>
              <a:rPr sz="3200" dirty="0"/>
              <a:t> </a:t>
            </a:r>
            <a:r>
              <a:rPr sz="3200" b="1" dirty="0"/>
              <a:t>Desiderio (1058-1087</a:t>
            </a:r>
            <a:r>
              <a:rPr lang="it-IT" sz="3200" b="1" dirty="0"/>
              <a:t> – papa Vittore III)</a:t>
            </a:r>
            <a:r>
              <a:rPr lang="it-IT" sz="3200" dirty="0"/>
              <a:t>.</a:t>
            </a:r>
            <a:r>
              <a:rPr sz="3200" dirty="0"/>
              <a:t> </a:t>
            </a:r>
            <a:r>
              <a:rPr lang="it-IT" sz="3200" dirty="0"/>
              <a:t>È il secolo</a:t>
            </a:r>
            <a:r>
              <a:rPr sz="3200" dirty="0"/>
              <a:t> </a:t>
            </a:r>
            <a:r>
              <a:rPr sz="3200" dirty="0" err="1"/>
              <a:t>dell’egemonia</a:t>
            </a:r>
            <a:r>
              <a:rPr sz="3200" dirty="0"/>
              <a:t> </a:t>
            </a:r>
            <a:r>
              <a:rPr sz="3200" dirty="0" err="1"/>
              <a:t>culturale</a:t>
            </a:r>
            <a:r>
              <a:rPr sz="3200" dirty="0"/>
              <a:t> </a:t>
            </a:r>
            <a:r>
              <a:rPr sz="3200" dirty="0" err="1"/>
              <a:t>su</a:t>
            </a:r>
            <a:r>
              <a:rPr sz="3200" dirty="0"/>
              <a:t> </a:t>
            </a:r>
            <a:r>
              <a:rPr sz="3200" dirty="0" err="1"/>
              <a:t>tutta</a:t>
            </a:r>
            <a:r>
              <a:rPr sz="3200" dirty="0"/>
              <a:t> </a:t>
            </a:r>
            <a:r>
              <a:rPr sz="3200" dirty="0" err="1"/>
              <a:t>l’Italia</a:t>
            </a:r>
            <a:r>
              <a:rPr sz="3200" dirty="0"/>
              <a:t> del Sud </a:t>
            </a:r>
            <a:r>
              <a:rPr lang="it-IT" sz="3200" dirty="0"/>
              <a:t>e </a:t>
            </a:r>
            <a:r>
              <a:rPr sz="3200" dirty="0"/>
              <a:t>in cui </a:t>
            </a:r>
            <a:r>
              <a:rPr sz="3200" dirty="0" err="1"/>
              <a:t>si</a:t>
            </a:r>
            <a:r>
              <a:rPr sz="3200" dirty="0"/>
              <a:t> </a:t>
            </a:r>
            <a:r>
              <a:rPr sz="3200" b="1" dirty="0" err="1">
                <a:solidFill>
                  <a:schemeClr val="accent2">
                    <a:lumOff val="-15046"/>
                  </a:schemeClr>
                </a:solidFill>
              </a:rPr>
              <a:t>fissa</a:t>
            </a:r>
            <a:r>
              <a:rPr sz="3200" b="1" dirty="0">
                <a:solidFill>
                  <a:schemeClr val="accent2">
                    <a:lumOff val="-15046"/>
                  </a:schemeClr>
                </a:solidFill>
              </a:rPr>
              <a:t> il </a:t>
            </a:r>
            <a:r>
              <a:rPr sz="3200" b="1" dirty="0" err="1">
                <a:solidFill>
                  <a:schemeClr val="accent2">
                    <a:lumOff val="-15046"/>
                  </a:schemeClr>
                </a:solidFill>
              </a:rPr>
              <a:t>canone</a:t>
            </a:r>
            <a:r>
              <a:rPr sz="3200" b="1" dirty="0">
                <a:solidFill>
                  <a:schemeClr val="accent2">
                    <a:lumOff val="-15046"/>
                  </a:schemeClr>
                </a:solidFill>
              </a:rPr>
              <a:t> </a:t>
            </a:r>
            <a:r>
              <a:rPr sz="3200" b="1" dirty="0" err="1">
                <a:solidFill>
                  <a:schemeClr val="accent2">
                    <a:lumOff val="-15046"/>
                  </a:schemeClr>
                </a:solidFill>
              </a:rPr>
              <a:t>della</a:t>
            </a:r>
            <a:r>
              <a:rPr sz="3200" b="1" dirty="0">
                <a:solidFill>
                  <a:schemeClr val="accent2">
                    <a:lumOff val="-15046"/>
                  </a:schemeClr>
                </a:solidFill>
              </a:rPr>
              <a:t> </a:t>
            </a:r>
            <a:r>
              <a:rPr sz="3200" b="1" dirty="0" err="1">
                <a:solidFill>
                  <a:schemeClr val="accent2">
                    <a:lumOff val="-15046"/>
                  </a:schemeClr>
                </a:solidFill>
              </a:rPr>
              <a:t>scrittura</a:t>
            </a:r>
            <a:r>
              <a:rPr sz="3200" b="1" dirty="0">
                <a:solidFill>
                  <a:schemeClr val="accent2">
                    <a:lumOff val="-15046"/>
                  </a:schemeClr>
                </a:solidFill>
              </a:rPr>
              <a:t>.</a:t>
            </a:r>
          </a:p>
          <a:p>
            <a:pPr marL="755650" lvl="1" indent="-377825" defTabSz="496570">
              <a:spcBef>
                <a:spcPts val="3500"/>
              </a:spcBef>
              <a:defRPr sz="3230">
                <a:solidFill>
                  <a:schemeClr val="accent6">
                    <a:hueOff val="-194191"/>
                    <a:satOff val="-4488"/>
                    <a:lumOff val="-21153"/>
                  </a:schemeClr>
                </a:solidFill>
              </a:defRPr>
            </a:pPr>
            <a:r>
              <a:rPr sz="3200" dirty="0" err="1"/>
              <a:t>diffusione</a:t>
            </a:r>
            <a:r>
              <a:rPr sz="3200" dirty="0"/>
              <a:t> in </a:t>
            </a:r>
            <a:r>
              <a:rPr sz="3200" dirty="0" err="1"/>
              <a:t>tutto</a:t>
            </a:r>
            <a:r>
              <a:rPr sz="3200" dirty="0"/>
              <a:t> il </a:t>
            </a:r>
            <a:r>
              <a:rPr sz="3200" dirty="0" err="1"/>
              <a:t>ducato</a:t>
            </a:r>
            <a:r>
              <a:rPr sz="3200" dirty="0"/>
              <a:t> di Benevento </a:t>
            </a:r>
            <a:r>
              <a:rPr sz="3200" dirty="0" err="1"/>
              <a:t>fino</a:t>
            </a:r>
            <a:r>
              <a:rPr sz="3200" dirty="0"/>
              <a:t> al XIV </a:t>
            </a:r>
            <a:r>
              <a:rPr sz="3200" dirty="0" err="1"/>
              <a:t>secolo</a:t>
            </a:r>
            <a:r>
              <a:rPr sz="3200" dirty="0"/>
              <a:t> e </a:t>
            </a:r>
            <a:r>
              <a:rPr sz="3200" dirty="0" err="1"/>
              <a:t>quindi</a:t>
            </a:r>
            <a:r>
              <a:rPr sz="3200" dirty="0"/>
              <a:t> </a:t>
            </a:r>
            <a:r>
              <a:rPr sz="3200" i="1" dirty="0" err="1"/>
              <a:t>beneventana</a:t>
            </a:r>
            <a:r>
              <a:rPr sz="3200" i="1" dirty="0"/>
              <a:t>.</a:t>
            </a:r>
          </a:p>
        </p:txBody>
      </p:sp>
      <p:sp>
        <p:nvSpPr>
          <p:cNvPr id="266" name="Shape 266"/>
          <p:cNvSpPr>
            <a:spLocks noGrp="1"/>
          </p:cNvSpPr>
          <p:nvPr>
            <p:ph type="sldNum" sz="quarter" idx="2"/>
          </p:nvPr>
        </p:nvSpPr>
        <p:spPr>
          <a:xfrm>
            <a:off x="6310479" y="9258300"/>
            <a:ext cx="371142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26</a:t>
            </a:fld>
            <a:endParaRPr/>
          </a:p>
        </p:txBody>
      </p:sp>
      <p:sp>
        <p:nvSpPr>
          <p:cNvPr id="269" name="Shape 269"/>
          <p:cNvSpPr/>
          <p:nvPr/>
        </p:nvSpPr>
        <p:spPr>
          <a:xfrm>
            <a:off x="11073212" y="9232899"/>
            <a:ext cx="1414070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just">
              <a:spcBef>
                <a:spcPts val="4200"/>
              </a:spcBef>
              <a:defRPr sz="2200" i="1">
                <a:solidFill>
                  <a:srgbClr val="000000"/>
                </a:solidFill>
                <a:latin typeface="Apple Garamond"/>
                <a:ea typeface="Apple Garamond"/>
                <a:cs typeface="Apple Garamond"/>
                <a:sym typeface="Apple Garamond"/>
              </a:defRPr>
            </a:lvl1pPr>
          </a:lstStyle>
          <a:p>
            <a:r>
              <a:t>proFBonomo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sh dir="d"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" grpId="0" animBg="1" advAuto="0"/>
      <p:bldP spid="265" grpId="0" build="p" bldLvl="5" animBg="1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/>
          </p:cNvSpPr>
          <p:nvPr>
            <p:ph type="title"/>
          </p:nvPr>
        </p:nvSpPr>
        <p:spPr>
          <a:xfrm>
            <a:off x="623024" y="1228543"/>
            <a:ext cx="8229515" cy="1040494"/>
          </a:xfrm>
          <a:prstGeom prst="rect">
            <a:avLst/>
          </a:prstGeom>
          <a:blipFill>
            <a:blip r:embed="rId2"/>
          </a:blipFill>
        </p:spPr>
        <p:txBody>
          <a:bodyPr/>
          <a:lstStyle>
            <a:lvl1pPr defTabSz="379729">
              <a:defRPr sz="3380">
                <a:solidFill>
                  <a:srgbClr val="FFFFFF"/>
                </a:solidFill>
              </a:defRPr>
            </a:lvl1pPr>
          </a:lstStyle>
          <a:p>
            <a:r>
              <a:t>Periodo della maturità, XI-XII sec. </a:t>
            </a:r>
          </a:p>
        </p:txBody>
      </p:sp>
      <p:sp>
        <p:nvSpPr>
          <p:cNvPr id="279" name="Shape 279"/>
          <p:cNvSpPr>
            <a:spLocks noGrp="1"/>
          </p:cNvSpPr>
          <p:nvPr>
            <p:ph type="body" sz="half" idx="1"/>
          </p:nvPr>
        </p:nvSpPr>
        <p:spPr>
          <a:xfrm>
            <a:off x="950295" y="4871479"/>
            <a:ext cx="11099801" cy="3636346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844550" lvl="2" indent="0" defTabSz="554990">
              <a:spcBef>
                <a:spcPts val="3900"/>
              </a:spcBef>
              <a:buNone/>
              <a:defRPr sz="3609"/>
            </a:pPr>
            <a:r>
              <a:rPr sz="3600" dirty="0"/>
              <a:t>utilizzo di una penna morbida con punta </a:t>
            </a:r>
            <a:r>
              <a:rPr lang="it-IT" sz="3600" dirty="0"/>
              <a:t>piatta; minima presenza del chiaro e maggiore presenza dello scuro nel tratteggio della lettera.</a:t>
            </a:r>
            <a:endParaRPr lang="it-IT" sz="3600" dirty="0">
              <a:solidFill>
                <a:srgbClr val="302B71"/>
              </a:solidFill>
            </a:endParaRPr>
          </a:p>
          <a:p>
            <a:pPr marL="844550" lvl="2" indent="0" defTabSz="554990">
              <a:spcBef>
                <a:spcPts val="3900"/>
              </a:spcBef>
              <a:buNone/>
              <a:defRPr sz="3609"/>
            </a:pPr>
            <a:r>
              <a:rPr sz="3600" dirty="0">
                <a:solidFill>
                  <a:srgbClr val="302B71"/>
                </a:solidFill>
              </a:rPr>
              <a:t>“</a:t>
            </a:r>
            <a:r>
              <a:rPr sz="3600" b="1" dirty="0">
                <a:solidFill>
                  <a:srgbClr val="302B71"/>
                </a:solidFill>
              </a:rPr>
              <a:t>gotico-</a:t>
            </a:r>
            <a:r>
              <a:rPr sz="3600" b="1" dirty="0" err="1">
                <a:solidFill>
                  <a:srgbClr val="302B71"/>
                </a:solidFill>
              </a:rPr>
              <a:t>cordellato</a:t>
            </a:r>
            <a:r>
              <a:rPr sz="3600" b="1" dirty="0">
                <a:solidFill>
                  <a:srgbClr val="302B71"/>
                </a:solidFill>
              </a:rPr>
              <a:t>”, </a:t>
            </a:r>
            <a:r>
              <a:rPr sz="3600" dirty="0">
                <a:solidFill>
                  <a:srgbClr val="302B71"/>
                </a:solidFill>
              </a:rPr>
              <a:t>caratteristica della scrittura in questo periodo: spezzatura delle aste delle lettere con le aste brevi sul modello della </a:t>
            </a:r>
            <a:r>
              <a:rPr sz="3600" b="1" dirty="0">
                <a:solidFill>
                  <a:srgbClr val="302B71"/>
                </a:solidFill>
              </a:rPr>
              <a:t>i</a:t>
            </a:r>
            <a:r>
              <a:rPr sz="3600" dirty="0">
                <a:solidFill>
                  <a:srgbClr val="302B71"/>
                </a:solidFill>
              </a:rPr>
              <a:t>, </a:t>
            </a:r>
            <a:r>
              <a:rPr sz="3600" b="1" dirty="0">
                <a:solidFill>
                  <a:srgbClr val="302B71"/>
                </a:solidFill>
              </a:rPr>
              <a:t>m</a:t>
            </a:r>
            <a:r>
              <a:rPr sz="3600" dirty="0">
                <a:solidFill>
                  <a:srgbClr val="302B71"/>
                </a:solidFill>
              </a:rPr>
              <a:t>, </a:t>
            </a:r>
            <a:r>
              <a:rPr sz="3600" b="1" dirty="0">
                <a:solidFill>
                  <a:srgbClr val="302B71"/>
                </a:solidFill>
              </a:rPr>
              <a:t>n</a:t>
            </a:r>
            <a:r>
              <a:rPr sz="3600" dirty="0">
                <a:solidFill>
                  <a:srgbClr val="302B71"/>
                </a:solidFill>
              </a:rPr>
              <a:t>,</a:t>
            </a:r>
            <a:r>
              <a:rPr sz="3600" b="1" dirty="0">
                <a:solidFill>
                  <a:srgbClr val="302B71"/>
                </a:solidFill>
              </a:rPr>
              <a:t> u</a:t>
            </a:r>
            <a:r>
              <a:rPr sz="3600" dirty="0">
                <a:solidFill>
                  <a:srgbClr val="302B71"/>
                </a:solidFill>
              </a:rPr>
              <a:t>, in due rombi</a:t>
            </a:r>
            <a:endParaRPr lang="it-IT" sz="3600">
              <a:solidFill>
                <a:srgbClr val="302B71"/>
              </a:solidFill>
            </a:endParaRPr>
          </a:p>
        </p:txBody>
      </p:sp>
      <p:sp>
        <p:nvSpPr>
          <p:cNvPr id="280" name="Shape 280"/>
          <p:cNvSpPr>
            <a:spLocks noGrp="1"/>
          </p:cNvSpPr>
          <p:nvPr>
            <p:ph type="sldNum" sz="quarter" idx="2"/>
          </p:nvPr>
        </p:nvSpPr>
        <p:spPr>
          <a:xfrm>
            <a:off x="6310368" y="9258300"/>
            <a:ext cx="371364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27</a:t>
            </a:fld>
            <a:endParaRPr/>
          </a:p>
        </p:txBody>
      </p:sp>
      <p:sp>
        <p:nvSpPr>
          <p:cNvPr id="283" name="Shape 283"/>
          <p:cNvSpPr/>
          <p:nvPr/>
        </p:nvSpPr>
        <p:spPr>
          <a:xfrm>
            <a:off x="11073212" y="9232899"/>
            <a:ext cx="1414070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just">
              <a:spcBef>
                <a:spcPts val="4200"/>
              </a:spcBef>
              <a:defRPr sz="2200" i="1">
                <a:solidFill>
                  <a:srgbClr val="000000"/>
                </a:solidFill>
                <a:latin typeface="Apple Garamond"/>
                <a:ea typeface="Apple Garamond"/>
                <a:cs typeface="Apple Garamond"/>
                <a:sym typeface="Apple Garamond"/>
              </a:defRPr>
            </a:lvl1pPr>
          </a:lstStyle>
          <a:p>
            <a:r>
              <a:t>proFBonomo</a:t>
            </a:r>
          </a:p>
        </p:txBody>
      </p:sp>
      <p:pic>
        <p:nvPicPr>
          <p:cNvPr id="284" name="WhatsApp Image 2021-03-24 at 09.32.48(1).jpg"/>
          <p:cNvPicPr>
            <a:picLocks noChangeAspect="1"/>
          </p:cNvPicPr>
          <p:nvPr/>
        </p:nvPicPr>
        <p:blipFill>
          <a:blip r:embed="rId3"/>
          <a:srcRect l="9687" t="22606" r="9687"/>
          <a:stretch>
            <a:fillRect/>
          </a:stretch>
        </p:blipFill>
        <p:spPr>
          <a:xfrm>
            <a:off x="2614756" y="2430065"/>
            <a:ext cx="7738055" cy="19367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" grpId="0" animBg="1" advAuto="0"/>
      <p:bldP spid="279" grpId="0" build="p" bldLvl="5" animBg="1" advAuto="0"/>
      <p:bldP spid="284" grpId="0" animBg="1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/>
          </p:cNvSpPr>
          <p:nvPr>
            <p:ph type="title"/>
          </p:nvPr>
        </p:nvSpPr>
        <p:spPr>
          <a:xfrm>
            <a:off x="585256" y="983053"/>
            <a:ext cx="8191710" cy="1040494"/>
          </a:xfrm>
          <a:prstGeom prst="rect">
            <a:avLst/>
          </a:prstGeom>
          <a:blipFill>
            <a:blip r:embed="rId2"/>
          </a:blipFill>
        </p:spPr>
        <p:txBody>
          <a:bodyPr/>
          <a:lstStyle>
            <a:lvl1pPr defTabSz="379729">
              <a:defRPr sz="3380">
                <a:solidFill>
                  <a:srgbClr val="FFFFFF"/>
                </a:solidFill>
              </a:defRPr>
            </a:lvl1pPr>
          </a:lstStyle>
          <a:p>
            <a:r>
              <a:t>Periodo della maturità, XI-XII sec. </a:t>
            </a:r>
          </a:p>
        </p:txBody>
      </p:sp>
      <p:sp>
        <p:nvSpPr>
          <p:cNvPr id="287" name="Shape 287"/>
          <p:cNvSpPr>
            <a:spLocks noGrp="1"/>
          </p:cNvSpPr>
          <p:nvPr>
            <p:ph type="body" sz="half" idx="1"/>
          </p:nvPr>
        </p:nvSpPr>
        <p:spPr>
          <a:xfrm>
            <a:off x="952500" y="2431197"/>
            <a:ext cx="11099800" cy="3636347"/>
          </a:xfrm>
          <a:prstGeom prst="rect">
            <a:avLst/>
          </a:prstGeom>
        </p:spPr>
        <p:txBody>
          <a:bodyPr/>
          <a:lstStyle/>
          <a:p>
            <a:pPr marL="692785" lvl="1" indent="-346075" defTabSz="455675">
              <a:spcBef>
                <a:spcPts val="3200"/>
              </a:spcBef>
              <a:defRPr sz="2964">
                <a:solidFill>
                  <a:schemeClr val="accent6">
                    <a:hueOff val="-194191"/>
                    <a:satOff val="-4488"/>
                    <a:lumOff val="-21153"/>
                  </a:schemeClr>
                </a:solidFill>
              </a:defRPr>
            </a:pPr>
            <a:r>
              <a:rPr sz="2950" dirty="0" err="1"/>
              <a:t>seconda</a:t>
            </a:r>
            <a:r>
              <a:rPr sz="2950" dirty="0"/>
              <a:t> </a:t>
            </a:r>
            <a:r>
              <a:rPr sz="2950" dirty="0" err="1"/>
              <a:t>caratteristica</a:t>
            </a:r>
            <a:r>
              <a:rPr sz="2950" dirty="0"/>
              <a:t>: </a:t>
            </a:r>
            <a:r>
              <a:rPr sz="2950" dirty="0" err="1">
                <a:solidFill>
                  <a:srgbClr val="000000"/>
                </a:solidFill>
              </a:rPr>
              <a:t>linee</a:t>
            </a:r>
            <a:r>
              <a:rPr sz="2950" dirty="0">
                <a:solidFill>
                  <a:srgbClr val="000000"/>
                </a:solidFill>
              </a:rPr>
              <a:t> </a:t>
            </a:r>
            <a:r>
              <a:rPr sz="2950" dirty="0" err="1">
                <a:solidFill>
                  <a:srgbClr val="000000"/>
                </a:solidFill>
              </a:rPr>
              <a:t>orizzontali</a:t>
            </a:r>
            <a:r>
              <a:rPr sz="2950" dirty="0">
                <a:solidFill>
                  <a:srgbClr val="000000"/>
                </a:solidFill>
              </a:rPr>
              <a:t> </a:t>
            </a:r>
            <a:r>
              <a:rPr sz="2950" dirty="0" err="1">
                <a:solidFill>
                  <a:srgbClr val="000000"/>
                </a:solidFill>
              </a:rPr>
              <a:t>delle</a:t>
            </a:r>
            <a:r>
              <a:rPr sz="2950" dirty="0">
                <a:solidFill>
                  <a:srgbClr val="000000"/>
                </a:solidFill>
              </a:rPr>
              <a:t> </a:t>
            </a:r>
            <a:r>
              <a:rPr sz="2950" dirty="0" err="1">
                <a:solidFill>
                  <a:srgbClr val="000000"/>
                </a:solidFill>
              </a:rPr>
              <a:t>lettere</a:t>
            </a:r>
            <a:r>
              <a:rPr sz="2950" dirty="0">
                <a:solidFill>
                  <a:srgbClr val="000000"/>
                </a:solidFill>
              </a:rPr>
              <a:t> e, f, g, r, t </a:t>
            </a:r>
            <a:r>
              <a:rPr sz="2950" b="1" dirty="0" err="1">
                <a:solidFill>
                  <a:srgbClr val="000000"/>
                </a:solidFill>
              </a:rPr>
              <a:t>che</a:t>
            </a:r>
            <a:r>
              <a:rPr sz="2950" b="1" dirty="0">
                <a:solidFill>
                  <a:srgbClr val="000000"/>
                </a:solidFill>
              </a:rPr>
              <a:t> in </a:t>
            </a:r>
            <a:r>
              <a:rPr sz="2950" b="1" dirty="0" err="1">
                <a:solidFill>
                  <a:srgbClr val="000000"/>
                </a:solidFill>
              </a:rPr>
              <a:t>questo</a:t>
            </a:r>
            <a:r>
              <a:rPr sz="2950" b="1" dirty="0">
                <a:solidFill>
                  <a:srgbClr val="000000"/>
                </a:solidFill>
              </a:rPr>
              <a:t> </a:t>
            </a:r>
            <a:r>
              <a:rPr sz="2950" b="1" dirty="0" err="1">
                <a:solidFill>
                  <a:srgbClr val="000000"/>
                </a:solidFill>
              </a:rPr>
              <a:t>periodo</a:t>
            </a:r>
            <a:r>
              <a:rPr sz="2950" b="1" dirty="0">
                <a:solidFill>
                  <a:srgbClr val="000000"/>
                </a:solidFill>
              </a:rPr>
              <a:t> proprio </a:t>
            </a:r>
            <a:r>
              <a:rPr sz="2950" b="1" dirty="0" err="1">
                <a:solidFill>
                  <a:srgbClr val="000000"/>
                </a:solidFill>
              </a:rPr>
              <a:t>nelle</a:t>
            </a:r>
            <a:r>
              <a:rPr sz="2950" b="1" dirty="0">
                <a:solidFill>
                  <a:srgbClr val="000000"/>
                </a:solidFill>
              </a:rPr>
              <a:t> </a:t>
            </a:r>
            <a:r>
              <a:rPr sz="2950" b="1" dirty="0" err="1">
                <a:solidFill>
                  <a:srgbClr val="000000"/>
                </a:solidFill>
              </a:rPr>
              <a:t>produzioni</a:t>
            </a:r>
            <a:r>
              <a:rPr sz="2950" b="1" dirty="0">
                <a:solidFill>
                  <a:srgbClr val="000000"/>
                </a:solidFill>
              </a:rPr>
              <a:t> </a:t>
            </a:r>
            <a:r>
              <a:rPr sz="2950" b="1" dirty="0" err="1">
                <a:solidFill>
                  <a:srgbClr val="000000"/>
                </a:solidFill>
              </a:rPr>
              <a:t>cassinesi</a:t>
            </a:r>
            <a:r>
              <a:rPr sz="2950" b="1" dirty="0">
                <a:solidFill>
                  <a:srgbClr val="000000"/>
                </a:solidFill>
              </a:rPr>
              <a:t> </a:t>
            </a:r>
            <a:r>
              <a:rPr sz="2950" b="1" dirty="0" err="1">
                <a:solidFill>
                  <a:srgbClr val="000000"/>
                </a:solidFill>
              </a:rPr>
              <a:t>sono</a:t>
            </a:r>
            <a:r>
              <a:rPr sz="2950" b="1" dirty="0">
                <a:solidFill>
                  <a:srgbClr val="000000"/>
                </a:solidFill>
              </a:rPr>
              <a:t> </a:t>
            </a:r>
            <a:r>
              <a:rPr sz="2950" b="1" dirty="0" err="1">
                <a:solidFill>
                  <a:srgbClr val="000000"/>
                </a:solidFill>
              </a:rPr>
              <a:t>tracciati</a:t>
            </a:r>
            <a:r>
              <a:rPr sz="2950" b="1" dirty="0">
                <a:solidFill>
                  <a:srgbClr val="000000"/>
                </a:solidFill>
              </a:rPr>
              <a:t> tutti </a:t>
            </a:r>
            <a:r>
              <a:rPr sz="2950" b="1" dirty="0" err="1">
                <a:solidFill>
                  <a:srgbClr val="000000"/>
                </a:solidFill>
              </a:rPr>
              <a:t>perfettamente</a:t>
            </a:r>
            <a:r>
              <a:rPr sz="2950" b="1" dirty="0">
                <a:solidFill>
                  <a:srgbClr val="000000"/>
                </a:solidFill>
              </a:rPr>
              <a:t> </a:t>
            </a:r>
            <a:r>
              <a:rPr sz="2950" b="1" dirty="0" err="1">
                <a:solidFill>
                  <a:srgbClr val="000000"/>
                </a:solidFill>
              </a:rPr>
              <a:t>allineati</a:t>
            </a:r>
            <a:r>
              <a:rPr sz="2950" b="1" dirty="0">
                <a:solidFill>
                  <a:srgbClr val="000000"/>
                </a:solidFill>
              </a:rPr>
              <a:t>.</a:t>
            </a:r>
            <a:r>
              <a:rPr lang="it-IT" sz="2950" b="1" dirty="0"/>
              <a:t> </a:t>
            </a:r>
            <a:endParaRPr lang="it-IT"/>
          </a:p>
          <a:p>
            <a:pPr marL="692785" lvl="1" indent="-346075" defTabSz="455675">
              <a:spcBef>
                <a:spcPts val="3200"/>
              </a:spcBef>
              <a:defRPr sz="2964">
                <a:solidFill>
                  <a:schemeClr val="accent6">
                    <a:hueOff val="-194191"/>
                    <a:satOff val="-4488"/>
                    <a:lumOff val="-21153"/>
                  </a:schemeClr>
                </a:solidFill>
              </a:defRPr>
            </a:pPr>
            <a:r>
              <a:rPr sz="2950" err="1">
                <a:solidFill>
                  <a:srgbClr val="000000"/>
                </a:solidFill>
              </a:rPr>
              <a:t>sembra</a:t>
            </a:r>
            <a:r>
              <a:rPr lang="it-IT" sz="2950" dirty="0"/>
              <a:t> </a:t>
            </a:r>
            <a:r>
              <a:rPr sz="2950" dirty="0">
                <a:solidFill>
                  <a:srgbClr val="000000"/>
                </a:solidFill>
              </a:rPr>
              <a:t> </a:t>
            </a:r>
            <a:r>
              <a:rPr sz="2950" err="1">
                <a:solidFill>
                  <a:srgbClr val="000000"/>
                </a:solidFill>
              </a:rPr>
              <a:t>formata</a:t>
            </a:r>
            <a:r>
              <a:rPr sz="2950" dirty="0">
                <a:solidFill>
                  <a:srgbClr val="000000"/>
                </a:solidFill>
              </a:rPr>
              <a:t> da </a:t>
            </a:r>
            <a:r>
              <a:rPr sz="2950" err="1">
                <a:solidFill>
                  <a:srgbClr val="000000"/>
                </a:solidFill>
              </a:rPr>
              <a:t>una</a:t>
            </a:r>
            <a:r>
              <a:rPr sz="2950" dirty="0">
                <a:solidFill>
                  <a:srgbClr val="000000"/>
                </a:solidFill>
              </a:rPr>
              <a:t> </a:t>
            </a:r>
            <a:r>
              <a:rPr sz="2950" err="1">
                <a:solidFill>
                  <a:srgbClr val="000000"/>
                </a:solidFill>
              </a:rPr>
              <a:t>serie</a:t>
            </a:r>
            <a:r>
              <a:rPr sz="2950" dirty="0">
                <a:solidFill>
                  <a:srgbClr val="000000"/>
                </a:solidFill>
              </a:rPr>
              <a:t> di </a:t>
            </a:r>
            <a:r>
              <a:rPr sz="2950" err="1">
                <a:solidFill>
                  <a:srgbClr val="000000"/>
                </a:solidFill>
              </a:rPr>
              <a:t>lettere</a:t>
            </a:r>
            <a:r>
              <a:rPr sz="2950" dirty="0">
                <a:solidFill>
                  <a:srgbClr val="000000"/>
                </a:solidFill>
              </a:rPr>
              <a:t> </a:t>
            </a:r>
            <a:r>
              <a:rPr sz="2950" b="1" err="1">
                <a:solidFill>
                  <a:srgbClr val="000000"/>
                </a:solidFill>
              </a:rPr>
              <a:t>appese</a:t>
            </a:r>
            <a:r>
              <a:rPr sz="2950" b="1" dirty="0">
                <a:solidFill>
                  <a:srgbClr val="000000"/>
                </a:solidFill>
              </a:rPr>
              <a:t> a </a:t>
            </a:r>
            <a:r>
              <a:rPr sz="2950" b="1" err="1">
                <a:solidFill>
                  <a:srgbClr val="000000"/>
                </a:solidFill>
              </a:rPr>
              <a:t>una</a:t>
            </a:r>
            <a:r>
              <a:rPr sz="2950" b="1" dirty="0">
                <a:solidFill>
                  <a:srgbClr val="000000"/>
                </a:solidFill>
              </a:rPr>
              <a:t> corda</a:t>
            </a:r>
            <a:r>
              <a:rPr sz="2950" dirty="0">
                <a:solidFill>
                  <a:srgbClr val="000000"/>
                </a:solidFill>
              </a:rPr>
              <a:t> </a:t>
            </a:r>
            <a:r>
              <a:rPr sz="2950" err="1">
                <a:solidFill>
                  <a:srgbClr val="000000"/>
                </a:solidFill>
              </a:rPr>
              <a:t>che</a:t>
            </a:r>
            <a:r>
              <a:rPr sz="2950" dirty="0">
                <a:solidFill>
                  <a:srgbClr val="000000"/>
                </a:solidFill>
              </a:rPr>
              <a:t> coincide con la </a:t>
            </a:r>
            <a:r>
              <a:rPr sz="2950" err="1">
                <a:solidFill>
                  <a:srgbClr val="000000"/>
                </a:solidFill>
              </a:rPr>
              <a:t>linea</a:t>
            </a:r>
            <a:r>
              <a:rPr sz="2950" dirty="0">
                <a:solidFill>
                  <a:srgbClr val="000000"/>
                </a:solidFill>
              </a:rPr>
              <a:t> </a:t>
            </a:r>
            <a:r>
              <a:rPr sz="2950" err="1">
                <a:solidFill>
                  <a:srgbClr val="000000"/>
                </a:solidFill>
              </a:rPr>
              <a:t>superiore</a:t>
            </a:r>
            <a:r>
              <a:rPr sz="2950" dirty="0">
                <a:solidFill>
                  <a:srgbClr val="000000"/>
                </a:solidFill>
              </a:rPr>
              <a:t> del </a:t>
            </a:r>
            <a:r>
              <a:rPr sz="2950" err="1">
                <a:solidFill>
                  <a:srgbClr val="000000"/>
                </a:solidFill>
              </a:rPr>
              <a:t>sistema</a:t>
            </a:r>
            <a:r>
              <a:rPr sz="2950" dirty="0">
                <a:solidFill>
                  <a:srgbClr val="000000"/>
                </a:solidFill>
              </a:rPr>
              <a:t> </a:t>
            </a:r>
            <a:r>
              <a:rPr sz="2950" err="1">
                <a:solidFill>
                  <a:srgbClr val="000000"/>
                </a:solidFill>
              </a:rPr>
              <a:t>binario</a:t>
            </a:r>
            <a:r>
              <a:rPr sz="2950" dirty="0">
                <a:solidFill>
                  <a:srgbClr val="000000"/>
                </a:solidFill>
              </a:rPr>
              <a:t> in cui </a:t>
            </a:r>
            <a:r>
              <a:rPr sz="2950" err="1">
                <a:solidFill>
                  <a:srgbClr val="000000"/>
                </a:solidFill>
              </a:rPr>
              <a:t>si</a:t>
            </a:r>
            <a:r>
              <a:rPr sz="2950" dirty="0">
                <a:solidFill>
                  <a:srgbClr val="000000"/>
                </a:solidFill>
              </a:rPr>
              <a:t> </a:t>
            </a:r>
            <a:r>
              <a:rPr sz="2950" err="1">
                <a:solidFill>
                  <a:srgbClr val="000000"/>
                </a:solidFill>
              </a:rPr>
              <a:t>iscrive</a:t>
            </a:r>
            <a:r>
              <a:rPr sz="2950" dirty="0">
                <a:solidFill>
                  <a:srgbClr val="000000"/>
                </a:solidFill>
              </a:rPr>
              <a:t> la </a:t>
            </a:r>
            <a:r>
              <a:rPr sz="2950" err="1">
                <a:solidFill>
                  <a:srgbClr val="000000"/>
                </a:solidFill>
              </a:rPr>
              <a:t>parola</a:t>
            </a:r>
            <a:r>
              <a:rPr sz="2950" dirty="0">
                <a:solidFill>
                  <a:srgbClr val="000000"/>
                </a:solidFill>
              </a:rPr>
              <a:t>. Qui </a:t>
            </a:r>
            <a:r>
              <a:rPr sz="2950" err="1">
                <a:solidFill>
                  <a:srgbClr val="000000"/>
                </a:solidFill>
              </a:rPr>
              <a:t>nell’esempio</a:t>
            </a:r>
            <a:r>
              <a:rPr sz="2950" dirty="0">
                <a:solidFill>
                  <a:srgbClr val="000000"/>
                </a:solidFill>
              </a:rPr>
              <a:t>, </a:t>
            </a:r>
            <a:r>
              <a:rPr sz="2950" i="1" dirty="0">
                <a:solidFill>
                  <a:srgbClr val="000000"/>
                </a:solidFill>
              </a:rPr>
              <a:t>REGERET</a:t>
            </a:r>
          </a:p>
        </p:txBody>
      </p:sp>
      <p:sp>
        <p:nvSpPr>
          <p:cNvPr id="288" name="Shape 288"/>
          <p:cNvSpPr>
            <a:spLocks noGrp="1"/>
          </p:cNvSpPr>
          <p:nvPr>
            <p:ph type="sldNum" sz="quarter" idx="2"/>
          </p:nvPr>
        </p:nvSpPr>
        <p:spPr>
          <a:xfrm>
            <a:off x="6317623" y="9258300"/>
            <a:ext cx="356854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28</a:t>
            </a:fld>
            <a:endParaRPr/>
          </a:p>
        </p:txBody>
      </p:sp>
      <p:sp>
        <p:nvSpPr>
          <p:cNvPr id="291" name="Shape 291"/>
          <p:cNvSpPr/>
          <p:nvPr/>
        </p:nvSpPr>
        <p:spPr>
          <a:xfrm>
            <a:off x="11073212" y="9232899"/>
            <a:ext cx="1414070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just">
              <a:spcBef>
                <a:spcPts val="4200"/>
              </a:spcBef>
              <a:defRPr sz="2200" i="1">
                <a:solidFill>
                  <a:srgbClr val="000000"/>
                </a:solidFill>
                <a:latin typeface="Apple Garamond"/>
                <a:ea typeface="Apple Garamond"/>
                <a:cs typeface="Apple Garamond"/>
                <a:sym typeface="Apple Garamond"/>
              </a:defRPr>
            </a:lvl1pPr>
          </a:lstStyle>
          <a:p>
            <a:r>
              <a:t>proFBonomo</a:t>
            </a:r>
          </a:p>
        </p:txBody>
      </p:sp>
      <p:pic>
        <p:nvPicPr>
          <p:cNvPr id="292" name="WhatsApp Image 2021-03-24 at 09.32.48.jpg"/>
          <p:cNvPicPr>
            <a:picLocks noChangeAspect="1"/>
          </p:cNvPicPr>
          <p:nvPr/>
        </p:nvPicPr>
        <p:blipFill>
          <a:blip r:embed="rId3"/>
          <a:srcRect l="12112" t="31436" r="12112" b="12112"/>
          <a:stretch>
            <a:fillRect/>
          </a:stretch>
        </p:blipFill>
        <p:spPr>
          <a:xfrm>
            <a:off x="3766046" y="6649171"/>
            <a:ext cx="5892624" cy="21817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" grpId="0" animBg="1" advAuto="0"/>
      <p:bldP spid="287" grpId="0" build="p" bldLvl="5" animBg="1" advAuto="0"/>
      <p:bldP spid="292" grpId="0" animBg="1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/>
          </p:cNvSpPr>
          <p:nvPr>
            <p:ph type="sldNum" sz="quarter" idx="2"/>
          </p:nvPr>
        </p:nvSpPr>
        <p:spPr>
          <a:xfrm>
            <a:off x="6306908" y="9258300"/>
            <a:ext cx="378284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29</a:t>
            </a:fld>
            <a:endParaRPr/>
          </a:p>
        </p:txBody>
      </p:sp>
      <p:sp>
        <p:nvSpPr>
          <p:cNvPr id="296" name="Shape 296"/>
          <p:cNvSpPr/>
          <p:nvPr/>
        </p:nvSpPr>
        <p:spPr>
          <a:xfrm>
            <a:off x="3040939" y="3143074"/>
            <a:ext cx="6922922" cy="1314692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defRPr sz="8000" b="1"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Quarta fase</a:t>
            </a:r>
          </a:p>
        </p:txBody>
      </p:sp>
      <p:sp>
        <p:nvSpPr>
          <p:cNvPr id="298" name="Shape 298"/>
          <p:cNvSpPr/>
          <p:nvPr/>
        </p:nvSpPr>
        <p:spPr>
          <a:xfrm>
            <a:off x="11073212" y="9232899"/>
            <a:ext cx="1414070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just">
              <a:spcBef>
                <a:spcPts val="4200"/>
              </a:spcBef>
              <a:defRPr sz="2200" i="1">
                <a:solidFill>
                  <a:srgbClr val="000000"/>
                </a:solidFill>
                <a:latin typeface="Apple Garamond"/>
                <a:ea typeface="Apple Garamond"/>
                <a:cs typeface="Apple Garamond"/>
                <a:sym typeface="Apple Garamond"/>
              </a:defRPr>
            </a:lvl1pPr>
          </a:lstStyle>
          <a:p>
            <a:r>
              <a:t>proFBonomo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title"/>
          </p:nvPr>
        </p:nvSpPr>
        <p:spPr>
          <a:xfrm>
            <a:off x="771963" y="1072966"/>
            <a:ext cx="6220443" cy="897082"/>
          </a:xfrm>
          <a:prstGeom prst="rect">
            <a:avLst/>
          </a:prstGeom>
          <a:blipFill>
            <a:blip r:embed="rId2"/>
          </a:blipFill>
        </p:spPr>
        <p:txBody>
          <a:bodyPr/>
          <a:lstStyle>
            <a:lvl1pPr defTabSz="408940">
              <a:defRPr sz="5600">
                <a:solidFill>
                  <a:srgbClr val="FFFFFF"/>
                </a:solidFill>
              </a:defRPr>
            </a:lvl1pPr>
          </a:lstStyle>
          <a:p>
            <a:r>
              <a:t>1. Contesto</a:t>
            </a:r>
          </a:p>
        </p:txBody>
      </p:sp>
      <p:sp>
        <p:nvSpPr>
          <p:cNvPr id="133" name="Shape 133"/>
          <p:cNvSpPr>
            <a:spLocks noGrp="1"/>
          </p:cNvSpPr>
          <p:nvPr>
            <p:ph type="body" idx="1"/>
          </p:nvPr>
        </p:nvSpPr>
        <p:spPr>
          <a:xfrm>
            <a:off x="952500" y="2842028"/>
            <a:ext cx="11099800" cy="5374337"/>
          </a:xfrm>
          <a:prstGeom prst="rect">
            <a:avLst/>
          </a:prstGeom>
        </p:spPr>
        <p:txBody>
          <a:bodyPr/>
          <a:lstStyle/>
          <a:p>
            <a:r>
              <a:t> Dal punto di vista grafico, nell’Italia meridionale non possiamo ricostruire la scrittura nel periodo tra VII e VIII secolo.</a:t>
            </a:r>
          </a:p>
          <a:p>
            <a:r>
              <a:t>alla fine del secolo VIII si trovano alcuni documenti prodotti a </a:t>
            </a:r>
            <a:r>
              <a:rPr b="1"/>
              <a:t>Cava dei Tirreni</a:t>
            </a:r>
            <a:r>
              <a:t> e a </a:t>
            </a:r>
            <a:r>
              <a:rPr b="1"/>
              <a:t>Montecassino</a:t>
            </a:r>
            <a:r>
              <a:t> in </a:t>
            </a:r>
            <a:r>
              <a:rPr b="1" cap="all"/>
              <a:t>corsiva nuova</a:t>
            </a:r>
            <a:r>
              <a:t> della </a:t>
            </a:r>
            <a:r>
              <a:rPr b="1">
                <a:solidFill>
                  <a:schemeClr val="accent3">
                    <a:hueOff val="1072396"/>
                    <a:satOff val="5650"/>
                    <a:lumOff val="-11199"/>
                  </a:schemeClr>
                </a:solidFill>
              </a:rPr>
              <a:t>tradizione romana</a:t>
            </a:r>
            <a:r>
              <a:t>.</a:t>
            </a:r>
          </a:p>
        </p:txBody>
      </p:sp>
      <p:sp>
        <p:nvSpPr>
          <p:cNvPr id="134" name="Shape 134"/>
          <p:cNvSpPr>
            <a:spLocks noGrp="1"/>
          </p:cNvSpPr>
          <p:nvPr>
            <p:ph type="sldNum" sz="quarter" idx="2"/>
          </p:nvPr>
        </p:nvSpPr>
        <p:spPr>
          <a:xfrm>
            <a:off x="6375834" y="9258300"/>
            <a:ext cx="240432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137" name="Shape 137"/>
          <p:cNvSpPr/>
          <p:nvPr/>
        </p:nvSpPr>
        <p:spPr>
          <a:xfrm>
            <a:off x="11073212" y="9232899"/>
            <a:ext cx="1414070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just">
              <a:spcBef>
                <a:spcPts val="4200"/>
              </a:spcBef>
              <a:defRPr sz="2200" i="1">
                <a:solidFill>
                  <a:srgbClr val="000000"/>
                </a:solidFill>
                <a:latin typeface="Apple Garamond"/>
                <a:ea typeface="Apple Garamond"/>
                <a:cs typeface="Apple Garamond"/>
                <a:sym typeface="Apple Garamond"/>
              </a:defRPr>
            </a:lvl1pPr>
          </a:lstStyle>
          <a:p>
            <a:r>
              <a:t>proFBonomo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33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/>
          </p:cNvSpPr>
          <p:nvPr>
            <p:ph type="title"/>
          </p:nvPr>
        </p:nvSpPr>
        <p:spPr>
          <a:xfrm>
            <a:off x="505385" y="1058636"/>
            <a:ext cx="9161861" cy="954589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Off val="-15046"/>
                </a:schemeClr>
              </a:gs>
            </a:gsLst>
            <a:lin ang="5400000"/>
          </a:gradFill>
        </p:spPr>
        <p:txBody>
          <a:bodyPr/>
          <a:lstStyle>
            <a:lvl1pPr defTabSz="484886">
              <a:defRPr sz="3154">
                <a:solidFill>
                  <a:srgbClr val="FFFFFF"/>
                </a:solidFill>
              </a:defRPr>
            </a:lvl1pPr>
          </a:lstStyle>
          <a:p>
            <a:r>
              <a:t>  Periodo della decadenza, XII-XIII sec. </a:t>
            </a:r>
          </a:p>
        </p:txBody>
      </p:sp>
      <p:sp>
        <p:nvSpPr>
          <p:cNvPr id="301" name="Shape 301"/>
          <p:cNvSpPr>
            <a:spLocks noGrp="1"/>
          </p:cNvSpPr>
          <p:nvPr>
            <p:ph type="body" sz="half" idx="1"/>
          </p:nvPr>
        </p:nvSpPr>
        <p:spPr>
          <a:xfrm>
            <a:off x="952500" y="3438497"/>
            <a:ext cx="11099800" cy="3866368"/>
          </a:xfrm>
          <a:prstGeom prst="rect">
            <a:avLst/>
          </a:prstGeom>
        </p:spPr>
        <p:txBody>
          <a:bodyPr/>
          <a:lstStyle/>
          <a:p>
            <a:pPr marL="880110" lvl="1" indent="-440055" defTabSz="578358">
              <a:spcBef>
                <a:spcPts val="4100"/>
              </a:spcBef>
              <a:defRPr sz="3762"/>
            </a:pPr>
            <a:r>
              <a:rPr sz="3750" dirty="0" err="1"/>
              <a:t>tende</a:t>
            </a:r>
            <a:r>
              <a:rPr sz="3750" dirty="0"/>
              <a:t> a </a:t>
            </a:r>
            <a:r>
              <a:rPr sz="3750" dirty="0" err="1"/>
              <a:t>rimpicciolirsi</a:t>
            </a:r>
            <a:endParaRPr lang="it-IT" sz="3750" dirty="0" err="1"/>
          </a:p>
          <a:p>
            <a:pPr marL="880110" lvl="1" indent="-440055" defTabSz="578358">
              <a:spcBef>
                <a:spcPts val="4100"/>
              </a:spcBef>
              <a:defRPr sz="3762"/>
            </a:pPr>
            <a:r>
              <a:rPr sz="3750" dirty="0" err="1"/>
              <a:t>forme</a:t>
            </a:r>
            <a:r>
              <a:rPr sz="3750" dirty="0"/>
              <a:t> </a:t>
            </a:r>
            <a:r>
              <a:rPr sz="3750" dirty="0" err="1"/>
              <a:t>più</a:t>
            </a:r>
            <a:r>
              <a:rPr sz="3750" dirty="0"/>
              <a:t> </a:t>
            </a:r>
            <a:r>
              <a:rPr sz="3750" dirty="0" err="1"/>
              <a:t>angolose</a:t>
            </a:r>
          </a:p>
          <a:p>
            <a:pPr marL="880110" lvl="1" indent="-440055" defTabSz="578358">
              <a:spcBef>
                <a:spcPts val="4100"/>
              </a:spcBef>
              <a:defRPr sz="3762"/>
            </a:pPr>
            <a:r>
              <a:rPr sz="3750" dirty="0" err="1"/>
              <a:t>si</a:t>
            </a:r>
            <a:r>
              <a:rPr sz="3750" dirty="0"/>
              <a:t> </a:t>
            </a:r>
            <a:r>
              <a:rPr sz="3750" dirty="0" err="1"/>
              <a:t>introducono</a:t>
            </a:r>
            <a:r>
              <a:rPr sz="3750" dirty="0"/>
              <a:t> </a:t>
            </a:r>
            <a:r>
              <a:rPr sz="3750" dirty="0" err="1"/>
              <a:t>elementi</a:t>
            </a:r>
            <a:r>
              <a:rPr sz="3750" dirty="0"/>
              <a:t> di </a:t>
            </a:r>
            <a:r>
              <a:rPr sz="3750" dirty="0" err="1"/>
              <a:t>altri</a:t>
            </a:r>
            <a:r>
              <a:rPr sz="3750" dirty="0"/>
              <a:t> </a:t>
            </a:r>
            <a:r>
              <a:rPr sz="3750" dirty="0" err="1"/>
              <a:t>centri</a:t>
            </a:r>
            <a:r>
              <a:rPr sz="3750" dirty="0"/>
              <a:t> </a:t>
            </a:r>
            <a:r>
              <a:rPr sz="3750" dirty="0" err="1"/>
              <a:t>scrittori</a:t>
            </a:r>
          </a:p>
          <a:p>
            <a:pPr marL="440055" lvl="1" indent="0" defTabSz="578358">
              <a:spcBef>
                <a:spcPts val="4100"/>
              </a:spcBef>
              <a:buNone/>
              <a:defRPr sz="3762" b="1"/>
            </a:pPr>
            <a:endParaRPr sz="3750" dirty="0"/>
          </a:p>
        </p:txBody>
      </p:sp>
      <p:sp>
        <p:nvSpPr>
          <p:cNvPr id="302" name="Shape 302"/>
          <p:cNvSpPr>
            <a:spLocks noGrp="1"/>
          </p:cNvSpPr>
          <p:nvPr>
            <p:ph type="sldNum" sz="quarter" idx="2"/>
          </p:nvPr>
        </p:nvSpPr>
        <p:spPr>
          <a:xfrm>
            <a:off x="6310368" y="9258300"/>
            <a:ext cx="371364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30</a:t>
            </a:fld>
            <a:endParaRPr/>
          </a:p>
        </p:txBody>
      </p:sp>
      <p:sp>
        <p:nvSpPr>
          <p:cNvPr id="305" name="Shape 305"/>
          <p:cNvSpPr/>
          <p:nvPr/>
        </p:nvSpPr>
        <p:spPr>
          <a:xfrm>
            <a:off x="11073212" y="9232899"/>
            <a:ext cx="1414070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just">
              <a:spcBef>
                <a:spcPts val="4200"/>
              </a:spcBef>
              <a:defRPr sz="2200" i="1">
                <a:solidFill>
                  <a:srgbClr val="000000"/>
                </a:solidFill>
                <a:latin typeface="Apple Garamond"/>
                <a:ea typeface="Apple Garamond"/>
                <a:cs typeface="Apple Garamond"/>
                <a:sym typeface="Apple Garamond"/>
              </a:defRPr>
            </a:lvl1pPr>
          </a:lstStyle>
          <a:p>
            <a:r>
              <a:t>proFBonomo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sh dir="d"/>
      </p:transition>
    </mc:Choice>
    <mc:Fallback xmlns="">
      <p:transition spd="fast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/>
          </p:cNvSpPr>
          <p:nvPr>
            <p:ph type="title"/>
          </p:nvPr>
        </p:nvSpPr>
        <p:spPr>
          <a:xfrm>
            <a:off x="450937" y="548799"/>
            <a:ext cx="8618417" cy="1314692"/>
          </a:xfrm>
          <a:prstGeom prst="rect">
            <a:avLst/>
          </a:prstGeom>
          <a:gradFill>
            <a:gsLst>
              <a:gs pos="0">
                <a:srgbClr val="189B1A"/>
              </a:gs>
              <a:gs pos="100000">
                <a:srgbClr val="235D0B"/>
              </a:gs>
            </a:gsLst>
            <a:lin ang="5400000"/>
          </a:gradFill>
        </p:spPr>
        <p:txBody>
          <a:bodyPr/>
          <a:lstStyle>
            <a:lvl1pPr defTabSz="397256">
              <a:defRPr sz="5440">
                <a:solidFill>
                  <a:srgbClr val="FFFFFF"/>
                </a:solidFill>
              </a:defRPr>
            </a:lvl1pPr>
          </a:lstStyle>
          <a:p>
            <a:r>
              <a:t>Caratteristiche generali</a:t>
            </a:r>
          </a:p>
        </p:txBody>
      </p:sp>
      <p:sp>
        <p:nvSpPr>
          <p:cNvPr id="308" name="Shape 308"/>
          <p:cNvSpPr>
            <a:spLocks noGrp="1"/>
          </p:cNvSpPr>
          <p:nvPr>
            <p:ph type="body" sz="half" idx="1"/>
          </p:nvPr>
        </p:nvSpPr>
        <p:spPr>
          <a:xfrm>
            <a:off x="1334660" y="2830776"/>
            <a:ext cx="10703076" cy="5157543"/>
          </a:xfrm>
          <a:prstGeom prst="rect">
            <a:avLst/>
          </a:prstGeom>
        </p:spPr>
        <p:txBody>
          <a:bodyPr/>
          <a:lstStyle/>
          <a:p>
            <a:r>
              <a:rPr u="sng"/>
              <a:t>deriva da: </a:t>
            </a:r>
            <a:r>
              <a:rPr b="1"/>
              <a:t>minuscola corsiva</a:t>
            </a:r>
            <a:r>
              <a:t> o da una </a:t>
            </a:r>
            <a:r>
              <a:rPr b="1"/>
              <a:t>precarolina italiana, p. 123</a:t>
            </a:r>
          </a:p>
          <a:p>
            <a:r>
              <a:t>caratteristica regolare di ogni lettera con il succedersi di tratti grossi e fini (chiaro scuro)</a:t>
            </a:r>
          </a:p>
          <a:p>
            <a:r>
              <a:t>alfabeto e legature </a:t>
            </a:r>
            <a:r>
              <a:rPr b="1"/>
              <a:t>p. 124</a:t>
            </a:r>
          </a:p>
        </p:txBody>
      </p:sp>
      <p:sp>
        <p:nvSpPr>
          <p:cNvPr id="309" name="Shape 309"/>
          <p:cNvSpPr>
            <a:spLocks noGrp="1"/>
          </p:cNvSpPr>
          <p:nvPr>
            <p:ph type="sldNum" sz="quarter" idx="2"/>
          </p:nvPr>
        </p:nvSpPr>
        <p:spPr>
          <a:xfrm>
            <a:off x="6305680" y="9258300"/>
            <a:ext cx="380740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31</a:t>
            </a:fld>
            <a:endParaRPr/>
          </a:p>
        </p:txBody>
      </p:sp>
      <p:sp>
        <p:nvSpPr>
          <p:cNvPr id="312" name="Shape 312"/>
          <p:cNvSpPr/>
          <p:nvPr/>
        </p:nvSpPr>
        <p:spPr>
          <a:xfrm>
            <a:off x="11073212" y="9232899"/>
            <a:ext cx="1414070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just">
              <a:spcBef>
                <a:spcPts val="4200"/>
              </a:spcBef>
              <a:defRPr sz="2200" i="1">
                <a:solidFill>
                  <a:srgbClr val="000000"/>
                </a:solidFill>
                <a:latin typeface="Apple Garamond"/>
                <a:ea typeface="Apple Garamond"/>
                <a:cs typeface="Apple Garamond"/>
                <a:sym typeface="Apple Garamond"/>
              </a:defRPr>
            </a:lvl1pPr>
          </a:lstStyle>
          <a:p>
            <a:r>
              <a:t>proFBonomo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0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" grpId="0" animBg="1" advAuto="0"/>
      <p:bldP spid="308" grpId="0" build="p" bldLvl="5" animBg="1" advAuto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hueOff val="300932"/>
                <a:lumOff val="-21745"/>
              </a:schemeClr>
            </a:gs>
            <a:gs pos="100000">
              <a:srgbClr val="53585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alfabeto.jpg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768" b="768"/>
          <a:stretch>
            <a:fillRect/>
          </a:stretch>
        </p:blipFill>
        <p:spPr>
          <a:xfrm>
            <a:off x="771752" y="0"/>
            <a:ext cx="11454946" cy="9753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lettere_beneventana.jpg"/>
          <p:cNvPicPr>
            <a:picLocks noGrp="1" noChangeAspect="1"/>
          </p:cNvPicPr>
          <p:nvPr>
            <p:ph type="pic" idx="14"/>
          </p:nvPr>
        </p:nvPicPr>
        <p:blipFill>
          <a:blip r:embed="rId2"/>
          <a:srcRect/>
          <a:stretch>
            <a:fillRect/>
          </a:stretch>
        </p:blipFill>
        <p:spPr>
          <a:xfrm>
            <a:off x="2687439" y="1213100"/>
            <a:ext cx="7629851" cy="2073491"/>
          </a:xfrm>
          <a:prstGeom prst="rect">
            <a:avLst/>
          </a:prstGeom>
        </p:spPr>
      </p:pic>
      <p:pic>
        <p:nvPicPr>
          <p:cNvPr id="318" name="Beneventa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538" y="3919220"/>
            <a:ext cx="12441376" cy="2160812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Shape 319"/>
          <p:cNvSpPr/>
          <p:nvPr/>
        </p:nvSpPr>
        <p:spPr>
          <a:xfrm>
            <a:off x="590967" y="6184106"/>
            <a:ext cx="11822866" cy="204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500" i="1">
                <a:solidFill>
                  <a:srgbClr val="000000"/>
                </a:solidFill>
                <a:latin typeface="+mj-lt"/>
                <a:ea typeface="+mj-ea"/>
                <a:cs typeface="+mj-cs"/>
                <a:sym typeface="Georgia"/>
              </a:defRPr>
            </a:pPr>
            <a:r>
              <a:t>    ad supradictas Novembres sic temperetur</a:t>
            </a:r>
          </a:p>
          <a:p>
            <a:pPr>
              <a:defRPr sz="4500" i="1">
                <a:solidFill>
                  <a:srgbClr val="000000"/>
                </a:solidFill>
                <a:latin typeface="+mj-lt"/>
                <a:ea typeface="+mj-ea"/>
                <a:cs typeface="+mj-cs"/>
                <a:sym typeface="Georgia"/>
              </a:defRPr>
            </a:pPr>
            <a:endParaRPr/>
          </a:p>
          <a:p>
            <a:pPr>
              <a:defRPr sz="4500" i="1">
                <a:latin typeface="+mj-lt"/>
                <a:ea typeface="+mj-ea"/>
                <a:cs typeface="+mj-cs"/>
                <a:sym typeface="Georgia"/>
              </a:defRPr>
            </a:pPr>
            <a:r>
              <a:rPr>
                <a:solidFill>
                  <a:srgbClr val="000000"/>
                </a:solidFill>
              </a:rPr>
              <a:t>    hora vigiliarum agenda parvissimo in</a:t>
            </a:r>
            <a:r>
              <a:t>ter-</a:t>
            </a:r>
          </a:p>
        </p:txBody>
      </p:sp>
      <p:sp>
        <p:nvSpPr>
          <p:cNvPr id="320" name="Shape 320"/>
          <p:cNvSpPr>
            <a:spLocks noGrp="1"/>
          </p:cNvSpPr>
          <p:nvPr>
            <p:ph type="sldNum" sz="quarter" idx="2"/>
          </p:nvPr>
        </p:nvSpPr>
        <p:spPr>
          <a:xfrm>
            <a:off x="6311986" y="9258300"/>
            <a:ext cx="368128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33</a:t>
            </a:fld>
            <a:endParaRPr/>
          </a:p>
        </p:txBody>
      </p:sp>
      <p:sp>
        <p:nvSpPr>
          <p:cNvPr id="323" name="Shape 323"/>
          <p:cNvSpPr/>
          <p:nvPr/>
        </p:nvSpPr>
        <p:spPr>
          <a:xfrm>
            <a:off x="11073212" y="9232899"/>
            <a:ext cx="1414070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just">
              <a:spcBef>
                <a:spcPts val="4200"/>
              </a:spcBef>
              <a:defRPr sz="2200" i="1">
                <a:solidFill>
                  <a:srgbClr val="000000"/>
                </a:solidFill>
                <a:latin typeface="Apple Garamond"/>
                <a:ea typeface="Apple Garamond"/>
                <a:cs typeface="Apple Garamond"/>
                <a:sym typeface="Apple Garamond"/>
              </a:defRPr>
            </a:lvl1pPr>
          </a:lstStyle>
          <a:p>
            <a:r>
              <a:t>proFBonomo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" grpId="0" animBg="1" advAuto="0"/>
      <p:bldP spid="318" grpId="0" animBg="1" advAuto="0"/>
      <p:bldP spid="319" grpId="0" animBg="1" advAuto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>
            <a:spLocks noGrp="1"/>
          </p:cNvSpPr>
          <p:nvPr>
            <p:ph type="body" idx="1"/>
          </p:nvPr>
        </p:nvSpPr>
        <p:spPr>
          <a:xfrm>
            <a:off x="1219809" y="3063927"/>
            <a:ext cx="10771465" cy="5603606"/>
          </a:xfrm>
          <a:prstGeom prst="rect">
            <a:avLst/>
          </a:prstGeom>
        </p:spPr>
        <p:txBody>
          <a:bodyPr/>
          <a:lstStyle/>
          <a:p>
            <a:pPr marL="382270" indent="-382270" defTabSz="502412">
              <a:spcBef>
                <a:spcPts val="3600"/>
              </a:spcBef>
              <a:defRPr sz="3268"/>
            </a:pPr>
            <a:r>
              <a:rPr sz="3250" dirty="0"/>
              <a:t>dopo la </a:t>
            </a:r>
            <a:r>
              <a:rPr sz="3250" err="1"/>
              <a:t>morte</a:t>
            </a:r>
            <a:r>
              <a:rPr sz="3250" dirty="0"/>
              <a:t> di </a:t>
            </a:r>
            <a:r>
              <a:rPr sz="3250" dirty="0">
                <a:highlight>
                  <a:srgbClr val="FFFF00"/>
                </a:highlight>
              </a:rPr>
              <a:t>CASSIODORO </a:t>
            </a:r>
            <a:r>
              <a:rPr sz="3250" dirty="0"/>
              <a:t>e </a:t>
            </a:r>
            <a:r>
              <a:rPr sz="3250" err="1"/>
              <a:t>quindi</a:t>
            </a:r>
            <a:r>
              <a:rPr sz="3250" dirty="0"/>
              <a:t> </a:t>
            </a:r>
            <a:r>
              <a:rPr sz="3250" err="1"/>
              <a:t>dell’esperienza</a:t>
            </a:r>
            <a:r>
              <a:rPr sz="3250" dirty="0"/>
              <a:t> del </a:t>
            </a:r>
            <a:r>
              <a:rPr sz="3250" err="1"/>
              <a:t>suo</a:t>
            </a:r>
            <a:r>
              <a:rPr sz="3250" dirty="0"/>
              <a:t> </a:t>
            </a:r>
            <a:r>
              <a:rPr sz="3250" err="1"/>
              <a:t>centro</a:t>
            </a:r>
            <a:r>
              <a:rPr sz="3250" dirty="0"/>
              <a:t> </a:t>
            </a:r>
            <a:r>
              <a:rPr sz="3250" err="1"/>
              <a:t>scrittorio</a:t>
            </a:r>
            <a:r>
              <a:rPr sz="3250" dirty="0"/>
              <a:t> di </a:t>
            </a:r>
            <a:r>
              <a:rPr sz="3250" err="1"/>
              <a:t>fondazione</a:t>
            </a:r>
            <a:r>
              <a:rPr sz="3250" dirty="0"/>
              <a:t>, il </a:t>
            </a:r>
            <a:r>
              <a:rPr sz="3250" dirty="0">
                <a:highlight>
                  <a:srgbClr val="FFFF00"/>
                </a:highlight>
              </a:rPr>
              <a:t>VIVARIUM</a:t>
            </a:r>
            <a:r>
              <a:rPr sz="3250" dirty="0"/>
              <a:t>, </a:t>
            </a:r>
            <a:r>
              <a:rPr sz="3250" err="1"/>
              <a:t>splendente</a:t>
            </a:r>
            <a:r>
              <a:rPr sz="3250" dirty="0"/>
              <a:t> </a:t>
            </a:r>
            <a:r>
              <a:rPr sz="3250" err="1"/>
              <a:t>centro</a:t>
            </a:r>
            <a:r>
              <a:rPr sz="3250" dirty="0"/>
              <a:t> di </a:t>
            </a:r>
            <a:r>
              <a:rPr sz="3250" err="1"/>
              <a:t>cultura</a:t>
            </a:r>
            <a:r>
              <a:rPr sz="3250" dirty="0"/>
              <a:t>, a capo </a:t>
            </a:r>
            <a:r>
              <a:rPr sz="3250" err="1"/>
              <a:t>della</a:t>
            </a:r>
            <a:r>
              <a:rPr sz="3250" dirty="0"/>
              <a:t> vita </a:t>
            </a:r>
            <a:r>
              <a:rPr sz="3250" err="1"/>
              <a:t>culturale</a:t>
            </a:r>
            <a:r>
              <a:rPr sz="3250" dirty="0"/>
              <a:t> </a:t>
            </a:r>
            <a:r>
              <a:rPr sz="3250" err="1"/>
              <a:t>si</a:t>
            </a:r>
            <a:r>
              <a:rPr sz="3250" dirty="0"/>
              <a:t> </a:t>
            </a:r>
            <a:r>
              <a:rPr sz="3250" err="1"/>
              <a:t>erge</a:t>
            </a:r>
            <a:r>
              <a:rPr sz="3250" dirty="0"/>
              <a:t> il </a:t>
            </a:r>
            <a:r>
              <a:rPr sz="3250" b="1" err="1">
                <a:solidFill>
                  <a:srgbClr val="0070C0"/>
                </a:solidFill>
              </a:rPr>
              <a:t>monastero</a:t>
            </a:r>
            <a:r>
              <a:rPr sz="3250" b="1" dirty="0">
                <a:solidFill>
                  <a:srgbClr val="0070C0"/>
                </a:solidFill>
              </a:rPr>
              <a:t> </a:t>
            </a:r>
            <a:r>
              <a:rPr sz="3250" b="1" err="1">
                <a:solidFill>
                  <a:srgbClr val="0070C0"/>
                </a:solidFill>
              </a:rPr>
              <a:t>fondato</a:t>
            </a:r>
            <a:r>
              <a:rPr sz="3250" b="1" dirty="0">
                <a:solidFill>
                  <a:srgbClr val="0070C0"/>
                </a:solidFill>
              </a:rPr>
              <a:t> da </a:t>
            </a:r>
            <a:r>
              <a:rPr sz="3250" b="1" err="1">
                <a:solidFill>
                  <a:srgbClr val="0070C0"/>
                </a:solidFill>
              </a:rPr>
              <a:t>san</a:t>
            </a:r>
            <a:r>
              <a:rPr sz="3250" b="1" dirty="0">
                <a:solidFill>
                  <a:srgbClr val="0070C0"/>
                </a:solidFill>
              </a:rPr>
              <a:t> Benedetto.</a:t>
            </a:r>
            <a:r>
              <a:rPr lang="it-IT" sz="3250" b="1" dirty="0">
                <a:solidFill>
                  <a:srgbClr val="0070C0"/>
                </a:solidFill>
              </a:rPr>
              <a:t> </a:t>
            </a:r>
          </a:p>
          <a:p>
            <a:pPr marL="382270" indent="-382270" defTabSz="502412">
              <a:spcBef>
                <a:spcPts val="3600"/>
              </a:spcBef>
              <a:defRPr sz="3268"/>
            </a:pPr>
            <a:r>
              <a:rPr sz="3250" dirty="0"/>
              <a:t>A </a:t>
            </a:r>
            <a:r>
              <a:rPr sz="3250" dirty="0" err="1"/>
              <a:t>partire</a:t>
            </a:r>
            <a:r>
              <a:rPr sz="3250" dirty="0"/>
              <a:t> </a:t>
            </a:r>
            <a:r>
              <a:rPr sz="3250" dirty="0" err="1"/>
              <a:t>dalla</a:t>
            </a:r>
            <a:r>
              <a:rPr sz="3250" dirty="0"/>
              <a:t> </a:t>
            </a:r>
            <a:r>
              <a:rPr sz="3250" i="1" dirty="0"/>
              <a:t>Regula </a:t>
            </a:r>
            <a:r>
              <a:rPr sz="3250" dirty="0" err="1"/>
              <a:t>che</a:t>
            </a:r>
            <a:r>
              <a:rPr sz="3250" dirty="0"/>
              <a:t> </a:t>
            </a:r>
            <a:r>
              <a:rPr sz="3250" dirty="0" err="1"/>
              <a:t>assegna</a:t>
            </a:r>
            <a:r>
              <a:rPr sz="3250" dirty="0"/>
              <a:t> a </a:t>
            </a:r>
            <a:r>
              <a:rPr sz="3250" dirty="0" err="1"/>
              <a:t>ciascun</a:t>
            </a:r>
            <a:r>
              <a:rPr sz="3250" dirty="0"/>
              <a:t> </a:t>
            </a:r>
            <a:r>
              <a:rPr sz="3250" dirty="0" err="1"/>
              <a:t>monaco</a:t>
            </a:r>
            <a:r>
              <a:rPr sz="3250" dirty="0"/>
              <a:t> </a:t>
            </a:r>
            <a:r>
              <a:rPr sz="3250" i="1" dirty="0"/>
              <a:t>codices</a:t>
            </a:r>
            <a:r>
              <a:rPr sz="3250" dirty="0"/>
              <a:t>, </a:t>
            </a:r>
            <a:r>
              <a:rPr sz="3250" i="1" dirty="0" err="1"/>
              <a:t>graphumet</a:t>
            </a:r>
            <a:r>
              <a:rPr sz="3250" i="1" dirty="0"/>
              <a:t> </a:t>
            </a:r>
            <a:r>
              <a:rPr sz="3250" i="1" dirty="0" err="1"/>
              <a:t>tabulas</a:t>
            </a:r>
            <a:r>
              <a:rPr sz="3250" i="1" dirty="0"/>
              <a:t>, </a:t>
            </a:r>
            <a:r>
              <a:rPr sz="3250" dirty="0"/>
              <a:t>secondo la </a:t>
            </a:r>
            <a:r>
              <a:rPr sz="3250" dirty="0" err="1"/>
              <a:t>prassi</a:t>
            </a:r>
            <a:r>
              <a:rPr sz="3250" dirty="0"/>
              <a:t> </a:t>
            </a:r>
            <a:r>
              <a:rPr sz="3250" dirty="0" err="1"/>
              <a:t>monastica</a:t>
            </a:r>
            <a:r>
              <a:rPr sz="3250" dirty="0"/>
              <a:t> </a:t>
            </a:r>
            <a:r>
              <a:rPr sz="3250" dirty="0" err="1"/>
              <a:t>orientale</a:t>
            </a:r>
            <a:r>
              <a:rPr sz="3250" dirty="0"/>
              <a:t> </a:t>
            </a:r>
            <a:r>
              <a:rPr sz="3250" dirty="0" err="1"/>
              <a:t>dei</a:t>
            </a:r>
            <a:r>
              <a:rPr sz="3250" dirty="0"/>
              <a:t> </a:t>
            </a:r>
            <a:r>
              <a:rPr sz="3250" dirty="0" err="1"/>
              <a:t>monaci</a:t>
            </a:r>
            <a:r>
              <a:rPr sz="3250" dirty="0"/>
              <a:t> </a:t>
            </a:r>
            <a:r>
              <a:rPr sz="3250" dirty="0" err="1"/>
              <a:t>affinché</a:t>
            </a:r>
            <a:r>
              <a:rPr sz="3250" dirty="0"/>
              <a:t> </a:t>
            </a:r>
            <a:r>
              <a:rPr sz="3250" dirty="0" err="1"/>
              <a:t>copino</a:t>
            </a:r>
            <a:r>
              <a:rPr sz="3250" dirty="0"/>
              <a:t> </a:t>
            </a:r>
            <a:r>
              <a:rPr sz="3250" dirty="0" err="1"/>
              <a:t>i</a:t>
            </a:r>
            <a:r>
              <a:rPr sz="3250" dirty="0"/>
              <a:t> </a:t>
            </a:r>
            <a:r>
              <a:rPr sz="3250" dirty="0" err="1"/>
              <a:t>manoscritti</a:t>
            </a:r>
            <a:r>
              <a:rPr sz="3250" dirty="0"/>
              <a:t> </a:t>
            </a:r>
            <a:r>
              <a:rPr sz="3250" dirty="0" err="1"/>
              <a:t>d’uso</a:t>
            </a:r>
            <a:r>
              <a:rPr sz="3250" dirty="0"/>
              <a:t> </a:t>
            </a:r>
            <a:r>
              <a:rPr sz="3250" dirty="0" err="1"/>
              <a:t>nella</a:t>
            </a:r>
            <a:r>
              <a:rPr sz="3250" dirty="0"/>
              <a:t> propria</a:t>
            </a:r>
            <a:r>
              <a:rPr lang="it-IT" sz="3250" dirty="0"/>
              <a:t> </a:t>
            </a:r>
            <a:r>
              <a:rPr sz="3250" dirty="0"/>
              <a:t> </a:t>
            </a:r>
            <a:r>
              <a:rPr sz="3250" dirty="0" err="1"/>
              <a:t>cella</a:t>
            </a:r>
            <a:r>
              <a:rPr sz="3250" dirty="0"/>
              <a:t> e poi con </a:t>
            </a:r>
            <a:r>
              <a:rPr sz="3250" dirty="0" err="1"/>
              <a:t>i</a:t>
            </a:r>
            <a:r>
              <a:rPr sz="3250" dirty="0"/>
              <a:t> </a:t>
            </a:r>
            <a:r>
              <a:rPr sz="3250" dirty="0" err="1"/>
              <a:t>secoli</a:t>
            </a:r>
            <a:r>
              <a:rPr sz="3250" dirty="0"/>
              <a:t> </a:t>
            </a:r>
            <a:r>
              <a:rPr sz="3250" dirty="0" err="1"/>
              <a:t>negli</a:t>
            </a:r>
            <a:r>
              <a:rPr sz="3250" dirty="0"/>
              <a:t> </a:t>
            </a:r>
            <a:r>
              <a:rPr sz="3250" i="1" dirty="0"/>
              <a:t>scriptoria</a:t>
            </a:r>
            <a:r>
              <a:rPr sz="3250" dirty="0"/>
              <a:t> </a:t>
            </a:r>
            <a:r>
              <a:rPr sz="3250" dirty="0" err="1"/>
              <a:t>dei</a:t>
            </a:r>
            <a:r>
              <a:rPr sz="3250" dirty="0"/>
              <a:t> </a:t>
            </a:r>
            <a:r>
              <a:rPr sz="3250" dirty="0" err="1"/>
              <a:t>propri</a:t>
            </a:r>
            <a:r>
              <a:rPr sz="3250" dirty="0"/>
              <a:t> </a:t>
            </a:r>
            <a:r>
              <a:rPr sz="3250" dirty="0" err="1"/>
              <a:t>monasteri</a:t>
            </a:r>
            <a:r>
              <a:rPr sz="3250" dirty="0"/>
              <a:t>.</a:t>
            </a:r>
          </a:p>
        </p:txBody>
      </p:sp>
      <p:sp>
        <p:nvSpPr>
          <p:cNvPr id="326" name="Shape 326"/>
          <p:cNvSpPr>
            <a:spLocks noGrp="1"/>
          </p:cNvSpPr>
          <p:nvPr>
            <p:ph type="sldNum" sz="quarter" idx="2"/>
          </p:nvPr>
        </p:nvSpPr>
        <p:spPr>
          <a:xfrm>
            <a:off x="6312768" y="9258300"/>
            <a:ext cx="366564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34</a:t>
            </a:fld>
            <a:endParaRPr/>
          </a:p>
        </p:txBody>
      </p:sp>
      <p:sp>
        <p:nvSpPr>
          <p:cNvPr id="328" name="Shape 328"/>
          <p:cNvSpPr/>
          <p:nvPr/>
        </p:nvSpPr>
        <p:spPr>
          <a:xfrm>
            <a:off x="837729" y="1121383"/>
            <a:ext cx="6922922" cy="1314692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defTabSz="502412">
              <a:defRPr sz="6880" b="1"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Centri scrittori</a:t>
            </a:r>
          </a:p>
        </p:txBody>
      </p:sp>
      <p:sp>
        <p:nvSpPr>
          <p:cNvPr id="330" name="Shape 330"/>
          <p:cNvSpPr/>
          <p:nvPr/>
        </p:nvSpPr>
        <p:spPr>
          <a:xfrm>
            <a:off x="11073212" y="9232899"/>
            <a:ext cx="1414070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just">
              <a:spcBef>
                <a:spcPts val="4200"/>
              </a:spcBef>
              <a:defRPr sz="2200" i="1">
                <a:solidFill>
                  <a:srgbClr val="000000"/>
                </a:solidFill>
                <a:latin typeface="Apple Garamond"/>
                <a:ea typeface="Apple Garamond"/>
                <a:cs typeface="Apple Garamond"/>
                <a:sym typeface="Apple Garamond"/>
              </a:defRPr>
            </a:lvl1pPr>
          </a:lstStyle>
          <a:p>
            <a:r>
              <a:t>proFBonomo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fast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>
            <a:spLocks noGrp="1"/>
          </p:cNvSpPr>
          <p:nvPr>
            <p:ph type="title"/>
          </p:nvPr>
        </p:nvSpPr>
        <p:spPr>
          <a:xfrm>
            <a:off x="1656743" y="3914865"/>
            <a:ext cx="9691314" cy="1710065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chemeClr val="accent6">
                  <a:hueOff val="-194191"/>
                  <a:satOff val="-4488"/>
                  <a:lumOff val="-21153"/>
                </a:schemeClr>
              </a:gs>
            </a:gsLst>
            <a:lin ang="5400000"/>
          </a:gra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Il tipo di Bari </a:t>
            </a:r>
          </a:p>
        </p:txBody>
      </p:sp>
      <p:sp>
        <p:nvSpPr>
          <p:cNvPr id="333" name="Shape 333"/>
          <p:cNvSpPr>
            <a:spLocks noGrp="1"/>
          </p:cNvSpPr>
          <p:nvPr>
            <p:ph type="sldNum" sz="quarter" idx="2"/>
          </p:nvPr>
        </p:nvSpPr>
        <p:spPr>
          <a:xfrm>
            <a:off x="6311261" y="9258300"/>
            <a:ext cx="369578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35</a:t>
            </a:fld>
            <a:endParaRPr/>
          </a:p>
        </p:txBody>
      </p:sp>
      <p:sp>
        <p:nvSpPr>
          <p:cNvPr id="336" name="Shape 336"/>
          <p:cNvSpPr/>
          <p:nvPr/>
        </p:nvSpPr>
        <p:spPr>
          <a:xfrm>
            <a:off x="11073212" y="9232899"/>
            <a:ext cx="1414070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just">
              <a:spcBef>
                <a:spcPts val="4200"/>
              </a:spcBef>
              <a:defRPr sz="2200" i="1">
                <a:solidFill>
                  <a:srgbClr val="000000"/>
                </a:solidFill>
                <a:latin typeface="Apple Garamond"/>
                <a:ea typeface="Apple Garamond"/>
                <a:cs typeface="Apple Garamond"/>
                <a:sym typeface="Apple Garamond"/>
              </a:defRPr>
            </a:lvl1pPr>
          </a:lstStyle>
          <a:p>
            <a:r>
              <a:t>proFBonomo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sh dir="d"/>
      </p:transition>
    </mc:Choice>
    <mc:Fallback xmlns="">
      <p:transition spd="fast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>
            <a:spLocks noGrp="1"/>
          </p:cNvSpPr>
          <p:nvPr>
            <p:ph type="title"/>
          </p:nvPr>
        </p:nvSpPr>
        <p:spPr>
          <a:xfrm>
            <a:off x="3256404" y="430575"/>
            <a:ext cx="6762861" cy="932775"/>
          </a:xfrm>
          <a:prstGeom prst="rect">
            <a:avLst/>
          </a:prstGeom>
          <a:blipFill>
            <a:blip r:embed="rId2"/>
          </a:blipFill>
        </p:spPr>
        <p:txBody>
          <a:bodyPr/>
          <a:lstStyle/>
          <a:p>
            <a:pPr defTabSz="414781">
              <a:defRPr sz="5680">
                <a:solidFill>
                  <a:srgbClr val="FFFFFF"/>
                </a:solidFill>
              </a:defRPr>
            </a:pPr>
            <a:r>
              <a:t>gli </a:t>
            </a:r>
            <a:r>
              <a:rPr i="1"/>
              <a:t>Exsultet</a:t>
            </a:r>
          </a:p>
        </p:txBody>
      </p:sp>
      <p:sp>
        <p:nvSpPr>
          <p:cNvPr id="339" name="Shape 339"/>
          <p:cNvSpPr>
            <a:spLocks noGrp="1"/>
          </p:cNvSpPr>
          <p:nvPr>
            <p:ph type="body" idx="1"/>
          </p:nvPr>
        </p:nvSpPr>
        <p:spPr>
          <a:xfrm>
            <a:off x="392449" y="1862637"/>
            <a:ext cx="6393121" cy="216579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i="1" dirty="0" err="1"/>
              <a:t>Exsultet</a:t>
            </a:r>
            <a:r>
              <a:rPr i="1" dirty="0"/>
              <a:t> </a:t>
            </a:r>
            <a:r>
              <a:rPr dirty="0"/>
              <a:t>in </a:t>
            </a:r>
            <a:r>
              <a:rPr dirty="0" err="1"/>
              <a:t>Beneventana</a:t>
            </a:r>
            <a:r>
              <a:rPr dirty="0"/>
              <a:t>.</a:t>
            </a:r>
          </a:p>
          <a:p>
            <a:endParaRPr lang="it-IT" dirty="0"/>
          </a:p>
        </p:txBody>
      </p:sp>
      <p:pic>
        <p:nvPicPr>
          <p:cNvPr id="2" name="Immagine 1" descr="Immagine che contiene interno, memoriale&#10;&#10;Descrizione generata automaticamente">
            <a:extLst>
              <a:ext uri="{FF2B5EF4-FFF2-40B4-BE49-F238E27FC236}">
                <a16:creationId xmlns:a16="http://schemas.microsoft.com/office/drawing/2014/main" id="{29093E4C-429F-32DD-9863-9D53F96FA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6146" y="1854396"/>
            <a:ext cx="5689094" cy="747204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>
            <a:spLocks noGrp="1"/>
          </p:cNvSpPr>
          <p:nvPr>
            <p:ph type="sldNum" sz="quarter" idx="2"/>
          </p:nvPr>
        </p:nvSpPr>
        <p:spPr>
          <a:xfrm>
            <a:off x="6311149" y="9258300"/>
            <a:ext cx="369802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37</a:t>
            </a:fld>
            <a:endParaRPr/>
          </a:p>
        </p:txBody>
      </p:sp>
      <p:pic>
        <p:nvPicPr>
          <p:cNvPr id="346" name="exultet-bari1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572" y="1560167"/>
            <a:ext cx="9217656" cy="6633266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Shape 349"/>
          <p:cNvSpPr/>
          <p:nvPr/>
        </p:nvSpPr>
        <p:spPr>
          <a:xfrm>
            <a:off x="11073212" y="9232899"/>
            <a:ext cx="1414070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just">
              <a:spcBef>
                <a:spcPts val="4200"/>
              </a:spcBef>
              <a:defRPr sz="2200" i="1">
                <a:solidFill>
                  <a:srgbClr val="000000"/>
                </a:solidFill>
                <a:latin typeface="Apple Garamond"/>
                <a:ea typeface="Apple Garamond"/>
                <a:cs typeface="Apple Garamond"/>
                <a:sym typeface="Apple Garamond"/>
              </a:defRPr>
            </a:lvl1pPr>
          </a:lstStyle>
          <a:p>
            <a:r>
              <a:t>proFBonomo</a:t>
            </a:r>
          </a:p>
        </p:txBody>
      </p:sp>
    </p:spTree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>
            <a:spLocks noGrp="1"/>
          </p:cNvSpPr>
          <p:nvPr>
            <p:ph type="sldNum" sz="quarter" idx="2"/>
          </p:nvPr>
        </p:nvSpPr>
        <p:spPr>
          <a:xfrm>
            <a:off x="6318405" y="9258300"/>
            <a:ext cx="355290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38</a:t>
            </a:fld>
            <a:endParaRPr/>
          </a:p>
        </p:txBody>
      </p:sp>
      <p:pic>
        <p:nvPicPr>
          <p:cNvPr id="352" name="Exsult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809" y="1506307"/>
            <a:ext cx="8731182" cy="6740986"/>
          </a:xfrm>
          <a:prstGeom prst="rect">
            <a:avLst/>
          </a:prstGeom>
          <a:ln w="12700">
            <a:miter lim="400000"/>
          </a:ln>
        </p:spPr>
      </p:pic>
      <p:sp>
        <p:nvSpPr>
          <p:cNvPr id="355" name="Shape 355"/>
          <p:cNvSpPr/>
          <p:nvPr/>
        </p:nvSpPr>
        <p:spPr>
          <a:xfrm>
            <a:off x="11073212" y="9232899"/>
            <a:ext cx="1414070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just">
              <a:spcBef>
                <a:spcPts val="4200"/>
              </a:spcBef>
              <a:defRPr sz="2200" i="1">
                <a:solidFill>
                  <a:srgbClr val="000000"/>
                </a:solidFill>
                <a:latin typeface="Apple Garamond"/>
                <a:ea typeface="Apple Garamond"/>
                <a:cs typeface="Apple Garamond"/>
                <a:sym typeface="Apple Garamond"/>
              </a:defRPr>
            </a:lvl1pPr>
          </a:lstStyle>
          <a:p>
            <a:r>
              <a:t>proFBonomo</a:t>
            </a:r>
          </a:p>
        </p:txBody>
      </p:sp>
    </p:spTree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>
            <a:spLocks noGrp="1"/>
          </p:cNvSpPr>
          <p:nvPr>
            <p:ph type="sldNum" sz="quarter" idx="2"/>
          </p:nvPr>
        </p:nvSpPr>
        <p:spPr>
          <a:xfrm>
            <a:off x="6307689" y="9258300"/>
            <a:ext cx="376722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39</a:t>
            </a:fld>
            <a:endParaRPr/>
          </a:p>
        </p:txBody>
      </p:sp>
      <p:pic>
        <p:nvPicPr>
          <p:cNvPr id="358" name="exultet-orioli_albannomil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110" y="751751"/>
            <a:ext cx="9558580" cy="8250098"/>
          </a:xfrm>
          <a:prstGeom prst="rect">
            <a:avLst/>
          </a:prstGeom>
          <a:ln w="12700">
            <a:miter lim="400000"/>
          </a:ln>
        </p:spPr>
      </p:pic>
      <p:sp>
        <p:nvSpPr>
          <p:cNvPr id="361" name="Shape 361"/>
          <p:cNvSpPr/>
          <p:nvPr/>
        </p:nvSpPr>
        <p:spPr>
          <a:xfrm>
            <a:off x="11073212" y="9232899"/>
            <a:ext cx="1414070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just">
              <a:spcBef>
                <a:spcPts val="4200"/>
              </a:spcBef>
              <a:defRPr sz="2200" i="1">
                <a:solidFill>
                  <a:srgbClr val="000000"/>
                </a:solidFill>
                <a:latin typeface="Apple Garamond"/>
                <a:ea typeface="Apple Garamond"/>
                <a:cs typeface="Apple Garamond"/>
                <a:sym typeface="Apple Garamond"/>
              </a:defRPr>
            </a:lvl1pPr>
          </a:lstStyle>
          <a:p>
            <a:r>
              <a:t>proFBonomo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b="1"/>
              <a:t>codici librari: </a:t>
            </a:r>
            <a:r>
              <a:t>dopo quelli prodotti in onciale nel </a:t>
            </a:r>
            <a:r>
              <a:rPr b="1"/>
              <a:t>VI</a:t>
            </a:r>
            <a:r>
              <a:t> secolo in località dove si era mantenuta la tradizione tardo-latina (a Napoli, a Capua, al Vivarium di Cassiodoro) si deve aspettare la fine dell'VIII secolo per trovare </a:t>
            </a:r>
            <a:r>
              <a:rPr b="1" u="sng"/>
              <a:t>quattro codici, realizzati a Montecassino, </a:t>
            </a:r>
            <a:r>
              <a:t>che hanno caratteristiche fra loro comuni di una </a:t>
            </a:r>
            <a:r>
              <a:rPr u="sng">
                <a:solidFill>
                  <a:schemeClr val="accent3">
                    <a:hueOff val="1072396"/>
                    <a:satOff val="5650"/>
                    <a:lumOff val="-11199"/>
                  </a:schemeClr>
                </a:solidFill>
              </a:rPr>
              <a:t>nuova scrittura, ancora nella sua fase iniziale, la BENEVENTANA</a:t>
            </a:r>
            <a:r>
              <a:t>, che venne così definita già dal secolo XIV, perché ebbe la sua massima espansione nel Ducato di Benevento.</a:t>
            </a:r>
          </a:p>
        </p:txBody>
      </p:sp>
      <p:sp>
        <p:nvSpPr>
          <p:cNvPr id="140" name="Shape 140"/>
          <p:cNvSpPr>
            <a:spLocks noGrp="1"/>
          </p:cNvSpPr>
          <p:nvPr>
            <p:ph type="sldNum" sz="quarter" idx="2"/>
          </p:nvPr>
        </p:nvSpPr>
        <p:spPr>
          <a:xfrm>
            <a:off x="6374327" y="9258300"/>
            <a:ext cx="243446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>
            <a:spLocks noGrp="1"/>
          </p:cNvSpPr>
          <p:nvPr>
            <p:ph type="sldNum" sz="quarter" idx="2"/>
          </p:nvPr>
        </p:nvSpPr>
        <p:spPr>
          <a:xfrm>
            <a:off x="6311149" y="9258300"/>
            <a:ext cx="369802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40</a:t>
            </a:fld>
            <a:endParaRPr/>
          </a:p>
        </p:txBody>
      </p:sp>
      <p:pic>
        <p:nvPicPr>
          <p:cNvPr id="364" name="Bari,_archivio_capitoalre,_exultet_MS._1_XI_secol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502" y="515096"/>
            <a:ext cx="10855796" cy="87234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>
            <a:spLocks noGrp="1"/>
          </p:cNvSpPr>
          <p:nvPr>
            <p:ph type="body" idx="1"/>
          </p:nvPr>
        </p:nvSpPr>
        <p:spPr>
          <a:xfrm>
            <a:off x="952500" y="3644700"/>
            <a:ext cx="11099800" cy="5285881"/>
          </a:xfrm>
          <a:prstGeom prst="rect">
            <a:avLst/>
          </a:prstGeom>
        </p:spPr>
        <p:txBody>
          <a:bodyPr/>
          <a:lstStyle/>
          <a:p>
            <a:pPr marL="284479" indent="-284479" defTabSz="373887">
              <a:spcBef>
                <a:spcPts val="2600"/>
              </a:spcBef>
              <a:defRPr sz="2432"/>
            </a:pPr>
            <a:r>
              <a:t>il cenobio venne distrutto per la prima volta nel 581 dai </a:t>
            </a:r>
            <a:r>
              <a:rPr u="sng"/>
              <a:t>Longobardi</a:t>
            </a:r>
          </a:p>
          <a:p>
            <a:pPr marL="284479" indent="-284479" defTabSz="373887">
              <a:spcBef>
                <a:spcPts val="2600"/>
              </a:spcBef>
              <a:defRPr sz="2432"/>
            </a:pPr>
            <a:r>
              <a:t>ricostruito nel </a:t>
            </a:r>
            <a:r>
              <a:rPr b="1"/>
              <a:t>717</a:t>
            </a:r>
            <a:r>
              <a:t> sotto la guida dell’abate </a:t>
            </a:r>
            <a:r>
              <a:rPr b="1" u="sng">
                <a:solidFill>
                  <a:schemeClr val="accent5">
                    <a:hueOff val="243052"/>
                    <a:satOff val="19712"/>
                    <a:lumOff val="-10957"/>
                  </a:schemeClr>
                </a:solidFill>
              </a:rPr>
              <a:t>PETRONACE</a:t>
            </a:r>
          </a:p>
          <a:p>
            <a:pPr marL="568959" lvl="1" indent="-284479" defTabSz="373887">
              <a:spcBef>
                <a:spcPts val="2600"/>
              </a:spcBef>
              <a:defRPr sz="2432"/>
            </a:pPr>
            <a:r>
              <a:t>in breve tempo il monastero acquisisce grande splendore annoverando tra i monaci membri della famiglia reale, santi, imperatori e monarchi che vi trovarono asilo</a:t>
            </a:r>
          </a:p>
          <a:p>
            <a:pPr marL="568959" lvl="1" indent="-284479" defTabSz="373887">
              <a:spcBef>
                <a:spcPts val="2600"/>
              </a:spcBef>
              <a:defRPr sz="2432"/>
            </a:pPr>
            <a:r>
              <a:t>Adalardo, zio di Carlo Magno e abate di Corbie</a:t>
            </a:r>
          </a:p>
          <a:p>
            <a:pPr marL="568959" lvl="1" indent="-284479" defTabSz="373887">
              <a:spcBef>
                <a:spcPts val="2600"/>
              </a:spcBef>
              <a:defRPr sz="2432"/>
            </a:pPr>
            <a:r>
              <a:t>s. Anselmo fondatore di Nonantola</a:t>
            </a:r>
          </a:p>
          <a:p>
            <a:pPr marL="568959" lvl="1" indent="-284479" defTabSz="373887">
              <a:spcBef>
                <a:spcPts val="2600"/>
              </a:spcBef>
              <a:defRPr sz="2432"/>
            </a:pPr>
            <a:r>
              <a:t>Carlomanno</a:t>
            </a:r>
          </a:p>
          <a:p>
            <a:pPr marL="568959" lvl="1" indent="-284479" defTabSz="373887">
              <a:spcBef>
                <a:spcPts val="2600"/>
              </a:spcBef>
              <a:defRPr sz="2432"/>
            </a:pPr>
            <a:r>
              <a:t>Rachi re dei Longobardi</a:t>
            </a:r>
          </a:p>
        </p:txBody>
      </p:sp>
      <p:sp>
        <p:nvSpPr>
          <p:cNvPr id="367" name="Shape 367"/>
          <p:cNvSpPr>
            <a:spLocks noGrp="1"/>
          </p:cNvSpPr>
          <p:nvPr>
            <p:ph type="sldNum" sz="quarter" idx="2"/>
          </p:nvPr>
        </p:nvSpPr>
        <p:spPr>
          <a:xfrm>
            <a:off x="6304173" y="9258300"/>
            <a:ext cx="383754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41</a:t>
            </a:fld>
            <a:endParaRPr/>
          </a:p>
        </p:txBody>
      </p:sp>
      <p:sp>
        <p:nvSpPr>
          <p:cNvPr id="369" name="Shape 369"/>
          <p:cNvSpPr>
            <a:spLocks noGrp="1"/>
          </p:cNvSpPr>
          <p:nvPr>
            <p:ph type="title"/>
          </p:nvPr>
        </p:nvSpPr>
        <p:spPr>
          <a:xfrm>
            <a:off x="729742" y="1545994"/>
            <a:ext cx="9326964" cy="1522344"/>
          </a:xfrm>
          <a:prstGeom prst="rect">
            <a:avLst/>
          </a:prstGeom>
          <a:blipFill>
            <a:blip r:embed="rId2"/>
          </a:blipFill>
        </p:spPr>
        <p:txBody>
          <a:bodyPr/>
          <a:lstStyle>
            <a:lvl1pPr defTabSz="373887">
              <a:defRPr sz="5119">
                <a:solidFill>
                  <a:srgbClr val="FFFFFF"/>
                </a:solidFill>
              </a:defRPr>
            </a:lvl1pPr>
          </a:lstStyle>
          <a:p>
            <a:pPr>
              <a:defRPr>
                <a:solidFill>
                  <a:schemeClr val="accent3"/>
                </a:solidFill>
              </a:defRPr>
            </a:pPr>
            <a:r>
              <a:rPr>
                <a:solidFill>
                  <a:srgbClr val="FFFFFF"/>
                </a:solidFill>
              </a:rPr>
              <a:t>Appunti di storia Cassinese</a:t>
            </a:r>
          </a:p>
        </p:txBody>
      </p:sp>
      <p:sp>
        <p:nvSpPr>
          <p:cNvPr id="371" name="Shape 371"/>
          <p:cNvSpPr/>
          <p:nvPr/>
        </p:nvSpPr>
        <p:spPr>
          <a:xfrm>
            <a:off x="11073212" y="9232899"/>
            <a:ext cx="1414070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just">
              <a:spcBef>
                <a:spcPts val="4200"/>
              </a:spcBef>
              <a:defRPr sz="2200" i="1">
                <a:solidFill>
                  <a:srgbClr val="000000"/>
                </a:solidFill>
                <a:latin typeface="Apple Garamond"/>
                <a:ea typeface="Apple Garamond"/>
                <a:cs typeface="Apple Garamond"/>
                <a:sym typeface="Apple Garamond"/>
              </a:defRPr>
            </a:lvl1pPr>
          </a:lstStyle>
          <a:p>
            <a:r>
              <a:t>proFBonomo</a:t>
            </a:r>
          </a:p>
        </p:txBody>
      </p:sp>
    </p:spTree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>
            <a:spLocks noGrp="1"/>
          </p:cNvSpPr>
          <p:nvPr>
            <p:ph type="body" idx="1"/>
          </p:nvPr>
        </p:nvSpPr>
        <p:spPr>
          <a:xfrm>
            <a:off x="1400983" y="1721030"/>
            <a:ext cx="10542744" cy="6302529"/>
          </a:xfrm>
          <a:prstGeom prst="rect">
            <a:avLst/>
          </a:prstGeom>
        </p:spPr>
        <p:txBody>
          <a:bodyPr/>
          <a:lstStyle/>
          <a:p>
            <a:pPr marL="355600" indent="-355600" defTabSz="467359">
              <a:spcBef>
                <a:spcPts val="3300"/>
              </a:spcBef>
              <a:defRPr sz="3040"/>
            </a:pPr>
            <a:r>
              <a:t>fu il luogo di formazione di una scuola monastica con a capo il famoso </a:t>
            </a:r>
            <a:r>
              <a:rPr b="1">
                <a:solidFill>
                  <a:schemeClr val="accent5"/>
                </a:solidFill>
              </a:rPr>
              <a:t>Paolo Diacono capo scuola e maggiore erudito della sua generazione di monaci.</a:t>
            </a:r>
          </a:p>
          <a:p>
            <a:pPr marL="355600" indent="-355600" defTabSz="467359">
              <a:spcBef>
                <a:spcPts val="3300"/>
              </a:spcBef>
              <a:defRPr sz="3040"/>
            </a:pPr>
            <a:r>
              <a:rPr b="1"/>
              <a:t>i saraceni distruggono il monastero una seconda volta nell’883. </a:t>
            </a:r>
            <a:r>
              <a:t>I monaci si rifugiano a </a:t>
            </a:r>
            <a:r>
              <a:rPr>
                <a:solidFill>
                  <a:schemeClr val="accent3"/>
                </a:solidFill>
              </a:rPr>
              <a:t>Teano</a:t>
            </a:r>
            <a:r>
              <a:t> e </a:t>
            </a:r>
            <a:r>
              <a:rPr>
                <a:solidFill>
                  <a:schemeClr val="accent3"/>
                </a:solidFill>
              </a:rPr>
              <a:t>Capua</a:t>
            </a:r>
            <a:r>
              <a:t> sotto la protezione dei principi del luogo</a:t>
            </a:r>
          </a:p>
          <a:p>
            <a:pPr marL="355600" indent="-355600" defTabSz="467359">
              <a:spcBef>
                <a:spcPts val="3300"/>
              </a:spcBef>
              <a:defRPr sz="3040"/>
            </a:pPr>
            <a:r>
              <a:t>solo nel 949 l’abate </a:t>
            </a:r>
            <a:r>
              <a:rPr b="1">
                <a:solidFill>
                  <a:schemeClr val="accent1"/>
                </a:solidFill>
              </a:rPr>
              <a:t>ALIGERNO</a:t>
            </a:r>
            <a:r>
              <a:t> riuscì a ricostruire chiesa e monastero, tornando al suo splendore dopo circa mezzo secolo con gli abati </a:t>
            </a:r>
            <a:r>
              <a:rPr>
                <a:solidFill>
                  <a:schemeClr val="accent1">
                    <a:hueOff val="203473"/>
                    <a:lumOff val="-13814"/>
                  </a:schemeClr>
                </a:solidFill>
              </a:rPr>
              <a:t>Teobaldo, Richerio</a:t>
            </a:r>
            <a:r>
              <a:t>, </a:t>
            </a:r>
            <a:r>
              <a:rPr>
                <a:solidFill>
                  <a:schemeClr val="accent5"/>
                </a:solidFill>
              </a:rPr>
              <a:t>Federico di Lorena </a:t>
            </a:r>
            <a:r>
              <a:t>(poi </a:t>
            </a:r>
            <a:r>
              <a:rPr b="1">
                <a:solidFill>
                  <a:schemeClr val="accent4">
                    <a:satOff val="21150"/>
                    <a:lumOff val="-15995"/>
                  </a:schemeClr>
                </a:solidFill>
              </a:rPr>
              <a:t>papa Stefano IX</a:t>
            </a:r>
            <a:r>
              <a:t> nel 1056) </a:t>
            </a:r>
            <a:r>
              <a:rPr b="1">
                <a:solidFill>
                  <a:schemeClr val="accent1"/>
                </a:solidFill>
              </a:rPr>
              <a:t>Desiderio, </a:t>
            </a:r>
            <a:r>
              <a:t>poi papa </a:t>
            </a:r>
            <a:r>
              <a:rPr b="1">
                <a:solidFill>
                  <a:schemeClr val="accent1">
                    <a:hueOff val="203473"/>
                    <a:lumOff val="-13814"/>
                  </a:schemeClr>
                </a:solidFill>
              </a:rPr>
              <a:t>Vittore III</a:t>
            </a:r>
            <a:r>
              <a:t> nel 1086.</a:t>
            </a:r>
          </a:p>
        </p:txBody>
      </p:sp>
      <p:sp>
        <p:nvSpPr>
          <p:cNvPr id="374" name="Shape 374"/>
          <p:cNvSpPr>
            <a:spLocks noGrp="1"/>
          </p:cNvSpPr>
          <p:nvPr>
            <p:ph type="sldNum" sz="quarter" idx="2"/>
          </p:nvPr>
        </p:nvSpPr>
        <p:spPr>
          <a:xfrm>
            <a:off x="6325213" y="9258300"/>
            <a:ext cx="341674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42</a:t>
            </a:fld>
            <a:endParaRPr/>
          </a:p>
        </p:txBody>
      </p:sp>
      <p:sp>
        <p:nvSpPr>
          <p:cNvPr id="377" name="Shape 377"/>
          <p:cNvSpPr/>
          <p:nvPr/>
        </p:nvSpPr>
        <p:spPr>
          <a:xfrm>
            <a:off x="11073212" y="9232899"/>
            <a:ext cx="1414070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just">
              <a:spcBef>
                <a:spcPts val="4200"/>
              </a:spcBef>
              <a:defRPr sz="2200" i="1">
                <a:solidFill>
                  <a:srgbClr val="000000"/>
                </a:solidFill>
                <a:latin typeface="Apple Garamond"/>
                <a:ea typeface="Apple Garamond"/>
                <a:cs typeface="Apple Garamond"/>
                <a:sym typeface="Apple Garamond"/>
              </a:defRPr>
            </a:lvl1pPr>
          </a:lstStyle>
          <a:p>
            <a:r>
              <a:t>proFBonomo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>
            <a:spLocks noGrp="1"/>
          </p:cNvSpPr>
          <p:nvPr>
            <p:ph type="body" idx="1"/>
          </p:nvPr>
        </p:nvSpPr>
        <p:spPr>
          <a:xfrm>
            <a:off x="952500" y="1761074"/>
            <a:ext cx="11099800" cy="6230901"/>
          </a:xfrm>
          <a:prstGeom prst="rect">
            <a:avLst/>
          </a:prstGeom>
        </p:spPr>
        <p:txBody>
          <a:bodyPr/>
          <a:lstStyle/>
          <a:p>
            <a:pPr marL="386715" indent="-386715" defTabSz="508254">
              <a:spcBef>
                <a:spcPts val="3600"/>
              </a:spcBef>
              <a:defRPr sz="3306"/>
            </a:pPr>
            <a:r>
              <a:t>In questo periodo il monastero di Montecassino diviene un centro di arti e cultura che precorre il movimento successivo ad opera delle università e che darà poi origine al periodo di rinascenza del XII secolo. </a:t>
            </a:r>
          </a:p>
          <a:p>
            <a:pPr marL="386715" indent="-386715" defTabSz="508254">
              <a:spcBef>
                <a:spcPts val="3600"/>
              </a:spcBef>
              <a:defRPr sz="3306"/>
            </a:pPr>
            <a:r>
              <a:t>un lento declino porta l’abbazia all’abbandono fino a quando subirà anch’essa l’imposizione dell’</a:t>
            </a:r>
            <a:r>
              <a:rPr b="1"/>
              <a:t>ABATE COMMENDATARIO nel 1454.</a:t>
            </a:r>
          </a:p>
          <a:p>
            <a:pPr marL="386715" indent="-386715" defTabSz="508254">
              <a:spcBef>
                <a:spcPts val="3600"/>
              </a:spcBef>
              <a:defRPr sz="3306"/>
            </a:pPr>
            <a:r>
              <a:rPr b="1"/>
              <a:t>Giulio II la incorporò alla congregazione monastica di santa Giustina </a:t>
            </a:r>
            <a:r>
              <a:t>che fece di Montecassino il suo ordine fino alla seguente formazione della congregazione cassinese. </a:t>
            </a:r>
          </a:p>
        </p:txBody>
      </p:sp>
      <p:sp>
        <p:nvSpPr>
          <p:cNvPr id="380" name="Shape 380"/>
          <p:cNvSpPr>
            <a:spLocks noGrp="1"/>
          </p:cNvSpPr>
          <p:nvPr>
            <p:ph type="sldNum" sz="quarter" idx="2"/>
          </p:nvPr>
        </p:nvSpPr>
        <p:spPr>
          <a:xfrm>
            <a:off x="6310479" y="9258300"/>
            <a:ext cx="371142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43</a:t>
            </a:fld>
            <a:endParaRPr/>
          </a:p>
        </p:txBody>
      </p:sp>
      <p:sp>
        <p:nvSpPr>
          <p:cNvPr id="383" name="Shape 383"/>
          <p:cNvSpPr/>
          <p:nvPr/>
        </p:nvSpPr>
        <p:spPr>
          <a:xfrm>
            <a:off x="11073212" y="9232899"/>
            <a:ext cx="1414070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just">
              <a:spcBef>
                <a:spcPts val="4200"/>
              </a:spcBef>
              <a:defRPr sz="2200" i="1">
                <a:solidFill>
                  <a:srgbClr val="000000"/>
                </a:solidFill>
                <a:latin typeface="Apple Garamond"/>
                <a:ea typeface="Apple Garamond"/>
                <a:cs typeface="Apple Garamond"/>
                <a:sym typeface="Apple Garamond"/>
              </a:defRPr>
            </a:lvl1pPr>
          </a:lstStyle>
          <a:p>
            <a:r>
              <a:t>proFBonomo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fast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>
            <a:spLocks noGrp="1"/>
          </p:cNvSpPr>
          <p:nvPr>
            <p:ph type="body" idx="1"/>
          </p:nvPr>
        </p:nvSpPr>
        <p:spPr>
          <a:xfrm>
            <a:off x="1029711" y="1719456"/>
            <a:ext cx="10945378" cy="6581588"/>
          </a:xfrm>
          <a:prstGeom prst="rect">
            <a:avLst/>
          </a:prstGeom>
        </p:spPr>
        <p:txBody>
          <a:bodyPr/>
          <a:lstStyle/>
          <a:p>
            <a:pPr marL="426719" indent="-426719" defTabSz="560831">
              <a:spcBef>
                <a:spcPts val="4000"/>
              </a:spcBef>
              <a:defRPr sz="3648"/>
            </a:pPr>
            <a:r>
              <a:t>Le tribolazioni dell’abbazia non finiscono, come sappiamo. Basti ricordare il 15 febbraio del 1944 quando gli americani distruggono l’Arcicenobio</a:t>
            </a:r>
          </a:p>
          <a:p>
            <a:pPr marL="426719" indent="-426719" defTabSz="560831">
              <a:spcBef>
                <a:spcPts val="4000"/>
              </a:spcBef>
              <a:defRPr sz="3648"/>
            </a:pPr>
            <a:r>
              <a:rPr b="1"/>
              <a:t>Ultima distruzione: </a:t>
            </a:r>
            <a:r>
              <a:t>la chiusura della Congregazione cassinese, e l’annessione alla congregazione sublacense, fino alla soppressione della diocesi di Cassino e agli ultimi scandali che hanno colpito il monastero fondato da san Benedetto.</a:t>
            </a:r>
          </a:p>
        </p:txBody>
      </p:sp>
      <p:sp>
        <p:nvSpPr>
          <p:cNvPr id="386" name="Shape 386"/>
          <p:cNvSpPr>
            <a:spLocks noGrp="1"/>
          </p:cNvSpPr>
          <p:nvPr>
            <p:ph type="sldNum" sz="quarter" idx="2"/>
          </p:nvPr>
        </p:nvSpPr>
        <p:spPr>
          <a:xfrm>
            <a:off x="6311261" y="9258300"/>
            <a:ext cx="369578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44</a:t>
            </a:fld>
            <a:endParaRPr/>
          </a:p>
        </p:txBody>
      </p:sp>
      <p:sp>
        <p:nvSpPr>
          <p:cNvPr id="389" name="Shape 389"/>
          <p:cNvSpPr/>
          <p:nvPr/>
        </p:nvSpPr>
        <p:spPr>
          <a:xfrm>
            <a:off x="11073212" y="9232899"/>
            <a:ext cx="1414070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just">
              <a:spcBef>
                <a:spcPts val="4200"/>
              </a:spcBef>
              <a:defRPr sz="2200" i="1">
                <a:solidFill>
                  <a:srgbClr val="000000"/>
                </a:solidFill>
                <a:latin typeface="Apple Garamond"/>
                <a:ea typeface="Apple Garamond"/>
                <a:cs typeface="Apple Garamond"/>
                <a:sym typeface="Apple Garamond"/>
              </a:defRPr>
            </a:lvl1pPr>
          </a:lstStyle>
          <a:p>
            <a:r>
              <a:t>proFBonomo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fast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>
            <a:spLocks noGrp="1"/>
          </p:cNvSpPr>
          <p:nvPr>
            <p:ph type="sldNum" sz="quarter" idx="2"/>
          </p:nvPr>
        </p:nvSpPr>
        <p:spPr>
          <a:xfrm>
            <a:off x="6309754" y="9258300"/>
            <a:ext cx="372592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45</a:t>
            </a:fld>
            <a:endParaRPr/>
          </a:p>
        </p:txBody>
      </p:sp>
      <p:pic>
        <p:nvPicPr>
          <p:cNvPr id="392" name="Abbazia-di-Montecassin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58522" y="-70708"/>
            <a:ext cx="17591139" cy="98950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="">
      <p:transition spd="fast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>
            <a:spLocks noGrp="1"/>
          </p:cNvSpPr>
          <p:nvPr>
            <p:ph type="sldNum" sz="quarter" idx="2"/>
          </p:nvPr>
        </p:nvSpPr>
        <p:spPr>
          <a:xfrm>
            <a:off x="6313940" y="9258300"/>
            <a:ext cx="364220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46</a:t>
            </a:fld>
            <a:endParaRPr/>
          </a:p>
        </p:txBody>
      </p:sp>
      <p:pic>
        <p:nvPicPr>
          <p:cNvPr id="395" name="montecassino 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28929" indent="-328929" defTabSz="432308">
              <a:spcBef>
                <a:spcPts val="3100"/>
              </a:spcBef>
              <a:defRPr sz="2812"/>
            </a:pPr>
            <a:r>
              <a:rPr b="1">
                <a:solidFill>
                  <a:schemeClr val="accent4">
                    <a:satOff val="21150"/>
                    <a:lumOff val="-15995"/>
                  </a:schemeClr>
                </a:solidFill>
              </a:rPr>
              <a:t>seconda metà del Novecento</a:t>
            </a:r>
            <a:r>
              <a:t> </a:t>
            </a:r>
          </a:p>
          <a:p>
            <a:pPr marL="657859" lvl="1" indent="-328929" defTabSz="432308">
              <a:spcBef>
                <a:spcPts val="3100"/>
              </a:spcBef>
              <a:defRPr sz="2812"/>
            </a:pPr>
            <a:r>
              <a:t>due studiosi italiani misero in discussione il ruolo esercitato da Montecassino nella formazione della scrittura beneventana: G. Cencetti rilevando i collegamenti con la regione occupata dai Longobardi nell’Italia settentrionale e in particolare con l’abbazia di </a:t>
            </a:r>
            <a:r>
              <a:rPr b="1">
                <a:solidFill>
                  <a:schemeClr val="accent4"/>
                </a:solidFill>
              </a:rPr>
              <a:t>Nonantola</a:t>
            </a:r>
            <a:r>
              <a:t> e G. Cavallo osservando la scrittura beneventana già formata nel secolo X a Benevento, ai tempi dell’arcivescovo Landolfo I, quando Montecassino, distrutta ottant’anni prima dai Saraceni, stava appena iniziando ad essere ricostruita e riorganizzata sotto la guida dell’abate Aligerno. </a:t>
            </a:r>
          </a:p>
          <a:p>
            <a:pPr marL="657859" lvl="1" indent="-328929" defTabSz="432308">
              <a:spcBef>
                <a:spcPts val="3100"/>
              </a:spcBef>
              <a:defRPr sz="2812"/>
            </a:pPr>
            <a:r>
              <a:t>A </a:t>
            </a:r>
            <a:r>
              <a:rPr b="1">
                <a:solidFill>
                  <a:schemeClr val="accent5"/>
                </a:solidFill>
              </a:rPr>
              <a:t>Benevento</a:t>
            </a:r>
            <a:r>
              <a:t> dunque, diventata in quel periodo con Pandolfo Capodiferro la capitale della riunificata regione della </a:t>
            </a:r>
            <a:r>
              <a:rPr i="1"/>
              <a:t>Langobardia</a:t>
            </a:r>
            <a:r>
              <a:t> meridionale, principato potente e in espansione, la scrittura si formò e da lì si diffuse nelle altre parti del meridione italiano. </a:t>
            </a:r>
          </a:p>
        </p:txBody>
      </p:sp>
      <p:sp>
        <p:nvSpPr>
          <p:cNvPr id="143" name="Shape 143"/>
          <p:cNvSpPr>
            <a:spLocks noGrp="1"/>
          </p:cNvSpPr>
          <p:nvPr>
            <p:ph type="sldNum" sz="quarter" idx="2"/>
          </p:nvPr>
        </p:nvSpPr>
        <p:spPr>
          <a:xfrm>
            <a:off x="6378512" y="9258300"/>
            <a:ext cx="235076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body" idx="1"/>
          </p:nvPr>
        </p:nvSpPr>
        <p:spPr>
          <a:xfrm>
            <a:off x="776152" y="1093644"/>
            <a:ext cx="11024192" cy="7845522"/>
          </a:xfrm>
          <a:prstGeom prst="rect">
            <a:avLst/>
          </a:prstGeom>
        </p:spPr>
        <p:txBody>
          <a:bodyPr/>
          <a:lstStyle/>
          <a:p>
            <a:pPr marL="412750" indent="-412750" defTabSz="543305">
              <a:spcBef>
                <a:spcPts val="3900"/>
              </a:spcBef>
              <a:defRPr sz="3534"/>
            </a:pPr>
            <a:r>
              <a:rPr sz="3500" dirty="0" err="1"/>
              <a:t>Negli</a:t>
            </a:r>
            <a:r>
              <a:rPr sz="3500" dirty="0"/>
              <a:t> </a:t>
            </a:r>
            <a:r>
              <a:rPr sz="3500" dirty="0" err="1"/>
              <a:t>ultimi</a:t>
            </a:r>
            <a:r>
              <a:rPr sz="3500" dirty="0"/>
              <a:t> </a:t>
            </a:r>
            <a:r>
              <a:rPr sz="3500" dirty="0" err="1"/>
              <a:t>decenni</a:t>
            </a:r>
            <a:r>
              <a:rPr sz="3500" dirty="0"/>
              <a:t> del </a:t>
            </a:r>
            <a:r>
              <a:rPr sz="3500" dirty="0" err="1"/>
              <a:t>secolo</a:t>
            </a:r>
            <a:r>
              <a:rPr sz="3500" dirty="0"/>
              <a:t> VIII fa la </a:t>
            </a:r>
            <a:r>
              <a:rPr sz="3500" dirty="0" err="1"/>
              <a:t>sua</a:t>
            </a:r>
            <a:r>
              <a:rPr sz="3500" dirty="0"/>
              <a:t> </a:t>
            </a:r>
            <a:r>
              <a:rPr sz="3500" dirty="0" err="1"/>
              <a:t>comparsa</a:t>
            </a:r>
            <a:r>
              <a:rPr sz="3500" dirty="0"/>
              <a:t> in Italia </a:t>
            </a:r>
            <a:r>
              <a:rPr sz="3500" dirty="0" err="1"/>
              <a:t>una</a:t>
            </a:r>
            <a:r>
              <a:rPr sz="3500" dirty="0"/>
              <a:t> </a:t>
            </a:r>
            <a:r>
              <a:rPr sz="3500" dirty="0" err="1"/>
              <a:t>scrittura</a:t>
            </a:r>
            <a:r>
              <a:rPr sz="3500" dirty="0"/>
              <a:t> </a:t>
            </a:r>
            <a:r>
              <a:rPr sz="3500" dirty="0" err="1"/>
              <a:t>minuscola</a:t>
            </a:r>
            <a:r>
              <a:rPr sz="3500" dirty="0"/>
              <a:t> simile alle </a:t>
            </a:r>
            <a:r>
              <a:rPr sz="3500" dirty="0" err="1"/>
              <a:t>scritture</a:t>
            </a:r>
            <a:r>
              <a:rPr sz="3500" dirty="0"/>
              <a:t> </a:t>
            </a:r>
            <a:r>
              <a:rPr sz="3500" dirty="0" err="1"/>
              <a:t>dell’Italia</a:t>
            </a:r>
            <a:r>
              <a:rPr sz="3500" dirty="0"/>
              <a:t> del </a:t>
            </a:r>
            <a:r>
              <a:rPr sz="3500" dirty="0" err="1"/>
              <a:t>nord</a:t>
            </a:r>
            <a:endParaRPr lang="it-IT" sz="3500" dirty="0" err="1"/>
          </a:p>
          <a:p>
            <a:pPr marL="412750" indent="-412750" defTabSz="543305">
              <a:spcBef>
                <a:spcPts val="3900"/>
              </a:spcBef>
              <a:defRPr sz="3534"/>
            </a:pPr>
            <a:r>
              <a:rPr sz="3500" dirty="0"/>
              <a:t>Nei </a:t>
            </a:r>
            <a:r>
              <a:rPr sz="3500" dirty="0" err="1"/>
              <a:t>territori</a:t>
            </a:r>
            <a:r>
              <a:rPr sz="3500" dirty="0"/>
              <a:t> del </a:t>
            </a:r>
            <a:r>
              <a:rPr sz="3500" dirty="0" err="1"/>
              <a:t>sud</a:t>
            </a:r>
            <a:r>
              <a:rPr sz="3500" dirty="0"/>
              <a:t> Italia, </a:t>
            </a:r>
            <a:r>
              <a:rPr sz="3500" dirty="0" err="1"/>
              <a:t>quella</a:t>
            </a:r>
            <a:r>
              <a:rPr sz="3500" dirty="0"/>
              <a:t> </a:t>
            </a:r>
            <a:r>
              <a:rPr sz="3500" dirty="0" err="1"/>
              <a:t>che</a:t>
            </a:r>
            <a:r>
              <a:rPr sz="3500" dirty="0"/>
              <a:t> poi </a:t>
            </a:r>
            <a:r>
              <a:rPr sz="3500" dirty="0" err="1"/>
              <a:t>sarà</a:t>
            </a:r>
            <a:r>
              <a:rPr sz="3500" dirty="0"/>
              <a:t> la </a:t>
            </a:r>
            <a:r>
              <a:rPr sz="3500" i="1" dirty="0" err="1"/>
              <a:t>Langobardia</a:t>
            </a:r>
            <a:r>
              <a:rPr sz="3500" i="1" dirty="0"/>
              <a:t> minor </a:t>
            </a:r>
            <a:r>
              <a:rPr sz="3500" dirty="0" err="1"/>
              <a:t>nei</a:t>
            </a:r>
            <a:r>
              <a:rPr sz="3500" dirty="0"/>
              <a:t> </a:t>
            </a:r>
            <a:r>
              <a:rPr sz="3500" dirty="0" err="1"/>
              <a:t>primi</a:t>
            </a:r>
            <a:r>
              <a:rPr sz="3500" dirty="0"/>
              <a:t> </a:t>
            </a:r>
            <a:r>
              <a:rPr sz="3500" dirty="0" err="1"/>
              <a:t>secoli</a:t>
            </a:r>
            <a:r>
              <a:rPr sz="3500" dirty="0"/>
              <a:t> del </a:t>
            </a:r>
            <a:r>
              <a:rPr sz="3500" dirty="0" err="1"/>
              <a:t>medioevo</a:t>
            </a:r>
            <a:r>
              <a:rPr sz="3500" dirty="0"/>
              <a:t> </a:t>
            </a:r>
            <a:r>
              <a:rPr sz="3500" dirty="0" err="1"/>
              <a:t>si</a:t>
            </a:r>
            <a:r>
              <a:rPr sz="3500" dirty="0"/>
              <a:t> </a:t>
            </a:r>
            <a:r>
              <a:rPr sz="3500" dirty="0" err="1"/>
              <a:t>continuava</a:t>
            </a:r>
            <a:r>
              <a:rPr sz="3500" dirty="0"/>
              <a:t> a </a:t>
            </a:r>
            <a:r>
              <a:rPr sz="3500" dirty="0" err="1"/>
              <a:t>usare</a:t>
            </a:r>
            <a:r>
              <a:rPr sz="3500" dirty="0"/>
              <a:t> </a:t>
            </a:r>
            <a:r>
              <a:rPr sz="3500" b="1" dirty="0" err="1"/>
              <a:t>l’ONCIALE</a:t>
            </a:r>
            <a:r>
              <a:rPr sz="3500" b="1" dirty="0"/>
              <a:t> </a:t>
            </a:r>
            <a:r>
              <a:rPr sz="3500" dirty="0"/>
              <a:t>per </a:t>
            </a:r>
            <a:r>
              <a:rPr sz="3500" dirty="0" err="1"/>
              <a:t>uso</a:t>
            </a:r>
            <a:r>
              <a:rPr sz="3500" dirty="0"/>
              <a:t> </a:t>
            </a:r>
            <a:r>
              <a:rPr sz="3500" dirty="0" err="1"/>
              <a:t>librario</a:t>
            </a:r>
            <a:r>
              <a:rPr sz="3500" dirty="0"/>
              <a:t>.</a:t>
            </a:r>
          </a:p>
          <a:p>
            <a:pPr marL="412750" indent="-412750" defTabSz="543305">
              <a:spcBef>
                <a:spcPts val="3900"/>
              </a:spcBef>
              <a:defRPr sz="3534" i="1"/>
            </a:pPr>
            <a:r>
              <a:rPr sz="3500" dirty="0"/>
              <a:t>Codex </a:t>
            </a:r>
            <a:r>
              <a:rPr sz="3500" u="sng" dirty="0" err="1"/>
              <a:t>Beneventanus</a:t>
            </a:r>
            <a:r>
              <a:rPr sz="3500" dirty="0"/>
              <a:t> </a:t>
            </a:r>
            <a:r>
              <a:rPr sz="3500" i="0" dirty="0" err="1"/>
              <a:t>chiamato</a:t>
            </a:r>
            <a:r>
              <a:rPr sz="3500" i="0" dirty="0"/>
              <a:t> </a:t>
            </a:r>
            <a:r>
              <a:rPr sz="3500" i="0" dirty="0" err="1"/>
              <a:t>così</a:t>
            </a:r>
            <a:r>
              <a:rPr sz="3500" i="0" dirty="0"/>
              <a:t> a </a:t>
            </a:r>
            <a:r>
              <a:rPr sz="3500" i="0" dirty="0" err="1"/>
              <a:t>partire</a:t>
            </a:r>
            <a:r>
              <a:rPr sz="3500" i="0" dirty="0"/>
              <a:t> dal </a:t>
            </a:r>
            <a:r>
              <a:rPr sz="3500" i="1" dirty="0"/>
              <a:t>colophon</a:t>
            </a:r>
            <a:r>
              <a:rPr sz="3500" i="0" dirty="0"/>
              <a:t> di Lupus, il </a:t>
            </a:r>
            <a:r>
              <a:rPr sz="3500" i="0" dirty="0" err="1"/>
              <a:t>copista</a:t>
            </a:r>
            <a:r>
              <a:rPr sz="3500" i="0" dirty="0"/>
              <a:t>. </a:t>
            </a:r>
            <a:r>
              <a:rPr lang="it-IT" sz="3500" dirty="0"/>
              <a:t>Presenta note</a:t>
            </a:r>
            <a:r>
              <a:rPr sz="3500" i="0" dirty="0"/>
              <a:t> </a:t>
            </a:r>
            <a:r>
              <a:rPr sz="3500" i="0" dirty="0" err="1"/>
              <a:t>liturgiche</a:t>
            </a:r>
            <a:r>
              <a:rPr sz="3500" i="0" dirty="0"/>
              <a:t> in </a:t>
            </a:r>
            <a:r>
              <a:rPr sz="3500" i="0" dirty="0" err="1"/>
              <a:t>beneventana</a:t>
            </a:r>
            <a:r>
              <a:rPr sz="3500" i="0" dirty="0"/>
              <a:t> (</a:t>
            </a:r>
            <a:r>
              <a:rPr sz="3500" i="0" dirty="0" err="1"/>
              <a:t>pericopi</a:t>
            </a:r>
            <a:r>
              <a:rPr sz="3500" i="0" dirty="0"/>
              <a:t> di messe</a:t>
            </a:r>
            <a:r>
              <a:rPr lang="it-IT" sz="3500" dirty="0"/>
              <a:t>):</a:t>
            </a:r>
            <a:r>
              <a:rPr sz="3500" i="0" dirty="0"/>
              <a:t> </a:t>
            </a:r>
            <a:r>
              <a:rPr sz="3500" i="0" dirty="0" err="1"/>
              <a:t>fanno</a:t>
            </a:r>
            <a:r>
              <a:rPr sz="3500" i="0" dirty="0"/>
              <a:t> </a:t>
            </a:r>
            <a:r>
              <a:rPr sz="3500" i="0" dirty="0" err="1"/>
              <a:t>pensare</a:t>
            </a:r>
            <a:r>
              <a:rPr sz="3500" i="0" dirty="0"/>
              <a:t> a un </a:t>
            </a:r>
            <a:r>
              <a:rPr sz="3500" i="0" dirty="0" err="1"/>
              <a:t>suo</a:t>
            </a:r>
            <a:r>
              <a:rPr sz="3500" i="0" dirty="0"/>
              <a:t> </a:t>
            </a:r>
            <a:r>
              <a:rPr sz="3500" i="0" dirty="0" err="1"/>
              <a:t>uso</a:t>
            </a:r>
            <a:r>
              <a:rPr sz="3500" i="0" dirty="0"/>
              <a:t> </a:t>
            </a:r>
            <a:r>
              <a:rPr sz="3500" i="0" dirty="0" err="1"/>
              <a:t>all’interno</a:t>
            </a:r>
            <a:r>
              <a:rPr sz="3500" i="0" dirty="0"/>
              <a:t> del Ducato.</a:t>
            </a:r>
          </a:p>
        </p:txBody>
      </p:sp>
      <p:sp>
        <p:nvSpPr>
          <p:cNvPr id="146" name="Shape 146"/>
          <p:cNvSpPr>
            <a:spLocks noGrp="1"/>
          </p:cNvSpPr>
          <p:nvPr>
            <p:ph type="sldNum" sz="quarter" idx="2"/>
          </p:nvPr>
        </p:nvSpPr>
        <p:spPr>
          <a:xfrm>
            <a:off x="6374215" y="9258300"/>
            <a:ext cx="243670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149" name="Shape 149"/>
          <p:cNvSpPr/>
          <p:nvPr/>
        </p:nvSpPr>
        <p:spPr>
          <a:xfrm>
            <a:off x="11073212" y="9232899"/>
            <a:ext cx="1414070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just">
              <a:spcBef>
                <a:spcPts val="4200"/>
              </a:spcBef>
              <a:defRPr sz="2200" i="1">
                <a:solidFill>
                  <a:srgbClr val="000000"/>
                </a:solidFill>
                <a:latin typeface="Apple Garamond"/>
                <a:ea typeface="Apple Garamond"/>
                <a:cs typeface="Apple Garamond"/>
                <a:sym typeface="Apple Garamond"/>
              </a:defRPr>
            </a:lvl1pPr>
          </a:lstStyle>
          <a:p>
            <a:r>
              <a:t>proFBonomo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body" idx="1"/>
          </p:nvPr>
        </p:nvSpPr>
        <p:spPr>
          <a:xfrm>
            <a:off x="933616" y="1283081"/>
            <a:ext cx="11099800" cy="7213601"/>
          </a:xfrm>
          <a:prstGeom prst="rect">
            <a:avLst/>
          </a:prstGeom>
        </p:spPr>
        <p:txBody>
          <a:bodyPr/>
          <a:lstStyle/>
          <a:p>
            <a:r>
              <a:t>importanza della produzione scrittoria delle cancellerie dei ducati di Benevento e Spoleto</a:t>
            </a:r>
          </a:p>
          <a:p>
            <a:r>
              <a:t>probabilmente anche una produzione libraria in una minuscola oggi difficilmente rintracciabile.</a:t>
            </a:r>
          </a:p>
          <a:p>
            <a:pPr>
              <a:defRPr b="1"/>
            </a:pPr>
            <a:r>
              <a:t>minuscola prebeneventana: </a:t>
            </a:r>
            <a:r>
              <a:rPr b="0"/>
              <a:t>identificabile in alcuni manoscritti ricollegabili a Montecassino</a:t>
            </a:r>
          </a:p>
        </p:txBody>
      </p:sp>
      <p:sp>
        <p:nvSpPr>
          <p:cNvPr id="152" name="Shape 152"/>
          <p:cNvSpPr>
            <a:spLocks noGrp="1"/>
          </p:cNvSpPr>
          <p:nvPr>
            <p:ph type="sldNum" sz="quarter" idx="2"/>
          </p:nvPr>
        </p:nvSpPr>
        <p:spPr>
          <a:xfrm>
            <a:off x="6381470" y="9258300"/>
            <a:ext cx="229160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11073212" y="9232899"/>
            <a:ext cx="1414070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just">
              <a:spcBef>
                <a:spcPts val="4200"/>
              </a:spcBef>
              <a:defRPr sz="2200" i="1">
                <a:solidFill>
                  <a:srgbClr val="000000"/>
                </a:solidFill>
                <a:latin typeface="Apple Garamond"/>
                <a:ea typeface="Apple Garamond"/>
                <a:cs typeface="Apple Garamond"/>
                <a:sym typeface="Apple Garamond"/>
              </a:defRPr>
            </a:lvl1pPr>
          </a:lstStyle>
          <a:p>
            <a:r>
              <a:t>proFBonomo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6000844-8B66-7A3C-F302-403DD1429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5085704"/>
            <a:ext cx="11099800" cy="3999319"/>
          </a:xfrm>
        </p:spPr>
        <p:txBody>
          <a:bodyPr lIns="50800" tIns="50800" rIns="50800" bIns="50800" anchor="ctr">
            <a:noAutofit/>
          </a:bodyPr>
          <a:lstStyle/>
          <a:p>
            <a:r>
              <a:rPr lang="it-IT" sz="2000">
                <a:solidFill>
                  <a:schemeClr val="tx1"/>
                </a:solidFill>
                <a:latin typeface="Apple Garamond"/>
                <a:ea typeface="+mj-lt"/>
                <a:cs typeface="+mj-lt"/>
              </a:rPr>
              <a:t>Il </a:t>
            </a:r>
            <a:r>
              <a:rPr lang="it-IT" sz="2000" dirty="0">
                <a:solidFill>
                  <a:schemeClr val="tx1"/>
                </a:solidFill>
                <a:latin typeface="Apple Garamond"/>
                <a:ea typeface="+mj-lt"/>
                <a:cs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Vat. lat. 3313</a:t>
            </a:r>
            <a:r>
              <a:rPr lang="it-IT" sz="2000">
                <a:solidFill>
                  <a:schemeClr val="tx1"/>
                </a:solidFill>
                <a:latin typeface="Apple Garamond"/>
                <a:ea typeface="+mj-lt"/>
                <a:cs typeface="+mj-lt"/>
              </a:rPr>
              <a:t> tramanda le </a:t>
            </a:r>
            <a:r>
              <a:rPr lang="it-IT" sz="2000" err="1">
                <a:solidFill>
                  <a:schemeClr val="tx1"/>
                </a:solidFill>
                <a:latin typeface="Apple Garamond"/>
                <a:ea typeface="+mj-lt"/>
                <a:cs typeface="+mj-lt"/>
              </a:rPr>
              <a:t>Institutiones</a:t>
            </a:r>
            <a:r>
              <a:rPr lang="it-IT" sz="2000">
                <a:solidFill>
                  <a:schemeClr val="tx1"/>
                </a:solidFill>
                <a:latin typeface="Apple Garamond"/>
                <a:ea typeface="+mj-lt"/>
                <a:cs typeface="+mj-lt"/>
              </a:rPr>
              <a:t> </a:t>
            </a:r>
            <a:r>
              <a:rPr lang="it-IT" sz="2000" err="1">
                <a:solidFill>
                  <a:schemeClr val="tx1"/>
                </a:solidFill>
                <a:latin typeface="Apple Garamond"/>
                <a:ea typeface="+mj-lt"/>
                <a:cs typeface="+mj-lt"/>
              </a:rPr>
              <a:t>grammaticae</a:t>
            </a:r>
            <a:r>
              <a:rPr lang="it-IT" sz="2000">
                <a:solidFill>
                  <a:schemeClr val="tx1"/>
                </a:solidFill>
                <a:latin typeface="Apple Garamond"/>
                <a:ea typeface="+mj-lt"/>
                <a:cs typeface="+mj-lt"/>
              </a:rPr>
              <a:t> di Prisciano. Il codice è scritto in beneventana del primo periodo (VIII ex. – IX sec.), e riporta numerose note marginali di mani diverse ma sempre nella stessa scrittura. Il manoscritto è stato datato all’inizio del IX sec. e i paleografi hanno ipotizzato come luogo di origine la biblioteca capitolare della città di Benevento. La collocazione così puntuale deriva dalle note al f. 1r e 281v di mano di Luigi </a:t>
            </a:r>
            <a:r>
              <a:rPr lang="it-IT" sz="2000" err="1">
                <a:solidFill>
                  <a:schemeClr val="tx1"/>
                </a:solidFill>
                <a:latin typeface="Apple Garamond"/>
                <a:ea typeface="+mj-lt"/>
                <a:cs typeface="+mj-lt"/>
              </a:rPr>
              <a:t>Theuli</a:t>
            </a:r>
            <a:r>
              <a:rPr lang="it-IT" sz="2000">
                <a:solidFill>
                  <a:schemeClr val="tx1"/>
                </a:solidFill>
                <a:latin typeface="Apple Garamond"/>
                <a:ea typeface="+mj-lt"/>
                <a:cs typeface="+mj-lt"/>
              </a:rPr>
              <a:t>, bibliotecario della suddetta biblioteca nel XV sec. Gli studi più recenti fatti da Tarquini, tuttavia, hanno messo in luce la possibilità di retrodatare il codice alla fine dell’VIII sec. e di collocarne la produzione nel monastero di Montecassino in cui erano attivi Paolo Diacono e il suo discepolo </a:t>
            </a:r>
            <a:r>
              <a:rPr lang="it-IT" sz="2000" err="1">
                <a:solidFill>
                  <a:schemeClr val="tx1"/>
                </a:solidFill>
                <a:latin typeface="Apple Garamond"/>
                <a:ea typeface="+mj-lt"/>
                <a:cs typeface="+mj-lt"/>
              </a:rPr>
              <a:t>Ilderico</a:t>
            </a:r>
            <a:r>
              <a:rPr lang="it-IT" sz="2000">
                <a:solidFill>
                  <a:schemeClr val="tx1"/>
                </a:solidFill>
                <a:latin typeface="Apple Garamond"/>
                <a:ea typeface="+mj-lt"/>
                <a:cs typeface="+mj-lt"/>
              </a:rPr>
              <a:t>. L’ornamentazione del codice, confrontata con altri manoscritti dei quali si è ipotizzata l’origine cassinense, potrebbe dare ulteriori elementi a sostegno di quest’ultima </a:t>
            </a:r>
            <a:r>
              <a:rPr lang="it-IT" sz="2000" err="1">
                <a:solidFill>
                  <a:schemeClr val="tx1"/>
                </a:solidFill>
                <a:latin typeface="Apple Garamond"/>
                <a:ea typeface="+mj-lt"/>
                <a:cs typeface="+mj-lt"/>
              </a:rPr>
              <a:t>ipotesi.Il</a:t>
            </a:r>
            <a:r>
              <a:rPr lang="it-IT" sz="2000">
                <a:solidFill>
                  <a:schemeClr val="tx1"/>
                </a:solidFill>
                <a:latin typeface="Apple Garamond"/>
                <a:ea typeface="+mj-lt"/>
                <a:cs typeface="+mj-lt"/>
              </a:rPr>
              <a:t> codice fece parte della biblioteca di Fulvio Orsini giungendo in Biblioteca Vaticana nel 1602.</a:t>
            </a:r>
            <a:endParaRPr lang="it-IT" sz="2000">
              <a:solidFill>
                <a:schemeClr val="tx1"/>
              </a:solidFill>
              <a:latin typeface="Apple Garamond"/>
            </a:endParaRPr>
          </a:p>
        </p:txBody>
      </p:sp>
      <p:pic>
        <p:nvPicPr>
          <p:cNvPr id="4" name="Immagine 3" descr="Immagine che contiene testo, calligrafia, carta, documento&#10;&#10;Descrizione generata automaticamente">
            <a:extLst>
              <a:ext uri="{FF2B5EF4-FFF2-40B4-BE49-F238E27FC236}">
                <a16:creationId xmlns:a16="http://schemas.microsoft.com/office/drawing/2014/main" id="{CED67280-3FF1-15CF-919C-D1F8E38CE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4528" y="808060"/>
            <a:ext cx="6500812" cy="450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41408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body" idx="1"/>
          </p:nvPr>
        </p:nvSpPr>
        <p:spPr>
          <a:xfrm>
            <a:off x="952500" y="1402322"/>
            <a:ext cx="11099800" cy="7081278"/>
          </a:xfrm>
          <a:prstGeom prst="rect">
            <a:avLst/>
          </a:prstGeom>
        </p:spPr>
        <p:txBody>
          <a:bodyPr/>
          <a:lstStyle/>
          <a:p>
            <a:pPr marL="346709" indent="-346709" defTabSz="455675">
              <a:spcBef>
                <a:spcPts val="3200"/>
              </a:spcBef>
              <a:defRPr sz="2964"/>
            </a:pPr>
            <a:r>
              <a:t>A lungo si è pensato che la culla di questa tipizzazione fosse </a:t>
            </a:r>
            <a:r>
              <a:rPr b="1">
                <a:solidFill>
                  <a:schemeClr val="accent6">
                    <a:hueOff val="-194191"/>
                    <a:satOff val="-4488"/>
                    <a:lumOff val="-21153"/>
                  </a:schemeClr>
                </a:solidFill>
              </a:rPr>
              <a:t>l’abbazia benedettina di Montecassino</a:t>
            </a:r>
            <a:r>
              <a:t>, dove si sarebbe ulteriormente sviluppata nei secoli IX e X e da dove poi, definitivamente formata nell'XI secolo, si sarebbe diffusa negli altri centri benedettini dell'Italia meridionale e della costa dalmata. </a:t>
            </a:r>
          </a:p>
          <a:p>
            <a:pPr marL="346709" indent="-346709" defTabSz="455675">
              <a:spcBef>
                <a:spcPts val="3200"/>
              </a:spcBef>
              <a:defRPr sz="2964"/>
            </a:pPr>
            <a:r>
              <a:t>Questa tesi fu sostenuta nel </a:t>
            </a:r>
            <a:r>
              <a:rPr b="1"/>
              <a:t>1914 da E. A. Lowe, che censì circa 600 codici</a:t>
            </a:r>
            <a:r>
              <a:t>, di cui pubblicò quindici anni più tardi anche una imponente raccolta di facsimili (</a:t>
            </a:r>
            <a:r>
              <a:rPr i="1"/>
              <a:t>Scriptura Beneventana)</a:t>
            </a:r>
            <a:r>
              <a:t>. </a:t>
            </a:r>
          </a:p>
          <a:p>
            <a:pPr marL="346709" indent="-346709" defTabSz="455675">
              <a:spcBef>
                <a:spcPts val="3200"/>
              </a:spcBef>
              <a:defRPr sz="2964"/>
            </a:pPr>
            <a:r>
              <a:rPr cap="small"/>
              <a:t>Lowe</a:t>
            </a:r>
            <a:r>
              <a:t>, </a:t>
            </a:r>
            <a:r>
              <a:rPr i="1"/>
              <a:t>The Beneventan script, </a:t>
            </a:r>
            <a:r>
              <a:t>1914.</a:t>
            </a:r>
          </a:p>
        </p:txBody>
      </p:sp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xfrm>
            <a:off x="6370755" y="9258300"/>
            <a:ext cx="250590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161" name="Shape 161"/>
          <p:cNvSpPr/>
          <p:nvPr/>
        </p:nvSpPr>
        <p:spPr>
          <a:xfrm>
            <a:off x="11073212" y="9232899"/>
            <a:ext cx="1414070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just">
              <a:spcBef>
                <a:spcPts val="4200"/>
              </a:spcBef>
              <a:defRPr sz="2200" i="1">
                <a:solidFill>
                  <a:srgbClr val="000000"/>
                </a:solidFill>
                <a:latin typeface="Apple Garamond"/>
                <a:ea typeface="Apple Garamond"/>
                <a:cs typeface="Apple Garamond"/>
                <a:sym typeface="Apple Garamond"/>
              </a:defRPr>
            </a:lvl1pPr>
          </a:lstStyle>
          <a:p>
            <a:r>
              <a:t>proFBonomo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5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build="p" bldLvl="5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Georgia"/>
        <a:ea typeface="Georgia"/>
        <a:cs typeface="Georgia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Georgia"/>
        <a:ea typeface="Georgia"/>
        <a:cs typeface="Georgia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Personalizzato</PresentationFormat>
  <Slides>46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46</vt:i4>
      </vt:variant>
    </vt:vector>
  </HeadingPairs>
  <TitlesOfParts>
    <vt:vector size="47" baseType="lpstr">
      <vt:lpstr>Black</vt:lpstr>
      <vt:lpstr>Scrittura Beneventana</vt:lpstr>
      <vt:lpstr>Presentazione standard di PowerPoint</vt:lpstr>
      <vt:lpstr>1. Contesto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2. Luoghi</vt:lpstr>
      <vt:lpstr>Presentazione standard di PowerPoint</vt:lpstr>
      <vt:lpstr>3. Origine della scrittura</vt:lpstr>
      <vt:lpstr>3. Origine della scrittura</vt:lpstr>
      <vt:lpstr>3. Origine della scrittura</vt:lpstr>
      <vt:lpstr>3. Origine della scrittura</vt:lpstr>
      <vt:lpstr>Presentazione standard di PowerPoint</vt:lpstr>
      <vt:lpstr>4. Criteri di datazione</vt:lpstr>
      <vt:lpstr>Presentazione standard di PowerPoint</vt:lpstr>
      <vt:lpstr>Presentazione standard di PowerPoint</vt:lpstr>
      <vt:lpstr> Periodo dei tentativi VIII-IX sec.</vt:lpstr>
      <vt:lpstr>Presentazione standard di PowerPoint</vt:lpstr>
      <vt:lpstr> Periodo della formazione, IX-X sec.</vt:lpstr>
      <vt:lpstr> Periodo della formazione, IX-X sec.</vt:lpstr>
      <vt:lpstr>Landolfo Sagace</vt:lpstr>
      <vt:lpstr>Presentazione standard di PowerPoint</vt:lpstr>
      <vt:lpstr>Periodo della maturità, XI-XII sec. </vt:lpstr>
      <vt:lpstr>Periodo della maturità, XI-XII sec. </vt:lpstr>
      <vt:lpstr>Periodo della maturità, XI-XII sec. </vt:lpstr>
      <vt:lpstr>Presentazione standard di PowerPoint</vt:lpstr>
      <vt:lpstr>  Periodo della decadenza, XII-XIII sec. </vt:lpstr>
      <vt:lpstr>Caratteristiche generali</vt:lpstr>
      <vt:lpstr>Presentazione standard di PowerPoint</vt:lpstr>
      <vt:lpstr>Presentazione standard di PowerPoint</vt:lpstr>
      <vt:lpstr>Presentazione standard di PowerPoint</vt:lpstr>
      <vt:lpstr>Il tipo di Bari </vt:lpstr>
      <vt:lpstr>gli Exsultet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Appunti di storia Cassinese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Scrittura Beneventana</dc:title>
  <cp:revision>148</cp:revision>
  <dcterms:modified xsi:type="dcterms:W3CDTF">2024-05-03T06:49:13Z</dcterms:modified>
</cp:coreProperties>
</file>