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sldIdLst>
    <p:sldId id="256" r:id="rId2"/>
    <p:sldId id="257" r:id="rId3"/>
    <p:sldId id="272" r:id="rId4"/>
    <p:sldId id="261" r:id="rId5"/>
    <p:sldId id="281" r:id="rId6"/>
    <p:sldId id="274" r:id="rId7"/>
    <p:sldId id="273" r:id="rId8"/>
    <p:sldId id="262" r:id="rId9"/>
    <p:sldId id="263" r:id="rId10"/>
    <p:sldId id="275" r:id="rId11"/>
    <p:sldId id="276" r:id="rId12"/>
    <p:sldId id="277" r:id="rId13"/>
    <p:sldId id="266" r:id="rId14"/>
    <p:sldId id="267" r:id="rId15"/>
    <p:sldId id="280" r:id="rId16"/>
    <p:sldId id="285" r:id="rId17"/>
    <p:sldId id="284" r:id="rId18"/>
    <p:sldId id="286" r:id="rId19"/>
    <p:sldId id="279" r:id="rId20"/>
    <p:sldId id="27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/>
    <p:restoredTop sz="99630" autoAdjust="0"/>
  </p:normalViewPr>
  <p:slideViewPr>
    <p:cSldViewPr snapToGrid="0" snapToObjects="1">
      <p:cViewPr varScale="1">
        <p:scale>
          <a:sx n="97" d="100"/>
          <a:sy n="97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DDC792-DDA9-C847-BB38-286E8FD72E12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19A1A5-25C8-074F-9161-DBB7E05ADBD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479" y="544531"/>
            <a:ext cx="7478991" cy="4561726"/>
          </a:xfrm>
        </p:spPr>
        <p:txBody>
          <a:bodyPr>
            <a:normAutofit/>
          </a:bodyPr>
          <a:lstStyle/>
          <a:p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Diritto</a:t>
            </a: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processuale</a:t>
            </a: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canonico</a:t>
            </a: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b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</a:t>
            </a:r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processi</a:t>
            </a: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di </a:t>
            </a:r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nullità</a:t>
            </a:r>
            <a:r>
              <a:rPr lang="en-US" sz="55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del </a:t>
            </a:r>
            <a:r>
              <a:rPr lang="en-US" sz="55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matrimonio</a:t>
            </a:r>
            <a:endParaRPr lang="en-US" sz="55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8" y="5685183"/>
            <a:ext cx="7248901" cy="755374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/>
              <a:t>Pontificia</a:t>
            </a:r>
            <a:r>
              <a:rPr lang="en-US" sz="3000" b="1" dirty="0"/>
              <a:t> </a:t>
            </a:r>
            <a:r>
              <a:rPr lang="en-US" sz="3000" b="1" dirty="0" err="1"/>
              <a:t>Università</a:t>
            </a:r>
            <a:r>
              <a:rPr lang="en-US" sz="3000" b="1" dirty="0"/>
              <a:t> </a:t>
            </a:r>
            <a:r>
              <a:rPr lang="en-US" sz="3000" b="1" dirty="0" err="1"/>
              <a:t>della</a:t>
            </a:r>
            <a:r>
              <a:rPr lang="en-US" sz="3000" b="1" dirty="0"/>
              <a:t> Santa Croce</a:t>
            </a:r>
          </a:p>
        </p:txBody>
      </p:sp>
    </p:spTree>
    <p:extLst>
      <p:ext uri="{BB962C8B-B14F-4D97-AF65-F5344CB8AC3E}">
        <p14:creationId xmlns:p14="http://schemas.microsoft.com/office/powerpoint/2010/main" val="301405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2625"/>
          </a:xfrm>
        </p:spPr>
        <p:txBody>
          <a:bodyPr/>
          <a:lstStyle/>
          <a:p>
            <a:r>
              <a:rPr lang="en-US" sz="3500" dirty="0"/>
              <a:t>La </a:t>
            </a:r>
            <a:r>
              <a:rPr lang="en-US" sz="3500" dirty="0" err="1"/>
              <a:t>competenza</a:t>
            </a:r>
            <a:r>
              <a:rPr lang="en-US" sz="3500" dirty="0"/>
              <a:t> (</a:t>
            </a:r>
            <a:r>
              <a:rPr lang="en-US" sz="3500" dirty="0" err="1"/>
              <a:t>sulle</a:t>
            </a:r>
            <a:r>
              <a:rPr lang="en-US" sz="3500" dirty="0"/>
              <a:t> </a:t>
            </a:r>
            <a:r>
              <a:rPr lang="en-US" sz="3500" dirty="0" err="1"/>
              <a:t>sinogle</a:t>
            </a:r>
            <a:r>
              <a:rPr lang="en-US" sz="3500" dirty="0"/>
              <a:t> cause)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3200" y="809625"/>
            <a:ext cx="8826500" cy="57943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Alcuni titoli di competenza incidono sulla validità della sentenza (incompetenza </a:t>
            </a:r>
            <a:r>
              <a:rPr lang="it-IT" dirty="0">
                <a:solidFill>
                  <a:srgbClr val="FF0000"/>
                </a:solidFill>
              </a:rPr>
              <a:t>assoluta</a:t>
            </a:r>
            <a:r>
              <a:rPr lang="it-IT" dirty="0"/>
              <a:t>: la </a:t>
            </a:r>
            <a:r>
              <a:rPr lang="it-IT" b="1" dirty="0"/>
              <a:t>materia</a:t>
            </a:r>
            <a:r>
              <a:rPr lang="it-IT" dirty="0"/>
              <a:t> oggetto del giudizio; le </a:t>
            </a:r>
            <a:r>
              <a:rPr lang="it-IT" b="1" dirty="0"/>
              <a:t>persone</a:t>
            </a:r>
            <a:r>
              <a:rPr lang="it-IT" dirty="0"/>
              <a:t>, il </a:t>
            </a:r>
            <a:r>
              <a:rPr lang="it-IT" b="1" dirty="0"/>
              <a:t>grado</a:t>
            </a:r>
            <a:r>
              <a:rPr lang="it-IT" dirty="0"/>
              <a:t> di giudizio) altri no (</a:t>
            </a:r>
            <a:r>
              <a:rPr lang="it-IT" dirty="0">
                <a:solidFill>
                  <a:srgbClr val="FF0000"/>
                </a:solidFill>
              </a:rPr>
              <a:t>relativa</a:t>
            </a:r>
            <a:r>
              <a:rPr lang="it-IT" dirty="0"/>
              <a:t>: </a:t>
            </a:r>
            <a:r>
              <a:rPr lang="it-IT" b="1" dirty="0"/>
              <a:t>territoriale</a:t>
            </a:r>
            <a:r>
              <a:rPr lang="it-IT" dirty="0"/>
              <a:t>): c. 1408 (luogo del negozio, domicilio delle parti; dove si trova la res in litigio). Il 1672 ha modificato per le cause matrimoniali: </a:t>
            </a:r>
          </a:p>
          <a:p>
            <a:pPr lvl="1"/>
            <a:r>
              <a:rPr lang="it-IT" sz="2000" dirty="0"/>
              <a:t>Nelle cause di nullità del matrimonio, che non siano riservate alla Sede Apostolica, sono competenti: </a:t>
            </a:r>
          </a:p>
          <a:p>
            <a:pPr lvl="1"/>
            <a:r>
              <a:rPr lang="it-IT" sz="2000" dirty="0"/>
              <a:t>1° il tribunale del luogo in cui il matrimonio fu </a:t>
            </a:r>
            <a:r>
              <a:rPr lang="it-IT" sz="2000" dirty="0">
                <a:solidFill>
                  <a:srgbClr val="FF0000"/>
                </a:solidFill>
              </a:rPr>
              <a:t>celebrato</a:t>
            </a:r>
            <a:r>
              <a:rPr lang="it-IT" sz="2000" dirty="0"/>
              <a:t>; </a:t>
            </a:r>
          </a:p>
          <a:p>
            <a:pPr lvl="1"/>
            <a:r>
              <a:rPr lang="it-IT" sz="2000" dirty="0"/>
              <a:t>2° il tribunale del luogo in cui una o entrambe le parti hanno il </a:t>
            </a:r>
            <a:r>
              <a:rPr lang="it-IT" sz="2000" dirty="0">
                <a:solidFill>
                  <a:srgbClr val="FF0000"/>
                </a:solidFill>
              </a:rPr>
              <a:t>domicilio</a:t>
            </a:r>
            <a:r>
              <a:rPr lang="it-IT" sz="2000" dirty="0"/>
              <a:t> o il quasi-domicilio; </a:t>
            </a:r>
          </a:p>
          <a:p>
            <a:pPr lvl="1"/>
            <a:r>
              <a:rPr lang="it-IT" sz="2000" dirty="0"/>
              <a:t>3° il tribunale del luogo in cui di fatto si debba raccogliere la maggior parte delle </a:t>
            </a:r>
            <a:r>
              <a:rPr lang="it-IT" sz="2000" dirty="0">
                <a:solidFill>
                  <a:srgbClr val="FF0000"/>
                </a:solidFill>
              </a:rPr>
              <a:t>prove</a:t>
            </a:r>
            <a:r>
              <a:rPr lang="it-IT" sz="1400" dirty="0"/>
              <a:t>.</a:t>
            </a:r>
            <a:endParaRPr lang="en-US" sz="1400" dirty="0"/>
          </a:p>
          <a:p>
            <a:pPr lvl="0"/>
            <a:r>
              <a:rPr lang="it-IT" dirty="0"/>
              <a:t>Ci sono alcune cause </a:t>
            </a:r>
            <a:r>
              <a:rPr lang="it-IT" dirty="0">
                <a:solidFill>
                  <a:srgbClr val="FF0000"/>
                </a:solidFill>
              </a:rPr>
              <a:t>riservate</a:t>
            </a:r>
            <a:r>
              <a:rPr lang="it-IT" dirty="0"/>
              <a:t> alla Santa Sede secondo lo status personale. Cfr. can. 1405 </a:t>
            </a:r>
          </a:p>
          <a:p>
            <a:pPr lvl="1"/>
            <a:r>
              <a:rPr lang="it-IT" sz="1900" dirty="0"/>
              <a:t>RP: Capi di Stato; cardinali; legati; vescovi (nelle cause penali)</a:t>
            </a:r>
          </a:p>
          <a:p>
            <a:pPr lvl="1"/>
            <a:r>
              <a:rPr lang="it-IT" sz="1900" dirty="0"/>
              <a:t>Rota: vescovi ed equiparati; diocesi</a:t>
            </a:r>
          </a:p>
          <a:p>
            <a:pPr lvl="1"/>
            <a:r>
              <a:rPr lang="it-IT" sz="1900" dirty="0"/>
              <a:t>Il Papa non può essere giudicato: 1404; 1406, 1; 333, 3; 1405, 2.</a:t>
            </a:r>
            <a:endParaRPr lang="en-US" sz="1900" dirty="0"/>
          </a:p>
          <a:p>
            <a:r>
              <a:rPr lang="it-IT" dirty="0"/>
              <a:t>Competenza secondo il </a:t>
            </a:r>
            <a:r>
              <a:rPr lang="it-IT" dirty="0">
                <a:solidFill>
                  <a:srgbClr val="FF0000"/>
                </a:solidFill>
              </a:rPr>
              <a:t>grado</a:t>
            </a:r>
            <a:r>
              <a:rPr lang="it-IT" dirty="0"/>
              <a:t> di giudizio: 1440. Modo di fissare l'appello: 1438-1439.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8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"/>
            <a:ext cx="9032875" cy="571500"/>
          </a:xfrm>
        </p:spPr>
        <p:txBody>
          <a:bodyPr/>
          <a:lstStyle/>
          <a:p>
            <a:r>
              <a:rPr lang="en-US" sz="2800" dirty="0"/>
              <a:t>Romano </a:t>
            </a:r>
            <a:r>
              <a:rPr lang="en-US" sz="2800" dirty="0" err="1"/>
              <a:t>Pontefice</a:t>
            </a:r>
            <a:r>
              <a:rPr lang="en-US" sz="2800" dirty="0"/>
              <a:t> </a:t>
            </a:r>
            <a:r>
              <a:rPr lang="en-US" sz="2800" dirty="0" err="1"/>
              <a:t>giudice</a:t>
            </a:r>
            <a:r>
              <a:rPr lang="en-US" sz="2800" dirty="0"/>
              <a:t> </a:t>
            </a:r>
            <a:r>
              <a:rPr lang="en-US" sz="2800" dirty="0" err="1"/>
              <a:t>supremo</a:t>
            </a:r>
            <a:r>
              <a:rPr lang="en-US" sz="2800" dirty="0"/>
              <a:t>. </a:t>
            </a:r>
            <a:r>
              <a:rPr lang="en-US" sz="2800" dirty="0" err="1"/>
              <a:t>Tribunali</a:t>
            </a:r>
            <a:r>
              <a:rPr lang="en-US" sz="2800" dirty="0"/>
              <a:t> </a:t>
            </a:r>
            <a:r>
              <a:rPr lang="en-US" sz="2800" dirty="0" err="1"/>
              <a:t>apostolici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190499" y="571501"/>
            <a:ext cx="6238874" cy="6286499"/>
          </a:xfrm>
        </p:spPr>
        <p:txBody>
          <a:bodyPr>
            <a:noAutofit/>
          </a:bodyPr>
          <a:lstStyle/>
          <a:p>
            <a:r>
              <a:rPr lang="it-IT" sz="2000" dirty="0"/>
              <a:t>Diritto di </a:t>
            </a:r>
            <a:r>
              <a:rPr lang="it-IT" sz="2000" dirty="0">
                <a:solidFill>
                  <a:srgbClr val="FF0000"/>
                </a:solidFill>
              </a:rPr>
              <a:t>chiedere di essere giudicato </a:t>
            </a:r>
            <a:r>
              <a:rPr lang="it-IT" sz="2000" dirty="0"/>
              <a:t>dal Papa (1417). Può giudicare </a:t>
            </a:r>
            <a:r>
              <a:rPr lang="it-IT" sz="2000" dirty="0">
                <a:solidFill>
                  <a:srgbClr val="FF0000"/>
                </a:solidFill>
              </a:rPr>
              <a:t>personalmente</a:t>
            </a:r>
            <a:r>
              <a:rPr lang="it-IT" sz="2000" dirty="0"/>
              <a:t> o per mezzo dei suoi </a:t>
            </a:r>
            <a:r>
              <a:rPr lang="it-IT" sz="2000" dirty="0">
                <a:solidFill>
                  <a:srgbClr val="FF0000"/>
                </a:solidFill>
              </a:rPr>
              <a:t>tribunali</a:t>
            </a:r>
            <a:r>
              <a:rPr lang="it-IT" sz="2000" dirty="0"/>
              <a:t>, stabili o ad hoc</a:t>
            </a:r>
          </a:p>
          <a:p>
            <a:r>
              <a:rPr lang="it-IT" sz="2000" b="1" dirty="0"/>
              <a:t>Tribunali della Sede Apostolica</a:t>
            </a:r>
            <a:r>
              <a:rPr lang="it-IT" sz="2000" dirty="0"/>
              <a:t>: </a:t>
            </a:r>
            <a:r>
              <a:rPr lang="it-IT" sz="2000" dirty="0">
                <a:solidFill>
                  <a:srgbClr val="FF0000"/>
                </a:solidFill>
              </a:rPr>
              <a:t>Rota</a:t>
            </a:r>
            <a:r>
              <a:rPr lang="it-IT" sz="2000" dirty="0"/>
              <a:t> Romana, </a:t>
            </a:r>
            <a:r>
              <a:rPr lang="it-IT" sz="2000" dirty="0">
                <a:solidFill>
                  <a:srgbClr val="FF0000"/>
                </a:solidFill>
              </a:rPr>
              <a:t>Segnatura</a:t>
            </a:r>
            <a:r>
              <a:rPr lang="it-IT" sz="2000" dirty="0"/>
              <a:t> Apostolica, </a:t>
            </a:r>
            <a:r>
              <a:rPr lang="it-IT" sz="2000" dirty="0">
                <a:solidFill>
                  <a:srgbClr val="FF0000"/>
                </a:solidFill>
              </a:rPr>
              <a:t>CDF</a:t>
            </a:r>
            <a:r>
              <a:rPr lang="it-IT" sz="2000" dirty="0"/>
              <a:t> (non Penitenzieria, nonostante PE 189 § 2).</a:t>
            </a:r>
            <a:endParaRPr lang="en-US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Rota romana</a:t>
            </a:r>
            <a:r>
              <a:rPr lang="it-IT" sz="2000" dirty="0"/>
              <a:t>: tribunale </a:t>
            </a:r>
            <a:r>
              <a:rPr lang="it-IT" sz="2000" dirty="0">
                <a:solidFill>
                  <a:srgbClr val="FF0000"/>
                </a:solidFill>
              </a:rPr>
              <a:t>d'appello</a:t>
            </a:r>
            <a:r>
              <a:rPr lang="it-IT" sz="2000" dirty="0"/>
              <a:t> universale (c. 1443; PE 200). Può </a:t>
            </a:r>
            <a:r>
              <a:rPr lang="it-IT" sz="2000" dirty="0">
                <a:solidFill>
                  <a:srgbClr val="FF0000"/>
                </a:solidFill>
              </a:rPr>
              <a:t>anche</a:t>
            </a:r>
            <a:r>
              <a:rPr lang="it-IT" sz="2000" dirty="0"/>
              <a:t> giudicare in </a:t>
            </a:r>
            <a:r>
              <a:rPr lang="it-IT" sz="2000" dirty="0">
                <a:solidFill>
                  <a:srgbClr val="FF0000"/>
                </a:solidFill>
              </a:rPr>
              <a:t>prima</a:t>
            </a:r>
            <a:r>
              <a:rPr lang="it-IT" sz="2000" dirty="0"/>
              <a:t> istanza le cause che rientrano nella sua competenza in virtù della riserva del can. 1405, quelle che il Papa gli affida e quelle che il Decano ha avocato.</a:t>
            </a:r>
            <a:endParaRPr lang="en-US" sz="2000" dirty="0"/>
          </a:p>
          <a:p>
            <a:r>
              <a:rPr lang="it-IT" sz="2000" dirty="0"/>
              <a:t>Giudici </a:t>
            </a:r>
            <a:r>
              <a:rPr lang="it-IT" sz="2000" dirty="0">
                <a:solidFill>
                  <a:srgbClr val="FF0000"/>
                </a:solidFill>
              </a:rPr>
              <a:t>Uditori</a:t>
            </a:r>
            <a:r>
              <a:rPr lang="it-IT" sz="2000" dirty="0"/>
              <a:t> ed </a:t>
            </a:r>
            <a:r>
              <a:rPr lang="it-IT" sz="2000" dirty="0">
                <a:solidFill>
                  <a:srgbClr val="FF0000"/>
                </a:solidFill>
              </a:rPr>
              <a:t>avvocati</a:t>
            </a:r>
            <a:r>
              <a:rPr lang="it-IT" sz="2000" dirty="0"/>
              <a:t> rotali.</a:t>
            </a:r>
            <a:endParaRPr lang="en-US" sz="2000" dirty="0"/>
          </a:p>
          <a:p>
            <a:r>
              <a:rPr lang="it-IT" sz="2000" dirty="0"/>
              <a:t>Veglia </a:t>
            </a:r>
            <a:r>
              <a:rPr lang="it-IT" sz="2000" dirty="0">
                <a:solidFill>
                  <a:srgbClr val="FF0000"/>
                </a:solidFill>
              </a:rPr>
              <a:t>sull'unità della giurisprudenza</a:t>
            </a:r>
            <a:r>
              <a:rPr lang="it-IT" sz="2000" dirty="0"/>
              <a:t>.</a:t>
            </a:r>
            <a:endParaRPr lang="en-US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Segnatura Apostolica</a:t>
            </a:r>
            <a:r>
              <a:rPr lang="it-IT" sz="2000" dirty="0"/>
              <a:t>. Triplice competenza: riceve i </a:t>
            </a:r>
            <a:r>
              <a:rPr lang="it-IT" sz="2000" dirty="0">
                <a:solidFill>
                  <a:srgbClr val="FF0000"/>
                </a:solidFill>
              </a:rPr>
              <a:t>ricorsi contro le decisioni della Rota</a:t>
            </a:r>
            <a:r>
              <a:rPr lang="it-IT" sz="2000" dirty="0"/>
              <a:t>; tribunale </a:t>
            </a:r>
            <a:r>
              <a:rPr lang="it-IT" sz="2000" dirty="0">
                <a:solidFill>
                  <a:srgbClr val="FF0000"/>
                </a:solidFill>
              </a:rPr>
              <a:t>contenzioso-amministrativo</a:t>
            </a:r>
            <a:r>
              <a:rPr lang="it-IT" sz="2000" dirty="0"/>
              <a:t>; </a:t>
            </a:r>
            <a:r>
              <a:rPr lang="it-IT" sz="2000" dirty="0">
                <a:solidFill>
                  <a:srgbClr val="FF0000"/>
                </a:solidFill>
              </a:rPr>
              <a:t>Ministero</a:t>
            </a:r>
            <a:r>
              <a:rPr lang="it-IT" sz="2000" dirty="0"/>
              <a:t> di Giustizia (assicura la corretta amministrazione della giustizia nei tribunali).</a:t>
            </a:r>
            <a:endParaRPr lang="en-US" sz="2000" dirty="0"/>
          </a:p>
        </p:txBody>
      </p:sp>
      <p:pic>
        <p:nvPicPr>
          <p:cNvPr id="5" name="Content Placeholder 4" descr="Papa rota roman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r="20485"/>
          <a:stretch>
            <a:fillRect/>
          </a:stretch>
        </p:blipFill>
        <p:spPr>
          <a:xfrm>
            <a:off x="6048375" y="1600200"/>
            <a:ext cx="3095625" cy="3495675"/>
          </a:xfrm>
        </p:spPr>
      </p:pic>
    </p:spTree>
    <p:extLst>
      <p:ext uri="{BB962C8B-B14F-4D97-AF65-F5344CB8AC3E}">
        <p14:creationId xmlns:p14="http://schemas.microsoft.com/office/powerpoint/2010/main" val="36600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0" y="463826"/>
            <a:ext cx="3492499" cy="2266122"/>
          </a:xfrm>
        </p:spPr>
        <p:txBody>
          <a:bodyPr/>
          <a:lstStyle/>
          <a:p>
            <a:r>
              <a:rPr lang="en-US" sz="2600" dirty="0" err="1"/>
              <a:t>Riforma</a:t>
            </a:r>
            <a:r>
              <a:rPr lang="en-US" sz="2600" dirty="0"/>
              <a:t> del </a:t>
            </a:r>
            <a:r>
              <a:rPr lang="en-US" sz="2600" dirty="0" err="1"/>
              <a:t>processo</a:t>
            </a:r>
            <a:r>
              <a:rPr lang="en-US" sz="2600" dirty="0"/>
              <a:t>: Mitis </a:t>
            </a:r>
            <a:r>
              <a:rPr lang="en-US" sz="2600" dirty="0" err="1"/>
              <a:t>Iudex</a:t>
            </a:r>
            <a:r>
              <a:rPr lang="en-US" sz="2600" dirty="0"/>
              <a:t> Dominus </a:t>
            </a:r>
            <a:r>
              <a:rPr lang="en-US" sz="2600" dirty="0" err="1"/>
              <a:t>Iesus</a:t>
            </a:r>
            <a:r>
              <a:rPr lang="en-US" sz="2600" dirty="0"/>
              <a:t>, MIDI (2015)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0"/>
            <a:ext cx="5651500" cy="6858000"/>
          </a:xfrm>
        </p:spPr>
        <p:txBody>
          <a:bodyPr>
            <a:noAutofit/>
          </a:bodyPr>
          <a:lstStyle/>
          <a:p>
            <a:r>
              <a:rPr lang="it-IT" sz="2100" b="1" dirty="0"/>
              <a:t>Obiettivi</a:t>
            </a:r>
            <a:r>
              <a:rPr lang="it-IT" sz="2100" dirty="0"/>
              <a:t>: </a:t>
            </a:r>
            <a:r>
              <a:rPr lang="it-IT" sz="2100" dirty="0">
                <a:solidFill>
                  <a:srgbClr val="FF0000"/>
                </a:solidFill>
              </a:rPr>
              <a:t>celerità</a:t>
            </a:r>
            <a:r>
              <a:rPr lang="it-IT" sz="2100" dirty="0"/>
              <a:t> / </a:t>
            </a:r>
            <a:r>
              <a:rPr lang="it-IT" sz="2100" dirty="0">
                <a:solidFill>
                  <a:srgbClr val="FF0000"/>
                </a:solidFill>
              </a:rPr>
              <a:t>vicinanza</a:t>
            </a:r>
            <a:r>
              <a:rPr lang="it-IT" sz="2100" dirty="0"/>
              <a:t> / protagonismo del </a:t>
            </a:r>
            <a:r>
              <a:rPr lang="it-IT" sz="2100" dirty="0">
                <a:solidFill>
                  <a:srgbClr val="FF0000"/>
                </a:solidFill>
              </a:rPr>
              <a:t>vescovo</a:t>
            </a:r>
          </a:p>
          <a:p>
            <a:r>
              <a:rPr lang="it-IT" sz="2100" dirty="0"/>
              <a:t>Francesco: L'obiettivo non è favorire la nullità ma la </a:t>
            </a:r>
            <a:r>
              <a:rPr lang="it-IT" sz="2100" b="1" dirty="0"/>
              <a:t>celerità</a:t>
            </a:r>
            <a:r>
              <a:rPr lang="it-IT" sz="2100" dirty="0"/>
              <a:t>.</a:t>
            </a:r>
          </a:p>
          <a:p>
            <a:r>
              <a:rPr lang="it-IT" sz="2100" dirty="0"/>
              <a:t>Questione fondamentale e non negoziabile (forse l'unica): il carattere </a:t>
            </a:r>
            <a:r>
              <a:rPr lang="it-IT" sz="2100" dirty="0">
                <a:solidFill>
                  <a:srgbClr val="FF0000"/>
                </a:solidFill>
              </a:rPr>
              <a:t>dichiarativo</a:t>
            </a:r>
          </a:p>
          <a:p>
            <a:r>
              <a:rPr lang="it-IT" sz="2000" dirty="0"/>
              <a:t>Salvaguardare la verità del sacro vincolo</a:t>
            </a:r>
          </a:p>
          <a:p>
            <a:r>
              <a:rPr lang="it-IT" sz="2100" b="1" dirty="0"/>
              <a:t>Far conoscere </a:t>
            </a:r>
            <a:r>
              <a:rPr lang="it-IT" sz="2100" dirty="0"/>
              <a:t>la </a:t>
            </a:r>
            <a:r>
              <a:rPr lang="it-IT" sz="2100" dirty="0">
                <a:solidFill>
                  <a:srgbClr val="FF0000"/>
                </a:solidFill>
              </a:rPr>
              <a:t>possibilità di introdurre </a:t>
            </a:r>
            <a:r>
              <a:rPr lang="it-IT" sz="2100" dirty="0"/>
              <a:t>una causa di nullità: molti fedeli non ne sono a conoscenza, o pensano che sia troppo difficile o troppo costoso</a:t>
            </a:r>
          </a:p>
          <a:p>
            <a:r>
              <a:rPr lang="it-IT" sz="2100" dirty="0"/>
              <a:t>Pericolo di </a:t>
            </a:r>
            <a:r>
              <a:rPr lang="it-IT" sz="2100" dirty="0">
                <a:solidFill>
                  <a:srgbClr val="FF0000"/>
                </a:solidFill>
              </a:rPr>
              <a:t>strumentalizzazione</a:t>
            </a:r>
            <a:r>
              <a:rPr lang="it-IT" sz="2100" dirty="0"/>
              <a:t> del processo. L'obiettivo è dichiarare la verità; indirettamente, risolvere situazioni irregolari.</a:t>
            </a:r>
          </a:p>
          <a:p>
            <a:r>
              <a:rPr lang="it-IT" sz="2100" dirty="0">
                <a:solidFill>
                  <a:srgbClr val="FF0000"/>
                </a:solidFill>
              </a:rPr>
              <a:t>Efficacia civile </a:t>
            </a:r>
            <a:r>
              <a:rPr lang="it-IT" sz="2100" dirty="0"/>
              <a:t>delle sentenze ecclesiastiche (delibazione)</a:t>
            </a:r>
          </a:p>
        </p:txBody>
      </p:sp>
      <p:pic>
        <p:nvPicPr>
          <p:cNvPr id="5" name="Content Placeholder 4" descr="torta divorci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13" b="-36413"/>
          <a:stretch>
            <a:fillRect/>
          </a:stretch>
        </p:blipFill>
        <p:spPr>
          <a:xfrm>
            <a:off x="5651499" y="1785730"/>
            <a:ext cx="3492500" cy="4525963"/>
          </a:xfrm>
        </p:spPr>
      </p:pic>
    </p:spTree>
    <p:extLst>
      <p:ext uri="{BB962C8B-B14F-4D97-AF65-F5344CB8AC3E}">
        <p14:creationId xmlns:p14="http://schemas.microsoft.com/office/powerpoint/2010/main" val="19592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2063"/>
          </a:xfrm>
        </p:spPr>
        <p:txBody>
          <a:bodyPr>
            <a:noAutofit/>
          </a:bodyPr>
          <a:lstStyle/>
          <a:p>
            <a:r>
              <a:rPr lang="it-IT" sz="2300" b="1" dirty="0"/>
              <a:t>Svolgimento del processo matrimoniale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2063"/>
            <a:ext cx="9144000" cy="6405937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Introduzione</a:t>
            </a:r>
            <a:r>
              <a:rPr lang="it-IT" sz="2000" dirty="0"/>
              <a:t>. Giudice competente c. 1672</a:t>
            </a:r>
          </a:p>
          <a:p>
            <a:pPr lvl="1"/>
            <a:r>
              <a:rPr lang="it-IT" sz="1800" dirty="0"/>
              <a:t>Indagine pregiudiziale o pastorale</a:t>
            </a:r>
          </a:p>
          <a:p>
            <a:pPr lvl="2"/>
            <a:r>
              <a:rPr lang="it-IT" sz="1800" dirty="0"/>
              <a:t>Inserimento nella pastorale matrimoniale (</a:t>
            </a:r>
            <a:r>
              <a:rPr lang="it-IT" sz="1800" i="1" dirty="0"/>
              <a:t>preparazione</a:t>
            </a:r>
            <a:r>
              <a:rPr lang="it-IT" sz="1800" dirty="0"/>
              <a:t> </a:t>
            </a:r>
            <a:r>
              <a:rPr lang="it-IT" sz="1800" i="1" dirty="0"/>
              <a:t>permanente</a:t>
            </a:r>
            <a:r>
              <a:rPr lang="it-IT" sz="1800" dirty="0"/>
              <a:t>)</a:t>
            </a:r>
          </a:p>
          <a:p>
            <a:pPr lvl="1"/>
            <a:r>
              <a:rPr lang="it-IT" sz="1800" dirty="0"/>
              <a:t>Domanda e </a:t>
            </a:r>
            <a:r>
              <a:rPr lang="it-IT" sz="1800" i="1" dirty="0" err="1"/>
              <a:t>fumus</a:t>
            </a:r>
            <a:r>
              <a:rPr lang="it-IT" sz="1800" i="1" dirty="0"/>
              <a:t> boni </a:t>
            </a:r>
            <a:r>
              <a:rPr lang="it-IT" sz="1800" i="1" dirty="0" err="1"/>
              <a:t>iuris</a:t>
            </a:r>
            <a:r>
              <a:rPr lang="it-IT" sz="1800" dirty="0"/>
              <a:t>, tentativi di convalida. Solo se il matrimonio è irreparabilmente fallito. Citazione del convenuto e del DV</a:t>
            </a:r>
          </a:p>
          <a:p>
            <a:pPr lvl="1"/>
            <a:r>
              <a:rPr lang="it-IT" sz="1800" dirty="0"/>
              <a:t>Fissazione del </a:t>
            </a:r>
            <a:r>
              <a:rPr lang="it-IT" sz="1800" b="1" i="1" dirty="0" err="1"/>
              <a:t>dubium</a:t>
            </a:r>
            <a:r>
              <a:rPr lang="it-IT" sz="1800" dirty="0"/>
              <a:t> (oggetto del processo): “se </a:t>
            </a:r>
            <a:r>
              <a:rPr lang="it-IT" sz="1800" dirty="0">
                <a:solidFill>
                  <a:srgbClr val="FF0000"/>
                </a:solidFill>
              </a:rPr>
              <a:t>consta</a:t>
            </a:r>
            <a:r>
              <a:rPr lang="it-IT" sz="1800" dirty="0"/>
              <a:t> la nullità </a:t>
            </a:r>
            <a:r>
              <a:rPr lang="it-IT" sz="1800" dirty="0">
                <a:solidFill>
                  <a:srgbClr val="FF0000"/>
                </a:solidFill>
              </a:rPr>
              <a:t>per</a:t>
            </a:r>
            <a:r>
              <a:rPr lang="it-IT" sz="1800" dirty="0"/>
              <a:t>…”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Istruzione</a:t>
            </a:r>
            <a:r>
              <a:rPr lang="it-IT" sz="2000" dirty="0"/>
              <a:t>. Raccolta delle prove:</a:t>
            </a:r>
          </a:p>
          <a:p>
            <a:pPr lvl="2"/>
            <a:r>
              <a:rPr lang="it-IT" sz="1800" dirty="0"/>
              <a:t>Dichiarazioni delle parti. </a:t>
            </a:r>
            <a:r>
              <a:rPr lang="it-IT" dirty="0"/>
              <a:t>La prova piena. PME 117 (diffidenza); c. 1536 e 1679 CIC. DC e la «confessione» giudiziale. MIDI 1678 § 1: «</a:t>
            </a:r>
            <a:r>
              <a:rPr lang="it-IT" dirty="0">
                <a:solidFill>
                  <a:srgbClr val="FF0000"/>
                </a:solidFill>
              </a:rPr>
              <a:t>possono</a:t>
            </a:r>
            <a:r>
              <a:rPr lang="it-IT" dirty="0"/>
              <a:t> avere valore di prova piena, da valutarsi dal giudice considerati tutti gli indizi e gli </a:t>
            </a:r>
            <a:r>
              <a:rPr lang="it-IT" dirty="0" err="1"/>
              <a:t>amminicoli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se non vi siano </a:t>
            </a:r>
            <a:r>
              <a:rPr lang="it-IT" dirty="0"/>
              <a:t>altri elementi che le </a:t>
            </a:r>
            <a:r>
              <a:rPr lang="it-IT" dirty="0">
                <a:solidFill>
                  <a:srgbClr val="FF0000"/>
                </a:solidFill>
              </a:rPr>
              <a:t>confutino</a:t>
            </a:r>
            <a:r>
              <a:rPr lang="it-IT" dirty="0"/>
              <a:t>».</a:t>
            </a:r>
          </a:p>
          <a:p>
            <a:pPr lvl="2"/>
            <a:r>
              <a:rPr lang="it-IT" sz="1800" dirty="0"/>
              <a:t>Testimoni; non x numero; credibilità; interrogatorio</a:t>
            </a:r>
          </a:p>
          <a:p>
            <a:pPr lvl="2"/>
            <a:r>
              <a:rPr lang="it-IT" sz="1800" dirty="0"/>
              <a:t>Documenti</a:t>
            </a:r>
          </a:p>
          <a:p>
            <a:pPr lvl="2"/>
            <a:r>
              <a:rPr lang="it-IT" sz="1800" dirty="0"/>
              <a:t>Perizie. Competenza tecnica e antropologia. Criteri medici e giuridici</a:t>
            </a:r>
          </a:p>
          <a:p>
            <a:r>
              <a:rPr lang="it-IT" sz="2000" dirty="0">
                <a:solidFill>
                  <a:srgbClr val="FF0000"/>
                </a:solidFill>
              </a:rPr>
              <a:t>Decisione</a:t>
            </a:r>
          </a:p>
          <a:p>
            <a:pPr lvl="1"/>
            <a:r>
              <a:rPr lang="it-IT" sz="1700" dirty="0"/>
              <a:t>Pubblicazione degli atti (avvocati conoscono le prove). Segreto?</a:t>
            </a:r>
          </a:p>
          <a:p>
            <a:pPr lvl="1"/>
            <a:r>
              <a:rPr lang="it-IT" sz="1700" dirty="0"/>
              <a:t>Discussione. </a:t>
            </a:r>
            <a:r>
              <a:rPr lang="it-IT" sz="1700" dirty="0" err="1"/>
              <a:t>Restrictus</a:t>
            </a:r>
            <a:r>
              <a:rPr lang="it-IT" sz="1700" dirty="0"/>
              <a:t> </a:t>
            </a:r>
            <a:r>
              <a:rPr lang="it-IT" sz="1700" dirty="0" err="1"/>
              <a:t>iuris</a:t>
            </a:r>
            <a:r>
              <a:rPr lang="it-IT" sz="1700" dirty="0"/>
              <a:t> et </a:t>
            </a:r>
            <a:r>
              <a:rPr lang="it-IT" sz="1700" dirty="0" err="1"/>
              <a:t>facti</a:t>
            </a:r>
            <a:r>
              <a:rPr lang="it-IT" sz="1700" dirty="0"/>
              <a:t> / </a:t>
            </a:r>
            <a:r>
              <a:rPr lang="it-IT" sz="1700" dirty="0" err="1"/>
              <a:t>animadversiones</a:t>
            </a:r>
            <a:r>
              <a:rPr lang="it-IT" sz="1700" dirty="0"/>
              <a:t> pro </a:t>
            </a:r>
            <a:r>
              <a:rPr lang="it-IT" sz="1700" dirty="0" err="1"/>
              <a:t>vinculo</a:t>
            </a:r>
            <a:endParaRPr lang="it-IT" sz="1700" dirty="0"/>
          </a:p>
          <a:p>
            <a:pPr lvl="1"/>
            <a:r>
              <a:rPr lang="it-IT" sz="1700" dirty="0"/>
              <a:t>Sentenza (</a:t>
            </a:r>
            <a:r>
              <a:rPr lang="it-IT" sz="1700" b="1" dirty="0"/>
              <a:t>certezza morale</a:t>
            </a:r>
            <a:r>
              <a:rPr lang="it-IT" sz="1700" dirty="0"/>
              <a:t>: vedi </a:t>
            </a:r>
            <a:r>
              <a:rPr lang="it-IT" sz="1700" i="1" dirty="0"/>
              <a:t>infra</a:t>
            </a:r>
            <a:r>
              <a:rPr lang="it-IT" sz="1700" dirty="0"/>
              <a:t>). Motivazione. Congruenza. Risposta al </a:t>
            </a:r>
            <a:r>
              <a:rPr lang="it-IT" sz="1700" i="1" dirty="0" err="1"/>
              <a:t>dubium</a:t>
            </a:r>
            <a:r>
              <a:rPr lang="it-IT" sz="1700" dirty="0"/>
              <a:t>: </a:t>
            </a:r>
            <a:r>
              <a:rPr lang="it-IT" sz="1700" dirty="0">
                <a:solidFill>
                  <a:srgbClr val="FF0000"/>
                </a:solidFill>
              </a:rPr>
              <a:t>se consta </a:t>
            </a:r>
            <a:r>
              <a:rPr lang="it-IT" sz="1700" i="1" dirty="0"/>
              <a:t>ex </a:t>
            </a:r>
            <a:r>
              <a:rPr lang="it-IT" sz="1700" i="1" dirty="0" err="1"/>
              <a:t>actis</a:t>
            </a:r>
            <a:r>
              <a:rPr lang="it-IT" sz="1700" i="1" dirty="0"/>
              <a:t> et </a:t>
            </a:r>
            <a:r>
              <a:rPr lang="it-IT" sz="1700" i="1" dirty="0" err="1"/>
              <a:t>probatis</a:t>
            </a:r>
            <a:r>
              <a:rPr lang="it-IT" sz="1700" dirty="0"/>
              <a:t>. </a:t>
            </a:r>
            <a:r>
              <a:rPr lang="it-IT" sz="1700" b="1" dirty="0" err="1"/>
              <a:t>Vetitum</a:t>
            </a:r>
            <a:endParaRPr lang="it-IT" sz="1700" b="1" dirty="0"/>
          </a:p>
          <a:p>
            <a:r>
              <a:rPr lang="it-IT" sz="1900" dirty="0">
                <a:solidFill>
                  <a:srgbClr val="FF0000"/>
                </a:solidFill>
              </a:rPr>
              <a:t>Impugnazione</a:t>
            </a:r>
            <a:r>
              <a:rPr lang="it-IT" sz="1900" dirty="0"/>
              <a:t> facoltativa (dopo MIDI basta una sentenza favorabile)</a:t>
            </a:r>
          </a:p>
        </p:txBody>
      </p:sp>
    </p:spTree>
    <p:extLst>
      <p:ext uri="{BB962C8B-B14F-4D97-AF65-F5344CB8AC3E}">
        <p14:creationId xmlns:p14="http://schemas.microsoft.com/office/powerpoint/2010/main" val="265362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3339"/>
          </a:xfrm>
        </p:spPr>
        <p:txBody>
          <a:bodyPr>
            <a:noAutofit/>
          </a:bodyPr>
          <a:lstStyle/>
          <a:p>
            <a:r>
              <a:rPr lang="en-US" sz="2400" dirty="0" err="1"/>
              <a:t>Sentenza</a:t>
            </a:r>
            <a:r>
              <a:rPr lang="en-US" sz="2400" dirty="0"/>
              <a:t> del </a:t>
            </a:r>
            <a:r>
              <a:rPr lang="en-US" sz="2400" dirty="0" err="1"/>
              <a:t>giudice</a:t>
            </a:r>
            <a:r>
              <a:rPr lang="en-US" sz="2400" dirty="0"/>
              <a:t>. La </a:t>
            </a:r>
            <a:r>
              <a:rPr lang="en-US" sz="2400" dirty="0" err="1"/>
              <a:t>certezza</a:t>
            </a:r>
            <a:r>
              <a:rPr lang="en-US" sz="2400" dirty="0"/>
              <a:t> morale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3339"/>
            <a:ext cx="9144000" cy="6314661"/>
          </a:xfrm>
        </p:spPr>
        <p:txBody>
          <a:bodyPr>
            <a:noAutofit/>
          </a:bodyPr>
          <a:lstStyle/>
          <a:p>
            <a:r>
              <a:rPr lang="it-IT" sz="2200" dirty="0"/>
              <a:t>Gli </a:t>
            </a:r>
            <a:r>
              <a:rPr lang="it-IT" sz="2200" dirty="0">
                <a:solidFill>
                  <a:srgbClr val="FF0000"/>
                </a:solidFill>
              </a:rPr>
              <a:t>estremi</a:t>
            </a:r>
            <a:r>
              <a:rPr lang="it-IT" sz="2200" dirty="0"/>
              <a:t> che </a:t>
            </a:r>
            <a:r>
              <a:rPr lang="it-IT" sz="2200" b="1" dirty="0"/>
              <a:t>non</a:t>
            </a:r>
            <a:r>
              <a:rPr lang="it-IT" sz="2200" dirty="0"/>
              <a:t> sono richiesti (certezza </a:t>
            </a:r>
            <a:r>
              <a:rPr lang="it-IT" sz="2200" dirty="0">
                <a:solidFill>
                  <a:srgbClr val="FF0000"/>
                </a:solidFill>
              </a:rPr>
              <a:t>assoluta</a:t>
            </a:r>
            <a:r>
              <a:rPr lang="it-IT" sz="2200" dirty="0"/>
              <a:t> che esclude la possibilità di errore) e che non sono sufficienti (</a:t>
            </a:r>
            <a:r>
              <a:rPr lang="it-IT" sz="2200" dirty="0">
                <a:solidFill>
                  <a:srgbClr val="FF0000"/>
                </a:solidFill>
              </a:rPr>
              <a:t>quasi</a:t>
            </a:r>
            <a:r>
              <a:rPr lang="it-IT" sz="2200" dirty="0"/>
              <a:t> certezza, probabilità o prevalenza delle prove). La certezza sufficiente </a:t>
            </a:r>
            <a:r>
              <a:rPr lang="it-IT" sz="2200" b="1" dirty="0"/>
              <a:t>non esclude la possibilità di errore</a:t>
            </a:r>
            <a:r>
              <a:rPr lang="it-IT" sz="2200" dirty="0"/>
              <a:t>, ma sì deve escludere il ragionevole </a:t>
            </a:r>
            <a:r>
              <a:rPr lang="it-IT" sz="2200" b="1" dirty="0"/>
              <a:t>dubbio</a:t>
            </a:r>
            <a:r>
              <a:rPr lang="it-IT" sz="2200" dirty="0"/>
              <a:t>.</a:t>
            </a:r>
          </a:p>
          <a:p>
            <a:pPr lvl="1"/>
            <a:r>
              <a:rPr lang="it-IT" sz="1800" dirty="0"/>
              <a:t>Pio XII e la “</a:t>
            </a:r>
            <a:r>
              <a:rPr lang="it-IT" sz="1800" dirty="0">
                <a:solidFill>
                  <a:srgbClr val="FF0000"/>
                </a:solidFill>
              </a:rPr>
              <a:t>certezza indiziaria</a:t>
            </a:r>
            <a:r>
              <a:rPr lang="it-IT" sz="1800" dirty="0"/>
              <a:t>”: «Talvolta la certezza morale non risulta se non da una quantità di indizi e di prove, che, presi </a:t>
            </a:r>
            <a:r>
              <a:rPr lang="it-IT" sz="1800" dirty="0">
                <a:solidFill>
                  <a:srgbClr val="FF0000"/>
                </a:solidFill>
              </a:rPr>
              <a:t>singolarmente</a:t>
            </a:r>
            <a:r>
              <a:rPr lang="it-IT" sz="1800" dirty="0"/>
              <a:t>, non valgono a fondare una vera certezza, e soltanto </a:t>
            </a:r>
            <a:r>
              <a:rPr lang="it-IT" sz="1800" dirty="0">
                <a:solidFill>
                  <a:srgbClr val="FF0000"/>
                </a:solidFill>
              </a:rPr>
              <a:t>nel loro insieme </a:t>
            </a:r>
            <a:r>
              <a:rPr lang="it-IT" sz="1800" dirty="0"/>
              <a:t>non lasciano più sorgere per un uomo di sano giudizio </a:t>
            </a:r>
            <a:r>
              <a:rPr lang="it-IT" sz="1800" dirty="0">
                <a:solidFill>
                  <a:srgbClr val="FF0000"/>
                </a:solidFill>
              </a:rPr>
              <a:t>alcun ragionevole dubbio</a:t>
            </a:r>
            <a:r>
              <a:rPr lang="it-IT" sz="1800" dirty="0"/>
              <a:t>. Per tal modo non si compie in nessuna guisa un passaggio dalla probabilità alla certezza con una semplice somma di probabilità(...); ma si tratta del riconoscimento che la simultanea presenza di tutti questi singoli indizi e prove può avere un sufficiente fondamento soltanto nell’esistenza di una comune sorgente o base, dalla quale derivano: cioè nella obbiettiva verità e realtà» </a:t>
            </a:r>
          </a:p>
          <a:p>
            <a:pPr lvl="1"/>
            <a:r>
              <a:rPr lang="it-IT" sz="1800" dirty="0"/>
              <a:t>C. 1608, art. 12 Norme procedurali di </a:t>
            </a:r>
            <a:r>
              <a:rPr lang="it-IT" sz="1800" i="1" dirty="0"/>
              <a:t>MIDI</a:t>
            </a:r>
            <a:r>
              <a:rPr lang="it-IT" sz="1800" dirty="0"/>
              <a:t>: Per conseguire la certezza morale necessaria per legge, non è sufficiente una prevalente importanza delle prove e degli indizi, ma occorre che resti del tutto </a:t>
            </a:r>
            <a:r>
              <a:rPr lang="it-IT" sz="1800" dirty="0">
                <a:solidFill>
                  <a:srgbClr val="FF0000"/>
                </a:solidFill>
              </a:rPr>
              <a:t>escluso qualsiasi dubbio prudente </a:t>
            </a:r>
            <a:r>
              <a:rPr lang="it-IT" sz="1800" dirty="0"/>
              <a:t>positivo di errore, in diritto e in fatto, ancorché non sia esclusa la mera possibilità del contrario e di errore di fatto.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143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81A4F-2E8E-284F-8144-05B95B49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417"/>
          </a:xfrm>
        </p:spPr>
        <p:txBody>
          <a:bodyPr/>
          <a:lstStyle/>
          <a:p>
            <a:r>
              <a:rPr lang="en-US" sz="2500" dirty="0" err="1"/>
              <a:t>Sentenza</a:t>
            </a:r>
            <a:r>
              <a:rPr lang="en-US" sz="2500" dirty="0"/>
              <a:t> del </a:t>
            </a:r>
            <a:r>
              <a:rPr lang="en-US" sz="2500" dirty="0" err="1"/>
              <a:t>giudice</a:t>
            </a:r>
            <a:r>
              <a:rPr lang="en-US" sz="2500" dirty="0"/>
              <a:t>. La </a:t>
            </a:r>
            <a:r>
              <a:rPr lang="en-US" sz="2500" dirty="0" err="1"/>
              <a:t>certezza</a:t>
            </a:r>
            <a:r>
              <a:rPr lang="en-US" sz="2500" dirty="0"/>
              <a:t> morale (segue)</a:t>
            </a:r>
            <a:endParaRPr lang="it-IT" sz="2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252A6-F879-0449-96F7-7D7B631F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457740"/>
            <a:ext cx="8501270" cy="466842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Deliberazione collegiale. Ponente. </a:t>
            </a:r>
          </a:p>
          <a:p>
            <a:r>
              <a:rPr lang="it-IT" i="1" dirty="0"/>
              <a:t>Ex </a:t>
            </a:r>
            <a:r>
              <a:rPr lang="it-IT" i="1" dirty="0" err="1"/>
              <a:t>actis</a:t>
            </a:r>
            <a:r>
              <a:rPr lang="it-IT" i="1" dirty="0"/>
              <a:t> et </a:t>
            </a:r>
            <a:r>
              <a:rPr lang="it-IT" i="1" dirty="0" err="1"/>
              <a:t>probatis</a:t>
            </a:r>
            <a:r>
              <a:rPr lang="it-IT" i="1" dirty="0"/>
              <a:t>. </a:t>
            </a:r>
            <a:r>
              <a:rPr lang="it-IT" b="1" i="1" dirty="0"/>
              <a:t>Libera valutazione</a:t>
            </a:r>
            <a:r>
              <a:rPr lang="it-IT" i="1" dirty="0"/>
              <a:t>. </a:t>
            </a:r>
            <a:r>
              <a:rPr lang="it-IT" dirty="0"/>
              <a:t>Se non si raggiunge la certezza, la risposta al dubbio fissato sarà negativa (non consta la nullità)</a:t>
            </a:r>
            <a:endParaRPr lang="en-US" dirty="0"/>
          </a:p>
          <a:p>
            <a:r>
              <a:rPr lang="it-IT" dirty="0"/>
              <a:t>Importanza della </a:t>
            </a:r>
            <a:r>
              <a:rPr lang="it-IT" b="1" dirty="0">
                <a:solidFill>
                  <a:srgbClr val="FF0000"/>
                </a:solidFill>
              </a:rPr>
              <a:t>motivazione</a:t>
            </a:r>
            <a:r>
              <a:rPr lang="it-IT" dirty="0"/>
              <a:t>. La certezza del giudice è soggettiva ma non è arbitraria, poiché deve poter essere spiegata e trasmessa alle parti e alle possibili istanze che possono rivedere la causa. </a:t>
            </a:r>
            <a:endParaRPr lang="en-US" dirty="0"/>
          </a:p>
          <a:p>
            <a:r>
              <a:rPr lang="it-IT" dirty="0"/>
              <a:t>Dopo </a:t>
            </a:r>
            <a:r>
              <a:rPr lang="it-IT" i="1" dirty="0" err="1"/>
              <a:t>Mitis</a:t>
            </a:r>
            <a:r>
              <a:rPr lang="it-IT" i="1" dirty="0"/>
              <a:t> </a:t>
            </a:r>
            <a:r>
              <a:rPr lang="it-IT" i="1" dirty="0" err="1"/>
              <a:t>Iudex</a:t>
            </a:r>
            <a:r>
              <a:rPr lang="it-IT" dirty="0"/>
              <a:t>, non c'è più bisogno di una seconda sentenza conforme (rinvio automatico al tribunale superiore secondo il CIC 83). Se la sentenza affermativa non viene appellata, è esecutiva</a:t>
            </a:r>
          </a:p>
        </p:txBody>
      </p:sp>
    </p:spTree>
    <p:extLst>
      <p:ext uri="{BB962C8B-B14F-4D97-AF65-F5344CB8AC3E}">
        <p14:creationId xmlns:p14="http://schemas.microsoft.com/office/powerpoint/2010/main" val="351757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E8647-C217-CF4D-9BF7-843F2E58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/>
          <a:lstStyle/>
          <a:p>
            <a:r>
              <a:rPr lang="it-IT" sz="3000" dirty="0"/>
              <a:t>Impugnazioni della sentenza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9744E8-E686-2746-A6D2-9789F743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993913"/>
            <a:ext cx="8971722" cy="5864087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Appello </a:t>
            </a:r>
            <a:r>
              <a:rPr lang="it-IT" dirty="0"/>
              <a:t>(cc. 1628-1640): È il </a:t>
            </a:r>
            <a:r>
              <a:rPr lang="it-IT" dirty="0">
                <a:solidFill>
                  <a:srgbClr val="FF0000"/>
                </a:solidFill>
              </a:rPr>
              <a:t>ricorso ordinario</a:t>
            </a:r>
            <a:r>
              <a:rPr lang="it-IT" dirty="0"/>
              <a:t>, in seconda istanza, al tribunale </a:t>
            </a:r>
            <a:r>
              <a:rPr lang="it-IT" dirty="0">
                <a:solidFill>
                  <a:srgbClr val="FF0000"/>
                </a:solidFill>
              </a:rPr>
              <a:t>superiore</a:t>
            </a:r>
            <a:r>
              <a:rPr lang="it-IT" dirty="0"/>
              <a:t> rispetto a quello che ha emesso la sentenza. </a:t>
            </a:r>
          </a:p>
          <a:p>
            <a:r>
              <a:rPr lang="it-IT" dirty="0"/>
              <a:t>La parte che si considera lesa ha diritto di </a:t>
            </a:r>
            <a:r>
              <a:rPr lang="it-IT" i="1" dirty="0"/>
              <a:t>interporre</a:t>
            </a:r>
            <a:r>
              <a:rPr lang="it-IT" dirty="0"/>
              <a:t> l’appello (anche a voce) avanti allo stesso giudice che ha emesso la sentenza impugnata. </a:t>
            </a:r>
          </a:p>
          <a:p>
            <a:r>
              <a:rPr lang="it-IT" dirty="0"/>
              <a:t>Giudica il tribunale superiore. </a:t>
            </a:r>
            <a:r>
              <a:rPr lang="it-IT" b="1" dirty="0"/>
              <a:t>Termini</a:t>
            </a:r>
            <a:r>
              <a:rPr lang="it-IT" dirty="0"/>
              <a:t>: quindici giorni utili dopo la pubblicazione notificata della sentenza; presentare l’appello davanti al tribunale che emano la sentenza (can. 1630), questo tribunale deve trasmettere l’appello e gli atti al tribunale superiore; entro un mese dopo l’appello, l’appellante deve presentarsi al tribunale superiore (can. 1633). </a:t>
            </a:r>
          </a:p>
          <a:p>
            <a:pPr lvl="1"/>
            <a:r>
              <a:rPr lang="it-IT" sz="1900" dirty="0"/>
              <a:t>Possibilità di presentare l’appello presso la Rota Romana in seconda istanza</a:t>
            </a:r>
          </a:p>
          <a:p>
            <a:r>
              <a:rPr lang="it-IT" dirty="0"/>
              <a:t>Ci sono alcune decisioni che non possono essere appellate (ad es., quelle del Romano Pontefice o della Segnatura Apostolica; c. 1629)</a:t>
            </a:r>
          </a:p>
        </p:txBody>
      </p:sp>
    </p:spTree>
    <p:extLst>
      <p:ext uri="{BB962C8B-B14F-4D97-AF65-F5344CB8AC3E}">
        <p14:creationId xmlns:p14="http://schemas.microsoft.com/office/powerpoint/2010/main" val="163645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47CC3-0BB5-E746-BA12-07EC0C02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634"/>
            <a:ext cx="8229600" cy="578069"/>
          </a:xfrm>
        </p:spPr>
        <p:txBody>
          <a:bodyPr/>
          <a:lstStyle/>
          <a:p>
            <a:r>
              <a:rPr lang="it-IT" sz="3000" dirty="0"/>
              <a:t>Impugnazioni (segue)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A953D6-05F1-B54E-A5EE-B5EBAEF8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910"/>
            <a:ext cx="9144000" cy="5933090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/>
              <a:t>Querela </a:t>
            </a:r>
            <a:r>
              <a:rPr lang="it-IT" b="1" i="1" dirty="0" err="1"/>
              <a:t>nullitatis</a:t>
            </a:r>
            <a:r>
              <a:rPr lang="it-IT" b="1" i="1" dirty="0"/>
              <a:t> </a:t>
            </a:r>
            <a:r>
              <a:rPr lang="it-IT" dirty="0"/>
              <a:t>(cc. 1619-1627)  In essa viene messa in discussione </a:t>
            </a:r>
            <a:r>
              <a:rPr lang="it-IT" dirty="0">
                <a:solidFill>
                  <a:srgbClr val="FF0000"/>
                </a:solidFill>
              </a:rPr>
              <a:t>non</a:t>
            </a:r>
            <a:r>
              <a:rPr lang="it-IT" dirty="0"/>
              <a:t> la decisione sul </a:t>
            </a:r>
            <a:r>
              <a:rPr lang="it-IT" dirty="0">
                <a:solidFill>
                  <a:srgbClr val="FF0000"/>
                </a:solidFill>
              </a:rPr>
              <a:t>merito</a:t>
            </a:r>
            <a:r>
              <a:rPr lang="it-IT" dirty="0"/>
              <a:t> della questione dibattuta, ma la </a:t>
            </a:r>
            <a:r>
              <a:rPr lang="it-IT" b="1" dirty="0"/>
              <a:t>validità formale</a:t>
            </a:r>
            <a:r>
              <a:rPr lang="it-IT" dirty="0"/>
              <a:t> della sentenza emessa, per irregolarità nel processo </a:t>
            </a:r>
          </a:p>
          <a:p>
            <a:pPr lvl="1"/>
            <a:r>
              <a:rPr lang="it-IT" sz="2200" dirty="0"/>
              <a:t>Queste </a:t>
            </a:r>
            <a:r>
              <a:rPr lang="it-IT" sz="2200" b="1" dirty="0"/>
              <a:t>irregolarità</a:t>
            </a:r>
            <a:r>
              <a:rPr lang="it-IT" sz="2200" dirty="0"/>
              <a:t> che consentono di chiedere la nullità della sentenza, possono consistere in vizi di nullità </a:t>
            </a:r>
            <a:r>
              <a:rPr lang="it-IT" sz="2200" i="1" dirty="0">
                <a:solidFill>
                  <a:srgbClr val="FF0000"/>
                </a:solidFill>
              </a:rPr>
              <a:t>insanabile</a:t>
            </a:r>
            <a:r>
              <a:rPr lang="it-IT" sz="2200" dirty="0"/>
              <a:t> oppure vizi di nullità </a:t>
            </a:r>
            <a:r>
              <a:rPr lang="it-IT" sz="2200" i="1" dirty="0">
                <a:solidFill>
                  <a:srgbClr val="FF0000"/>
                </a:solidFill>
              </a:rPr>
              <a:t>sanabile</a:t>
            </a:r>
            <a:r>
              <a:rPr lang="it-IT" sz="2200" dirty="0"/>
              <a:t>. Tra i </a:t>
            </a:r>
            <a:r>
              <a:rPr lang="it-IT" sz="2200" dirty="0">
                <a:solidFill>
                  <a:srgbClr val="FF0000"/>
                </a:solidFill>
              </a:rPr>
              <a:t>primi</a:t>
            </a:r>
            <a:r>
              <a:rPr lang="it-IT" sz="2200" dirty="0"/>
              <a:t> (segnalati nel c. 1620) si possono annoverare i seguenti: che la sentenza sia stata emessa da giudice assolutamente incompetente, privo di potestà o coatto per violenza o timore grave; incapacità processuale di alcuna delle parti; che sia stato negato a qualcuna delle parti il diritto alla difesa; che la sentenza sia totalmente incongruente (non definisca la controversia). </a:t>
            </a:r>
          </a:p>
          <a:p>
            <a:pPr lvl="2"/>
            <a:r>
              <a:rPr lang="it-IT" sz="2000" dirty="0"/>
              <a:t>Can. 1621 - La querela di nullità, di cui nel can. 1620, può essere proposta a modo di eccezione senza limiti di tempo, e a modo di azione avanti al giudice che emise la sentenza entro dieci anni a partire dal giorno della pubblicazione della sentenza </a:t>
            </a:r>
          </a:p>
          <a:p>
            <a:pPr lvl="1"/>
            <a:r>
              <a:rPr lang="it-IT" sz="2200" dirty="0"/>
              <a:t>Vizi </a:t>
            </a:r>
            <a:r>
              <a:rPr lang="it-IT" sz="2200" u="sng" dirty="0">
                <a:solidFill>
                  <a:srgbClr val="FF0000"/>
                </a:solidFill>
              </a:rPr>
              <a:t>sanabili</a:t>
            </a:r>
            <a:r>
              <a:rPr lang="it-IT" sz="2200" dirty="0"/>
              <a:t> (c. 1622) sono tra gli altri: che sia mancato il numero di giudici stabilito; che la sentenza non sia motivata; che manchino le firme richieste o la data e luogo di emissione della sentenza.</a:t>
            </a:r>
          </a:p>
          <a:p>
            <a:pPr lvl="2"/>
            <a:r>
              <a:rPr lang="it-IT" sz="2200" dirty="0"/>
              <a:t>Sana con il trascorso del tempo (3 mesi) o con atto del giudice</a:t>
            </a:r>
          </a:p>
          <a:p>
            <a:pPr lvl="1"/>
            <a:r>
              <a:rPr lang="it-IT" sz="2200" dirty="0"/>
              <a:t>La querela si interpone davanti allo stesso giudice che ha emesso la sentenza impugnata, il quale potrà decidere il ricorso secondo la procedura del processo orale; anche d’ufficio può il giudice ritrattare la sentenza o correggerla </a:t>
            </a:r>
          </a:p>
        </p:txBody>
      </p:sp>
    </p:spTree>
    <p:extLst>
      <p:ext uri="{BB962C8B-B14F-4D97-AF65-F5344CB8AC3E}">
        <p14:creationId xmlns:p14="http://schemas.microsoft.com/office/powerpoint/2010/main" val="138724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2434C-C64E-7D43-A17D-8F340D6F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6105"/>
          </a:xfrm>
        </p:spPr>
        <p:txBody>
          <a:bodyPr/>
          <a:lstStyle/>
          <a:p>
            <a:r>
              <a:rPr lang="it-IT" sz="2600" dirty="0"/>
              <a:t>Impugnazioni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D16B7B-3C59-BC4D-95DE-DA10C80F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6105"/>
            <a:ext cx="9037982" cy="6221895"/>
          </a:xfrm>
        </p:spPr>
        <p:txBody>
          <a:bodyPr>
            <a:normAutofit fontScale="47500" lnSpcReduction="20000"/>
          </a:bodyPr>
          <a:lstStyle/>
          <a:p>
            <a:r>
              <a:rPr lang="it-IT" sz="3800" i="1" dirty="0"/>
              <a:t>La cosa giudicata</a:t>
            </a:r>
            <a:r>
              <a:rPr lang="it-IT" sz="3800" dirty="0"/>
              <a:t> (</a:t>
            </a:r>
            <a:r>
              <a:rPr lang="it-IT" sz="3800" b="1" dirty="0"/>
              <a:t>res iudicata</a:t>
            </a:r>
            <a:r>
              <a:rPr lang="it-IT" sz="3800" dirty="0"/>
              <a:t>) fa legge fra le parti, non impugnabile</a:t>
            </a:r>
          </a:p>
          <a:p>
            <a:pPr lvl="1"/>
            <a:r>
              <a:rPr lang="it-IT" sz="3300" dirty="0"/>
              <a:t>Si dice che la cosa </a:t>
            </a:r>
            <a:r>
              <a:rPr lang="it-IT" sz="3300" i="1" dirty="0"/>
              <a:t>passa in giudicato</a:t>
            </a:r>
            <a:r>
              <a:rPr lang="it-IT" sz="3300" dirty="0"/>
              <a:t> quando </a:t>
            </a:r>
            <a:r>
              <a:rPr lang="it-IT" sz="3300" b="1" dirty="0">
                <a:solidFill>
                  <a:srgbClr val="FF0000"/>
                </a:solidFill>
              </a:rPr>
              <a:t>l’appello non è più possibile</a:t>
            </a:r>
            <a:r>
              <a:rPr lang="it-IT" sz="3300" dirty="0"/>
              <a:t>: perché </a:t>
            </a:r>
            <a:r>
              <a:rPr lang="it-IT" sz="3300" dirty="0">
                <a:solidFill>
                  <a:srgbClr val="FF0000"/>
                </a:solidFill>
              </a:rPr>
              <a:t>non consentito</a:t>
            </a:r>
            <a:r>
              <a:rPr lang="it-IT" sz="3300" dirty="0"/>
              <a:t>, o perché le parti </a:t>
            </a:r>
            <a:r>
              <a:rPr lang="it-IT" sz="3300" dirty="0">
                <a:solidFill>
                  <a:srgbClr val="FF0000"/>
                </a:solidFill>
              </a:rPr>
              <a:t>rinunciano</a:t>
            </a:r>
            <a:r>
              <a:rPr lang="it-IT" sz="3300" dirty="0"/>
              <a:t> ad esso o lasciano passare i termini, oppure quando si hanno </a:t>
            </a:r>
            <a:r>
              <a:rPr lang="it-IT" sz="3300" dirty="0">
                <a:solidFill>
                  <a:srgbClr val="FF0000"/>
                </a:solidFill>
              </a:rPr>
              <a:t>due sentenze conformi </a:t>
            </a:r>
            <a:r>
              <a:rPr lang="it-IT" sz="3300" dirty="0"/>
              <a:t>sulla stessa richiesta. La cosa giudicata è immediatamente eseguibile; essa non può più essere sottoposta ad un nuovo giudizio secondo il principio </a:t>
            </a:r>
            <a:r>
              <a:rPr lang="it-IT" sz="3300" i="1" dirty="0"/>
              <a:t>ne bis in idem</a:t>
            </a:r>
            <a:r>
              <a:rPr lang="it-IT" sz="3300" dirty="0"/>
              <a:t> (non si può giudicare due volte lo stesso). Ma anche qui ci sono </a:t>
            </a:r>
            <a:r>
              <a:rPr lang="it-IT" sz="3300" b="1" dirty="0"/>
              <a:t>eccezioni</a:t>
            </a:r>
            <a:r>
              <a:rPr lang="it-IT" sz="3300" dirty="0"/>
              <a:t>, poiché le cause che riguardano lo </a:t>
            </a:r>
            <a:r>
              <a:rPr lang="it-IT" sz="3300" b="1" dirty="0"/>
              <a:t>stato delle persone </a:t>
            </a:r>
            <a:r>
              <a:rPr lang="it-IT" sz="3300" dirty="0"/>
              <a:t>(chierico, sposato, libero, ecc.) possono essere sempre riaperte se sorgono </a:t>
            </a:r>
            <a:r>
              <a:rPr lang="it-IT" sz="3300" dirty="0">
                <a:solidFill>
                  <a:srgbClr val="FF0000"/>
                </a:solidFill>
              </a:rPr>
              <a:t>nuovi e gravi motivi </a:t>
            </a:r>
            <a:r>
              <a:rPr lang="it-IT" sz="3300" dirty="0"/>
              <a:t>non considerati prima; e anche si dà contro la sentenza passata in giudicato la </a:t>
            </a:r>
            <a:r>
              <a:rPr lang="it-IT" sz="3300" i="1" dirty="0" err="1"/>
              <a:t>restitutio</a:t>
            </a:r>
            <a:r>
              <a:rPr lang="it-IT" sz="3300" i="1" dirty="0"/>
              <a:t> in </a:t>
            </a:r>
            <a:r>
              <a:rPr lang="it-IT" sz="3300" i="1" dirty="0" err="1"/>
              <a:t>integrum</a:t>
            </a:r>
            <a:endParaRPr lang="it-IT" sz="3300" i="1" dirty="0"/>
          </a:p>
          <a:p>
            <a:r>
              <a:rPr lang="it-IT" sz="4200" b="1" i="1" dirty="0" err="1"/>
              <a:t>Restitutio</a:t>
            </a:r>
            <a:r>
              <a:rPr lang="it-IT" sz="4200" b="1" i="1" dirty="0"/>
              <a:t> in </a:t>
            </a:r>
            <a:r>
              <a:rPr lang="it-IT" sz="4200" b="1" i="1" dirty="0" err="1"/>
              <a:t>integrum</a:t>
            </a:r>
            <a:r>
              <a:rPr lang="it-IT" sz="4200" b="1" i="1" dirty="0"/>
              <a:t> </a:t>
            </a:r>
            <a:r>
              <a:rPr lang="it-IT" sz="4200" dirty="0"/>
              <a:t>(1645-1648): un ricorso straordinario contro le sentenze che sono passate in </a:t>
            </a:r>
            <a:r>
              <a:rPr lang="it-IT" sz="4200" i="1" dirty="0"/>
              <a:t>iudicato </a:t>
            </a:r>
            <a:r>
              <a:rPr lang="it-IT" sz="4200" b="1" dirty="0"/>
              <a:t>Requisiti</a:t>
            </a:r>
            <a:r>
              <a:rPr lang="it-IT" sz="4200" dirty="0"/>
              <a:t>: che sia palese </a:t>
            </a:r>
            <a:r>
              <a:rPr lang="it-IT" sz="4200" dirty="0">
                <a:solidFill>
                  <a:srgbClr val="FF0000"/>
                </a:solidFill>
              </a:rPr>
              <a:t>l’ingiustizia</a:t>
            </a:r>
            <a:r>
              <a:rPr lang="it-IT" sz="4200" dirty="0"/>
              <a:t> della sentenza (motivi di ingiustizia palese: soltanto quelli del can. 1645 § 2):</a:t>
            </a:r>
          </a:p>
          <a:p>
            <a:pPr lvl="1"/>
            <a:r>
              <a:rPr lang="it-IT" sz="3400" dirty="0"/>
              <a:t>sentenza basata totalmente su prove false; inganno doloso di una parte; pronuncia emanata contro il disposto di una legge non di semplice procedura o su una cosa già passata in giudicato </a:t>
            </a:r>
          </a:p>
          <a:p>
            <a:r>
              <a:rPr lang="it-IT" sz="4200" b="1" i="1" dirty="0"/>
              <a:t>Nova</a:t>
            </a:r>
            <a:r>
              <a:rPr lang="it-IT" sz="4200" b="1" dirty="0"/>
              <a:t> </a:t>
            </a:r>
            <a:r>
              <a:rPr lang="it-IT" sz="4200" b="1" i="1" dirty="0" err="1"/>
              <a:t>causae</a:t>
            </a:r>
            <a:r>
              <a:rPr lang="it-IT" sz="4200" b="1" dirty="0"/>
              <a:t> </a:t>
            </a:r>
            <a:r>
              <a:rPr lang="it-IT" sz="4200" b="1" i="1" dirty="0" err="1"/>
              <a:t>propositio</a:t>
            </a:r>
            <a:r>
              <a:rPr lang="it-IT" sz="4200" dirty="0"/>
              <a:t>. Can. 1644: § 1. Se furono emesse due sentenze conformi in una </a:t>
            </a:r>
            <a:r>
              <a:rPr lang="it-IT" sz="4200" b="1" dirty="0"/>
              <a:t>causa sullo stato delle persone</a:t>
            </a:r>
            <a:r>
              <a:rPr lang="it-IT" sz="4200" dirty="0"/>
              <a:t>, si può adire il tribunale di appello in qualsiasi momento, adducendo </a:t>
            </a:r>
            <a:r>
              <a:rPr lang="it-IT" sz="4200" b="1" dirty="0"/>
              <a:t>nuove e gravi prove o argomenti</a:t>
            </a:r>
            <a:r>
              <a:rPr lang="it-IT" sz="4200" dirty="0"/>
              <a:t> entro il termine perentorio di trenta giorni da quando l'impugnazione fu proposta. </a:t>
            </a:r>
          </a:p>
          <a:p>
            <a:pPr lvl="1"/>
            <a:r>
              <a:rPr lang="it-IT" sz="3400" dirty="0" err="1"/>
              <a:t>Rescriptum</a:t>
            </a:r>
            <a:r>
              <a:rPr lang="it-IT" sz="3400" dirty="0"/>
              <a:t> ex </a:t>
            </a:r>
            <a:r>
              <a:rPr lang="it-IT" sz="3400" dirty="0" err="1"/>
              <a:t>audientia</a:t>
            </a:r>
            <a:r>
              <a:rPr lang="it-IT" sz="3400" dirty="0"/>
              <a:t> di Francesco il 7 dicembre 2015, secondo il quale “Dinnanzi alla Rota Romana non è ammesso il ricorso per la NCP, dopo che una delle parti ha </a:t>
            </a:r>
            <a:r>
              <a:rPr lang="it-IT" sz="3400" dirty="0">
                <a:solidFill>
                  <a:srgbClr val="FF0000"/>
                </a:solidFill>
              </a:rPr>
              <a:t>contratto un nuovo matrimonio canonico</a:t>
            </a:r>
            <a:r>
              <a:rPr lang="it-IT" sz="3400" dirty="0"/>
              <a:t>, a meno che consti manifestamente dell’ingiustizia della decisione” (n. 3)</a:t>
            </a:r>
          </a:p>
        </p:txBody>
      </p:sp>
    </p:spTree>
    <p:extLst>
      <p:ext uri="{BB962C8B-B14F-4D97-AF65-F5344CB8AC3E}">
        <p14:creationId xmlns:p14="http://schemas.microsoft.com/office/powerpoint/2010/main" val="142247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375"/>
          </a:xfrm>
        </p:spPr>
        <p:txBody>
          <a:bodyPr/>
          <a:lstStyle/>
          <a:p>
            <a:r>
              <a:rPr lang="en-US" sz="3000" dirty="0"/>
              <a:t>Il </a:t>
            </a:r>
            <a:r>
              <a:rPr lang="en-US" sz="3000" dirty="0" err="1"/>
              <a:t>processo</a:t>
            </a:r>
            <a:r>
              <a:rPr lang="en-US" sz="3000" dirty="0"/>
              <a:t> </a:t>
            </a:r>
            <a:r>
              <a:rPr lang="en-US" sz="3000" i="1" dirty="0" err="1"/>
              <a:t>più</a:t>
            </a:r>
            <a:r>
              <a:rPr lang="en-US" sz="3000" i="1" dirty="0"/>
              <a:t> breve </a:t>
            </a:r>
            <a:r>
              <a:rPr lang="en-US" sz="3000" dirty="0" err="1"/>
              <a:t>introdotto</a:t>
            </a:r>
            <a:r>
              <a:rPr lang="en-US" sz="3000" dirty="0"/>
              <a:t> da MIDI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4451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Rendere compatibile la celerità e la natura dichiarativa.</a:t>
            </a:r>
          </a:p>
          <a:p>
            <a:r>
              <a:rPr lang="it-IT" dirty="0"/>
              <a:t>Giudice unico, il </a:t>
            </a:r>
            <a:r>
              <a:rPr lang="it-IT" dirty="0">
                <a:solidFill>
                  <a:srgbClr val="FF0000"/>
                </a:solidFill>
              </a:rPr>
              <a:t>vescovo</a:t>
            </a:r>
            <a:r>
              <a:rPr lang="it-IT" dirty="0"/>
              <a:t> personalmente.</a:t>
            </a:r>
          </a:p>
          <a:p>
            <a:r>
              <a:rPr lang="it-IT" dirty="0"/>
              <a:t>Nullità "</a:t>
            </a:r>
            <a:r>
              <a:rPr lang="it-IT" dirty="0">
                <a:solidFill>
                  <a:srgbClr val="FF0000"/>
                </a:solidFill>
              </a:rPr>
              <a:t>manifesta</a:t>
            </a:r>
            <a:r>
              <a:rPr lang="it-IT" dirty="0"/>
              <a:t>" alla presentazione della causa. </a:t>
            </a:r>
            <a:r>
              <a:rPr lang="it-IT" dirty="0">
                <a:solidFill>
                  <a:srgbClr val="FF0000"/>
                </a:solidFill>
              </a:rPr>
              <a:t>Esperienza</a:t>
            </a:r>
            <a:r>
              <a:rPr lang="it-IT" dirty="0"/>
              <a:t> dei tribunali.</a:t>
            </a:r>
          </a:p>
          <a:p>
            <a:pPr lvl="1"/>
            <a:r>
              <a:rPr lang="it-IT" sz="2000" dirty="0"/>
              <a:t>Can. 1683: Allo stesso Vescovo diocesano compete giudicare la cause di nullità del matrimonio con il processo più breve ogniqualvolta:</a:t>
            </a:r>
          </a:p>
          <a:p>
            <a:pPr lvl="1"/>
            <a:r>
              <a:rPr lang="it-IT" sz="2000" dirty="0"/>
              <a:t>1° la domanda sia </a:t>
            </a:r>
            <a:r>
              <a:rPr lang="it-IT" sz="2000" dirty="0">
                <a:solidFill>
                  <a:srgbClr val="FF0000"/>
                </a:solidFill>
              </a:rPr>
              <a:t>proposta da entrambi </a:t>
            </a:r>
            <a:r>
              <a:rPr lang="it-IT" sz="2000" dirty="0"/>
              <a:t>i coniugi o da uno di essi, col consenso dell’altro;</a:t>
            </a:r>
          </a:p>
          <a:p>
            <a:pPr lvl="1"/>
            <a:r>
              <a:rPr lang="it-IT" sz="2000" dirty="0"/>
              <a:t>2° ricorrano circostanze di fatti e di persone, sostenute da testimonianze o documenti, che </a:t>
            </a:r>
            <a:r>
              <a:rPr lang="it-IT" sz="2000" dirty="0">
                <a:solidFill>
                  <a:srgbClr val="FF0000"/>
                </a:solidFill>
              </a:rPr>
              <a:t>non richiedano </a:t>
            </a:r>
            <a:r>
              <a:rPr lang="it-IT" sz="2000" dirty="0"/>
              <a:t>una inchiesta o una istruzione più accurata, e </a:t>
            </a:r>
            <a:r>
              <a:rPr lang="it-IT" sz="2000" dirty="0">
                <a:solidFill>
                  <a:srgbClr val="FF0000"/>
                </a:solidFill>
              </a:rPr>
              <a:t>rendano manifesta la nullità</a:t>
            </a:r>
            <a:r>
              <a:rPr lang="it-IT" sz="2000" dirty="0"/>
              <a:t>. </a:t>
            </a:r>
          </a:p>
          <a:p>
            <a:r>
              <a:rPr lang="it-IT" dirty="0"/>
              <a:t>Il vicario giudiziale riceve la domanda e decide se portarla attraverso il processo ordinario o il processo più breve.</a:t>
            </a:r>
          </a:p>
        </p:txBody>
      </p:sp>
    </p:spTree>
    <p:extLst>
      <p:ext uri="{BB962C8B-B14F-4D97-AF65-F5344CB8AC3E}">
        <p14:creationId xmlns:p14="http://schemas.microsoft.com/office/powerpoint/2010/main" val="323927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8232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buongovern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55" r="-30755"/>
          <a:stretch>
            <a:fillRect/>
          </a:stretch>
        </p:blipFill>
        <p:spPr>
          <a:xfrm>
            <a:off x="457199" y="571500"/>
            <a:ext cx="8575675" cy="5969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950229" y="197946"/>
            <a:ext cx="956665" cy="11381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5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873125"/>
          </a:xfrm>
        </p:spPr>
        <p:txBody>
          <a:bodyPr/>
          <a:lstStyle/>
          <a:p>
            <a:r>
              <a:rPr lang="it-IT" sz="2800" dirty="0"/>
              <a:t>Circostanze che rendono </a:t>
            </a:r>
            <a:r>
              <a:rPr lang="it-IT" sz="2800" dirty="0" err="1"/>
              <a:t>possible</a:t>
            </a:r>
            <a:r>
              <a:rPr lang="it-IT" sz="2800" dirty="0"/>
              <a:t> il </a:t>
            </a:r>
            <a:r>
              <a:rPr lang="it-IT" sz="2800" i="1" dirty="0" err="1"/>
              <a:t>processus</a:t>
            </a:r>
            <a:r>
              <a:rPr lang="it-IT" sz="2800" i="1" dirty="0"/>
              <a:t> </a:t>
            </a:r>
            <a:r>
              <a:rPr lang="it-IT" sz="2800" i="1" dirty="0" err="1"/>
              <a:t>brevior</a:t>
            </a:r>
            <a:endParaRPr lang="it-IT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Art. 14 § 1. Tra le circostanze che possono consentire la trattazione della causa di nullità del matrimonio per mezzo del processo più breve secondo i </a:t>
            </a:r>
            <a:r>
              <a:rPr lang="it-IT" dirty="0" err="1"/>
              <a:t>cann</a:t>
            </a:r>
            <a:r>
              <a:rPr lang="it-IT" dirty="0"/>
              <a:t>. 1683-1687, si annoverano </a:t>
            </a:r>
            <a:r>
              <a:rPr lang="it-IT" b="1" dirty="0"/>
              <a:t>per esempio</a:t>
            </a:r>
            <a:r>
              <a:rPr lang="it-IT" dirty="0"/>
              <a:t>: quella mancanza di fede che può generare la simulazione del consenso o l’errore che determina la volontà, la brevità della convivenza coniugale, l’aborto procurato per impedire la procreazione, l’ostinata permanenza in una relazione extraconiugale al tempo delle nozze o in un tempo immediatamente successivo, l’occultamento doloso della sterilità o di una grave malattia contagiosa o di figli nati da una precedente relazione o di una carcerazione, la causa del matrimonio del tutto estranea alla vita coniugale o consistente nella gravidanza imprevista della donna, la violenza fisica inferta per estorcere il consenso, la mancanza di uso di ragione comprovata da documenti medici, </a:t>
            </a:r>
            <a:r>
              <a:rPr lang="it-IT" b="1" dirty="0"/>
              <a:t>ecc</a:t>
            </a:r>
            <a:r>
              <a:rPr lang="it-IT" dirty="0"/>
              <a:t>. </a:t>
            </a:r>
          </a:p>
          <a:p>
            <a:r>
              <a:rPr lang="it-IT" dirty="0"/>
              <a:t>§ 2. Tra i documenti che sostengono la domanda vi sono tutti i documenti medici che possono rendere inutile acquisire una perizia d’ufficio .</a:t>
            </a:r>
          </a:p>
          <a:p>
            <a:r>
              <a:rPr lang="it-IT" dirty="0"/>
              <a:t>Non sono «prove legali</a:t>
            </a:r>
            <a:r>
              <a:rPr lang="it-IT"/>
              <a:t>» o che </a:t>
            </a:r>
            <a:r>
              <a:rPr lang="it-IT" dirty="0"/>
              <a:t>causano «automaticamente» la nullità ma indizi forti secondo </a:t>
            </a:r>
            <a:r>
              <a:rPr lang="it-IT" b="1" dirty="0"/>
              <a:t>l’esperienza</a:t>
            </a:r>
            <a:r>
              <a:rPr lang="it-IT" dirty="0"/>
              <a:t> </a:t>
            </a:r>
            <a:r>
              <a:rPr lang="it-IT"/>
              <a:t>dei tribunali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7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25" y="190500"/>
            <a:ext cx="4412973" cy="710647"/>
          </a:xfrm>
        </p:spPr>
        <p:txBody>
          <a:bodyPr/>
          <a:lstStyle/>
          <a:p>
            <a:r>
              <a:rPr lang="en-US" sz="2600" dirty="0" err="1"/>
              <a:t>Processo</a:t>
            </a:r>
            <a:r>
              <a:rPr lang="en-US" sz="2600" dirty="0"/>
              <a:t> </a:t>
            </a:r>
            <a:r>
              <a:rPr lang="en-US" sz="2600" dirty="0" err="1"/>
              <a:t>documentale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571501"/>
            <a:ext cx="5476874" cy="6286499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Mitis</a:t>
            </a:r>
            <a:r>
              <a:rPr lang="it-IT" dirty="0"/>
              <a:t> </a:t>
            </a:r>
            <a:r>
              <a:rPr lang="it-IT" dirty="0" err="1"/>
              <a:t>Iudex</a:t>
            </a:r>
            <a:r>
              <a:rPr lang="it-IT" dirty="0"/>
              <a:t> conserva questo processo, previsto dai cc. 1688-1690. </a:t>
            </a:r>
          </a:p>
          <a:p>
            <a:r>
              <a:rPr lang="it-IT" dirty="0"/>
              <a:t>Il vescovo diocesano, o il vicario giudiziale o il giudice designato, può dichiarare con sentenza la nullità di un matrimonio, omettendo le solennità del processo ordinario, ma convocando le parti e con l'intervento del difensore del vincolo, se con un </a:t>
            </a:r>
            <a:r>
              <a:rPr lang="it-IT" dirty="0">
                <a:solidFill>
                  <a:srgbClr val="FF0000"/>
                </a:solidFill>
              </a:rPr>
              <a:t>documento al quale non si può sollevare alcuna obiezione o eccezione</a:t>
            </a:r>
            <a:r>
              <a:rPr lang="it-IT" dirty="0"/>
              <a:t>, si stabilisce con certezza l'esistenza di un </a:t>
            </a:r>
            <a:r>
              <a:rPr lang="it-IT" b="1" dirty="0"/>
              <a:t>impedimento</a:t>
            </a:r>
            <a:r>
              <a:rPr lang="it-IT" dirty="0"/>
              <a:t> dirimente o il difetto di </a:t>
            </a:r>
            <a:r>
              <a:rPr lang="it-IT" b="1" dirty="0"/>
              <a:t>forma</a:t>
            </a:r>
            <a:r>
              <a:rPr lang="it-IT" dirty="0"/>
              <a:t> legittima, purché si stabilisca con altrettanta certezza che non è stata concessa alcuna dispensa, o che il </a:t>
            </a:r>
            <a:r>
              <a:rPr lang="it-IT" b="1" dirty="0"/>
              <a:t>procuratore</a:t>
            </a:r>
            <a:r>
              <a:rPr lang="it-IT" dirty="0"/>
              <a:t> (per il matrimonio) mancava di un valido mandato.</a:t>
            </a:r>
            <a:endParaRPr lang="en-US" dirty="0"/>
          </a:p>
        </p:txBody>
      </p:sp>
      <p:pic>
        <p:nvPicPr>
          <p:cNvPr id="5" name="Content Placeholder 4" descr="lacr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35" b="-42035"/>
          <a:stretch>
            <a:fillRect/>
          </a:stretch>
        </p:blipFill>
        <p:spPr>
          <a:xfrm>
            <a:off x="5476874" y="1063625"/>
            <a:ext cx="3667125" cy="5062538"/>
          </a:xfrm>
        </p:spPr>
      </p:pic>
    </p:spTree>
    <p:extLst>
      <p:ext uri="{BB962C8B-B14F-4D97-AF65-F5344CB8AC3E}">
        <p14:creationId xmlns:p14="http://schemas.microsoft.com/office/powerpoint/2010/main" val="93745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99089"/>
          </a:xfrm>
        </p:spPr>
        <p:txBody>
          <a:bodyPr/>
          <a:lstStyle/>
          <a:p>
            <a:r>
              <a:rPr lang="en-US" sz="3000" dirty="0" err="1"/>
              <a:t>Presupposti</a:t>
            </a:r>
            <a:r>
              <a:rPr lang="en-US" sz="30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672662"/>
            <a:ext cx="9144000" cy="6185338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1800" b="1" dirty="0"/>
              <a:t>Can. 221</a:t>
            </a:r>
            <a:r>
              <a:rPr lang="it-IT" sz="1800" dirty="0"/>
              <a:t> - § 1. Compete ai fedeli rivendicare e difendere legittimamente i diritti di cui godono nella Chiesa presso il foro ecclesiastico competente a norma del diritto </a:t>
            </a:r>
          </a:p>
          <a:p>
            <a:pPr lvl="1"/>
            <a:r>
              <a:rPr lang="it-IT" sz="1800" dirty="0"/>
              <a:t>§ 2. I fedeli hanno anche il diritto, se sono chiamati in giudizio dall'autorità competente, di essere giudicati secondo le disposizioni di legge, da applicare con equità.</a:t>
            </a:r>
          </a:p>
          <a:p>
            <a:pPr lvl="1"/>
            <a:r>
              <a:rPr lang="it-IT" sz="1800" dirty="0"/>
              <a:t>§ 3. I fedeli hanno il diritto di non essere colpiti da pene canoniche, se non a norma di legge.</a:t>
            </a:r>
          </a:p>
          <a:p>
            <a:r>
              <a:rPr lang="it-IT" dirty="0"/>
              <a:t>Il processo è un mezzo attraverso il quale il sistema giuridico ecclesiastico </a:t>
            </a:r>
            <a:r>
              <a:rPr lang="it-IT" b="1" dirty="0"/>
              <a:t>dichiara e protegge i diritti </a:t>
            </a:r>
            <a:r>
              <a:rPr lang="it-IT" dirty="0"/>
              <a:t>nella Chiesa</a:t>
            </a:r>
          </a:p>
          <a:p>
            <a:r>
              <a:rPr lang="it-IT" dirty="0"/>
              <a:t>Mentre nelle </a:t>
            </a:r>
            <a:r>
              <a:rPr lang="it-IT" b="1" dirty="0"/>
              <a:t>norme</a:t>
            </a:r>
            <a:r>
              <a:rPr lang="it-IT" dirty="0"/>
              <a:t> si stabilisce quello che è giusto in una </a:t>
            </a:r>
            <a:r>
              <a:rPr lang="it-IT" b="1" dirty="0"/>
              <a:t>pluralità</a:t>
            </a:r>
            <a:r>
              <a:rPr lang="it-IT" dirty="0"/>
              <a:t> di casi simili, nei </a:t>
            </a:r>
            <a:r>
              <a:rPr lang="it-IT" b="1" dirty="0"/>
              <a:t>giudizi</a:t>
            </a:r>
            <a:r>
              <a:rPr lang="it-IT" dirty="0"/>
              <a:t> viene definito quel che è giusto (il </a:t>
            </a:r>
            <a:r>
              <a:rPr lang="it-IT" i="1" dirty="0"/>
              <a:t>suo</a:t>
            </a:r>
            <a:r>
              <a:rPr lang="it-IT" dirty="0"/>
              <a:t> di ciascuno) per un </a:t>
            </a:r>
            <a:r>
              <a:rPr lang="it-IT" b="1" dirty="0"/>
              <a:t>caso concreto</a:t>
            </a:r>
            <a:r>
              <a:rPr lang="it-IT" dirty="0"/>
              <a:t>.</a:t>
            </a:r>
          </a:p>
          <a:p>
            <a:r>
              <a:rPr lang="it-IT" dirty="0"/>
              <a:t>Ogni diritto quindi porta con sé la possibilità di essere rivendicato in un processo dinanzi all’autorità; tale possibilità si chiama </a:t>
            </a:r>
            <a:r>
              <a:rPr lang="it-IT" b="1" i="1" dirty="0"/>
              <a:t>azione</a:t>
            </a:r>
            <a:r>
              <a:rPr lang="it-IT" dirty="0"/>
              <a:t> processuale (il potere di far valere in giudizio i propri diritti).</a:t>
            </a:r>
          </a:p>
        </p:txBody>
      </p:sp>
    </p:spTree>
    <p:extLst>
      <p:ext uri="{BB962C8B-B14F-4D97-AF65-F5344CB8AC3E}">
        <p14:creationId xmlns:p14="http://schemas.microsoft.com/office/powerpoint/2010/main" val="271363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8229600" cy="390110"/>
          </a:xfrm>
        </p:spPr>
        <p:txBody>
          <a:bodyPr/>
          <a:lstStyle/>
          <a:p>
            <a:r>
              <a:rPr lang="it-IT" sz="3000" dirty="0"/>
              <a:t>Presupposti (segue)</a:t>
            </a:r>
            <a:r>
              <a:rPr lang="en-US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3751"/>
            <a:ext cx="9143999" cy="6064249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/>
              <a:t>La Chiesa ha il diritto di giudicare le cause che riguardano le cose </a:t>
            </a:r>
            <a:r>
              <a:rPr lang="it-IT" sz="9600" b="1" dirty="0"/>
              <a:t>spirituali</a:t>
            </a:r>
            <a:r>
              <a:rPr lang="it-IT" sz="9600" dirty="0"/>
              <a:t> e le cose annesse alle spirituali, nonché la violazione delle leggi della Chiesa in ordine all’imposizione di pene ecclesiastiche (c. 1401)</a:t>
            </a:r>
          </a:p>
          <a:p>
            <a:r>
              <a:rPr lang="it-IT" sz="9600" dirty="0"/>
              <a:t>Nel caso di </a:t>
            </a:r>
            <a:r>
              <a:rPr lang="it-IT" sz="9600" dirty="0">
                <a:solidFill>
                  <a:srgbClr val="FF0000"/>
                </a:solidFill>
              </a:rPr>
              <a:t>beni che non sono a libera disposizione </a:t>
            </a:r>
            <a:r>
              <a:rPr lang="it-IT" sz="9600" dirty="0"/>
              <a:t>delle parti (come nel caso del matrimonio), è necessario l'intervento del potere giudiziario.</a:t>
            </a:r>
            <a:r>
              <a:rPr lang="en-US" sz="9600" dirty="0"/>
              <a:t> </a:t>
            </a:r>
          </a:p>
          <a:p>
            <a:r>
              <a:rPr lang="it-IT" sz="9600" dirty="0"/>
              <a:t>l processo richiede la presenza di una </a:t>
            </a:r>
            <a:r>
              <a:rPr lang="it-IT" sz="9600" dirty="0">
                <a:solidFill>
                  <a:srgbClr val="FF0000"/>
                </a:solidFill>
              </a:rPr>
              <a:t>terza</a:t>
            </a:r>
            <a:r>
              <a:rPr lang="it-IT" sz="9600" dirty="0"/>
              <a:t> parte, il giudice, al di sopra delle parti. </a:t>
            </a:r>
          </a:p>
          <a:p>
            <a:r>
              <a:rPr lang="it-IT" sz="9600" dirty="0"/>
              <a:t>Struttura </a:t>
            </a:r>
            <a:r>
              <a:rPr lang="it-IT" sz="9600" dirty="0">
                <a:solidFill>
                  <a:srgbClr val="FF0000"/>
                </a:solidFill>
              </a:rPr>
              <a:t>triadica</a:t>
            </a:r>
            <a:r>
              <a:rPr lang="it-IT" sz="9600" dirty="0"/>
              <a:t> (attore-richiedente-giudice) essenziale; </a:t>
            </a:r>
          </a:p>
          <a:p>
            <a:pPr lvl="1"/>
            <a:r>
              <a:rPr lang="it-IT" sz="8800" dirty="0"/>
              <a:t>garantire </a:t>
            </a:r>
            <a:r>
              <a:rPr lang="it-IT" sz="8800" dirty="0">
                <a:solidFill>
                  <a:srgbClr val="FF0000"/>
                </a:solidFill>
              </a:rPr>
              <a:t>l'indipendenza</a:t>
            </a:r>
            <a:r>
              <a:rPr lang="it-IT" sz="8800" dirty="0"/>
              <a:t> e l'imparzialità; </a:t>
            </a:r>
          </a:p>
          <a:p>
            <a:pPr lvl="1"/>
            <a:r>
              <a:rPr lang="it-IT" sz="8800" dirty="0">
                <a:solidFill>
                  <a:srgbClr val="FF0000"/>
                </a:solidFill>
              </a:rPr>
              <a:t>stabilità</a:t>
            </a:r>
            <a:r>
              <a:rPr lang="it-IT" sz="8800" dirty="0"/>
              <a:t> dell'ufficio</a:t>
            </a:r>
          </a:p>
          <a:p>
            <a:pPr lvl="1"/>
            <a:r>
              <a:rPr lang="it-IT" sz="8800" dirty="0"/>
              <a:t>carattere </a:t>
            </a:r>
            <a:r>
              <a:rPr lang="it-IT" sz="8800" dirty="0">
                <a:solidFill>
                  <a:srgbClr val="FF0000"/>
                </a:solidFill>
              </a:rPr>
              <a:t>vincolante</a:t>
            </a:r>
            <a:r>
              <a:rPr lang="it-IT" sz="8800" dirty="0"/>
              <a:t>.</a:t>
            </a:r>
          </a:p>
          <a:p>
            <a:r>
              <a:rPr lang="it-IT" sz="9600" dirty="0"/>
              <a:t>Le decisioni giudiziali hanno una </a:t>
            </a:r>
            <a:r>
              <a:rPr lang="it-IT" sz="9600" b="1" dirty="0"/>
              <a:t>fermezza</a:t>
            </a:r>
            <a:r>
              <a:rPr lang="it-IT" sz="9600" dirty="0"/>
              <a:t> che comunque può essere rivista da un tribunale superiore. </a:t>
            </a:r>
            <a:r>
              <a:rPr lang="it-IT" sz="9600" b="1" dirty="0"/>
              <a:t>L’organizzazione</a:t>
            </a:r>
            <a:r>
              <a:rPr lang="it-IT" sz="9600" dirty="0"/>
              <a:t> giudiziale della Chiesa segue sostanzialmente l’organizzazione ecclesiastica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8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650874"/>
          </a:xfrm>
        </p:spPr>
        <p:txBody>
          <a:bodyPr/>
          <a:lstStyle/>
          <a:p>
            <a:r>
              <a:rPr lang="en-US" sz="2800" dirty="0" err="1"/>
              <a:t>Presupposti</a:t>
            </a:r>
            <a:r>
              <a:rPr lang="en-US" sz="2800" dirty="0"/>
              <a:t> del </a:t>
            </a:r>
            <a:r>
              <a:rPr lang="en-US" sz="2800" dirty="0" err="1"/>
              <a:t>processo</a:t>
            </a:r>
            <a:r>
              <a:rPr lang="en-US" sz="2800" dirty="0"/>
              <a:t> di </a:t>
            </a:r>
            <a:r>
              <a:rPr lang="en-US" sz="2800" dirty="0" err="1"/>
              <a:t>nullità</a:t>
            </a:r>
            <a:r>
              <a:rPr lang="en-US" sz="2800" dirty="0"/>
              <a:t> </a:t>
            </a:r>
            <a:r>
              <a:rPr lang="en-US" sz="2800" dirty="0" err="1"/>
              <a:t>matrimoniale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375" y="1206500"/>
            <a:ext cx="8778875" cy="525462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Natura </a:t>
            </a:r>
            <a:r>
              <a:rPr lang="it-IT" dirty="0">
                <a:solidFill>
                  <a:srgbClr val="FF0000"/>
                </a:solidFill>
              </a:rPr>
              <a:t>dichiarativa</a:t>
            </a:r>
            <a:r>
              <a:rPr lang="it-IT" dirty="0"/>
              <a:t> dei processi di nullità. Si tratta di stabilire se c'era un matrimonio fin </a:t>
            </a:r>
            <a:r>
              <a:rPr lang="it-IT" b="1" dirty="0"/>
              <a:t>dall'inizio</a:t>
            </a:r>
            <a:r>
              <a:rPr lang="it-IT" dirty="0"/>
              <a:t>, non di sciogliere un matrimonio perché è fallito. </a:t>
            </a:r>
          </a:p>
          <a:p>
            <a:pPr lvl="1"/>
            <a:r>
              <a:rPr lang="it-IT" sz="2200" dirty="0"/>
              <a:t>Questo è l'unico principio </a:t>
            </a:r>
            <a:r>
              <a:rPr lang="it-IT" sz="2200" dirty="0">
                <a:solidFill>
                  <a:srgbClr val="FF0000"/>
                </a:solidFill>
              </a:rPr>
              <a:t>non disponibile</a:t>
            </a:r>
            <a:r>
              <a:rPr lang="it-IT" sz="2200" dirty="0"/>
              <a:t>, come vedremo.</a:t>
            </a:r>
          </a:p>
          <a:p>
            <a:r>
              <a:rPr lang="it-IT" dirty="0"/>
              <a:t>Il processo può essere configurato in molti modi (uno o più giudici, scritto o orale, con l'impulso della parte o del giudice; con un istruttore diverso da quello che sentenzia...) ma alcune regole sono universalmente accettate come </a:t>
            </a:r>
            <a:r>
              <a:rPr lang="it-IT" dirty="0">
                <a:solidFill>
                  <a:srgbClr val="FF0000"/>
                </a:solidFill>
              </a:rPr>
              <a:t>essenziali</a:t>
            </a:r>
            <a:r>
              <a:rPr lang="it-IT" dirty="0"/>
              <a:t>, per esempio la possibilità di appello a un tribunale superiore che conferma o modifica. Allo stesso modo, ci deve essere una reale possibilità di </a:t>
            </a:r>
            <a:r>
              <a:rPr lang="it-IT" dirty="0">
                <a:solidFill>
                  <a:srgbClr val="FF0000"/>
                </a:solidFill>
              </a:rPr>
              <a:t>contraddittorio</a:t>
            </a:r>
            <a:r>
              <a:rPr lang="it-IT" dirty="0"/>
              <a:t>, che il giudice possa ragionevolmente conoscere le ragioni e i fatti, così come la </a:t>
            </a:r>
            <a:r>
              <a:rPr lang="it-IT" dirty="0">
                <a:solidFill>
                  <a:srgbClr val="FF0000"/>
                </a:solidFill>
              </a:rPr>
              <a:t>celerità</a:t>
            </a:r>
            <a:r>
              <a:rPr lang="it-IT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469900"/>
          </a:xfrm>
        </p:spPr>
        <p:txBody>
          <a:bodyPr/>
          <a:lstStyle/>
          <a:p>
            <a:r>
              <a:rPr lang="en-US" sz="2800" dirty="0" err="1"/>
              <a:t>Parti</a:t>
            </a:r>
            <a:r>
              <a:rPr lang="en-US" sz="2800" dirty="0"/>
              <a:t> private e </a:t>
            </a:r>
            <a:r>
              <a:rPr lang="en-US" sz="2800" dirty="0" err="1"/>
              <a:t>pubbliche</a:t>
            </a:r>
            <a:r>
              <a:rPr lang="en-US" sz="2800" dirty="0"/>
              <a:t>. </a:t>
            </a:r>
            <a:r>
              <a:rPr lang="en-US" sz="2800" dirty="0" err="1"/>
              <a:t>Attore</a:t>
            </a:r>
            <a:r>
              <a:rPr lang="en-US" sz="2800" dirty="0"/>
              <a:t> e </a:t>
            </a:r>
            <a:r>
              <a:rPr lang="en-US" sz="2800" dirty="0" err="1"/>
              <a:t>convenuto</a:t>
            </a:r>
            <a:r>
              <a:rPr lang="en-US" sz="28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60036" y="887896"/>
            <a:ext cx="5772840" cy="584310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Uno dei coniugi (</a:t>
            </a:r>
            <a:r>
              <a:rPr lang="it-IT" dirty="0">
                <a:solidFill>
                  <a:srgbClr val="FF0000"/>
                </a:solidFill>
              </a:rPr>
              <a:t>attore</a:t>
            </a:r>
            <a:r>
              <a:rPr lang="it-IT" dirty="0"/>
              <a:t>) si rivolge al giudice per far dichiarare nullo il matrimonio. L'altro coniuge è formalmente il </a:t>
            </a:r>
            <a:r>
              <a:rPr lang="it-IT" dirty="0">
                <a:solidFill>
                  <a:srgbClr val="FF0000"/>
                </a:solidFill>
              </a:rPr>
              <a:t>convenuto</a:t>
            </a:r>
            <a:r>
              <a:rPr lang="it-IT" dirty="0"/>
              <a:t>.</a:t>
            </a:r>
          </a:p>
          <a:p>
            <a:r>
              <a:rPr lang="it-IT" dirty="0"/>
              <a:t>Il convenuto può </a:t>
            </a:r>
            <a:r>
              <a:rPr lang="it-IT" dirty="0">
                <a:solidFill>
                  <a:srgbClr val="FF0000"/>
                </a:solidFill>
              </a:rPr>
              <a:t>aderire</a:t>
            </a:r>
            <a:r>
              <a:rPr lang="it-IT" dirty="0"/>
              <a:t> alla petizione dell’attore oppure </a:t>
            </a:r>
            <a:r>
              <a:rPr lang="it-IT" dirty="0">
                <a:solidFill>
                  <a:srgbClr val="FF0000"/>
                </a:solidFill>
              </a:rPr>
              <a:t>opporsi</a:t>
            </a:r>
            <a:r>
              <a:rPr lang="it-IT" dirty="0"/>
              <a:t> (o </a:t>
            </a:r>
            <a:r>
              <a:rPr lang="it-IT" dirty="0">
                <a:solidFill>
                  <a:srgbClr val="FF0000"/>
                </a:solidFill>
              </a:rPr>
              <a:t>disinteressarsi</a:t>
            </a:r>
            <a:r>
              <a:rPr lang="it-IT" dirty="0"/>
              <a:t>)</a:t>
            </a:r>
            <a:endParaRPr lang="en-US" dirty="0"/>
          </a:p>
          <a:p>
            <a:r>
              <a:rPr lang="it-IT" dirty="0"/>
              <a:t>Non solo i battezzati. </a:t>
            </a:r>
          </a:p>
          <a:p>
            <a:r>
              <a:rPr lang="it-IT" dirty="0"/>
              <a:t>La presenza di un </a:t>
            </a:r>
            <a:r>
              <a:rPr lang="it-IT" dirty="0">
                <a:solidFill>
                  <a:srgbClr val="FF0000"/>
                </a:solidFill>
              </a:rPr>
              <a:t>procuratore</a:t>
            </a:r>
            <a:r>
              <a:rPr lang="it-IT" dirty="0"/>
              <a:t> o di un </a:t>
            </a:r>
            <a:r>
              <a:rPr lang="it-IT" dirty="0">
                <a:solidFill>
                  <a:srgbClr val="FF0000"/>
                </a:solidFill>
              </a:rPr>
              <a:t>avvocato</a:t>
            </a:r>
            <a:r>
              <a:rPr lang="it-IT" dirty="0"/>
              <a:t> non è necessariamente richiesta (1481)</a:t>
            </a:r>
          </a:p>
          <a:p>
            <a:r>
              <a:rPr lang="it-IT" dirty="0"/>
              <a:t>Nell'ammettere la richiesta ci deve essere un </a:t>
            </a:r>
            <a:r>
              <a:rPr lang="it-IT" i="1" dirty="0" err="1">
                <a:solidFill>
                  <a:srgbClr val="FF0000"/>
                </a:solidFill>
              </a:rPr>
              <a:t>fumus</a:t>
            </a:r>
            <a:r>
              <a:rPr lang="it-IT" i="1" dirty="0">
                <a:solidFill>
                  <a:srgbClr val="FF0000"/>
                </a:solidFill>
              </a:rPr>
              <a:t> boni </a:t>
            </a:r>
            <a:r>
              <a:rPr lang="it-IT" i="1" dirty="0" err="1">
                <a:solidFill>
                  <a:srgbClr val="FF0000"/>
                </a:solidFill>
              </a:rPr>
              <a:t>iuris</a:t>
            </a:r>
            <a:r>
              <a:rPr lang="it-IT" dirty="0"/>
              <a:t>, una ragionevole apparenza di buon diritto. Chi chiede la nullità deve rompere la </a:t>
            </a:r>
            <a:r>
              <a:rPr lang="it-IT" dirty="0">
                <a:solidFill>
                  <a:srgbClr val="FF0000"/>
                </a:solidFill>
              </a:rPr>
              <a:t>presunzione di validità</a:t>
            </a:r>
            <a:r>
              <a:rPr lang="it-IT" dirty="0"/>
              <a:t>, fornendo prove in modo tale che il giudice raggiunga la certezza morale.</a:t>
            </a:r>
          </a:p>
          <a:p>
            <a:pPr lvl="1"/>
            <a:r>
              <a:rPr lang="it-IT" sz="2100" dirty="0"/>
              <a:t>Lui deve provare la nullità; non al contrario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063626"/>
            <a:ext cx="3260035" cy="5667374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Canon </a:t>
            </a:r>
            <a:r>
              <a:rPr lang="it-IT" dirty="0"/>
              <a:t>1674 § 1. Sono </a:t>
            </a:r>
            <a:r>
              <a:rPr lang="it-IT" dirty="0">
                <a:solidFill>
                  <a:srgbClr val="FF0000"/>
                </a:solidFill>
              </a:rPr>
              <a:t>abili</a:t>
            </a:r>
            <a:r>
              <a:rPr lang="it-IT" dirty="0"/>
              <a:t> ad impugnare il matrimonio: 1° i </a:t>
            </a:r>
            <a:r>
              <a:rPr lang="it-IT" dirty="0">
                <a:solidFill>
                  <a:srgbClr val="FF0000"/>
                </a:solidFill>
              </a:rPr>
              <a:t>coniugi</a:t>
            </a:r>
            <a:r>
              <a:rPr lang="it-IT" dirty="0"/>
              <a:t>; 2° il </a:t>
            </a:r>
            <a:r>
              <a:rPr lang="it-IT" dirty="0">
                <a:solidFill>
                  <a:srgbClr val="FF0000"/>
                </a:solidFill>
              </a:rPr>
              <a:t>promotore</a:t>
            </a:r>
            <a:r>
              <a:rPr lang="it-IT" dirty="0"/>
              <a:t> di giustizia, quando la nullità sia già stata divulgata, se non si possa convalidare il matrimonio o non sia opportuno.</a:t>
            </a:r>
          </a:p>
          <a:p>
            <a:r>
              <a:rPr lang="it-IT" dirty="0"/>
              <a:t>§ 2. Il matrimonio che, viventi entrambi i coniugi, non fu accusato, non può più esserlo </a:t>
            </a:r>
            <a:r>
              <a:rPr lang="it-IT" dirty="0">
                <a:solidFill>
                  <a:srgbClr val="FF0000"/>
                </a:solidFill>
              </a:rPr>
              <a:t>dopo la morte </a:t>
            </a:r>
            <a:r>
              <a:rPr lang="it-IT" dirty="0"/>
              <a:t>di entrambi o di uno di essi, a meno che la questione della validità non pregiudichi la soluzione di un’altra controversia sia in foro canonico sia in foro civile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62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93700"/>
          </a:xfrm>
        </p:spPr>
        <p:txBody>
          <a:bodyPr/>
          <a:lstStyle/>
          <a:p>
            <a:endParaRPr lang="en-US" sz="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625" y="508000"/>
            <a:ext cx="8667750" cy="6048376"/>
          </a:xfrm>
        </p:spPr>
        <p:txBody>
          <a:bodyPr>
            <a:normAutofit fontScale="92500"/>
          </a:bodyPr>
          <a:lstStyle/>
          <a:p>
            <a:pPr lvl="0"/>
            <a:r>
              <a:rPr lang="it-IT" b="1" dirty="0">
                <a:solidFill>
                  <a:srgbClr val="FF0000"/>
                </a:solidFill>
              </a:rPr>
              <a:t>Patrono</a:t>
            </a:r>
            <a:r>
              <a:rPr lang="it-IT" dirty="0"/>
              <a:t>: </a:t>
            </a:r>
            <a:r>
              <a:rPr lang="it-IT" dirty="0">
                <a:solidFill>
                  <a:srgbClr val="FF0000"/>
                </a:solidFill>
              </a:rPr>
              <a:t>procuratore</a:t>
            </a:r>
            <a:r>
              <a:rPr lang="it-IT" dirty="0"/>
              <a:t> (rappresenta) e </a:t>
            </a:r>
            <a:r>
              <a:rPr lang="it-IT" dirty="0">
                <a:solidFill>
                  <a:srgbClr val="FF0000"/>
                </a:solidFill>
              </a:rPr>
              <a:t>avvocato</a:t>
            </a:r>
            <a:r>
              <a:rPr lang="it-IT" dirty="0"/>
              <a:t> (difende) possono coincidere. L'avvocato è un giurista; richiede una formazione tecnica (oltre a una una rettitudine morale). Deve essere approvato dal vescovo (1483); dottore in diritto canonico o esperto, a discrezione del vescovo.</a:t>
            </a:r>
            <a:endParaRPr lang="en-US" dirty="0"/>
          </a:p>
          <a:p>
            <a:pPr lvl="0"/>
            <a:r>
              <a:rPr lang="it-IT" dirty="0"/>
              <a:t>Patrono «di </a:t>
            </a:r>
            <a:r>
              <a:rPr lang="it-IT" dirty="0">
                <a:solidFill>
                  <a:srgbClr val="FF0000"/>
                </a:solidFill>
              </a:rPr>
              <a:t>fiducia</a:t>
            </a:r>
            <a:r>
              <a:rPr lang="it-IT" dirty="0"/>
              <a:t>» ed ex </a:t>
            </a:r>
            <a:r>
              <a:rPr lang="it-IT" dirty="0">
                <a:solidFill>
                  <a:srgbClr val="FF0000"/>
                </a:solidFill>
              </a:rPr>
              <a:t>officio</a:t>
            </a:r>
            <a:r>
              <a:rPr lang="it-IT" dirty="0"/>
              <a:t>. Patroni </a:t>
            </a:r>
            <a:r>
              <a:rPr lang="it-IT" dirty="0">
                <a:solidFill>
                  <a:srgbClr val="FF0000"/>
                </a:solidFill>
              </a:rPr>
              <a:t>stabili</a:t>
            </a:r>
            <a:r>
              <a:rPr lang="it-IT" dirty="0"/>
              <a:t>. </a:t>
            </a:r>
            <a:endParaRPr lang="en-US" dirty="0"/>
          </a:p>
          <a:p>
            <a:pPr lvl="0"/>
            <a:r>
              <a:rPr lang="it-IT" dirty="0">
                <a:solidFill>
                  <a:srgbClr val="FF0000"/>
                </a:solidFill>
              </a:rPr>
              <a:t>Spese</a:t>
            </a:r>
            <a:r>
              <a:rPr lang="it-IT" dirty="0"/>
              <a:t> processuali; patrocinio </a:t>
            </a:r>
            <a:r>
              <a:rPr lang="it-IT" b="1" dirty="0"/>
              <a:t>gratuito</a:t>
            </a:r>
            <a:r>
              <a:rPr lang="it-IT" dirty="0"/>
              <a:t>.</a:t>
            </a:r>
            <a:endParaRPr lang="en-US" dirty="0"/>
          </a:p>
          <a:p>
            <a:r>
              <a:rPr lang="it-IT" dirty="0"/>
              <a:t>Parti </a:t>
            </a:r>
            <a:r>
              <a:rPr lang="it-IT" b="1" dirty="0">
                <a:solidFill>
                  <a:srgbClr val="FF0000"/>
                </a:solidFill>
              </a:rPr>
              <a:t>pubbliche</a:t>
            </a:r>
            <a:r>
              <a:rPr lang="it-IT" dirty="0"/>
              <a:t>. Promotore di giustizia (può chiedere la nullità se c'è pericolo di scandalo) e </a:t>
            </a:r>
            <a:r>
              <a:rPr lang="it-IT" dirty="0">
                <a:solidFill>
                  <a:srgbClr val="FF0000"/>
                </a:solidFill>
              </a:rPr>
              <a:t>difensore del vincolo</a:t>
            </a:r>
            <a:r>
              <a:rPr lang="it-IT" dirty="0"/>
              <a:t>.  </a:t>
            </a:r>
          </a:p>
          <a:p>
            <a:pPr lvl="1"/>
            <a:r>
              <a:rPr lang="es-ES" sz="2000" dirty="0"/>
              <a:t>Can. </a:t>
            </a:r>
            <a:r>
              <a:rPr lang="it-IT" sz="2000" dirty="0"/>
              <a:t>1432 - Per le cause in cui si tratta della nullità della sacra ordinazione o della nullità o dello scioglimento del matrimonio sia costituito in diocesi il difensore del vincolo, che deve proporre ed esporre tutti gli argomenti che possono essere ragionevolmente addotti contro la nullità o lo scioglimento</a:t>
            </a:r>
            <a:r>
              <a:rPr lang="es-ES" sz="2000" dirty="0"/>
              <a:t>.</a:t>
            </a:r>
            <a:r>
              <a:rPr lang="en-US" sz="2000" dirty="0"/>
              <a:t> </a:t>
            </a:r>
          </a:p>
          <a:p>
            <a:r>
              <a:rPr lang="en-US" dirty="0"/>
              <a:t>Il </a:t>
            </a:r>
            <a:r>
              <a:rPr lang="it-IT" dirty="0">
                <a:solidFill>
                  <a:srgbClr val="FF0000"/>
                </a:solidFill>
              </a:rPr>
              <a:t>difensore del vincolo deve </a:t>
            </a:r>
            <a:r>
              <a:rPr lang="it-IT" b="1" dirty="0">
                <a:solidFill>
                  <a:srgbClr val="FF0000"/>
                </a:solidFill>
              </a:rPr>
              <a:t>poter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intervenire</a:t>
            </a:r>
            <a:r>
              <a:rPr lang="it-IT" dirty="0"/>
              <a:t> in tutte le fasi del processo, altrimenti la sentenza è nulla</a:t>
            </a:r>
            <a:r>
              <a:rPr lang="en-US" dirty="0"/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AC8D4F-72CB-4643-96DF-E97576E3A4CA}"/>
              </a:ext>
            </a:extLst>
          </p:cNvPr>
          <p:cNvSpPr txBox="1"/>
          <p:nvPr/>
        </p:nvSpPr>
        <p:spPr>
          <a:xfrm>
            <a:off x="3684104" y="1351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14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2875"/>
            <a:ext cx="7391401" cy="5715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Il </a:t>
            </a:r>
            <a:r>
              <a:rPr lang="en-US" sz="3000" dirty="0" err="1"/>
              <a:t>giudice</a:t>
            </a:r>
            <a:endParaRPr lang="en-US" sz="3000" dirty="0"/>
          </a:p>
        </p:txBody>
      </p:sp>
      <p:pic>
        <p:nvPicPr>
          <p:cNvPr id="5" name="Content Placeholder 4" descr="quinojuez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7" b="-4327"/>
          <a:stretch>
            <a:fillRect/>
          </a:stretch>
        </p:blipFill>
        <p:spPr>
          <a:xfrm>
            <a:off x="4741333" y="880533"/>
            <a:ext cx="4402667" cy="585046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880534"/>
            <a:ext cx="4622800" cy="597746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potestà nella Chiesa </a:t>
            </a:r>
            <a:r>
              <a:rPr lang="it-IT" dirty="0"/>
              <a:t>(legislativa, esecutiva, giudiziaria) è </a:t>
            </a:r>
            <a:r>
              <a:rPr lang="it-IT" dirty="0">
                <a:solidFill>
                  <a:srgbClr val="FF0000"/>
                </a:solidFill>
              </a:rPr>
              <a:t>concentrata</a:t>
            </a:r>
            <a:r>
              <a:rPr lang="it-IT" dirty="0"/>
              <a:t> nell'ufficio capitale.</a:t>
            </a:r>
          </a:p>
          <a:p>
            <a:r>
              <a:rPr lang="it-IT" dirty="0">
                <a:solidFill>
                  <a:srgbClr val="FF0000"/>
                </a:solidFill>
              </a:rPr>
              <a:t>Romano pontefice </a:t>
            </a:r>
            <a:r>
              <a:rPr lang="it-IT" dirty="0"/>
              <a:t>e </a:t>
            </a:r>
            <a:r>
              <a:rPr lang="it-IT" dirty="0">
                <a:solidFill>
                  <a:srgbClr val="FF0000"/>
                </a:solidFill>
              </a:rPr>
              <a:t>vescovo</a:t>
            </a:r>
            <a:r>
              <a:rPr lang="it-IT" dirty="0"/>
              <a:t> sono i giudici nativi</a:t>
            </a:r>
          </a:p>
          <a:p>
            <a:r>
              <a:rPr lang="it-IT" dirty="0"/>
              <a:t>Esercitano la potestà </a:t>
            </a:r>
            <a:r>
              <a:rPr lang="it-IT" dirty="0">
                <a:solidFill>
                  <a:srgbClr val="FF0000"/>
                </a:solidFill>
              </a:rPr>
              <a:t>personalmente</a:t>
            </a:r>
            <a:r>
              <a:rPr lang="it-IT" dirty="0"/>
              <a:t> o </a:t>
            </a:r>
            <a:r>
              <a:rPr lang="it-IT" dirty="0">
                <a:solidFill>
                  <a:srgbClr val="FF0000"/>
                </a:solidFill>
              </a:rPr>
              <a:t>attraverso</a:t>
            </a:r>
            <a:r>
              <a:rPr lang="it-IT" dirty="0"/>
              <a:t> altre persone o organi</a:t>
            </a:r>
          </a:p>
          <a:p>
            <a:r>
              <a:rPr lang="it-IT" dirty="0">
                <a:solidFill>
                  <a:srgbClr val="FF0000"/>
                </a:solidFill>
              </a:rPr>
              <a:t>Giurisdizione</a:t>
            </a:r>
            <a:r>
              <a:rPr lang="it-IT" dirty="0"/>
              <a:t> (il potere di amministrare la giustizia) e </a:t>
            </a:r>
            <a:r>
              <a:rPr lang="it-IT" dirty="0">
                <a:solidFill>
                  <a:srgbClr val="FF0000"/>
                </a:solidFill>
              </a:rPr>
              <a:t>competenza</a:t>
            </a:r>
            <a:r>
              <a:rPr lang="it-IT" dirty="0"/>
              <a:t> (l'attribuzione su un caso concreto secondo il titolo: personale, territoriale, materiale, funzionale)</a:t>
            </a:r>
          </a:p>
          <a:p>
            <a:pPr lvl="1"/>
            <a:r>
              <a:rPr lang="it-IT" sz="2200" dirty="0"/>
              <a:t>Motu proprio </a:t>
            </a:r>
            <a:r>
              <a:rPr lang="it-IT" sz="2200" i="1" dirty="0" err="1"/>
              <a:t>Mitis</a:t>
            </a:r>
            <a:r>
              <a:rPr lang="it-IT" sz="2200" i="1" dirty="0"/>
              <a:t> </a:t>
            </a:r>
            <a:r>
              <a:rPr lang="it-IT" sz="2200" i="1" dirty="0" err="1"/>
              <a:t>Iudex</a:t>
            </a:r>
            <a:r>
              <a:rPr lang="it-IT" sz="2200" i="1" dirty="0"/>
              <a:t> Dominus </a:t>
            </a:r>
            <a:r>
              <a:rPr lang="it-IT" sz="2200" i="1" dirty="0" err="1"/>
              <a:t>Iesus</a:t>
            </a:r>
            <a:r>
              <a:rPr lang="it-IT" sz="2200" i="1" dirty="0"/>
              <a:t> </a:t>
            </a:r>
            <a:r>
              <a:rPr lang="it-IT" sz="2200" dirty="0"/>
              <a:t>(2015) e la centralità del vescovo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76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49" y="762000"/>
            <a:ext cx="3556001" cy="1063624"/>
          </a:xfrm>
        </p:spPr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tribunale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" y="301626"/>
            <a:ext cx="5302248" cy="6556374"/>
          </a:xfrm>
        </p:spPr>
        <p:txBody>
          <a:bodyPr>
            <a:noAutofit/>
          </a:bodyPr>
          <a:lstStyle/>
          <a:p>
            <a:r>
              <a:rPr lang="it-IT" sz="2100" dirty="0"/>
              <a:t>Può essere </a:t>
            </a:r>
            <a:r>
              <a:rPr lang="it-IT" sz="2100" dirty="0">
                <a:solidFill>
                  <a:srgbClr val="FF0000"/>
                </a:solidFill>
              </a:rPr>
              <a:t>unipersonale</a:t>
            </a:r>
            <a:r>
              <a:rPr lang="it-IT" sz="2100" dirty="0"/>
              <a:t> o </a:t>
            </a:r>
            <a:r>
              <a:rPr lang="it-IT" sz="2100" dirty="0">
                <a:solidFill>
                  <a:srgbClr val="FF0000"/>
                </a:solidFill>
              </a:rPr>
              <a:t>collegiale</a:t>
            </a:r>
            <a:r>
              <a:rPr lang="it-IT" sz="2100" dirty="0"/>
              <a:t>. Per le cause matrimoniali, normalmente collegiale (di tre giudici). In caso di necessità, il vescovo può affidare le cause matrimoniali a un solo giudice chierico.</a:t>
            </a:r>
          </a:p>
          <a:p>
            <a:r>
              <a:rPr lang="it-IT" sz="2100" dirty="0"/>
              <a:t>Organi giudiziari composti da sacerdoti (per esempio il vicario giudiziale), chierici o </a:t>
            </a:r>
            <a:r>
              <a:rPr lang="it-IT" sz="2100" dirty="0">
                <a:solidFill>
                  <a:srgbClr val="FF0000"/>
                </a:solidFill>
              </a:rPr>
              <a:t>laici</a:t>
            </a:r>
            <a:r>
              <a:rPr lang="it-IT" sz="2100" dirty="0"/>
              <a:t>. Nella norma generale (c. 1421) la conferenza episcopale può autorizzare, se necessario, che uno dei tre giudici sia un laico. </a:t>
            </a:r>
            <a:r>
              <a:rPr lang="it-IT" sz="2100" i="1" dirty="0" err="1"/>
              <a:t>Mitis</a:t>
            </a:r>
            <a:r>
              <a:rPr lang="it-IT" sz="2100" i="1" dirty="0"/>
              <a:t> </a:t>
            </a:r>
            <a:r>
              <a:rPr lang="it-IT" sz="2100" i="1" dirty="0" err="1"/>
              <a:t>Iudex</a:t>
            </a:r>
            <a:r>
              <a:rPr lang="it-IT" sz="2100" i="1" dirty="0"/>
              <a:t> </a:t>
            </a:r>
            <a:r>
              <a:rPr lang="it-IT" sz="2100" dirty="0"/>
              <a:t>ha ampliato per le cause matrimoniali: non richiede l'autorizzazione della conferenza, ma il vescovo può nominare dei laici, che possono essere anche due (can. 1673, 3). </a:t>
            </a:r>
          </a:p>
        </p:txBody>
      </p:sp>
      <p:pic>
        <p:nvPicPr>
          <p:cNvPr id="5" name="Content Placeholder 4" descr="rot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1" b="-27411"/>
          <a:stretch>
            <a:fillRect/>
          </a:stretch>
        </p:blipFill>
        <p:spPr>
          <a:xfrm>
            <a:off x="5302249" y="1825624"/>
            <a:ext cx="3841749" cy="5032375"/>
          </a:xfrm>
        </p:spPr>
      </p:pic>
    </p:spTree>
    <p:extLst>
      <p:ext uri="{BB962C8B-B14F-4D97-AF65-F5344CB8AC3E}">
        <p14:creationId xmlns:p14="http://schemas.microsoft.com/office/powerpoint/2010/main" val="1079231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2844</TotalTime>
  <Words>3278</Words>
  <Application>Microsoft Macintosh PowerPoint</Application>
  <PresentationFormat>Presentazione su schermo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Courier New</vt:lpstr>
      <vt:lpstr>Palatino Linotype</vt:lpstr>
      <vt:lpstr>Executive</vt:lpstr>
      <vt:lpstr>Diritto processuale canonico.  I processi di nullità del matrimonio</vt:lpstr>
      <vt:lpstr>Presentazione standard di PowerPoint</vt:lpstr>
      <vt:lpstr>Presupposti </vt:lpstr>
      <vt:lpstr>Presupposti (segue) </vt:lpstr>
      <vt:lpstr>Presupposti del processo di nullità matrimoniale</vt:lpstr>
      <vt:lpstr>Parti private e pubbliche. Attore e convenuto. </vt:lpstr>
      <vt:lpstr>Presentazione standard di PowerPoint</vt:lpstr>
      <vt:lpstr>Il giudice</vt:lpstr>
      <vt:lpstr>Il tribunale</vt:lpstr>
      <vt:lpstr>La competenza (sulle sinogle cause)</vt:lpstr>
      <vt:lpstr>Romano Pontefice giudice supremo. Tribunali apostolici</vt:lpstr>
      <vt:lpstr>Riforma del processo: Mitis Iudex Dominus Iesus, MIDI (2015)</vt:lpstr>
      <vt:lpstr>Svolgimento del processo matrimoniale</vt:lpstr>
      <vt:lpstr>Sentenza del giudice. La certezza morale</vt:lpstr>
      <vt:lpstr>Sentenza del giudice. La certezza morale (segue)</vt:lpstr>
      <vt:lpstr>Impugnazioni della sentenza</vt:lpstr>
      <vt:lpstr>Impugnazioni (segue)</vt:lpstr>
      <vt:lpstr>Impugnazioni (3)</vt:lpstr>
      <vt:lpstr>Il processo più breve introdotto da MIDI</vt:lpstr>
      <vt:lpstr>Circostanze che rendono possible il processus brevior</vt:lpstr>
      <vt:lpstr>Processo documentale</vt:lpstr>
    </vt:vector>
  </TitlesOfParts>
  <Manager/>
  <Company>PUSC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procesal. Los procesos de nulidad del matrimonio</dc:title>
  <dc:subject/>
  <dc:creator>Miguel A. Ortiz</dc:creator>
  <cp:keywords/>
  <dc:description/>
  <cp:lastModifiedBy>Miguel Angel Ortiz</cp:lastModifiedBy>
  <cp:revision>99</cp:revision>
  <dcterms:created xsi:type="dcterms:W3CDTF">2019-05-29T20:15:16Z</dcterms:created>
  <dcterms:modified xsi:type="dcterms:W3CDTF">2024-05-08T14:25:55Z</dcterms:modified>
  <cp:category/>
</cp:coreProperties>
</file>