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2"/>
    <p:restoredTop sz="95982"/>
  </p:normalViewPr>
  <p:slideViewPr>
    <p:cSldViewPr snapToGrid="0">
      <p:cViewPr varScale="1">
        <p:scale>
          <a:sx n="117" d="100"/>
          <a:sy n="117" d="100"/>
        </p:scale>
        <p:origin x="2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10/8/24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EB75-198A-652A-11F7-5BDFD1A637D2}"/>
              </a:ext>
            </a:extLst>
          </p:cNvPr>
          <p:cNvSpPr>
            <a:spLocks noGrp="1"/>
          </p:cNvSpPr>
          <p:nvPr>
            <p:ph type="ctrTitle"/>
          </p:nvPr>
        </p:nvSpPr>
        <p:spPr/>
        <p:txBody>
          <a:bodyPr/>
          <a:lstStyle/>
          <a:p>
            <a:r>
              <a:rPr lang="it-IT" dirty="0"/>
              <a:t>Metodologia storica pratica II</a:t>
            </a:r>
          </a:p>
        </p:txBody>
      </p:sp>
      <p:sp>
        <p:nvSpPr>
          <p:cNvPr id="3" name="Sottotitolo 2">
            <a:extLst>
              <a:ext uri="{FF2B5EF4-FFF2-40B4-BE49-F238E27FC236}">
                <a16:creationId xmlns:a16="http://schemas.microsoft.com/office/drawing/2014/main" id="{8FD4B8B1-55FE-D06A-B02D-72D13B3B29AD}"/>
              </a:ext>
            </a:extLst>
          </p:cNvPr>
          <p:cNvSpPr>
            <a:spLocks noGrp="1"/>
          </p:cNvSpPr>
          <p:nvPr>
            <p:ph type="subTitle" idx="1"/>
          </p:nvPr>
        </p:nvSpPr>
        <p:spPr/>
        <p:txBody>
          <a:bodyPr/>
          <a:lstStyle/>
          <a:p>
            <a:r>
              <a:rPr lang="it-IT"/>
              <a:t>Lezione 1-2 – 8 e 22 </a:t>
            </a:r>
            <a:r>
              <a:rPr lang="it-IT" dirty="0"/>
              <a:t>ottobre 2024</a:t>
            </a:r>
          </a:p>
        </p:txBody>
      </p:sp>
    </p:spTree>
    <p:extLst>
      <p:ext uri="{BB962C8B-B14F-4D97-AF65-F5344CB8AC3E}">
        <p14:creationId xmlns:p14="http://schemas.microsoft.com/office/powerpoint/2010/main" val="221073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quarto paragrafo specifichiamo quale aspetto della fonte vogliamo studiare noi (obiettivo della tesi!).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fourth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specify</a:t>
            </a:r>
            <a:r>
              <a:rPr lang="it-IT" sz="1700" b="0" i="0" u="none" strike="noStrike" dirty="0">
                <a:solidFill>
                  <a:schemeClr val="tx1"/>
                </a:solidFill>
                <a:effectLst/>
                <a:latin typeface="Bookman Old Style" panose="02050604050505020204" pitchFamily="18" charset="0"/>
              </a:rPr>
              <a:t> the </a:t>
            </a:r>
            <a:r>
              <a:rPr lang="it-IT" sz="1700" b="0" i="0" u="none" strike="noStrike" dirty="0" err="1">
                <a:solidFill>
                  <a:schemeClr val="tx1"/>
                </a:solidFill>
                <a:effectLst/>
                <a:latin typeface="Bookman Old Style" panose="02050604050505020204" pitchFamily="18" charset="0"/>
              </a:rPr>
              <a:t>aspect</a:t>
            </a:r>
            <a:r>
              <a:rPr lang="it-IT" sz="1700" b="0" i="0" u="none" strike="noStrike" dirty="0">
                <a:solidFill>
                  <a:schemeClr val="tx1"/>
                </a:solidFill>
                <a:effectLst/>
                <a:latin typeface="Bookman Old Style" panose="02050604050505020204" pitchFamily="18" charset="0"/>
              </a:rPr>
              <a:t> of the source </a:t>
            </a:r>
            <a:r>
              <a:rPr lang="it-IT" sz="1700" b="0" i="0" u="none" strike="noStrike" dirty="0" err="1">
                <a:solidFill>
                  <a:schemeClr val="tx1"/>
                </a:solidFill>
                <a:effectLst/>
                <a:latin typeface="Bookman Old Style" panose="02050604050505020204" pitchFamily="18" charset="0"/>
              </a:rPr>
              <a:t>that</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intend</a:t>
            </a:r>
            <a:r>
              <a:rPr lang="it-IT" sz="1700" b="0" i="0" u="none" strike="noStrike" dirty="0">
                <a:solidFill>
                  <a:schemeClr val="tx1"/>
                </a:solidFill>
                <a:effectLst/>
                <a:latin typeface="Bookman Old Style" panose="02050604050505020204" pitchFamily="18" charset="0"/>
              </a:rPr>
              <a:t> to study (the </a:t>
            </a:r>
            <a:r>
              <a:rPr lang="it-IT" sz="1700" b="0" i="0" u="none" strike="noStrike" dirty="0" err="1">
                <a:solidFill>
                  <a:schemeClr val="tx1"/>
                </a:solidFill>
                <a:effectLst/>
                <a:latin typeface="Bookman Old Style" panose="02050604050505020204" pitchFamily="18" charset="0"/>
              </a:rPr>
              <a:t>thesis</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objective</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923330"/>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04686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quinto paragrafo presentiamo il contenuto di singolo capitolo.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fifth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present</a:t>
            </a:r>
            <a:r>
              <a:rPr lang="it-IT" sz="1700" b="0" i="0" u="none" strike="noStrike" dirty="0">
                <a:solidFill>
                  <a:schemeClr val="tx1"/>
                </a:solidFill>
                <a:effectLst/>
                <a:latin typeface="Bookman Old Style" panose="02050604050505020204" pitchFamily="18" charset="0"/>
              </a:rPr>
              <a:t> the </a:t>
            </a:r>
            <a:r>
              <a:rPr lang="it-IT" sz="1700" b="0" i="0" u="none" strike="noStrike" dirty="0" err="1">
                <a:solidFill>
                  <a:schemeClr val="tx1"/>
                </a:solidFill>
                <a:effectLst/>
                <a:latin typeface="Bookman Old Style" panose="02050604050505020204" pitchFamily="18" charset="0"/>
              </a:rPr>
              <a:t>content</a:t>
            </a:r>
            <a:r>
              <a:rPr lang="it-IT" sz="1700" b="0" i="0" u="none" strike="noStrike" dirty="0">
                <a:solidFill>
                  <a:schemeClr val="tx1"/>
                </a:solidFill>
                <a:effectLst/>
                <a:latin typeface="Bookman Old Style" panose="02050604050505020204" pitchFamily="18" charset="0"/>
              </a:rPr>
              <a:t> of </a:t>
            </a:r>
            <a:r>
              <a:rPr lang="it-IT" sz="1700" b="0" i="0" u="none" strike="noStrike" dirty="0" err="1">
                <a:solidFill>
                  <a:schemeClr val="tx1"/>
                </a:solidFill>
                <a:effectLst/>
                <a:latin typeface="Bookman Old Style" panose="02050604050505020204" pitchFamily="18" charset="0"/>
              </a:rPr>
              <a:t>each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individual</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chapter</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646331"/>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527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2353" y="2485321"/>
            <a:ext cx="4718304" cy="1482334"/>
          </a:xfrm>
        </p:spPr>
        <p:txBody>
          <a:bodyPr>
            <a:normAutofit fontScale="85000" lnSpcReduction="10000"/>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sesto paragrafo spieghiamo brevemente il metodo. In questa parte si può anche fare un elenco di domande che vogliamo fare alla nostra fonte.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fontScale="85000" lnSpcReduction="10000"/>
          </a:bodyPr>
          <a:lstStyle/>
          <a:p>
            <a:pPr marL="0" indent="0" algn="just">
              <a:lnSpc>
                <a:spcPct val="160000"/>
              </a:lnSpc>
              <a:buNone/>
            </a:pPr>
            <a:r>
              <a:rPr lang="it-IT" sz="1500" b="0" i="0" u="none" strike="noStrike" dirty="0">
                <a:solidFill>
                  <a:schemeClr val="tx1"/>
                </a:solidFill>
                <a:effectLst/>
                <a:latin typeface="Bookman Old Style" panose="02050604050505020204" pitchFamily="18" charset="0"/>
              </a:rPr>
              <a:t>In the </a:t>
            </a:r>
            <a:r>
              <a:rPr lang="it-IT" sz="1500" b="0" i="0" u="none" strike="noStrike" dirty="0" err="1">
                <a:solidFill>
                  <a:schemeClr val="tx1"/>
                </a:solidFill>
                <a:effectLst/>
                <a:latin typeface="Bookman Old Style" panose="02050604050505020204" pitchFamily="18" charset="0"/>
              </a:rPr>
              <a:t>sixth</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paragraph</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briefly</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explain</a:t>
            </a:r>
            <a:r>
              <a:rPr lang="it-IT" sz="1500" b="0" i="0" u="none" strike="noStrike" dirty="0">
                <a:solidFill>
                  <a:schemeClr val="tx1"/>
                </a:solidFill>
                <a:effectLst/>
                <a:latin typeface="Bookman Old Style" panose="02050604050505020204" pitchFamily="18" charset="0"/>
              </a:rPr>
              <a:t> the </a:t>
            </a:r>
            <a:r>
              <a:rPr lang="it-IT" sz="1500" b="0" i="0" u="none" strike="noStrike" dirty="0" err="1">
                <a:solidFill>
                  <a:schemeClr val="tx1"/>
                </a:solidFill>
                <a:effectLst/>
                <a:latin typeface="Bookman Old Style" panose="02050604050505020204" pitchFamily="18" charset="0"/>
              </a:rPr>
              <a:t>methodology</a:t>
            </a:r>
            <a:r>
              <a:rPr lang="it-IT" sz="1500" b="0" i="0" u="none" strike="noStrike" dirty="0">
                <a:solidFill>
                  <a:schemeClr val="tx1"/>
                </a:solidFill>
                <a:effectLst/>
                <a:latin typeface="Bookman Old Style" panose="02050604050505020204" pitchFamily="18" charset="0"/>
              </a:rPr>
              <a:t>. In </a:t>
            </a:r>
            <a:r>
              <a:rPr lang="it-IT" sz="1500" b="0" i="0" u="none" strike="noStrike" dirty="0" err="1">
                <a:solidFill>
                  <a:schemeClr val="tx1"/>
                </a:solidFill>
                <a:effectLst/>
                <a:latin typeface="Bookman Old Style" panose="02050604050505020204" pitchFamily="18" charset="0"/>
              </a:rPr>
              <a:t>this</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section</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a:t>
            </a:r>
            <a:r>
              <a:rPr lang="it-IT" sz="1500" b="0" i="0" u="none" strike="noStrike" dirty="0">
                <a:solidFill>
                  <a:schemeClr val="tx1"/>
                </a:solidFill>
                <a:effectLst/>
                <a:latin typeface="Bookman Old Style" panose="02050604050505020204" pitchFamily="18" charset="0"/>
              </a:rPr>
              <a:t> can </a:t>
            </a:r>
            <a:r>
              <a:rPr lang="it-IT" sz="1500" b="0" i="0" u="none" strike="noStrike" dirty="0" err="1">
                <a:solidFill>
                  <a:schemeClr val="tx1"/>
                </a:solidFill>
                <a:effectLst/>
                <a:latin typeface="Bookman Old Style" panose="02050604050505020204" pitchFamily="18" charset="0"/>
              </a:rPr>
              <a:t>also</a:t>
            </a:r>
            <a:r>
              <a:rPr lang="it-IT" sz="1500" b="0" i="0" u="none" strike="noStrike" dirty="0">
                <a:solidFill>
                  <a:schemeClr val="tx1"/>
                </a:solidFill>
                <a:effectLst/>
                <a:latin typeface="Bookman Old Style" panose="02050604050505020204" pitchFamily="18" charset="0"/>
              </a:rPr>
              <a:t> list the </a:t>
            </a:r>
            <a:r>
              <a:rPr lang="it-IT" sz="1500" b="0" i="0" u="none" strike="noStrike" dirty="0" err="1">
                <a:solidFill>
                  <a:schemeClr val="tx1"/>
                </a:solidFill>
                <a:effectLst/>
                <a:latin typeface="Bookman Old Style" panose="02050604050505020204" pitchFamily="18" charset="0"/>
              </a:rPr>
              <a:t>questions</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intend</a:t>
            </a:r>
            <a:r>
              <a:rPr lang="it-IT" sz="1500" b="0" i="0" u="none" strike="noStrike" dirty="0">
                <a:solidFill>
                  <a:schemeClr val="tx1"/>
                </a:solidFill>
                <a:effectLst/>
                <a:latin typeface="Bookman Old Style" panose="02050604050505020204" pitchFamily="18" charset="0"/>
              </a:rPr>
              <a:t> to </a:t>
            </a:r>
            <a:r>
              <a:rPr lang="it-IT" sz="1500" b="0" i="0" u="none" strike="noStrike" dirty="0" err="1">
                <a:solidFill>
                  <a:schemeClr val="tx1"/>
                </a:solidFill>
                <a:effectLst/>
                <a:latin typeface="Bookman Old Style" panose="02050604050505020204" pitchFamily="18" charset="0"/>
              </a:rPr>
              <a:t>ask</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your</a:t>
            </a:r>
            <a:r>
              <a:rPr lang="it-IT" sz="1500" b="0" i="0" u="none" strike="noStrike" dirty="0">
                <a:solidFill>
                  <a:schemeClr val="tx1"/>
                </a:solidFill>
                <a:effectLst/>
                <a:latin typeface="Bookman Old Style" panose="02050604050505020204" pitchFamily="18" charset="0"/>
              </a:rPr>
              <a:t> </a:t>
            </a:r>
            <a:r>
              <a:rPr lang="it-IT" sz="1500" b="0" i="0" u="none" strike="noStrike" dirty="0" err="1">
                <a:solidFill>
                  <a:schemeClr val="tx1"/>
                </a:solidFill>
                <a:effectLst/>
                <a:latin typeface="Bookman Old Style" panose="02050604050505020204" pitchFamily="18" charset="0"/>
              </a:rPr>
              <a:t>primary</a:t>
            </a:r>
            <a:r>
              <a:rPr lang="it-IT" sz="1500" b="0" i="0" u="none" strike="noStrike" dirty="0">
                <a:solidFill>
                  <a:schemeClr val="tx1"/>
                </a:solidFill>
                <a:effectLst/>
                <a:latin typeface="Bookman Old Style" panose="02050604050505020204" pitchFamily="18" charset="0"/>
              </a:rPr>
              <a:t> source.</a:t>
            </a:r>
            <a:endParaRPr lang="it-IT" sz="15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646331"/>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07960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Programma del corso</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fontScale="62500" lnSpcReduction="20000"/>
          </a:bodyPr>
          <a:lstStyle/>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Come scrivere un progetto di ricerca? – </a:t>
            </a:r>
            <a:r>
              <a:rPr lang="it-IT" sz="2900" kern="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8</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ottobre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Come scrivere un progetto di ricerca</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 22 ottobre</a:t>
            </a:r>
          </a:p>
          <a:p>
            <a:r>
              <a:rPr lang="it-IT" sz="2900" kern="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Edizioni critiche delle fonti, riviste di storia della Chiesa – 29 ottobre</a:t>
            </a:r>
          </a:p>
          <a:p>
            <a:r>
              <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Riviste in biblioteca e in internet (con Laura R</a:t>
            </a:r>
            <a:r>
              <a:rPr lang="it-IT" sz="2900" kern="1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rPr>
              <a:t>occhi) – 5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Citazioni - </a:t>
            </a:r>
            <a:r>
              <a:rPr lang="it-IT" sz="2900" kern="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19</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Citazioni - </a:t>
            </a:r>
            <a:r>
              <a:rPr lang="it-IT" sz="2900" kern="0" dirty="0">
                <a:solidFill>
                  <a:schemeClr val="tx1"/>
                </a:solidFill>
                <a:latin typeface="Bookman Old Style" panose="02050604050505020204" pitchFamily="18" charset="0"/>
                <a:ea typeface="Times New Roman" panose="02020603050405020304" pitchFamily="18" charset="0"/>
                <a:cs typeface="Times New Roman" panose="02020603050405020304" pitchFamily="18" charset="0"/>
              </a:rPr>
              <a:t>26</a:t>
            </a:r>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novembre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r>
              <a:rPr lang="it-IT" sz="2900" kern="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Test finale – 10 dicembre</a:t>
            </a:r>
            <a:endParaRPr lang="it-IT" sz="2900" kern="1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fontScale="62500" lnSpcReduction="20000"/>
          </a:bodyPr>
          <a:lstStyle/>
          <a:p>
            <a:pPr algn="l">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How to </a:t>
            </a:r>
            <a:r>
              <a:rPr lang="it-IT" sz="2900" b="0" i="0" u="none" strike="noStrike" dirty="0" err="1">
                <a:solidFill>
                  <a:schemeClr val="tx1"/>
                </a:solidFill>
                <a:effectLst/>
                <a:latin typeface="Bookman Old Style" panose="02050604050505020204" pitchFamily="18" charset="0"/>
              </a:rPr>
              <a:t>write</a:t>
            </a:r>
            <a:r>
              <a:rPr lang="it-IT" sz="2900" b="0" i="0" u="none" strike="noStrike" dirty="0">
                <a:solidFill>
                  <a:schemeClr val="tx1"/>
                </a:solidFill>
                <a:effectLst/>
                <a:latin typeface="Bookman Old Style" panose="02050604050505020204" pitchFamily="18" charset="0"/>
              </a:rPr>
              <a:t> a </a:t>
            </a:r>
            <a:r>
              <a:rPr lang="it-IT" sz="2900" dirty="0" err="1">
                <a:solidFill>
                  <a:schemeClr val="tx1"/>
                </a:solidFill>
                <a:latin typeface="Bookman Old Style" panose="02050604050505020204" pitchFamily="18" charset="0"/>
              </a:rPr>
              <a:t>r</a:t>
            </a:r>
            <a:r>
              <a:rPr lang="it-IT" sz="2900" b="0" i="0" u="none" strike="noStrike" dirty="0" err="1">
                <a:solidFill>
                  <a:schemeClr val="tx1"/>
                </a:solidFill>
                <a:effectLst/>
                <a:latin typeface="Bookman Old Style" panose="02050604050505020204" pitchFamily="18" charset="0"/>
              </a:rPr>
              <a:t>esearch</a:t>
            </a:r>
            <a:r>
              <a:rPr lang="it-IT" sz="2900" b="0" i="0" u="none" strike="noStrike" dirty="0">
                <a:solidFill>
                  <a:schemeClr val="tx1"/>
                </a:solidFill>
                <a:effectLst/>
                <a:latin typeface="Bookman Old Style" panose="02050604050505020204" pitchFamily="18" charset="0"/>
              </a:rPr>
              <a:t> project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a:t>
            </a:r>
            <a:r>
              <a:rPr lang="it-IT" sz="2900" dirty="0">
                <a:solidFill>
                  <a:schemeClr val="tx1"/>
                </a:solidFill>
                <a:latin typeface="Bookman Old Style" panose="02050604050505020204" pitchFamily="18" charset="0"/>
              </a:rPr>
              <a:t>8</a:t>
            </a:r>
          </a:p>
          <a:p>
            <a:pPr>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How to </a:t>
            </a:r>
            <a:r>
              <a:rPr lang="it-IT" sz="2900" b="0" i="0" u="none" strike="noStrike" dirty="0" err="1">
                <a:solidFill>
                  <a:schemeClr val="tx1"/>
                </a:solidFill>
                <a:effectLst/>
                <a:latin typeface="Bookman Old Style" panose="02050604050505020204" pitchFamily="18" charset="0"/>
              </a:rPr>
              <a:t>write</a:t>
            </a:r>
            <a:r>
              <a:rPr lang="it-IT" sz="2900" b="0" i="0" u="none" strike="noStrike" dirty="0">
                <a:solidFill>
                  <a:schemeClr val="tx1"/>
                </a:solidFill>
                <a:effectLst/>
                <a:latin typeface="Bookman Old Style" panose="02050604050505020204" pitchFamily="18" charset="0"/>
              </a:rPr>
              <a:t> a </a:t>
            </a:r>
            <a:r>
              <a:rPr lang="it-IT" sz="2900" dirty="0" err="1">
                <a:solidFill>
                  <a:schemeClr val="tx1"/>
                </a:solidFill>
                <a:latin typeface="Bookman Old Style" panose="02050604050505020204" pitchFamily="18" charset="0"/>
              </a:rPr>
              <a:t>r</a:t>
            </a:r>
            <a:r>
              <a:rPr lang="it-IT" sz="2900" b="0" i="0" u="none" strike="noStrike" dirty="0" err="1">
                <a:solidFill>
                  <a:schemeClr val="tx1"/>
                </a:solidFill>
                <a:effectLst/>
                <a:latin typeface="Bookman Old Style" panose="02050604050505020204" pitchFamily="18" charset="0"/>
              </a:rPr>
              <a:t>esearch</a:t>
            </a:r>
            <a:r>
              <a:rPr lang="it-IT" sz="2900" b="0" i="0" u="none" strike="noStrike" dirty="0">
                <a:solidFill>
                  <a:schemeClr val="tx1"/>
                </a:solidFill>
                <a:effectLst/>
                <a:latin typeface="Bookman Old Style" panose="02050604050505020204" pitchFamily="18" charset="0"/>
              </a:rPr>
              <a:t> project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22</a:t>
            </a:r>
          </a:p>
          <a:p>
            <a:pPr algn="l">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Critical </a:t>
            </a:r>
            <a:r>
              <a:rPr lang="it-IT" sz="2900" dirty="0" err="1">
                <a:solidFill>
                  <a:schemeClr val="tx1"/>
                </a:solidFill>
                <a:latin typeface="Bookman Old Style" panose="02050604050505020204" pitchFamily="18" charset="0"/>
              </a:rPr>
              <a:t>e</a:t>
            </a:r>
            <a:r>
              <a:rPr lang="it-IT" sz="2900" b="0" i="0" u="none" strike="noStrike" dirty="0" err="1">
                <a:solidFill>
                  <a:schemeClr val="tx1"/>
                </a:solidFill>
                <a:effectLst/>
                <a:latin typeface="Bookman Old Style" panose="02050604050505020204" pitchFamily="18" charset="0"/>
              </a:rPr>
              <a:t>ditions</a:t>
            </a:r>
            <a:r>
              <a:rPr lang="it-IT" sz="2900" b="0" i="0" u="none" strike="noStrike" dirty="0">
                <a:solidFill>
                  <a:schemeClr val="tx1"/>
                </a:solidFill>
                <a:effectLst/>
                <a:latin typeface="Bookman Old Style" panose="02050604050505020204" pitchFamily="18" charset="0"/>
              </a:rPr>
              <a:t> of sources, Church History journals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29</a:t>
            </a:r>
          </a:p>
          <a:p>
            <a:pPr algn="l">
              <a:buFont typeface="Arial" panose="020B0604020202020204" pitchFamily="34" charset="0"/>
              <a:buChar char="•"/>
            </a:pPr>
            <a:r>
              <a:rPr lang="it-IT" sz="2900" b="0" i="0" u="none" strike="noStrike" dirty="0">
                <a:solidFill>
                  <a:schemeClr val="tx1"/>
                </a:solidFill>
                <a:effectLst/>
                <a:latin typeface="Bookman Old Style" panose="02050604050505020204" pitchFamily="18" charset="0"/>
              </a:rPr>
              <a:t>Journals in library and in web – Novembre 5</a:t>
            </a: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Citations</a:t>
            </a:r>
            <a:r>
              <a:rPr lang="it-IT" sz="2900" b="0" i="0" u="none" strike="noStrike" dirty="0">
                <a:solidFill>
                  <a:schemeClr val="tx1"/>
                </a:solidFill>
                <a:effectLst/>
                <a:latin typeface="Bookman Old Style" panose="02050604050505020204" pitchFamily="18" charset="0"/>
              </a:rPr>
              <a:t> - </a:t>
            </a:r>
            <a:r>
              <a:rPr lang="it-IT" sz="2900" b="0" i="0" u="none" strike="noStrike" dirty="0" err="1">
                <a:solidFill>
                  <a:schemeClr val="tx1"/>
                </a:solidFill>
                <a:effectLst/>
                <a:latin typeface="Bookman Old Style" panose="02050604050505020204" pitchFamily="18" charset="0"/>
              </a:rPr>
              <a:t>October</a:t>
            </a:r>
            <a:r>
              <a:rPr lang="it-IT" sz="2900" b="0" i="0" u="none" strike="noStrike" dirty="0">
                <a:solidFill>
                  <a:schemeClr val="tx1"/>
                </a:solidFill>
                <a:effectLst/>
                <a:latin typeface="Bookman Old Style" panose="02050604050505020204" pitchFamily="18" charset="0"/>
              </a:rPr>
              <a:t> </a:t>
            </a:r>
            <a:r>
              <a:rPr lang="it-IT" sz="2900" dirty="0">
                <a:solidFill>
                  <a:schemeClr val="tx1"/>
                </a:solidFill>
                <a:latin typeface="Bookman Old Style" panose="02050604050505020204" pitchFamily="18" charset="0"/>
              </a:rPr>
              <a:t>19</a:t>
            </a:r>
            <a:endParaRPr lang="it-IT" sz="2900" b="0" i="0" u="none" strike="noStrike" dirty="0">
              <a:solidFill>
                <a:schemeClr val="tx1"/>
              </a:solidFill>
              <a:effectLst/>
              <a:latin typeface="Bookman Old Style" panose="02050604050505020204" pitchFamily="18" charset="0"/>
            </a:endParaRP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Citations</a:t>
            </a:r>
            <a:r>
              <a:rPr lang="it-IT" sz="2900" b="0" i="0" u="none" strike="noStrike" dirty="0">
                <a:solidFill>
                  <a:schemeClr val="tx1"/>
                </a:solidFill>
                <a:effectLst/>
                <a:latin typeface="Bookman Old Style" panose="02050604050505020204" pitchFamily="18" charset="0"/>
              </a:rPr>
              <a:t> - November </a:t>
            </a:r>
            <a:r>
              <a:rPr lang="it-IT" sz="2900" dirty="0">
                <a:solidFill>
                  <a:schemeClr val="tx1"/>
                </a:solidFill>
                <a:latin typeface="Bookman Old Style" panose="02050604050505020204" pitchFamily="18" charset="0"/>
              </a:rPr>
              <a:t>26</a:t>
            </a:r>
            <a:endParaRPr lang="it-IT" sz="2900" b="0" i="0" u="none" strike="noStrike" dirty="0">
              <a:solidFill>
                <a:schemeClr val="tx1"/>
              </a:solidFill>
              <a:effectLst/>
              <a:latin typeface="Bookman Old Style" panose="02050604050505020204" pitchFamily="18" charset="0"/>
            </a:endParaRPr>
          </a:p>
          <a:p>
            <a:pPr algn="l">
              <a:buFont typeface="Arial" panose="020B0604020202020204" pitchFamily="34" charset="0"/>
              <a:buChar char="•"/>
            </a:pPr>
            <a:r>
              <a:rPr lang="it-IT" sz="2900" b="0" i="0" u="none" strike="noStrike" dirty="0" err="1">
                <a:solidFill>
                  <a:schemeClr val="tx1"/>
                </a:solidFill>
                <a:effectLst/>
                <a:latin typeface="Bookman Old Style" panose="02050604050505020204" pitchFamily="18" charset="0"/>
              </a:rPr>
              <a:t>Final</a:t>
            </a:r>
            <a:r>
              <a:rPr lang="it-IT" sz="2900" b="0" i="0" u="none" strike="noStrike" dirty="0">
                <a:solidFill>
                  <a:schemeClr val="tx1"/>
                </a:solidFill>
                <a:effectLst/>
                <a:latin typeface="Bookman Old Style" panose="02050604050505020204" pitchFamily="18" charset="0"/>
              </a:rPr>
              <a:t> </a:t>
            </a:r>
            <a:r>
              <a:rPr lang="it-IT" sz="2900" b="0" i="0" u="none" strike="noStrike" dirty="0" err="1">
                <a:solidFill>
                  <a:schemeClr val="tx1"/>
                </a:solidFill>
                <a:effectLst/>
                <a:latin typeface="Bookman Old Style" panose="02050604050505020204" pitchFamily="18" charset="0"/>
              </a:rPr>
              <a:t>Exam</a:t>
            </a:r>
            <a:r>
              <a:rPr lang="it-IT" sz="2900" b="0" i="0" u="none" strike="noStrike" dirty="0">
                <a:solidFill>
                  <a:schemeClr val="tx1"/>
                </a:solidFill>
                <a:effectLst/>
                <a:latin typeface="Bookman Old Style" panose="02050604050505020204" pitchFamily="18" charset="0"/>
              </a:rPr>
              <a:t> - </a:t>
            </a:r>
            <a:r>
              <a:rPr lang="it-IT" sz="2900" b="0" i="0" u="none" strike="noStrike" dirty="0" err="1">
                <a:solidFill>
                  <a:schemeClr val="tx1"/>
                </a:solidFill>
                <a:effectLst/>
                <a:latin typeface="Bookman Old Style" panose="02050604050505020204" pitchFamily="18" charset="0"/>
              </a:rPr>
              <a:t>December</a:t>
            </a:r>
            <a:r>
              <a:rPr lang="it-IT" sz="2900" b="0" i="0" u="none" strike="noStrike" dirty="0">
                <a:solidFill>
                  <a:schemeClr val="tx1"/>
                </a:solidFill>
                <a:effectLst/>
                <a:latin typeface="Bookman Old Style" panose="02050604050505020204" pitchFamily="18" charset="0"/>
              </a:rPr>
              <a:t> 10</a:t>
            </a:r>
          </a:p>
          <a:p>
            <a:pPr marL="0" indent="0">
              <a:buNone/>
            </a:pPr>
            <a:endParaRPr lang="it-IT" dirty="0"/>
          </a:p>
        </p:txBody>
      </p:sp>
    </p:spTree>
    <p:extLst>
      <p:ext uri="{BB962C8B-B14F-4D97-AF65-F5344CB8AC3E}">
        <p14:creationId xmlns:p14="http://schemas.microsoft.com/office/powerpoint/2010/main" val="160553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Valutazione del corso</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lnSpcReduction="10000"/>
          </a:bodyPr>
          <a:lstStyle/>
          <a:p>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50% - esercitazioni pratiche (ad esempio, presentare una </a:t>
            </a:r>
            <a:r>
              <a:rPr lang="it-IT" kern="100" dirty="0">
                <a:latin typeface="Bookman Old Style" panose="02050604050505020204" pitchFamily="18" charset="0"/>
                <a:ea typeface="Calibri" panose="020F0502020204030204" pitchFamily="34" charset="0"/>
                <a:cs typeface="Times New Roman" panose="02020603050405020304" pitchFamily="18" charset="0"/>
              </a:rPr>
              <a:t>progetto di ricerca</a:t>
            </a:r>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 che gli studenti dovranno fare durante le lezioni;</a:t>
            </a:r>
          </a:p>
          <a:p>
            <a:r>
              <a:rPr lang="it-IT" kern="100" dirty="0">
                <a:effectLst/>
                <a:latin typeface="Bookman Old Style" panose="02050604050505020204" pitchFamily="18" charset="0"/>
                <a:ea typeface="Calibri" panose="020F0502020204030204" pitchFamily="34" charset="0"/>
                <a:cs typeface="Times New Roman" panose="02020603050405020304" pitchFamily="18" charset="0"/>
              </a:rPr>
              <a:t>50% - test finale (che si svolgerà durante l’ultima lezione – 10 dicembre) </a:t>
            </a:r>
          </a:p>
          <a:p>
            <a:pPr marL="0" indent="0">
              <a:buNone/>
            </a:pPr>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lnSpcReduction="10000"/>
          </a:bodyPr>
          <a:lstStyle/>
          <a:p>
            <a:r>
              <a:rPr lang="it-IT" b="0" i="0" u="none" strike="noStrike" dirty="0">
                <a:effectLst/>
                <a:latin typeface="Bookman Old Style" panose="02050604050505020204" pitchFamily="18" charset="0"/>
              </a:rPr>
              <a:t>50% - </a:t>
            </a:r>
            <a:r>
              <a:rPr lang="it-IT" dirty="0" err="1">
                <a:latin typeface="Bookman Old Style" panose="02050604050505020204" pitchFamily="18" charset="0"/>
              </a:rPr>
              <a:t>p</a:t>
            </a:r>
            <a:r>
              <a:rPr lang="it-IT" b="0" i="0" u="none" strike="noStrike" dirty="0" err="1">
                <a:effectLst/>
                <a:latin typeface="Bookman Old Style" panose="02050604050505020204" pitchFamily="18" charset="0"/>
              </a:rPr>
              <a:t>ractical</a:t>
            </a:r>
            <a:r>
              <a:rPr lang="it-IT" b="0" i="0" u="none" strike="noStrike" dirty="0">
                <a:effectLst/>
                <a:latin typeface="Bookman Old Style" panose="02050604050505020204" pitchFamily="18" charset="0"/>
              </a:rPr>
              <a:t> </a:t>
            </a:r>
            <a:r>
              <a:rPr lang="it-IT" dirty="0" err="1">
                <a:latin typeface="Bookman Old Style" panose="02050604050505020204" pitchFamily="18" charset="0"/>
              </a:rPr>
              <a:t>e</a:t>
            </a:r>
            <a:r>
              <a:rPr lang="it-IT" b="0" i="0" u="none" strike="noStrike" dirty="0" err="1">
                <a:effectLst/>
                <a:latin typeface="Bookman Old Style" panose="02050604050505020204" pitchFamily="18" charset="0"/>
              </a:rPr>
              <a:t>xercises</a:t>
            </a:r>
            <a:r>
              <a:rPr lang="it-IT" b="0" i="0" u="none" strike="noStrike" dirty="0">
                <a:effectLst/>
                <a:latin typeface="Bookman Old Style" panose="02050604050505020204" pitchFamily="18" charset="0"/>
              </a:rPr>
              <a:t> (e.g., </a:t>
            </a:r>
            <a:r>
              <a:rPr lang="it-IT" b="0" i="0" u="none" strike="noStrike" dirty="0" err="1">
                <a:effectLst/>
                <a:latin typeface="Bookman Old Style" panose="02050604050505020204" pitchFamily="18" charset="0"/>
              </a:rPr>
              <a:t>presenting</a:t>
            </a:r>
            <a:r>
              <a:rPr lang="it-IT" b="0" i="0" u="none" strike="noStrike" dirty="0">
                <a:effectLst/>
                <a:latin typeface="Bookman Old Style" panose="02050604050505020204" pitchFamily="18" charset="0"/>
              </a:rPr>
              <a:t> a </a:t>
            </a:r>
            <a:r>
              <a:rPr lang="it-IT" dirty="0" err="1">
                <a:latin typeface="Bookman Old Style" panose="02050604050505020204" pitchFamily="18" charset="0"/>
              </a:rPr>
              <a:t>research</a:t>
            </a:r>
            <a:r>
              <a:rPr lang="it-IT" dirty="0">
                <a:latin typeface="Bookman Old Style" panose="02050604050505020204" pitchFamily="18" charset="0"/>
              </a:rPr>
              <a:t> project)</a:t>
            </a:r>
            <a:r>
              <a:rPr lang="it-IT" b="0" i="0" u="none" strike="noStrike" dirty="0">
                <a:effectLst/>
                <a:latin typeface="Bookman Old Style" panose="02050604050505020204" pitchFamily="18" charset="0"/>
              </a:rPr>
              <a:t>, to be </a:t>
            </a:r>
            <a:r>
              <a:rPr lang="it-IT" b="0" i="0" u="none" strike="noStrike" dirty="0" err="1">
                <a:effectLst/>
                <a:latin typeface="Bookman Old Style" panose="02050604050505020204" pitchFamily="18" charset="0"/>
              </a:rPr>
              <a:t>carried</a:t>
            </a:r>
            <a:r>
              <a:rPr lang="it-IT" b="0" i="0" u="none" strike="noStrike" dirty="0">
                <a:effectLst/>
                <a:latin typeface="Bookman Old Style" panose="02050604050505020204" pitchFamily="18" charset="0"/>
              </a:rPr>
              <a:t> out by </a:t>
            </a:r>
            <a:r>
              <a:rPr lang="it-IT" b="0" i="0" u="none" strike="noStrike" dirty="0" err="1">
                <a:effectLst/>
                <a:latin typeface="Bookman Old Style" panose="02050604050505020204" pitchFamily="18" charset="0"/>
              </a:rPr>
              <a:t>students</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during</a:t>
            </a:r>
            <a:r>
              <a:rPr lang="it-IT" b="0" i="0" u="none" strike="noStrike" dirty="0">
                <a:effectLst/>
                <a:latin typeface="Bookman Old Style" panose="02050604050505020204" pitchFamily="18" charset="0"/>
              </a:rPr>
              <a:t> the </a:t>
            </a:r>
            <a:r>
              <a:rPr lang="it-IT" b="0" i="0" u="none" strike="noStrike" dirty="0" err="1">
                <a:effectLst/>
                <a:latin typeface="Bookman Old Style" panose="02050604050505020204" pitchFamily="18" charset="0"/>
              </a:rPr>
              <a:t>lessons</a:t>
            </a:r>
            <a:r>
              <a:rPr lang="it-IT" b="0" i="0" u="none" strike="noStrike" dirty="0">
                <a:effectLst/>
                <a:latin typeface="Bookman Old Style" panose="02050604050505020204" pitchFamily="18" charset="0"/>
              </a:rPr>
              <a:t>.</a:t>
            </a:r>
          </a:p>
          <a:p>
            <a:r>
              <a:rPr lang="it-IT" b="0" i="0" u="none" strike="noStrike" dirty="0">
                <a:effectLst/>
                <a:latin typeface="Bookman Old Style" panose="02050604050505020204" pitchFamily="18" charset="0"/>
              </a:rPr>
              <a:t>50% - </a:t>
            </a:r>
            <a:r>
              <a:rPr lang="it-IT" dirty="0" err="1">
                <a:latin typeface="Bookman Old Style" panose="02050604050505020204" pitchFamily="18" charset="0"/>
              </a:rPr>
              <a:t>f</a:t>
            </a:r>
            <a:r>
              <a:rPr lang="it-IT" b="0" i="0" u="none" strike="noStrike" dirty="0" err="1">
                <a:effectLst/>
                <a:latin typeface="Bookman Old Style" panose="02050604050505020204" pitchFamily="18" charset="0"/>
              </a:rPr>
              <a:t>inal</a:t>
            </a:r>
            <a:r>
              <a:rPr lang="it-IT" b="0" i="0" u="none" strike="noStrike" dirty="0">
                <a:effectLst/>
                <a:latin typeface="Bookman Old Style" panose="02050604050505020204" pitchFamily="18" charset="0"/>
              </a:rPr>
              <a:t> </a:t>
            </a:r>
            <a:r>
              <a:rPr lang="it-IT" dirty="0" err="1">
                <a:latin typeface="Bookman Old Style" panose="02050604050505020204" pitchFamily="18" charset="0"/>
              </a:rPr>
              <a:t>e</a:t>
            </a:r>
            <a:r>
              <a:rPr lang="it-IT" b="0" i="0" u="none" strike="noStrike" dirty="0" err="1">
                <a:effectLst/>
                <a:latin typeface="Bookman Old Style" panose="02050604050505020204" pitchFamily="18" charset="0"/>
              </a:rPr>
              <a:t>xam</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which</a:t>
            </a:r>
            <a:r>
              <a:rPr lang="it-IT" b="0" i="0" u="none" strike="noStrike" dirty="0">
                <a:effectLst/>
                <a:latin typeface="Bookman Old Style" panose="02050604050505020204" pitchFamily="18" charset="0"/>
              </a:rPr>
              <a:t> </a:t>
            </a:r>
            <a:r>
              <a:rPr lang="it-IT" b="0" i="0" u="none" strike="noStrike" dirty="0" err="1">
                <a:effectLst/>
                <a:latin typeface="Bookman Old Style" panose="02050604050505020204" pitchFamily="18" charset="0"/>
              </a:rPr>
              <a:t>will</a:t>
            </a:r>
            <a:r>
              <a:rPr lang="it-IT" b="0" i="0" u="none" strike="noStrike" dirty="0">
                <a:effectLst/>
                <a:latin typeface="Bookman Old Style" panose="02050604050505020204" pitchFamily="18" charset="0"/>
              </a:rPr>
              <a:t> take place </a:t>
            </a:r>
            <a:r>
              <a:rPr lang="it-IT" b="0" i="0" u="none" strike="noStrike" dirty="0" err="1">
                <a:effectLst/>
                <a:latin typeface="Bookman Old Style" panose="02050604050505020204" pitchFamily="18" charset="0"/>
              </a:rPr>
              <a:t>during</a:t>
            </a:r>
            <a:r>
              <a:rPr lang="it-IT" b="0" i="0" u="none" strike="noStrike" dirty="0">
                <a:effectLst/>
                <a:latin typeface="Bookman Old Style" panose="02050604050505020204" pitchFamily="18" charset="0"/>
              </a:rPr>
              <a:t> the last class on </a:t>
            </a:r>
            <a:r>
              <a:rPr lang="it-IT" b="0" i="0" u="none" strike="noStrike" dirty="0" err="1">
                <a:effectLst/>
                <a:latin typeface="Bookman Old Style" panose="02050604050505020204" pitchFamily="18" charset="0"/>
              </a:rPr>
              <a:t>December</a:t>
            </a:r>
            <a:r>
              <a:rPr lang="it-IT" b="0" i="0" u="none" strike="noStrike" dirty="0">
                <a:effectLst/>
                <a:latin typeface="Bookman Old Style" panose="02050604050505020204" pitchFamily="18" charset="0"/>
              </a:rPr>
              <a:t> 10).</a:t>
            </a:r>
          </a:p>
          <a:p>
            <a:pPr marL="0" indent="0">
              <a:buNone/>
            </a:pPr>
            <a:br>
              <a:rPr lang="it-IT" dirty="0">
                <a:latin typeface="Bookman Old Style" panose="02050604050505020204" pitchFamily="18" charset="0"/>
              </a:rPr>
            </a:br>
            <a:endParaRPr lang="it-IT" dirty="0">
              <a:latin typeface="Bookman Old Style" panose="02050604050505020204" pitchFamily="18" charset="0"/>
            </a:endParaRPr>
          </a:p>
        </p:txBody>
      </p:sp>
    </p:spTree>
    <p:extLst>
      <p:ext uri="{BB962C8B-B14F-4D97-AF65-F5344CB8AC3E}">
        <p14:creationId xmlns:p14="http://schemas.microsoft.com/office/powerpoint/2010/main" val="379108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a:bodyPr>
          <a:lstStyle/>
          <a:p>
            <a:pPr marL="0" indent="0" algn="just">
              <a:buNone/>
            </a:pPr>
            <a:r>
              <a:rPr lang="it-IT" sz="2000" kern="100" dirty="0">
                <a:effectLst/>
                <a:latin typeface="Bookman Old Style" panose="02050604050505020204" pitchFamily="18" charset="0"/>
                <a:ea typeface="Calibri" panose="020F0502020204030204" pitchFamily="34" charset="0"/>
                <a:cs typeface="Times New Roman" panose="02020603050405020304" pitchFamily="18" charset="0"/>
              </a:rPr>
              <a:t>Entro il 22 novembre tutti gli studenti del II anno devono presentare un progetto di ricerca in vista dell’elaborazione della tesi di licenza. Bisogna compilare online un modulo in cui si indica il relatore e il tema e allegare 2-3 pagine del progetto.</a:t>
            </a:r>
            <a:endParaRPr lang="it-IT"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a:bodyPr>
          <a:lstStyle/>
          <a:p>
            <a:pPr marL="0" indent="0" algn="just">
              <a:buNone/>
            </a:pPr>
            <a:r>
              <a:rPr lang="it-IT" sz="2000" b="0" i="0" u="none" strike="noStrike" dirty="0">
                <a:solidFill>
                  <a:schemeClr val="tx1"/>
                </a:solidFill>
                <a:effectLst/>
                <a:latin typeface="Bookman Old Style" panose="02050604050505020204" pitchFamily="18" charset="0"/>
              </a:rPr>
              <a:t>By November 22, </a:t>
            </a:r>
            <a:r>
              <a:rPr lang="it-IT" sz="2000" b="0" i="0" u="none" strike="noStrike" dirty="0" err="1">
                <a:solidFill>
                  <a:schemeClr val="tx1"/>
                </a:solidFill>
                <a:effectLst/>
                <a:latin typeface="Bookman Old Style" panose="02050604050505020204" pitchFamily="18" charset="0"/>
              </a:rPr>
              <a:t>all</a:t>
            </a:r>
            <a:r>
              <a:rPr lang="it-IT" sz="2000" b="0" i="0" u="none" strike="noStrike" dirty="0">
                <a:solidFill>
                  <a:schemeClr val="tx1"/>
                </a:solidFill>
                <a:effectLst/>
                <a:latin typeface="Bookman Old Style" panose="02050604050505020204" pitchFamily="18" charset="0"/>
              </a:rPr>
              <a:t> second-</a:t>
            </a:r>
            <a:r>
              <a:rPr lang="it-IT" sz="2000" b="0" i="0" u="none" strike="noStrike" dirty="0" err="1">
                <a:solidFill>
                  <a:schemeClr val="tx1"/>
                </a:solidFill>
                <a:effectLst/>
                <a:latin typeface="Bookman Old Style" panose="02050604050505020204" pitchFamily="18" charset="0"/>
              </a:rPr>
              <a:t>year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students</a:t>
            </a:r>
            <a:r>
              <a:rPr lang="it-IT" sz="2000" b="0" i="0" u="none" strike="noStrike" dirty="0">
                <a:solidFill>
                  <a:schemeClr val="tx1"/>
                </a:solidFill>
                <a:effectLst/>
                <a:latin typeface="Bookman Old Style" panose="02050604050505020204" pitchFamily="18" charset="0"/>
              </a:rPr>
              <a:t> must </a:t>
            </a:r>
            <a:r>
              <a:rPr lang="it-IT" sz="2000" b="0" i="0" u="none" strike="noStrike" dirty="0" err="1">
                <a:solidFill>
                  <a:schemeClr val="tx1"/>
                </a:solidFill>
                <a:effectLst/>
                <a:latin typeface="Bookman Old Style" panose="02050604050505020204" pitchFamily="18" charset="0"/>
              </a:rPr>
              <a:t>submit</a:t>
            </a:r>
            <a:r>
              <a:rPr lang="it-IT" sz="2000" b="0" i="0" u="none" strike="noStrike" dirty="0">
                <a:solidFill>
                  <a:schemeClr val="tx1"/>
                </a:solidFill>
                <a:effectLst/>
                <a:latin typeface="Bookman Old Style" panose="02050604050505020204" pitchFamily="18" charset="0"/>
              </a:rPr>
              <a:t> a </a:t>
            </a:r>
            <a:r>
              <a:rPr lang="it-IT" sz="2000" b="0" i="0" u="none" strike="noStrike" dirty="0" err="1">
                <a:solidFill>
                  <a:schemeClr val="tx1"/>
                </a:solidFill>
                <a:effectLst/>
                <a:latin typeface="Bookman Old Style" panose="02050604050505020204" pitchFamily="18" charset="0"/>
              </a:rPr>
              <a:t>research</a:t>
            </a:r>
            <a:r>
              <a:rPr lang="it-IT" sz="2000" b="0" i="0" u="none" strike="noStrike" dirty="0">
                <a:solidFill>
                  <a:schemeClr val="tx1"/>
                </a:solidFill>
                <a:effectLst/>
                <a:latin typeface="Bookman Old Style" panose="02050604050505020204" pitchFamily="18" charset="0"/>
              </a:rPr>
              <a:t> project in </a:t>
            </a:r>
            <a:r>
              <a:rPr lang="it-IT" sz="2000" b="0" i="0" u="none" strike="noStrike" dirty="0" err="1">
                <a:solidFill>
                  <a:schemeClr val="tx1"/>
                </a:solidFill>
                <a:effectLst/>
                <a:latin typeface="Bookman Old Style" panose="02050604050505020204" pitchFamily="18" charset="0"/>
              </a:rPr>
              <a:t>preparation</a:t>
            </a:r>
            <a:r>
              <a:rPr lang="it-IT" sz="2000" b="0" i="0" u="none" strike="noStrike" dirty="0">
                <a:solidFill>
                  <a:schemeClr val="tx1"/>
                </a:solidFill>
                <a:effectLst/>
                <a:latin typeface="Bookman Old Style" panose="02050604050505020204" pitchFamily="18" charset="0"/>
              </a:rPr>
              <a:t> for </a:t>
            </a:r>
            <a:r>
              <a:rPr lang="it-IT" sz="2000" b="0" i="0" u="none" strike="noStrike" dirty="0" err="1">
                <a:solidFill>
                  <a:schemeClr val="tx1"/>
                </a:solidFill>
                <a:effectLst/>
                <a:latin typeface="Bookman Old Style" panose="02050604050505020204" pitchFamily="18" charset="0"/>
              </a:rPr>
              <a:t>their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thesis</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You</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will</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need</a:t>
            </a:r>
            <a:r>
              <a:rPr lang="it-IT" sz="2000" b="0" i="0" u="none" strike="noStrike" dirty="0">
                <a:solidFill>
                  <a:schemeClr val="tx1"/>
                </a:solidFill>
                <a:effectLst/>
                <a:latin typeface="Bookman Old Style" panose="02050604050505020204" pitchFamily="18" charset="0"/>
              </a:rPr>
              <a:t> to complete an online </a:t>
            </a:r>
            <a:r>
              <a:rPr lang="it-IT" sz="2000" b="0" i="0" u="none" strike="noStrike" dirty="0" err="1">
                <a:solidFill>
                  <a:schemeClr val="tx1"/>
                </a:solidFill>
                <a:effectLst/>
                <a:latin typeface="Bookman Old Style" panose="02050604050505020204" pitchFamily="18" charset="0"/>
              </a:rPr>
              <a:t>form</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indicating</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your</a:t>
            </a:r>
            <a:r>
              <a:rPr lang="it-IT" sz="2000" b="0" i="0" u="none" strike="noStrike" dirty="0">
                <a:solidFill>
                  <a:schemeClr val="tx1"/>
                </a:solidFill>
                <a:effectLst/>
                <a:latin typeface="Bookman Old Style" panose="02050604050505020204" pitchFamily="18" charset="0"/>
              </a:rPr>
              <a:t> </a:t>
            </a:r>
            <a:r>
              <a:rPr lang="it-IT" sz="2000" b="0" i="0" u="none" strike="noStrike" dirty="0" err="1">
                <a:solidFill>
                  <a:schemeClr val="tx1"/>
                </a:solidFill>
                <a:effectLst/>
                <a:latin typeface="Bookman Old Style" panose="02050604050505020204" pitchFamily="18" charset="0"/>
              </a:rPr>
              <a:t>accademic</a:t>
            </a:r>
            <a:r>
              <a:rPr lang="it-IT" sz="2000" b="0" i="0" u="none" strike="noStrike" dirty="0">
                <a:solidFill>
                  <a:schemeClr val="tx1"/>
                </a:solidFill>
                <a:effectLst/>
                <a:latin typeface="Bookman Old Style" panose="02050604050505020204" pitchFamily="18" charset="0"/>
              </a:rPr>
              <a:t> advisor and the </a:t>
            </a:r>
            <a:r>
              <a:rPr lang="it-IT" sz="2000" b="0" i="0" u="none" strike="noStrike" dirty="0" err="1">
                <a:solidFill>
                  <a:schemeClr val="tx1"/>
                </a:solidFill>
                <a:effectLst/>
                <a:latin typeface="Bookman Old Style" panose="02050604050505020204" pitchFamily="18" charset="0"/>
              </a:rPr>
              <a:t>topic</a:t>
            </a:r>
            <a:r>
              <a:rPr lang="it-IT" sz="2000" b="0" i="0" u="none" strike="noStrike" dirty="0">
                <a:solidFill>
                  <a:schemeClr val="tx1"/>
                </a:solidFill>
                <a:effectLst/>
                <a:latin typeface="Bookman Old Style" panose="02050604050505020204" pitchFamily="18" charset="0"/>
              </a:rPr>
              <a:t>, and </a:t>
            </a:r>
            <a:r>
              <a:rPr lang="it-IT" sz="2000" b="0" i="0" u="none" strike="noStrike" dirty="0" err="1">
                <a:solidFill>
                  <a:schemeClr val="tx1"/>
                </a:solidFill>
                <a:effectLst/>
                <a:latin typeface="Bookman Old Style" panose="02050604050505020204" pitchFamily="18" charset="0"/>
              </a:rPr>
              <a:t>attach</a:t>
            </a:r>
            <a:r>
              <a:rPr lang="it-IT" sz="2000" b="0" i="0" u="none" strike="noStrike" dirty="0">
                <a:solidFill>
                  <a:schemeClr val="tx1"/>
                </a:solidFill>
                <a:effectLst/>
                <a:latin typeface="Bookman Old Style" panose="02050604050505020204" pitchFamily="18" charset="0"/>
              </a:rPr>
              <a:t> 2-3 pages of the project.</a:t>
            </a:r>
            <a:br>
              <a:rPr lang="it-IT" sz="2000" dirty="0">
                <a:solidFill>
                  <a:schemeClr val="tx1"/>
                </a:solidFill>
                <a:latin typeface="Bookman Old Style" panose="02050604050505020204" pitchFamily="18" charset="0"/>
              </a:rPr>
            </a:br>
            <a:endParaRPr lang="it-IT"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404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fontScale="92500" lnSpcReduction="20000"/>
          </a:bodyPr>
          <a:lstStyle/>
          <a:p>
            <a:pPr marL="0" indent="0">
              <a:buNone/>
            </a:pPr>
            <a:r>
              <a:rPr lang="it-IT" sz="2200" dirty="0">
                <a:latin typeface="Bookman Old Style" panose="02050604050505020204" pitchFamily="18" charset="0"/>
              </a:rPr>
              <a:t>Un progetto di ricerca dovrebbe contenere le seguenti sezioni: </a:t>
            </a:r>
          </a:p>
          <a:p>
            <a:pPr marL="342900" indent="-342900">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s</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intesi degli obiettivi e del contenuto della ricerca;</a:t>
            </a:r>
          </a:p>
          <a:p>
            <a:pPr marL="342900" indent="-342900">
              <a:buFont typeface="Arial"/>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b</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iografia di base che si intende seguire:</a:t>
            </a:r>
          </a:p>
          <a:p>
            <a:pPr marL="342900" indent="-342900">
              <a:buFont typeface="Arial"/>
              <a:buAutoNum type="alphaLcPeriod"/>
            </a:pPr>
            <a:r>
              <a:rPr lang="it-IT" sz="2200" kern="100" dirty="0">
                <a:latin typeface="Bookman Old Style" panose="02050604050505020204" pitchFamily="18" charset="0"/>
                <a:ea typeface="Calibri" panose="020F0502020204030204" pitchFamily="34" charset="0"/>
                <a:cs typeface="Times New Roman" panose="02020603050405020304" pitchFamily="18" charset="0"/>
              </a:rPr>
              <a:t>l</a:t>
            </a:r>
            <a:r>
              <a:rPr lang="it-IT" sz="2200" kern="100" dirty="0">
                <a:effectLst/>
                <a:latin typeface="Bookman Old Style" panose="02050604050505020204" pitchFamily="18" charset="0"/>
                <a:ea typeface="Calibri" panose="020F0502020204030204" pitchFamily="34" charset="0"/>
                <a:cs typeface="Times New Roman" panose="02020603050405020304" pitchFamily="18" charset="0"/>
              </a:rPr>
              <a:t>a lingua in cui sarà redatta la tesi.</a:t>
            </a:r>
          </a:p>
          <a:p>
            <a:pPr marL="0" indent="0">
              <a:buNone/>
            </a:pPr>
            <a:endParaRPr lang="it-IT" sz="2200"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AutoNum type="alphaLcPeriod"/>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dirty="0"/>
              <a:t> </a:t>
            </a: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fontScale="92500" lnSpcReduction="20000"/>
          </a:bodyPr>
          <a:lstStyle/>
          <a:p>
            <a:pPr marL="0" indent="0" algn="l">
              <a:buNone/>
            </a:pPr>
            <a:r>
              <a:rPr lang="it-IT" sz="2200" b="0" i="0" u="none" strike="noStrike" dirty="0">
                <a:solidFill>
                  <a:schemeClr val="tx1"/>
                </a:solidFill>
                <a:effectLst/>
                <a:latin typeface="Bookman Old Style" panose="02050604050505020204" pitchFamily="18" charset="0"/>
              </a:rPr>
              <a:t>A </a:t>
            </a:r>
            <a:r>
              <a:rPr lang="it-IT" sz="2200" b="0" i="0" u="none" strike="noStrike" dirty="0" err="1">
                <a:solidFill>
                  <a:schemeClr val="tx1"/>
                </a:solidFill>
                <a:effectLst/>
                <a:latin typeface="Bookman Old Style" panose="02050604050505020204" pitchFamily="18" charset="0"/>
              </a:rPr>
              <a:t>research</a:t>
            </a:r>
            <a:r>
              <a:rPr lang="it-IT" sz="2200" b="0" i="0" u="none" strike="noStrike" dirty="0">
                <a:solidFill>
                  <a:schemeClr val="tx1"/>
                </a:solidFill>
                <a:effectLst/>
                <a:latin typeface="Bookman Old Style" panose="02050604050505020204" pitchFamily="18" charset="0"/>
              </a:rPr>
              <a:t> project </a:t>
            </a:r>
            <a:r>
              <a:rPr lang="it-IT" sz="2200" b="0" i="0" u="none" strike="noStrike" dirty="0" err="1">
                <a:solidFill>
                  <a:schemeClr val="tx1"/>
                </a:solidFill>
                <a:effectLst/>
                <a:latin typeface="Bookman Old Style" panose="02050604050505020204" pitchFamily="18" charset="0"/>
              </a:rPr>
              <a:t>should</a:t>
            </a:r>
            <a:r>
              <a:rPr lang="it-IT" sz="2200" b="0" i="0" u="none" strike="noStrike" dirty="0">
                <a:solidFill>
                  <a:schemeClr val="tx1"/>
                </a:solidFill>
                <a:effectLst/>
                <a:latin typeface="Bookman Old Style" panose="02050604050505020204" pitchFamily="18" charset="0"/>
              </a:rPr>
              <a:t> include the following </a:t>
            </a:r>
            <a:r>
              <a:rPr lang="it-IT" sz="2200" b="0" i="0" u="none" strike="noStrike" dirty="0" err="1">
                <a:solidFill>
                  <a:schemeClr val="tx1"/>
                </a:solidFill>
                <a:effectLst/>
                <a:latin typeface="Bookman Old Style" panose="02050604050505020204" pitchFamily="18" charset="0"/>
              </a:rPr>
              <a:t>sections</a:t>
            </a:r>
            <a:r>
              <a:rPr lang="it-IT" sz="2200" b="0" i="0" u="none" strike="noStrike" dirty="0">
                <a:solidFill>
                  <a:schemeClr val="tx1"/>
                </a:solidFill>
                <a:effectLst/>
                <a:latin typeface="Bookman Old Style" panose="02050604050505020204" pitchFamily="18" charset="0"/>
              </a:rPr>
              <a:t>:</a:t>
            </a:r>
          </a:p>
          <a:p>
            <a:pPr marL="0" indent="0" algn="l">
              <a:buNone/>
            </a:pPr>
            <a:r>
              <a:rPr lang="it-IT" sz="2200" i="0" u="none" strike="noStrike" dirty="0">
                <a:solidFill>
                  <a:schemeClr val="tx1"/>
                </a:solidFill>
                <a:effectLst/>
                <a:latin typeface="Bookman Old Style" panose="02050604050505020204" pitchFamily="18" charset="0"/>
              </a:rPr>
              <a:t>a. </a:t>
            </a:r>
            <a:r>
              <a:rPr lang="it-IT" sz="2200" dirty="0" err="1">
                <a:solidFill>
                  <a:schemeClr val="tx1"/>
                </a:solidFill>
                <a:latin typeface="Bookman Old Style" panose="02050604050505020204" pitchFamily="18" charset="0"/>
              </a:rPr>
              <a:t>s</a:t>
            </a:r>
            <a:r>
              <a:rPr lang="it-IT" sz="2200" i="0" u="none" strike="noStrike" dirty="0" err="1">
                <a:solidFill>
                  <a:schemeClr val="tx1"/>
                </a:solidFill>
                <a:effectLst/>
                <a:latin typeface="Bookman Old Style" panose="02050604050505020204" pitchFamily="18" charset="0"/>
              </a:rPr>
              <a:t>ummary</a:t>
            </a:r>
            <a:r>
              <a:rPr lang="it-IT" sz="2200" i="0" u="none" strike="noStrike" dirty="0">
                <a:solidFill>
                  <a:schemeClr val="tx1"/>
                </a:solidFill>
                <a:effectLst/>
                <a:latin typeface="Bookman Old Style" panose="02050604050505020204" pitchFamily="18" charset="0"/>
              </a:rPr>
              <a:t> of </a:t>
            </a:r>
            <a:r>
              <a:rPr lang="it-IT" sz="2200" dirty="0" err="1">
                <a:solidFill>
                  <a:schemeClr val="tx1"/>
                </a:solidFill>
                <a:latin typeface="Bookman Old Style" panose="02050604050505020204" pitchFamily="18" charset="0"/>
              </a:rPr>
              <a:t>r</a:t>
            </a:r>
            <a:r>
              <a:rPr lang="it-IT" sz="2200" i="0" u="none" strike="noStrike" dirty="0" err="1">
                <a:solidFill>
                  <a:schemeClr val="tx1"/>
                </a:solidFill>
                <a:effectLst/>
                <a:latin typeface="Bookman Old Style" panose="02050604050505020204" pitchFamily="18" charset="0"/>
              </a:rPr>
              <a:t>esearch</a:t>
            </a:r>
            <a:r>
              <a:rPr lang="it-IT" sz="2200" i="0" u="none" strike="noStrike" dirty="0">
                <a:solidFill>
                  <a:schemeClr val="tx1"/>
                </a:solidFill>
                <a:effectLst/>
                <a:latin typeface="Bookman Old Style" panose="02050604050505020204" pitchFamily="18" charset="0"/>
              </a:rPr>
              <a:t> </a:t>
            </a:r>
            <a:r>
              <a:rPr lang="it-IT" sz="2200" dirty="0" err="1">
                <a:solidFill>
                  <a:schemeClr val="tx1"/>
                </a:solidFill>
                <a:latin typeface="Bookman Old Style" panose="02050604050505020204" pitchFamily="18" charset="0"/>
              </a:rPr>
              <a:t>o</a:t>
            </a:r>
            <a:r>
              <a:rPr lang="it-IT" sz="2200" i="0" u="none" strike="noStrike" dirty="0" err="1">
                <a:solidFill>
                  <a:schemeClr val="tx1"/>
                </a:solidFill>
                <a:effectLst/>
                <a:latin typeface="Bookman Old Style" panose="02050604050505020204" pitchFamily="18" charset="0"/>
              </a:rPr>
              <a:t>bjectives</a:t>
            </a:r>
            <a:r>
              <a:rPr lang="it-IT" sz="2200" i="0" u="none" strike="noStrike" dirty="0">
                <a:solidFill>
                  <a:schemeClr val="tx1"/>
                </a:solidFill>
                <a:effectLst/>
                <a:latin typeface="Bookman Old Style" panose="02050604050505020204" pitchFamily="18" charset="0"/>
              </a:rPr>
              <a:t> and </a:t>
            </a:r>
            <a:r>
              <a:rPr lang="it-IT" sz="2200" i="0" u="none" strike="noStrike" dirty="0" err="1">
                <a:solidFill>
                  <a:schemeClr val="tx1"/>
                </a:solidFill>
                <a:effectLst/>
                <a:latin typeface="Bookman Old Style" panose="02050604050505020204" pitchFamily="18" charset="0"/>
              </a:rPr>
              <a:t>content</a:t>
            </a:r>
            <a:r>
              <a:rPr lang="it-IT" sz="2200" i="0" u="none" strike="noStrike" dirty="0">
                <a:solidFill>
                  <a:schemeClr val="tx1"/>
                </a:solidFill>
                <a:effectLst/>
                <a:latin typeface="Bookman Old Style" panose="02050604050505020204" pitchFamily="18" charset="0"/>
              </a:rPr>
              <a:t>;</a:t>
            </a:r>
            <a:endParaRPr lang="it-IT" sz="2200" b="0" i="0" u="none" strike="noStrike" dirty="0">
              <a:solidFill>
                <a:schemeClr val="tx1"/>
              </a:solidFill>
              <a:effectLst/>
              <a:latin typeface="Bookman Old Style" panose="02050604050505020204" pitchFamily="18" charset="0"/>
            </a:endParaRPr>
          </a:p>
          <a:p>
            <a:pPr marL="0" indent="0" algn="l">
              <a:buNone/>
            </a:pPr>
            <a:r>
              <a:rPr lang="it-IT" sz="2200" i="0" u="none" strike="noStrike" dirty="0">
                <a:solidFill>
                  <a:schemeClr val="tx1"/>
                </a:solidFill>
                <a:effectLst/>
                <a:latin typeface="Bookman Old Style" panose="02050604050505020204" pitchFamily="18" charset="0"/>
              </a:rPr>
              <a:t>b. </a:t>
            </a:r>
            <a:r>
              <a:rPr lang="it-IT" sz="2200" i="0" u="none" strike="noStrike" dirty="0" err="1">
                <a:solidFill>
                  <a:schemeClr val="tx1"/>
                </a:solidFill>
                <a:effectLst/>
                <a:latin typeface="Bookman Old Style" panose="02050604050505020204" pitchFamily="18" charset="0"/>
              </a:rPr>
              <a:t>basic</a:t>
            </a:r>
            <a:r>
              <a:rPr lang="it-IT" sz="2200" i="0" u="none" strike="noStrike" dirty="0">
                <a:solidFill>
                  <a:schemeClr val="tx1"/>
                </a:solidFill>
                <a:effectLst/>
                <a:latin typeface="Bookman Old Style" panose="02050604050505020204" pitchFamily="18" charset="0"/>
              </a:rPr>
              <a:t> </a:t>
            </a:r>
            <a:r>
              <a:rPr lang="it-IT" sz="2200" dirty="0" err="1">
                <a:solidFill>
                  <a:schemeClr val="tx1"/>
                </a:solidFill>
                <a:latin typeface="Bookman Old Style" panose="02050604050505020204" pitchFamily="18" charset="0"/>
              </a:rPr>
              <a:t>b</a:t>
            </a:r>
            <a:r>
              <a:rPr lang="it-IT" sz="2200" i="0" u="none" strike="noStrike" dirty="0" err="1">
                <a:solidFill>
                  <a:schemeClr val="tx1"/>
                </a:solidFill>
                <a:effectLst/>
                <a:latin typeface="Bookman Old Style" panose="02050604050505020204" pitchFamily="18" charset="0"/>
              </a:rPr>
              <a:t>iography</a:t>
            </a:r>
            <a:r>
              <a:rPr lang="it-IT" sz="2200" i="0" u="none" strike="noStrike" dirty="0">
                <a:solidFill>
                  <a:schemeClr val="tx1"/>
                </a:solidFill>
                <a:effectLst/>
                <a:latin typeface="Bookman Old Style" panose="02050604050505020204" pitchFamily="18" charset="0"/>
              </a:rPr>
              <a:t> to be </a:t>
            </a:r>
            <a:r>
              <a:rPr lang="it-IT" sz="2200" dirty="0" err="1">
                <a:solidFill>
                  <a:schemeClr val="tx1"/>
                </a:solidFill>
                <a:latin typeface="Bookman Old Style" panose="02050604050505020204" pitchFamily="18" charset="0"/>
              </a:rPr>
              <a:t>f</a:t>
            </a:r>
            <a:r>
              <a:rPr lang="it-IT" sz="2200" i="0" u="none" strike="noStrike" dirty="0" err="1">
                <a:solidFill>
                  <a:schemeClr val="tx1"/>
                </a:solidFill>
                <a:effectLst/>
                <a:latin typeface="Bookman Old Style" panose="02050604050505020204" pitchFamily="18" charset="0"/>
              </a:rPr>
              <a:t>ollowed</a:t>
            </a:r>
            <a:r>
              <a:rPr lang="it-IT" sz="2200" dirty="0">
                <a:solidFill>
                  <a:schemeClr val="tx1"/>
                </a:solidFill>
                <a:latin typeface="Bookman Old Style" panose="02050604050505020204" pitchFamily="18" charset="0"/>
              </a:rPr>
              <a:t>;</a:t>
            </a:r>
          </a:p>
          <a:p>
            <a:pPr marL="0" indent="0" algn="l">
              <a:buNone/>
            </a:pPr>
            <a:r>
              <a:rPr lang="it-IT" sz="2200" i="0" u="none" strike="noStrike" dirty="0">
                <a:solidFill>
                  <a:schemeClr val="tx1"/>
                </a:solidFill>
                <a:effectLst/>
                <a:latin typeface="Bookman Old Style" panose="02050604050505020204" pitchFamily="18" charset="0"/>
              </a:rPr>
              <a:t> c. </a:t>
            </a:r>
            <a:r>
              <a:rPr lang="it-IT" sz="2200" i="0" u="none" strike="noStrike" dirty="0" err="1">
                <a:solidFill>
                  <a:schemeClr val="tx1"/>
                </a:solidFill>
                <a:effectLst/>
                <a:latin typeface="Bookman Old Style" panose="02050604050505020204" pitchFamily="18" charset="0"/>
              </a:rPr>
              <a:t>language</a:t>
            </a:r>
            <a:r>
              <a:rPr lang="it-IT" sz="2200" i="0" u="none" strike="noStrike" dirty="0">
                <a:solidFill>
                  <a:schemeClr val="tx1"/>
                </a:solidFill>
                <a:effectLst/>
                <a:latin typeface="Bookman Old Style" panose="02050604050505020204" pitchFamily="18" charset="0"/>
              </a:rPr>
              <a:t> of the </a:t>
            </a:r>
            <a:r>
              <a:rPr lang="it-IT" sz="2200" i="0" u="none" strike="noStrike" dirty="0" err="1">
                <a:solidFill>
                  <a:schemeClr val="tx1"/>
                </a:solidFill>
                <a:effectLst/>
                <a:latin typeface="Bookman Old Style" panose="02050604050505020204" pitchFamily="18" charset="0"/>
              </a:rPr>
              <a:t>thesis</a:t>
            </a:r>
            <a:r>
              <a:rPr lang="it-IT" sz="2200" i="0" u="none" strike="noStrike" dirty="0">
                <a:solidFill>
                  <a:schemeClr val="tx1"/>
                </a:solidFill>
                <a:effectLst/>
                <a:latin typeface="Bookman Old Style" panose="02050604050505020204" pitchFamily="18" charset="0"/>
              </a:rPr>
              <a:t>.</a:t>
            </a:r>
            <a:endParaRPr lang="it-IT" sz="2200" b="0" i="0" u="none" strike="noStrike" dirty="0">
              <a:solidFill>
                <a:schemeClr val="tx1"/>
              </a:solidFill>
              <a:effectLst/>
              <a:latin typeface="Bookman Old Style" panose="02050604050505020204" pitchFamily="18" charset="0"/>
            </a:endParaRPr>
          </a:p>
          <a:p>
            <a:pPr marL="0" indent="0" algn="just">
              <a:buNone/>
            </a:pPr>
            <a:endParaRPr lang="it-IT" sz="2000" dirty="0">
              <a:latin typeface="Bookman Old Style" panose="02050604050505020204" pitchFamily="18" charset="0"/>
            </a:endParaRPr>
          </a:p>
        </p:txBody>
      </p:sp>
    </p:spTree>
    <p:extLst>
      <p:ext uri="{BB962C8B-B14F-4D97-AF65-F5344CB8AC3E}">
        <p14:creationId xmlns:p14="http://schemas.microsoft.com/office/powerpoint/2010/main" val="339503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95402" y="645860"/>
            <a:ext cx="9601196" cy="1629253"/>
          </a:xfrm>
        </p:spPr>
        <p:txBody>
          <a:bodyPr>
            <a:normAutofit/>
          </a:bodyPr>
          <a:lstStyle/>
          <a:p>
            <a:r>
              <a:rPr lang="it-IT" dirty="0"/>
              <a:t>Progetto di ricerca</a:t>
            </a: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3820886"/>
          </a:xfrm>
        </p:spPr>
        <p:txBody>
          <a:bodyPr>
            <a:normAutofit lnSpcReduction="10000"/>
          </a:bodyPr>
          <a:lstStyle/>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Cognome: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Alighieri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Nome: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Dante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Relatore: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Bonifacio VIII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Tema:</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La polemica contro metodologia positivista nell’</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Apologia della storia </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di March Bloch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dirty="0"/>
              <a:t> </a:t>
            </a: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3820886"/>
          </a:xfrm>
        </p:spPr>
        <p:txBody>
          <a:bodyPr>
            <a:normAutofit lnSpcReduction="10000"/>
          </a:bodyPr>
          <a:lstStyle/>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Cognome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Surname</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Nome (Name):</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Relatore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Accademic</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 Advisor):</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Tema (</a:t>
            </a:r>
            <a:r>
              <a:rPr lang="it-IT" sz="1800" b="1" kern="100" dirty="0" err="1">
                <a:effectLst/>
                <a:latin typeface="Bookman Old Style" panose="02050604050505020204" pitchFamily="18" charset="0"/>
                <a:ea typeface="Calibri" panose="020F0502020204030204" pitchFamily="34" charset="0"/>
                <a:cs typeface="Times New Roman" panose="02020603050405020304" pitchFamily="18" charset="0"/>
              </a:rPr>
              <a:t>Topic</a:t>
            </a:r>
            <a:r>
              <a:rPr lang="it-IT" sz="1800" b="1"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it-IT" sz="2000" dirty="0">
              <a:latin typeface="Bookman Old Style" panose="02050604050505020204" pitchFamily="18" charset="0"/>
            </a:endParaRPr>
          </a:p>
        </p:txBody>
      </p:sp>
    </p:spTree>
    <p:extLst>
      <p:ext uri="{BB962C8B-B14F-4D97-AF65-F5344CB8AC3E}">
        <p14:creationId xmlns:p14="http://schemas.microsoft.com/office/powerpoint/2010/main" val="244377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fontScale="92500" lnSpcReduction="20000"/>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primo paragrafo bisogna spiegare la validità della ricerca (la sua novità, l’attualità del problema).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fontScale="92500" lnSpcReduction="20000"/>
          </a:bodyPr>
          <a:lstStyle/>
          <a:p>
            <a:pPr marL="0" indent="0" algn="just">
              <a:lnSpc>
                <a:spcPct val="150000"/>
              </a:lnSpc>
              <a:buNone/>
            </a:pPr>
            <a:r>
              <a:rPr lang="it-IT" sz="1800" b="0" i="0" u="none" strike="noStrike" dirty="0">
                <a:solidFill>
                  <a:schemeClr val="tx1"/>
                </a:solidFill>
                <a:effectLst/>
                <a:latin typeface="Bookman Old Style" panose="02050604050505020204" pitchFamily="18" charset="0"/>
              </a:rPr>
              <a:t>In the first </a:t>
            </a:r>
            <a:r>
              <a:rPr lang="it-IT" sz="1800" b="0" i="0" u="none" strike="noStrike" dirty="0" err="1">
                <a:solidFill>
                  <a:schemeClr val="tx1"/>
                </a:solidFill>
                <a:effectLst/>
                <a:latin typeface="Bookman Old Style" panose="02050604050505020204" pitchFamily="18" charset="0"/>
              </a:rPr>
              <a:t>paragraph</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you</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should</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explain</a:t>
            </a:r>
            <a:r>
              <a:rPr lang="it-IT" sz="1800" b="0" i="0" u="none" strike="noStrike" dirty="0">
                <a:solidFill>
                  <a:schemeClr val="tx1"/>
                </a:solidFill>
                <a:effectLst/>
                <a:latin typeface="Bookman Old Style" panose="02050604050505020204" pitchFamily="18" charset="0"/>
              </a:rPr>
              <a:t> the </a:t>
            </a:r>
            <a:r>
              <a:rPr lang="it-IT" sz="1800" b="0" i="0" u="none" strike="noStrike" dirty="0" err="1">
                <a:solidFill>
                  <a:schemeClr val="tx1"/>
                </a:solidFill>
                <a:effectLst/>
                <a:latin typeface="Bookman Old Style" panose="02050604050505020204" pitchFamily="18" charset="0"/>
              </a:rPr>
              <a:t>validity</a:t>
            </a:r>
            <a:r>
              <a:rPr lang="it-IT" sz="1800" b="0" i="0" u="none" strike="noStrike" dirty="0">
                <a:solidFill>
                  <a:schemeClr val="tx1"/>
                </a:solidFill>
                <a:effectLst/>
                <a:latin typeface="Bookman Old Style" panose="02050604050505020204" pitchFamily="18" charset="0"/>
              </a:rPr>
              <a:t> of the </a:t>
            </a:r>
            <a:r>
              <a:rPr lang="it-IT" sz="1800" b="0" i="0" u="none" strike="noStrike" dirty="0" err="1">
                <a:solidFill>
                  <a:schemeClr val="tx1"/>
                </a:solidFill>
                <a:effectLst/>
                <a:latin typeface="Bookman Old Style" panose="02050604050505020204" pitchFamily="18" charset="0"/>
              </a:rPr>
              <a:t>research</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emphasizing</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its</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novelty</a:t>
            </a:r>
            <a:r>
              <a:rPr lang="it-IT" sz="1800" b="0" i="0" u="none" strike="noStrike" dirty="0">
                <a:solidFill>
                  <a:schemeClr val="tx1"/>
                </a:solidFill>
                <a:effectLst/>
                <a:latin typeface="Bookman Old Style" panose="02050604050505020204" pitchFamily="18" charset="0"/>
              </a:rPr>
              <a:t> and the </a:t>
            </a:r>
            <a:r>
              <a:rPr lang="it-IT" sz="1800" b="0" i="0" u="none" strike="noStrike" dirty="0" err="1">
                <a:solidFill>
                  <a:schemeClr val="tx1"/>
                </a:solidFill>
                <a:effectLst/>
                <a:latin typeface="Bookman Old Style" panose="02050604050505020204" pitchFamily="18" charset="0"/>
              </a:rPr>
              <a:t>current</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relevance</a:t>
            </a:r>
            <a:r>
              <a:rPr lang="it-IT" sz="1800" b="0" i="0" u="none" strike="noStrike" dirty="0">
                <a:solidFill>
                  <a:schemeClr val="tx1"/>
                </a:solidFill>
                <a:effectLst/>
                <a:latin typeface="Bookman Old Style" panose="02050604050505020204" pitchFamily="18" charset="0"/>
              </a:rPr>
              <a:t> of the </a:t>
            </a:r>
            <a:r>
              <a:rPr lang="it-IT" sz="1800" b="0" i="0" u="none" strike="noStrike" dirty="0" err="1">
                <a:solidFill>
                  <a:schemeClr val="tx1"/>
                </a:solidFill>
                <a:effectLst/>
                <a:latin typeface="Bookman Old Style" panose="02050604050505020204" pitchFamily="18" charset="0"/>
              </a:rPr>
              <a:t>problem</a:t>
            </a:r>
            <a:r>
              <a:rPr lang="it-IT" sz="1800" b="0" i="0" u="none" strike="noStrike" dirty="0">
                <a:solidFill>
                  <a:schemeClr val="tx1"/>
                </a:solidFill>
                <a:effectLst/>
                <a:latin typeface="Bookman Old Style" panose="02050604050505020204" pitchFamily="18" charset="0"/>
              </a:rPr>
              <a:t> </a:t>
            </a:r>
            <a:r>
              <a:rPr lang="it-IT" sz="1800" b="0" i="0" u="none" strike="noStrike" dirty="0" err="1">
                <a:solidFill>
                  <a:schemeClr val="tx1"/>
                </a:solidFill>
                <a:effectLst/>
                <a:latin typeface="Bookman Old Style" panose="02050604050505020204" pitchFamily="18" charset="0"/>
              </a:rPr>
              <a:t>you</a:t>
            </a:r>
            <a:r>
              <a:rPr lang="it-IT" sz="1800" b="0" i="0" u="none" strike="noStrike" dirty="0">
                <a:solidFill>
                  <a:schemeClr val="tx1"/>
                </a:solidFill>
                <a:effectLst/>
                <a:latin typeface="Bookman Old Style" panose="02050604050505020204" pitchFamily="18" charset="0"/>
              </a:rPr>
              <a:t> are </a:t>
            </a:r>
            <a:r>
              <a:rPr lang="it-IT" sz="1800" b="0" i="0" u="none" strike="noStrike" dirty="0" err="1">
                <a:solidFill>
                  <a:schemeClr val="tx1"/>
                </a:solidFill>
                <a:effectLst/>
                <a:latin typeface="Bookman Old Style" panose="02050604050505020204" pitchFamily="18" charset="0"/>
              </a:rPr>
              <a:t>addressing</a:t>
            </a:r>
            <a:r>
              <a:rPr lang="it-IT" sz="1800" b="0" i="0" u="none" strike="noStrike" dirty="0">
                <a:solidFill>
                  <a:schemeClr val="tx1"/>
                </a:solidFill>
                <a:effectLst/>
                <a:latin typeface="Bookman Old Style" panose="02050604050505020204" pitchFamily="18" charset="0"/>
              </a:rPr>
              <a:t>.</a:t>
            </a:r>
            <a:endParaRPr lang="it-IT"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646331"/>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la metodologia positivista nell’Apologia della storia di March Bloch </a:t>
            </a:r>
          </a:p>
          <a:p>
            <a:pPr algn="ctr"/>
            <a:endParaRPr lang="it-IT" sz="1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0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secondo paragrafo bisogna presentare brevemente lo </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status </a:t>
            </a:r>
            <a:r>
              <a:rPr lang="it-IT" sz="1800" i="1" kern="100" dirty="0" err="1">
                <a:effectLst/>
                <a:latin typeface="Bookman Old Style" panose="02050604050505020204" pitchFamily="18" charset="0"/>
                <a:ea typeface="Calibri" panose="020F0502020204030204" pitchFamily="34" charset="0"/>
                <a:cs typeface="Times New Roman" panose="02020603050405020304" pitchFamily="18" charset="0"/>
              </a:rPr>
              <a:t>questionis</a:t>
            </a: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second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it</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is</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necessary</a:t>
            </a:r>
            <a:r>
              <a:rPr lang="it-IT" sz="1700" b="0" i="0" u="none" strike="noStrike" dirty="0">
                <a:solidFill>
                  <a:schemeClr val="tx1"/>
                </a:solidFill>
                <a:effectLst/>
                <a:latin typeface="Bookman Old Style" panose="02050604050505020204" pitchFamily="18" charset="0"/>
              </a:rPr>
              <a:t> to </a:t>
            </a:r>
            <a:r>
              <a:rPr lang="it-IT" sz="1700" b="0" i="0" u="none" strike="noStrike" dirty="0" err="1">
                <a:solidFill>
                  <a:schemeClr val="tx1"/>
                </a:solidFill>
                <a:effectLst/>
                <a:latin typeface="Bookman Old Style" panose="02050604050505020204" pitchFamily="18" charset="0"/>
              </a:rPr>
              <a:t>provide</a:t>
            </a:r>
            <a:r>
              <a:rPr lang="it-IT" sz="1700" b="0" i="0" u="none" strike="noStrike" dirty="0">
                <a:solidFill>
                  <a:schemeClr val="tx1"/>
                </a:solidFill>
                <a:effectLst/>
                <a:latin typeface="Bookman Old Style" panose="02050604050505020204" pitchFamily="18" charset="0"/>
              </a:rPr>
              <a:t> a brief </a:t>
            </a:r>
            <a:r>
              <a:rPr lang="it-IT" sz="1700" b="0" i="0" u="none" strike="noStrike" dirty="0" err="1">
                <a:solidFill>
                  <a:schemeClr val="tx1"/>
                </a:solidFill>
                <a:effectLst/>
                <a:latin typeface="Bookman Old Style" panose="02050604050505020204" pitchFamily="18" charset="0"/>
              </a:rPr>
              <a:t>overview</a:t>
            </a:r>
            <a:r>
              <a:rPr lang="it-IT" sz="1700" b="0" i="0" u="none" strike="noStrike" dirty="0">
                <a:solidFill>
                  <a:schemeClr val="tx1"/>
                </a:solidFill>
                <a:effectLst/>
                <a:latin typeface="Bookman Old Style" panose="02050604050505020204" pitchFamily="18" charset="0"/>
              </a:rPr>
              <a:t> of the </a:t>
            </a:r>
            <a:r>
              <a:rPr lang="it-IT" sz="1700" b="0" i="0" u="none" strike="noStrike" dirty="0" err="1">
                <a:solidFill>
                  <a:schemeClr val="tx1"/>
                </a:solidFill>
                <a:effectLst/>
                <a:latin typeface="Bookman Old Style" panose="02050604050505020204" pitchFamily="18" charset="0"/>
              </a:rPr>
              <a:t>current</a:t>
            </a:r>
            <a:r>
              <a:rPr lang="it-IT" sz="1700" b="0" i="0" u="none" strike="noStrike" dirty="0">
                <a:solidFill>
                  <a:schemeClr val="tx1"/>
                </a:solidFill>
                <a:effectLst/>
                <a:latin typeface="Bookman Old Style" panose="02050604050505020204" pitchFamily="18" charset="0"/>
              </a:rPr>
              <a:t> state of the </a:t>
            </a:r>
            <a:r>
              <a:rPr lang="it-IT" sz="1700" b="0" i="0" u="none" strike="noStrike" dirty="0" err="1">
                <a:solidFill>
                  <a:schemeClr val="tx1"/>
                </a:solidFill>
                <a:effectLst/>
                <a:latin typeface="Bookman Old Style" panose="02050604050505020204" pitchFamily="18" charset="0"/>
              </a:rPr>
              <a:t>question</a:t>
            </a:r>
            <a:r>
              <a:rPr lang="it-IT" sz="1700" b="0" i="0" u="none" strike="noStrike" dirty="0">
                <a:solidFill>
                  <a:schemeClr val="tx1"/>
                </a:solidFill>
                <a:effectLst/>
                <a:latin typeface="Bookman Old Style" panose="02050604050505020204" pitchFamily="18" charset="0"/>
              </a:rPr>
              <a:t> (status </a:t>
            </a:r>
            <a:r>
              <a:rPr lang="it-IT" sz="1700" b="0" i="0" u="none" strike="noStrike" dirty="0" err="1">
                <a:solidFill>
                  <a:schemeClr val="tx1"/>
                </a:solidFill>
                <a:effectLst/>
                <a:latin typeface="Bookman Old Style" panose="02050604050505020204" pitchFamily="18" charset="0"/>
              </a:rPr>
              <a:t>quaestionis</a:t>
            </a:r>
            <a:r>
              <a:rPr lang="it-IT" sz="1700" b="0" i="0" u="none" strike="noStrike" dirty="0">
                <a:solidFill>
                  <a:schemeClr val="tx1"/>
                </a:solidFill>
                <a:effectLst/>
                <a:latin typeface="Bookman Old Style" panose="02050604050505020204" pitchFamily="18" charset="0"/>
              </a:rPr>
              <a:t>).</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298448" y="3927777"/>
            <a:ext cx="9701048" cy="923330"/>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9227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747E8-EEA6-A4FF-8245-3A428B0CDE3E}"/>
              </a:ext>
            </a:extLst>
          </p:cNvPr>
          <p:cNvSpPr>
            <a:spLocks noGrp="1"/>
          </p:cNvSpPr>
          <p:nvPr>
            <p:ph type="title"/>
          </p:nvPr>
        </p:nvSpPr>
        <p:spPr>
          <a:xfrm>
            <a:off x="1216154" y="780332"/>
            <a:ext cx="9601196" cy="1629253"/>
          </a:xfrm>
        </p:spPr>
        <p:txBody>
          <a:bodyPr>
            <a:normAutofit/>
          </a:bodyPr>
          <a:lstStyle/>
          <a:p>
            <a:r>
              <a:rPr lang="it-IT" sz="2800" b="1" dirty="0">
                <a:latin typeface="Bookman Old Style" panose="02050604050505020204" pitchFamily="18" charset="0"/>
              </a:rPr>
              <a:t>Progetto di ricerca</a:t>
            </a:r>
            <a:br>
              <a:rPr lang="it-IT" sz="2800" dirty="0">
                <a:latin typeface="Bookman Old Style" panose="02050604050505020204" pitchFamily="18" charset="0"/>
              </a:rPr>
            </a:br>
            <a:r>
              <a:rPr lang="it-IT" sz="2800" kern="100" dirty="0">
                <a:effectLst/>
                <a:latin typeface="Bookman Old Style" panose="02050604050505020204" pitchFamily="18" charset="0"/>
                <a:ea typeface="Calibri" panose="020F0502020204030204" pitchFamily="34" charset="0"/>
                <a:cs typeface="Times New Roman" panose="02020603050405020304" pitchFamily="18" charset="0"/>
              </a:rPr>
              <a:t>Sintesi degli obiettivi e del contenuto della ricerca (</a:t>
            </a:r>
            <a:r>
              <a:rPr lang="it-IT" sz="2800" kern="100" dirty="0" err="1">
                <a:latin typeface="Bookman Old Style" panose="02050604050505020204" pitchFamily="18" charset="0"/>
                <a:ea typeface="Calibri" panose="020F0502020204030204" pitchFamily="34" charset="0"/>
                <a:cs typeface="Times New Roman" panose="02020603050405020304" pitchFamily="18" charset="0"/>
              </a:rPr>
              <a:t>S</a:t>
            </a:r>
            <a:r>
              <a:rPr lang="it-IT" sz="2800" i="0" u="none" strike="noStrike" dirty="0" err="1">
                <a:solidFill>
                  <a:srgbClr val="374151"/>
                </a:solidFill>
                <a:effectLst/>
                <a:latin typeface="Bookman Old Style" panose="02050604050505020204" pitchFamily="18" charset="0"/>
              </a:rPr>
              <a:t>ummary</a:t>
            </a:r>
            <a:r>
              <a:rPr lang="it-IT" sz="2800" i="0" u="none" strike="noStrike" dirty="0">
                <a:solidFill>
                  <a:srgbClr val="374151"/>
                </a:solidFill>
                <a:effectLst/>
                <a:latin typeface="Bookman Old Style" panose="02050604050505020204" pitchFamily="18" charset="0"/>
              </a:rPr>
              <a:t> of </a:t>
            </a:r>
            <a:r>
              <a:rPr lang="it-IT" sz="2800" dirty="0" err="1">
                <a:solidFill>
                  <a:srgbClr val="374151"/>
                </a:solidFill>
                <a:latin typeface="Bookman Old Style" panose="02050604050505020204" pitchFamily="18" charset="0"/>
              </a:rPr>
              <a:t>r</a:t>
            </a:r>
            <a:r>
              <a:rPr lang="it-IT" sz="2800" i="0" u="none" strike="noStrike" dirty="0" err="1">
                <a:solidFill>
                  <a:srgbClr val="374151"/>
                </a:solidFill>
                <a:effectLst/>
                <a:latin typeface="Bookman Old Style" panose="02050604050505020204" pitchFamily="18" charset="0"/>
              </a:rPr>
              <a:t>esearch</a:t>
            </a:r>
            <a:r>
              <a:rPr lang="it-IT" sz="2800" i="0" u="none" strike="noStrike" dirty="0">
                <a:solidFill>
                  <a:srgbClr val="374151"/>
                </a:solidFill>
                <a:effectLst/>
                <a:latin typeface="Bookman Old Style" panose="02050604050505020204" pitchFamily="18" charset="0"/>
              </a:rPr>
              <a:t> </a:t>
            </a:r>
            <a:r>
              <a:rPr lang="it-IT" sz="2800" dirty="0" err="1">
                <a:solidFill>
                  <a:srgbClr val="374151"/>
                </a:solidFill>
                <a:latin typeface="Bookman Old Style" panose="02050604050505020204" pitchFamily="18" charset="0"/>
              </a:rPr>
              <a:t>o</a:t>
            </a:r>
            <a:r>
              <a:rPr lang="it-IT" sz="2800" i="0" u="none" strike="noStrike" dirty="0" err="1">
                <a:solidFill>
                  <a:srgbClr val="374151"/>
                </a:solidFill>
                <a:effectLst/>
                <a:latin typeface="Bookman Old Style" panose="02050604050505020204" pitchFamily="18" charset="0"/>
              </a:rPr>
              <a:t>bjectives</a:t>
            </a:r>
            <a:r>
              <a:rPr lang="it-IT" sz="2800" i="0" u="none" strike="noStrike" dirty="0">
                <a:solidFill>
                  <a:srgbClr val="374151"/>
                </a:solidFill>
                <a:effectLst/>
                <a:latin typeface="Bookman Old Style" panose="02050604050505020204" pitchFamily="18" charset="0"/>
              </a:rPr>
              <a:t> and </a:t>
            </a:r>
            <a:r>
              <a:rPr lang="it-IT" sz="2800" i="0" u="none" strike="noStrike" dirty="0" err="1">
                <a:solidFill>
                  <a:srgbClr val="374151"/>
                </a:solidFill>
                <a:effectLst/>
                <a:latin typeface="Bookman Old Style" panose="02050604050505020204" pitchFamily="18" charset="0"/>
              </a:rPr>
              <a:t>content</a:t>
            </a:r>
            <a:r>
              <a:rPr lang="it-IT" sz="2800" dirty="0">
                <a:solidFill>
                  <a:srgbClr val="374151"/>
                </a:solidFill>
                <a:latin typeface="Bookman Old Style" panose="02050604050505020204" pitchFamily="18" charset="0"/>
              </a:rPr>
              <a:t>)</a:t>
            </a:r>
            <a:endParaRPr lang="it-IT" sz="2800" dirty="0">
              <a:latin typeface="Bookman Old Style" panose="02050604050505020204" pitchFamily="18" charset="0"/>
            </a:endParaRPr>
          </a:p>
        </p:txBody>
      </p:sp>
      <p:sp>
        <p:nvSpPr>
          <p:cNvPr id="4" name="Segnaposto contenuto 3">
            <a:extLst>
              <a:ext uri="{FF2B5EF4-FFF2-40B4-BE49-F238E27FC236}">
                <a16:creationId xmlns:a16="http://schemas.microsoft.com/office/drawing/2014/main" id="{7540C317-35D5-812E-096F-1269D395CEE5}"/>
              </a:ext>
            </a:extLst>
          </p:cNvPr>
          <p:cNvSpPr>
            <a:spLocks noGrp="1"/>
          </p:cNvSpPr>
          <p:nvPr>
            <p:ph sz="half" idx="1"/>
          </p:nvPr>
        </p:nvSpPr>
        <p:spPr>
          <a:xfrm>
            <a:off x="1298448" y="2427514"/>
            <a:ext cx="4718304" cy="1482334"/>
          </a:xfrm>
        </p:spPr>
        <p:txBody>
          <a:bodyPr>
            <a:normAutofit/>
          </a:bodyPr>
          <a:lstStyle/>
          <a:p>
            <a:pPr marL="0" indent="0" algn="just">
              <a:lnSpc>
                <a:spcPct val="150000"/>
              </a:lnSpc>
              <a:buNone/>
            </a:pPr>
            <a:r>
              <a:rPr lang="it-IT" sz="1800" kern="100" dirty="0">
                <a:effectLst/>
                <a:latin typeface="Bookman Old Style" panose="02050604050505020204" pitchFamily="18" charset="0"/>
                <a:ea typeface="Calibri" panose="020F0502020204030204" pitchFamily="34" charset="0"/>
                <a:cs typeface="Times New Roman" panose="02020603050405020304" pitchFamily="18" charset="0"/>
              </a:rPr>
              <a:t>Nel terzo paragrafo bisogna presentare la nostra fonte primaria.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egnaposto contenuto 4">
            <a:extLst>
              <a:ext uri="{FF2B5EF4-FFF2-40B4-BE49-F238E27FC236}">
                <a16:creationId xmlns:a16="http://schemas.microsoft.com/office/drawing/2014/main" id="{8A29C363-E727-8937-3F46-F183DD488924}"/>
              </a:ext>
            </a:extLst>
          </p:cNvPr>
          <p:cNvSpPr>
            <a:spLocks noGrp="1"/>
          </p:cNvSpPr>
          <p:nvPr>
            <p:ph sz="half" idx="2"/>
          </p:nvPr>
        </p:nvSpPr>
        <p:spPr>
          <a:xfrm>
            <a:off x="6181344" y="2427514"/>
            <a:ext cx="4718304" cy="1482334"/>
          </a:xfrm>
        </p:spPr>
        <p:txBody>
          <a:bodyPr>
            <a:normAutofit/>
          </a:bodyPr>
          <a:lstStyle/>
          <a:p>
            <a:pPr marL="0" indent="0" algn="just">
              <a:lnSpc>
                <a:spcPct val="150000"/>
              </a:lnSpc>
              <a:buNone/>
            </a:pPr>
            <a:r>
              <a:rPr lang="it-IT" sz="1700" b="0" i="0" u="none" strike="noStrike" dirty="0">
                <a:solidFill>
                  <a:schemeClr val="tx1"/>
                </a:solidFill>
                <a:effectLst/>
                <a:latin typeface="Bookman Old Style" panose="02050604050505020204" pitchFamily="18" charset="0"/>
              </a:rPr>
              <a:t>In the </a:t>
            </a:r>
            <a:r>
              <a:rPr lang="it-IT" sz="1700" b="0" i="0" u="none" strike="noStrike" dirty="0" err="1">
                <a:solidFill>
                  <a:schemeClr val="tx1"/>
                </a:solidFill>
                <a:effectLst/>
                <a:latin typeface="Bookman Old Style" panose="02050604050505020204" pitchFamily="18" charset="0"/>
              </a:rPr>
              <a:t>third</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paragraph</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you</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should</a:t>
            </a:r>
            <a:r>
              <a:rPr lang="it-IT" sz="1700" b="0" i="0" u="none" strike="noStrike" dirty="0">
                <a:solidFill>
                  <a:schemeClr val="tx1"/>
                </a:solidFill>
                <a:effectLst/>
                <a:latin typeface="Bookman Old Style" panose="02050604050505020204" pitchFamily="18" charset="0"/>
              </a:rPr>
              <a:t> introduce </a:t>
            </a:r>
            <a:r>
              <a:rPr lang="it-IT" sz="1700" b="0" i="0" u="none" strike="noStrike" dirty="0" err="1">
                <a:solidFill>
                  <a:schemeClr val="tx1"/>
                </a:solidFill>
                <a:effectLst/>
                <a:latin typeface="Bookman Old Style" panose="02050604050505020204" pitchFamily="18" charset="0"/>
              </a:rPr>
              <a:t>your</a:t>
            </a:r>
            <a:r>
              <a:rPr lang="it-IT" sz="1700" b="0" i="0" u="none" strike="noStrike" dirty="0">
                <a:solidFill>
                  <a:schemeClr val="tx1"/>
                </a:solidFill>
                <a:effectLst/>
                <a:latin typeface="Bookman Old Style" panose="02050604050505020204" pitchFamily="18" charset="0"/>
              </a:rPr>
              <a:t> </a:t>
            </a:r>
            <a:r>
              <a:rPr lang="it-IT" sz="1700" b="0" i="0" u="none" strike="noStrike" dirty="0" err="1">
                <a:solidFill>
                  <a:schemeClr val="tx1"/>
                </a:solidFill>
                <a:effectLst/>
                <a:latin typeface="Bookman Old Style" panose="02050604050505020204" pitchFamily="18" charset="0"/>
              </a:rPr>
              <a:t>primary</a:t>
            </a:r>
            <a:r>
              <a:rPr lang="it-IT" sz="1700" b="0" i="0" u="none" strike="noStrike" dirty="0">
                <a:solidFill>
                  <a:schemeClr val="tx1"/>
                </a:solidFill>
                <a:effectLst/>
                <a:latin typeface="Bookman Old Style" panose="02050604050505020204" pitchFamily="18" charset="0"/>
              </a:rPr>
              <a:t> source.</a:t>
            </a:r>
            <a:endParaRPr lang="it-IT" sz="1700" dirty="0">
              <a:solidFill>
                <a:schemeClr val="tx1"/>
              </a:solidFill>
              <a:latin typeface="Bookman Old Style" panose="02050604050505020204" pitchFamily="18" charset="0"/>
            </a:endParaRPr>
          </a:p>
        </p:txBody>
      </p:sp>
      <p:sp>
        <p:nvSpPr>
          <p:cNvPr id="9" name="CasellaDiTesto 8">
            <a:extLst>
              <a:ext uri="{FF2B5EF4-FFF2-40B4-BE49-F238E27FC236}">
                <a16:creationId xmlns:a16="http://schemas.microsoft.com/office/drawing/2014/main" id="{D7995CF0-21E0-E8ED-29A7-BDEAB82090AC}"/>
              </a:ext>
            </a:extLst>
          </p:cNvPr>
          <p:cNvSpPr txBox="1"/>
          <p:nvPr/>
        </p:nvSpPr>
        <p:spPr>
          <a:xfrm>
            <a:off x="1408386" y="4025462"/>
            <a:ext cx="9701048" cy="923330"/>
          </a:xfrm>
          <a:prstGeom prst="rect">
            <a:avLst/>
          </a:prstGeom>
          <a:noFill/>
        </p:spPr>
        <p:txBody>
          <a:bodyPr wrap="square" rtlCol="0">
            <a:spAutoFit/>
          </a:bodyPr>
          <a:lstStyle/>
          <a:p>
            <a:pPr algn="ctr"/>
            <a:r>
              <a:rPr lang="it-IT" i="1" kern="100" dirty="0">
                <a:latin typeface="Bookman Old Style" panose="02050604050505020204" pitchFamily="18" charset="0"/>
                <a:ea typeface="Calibri" panose="020F0502020204030204" pitchFamily="34" charset="0"/>
                <a:cs typeface="Times New Roman" panose="02020603050405020304" pitchFamily="18" charset="0"/>
              </a:rPr>
              <a:t>La p</a:t>
            </a:r>
            <a:r>
              <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rPr>
              <a:t>olemica contro metodologia positivista nell’Apologia della storia di March Bloch </a:t>
            </a:r>
          </a:p>
          <a:p>
            <a:pPr algn="ctr"/>
            <a:endParaRPr lang="it-IT" sz="1800" i="1" kern="100" dirty="0">
              <a:effectLst/>
              <a:latin typeface="Bookman Old Style" panose="020506040505050202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823652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Organico</Template>
  <TotalTime>220</TotalTime>
  <Words>826</Words>
  <Application>Microsoft Macintosh PowerPoint</Application>
  <PresentationFormat>Widescreen</PresentationFormat>
  <Paragraphs>73</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Bookman Old Style</vt:lpstr>
      <vt:lpstr>Calibri</vt:lpstr>
      <vt:lpstr>Garamond</vt:lpstr>
      <vt:lpstr>Organico</vt:lpstr>
      <vt:lpstr>Metodologia storica pratica II</vt:lpstr>
      <vt:lpstr>Programma del corso</vt:lpstr>
      <vt:lpstr>Valutazione del corso</vt:lpstr>
      <vt:lpstr>Progetto di ricerca</vt:lpstr>
      <vt:lpstr>Progetto di ricerca</vt:lpstr>
      <vt:lpstr>Progetto di ricerca</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lpstr>Progetto di ricerca Sintesi degli obiettivi e del contenuto della ricerca (Summary of research objectives and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storica pratica II</dc:title>
  <dc:creator>Microsoft Office User</dc:creator>
  <cp:lastModifiedBy>Microsoft Office User</cp:lastModifiedBy>
  <cp:revision>8</cp:revision>
  <dcterms:created xsi:type="dcterms:W3CDTF">2023-10-17T08:27:33Z</dcterms:created>
  <dcterms:modified xsi:type="dcterms:W3CDTF">2024-10-08T07:50:24Z</dcterms:modified>
</cp:coreProperties>
</file>