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3" r:id="rId7"/>
    <p:sldId id="270" r:id="rId8"/>
    <p:sldId id="269" r:id="rId9"/>
    <p:sldId id="277" r:id="rId10"/>
    <p:sldId id="268" r:id="rId11"/>
    <p:sldId id="267" r:id="rId12"/>
    <p:sldId id="266" r:id="rId13"/>
    <p:sldId id="278" r:id="rId14"/>
    <p:sldId id="265" r:id="rId15"/>
    <p:sldId id="264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54238-FDD5-450F-9C28-F14847A5CCDA}" type="datetimeFigureOut">
              <a:rPr lang="it-IT" smtClean="0"/>
              <a:t>21/10/2025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60F4-DE15-4A61-B669-4AE09E5F6A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99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D9C2B3F-A134-4AF0-A412-3E8B02FEA16F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it-IT"/>
              <a:t>a.a. 2025-26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E6FF-8A3E-42BC-8E2C-B9D07EC87019}" type="datetime1">
              <a:rPr lang="it-IT" smtClean="0"/>
              <a:t>21/10/2025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96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60898-4E37-431D-88FC-68A1ACC880DF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76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01DE-5F24-4BDE-A75B-D6CF8B1F9FE0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14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0FDD-F456-4335-9B1A-3F366652C98C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38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2EC5-52CA-4118-A286-65F63AC3EB48}" type="datetime1">
              <a:rPr lang="it-IT" smtClean="0"/>
              <a:t>21/10/2025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19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741B-934A-43FC-BBD6-CACC403039BE}" type="datetime1">
              <a:rPr lang="it-IT" smtClean="0"/>
              <a:t>21/10/2025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65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A0BC931-9528-4FB0-88E5-149A39D50123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1077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69C29AF-5B5D-4B2F-B5B1-B18EE7CCF503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9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159A-F29A-4869-8CF8-860534083185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22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87BA-069A-4DA9-904D-83C49CA8E216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0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663C-F5D3-4341-85CC-856E398177D3}" type="datetime1">
              <a:rPr lang="it-IT" smtClean="0"/>
              <a:t>21/10/2025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82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1B4F-FD48-4601-87E1-7ABE66B47F1F}" type="datetime1">
              <a:rPr lang="it-IT" smtClean="0"/>
              <a:t>21/10/2025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08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4461-F3C4-4569-803B-367039E12F30}" type="datetime1">
              <a:rPr lang="it-IT" smtClean="0"/>
              <a:t>21/10/2025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4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3FAE-3536-4530-994F-8498874EE45A}" type="datetime1">
              <a:rPr lang="it-IT" smtClean="0"/>
              <a:t>21/10/2025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76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4E646-965D-4B33-955F-F2551CBB8908}" type="datetime1">
              <a:rPr lang="it-IT" smtClean="0"/>
              <a:t>21/10/2025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16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195E-DA04-4B37-8FED-6C5AE09B5946}" type="datetime1">
              <a:rPr lang="it-IT" smtClean="0"/>
              <a:t>21/10/2025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75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7C0C294-61C6-44BF-8692-4A62512E27DB}" type="datetime1">
              <a:rPr lang="it-IT" smtClean="0"/>
              <a:t>21/10/2025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it-IT"/>
              <a:t>a.a. 2025-26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C1A9B0B-C949-43C0-8CFF-0DE12A38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30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svelata.it/annunciazione-lorenzett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ncysblog-seeker.blogspot.com/2015/03/the-annunciation-of-our-lord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flesser.com/it/statue/annunciazione-di-mari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2154BBB-3B63-5BBA-ACD6-2FFE63E1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50110"/>
            <a:ext cx="9346790" cy="2677648"/>
          </a:xfrm>
        </p:spPr>
        <p:txBody>
          <a:bodyPr anchor="ctr"/>
          <a:lstStyle/>
          <a:p>
            <a:r>
              <a:rPr lang="it-IT" sz="6600" dirty="0"/>
              <a:t>Spiritualità mariana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95DCC82D-E1AB-866F-A734-60E961F81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  fondamenti  biblici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188B5DD-518A-E11D-5819-2635664F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169664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9C1849-17C6-4D29-1038-36E322BF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67" y="973668"/>
            <a:ext cx="10897643" cy="706964"/>
          </a:xfrm>
        </p:spPr>
        <p:txBody>
          <a:bodyPr/>
          <a:lstStyle/>
          <a:p>
            <a:r>
              <a:rPr lang="it-IT" dirty="0"/>
              <a:t>Maria è la prima fra gli umili e i poveri di Israele</a:t>
            </a:r>
            <a:br>
              <a:rPr lang="it-IT" dirty="0"/>
            </a:br>
            <a:r>
              <a:rPr lang="it-IT" dirty="0"/>
              <a:t>(</a:t>
            </a:r>
            <a:r>
              <a:rPr lang="it-IT" i="1" dirty="0" err="1"/>
              <a:t>anawim</a:t>
            </a:r>
            <a:r>
              <a:rPr lang="it-IT" dirty="0"/>
              <a:t>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8A18DD-8E7D-3118-F3D5-BF3154314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408" y="2603499"/>
            <a:ext cx="4825157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1,34: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9D8049-E2D8-3408-E4D0-808F911C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3" y="3179761"/>
            <a:ext cx="4229413" cy="284003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«Allora Maria disse all'angelo: “Come avverrà questo, poiché </a:t>
            </a:r>
            <a:r>
              <a:rPr lang="it-IT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non conosco uomo</a:t>
            </a:r>
            <a:r>
              <a:rPr lang="it-IT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?”».</a:t>
            </a:r>
          </a:p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9DB7D418-B0DA-A351-CC22-C394A9782CD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4471" y="2448316"/>
            <a:ext cx="3807913" cy="3807913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B903E3-5651-6CDB-DC62-EEC081FC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380625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40C9E68-DC52-3DBB-014F-5F2AEA03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973668"/>
            <a:ext cx="10764981" cy="706964"/>
          </a:xfrm>
        </p:spPr>
        <p:txBody>
          <a:bodyPr/>
          <a:lstStyle/>
          <a:p>
            <a:r>
              <a:rPr lang="it-IT" dirty="0"/>
              <a:t>Maria è la prima fra gli umili e i poveri di Israele (</a:t>
            </a:r>
            <a:r>
              <a:rPr lang="it-IT" i="1" dirty="0" err="1"/>
              <a:t>anawim</a:t>
            </a:r>
            <a:r>
              <a:rPr lang="it-IT" dirty="0"/>
              <a:t>)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EA28610-56AF-32FB-A0C8-5FA934B1F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1" y="2643908"/>
            <a:ext cx="4825157" cy="576262"/>
          </a:xfrm>
        </p:spPr>
        <p:txBody>
          <a:bodyPr anchor="t"/>
          <a:lstStyle/>
          <a:p>
            <a:pPr algn="ctr"/>
            <a:r>
              <a:rPr lang="it-IT" dirty="0" err="1">
                <a:latin typeface="Century Gothic" panose="020B0502020202020204" pitchFamily="34" charset="0"/>
              </a:rPr>
              <a:t>Gdc</a:t>
            </a:r>
            <a:r>
              <a:rPr lang="it-IT" dirty="0">
                <a:latin typeface="Century Gothic" panose="020B0502020202020204" pitchFamily="34" charset="0"/>
              </a:rPr>
              <a:t> 11,37-38:</a:t>
            </a:r>
          </a:p>
          <a:p>
            <a:endParaRPr lang="it-IT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2F223C2-CD9B-0BF1-DCCC-732CE8D98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502" y="3179761"/>
            <a:ext cx="4825158" cy="3304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«Poi disse al padre: “Mi sia concesso questo: lasciami libera per due mesi, perché io vada errando per i monti a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piangere la mia verginità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 con le mie compagne”. Egli le rispose: “Va’!”, e la lasciò andare per due mesi. Ella se ne andò con le compagne e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pianse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sui monti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sua verginità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it-IT" sz="2200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9B53816E-EB29-9B31-F3DC-39592A198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1,24-25:</a:t>
            </a:r>
          </a:p>
          <a:p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2AD452BC-2DB3-2496-5B04-6CC3CAC23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6339" y="3179761"/>
            <a:ext cx="4825159" cy="33041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«Elisabetta, sua moglie, concepì e si tenne nascosta per cinque mesi e diceva: “Ecco che cosa ha fatto per me il Signore, nei giorni in cui si è degnato di togliere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la mia vergogna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fra gli uomini”».</a:t>
            </a:r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DEC4DEF-E6BC-DBFD-1216-5A513825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12857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1C13D95-484F-CB4B-2AD8-DBBD2109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681" y="595745"/>
            <a:ext cx="4927411" cy="1666009"/>
          </a:xfrm>
        </p:spPr>
        <p:txBody>
          <a:bodyPr anchor="t"/>
          <a:lstStyle/>
          <a:p>
            <a:r>
              <a:rPr lang="it-IT" sz="3600" dirty="0">
                <a:solidFill>
                  <a:srgbClr val="002060"/>
                </a:solidFill>
              </a:rPr>
              <a:t>Maria è la prima fra gli umili e i poveri di Israele (</a:t>
            </a:r>
            <a:r>
              <a:rPr lang="it-IT" sz="3600" i="1" dirty="0" err="1">
                <a:solidFill>
                  <a:srgbClr val="002060"/>
                </a:solidFill>
              </a:rPr>
              <a:t>anawim</a:t>
            </a:r>
            <a:r>
              <a:rPr lang="it-IT" sz="36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2D60B85-1322-FA41-12CC-BDF7602E5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6032" y="595745"/>
            <a:ext cx="3740727" cy="60601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000" dirty="0">
                <a:latin typeface="Century Gothic" panose="020B0502020202020204" pitchFamily="34" charset="0"/>
              </a:rPr>
              <a:t>Lc 1,46-53:</a:t>
            </a:r>
          </a:p>
          <a:p>
            <a:pPr algn="ctr">
              <a:buNone/>
            </a:pPr>
            <a:r>
              <a:rPr lang="it-IT" sz="2400" dirty="0">
                <a:latin typeface="Century Gothic" panose="020B0502020202020204" pitchFamily="34" charset="0"/>
              </a:rPr>
              <a:t>«L’anima mia magnifica il Signore e il mio spirito esulta in Dio, mio salvatore, perché ha guardato </a:t>
            </a:r>
            <a:r>
              <a:rPr lang="it-IT" sz="2400" b="1" dirty="0">
                <a:latin typeface="Century Gothic" panose="020B0502020202020204" pitchFamily="34" charset="0"/>
              </a:rPr>
              <a:t>l’umiltà della sua serva. </a:t>
            </a:r>
            <a:r>
              <a:rPr lang="it-IT" sz="2400" dirty="0">
                <a:latin typeface="Century Gothic" panose="020B0502020202020204" pitchFamily="34" charset="0"/>
              </a:rPr>
              <a:t>(…) Ha spiegato la potenza del suo braccio, </a:t>
            </a:r>
            <a:r>
              <a:rPr lang="it-IT" sz="2400" b="1" dirty="0">
                <a:latin typeface="Century Gothic" panose="020B0502020202020204" pitchFamily="34" charset="0"/>
              </a:rPr>
              <a:t>ha disperso i superbi </a:t>
            </a:r>
            <a:r>
              <a:rPr lang="it-IT" sz="2400" dirty="0">
                <a:latin typeface="Century Gothic" panose="020B0502020202020204" pitchFamily="34" charset="0"/>
              </a:rPr>
              <a:t>nei pensieri del loro cuore; </a:t>
            </a:r>
            <a:r>
              <a:rPr lang="it-IT" sz="2400" b="1" dirty="0">
                <a:latin typeface="Century Gothic" panose="020B0502020202020204" pitchFamily="34" charset="0"/>
              </a:rPr>
              <a:t>ha rovesciato i potenti dai troni, ha innalzato gli umili; ha ricolmato di beni gli affamati, ha rimandato i ricchi a mani vuote</a:t>
            </a:r>
            <a:r>
              <a:rPr lang="it-IT" sz="2400" dirty="0">
                <a:latin typeface="Century Gothic" panose="020B0502020202020204" pitchFamily="34" charset="0"/>
              </a:rPr>
              <a:t>».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F79CB92-04A7-CFC4-6793-3C4F61CB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173" y="2947555"/>
            <a:ext cx="6145259" cy="3456708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A8FD17A-019F-49CD-89C7-A532325C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356265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021AA6-FE9D-F6FE-CD72-3D29364E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146" y="1165412"/>
            <a:ext cx="5190066" cy="5307106"/>
          </a:xfrm>
        </p:spPr>
        <p:txBody>
          <a:bodyPr>
            <a:normAutofit fontScale="92500"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Lc 1, 46-55:</a:t>
            </a:r>
          </a:p>
          <a:p>
            <a:pPr marL="0" indent="0">
              <a:buNone/>
            </a:pPr>
            <a:r>
              <a:rPr lang="it-IT" sz="2400" dirty="0">
                <a:latin typeface="Century Gothic" panose="020B0502020202020204" pitchFamily="34" charset="0"/>
              </a:rPr>
              <a:t>«</a:t>
            </a:r>
            <a:r>
              <a:rPr lang="it-IT" sz="2400" b="1" dirty="0">
                <a:latin typeface="Century Gothic" panose="020B0502020202020204" pitchFamily="34" charset="0"/>
              </a:rPr>
              <a:t>L’anima mia magnifica il Signore e il mio spirito esulta in Dio mio salvatore </a:t>
            </a:r>
            <a:r>
              <a:rPr lang="it-IT" sz="2400" dirty="0">
                <a:latin typeface="Century Gothic" panose="020B0502020202020204" pitchFamily="34" charset="0"/>
              </a:rPr>
              <a:t>perché ha guardato l’umiltà della sua serva. D’ora in poi tutte le generazioni </a:t>
            </a:r>
            <a:r>
              <a:rPr lang="it-IT" sz="2400" b="1" dirty="0">
                <a:latin typeface="Century Gothic" panose="020B0502020202020204" pitchFamily="34" charset="0"/>
              </a:rPr>
              <a:t>mi chiameranno beata</a:t>
            </a:r>
            <a:r>
              <a:rPr lang="it-IT" sz="2400" dirty="0">
                <a:latin typeface="Century Gothic" panose="020B0502020202020204" pitchFamily="34" charset="0"/>
              </a:rPr>
              <a:t>. Grandi cose ha fatto per me l'Onnipotente e </a:t>
            </a:r>
            <a:r>
              <a:rPr lang="it-IT" sz="2400" b="1" dirty="0">
                <a:latin typeface="Century Gothic" panose="020B0502020202020204" pitchFamily="34" charset="0"/>
              </a:rPr>
              <a:t>Santo è il suo nome</a:t>
            </a:r>
            <a:r>
              <a:rPr lang="it-IT" sz="2400" dirty="0">
                <a:latin typeface="Century Gothic" panose="020B0502020202020204" pitchFamily="34" charset="0"/>
              </a:rPr>
              <a:t>; di generazione in generazione la sua misericordia per quelli che lo temono. (…) </a:t>
            </a:r>
            <a:r>
              <a:rPr lang="it-IT" sz="2400" b="1" dirty="0">
                <a:latin typeface="Century Gothic" panose="020B0502020202020204" pitchFamily="34" charset="0"/>
              </a:rPr>
              <a:t>Ha soccorso Israele, suo servo</a:t>
            </a:r>
            <a:r>
              <a:rPr lang="it-IT" sz="2400" dirty="0">
                <a:latin typeface="Century Gothic" panose="020B0502020202020204" pitchFamily="34" charset="0"/>
              </a:rPr>
              <a:t>, ricordandosi della sua misericordia, come aveva detto ai nostri padri, per Abramo e la sua discendenza, per sempre».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86D0B9-D61B-4A9E-9729-3E2CE0632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447800"/>
            <a:ext cx="2793158" cy="4577079"/>
          </a:xfrm>
        </p:spPr>
        <p:txBody>
          <a:bodyPr>
            <a:normAutofit/>
          </a:bodyPr>
          <a:lstStyle/>
          <a:p>
            <a:r>
              <a:rPr lang="it-IT" sz="4000" dirty="0"/>
              <a:t>Spiritualità mariana: Maria è la vergine figlia di Sion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D97391-CF6D-37DC-4E77-31B84724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211184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DBAE0-7E9C-5296-5DCA-40725A98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37" y="973668"/>
            <a:ext cx="10986654" cy="706964"/>
          </a:xfrm>
        </p:spPr>
        <p:txBody>
          <a:bodyPr/>
          <a:lstStyle/>
          <a:p>
            <a:r>
              <a:rPr lang="it-IT" sz="3400" dirty="0"/>
              <a:t>Spiritualità mariana: Maria è la vergine figlia di Sion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B8D600-8145-C2A9-8EE1-B5E1A0A59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3018" y="2603499"/>
            <a:ext cx="4176806" cy="38804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it-IT" sz="2000" dirty="0">
                <a:solidFill>
                  <a:schemeClr val="accent1"/>
                </a:solidFill>
              </a:rPr>
              <a:t>Lc 1,28.32-33:</a:t>
            </a:r>
          </a:p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</a:rPr>
              <a:t>«Entrando da lei, disse: “</a:t>
            </a:r>
            <a:r>
              <a:rPr lang="it-IT" sz="2400" b="1" dirty="0" err="1">
                <a:solidFill>
                  <a:srgbClr val="002060"/>
                </a:solidFill>
              </a:rPr>
              <a:t>Rallégrati</a:t>
            </a:r>
            <a:r>
              <a:rPr lang="it-IT" sz="2400" dirty="0">
                <a:solidFill>
                  <a:srgbClr val="002060"/>
                </a:solidFill>
              </a:rPr>
              <a:t>, piena di grazia: </a:t>
            </a:r>
            <a:r>
              <a:rPr lang="it-IT" sz="2400" b="1" dirty="0">
                <a:solidFill>
                  <a:srgbClr val="002060"/>
                </a:solidFill>
              </a:rPr>
              <a:t>il Signore è con te</a:t>
            </a:r>
            <a:r>
              <a:rPr lang="it-IT" sz="2400" dirty="0">
                <a:solidFill>
                  <a:srgbClr val="002060"/>
                </a:solidFill>
              </a:rPr>
              <a:t>”.</a:t>
            </a:r>
          </a:p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(…) “il Signore Dio gli darà </a:t>
            </a:r>
            <a:r>
              <a:rPr lang="it-IT" sz="2400" b="1" dirty="0">
                <a:solidFill>
                  <a:srgbClr val="002060"/>
                </a:solidFill>
                <a:ea typeface="Cambria" panose="02040503050406030204" pitchFamily="18" charset="0"/>
              </a:rPr>
              <a:t>il trono</a:t>
            </a: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 di Davide suo padre e </a:t>
            </a:r>
            <a:r>
              <a:rPr lang="it-IT" sz="2400" b="1" dirty="0">
                <a:solidFill>
                  <a:srgbClr val="002060"/>
                </a:solidFill>
                <a:ea typeface="Cambria" panose="02040503050406030204" pitchFamily="18" charset="0"/>
              </a:rPr>
              <a:t>regnerà per sempre </a:t>
            </a: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sulla casa di Giacobbe e </a:t>
            </a:r>
            <a:r>
              <a:rPr lang="it-IT" sz="2400" b="1" dirty="0">
                <a:solidFill>
                  <a:srgbClr val="002060"/>
                </a:solidFill>
                <a:ea typeface="Cambria" panose="02040503050406030204" pitchFamily="18" charset="0"/>
              </a:rPr>
              <a:t>il suo regno</a:t>
            </a:r>
            <a:r>
              <a:rPr lang="it-IT" sz="2400" dirty="0">
                <a:solidFill>
                  <a:srgbClr val="002060"/>
                </a:solidFill>
                <a:ea typeface="Cambria" panose="02040503050406030204" pitchFamily="18" charset="0"/>
              </a:rPr>
              <a:t> non avrà fine”».</a:t>
            </a:r>
          </a:p>
          <a:p>
            <a:endParaRPr lang="it-IT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D59AF642-B18F-D63D-E689-B99C15C47B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176" y="2603499"/>
            <a:ext cx="5569188" cy="3661741"/>
          </a:xfr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DE6430-EF18-BB76-E068-3C48E310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357893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23E03D6-FD53-9E76-E3BA-F05EF587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56" y="973668"/>
            <a:ext cx="10515600" cy="706964"/>
          </a:xfrm>
        </p:spPr>
        <p:txBody>
          <a:bodyPr/>
          <a:lstStyle/>
          <a:p>
            <a:pPr algn="ctr"/>
            <a:r>
              <a:rPr lang="it-IT" sz="3200" dirty="0">
                <a:latin typeface="Century Gothic" panose="020B0502020202020204" pitchFamily="34" charset="0"/>
              </a:rPr>
              <a:t>Spiritualità mariana: Maria è la vergine figlia di Sion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9D8E6-5084-B237-81E9-5693316E8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866" y="2603500"/>
            <a:ext cx="5403246" cy="430645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Sof 3,14-15.17:</a:t>
            </a:r>
          </a:p>
          <a:p>
            <a:pPr algn="ctr"/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3A6B34-4794-0C39-AEC3-CBE3E23D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4" y="3034146"/>
            <a:ext cx="5902036" cy="344978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it-IT" sz="4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Rallégrati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figlia di Sion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grida di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gioia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Israele,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esulta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e acclama con tutto il cuore,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figlia di Gerusalemme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Il Signore ha revocato la tua condanna, ha disperso il tuo nemico. Re d'Israele è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Signore in mezzo a te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tu non temerai più alcuna sventura. (…) </a:t>
            </a:r>
          </a:p>
          <a:p>
            <a:pPr marL="0" indent="0" algn="ctr">
              <a:buNone/>
            </a:pP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Il Signore, tuo Dio,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 mezzo a te è un salvatore potente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Gioirà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per te, ti rinnoverà con il suo amore,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esulterà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per te con grida di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gioia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5F09848D-A8A6-C275-02FC-5DE71E8C8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05354" y="2603500"/>
            <a:ext cx="3677107" cy="576262"/>
          </a:xfrm>
        </p:spPr>
        <p:txBody>
          <a:bodyPr anchor="t"/>
          <a:lstStyle/>
          <a:p>
            <a:pPr algn="ctr"/>
            <a:r>
              <a:rPr lang="it-IT" dirty="0" err="1">
                <a:latin typeface="Century Gothic" panose="020B0502020202020204" pitchFamily="34" charset="0"/>
              </a:rPr>
              <a:t>Zc</a:t>
            </a:r>
            <a:r>
              <a:rPr lang="it-IT" dirty="0">
                <a:latin typeface="Century Gothic" panose="020B0502020202020204" pitchFamily="34" charset="0"/>
              </a:rPr>
              <a:t> 9,9:</a:t>
            </a:r>
          </a:p>
          <a:p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9C594C9-B95B-38CD-33E7-982F82F91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77452" y="3179762"/>
            <a:ext cx="3774089" cy="330416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Esulta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grandemente,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figlia di Sion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giubila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figlia di Gerusalemme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Ecco, </a:t>
            </a:r>
            <a:r>
              <a:rPr lang="it-IT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te viene il tuo re</a:t>
            </a: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Egli è giusto e vittorioso,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umile, cavalca un asino,</a:t>
            </a:r>
            <a:b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un puledro figlio d'asina».</a:t>
            </a:r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5B10729-617F-F3F9-376B-51C35C715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77461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B8B58B3-C209-7C1E-0AFF-3F7FC00C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90952" cy="706964"/>
          </a:xfrm>
        </p:spPr>
        <p:txBody>
          <a:bodyPr/>
          <a:lstStyle/>
          <a:p>
            <a:pPr algn="ctr"/>
            <a:r>
              <a:rPr lang="it-IT" dirty="0"/>
              <a:t>Maria è discepola e madre nello spirito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B8FC84-ADDF-E622-4024-6D305406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891631"/>
            <a:ext cx="3141878" cy="576262"/>
          </a:xfrm>
        </p:spPr>
        <p:txBody>
          <a:bodyPr anchor="t"/>
          <a:lstStyle/>
          <a:p>
            <a:r>
              <a:rPr lang="it-IT" dirty="0">
                <a:latin typeface="Century Gothic" panose="020B0502020202020204" pitchFamily="34" charset="0"/>
              </a:rPr>
              <a:t>Mc 3,34-35: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B4F582A-01F3-1AE1-BD0B-F0926E41FC5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75611" y="3565244"/>
            <a:ext cx="3141879" cy="28472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«Girando lo sguardo su quelli che erano seduti attorno a lui, disse: “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Ecco mia madre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e i miei fratelli! Perché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chi fa la volontà di Dio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 costui per me è fratello, sorella 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madre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”». 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0B26B18-B99F-0AFA-654D-EA26C0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2494" y="2862990"/>
            <a:ext cx="3147009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11,27-28:</a:t>
            </a:r>
          </a:p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1C5D6909-CA6C-BBAE-6322-1A5F5624996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22495" y="3678239"/>
            <a:ext cx="3147009" cy="284729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«Mentre diceva questo, una donna dalla folla alzò la voce e gli disse: “Beato il grembo che ti ha portato e il seno che ti ha allattato!”. Ma egli disse: “Beati piuttosto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coloro che ascoltano 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parola di Dio e la osservano!”».</a:t>
            </a:r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725338E-5642-6078-8235-A4481B0FC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8039" y="2862990"/>
            <a:ext cx="3145730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2,34-35:</a:t>
            </a:r>
          </a:p>
          <a:p>
            <a:pPr algn="ctr"/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AC713CC9-D083-B6FA-95D8-F26804FA112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08039" y="3565243"/>
            <a:ext cx="3145536" cy="2847293"/>
          </a:xfrm>
        </p:spPr>
        <p:txBody>
          <a:bodyPr/>
          <a:lstStyle/>
          <a:p>
            <a:pPr algn="ctr">
              <a:buNone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«“Ecco, egli è qui per la caduta e la risurrezione di molti in Israele e come segno di contraddizione - e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anche a te una spada trafiggerà l'anima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-, affinché siano svelati i pensieri di molti cuori”».</a:t>
            </a:r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0AACEB-9DA5-AA32-EDAD-9B354926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23608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EF933-3C21-F560-8ED1-F41697E92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Maria è discepola e madre nello spirito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5C4935-A0B7-6956-A031-7C89E96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 err="1">
                <a:latin typeface="Century Gothic" panose="020B0502020202020204" pitchFamily="34" charset="0"/>
              </a:rPr>
              <a:t>Gv</a:t>
            </a:r>
            <a:r>
              <a:rPr lang="it-IT" dirty="0">
                <a:latin typeface="Century Gothic" panose="020B0502020202020204" pitchFamily="34" charset="0"/>
              </a:rPr>
              <a:t> 19,25: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7CD6ED-FA1F-D136-FF1A-06D8D4F9032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2727" y="3177913"/>
            <a:ext cx="3141879" cy="28472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Stavano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presso la croce di Gesù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sua madre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la sorella di sua madre, Maria madre di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Clèopa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 Maria di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Màgdala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». 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42BC82-5CAA-88C7-CDF4-1D2377B07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Lc 2,19.51:</a:t>
            </a: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0682FFB-EDE5-8EBB-F17E-BC0651C9D47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«Maria, da parte sua,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custodiva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tutte queste cose, meditandole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nel suo cuore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(…) Sua madre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custodiva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tutte queste cose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nel suo cuore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». 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041535A2-8232-6329-ADF2-37EB9B79AA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7845" y="2603500"/>
            <a:ext cx="3145730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Atti 1,14: </a:t>
            </a:r>
          </a:p>
          <a:p>
            <a:pPr algn="ctr"/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D5DF125-CE5C-0BC3-DD9B-78F3A5F28C17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07845" y="3177913"/>
            <a:ext cx="3145536" cy="284729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«Tutti questi erano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perseveranti e concordi nella preghiera, insieme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ad alcune donne 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 Maria, la madre di Gesù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e ai fratelli di lui».</a:t>
            </a:r>
          </a:p>
          <a:p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55FFEF5-9A93-B750-4B43-F1B27297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11557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AD8E01-5754-1C7E-0B8E-2B62EE40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Spiritualità mariana: la lode a Maria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7B263D-E8D4-B994-49B0-40DBC3D6C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>
                <a:latin typeface="Century Gothic" panose="020B0502020202020204" pitchFamily="34" charset="0"/>
                <a:ea typeface="Cambria" panose="02040503050406030204" pitchFamily="18" charset="0"/>
              </a:rPr>
              <a:t>Lc 1,42:</a:t>
            </a:r>
            <a:r>
              <a:rPr lang="it-IT" dirty="0">
                <a:solidFill>
                  <a:srgbClr val="11111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36163E-5558-03D0-FB1C-534D9521105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3814" y="3179762"/>
            <a:ext cx="3141879" cy="28472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Elisabetta fu colmata di Spirito Santo ed esclamò a gran voce: "</a:t>
            </a:r>
            <a:r>
              <a:rPr lang="it-IT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Benedetta tu fra le donne </a:t>
            </a:r>
            <a:r>
              <a:rPr lang="it-IT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e benedetto il frutto del tuo grembo!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»</a:t>
            </a:r>
          </a:p>
          <a:p>
            <a:pPr marL="0" indent="0" algn="ctr">
              <a:buNone/>
            </a:pPr>
            <a:endParaRPr lang="it-IT" sz="1400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it-IT" sz="1400" dirty="0">
              <a:latin typeface="Century Gothic" panose="020B0502020202020204" pitchFamily="34" charset="0"/>
              <a:ea typeface="Cambria" panose="02040503050406030204" pitchFamily="18" charset="0"/>
            </a:endParaRP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5AB146-7D6C-BEC2-27E1-94059F6AF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  <a:ea typeface="Cambria" panose="02040503050406030204" pitchFamily="18" charset="0"/>
              </a:rPr>
              <a:t>Lc 1,48:</a:t>
            </a: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93A4055-5CC8-EE8A-ABE4-0A0453B5C4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«D'ora in poi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tutte le generazioni mi chiameranno beata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».</a:t>
            </a:r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6785861-5772-17C6-1F23-EF3D9B0CC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6338" y="2603500"/>
            <a:ext cx="3145730" cy="576262"/>
          </a:xfrm>
        </p:spPr>
        <p:txBody>
          <a:bodyPr anchor="t"/>
          <a:lstStyle/>
          <a:p>
            <a:pPr algn="ctr"/>
            <a:r>
              <a:rPr lang="it-IT" dirty="0">
                <a:latin typeface="Century Gothic" panose="020B0502020202020204" pitchFamily="34" charset="0"/>
                <a:ea typeface="Cambria" panose="02040503050406030204" pitchFamily="18" charset="0"/>
              </a:rPr>
              <a:t>Lc 11,27-28:</a:t>
            </a:r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5423F40-D675-9634-F3EA-F58410FC55A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07845" y="3161689"/>
            <a:ext cx="3145536" cy="284729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«Mentre diceva questo, una donna dalla folla alzò la voce e gli disse: “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Beato il grembo che ti ha portato e il seno che ti ha allattato!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”».</a:t>
            </a:r>
          </a:p>
          <a:p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5DF7848-C801-81C8-D2F1-7FC3AEA35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323586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13C8108A-4290-7328-AAD1-71613C191D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6291" y="493712"/>
            <a:ext cx="8824913" cy="708025"/>
          </a:xfrm>
        </p:spPr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Spiritualità mariana: la lode a Maria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7C13FB5-F22C-D4E3-1101-64BF6E5186A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41245"/>
            <a:ext cx="3141663" cy="576263"/>
          </a:xfrm>
        </p:spPr>
        <p:txBody>
          <a:bodyPr anchor="t"/>
          <a:lstStyle/>
          <a:p>
            <a:r>
              <a:rPr lang="it-IT" dirty="0" err="1">
                <a:solidFill>
                  <a:schemeClr val="accent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Gdc</a:t>
            </a:r>
            <a:r>
              <a:rPr lang="it-IT" dirty="0">
                <a:solidFill>
                  <a:schemeClr val="accent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5,24:</a:t>
            </a:r>
          </a:p>
          <a:p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982E8DD-1942-67E4-B06B-778D5B1D824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178197"/>
            <a:ext cx="5070765" cy="1405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«</a:t>
            </a:r>
            <a:r>
              <a:rPr lang="it-IT" sz="20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Sia benedetta fra le donne 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Giaele,</a:t>
            </a:r>
            <a:b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it-IT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la moglie di </a:t>
            </a:r>
            <a:r>
              <a:rPr lang="it-IT" sz="20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Cheber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 il </a:t>
            </a:r>
            <a:r>
              <a:rPr lang="it-IT" sz="2000" b="0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Kenita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,</a:t>
            </a:r>
            <a:b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it-IT" sz="20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benedetta fra le donne 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della tenda!»</a:t>
            </a:r>
          </a:p>
          <a:p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C90C503-B897-CA35-BAA7-5A5B2E1333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4762" y="3583460"/>
            <a:ext cx="3146425" cy="576263"/>
          </a:xfrm>
        </p:spPr>
        <p:txBody>
          <a:bodyPr anchor="t"/>
          <a:lstStyle/>
          <a:p>
            <a:r>
              <a:rPr lang="it-IT" dirty="0" err="1">
                <a:solidFill>
                  <a:schemeClr val="accent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Gdt</a:t>
            </a:r>
            <a:r>
              <a:rPr lang="it-IT" dirty="0">
                <a:solidFill>
                  <a:schemeClr val="accent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15,9-10:</a:t>
            </a:r>
          </a:p>
          <a:p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438EC52-4681-8D7F-0C02-979B8B664F6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4762" y="4120412"/>
            <a:ext cx="4946073" cy="2572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«Tu sei la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gloria di Gerusalemme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, tu magnifico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vanto d'Israele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, tu splendido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onore della nostra gente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. Compiendo tutto questo con la tua mano, hai operato per Israele nobili cose: di esse Dio si è compiaciuto. </a:t>
            </a:r>
            <a:r>
              <a:rPr lang="it-IT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Sii per sempre benedetta</a:t>
            </a:r>
            <a:r>
              <a:rPr lang="it-IT" sz="2000" dirty="0">
                <a:solidFill>
                  <a:srgbClr val="002060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 dal Signore onnipotente». </a:t>
            </a:r>
          </a:p>
          <a:p>
            <a:endParaRPr lang="it-IT" dirty="0"/>
          </a:p>
        </p:txBody>
      </p:sp>
      <p:pic>
        <p:nvPicPr>
          <p:cNvPr id="1026" name="Picture 2" descr="Giuditta, Giaele, Ester - La Cupola della Madonna del Monte">
            <a:extLst>
              <a:ext uri="{FF2B5EF4-FFF2-40B4-BE49-F238E27FC236}">
                <a16:creationId xmlns:a16="http://schemas.microsoft.com/office/drawing/2014/main" id="{4B86C337-B414-B7BD-206F-88E55C506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24" y="2142240"/>
            <a:ext cx="6739585" cy="39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0827425-1263-4355-F8B4-7FD50DC7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4083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DA01D58-6F00-4DCC-0CB6-2060A3A1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5959"/>
            <a:ext cx="9637737" cy="706964"/>
          </a:xfrm>
        </p:spPr>
        <p:txBody>
          <a:bodyPr/>
          <a:lstStyle/>
          <a:p>
            <a:r>
              <a:rPr lang="it-IT" dirty="0"/>
              <a:t>Spiritualità mariana – i fondamenti biblici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6B0F3AF-E758-5904-F7B1-90AA2E42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2603500"/>
            <a:ext cx="11111346" cy="383886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LG 55: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«I libri del Vecchio e Nuovo Testamento e la veneranda tradizione mostrano in modo sempre più chiaro la funzione della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madre del Salvatore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nella economia della salvezza e la propongono per così dire alla nostra contemplazione. I libri del Vecchio Testamento descrivono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storia della salvezza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nella quale lentamente viene preparandosi la venuta di Cristo nel mondo. Questi documenti primitivi, come sono letti nella Chiesa e sono capiti alla luce dell'ulteriore e piena rivelazione, passo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passo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mettono sempre più chiaramente in luce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figura di una donna: la madre del Redentore (…)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14844B8-0C5F-F00B-2309-6019BEF5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82663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A38A9F2D-1BCA-FCFF-F7EB-ADFA8F74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29" y="833121"/>
            <a:ext cx="3254207" cy="1202499"/>
          </a:xfrm>
        </p:spPr>
        <p:txBody>
          <a:bodyPr/>
          <a:lstStyle/>
          <a:p>
            <a:r>
              <a:rPr lang="it-IT" sz="2800" dirty="0"/>
              <a:t>L’accoglienza da parte del discepolo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317E7D9F-A735-6F9E-4ECA-ECC5D744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5236" y="2410692"/>
            <a:ext cx="2922876" cy="3796144"/>
          </a:xfrm>
        </p:spPr>
        <p:txBody>
          <a:bodyPr>
            <a:normAutofit lnSpcReduction="10000"/>
          </a:bodyPr>
          <a:lstStyle/>
          <a:p>
            <a:r>
              <a:rPr lang="it-IT" sz="2800" dirty="0" err="1"/>
              <a:t>Gv</a:t>
            </a:r>
            <a:r>
              <a:rPr lang="it-IT" sz="2800" dirty="0"/>
              <a:t> 19,27: </a:t>
            </a:r>
          </a:p>
          <a:p>
            <a:r>
              <a:rPr lang="it-IT" sz="2800" dirty="0"/>
              <a:t>«Poi disse al discepolo: Ecco tua madre! E da quell’ora il discepolo l’accolse con sé».</a:t>
            </a:r>
          </a:p>
          <a:p>
            <a:endParaRPr lang="it-IT" dirty="0"/>
          </a:p>
        </p:txBody>
      </p:sp>
      <p:pic>
        <p:nvPicPr>
          <p:cNvPr id="2050" name="Picture 2" descr="Crocifisso di San Damiano - Wikipedia">
            <a:extLst>
              <a:ext uri="{FF2B5EF4-FFF2-40B4-BE49-F238E27FC236}">
                <a16:creationId xmlns:a16="http://schemas.microsoft.com/office/drawing/2014/main" id="{2BC04AF3-0437-F70C-E3D6-10D30339C99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36" y="570272"/>
            <a:ext cx="4171167" cy="57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0E3E777-299F-0D5B-EFB2-C68D397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372215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F8BE851-2418-9BD6-DC5B-28ECADAE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5400" dirty="0"/>
              <a:t>bibliografia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513FF7-46F5-D69C-8D71-C2E588D38509}"/>
              </a:ext>
            </a:extLst>
          </p:cNvPr>
          <p:cNvSpPr txBox="1"/>
          <p:nvPr/>
        </p:nvSpPr>
        <p:spPr>
          <a:xfrm>
            <a:off x="568035" y="2267910"/>
            <a:ext cx="111529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S. DE FIORES, </a:t>
            </a:r>
            <a:r>
              <a:rPr lang="it-IT" i="1" dirty="0">
                <a:latin typeface="Century Gothic" panose="020B0502020202020204" pitchFamily="34" charset="0"/>
              </a:rPr>
              <a:t>Maria nella vita secondo lo Spirito</a:t>
            </a:r>
            <a:r>
              <a:rPr lang="it-IT" dirty="0">
                <a:latin typeface="Century Gothic" panose="020B0502020202020204" pitchFamily="34" charset="0"/>
              </a:rPr>
              <a:t>, AMI, Roma 2003, pp. 41-80</a:t>
            </a:r>
          </a:p>
          <a:p>
            <a:r>
              <a:rPr lang="it-IT" dirty="0">
                <a:latin typeface="Century Gothic" panose="020B0502020202020204" pitchFamily="34" charset="0"/>
              </a:rPr>
              <a:t>S. DE FIORES, </a:t>
            </a:r>
            <a:r>
              <a:rPr lang="it-IT" i="1" dirty="0">
                <a:latin typeface="Century Gothic" panose="020B0502020202020204" pitchFamily="34" charset="0"/>
              </a:rPr>
              <a:t>Maria sintesi di valori</a:t>
            </a:r>
            <a:r>
              <a:rPr lang="it-IT" dirty="0">
                <a:latin typeface="Century Gothic" panose="020B0502020202020204" pitchFamily="34" charset="0"/>
              </a:rPr>
              <a:t>, San Paolo, Cinisello Balsamo (MI) 2005, pp. 55-77.</a:t>
            </a:r>
          </a:p>
          <a:p>
            <a:r>
              <a:rPr lang="it-IT" dirty="0">
                <a:latin typeface="Century Gothic" panose="020B0502020202020204" pitchFamily="34" charset="0"/>
              </a:rPr>
              <a:t>E. M. MORI, </a:t>
            </a:r>
            <a:r>
              <a:rPr lang="it-IT" i="1" dirty="0">
                <a:latin typeface="Century Gothic" panose="020B0502020202020204" pitchFamily="34" charset="0"/>
              </a:rPr>
              <a:t>Figlia di Sion e Serva di </a:t>
            </a:r>
            <a:r>
              <a:rPr lang="it-IT" i="1" dirty="0" err="1">
                <a:latin typeface="Century Gothic" panose="020B0502020202020204" pitchFamily="34" charset="0"/>
              </a:rPr>
              <a:t>Jahvé</a:t>
            </a:r>
            <a:r>
              <a:rPr lang="it-IT" i="1" dirty="0">
                <a:latin typeface="Century Gothic" panose="020B0502020202020204" pitchFamily="34" charset="0"/>
              </a:rPr>
              <a:t>, </a:t>
            </a:r>
            <a:r>
              <a:rPr lang="it-IT" dirty="0">
                <a:latin typeface="Century Gothic" panose="020B0502020202020204" pitchFamily="34" charset="0"/>
              </a:rPr>
              <a:t>Bologna 1970.</a:t>
            </a:r>
          </a:p>
          <a:p>
            <a:r>
              <a:rPr lang="it-IT" dirty="0">
                <a:latin typeface="Century Gothic" panose="020B0502020202020204" pitchFamily="34" charset="0"/>
              </a:rPr>
              <a:t>G. RAVASI, </a:t>
            </a:r>
            <a:r>
              <a:rPr lang="it-IT" i="1" dirty="0">
                <a:latin typeface="Century Gothic" panose="020B0502020202020204" pitchFamily="34" charset="0"/>
              </a:rPr>
              <a:t>Le sette parole di Maria</a:t>
            </a:r>
            <a:r>
              <a:rPr lang="it-IT" dirty="0">
                <a:latin typeface="Century Gothic" panose="020B0502020202020204" pitchFamily="34" charset="0"/>
              </a:rPr>
              <a:t>, EDB, Bologna 2020.</a:t>
            </a:r>
          </a:p>
          <a:p>
            <a:pPr marL="342900" indent="-342900">
              <a:buAutoNum type="alphaUcPeriod"/>
            </a:pPr>
            <a:r>
              <a:rPr lang="it-IT" dirty="0">
                <a:latin typeface="Century Gothic" panose="020B0502020202020204" pitchFamily="34" charset="0"/>
              </a:rPr>
              <a:t>SERRA, </a:t>
            </a:r>
            <a:r>
              <a:rPr lang="it-IT" i="1" dirty="0">
                <a:latin typeface="Century Gothic" panose="020B0502020202020204" pitchFamily="34" charset="0"/>
              </a:rPr>
              <a:t>La Donna dell’Alleanza.</a:t>
            </a:r>
            <a:r>
              <a:rPr lang="it-IT" dirty="0">
                <a:latin typeface="Century Gothic" panose="020B0502020202020204" pitchFamily="34" charset="0"/>
              </a:rPr>
              <a:t> </a:t>
            </a:r>
            <a:r>
              <a:rPr lang="it-IT" i="1" dirty="0">
                <a:latin typeface="Century Gothic" panose="020B0502020202020204" pitchFamily="34" charset="0"/>
              </a:rPr>
              <a:t>Prefigurazioni di Maria nell’Antico Testamento</a:t>
            </a:r>
            <a:r>
              <a:rPr lang="it-IT" dirty="0">
                <a:latin typeface="Century Gothic" panose="020B0502020202020204" pitchFamily="34" charset="0"/>
              </a:rPr>
              <a:t>, EMP, Padova 2006.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A. SERRA, </a:t>
            </a:r>
            <a:r>
              <a:rPr lang="it-IT" i="1" dirty="0">
                <a:latin typeface="Century Gothic" panose="020B0502020202020204" pitchFamily="34" charset="0"/>
              </a:rPr>
              <a:t>Le nozze di Cana (</a:t>
            </a:r>
            <a:r>
              <a:rPr lang="it-IT" i="1" dirty="0" err="1">
                <a:latin typeface="Century Gothic" panose="020B0502020202020204" pitchFamily="34" charset="0"/>
              </a:rPr>
              <a:t>Gv</a:t>
            </a:r>
            <a:r>
              <a:rPr lang="it-IT" i="1" dirty="0">
                <a:latin typeface="Century Gothic" panose="020B0502020202020204" pitchFamily="34" charset="0"/>
              </a:rPr>
              <a:t> 2, 1-12).</a:t>
            </a:r>
            <a:r>
              <a:rPr lang="it-IT" dirty="0">
                <a:latin typeface="Century Gothic" panose="020B0502020202020204" pitchFamily="34" charset="0"/>
              </a:rPr>
              <a:t> </a:t>
            </a:r>
            <a:r>
              <a:rPr lang="it-IT" i="1" dirty="0">
                <a:latin typeface="Century Gothic" panose="020B0502020202020204" pitchFamily="34" charset="0"/>
              </a:rPr>
              <a:t>Incidenze cristologico-mariane del primo “segno” di Gesù</a:t>
            </a:r>
            <a:r>
              <a:rPr lang="it-IT" dirty="0">
                <a:latin typeface="Century Gothic" panose="020B0502020202020204" pitchFamily="34" charset="0"/>
              </a:rPr>
              <a:t>, EMP, Padova 2009.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A. SERRA, </a:t>
            </a:r>
            <a:r>
              <a:rPr lang="it-IT" i="1" dirty="0">
                <a:latin typeface="Century Gothic" panose="020B0502020202020204" pitchFamily="34" charset="0"/>
              </a:rPr>
              <a:t>Maria presso la Croce: Solo l’Addolorata? Verso una rilettura dei contenuti di Giovanni 19, 25-27</a:t>
            </a:r>
            <a:r>
              <a:rPr lang="it-IT" dirty="0">
                <a:latin typeface="Century Gothic" panose="020B0502020202020204" pitchFamily="34" charset="0"/>
              </a:rPr>
              <a:t>, EMP, Padova 2011.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E. TONIOLO (ed.), </a:t>
            </a:r>
            <a:r>
              <a:rPr lang="it-IT" i="1" dirty="0">
                <a:latin typeface="Century Gothic" panose="020B0502020202020204" pitchFamily="34" charset="0"/>
              </a:rPr>
              <a:t>Come leggere nella Bibbia il mistero di Maria, </a:t>
            </a:r>
            <a:r>
              <a:rPr lang="it-IT" dirty="0">
                <a:latin typeface="Century Gothic" panose="020B0502020202020204" pitchFamily="34" charset="0"/>
              </a:rPr>
              <a:t>Centro di Cultura Mariana, Roma 1989.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E. TONIOLO (ed.), </a:t>
            </a:r>
            <a:r>
              <a:rPr lang="it-IT" i="1" dirty="0">
                <a:latin typeface="Century Gothic" panose="020B0502020202020204" pitchFamily="34" charset="0"/>
              </a:rPr>
              <a:t>Maria nel cuore della Parola di Dio,</a:t>
            </a:r>
            <a:r>
              <a:rPr lang="it-IT" dirty="0">
                <a:latin typeface="Century Gothic" panose="020B0502020202020204" pitchFamily="34" charset="0"/>
              </a:rPr>
              <a:t> </a:t>
            </a:r>
            <a:r>
              <a:rPr lang="it-IT" i="1" dirty="0">
                <a:latin typeface="Century Gothic" panose="020B0502020202020204" pitchFamily="34" charset="0"/>
              </a:rPr>
              <a:t>donata accolta trasmessa, </a:t>
            </a:r>
            <a:r>
              <a:rPr lang="it-IT" dirty="0">
                <a:latin typeface="Century Gothic" panose="020B0502020202020204" pitchFamily="34" charset="0"/>
              </a:rPr>
              <a:t>Centro di Cultura Mariana, Roma 2009.</a:t>
            </a: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A. VALENTINI, </a:t>
            </a:r>
            <a:r>
              <a:rPr lang="it-IT" i="1" dirty="0">
                <a:latin typeface="Century Gothic" panose="020B0502020202020204" pitchFamily="34" charset="0"/>
              </a:rPr>
              <a:t>Maria secondo le scritture, </a:t>
            </a:r>
            <a:r>
              <a:rPr lang="it-IT" dirty="0">
                <a:latin typeface="Century Gothic" panose="020B0502020202020204" pitchFamily="34" charset="0"/>
              </a:rPr>
              <a:t>EDB, Bologna 2007.</a:t>
            </a:r>
          </a:p>
          <a:p>
            <a:endParaRPr lang="it-IT" dirty="0">
              <a:latin typeface="Cambria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B357DAC-FB35-B3D5-02DB-76D46300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83565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0ABE8-E3DE-58CE-8A5C-62646460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402210" cy="706964"/>
          </a:xfrm>
        </p:spPr>
        <p:txBody>
          <a:bodyPr/>
          <a:lstStyle/>
          <a:p>
            <a:r>
              <a:rPr lang="it-IT" dirty="0"/>
              <a:t>Spiritualità mariana – i fondamenti biblici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768446-9ADD-AFBD-54DA-44A06A47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2603499"/>
            <a:ext cx="11194471" cy="3880427"/>
          </a:xfrm>
        </p:spPr>
        <p:txBody>
          <a:bodyPr>
            <a:normAutofit fontScale="92500"/>
          </a:bodyPr>
          <a:lstStyle/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 (…) Sotto questa luce essa viene già profeticamente adombrata nella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promessa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fatta ai progenitori caduti in peccato, circa la vittoria sul serpente (cfr.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Gen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3,15). 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Parimenti, è lei,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Vergine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che concepirà e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partorirà un Figlio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il cui nome sarà Emanuele (cfr. </a:t>
            </a:r>
            <a:r>
              <a:rPr lang="it-IT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7, 14; Mt 1,22-23). Essa primeggia tra quegli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umili 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quei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poveri del Signore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che con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fiducia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attendono e ricevono da lui la salvezza. </a:t>
            </a:r>
          </a:p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 infine con lei,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figlia di Sion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per eccellenza, dopo la lunga attesa della promessa, si compiono i tempi e si instaura la nuova “economia”, quando il Figlio di Dio assunse da lei la natura umana per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liberare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l'uomo dal peccato coi misteri della sua carne».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7F5E47-27C8-87D9-6279-7FF3E06D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132487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2E35267-B433-18CA-33DA-9D85BEF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07010" cy="706964"/>
          </a:xfrm>
        </p:spPr>
        <p:txBody>
          <a:bodyPr/>
          <a:lstStyle/>
          <a:p>
            <a:r>
              <a:rPr lang="it-IT" dirty="0"/>
              <a:t>Spiritualità mariana – Maria è la </a:t>
            </a:r>
            <a:r>
              <a:rPr lang="it-IT" i="1" dirty="0"/>
              <a:t>donna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EBA56C6-294C-268C-026F-7237FA585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277658" cy="576262"/>
          </a:xfrm>
        </p:spPr>
        <p:txBody>
          <a:bodyPr/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Gal 4,4-5: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2D181D-9576-E8BF-0C7E-73F883CD6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341127"/>
            <a:ext cx="4825158" cy="316562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«Ma quando venne la pienezza del tempo,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Dio mandò il suo Figlio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nato da donna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it-IT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nato sotto la Legge</a:t>
            </a:r>
            <a:r>
              <a:rPr lang="it-IT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, 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per riscattare </a:t>
            </a:r>
            <a:r>
              <a:rPr lang="it-IT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quelli che erano sotto la Legge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perché ricevessimo l'adozione a figli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».</a:t>
            </a:r>
          </a:p>
          <a:p>
            <a:endParaRPr lang="it-IT" dirty="0"/>
          </a:p>
        </p:txBody>
      </p:sp>
      <p:pic>
        <p:nvPicPr>
          <p:cNvPr id="9" name="Picture 8" descr="Gruppo Laici di San Paolo » Parrocchia Madre Della Divina Provvidenza –  Bari San Paolo">
            <a:extLst>
              <a:ext uri="{FF2B5EF4-FFF2-40B4-BE49-F238E27FC236}">
                <a16:creationId xmlns:a16="http://schemas.microsoft.com/office/drawing/2014/main" id="{3F049B98-3CDD-3B4B-AA4D-DE2D2232CB2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374"/>
          <a:stretch>
            <a:fillRect/>
          </a:stretch>
        </p:blipFill>
        <p:spPr bwMode="auto">
          <a:xfrm>
            <a:off x="6392000" y="2908617"/>
            <a:ext cx="5231965" cy="34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3CA5AE-129E-9820-5E35-B04A456F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56421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079B87-520F-C88F-71FB-9E629764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05228" cy="706964"/>
          </a:xfrm>
        </p:spPr>
        <p:txBody>
          <a:bodyPr anchor="b"/>
          <a:lstStyle/>
          <a:p>
            <a:br>
              <a:rPr lang="it-IT" dirty="0">
                <a:latin typeface="Cambria" pitchFamily="18" charset="0"/>
              </a:rPr>
            </a:br>
            <a:r>
              <a:rPr lang="it-IT" dirty="0"/>
              <a:t>Spiritualità mariana – Maria è la </a:t>
            </a:r>
            <a:r>
              <a:rPr lang="it-IT" i="1" dirty="0"/>
              <a:t>donna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CCCAD1-9301-FE2A-3C77-FB42A6EC7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 algn="ctr"/>
            <a:r>
              <a:rPr lang="it-IT" dirty="0" err="1">
                <a:latin typeface="Century Gothic" panose="020B0502020202020204" pitchFamily="34" charset="0"/>
              </a:rPr>
              <a:t>Gen</a:t>
            </a:r>
            <a:r>
              <a:rPr lang="it-IT" dirty="0">
                <a:latin typeface="Century Gothic" panose="020B0502020202020204" pitchFamily="34" charset="0"/>
              </a:rPr>
              <a:t> 3,15: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0F9A45-7C33-E00A-8C7C-E779AA54C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311236"/>
            <a:ext cx="4825158" cy="2940044"/>
          </a:xfrm>
        </p:spPr>
        <p:txBody>
          <a:bodyPr anchor="b">
            <a:normAutofit fontScale="92500"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«Io porrò inimicizia </a:t>
            </a:r>
          </a:p>
          <a:p>
            <a:pPr marL="0" indent="0" algn="ctr">
              <a:buNone/>
            </a:pP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fra te e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donna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b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fra la tua stirpe e </a:t>
            </a: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sua stirpe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:</a:t>
            </a:r>
            <a:b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questa</a:t>
            </a: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ti schiaccerà la testa</a:t>
            </a:r>
            <a:b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it-IT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 tu le insidierai il calcagno».</a:t>
            </a:r>
          </a:p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61642F44-74CB-CEA6-678A-B2F2E14697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88" y="2603500"/>
            <a:ext cx="3599358" cy="3647780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BFD23A-2C76-5959-46ED-EDA18DC1F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256935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C6070C8-B01E-55A5-E14F-90A4742E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1" y="513103"/>
            <a:ext cx="4571999" cy="123305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Spiritualità mariana Maria è la </a:t>
            </a:r>
            <a:r>
              <a:rPr lang="it-IT" i="1" dirty="0">
                <a:solidFill>
                  <a:srgbClr val="002060"/>
                </a:solidFill>
              </a:rPr>
              <a:t>donna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09C5999-688A-52BB-2D90-F3D842BDA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7161" y="2138005"/>
            <a:ext cx="4765962" cy="445105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sz="3800" dirty="0">
                <a:solidFill>
                  <a:schemeClr val="accent1"/>
                </a:solidFill>
                <a:latin typeface="Century Gothic" panose="020B0502020202020204" pitchFamily="34" charset="0"/>
              </a:rPr>
              <a:t>Ap 12,1-5.17: </a:t>
            </a:r>
          </a:p>
          <a:p>
            <a:pPr algn="just"/>
            <a:r>
              <a:rPr lang="it-IT" sz="4600" dirty="0">
                <a:solidFill>
                  <a:schemeClr val="accent1"/>
                </a:solidFill>
                <a:latin typeface="Century Gothic" panose="020B0502020202020204" pitchFamily="34" charset="0"/>
              </a:rPr>
              <a:t>«Un segno grandioso apparve nel cielo: </a:t>
            </a:r>
            <a:r>
              <a:rPr lang="it-IT" sz="4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una donna vestita di sole</a:t>
            </a:r>
            <a:r>
              <a:rPr lang="it-IT" sz="4600" dirty="0">
                <a:solidFill>
                  <a:schemeClr val="accent1"/>
                </a:solidFill>
                <a:latin typeface="Century Gothic" panose="020B0502020202020204" pitchFamily="34" charset="0"/>
              </a:rPr>
              <a:t>, con la luna sotto i suoi piedi e, sul capo, una corona di dodici stelle. </a:t>
            </a:r>
            <a:r>
              <a:rPr lang="it-IT" sz="4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Era incinta, e gridava </a:t>
            </a:r>
            <a:r>
              <a:rPr lang="it-IT" sz="4600" dirty="0">
                <a:solidFill>
                  <a:schemeClr val="accent1"/>
                </a:solidFill>
                <a:latin typeface="Century Gothic" panose="020B0502020202020204" pitchFamily="34" charset="0"/>
              </a:rPr>
              <a:t>per le doglie e il travaglio del parto.  (…) </a:t>
            </a:r>
          </a:p>
          <a:p>
            <a:pPr algn="just"/>
            <a:r>
              <a:rPr lang="it-IT" sz="4600" dirty="0">
                <a:solidFill>
                  <a:schemeClr val="accent1"/>
                </a:solidFill>
                <a:latin typeface="Century Gothic" panose="020B0502020202020204" pitchFamily="34" charset="0"/>
              </a:rPr>
              <a:t>Allora il drago si infuriò contro </a:t>
            </a:r>
            <a:r>
              <a:rPr lang="it-IT" sz="4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la donna </a:t>
            </a:r>
            <a:r>
              <a:rPr lang="it-IT" sz="4600" dirty="0">
                <a:solidFill>
                  <a:schemeClr val="accent1"/>
                </a:solidFill>
                <a:latin typeface="Century Gothic" panose="020B0502020202020204" pitchFamily="34" charset="0"/>
              </a:rPr>
              <a:t>e se ne andò a fare guerra contro </a:t>
            </a:r>
            <a:r>
              <a:rPr lang="it-IT" sz="4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il resto della sua discendenza</a:t>
            </a:r>
            <a:r>
              <a:rPr lang="it-IT" sz="4600" dirty="0">
                <a:solidFill>
                  <a:schemeClr val="accent1"/>
                </a:solidFill>
                <a:latin typeface="Century Gothic" panose="020B0502020202020204" pitchFamily="34" charset="0"/>
              </a:rPr>
              <a:t>, contro quelli che custodiscono i comandamenti di Dio e sono in possesso della testimonianza di Gesù».</a:t>
            </a:r>
          </a:p>
          <a:p>
            <a:pPr marL="0" indent="0" algn="just">
              <a:buNone/>
            </a:pPr>
            <a:endParaRPr lang="it-IT" sz="1600" dirty="0">
              <a:solidFill>
                <a:schemeClr val="accent2"/>
              </a:solidFill>
            </a:endParaRPr>
          </a:p>
        </p:txBody>
      </p:sp>
      <p:pic>
        <p:nvPicPr>
          <p:cNvPr id="8" name="Picture 2" descr="Pin on Mariology">
            <a:extLst>
              <a:ext uri="{FF2B5EF4-FFF2-40B4-BE49-F238E27FC236}">
                <a16:creationId xmlns:a16="http://schemas.microsoft.com/office/drawing/2014/main" id="{93652261-986E-8793-A16E-F1B21205BF9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3521"/>
          <a:stretch>
            <a:fillRect/>
          </a:stretch>
        </p:blipFill>
        <p:spPr bwMode="auto">
          <a:xfrm>
            <a:off x="872840" y="513103"/>
            <a:ext cx="4116678" cy="58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E24A171-7692-3E22-FFEB-F656262E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116243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>
            <a:extLst>
              <a:ext uri="{FF2B5EF4-FFF2-40B4-BE49-F238E27FC236}">
                <a16:creationId xmlns:a16="http://schemas.microsoft.com/office/drawing/2014/main" id="{9726AED9-6114-13D4-8B9B-93867277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049057"/>
            <a:ext cx="3865134" cy="1218154"/>
          </a:xfrm>
        </p:spPr>
        <p:txBody>
          <a:bodyPr/>
          <a:lstStyle/>
          <a:p>
            <a:r>
              <a:rPr lang="it-IT" dirty="0"/>
              <a:t>Maria è la serva del Signore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35B452A6-FE16-EC7D-E556-5954FD3040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0" r="2940"/>
          <a:stretch/>
        </p:blipFill>
        <p:spPr>
          <a:xfrm>
            <a:off x="7286905" y="879713"/>
            <a:ext cx="3859211" cy="5467387"/>
          </a:xfr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40729E21-5BE8-D0F0-6109-3445DFF5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780779"/>
            <a:ext cx="3859212" cy="32567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100" dirty="0">
                <a:latin typeface="Century Gothic" panose="020B0502020202020204" pitchFamily="34" charset="0"/>
              </a:rPr>
              <a:t>Lc 1,38:</a:t>
            </a:r>
          </a:p>
          <a:p>
            <a:pPr algn="ctr">
              <a:buNone/>
            </a:pPr>
            <a:r>
              <a:rPr lang="it-IT" sz="3100" dirty="0">
                <a:latin typeface="Century Gothic" panose="020B0502020202020204" pitchFamily="34" charset="0"/>
              </a:rPr>
              <a:t>«Allora Maria disse: “</a:t>
            </a:r>
            <a:r>
              <a:rPr lang="it-IT" sz="3100" b="1" dirty="0">
                <a:latin typeface="Century Gothic" panose="020B0502020202020204" pitchFamily="34" charset="0"/>
              </a:rPr>
              <a:t>Ecco la serva del Signore</a:t>
            </a:r>
            <a:r>
              <a:rPr lang="it-IT" sz="3100" dirty="0">
                <a:latin typeface="Century Gothic" panose="020B0502020202020204" pitchFamily="34" charset="0"/>
              </a:rPr>
              <a:t>: avvenga per me secondo la tua parola”».</a:t>
            </a:r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F219B66-0A77-67D3-C42F-A43627B8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47864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02D09A1-B6F2-F69B-C9C3-B6B4F2F3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Maria è la serva del Signore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58FB8C-3117-7616-4779-462E1CB33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it-IT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</a:t>
            </a:r>
            <a:r>
              <a:rPr lang="it-IT" dirty="0">
                <a:solidFill>
                  <a:schemeClr val="accent1"/>
                </a:solidFill>
                <a:latin typeface="Century Gothic" panose="020B0502020202020204" pitchFamily="34" charset="0"/>
              </a:rPr>
              <a:t> 26,24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92F52D7-4A14-E1BA-AD8C-745E042C5C0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53704" y="3177913"/>
            <a:ext cx="3363872" cy="3310569"/>
          </a:xfrm>
        </p:spPr>
        <p:txBody>
          <a:bodyPr>
            <a:normAutofit fontScale="85000" lnSpcReduction="20000"/>
          </a:bodyPr>
          <a:lstStyle/>
          <a:p>
            <a:r>
              <a:rPr lang="it-IT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«E in quella notte gli apparve il Signore e disse: “Io sono il Signore di Abramo, tuo padre; non temere, perché io sono con te: ti benedirò e moltiplicherò la tua discendenza a causa di Abramo, </a:t>
            </a:r>
            <a:r>
              <a:rPr lang="it-IT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mio servo</a:t>
            </a:r>
            <a:r>
              <a:rPr lang="it-IT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”».</a:t>
            </a:r>
          </a:p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165D5F4-708B-0E90-9843-F3F273C079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pPr algn="ctr"/>
            <a:r>
              <a:rPr lang="it-IT" dirty="0">
                <a:solidFill>
                  <a:schemeClr val="accent1"/>
                </a:solidFill>
                <a:latin typeface="Century Gothic" panose="020B0502020202020204" pitchFamily="34" charset="0"/>
              </a:rPr>
              <a:t>Gs 14,7</a:t>
            </a:r>
          </a:p>
          <a:p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87EA414-87D6-CA54-93EF-BA61F169DB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ctr">
              <a:buNone/>
            </a:pP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«Avevo quarant'anni quando Mosè, </a:t>
            </a:r>
            <a:r>
              <a:rPr lang="it-IT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servo del Signore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, mi inviò da </a:t>
            </a:r>
            <a:r>
              <a:rPr lang="it-IT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Kades-Barnea</a:t>
            </a:r>
            <a:r>
              <a:rPr lang="it-IT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 a esplorare la terra e io gli riferii con sincerità di cuore».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8B1719-B119-7C0F-5F44-9318F9D9E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92760" y="2574685"/>
            <a:ext cx="3145730" cy="576262"/>
          </a:xfrm>
        </p:spPr>
        <p:txBody>
          <a:bodyPr anchor="t"/>
          <a:lstStyle/>
          <a:p>
            <a:pPr algn="ctr"/>
            <a:r>
              <a:rPr lang="it-IT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Is</a:t>
            </a:r>
            <a:r>
              <a:rPr lang="it-IT" dirty="0">
                <a:solidFill>
                  <a:schemeClr val="accent1"/>
                </a:solidFill>
                <a:latin typeface="Century Gothic" panose="020B0502020202020204" pitchFamily="34" charset="0"/>
              </a:rPr>
              <a:t> 42,1</a:t>
            </a:r>
          </a:p>
          <a:p>
            <a:pPr algn="ctr"/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615AEAE-63D1-C71C-7A86-0E76A389B99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492760" y="3182320"/>
            <a:ext cx="3145536" cy="30794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«Ecco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mio servo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che io sostengo,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il mio eletto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in cui mi compiaccio. Ho posto il mio spirito su di lui; egli </a:t>
            </a:r>
            <a:r>
              <a:rPr lang="it-IT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porterà il diritto </a:t>
            </a:r>
            <a:r>
              <a:rPr lang="it-IT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alle nazioni».</a:t>
            </a:r>
          </a:p>
          <a:p>
            <a:endParaRPr 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7D31F77-87FC-3CFC-77F0-B374774A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</p:spTree>
    <p:extLst>
      <p:ext uri="{BB962C8B-B14F-4D97-AF65-F5344CB8AC3E}">
        <p14:creationId xmlns:p14="http://schemas.microsoft.com/office/powerpoint/2010/main" val="1863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855C263F-46C8-0D79-FA83-4BD84F038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833121"/>
            <a:ext cx="3676834" cy="990600"/>
          </a:xfrm>
        </p:spPr>
        <p:txBody>
          <a:bodyPr/>
          <a:lstStyle/>
          <a:p>
            <a:r>
              <a:rPr lang="it-IT" sz="2800" dirty="0"/>
              <a:t>Maria è </a:t>
            </a:r>
            <a:br>
              <a:rPr lang="it-IT" sz="2800" dirty="0"/>
            </a:br>
            <a:r>
              <a:rPr lang="it-IT" sz="2800" dirty="0"/>
              <a:t>la serva del Signore 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5D2F5DD-8EC0-77CC-93E9-EA4733072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071" y="2562749"/>
            <a:ext cx="3676834" cy="3551180"/>
          </a:xfrm>
        </p:spPr>
        <p:txBody>
          <a:bodyPr/>
          <a:lstStyle/>
          <a:p>
            <a:r>
              <a:rPr lang="it-IT" sz="2400" dirty="0"/>
              <a:t>Lc 2,34-35: «Egli è qui per la caduta e la risurrezione di molti in Israele e come segno di contraddizione - e </a:t>
            </a:r>
            <a:r>
              <a:rPr lang="it-IT" sz="2400" b="1" dirty="0"/>
              <a:t>anche a te una spada trafiggerà l’anima </a:t>
            </a:r>
            <a:r>
              <a:rPr lang="it-IT" sz="2400" dirty="0"/>
              <a:t>-, affinché siano svelati i pensieri di molti cuori».</a:t>
            </a:r>
          </a:p>
          <a:p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68B4BA89-A8DC-9D3B-2923-B6520A11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a.a. 2025-26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6D5DDDC5-4CCA-7FE3-7F16-7B17F504F2B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200275" y="1147482"/>
            <a:ext cx="6991725" cy="52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24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1014</TotalTime>
  <Words>1979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Wingdings 3</vt:lpstr>
      <vt:lpstr>Riunioni ione</vt:lpstr>
      <vt:lpstr>Spiritualità mariana</vt:lpstr>
      <vt:lpstr>Spiritualità mariana – i fondamenti biblici</vt:lpstr>
      <vt:lpstr>Spiritualità mariana – i fondamenti biblici</vt:lpstr>
      <vt:lpstr>Spiritualità mariana – Maria è la donna</vt:lpstr>
      <vt:lpstr> Spiritualità mariana – Maria è la donna</vt:lpstr>
      <vt:lpstr>Spiritualità mariana Maria è la donna</vt:lpstr>
      <vt:lpstr>Maria è la serva del Signore</vt:lpstr>
      <vt:lpstr>Maria è la serva del Signore</vt:lpstr>
      <vt:lpstr>Maria è  la serva del Signore </vt:lpstr>
      <vt:lpstr>Maria è la prima fra gli umili e i poveri di Israele (anawim)</vt:lpstr>
      <vt:lpstr>Maria è la prima fra gli umili e i poveri di Israele (anawim)</vt:lpstr>
      <vt:lpstr>Maria è la prima fra gli umili e i poveri di Israele (anawim)</vt:lpstr>
      <vt:lpstr>Presentazione standard di PowerPoint</vt:lpstr>
      <vt:lpstr>Spiritualità mariana: Maria è la vergine figlia di Sion</vt:lpstr>
      <vt:lpstr>Spiritualità mariana: Maria è la vergine figlia di Sion</vt:lpstr>
      <vt:lpstr>Maria è discepola e madre nello spirito</vt:lpstr>
      <vt:lpstr>Maria è discepola e madre nello spirito</vt:lpstr>
      <vt:lpstr>Spiritualità mariana: la lode a Maria</vt:lpstr>
      <vt:lpstr>Spiritualità mariana: la lode a Maria</vt:lpstr>
      <vt:lpstr>L’accoglienza da parte del discepolo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Spiritualità mariana</dc:title>
  <dc:creator>Carla Rossi Espagnet</dc:creator>
  <cp:lastModifiedBy>Carla Rossi Espagnet</cp:lastModifiedBy>
  <cp:revision>38</cp:revision>
  <dcterms:created xsi:type="dcterms:W3CDTF">2023-10-23T10:04:02Z</dcterms:created>
  <dcterms:modified xsi:type="dcterms:W3CDTF">2025-10-21T10:12:32Z</dcterms:modified>
</cp:coreProperties>
</file>