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77" r:id="rId13"/>
    <p:sldId id="267" r:id="rId14"/>
    <p:sldId id="268" r:id="rId15"/>
    <p:sldId id="275" r:id="rId16"/>
    <p:sldId id="276" r:id="rId17"/>
    <p:sldId id="269" r:id="rId18"/>
    <p:sldId id="270" r:id="rId19"/>
    <p:sldId id="271" r:id="rId20"/>
    <p:sldId id="272" r:id="rId21"/>
    <p:sldId id="273" r:id="rId22"/>
    <p:sldId id="2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31" d="100"/>
          <a:sy n="131" d="100"/>
        </p:scale>
        <p:origin x="416" y="184"/>
      </p:cViewPr>
      <p:guideLst/>
    </p:cSldViewPr>
  </p:slideViewPr>
  <p:notesTextViewPr>
    <p:cViewPr>
      <p:scale>
        <a:sx n="1" d="1"/>
        <a:sy n="1" d="1"/>
      </p:scale>
      <p:origin x="0" y="0"/>
    </p:cViewPr>
  </p:notesTextViewPr>
  <p:sorterViewPr>
    <p:cViewPr>
      <p:scale>
        <a:sx n="100" d="100"/>
        <a:sy n="100" d="100"/>
      </p:scale>
      <p:origin x="0" y="-38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CAC7F-01F7-4B49-B9AE-1CB26FF5239E}" type="datetimeFigureOut">
              <a:rPr lang="it-IT" smtClean="0"/>
              <a:t>04/12/25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75319-7B96-4BDA-9DBE-7FAF60F85812}" type="slidenum">
              <a:rPr lang="it-IT" smtClean="0"/>
              <a:t>‹N›</a:t>
            </a:fld>
            <a:endParaRPr lang="it-IT"/>
          </a:p>
        </p:txBody>
      </p:sp>
    </p:spTree>
    <p:extLst>
      <p:ext uri="{BB962C8B-B14F-4D97-AF65-F5344CB8AC3E}">
        <p14:creationId xmlns:p14="http://schemas.microsoft.com/office/powerpoint/2010/main" val="241286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070EAEB-FA5F-40DE-A76E-4C79176EAD79}"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63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37060C16-9619-4139-94E6-521A30AC9274}" type="datetime1">
              <a:rPr lang="it-IT" smtClean="0"/>
              <a:t>04/12/25</a:t>
            </a:fld>
            <a:endParaRPr lang="it-IT"/>
          </a:p>
        </p:txBody>
      </p:sp>
      <p:sp>
        <p:nvSpPr>
          <p:cNvPr id="4" name="Footer Placeholder 3"/>
          <p:cNvSpPr>
            <a:spLocks noGrp="1"/>
          </p:cNvSpPr>
          <p:nvPr>
            <p:ph type="ftr" sz="quarter" idx="11"/>
          </p:nvPr>
        </p:nvSpPr>
        <p:spPr/>
        <p:txBody>
          <a:bodyPr/>
          <a:lstStyle/>
          <a:p>
            <a:r>
              <a:rPr lang="it-IT"/>
              <a:t>a.a. 2025-26</a:t>
            </a:r>
          </a:p>
        </p:txBody>
      </p:sp>
      <p:sp>
        <p:nvSpPr>
          <p:cNvPr id="5" name="Slide Number Placeholder 4"/>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094727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6BFA50A-AC3B-4E3A-B290-31075B4332E2}"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2760512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F68D4E5-6423-4BF5-96FD-CCC11D6D2FCD}"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48009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2EEE072-3697-4C2D-918B-2FE18B7BA6ED}"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3932785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8FFD44F-2CF7-43D9-B2C8-359FFEC924CE}"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9769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3BEB1D4-A84F-4BA3-90EE-5BE52158E52C}"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4563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3D0C2-5580-4FED-A62C-B10FB82A9612}"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406042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C11E056-4D3E-4857-AEEB-F5192A75A35F}"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352108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2709E91-6803-409D-95B5-7016C041D9B3}"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29591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4783B98-C39E-46E4-9B08-CE5E1D8DFD7C}" type="datetime1">
              <a:rPr lang="it-IT" smtClean="0"/>
              <a:t>04/12/25</a:t>
            </a:fld>
            <a:endParaRPr lang="it-IT"/>
          </a:p>
        </p:txBody>
      </p:sp>
      <p:sp>
        <p:nvSpPr>
          <p:cNvPr id="5" name="Footer Placeholder 4"/>
          <p:cNvSpPr>
            <a:spLocks noGrp="1"/>
          </p:cNvSpPr>
          <p:nvPr>
            <p:ph type="ftr" sz="quarter" idx="11"/>
          </p:nvPr>
        </p:nvSpPr>
        <p:spPr/>
        <p:txBody>
          <a:bodyPr/>
          <a:lstStyle/>
          <a:p>
            <a:r>
              <a:rPr lang="it-IT"/>
              <a:t>a.a. 2025-26</a:t>
            </a:r>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42511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6F6EA9E-0D35-4C45-9EF2-2AD2AC7FCF99}" type="datetime1">
              <a:rPr lang="it-IT" smtClean="0"/>
              <a:t>04/12/25</a:t>
            </a:fld>
            <a:endParaRPr lang="it-IT"/>
          </a:p>
        </p:txBody>
      </p:sp>
      <p:sp>
        <p:nvSpPr>
          <p:cNvPr id="6" name="Footer Placeholder 5"/>
          <p:cNvSpPr>
            <a:spLocks noGrp="1"/>
          </p:cNvSpPr>
          <p:nvPr>
            <p:ph type="ftr" sz="quarter" idx="11"/>
          </p:nvPr>
        </p:nvSpPr>
        <p:spPr/>
        <p:txBody>
          <a:bodyPr/>
          <a:lstStyle/>
          <a:p>
            <a:r>
              <a:rPr lang="it-IT"/>
              <a:t>a.a. 2025-26</a:t>
            </a:r>
          </a:p>
        </p:txBody>
      </p:sp>
      <p:sp>
        <p:nvSpPr>
          <p:cNvPr id="7" name="Slide Number Placeholder 6"/>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29833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9587F7D-E8C3-4385-9A27-8C704EE4E931}" type="datetime1">
              <a:rPr lang="it-IT" smtClean="0"/>
              <a:t>04/12/25</a:t>
            </a:fld>
            <a:endParaRPr lang="it-IT"/>
          </a:p>
        </p:txBody>
      </p:sp>
      <p:sp>
        <p:nvSpPr>
          <p:cNvPr id="8" name="Footer Placeholder 7"/>
          <p:cNvSpPr>
            <a:spLocks noGrp="1"/>
          </p:cNvSpPr>
          <p:nvPr>
            <p:ph type="ftr" sz="quarter" idx="11"/>
          </p:nvPr>
        </p:nvSpPr>
        <p:spPr/>
        <p:txBody>
          <a:bodyPr/>
          <a:lstStyle/>
          <a:p>
            <a:r>
              <a:rPr lang="it-IT"/>
              <a:t>a.a. 2025-26</a:t>
            </a:r>
          </a:p>
        </p:txBody>
      </p:sp>
      <p:sp>
        <p:nvSpPr>
          <p:cNvPr id="9" name="Slide Number Placeholder 8"/>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246457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F7330D5-BADF-4057-9781-5FA0015980F1}" type="datetime1">
              <a:rPr lang="it-IT" smtClean="0"/>
              <a:t>04/12/25</a:t>
            </a:fld>
            <a:endParaRPr lang="it-IT"/>
          </a:p>
        </p:txBody>
      </p:sp>
      <p:sp>
        <p:nvSpPr>
          <p:cNvPr id="4" name="Footer Placeholder 3"/>
          <p:cNvSpPr>
            <a:spLocks noGrp="1"/>
          </p:cNvSpPr>
          <p:nvPr>
            <p:ph type="ftr" sz="quarter" idx="11"/>
          </p:nvPr>
        </p:nvSpPr>
        <p:spPr/>
        <p:txBody>
          <a:bodyPr/>
          <a:lstStyle/>
          <a:p>
            <a:r>
              <a:rPr lang="it-IT"/>
              <a:t>a.a. 2025-26</a:t>
            </a:r>
          </a:p>
        </p:txBody>
      </p:sp>
      <p:sp>
        <p:nvSpPr>
          <p:cNvPr id="5" name="Slide Number Placeholder 4"/>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21774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17D2D-15F3-410E-B5FB-DE562687C34E}" type="datetime1">
              <a:rPr lang="it-IT" smtClean="0"/>
              <a:t>04/12/25</a:t>
            </a:fld>
            <a:endParaRPr lang="it-IT"/>
          </a:p>
        </p:txBody>
      </p:sp>
      <p:sp>
        <p:nvSpPr>
          <p:cNvPr id="3" name="Footer Placeholder 2"/>
          <p:cNvSpPr>
            <a:spLocks noGrp="1"/>
          </p:cNvSpPr>
          <p:nvPr>
            <p:ph type="ftr" sz="quarter" idx="11"/>
          </p:nvPr>
        </p:nvSpPr>
        <p:spPr/>
        <p:txBody>
          <a:bodyPr/>
          <a:lstStyle/>
          <a:p>
            <a:r>
              <a:rPr lang="it-IT"/>
              <a:t>a.a. 2025-26</a:t>
            </a:r>
          </a:p>
        </p:txBody>
      </p:sp>
      <p:sp>
        <p:nvSpPr>
          <p:cNvPr id="4" name="Slide Number Placeholder 3"/>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524304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6382BD-5360-4B61-9095-FD8A62B1C950}" type="datetime1">
              <a:rPr lang="it-IT" smtClean="0"/>
              <a:t>04/12/25</a:t>
            </a:fld>
            <a:endParaRPr lang="it-IT"/>
          </a:p>
        </p:txBody>
      </p:sp>
      <p:sp>
        <p:nvSpPr>
          <p:cNvPr id="6" name="Footer Placeholder 5"/>
          <p:cNvSpPr>
            <a:spLocks noGrp="1"/>
          </p:cNvSpPr>
          <p:nvPr>
            <p:ph type="ftr" sz="quarter" idx="11"/>
          </p:nvPr>
        </p:nvSpPr>
        <p:spPr/>
        <p:txBody>
          <a:bodyPr/>
          <a:lstStyle/>
          <a:p>
            <a:r>
              <a:rPr lang="it-IT"/>
              <a:t>a.a. 2025-26</a:t>
            </a:r>
          </a:p>
        </p:txBody>
      </p:sp>
      <p:sp>
        <p:nvSpPr>
          <p:cNvPr id="7" name="Slide Number Placeholder 6"/>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360901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EA1E7B0-9DE7-40C3-8ABF-5818A93FBB69}" type="datetime1">
              <a:rPr lang="it-IT" smtClean="0"/>
              <a:t>04/12/25</a:t>
            </a:fld>
            <a:endParaRPr lang="it-IT"/>
          </a:p>
        </p:txBody>
      </p:sp>
      <p:sp>
        <p:nvSpPr>
          <p:cNvPr id="6" name="Footer Placeholder 5"/>
          <p:cNvSpPr>
            <a:spLocks noGrp="1"/>
          </p:cNvSpPr>
          <p:nvPr>
            <p:ph type="ftr" sz="quarter" idx="11"/>
          </p:nvPr>
        </p:nvSpPr>
        <p:spPr/>
        <p:txBody>
          <a:bodyPr/>
          <a:lstStyle/>
          <a:p>
            <a:r>
              <a:rPr lang="it-IT"/>
              <a:t>a.a. 2025-26</a:t>
            </a:r>
          </a:p>
        </p:txBody>
      </p:sp>
      <p:sp>
        <p:nvSpPr>
          <p:cNvPr id="7" name="Slide Number Placeholder 6"/>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85679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D77CEC6-00A5-4E95-AA9D-CC2DA3CAE916}" type="datetime1">
              <a:rPr lang="it-IT" smtClean="0"/>
              <a:t>04/12/25</a:t>
            </a:fld>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it-IT"/>
              <a:t>a.a. 2025-26</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11D0A69-FCA5-4DA6-AF6D-5BCECD1D3183}" type="slidenum">
              <a:rPr lang="it-IT" smtClean="0"/>
              <a:t>‹N›</a:t>
            </a:fld>
            <a:endParaRPr lang="it-IT"/>
          </a:p>
        </p:txBody>
      </p:sp>
    </p:spTree>
    <p:extLst>
      <p:ext uri="{BB962C8B-B14F-4D97-AF65-F5344CB8AC3E}">
        <p14:creationId xmlns:p14="http://schemas.microsoft.com/office/powerpoint/2010/main" val="102680734"/>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C63929-2749-8453-5091-CB6C07ADEFCB}"/>
              </a:ext>
            </a:extLst>
          </p:cNvPr>
          <p:cNvSpPr>
            <a:spLocks noGrp="1"/>
          </p:cNvSpPr>
          <p:nvPr>
            <p:ph type="ctrTitle"/>
          </p:nvPr>
        </p:nvSpPr>
        <p:spPr>
          <a:xfrm>
            <a:off x="684211" y="685799"/>
            <a:ext cx="9388044" cy="2971801"/>
          </a:xfrm>
        </p:spPr>
        <p:txBody>
          <a:bodyPr anchor="t">
            <a:normAutofit/>
          </a:bodyPr>
          <a:lstStyle/>
          <a:p>
            <a:r>
              <a:rPr lang="it-IT" sz="6000" dirty="0"/>
              <a:t>Spiritualità mariana</a:t>
            </a:r>
            <a:br>
              <a:rPr lang="it-IT" dirty="0"/>
            </a:br>
            <a:br>
              <a:rPr lang="it-IT" dirty="0"/>
            </a:br>
            <a:endParaRPr lang="it-IT" dirty="0"/>
          </a:p>
        </p:txBody>
      </p:sp>
      <p:sp>
        <p:nvSpPr>
          <p:cNvPr id="3" name="Sottotitolo 2">
            <a:extLst>
              <a:ext uri="{FF2B5EF4-FFF2-40B4-BE49-F238E27FC236}">
                <a16:creationId xmlns:a16="http://schemas.microsoft.com/office/drawing/2014/main" id="{FB0C6E95-BD47-ABA5-59D2-CF90B2C3B1EB}"/>
              </a:ext>
            </a:extLst>
          </p:cNvPr>
          <p:cNvSpPr>
            <a:spLocks noGrp="1"/>
          </p:cNvSpPr>
          <p:nvPr>
            <p:ph type="subTitle" idx="1"/>
          </p:nvPr>
        </p:nvSpPr>
        <p:spPr/>
        <p:txBody>
          <a:bodyPr>
            <a:noAutofit/>
          </a:bodyPr>
          <a:lstStyle/>
          <a:p>
            <a:r>
              <a:rPr lang="it-IT" sz="6000" dirty="0"/>
              <a:t>l’età patristica</a:t>
            </a:r>
          </a:p>
        </p:txBody>
      </p:sp>
      <p:sp>
        <p:nvSpPr>
          <p:cNvPr id="4" name="Segnaposto piè di pagina 3">
            <a:extLst>
              <a:ext uri="{FF2B5EF4-FFF2-40B4-BE49-F238E27FC236}">
                <a16:creationId xmlns:a16="http://schemas.microsoft.com/office/drawing/2014/main" id="{F4FC279B-DB7A-11AF-F086-301FAE278BF6}"/>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103562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93F1BCB-57CD-0DC5-0282-268B25FBF370}"/>
              </a:ext>
            </a:extLst>
          </p:cNvPr>
          <p:cNvSpPr>
            <a:spLocks noGrp="1"/>
          </p:cNvSpPr>
          <p:nvPr>
            <p:ph type="title"/>
          </p:nvPr>
        </p:nvSpPr>
        <p:spPr>
          <a:xfrm>
            <a:off x="6475955" y="224119"/>
            <a:ext cx="5626398" cy="1067844"/>
          </a:xfrm>
        </p:spPr>
        <p:txBody>
          <a:bodyPr anchor="t">
            <a:noAutofit/>
          </a:bodyPr>
          <a:lstStyle/>
          <a:p>
            <a:r>
              <a:rPr lang="it-IT" sz="2800" dirty="0">
                <a:solidFill>
                  <a:schemeClr val="tx1"/>
                </a:solidFill>
              </a:rPr>
              <a:t>L’età patristica – </a:t>
            </a:r>
            <a:br>
              <a:rPr lang="it-IT" sz="2800" dirty="0">
                <a:solidFill>
                  <a:schemeClr val="tx1"/>
                </a:solidFill>
              </a:rPr>
            </a:br>
            <a:r>
              <a:rPr lang="it-IT" sz="2800" dirty="0" err="1">
                <a:solidFill>
                  <a:schemeClr val="tx1"/>
                </a:solidFill>
              </a:rPr>
              <a:t>maria</a:t>
            </a:r>
            <a:r>
              <a:rPr lang="it-IT" sz="2800" dirty="0">
                <a:solidFill>
                  <a:schemeClr val="tx1"/>
                </a:solidFill>
              </a:rPr>
              <a:t> discepola e madre</a:t>
            </a:r>
            <a:endParaRPr lang="it-IT" sz="2800" dirty="0"/>
          </a:p>
        </p:txBody>
      </p:sp>
      <p:pic>
        <p:nvPicPr>
          <p:cNvPr id="9" name="Segnaposto contenuto 8">
            <a:extLst>
              <a:ext uri="{FF2B5EF4-FFF2-40B4-BE49-F238E27FC236}">
                <a16:creationId xmlns:a16="http://schemas.microsoft.com/office/drawing/2014/main" id="{7C9B0BD6-BAF4-E022-A7A6-7659F0DD7BC9}"/>
              </a:ext>
            </a:extLst>
          </p:cNvPr>
          <p:cNvPicPr>
            <a:picLocks noGrp="1" noChangeAspect="1"/>
          </p:cNvPicPr>
          <p:nvPr>
            <p:ph idx="1"/>
          </p:nvPr>
        </p:nvPicPr>
        <p:blipFill>
          <a:blip r:embed="rId2"/>
          <a:stretch>
            <a:fillRect/>
          </a:stretch>
        </p:blipFill>
        <p:spPr>
          <a:xfrm>
            <a:off x="0" y="0"/>
            <a:ext cx="5109694" cy="6858000"/>
          </a:xfrm>
          <a:prstGeom prst="rect">
            <a:avLst/>
          </a:prstGeom>
        </p:spPr>
      </p:pic>
      <p:sp>
        <p:nvSpPr>
          <p:cNvPr id="6" name="Segnaposto testo 5">
            <a:extLst>
              <a:ext uri="{FF2B5EF4-FFF2-40B4-BE49-F238E27FC236}">
                <a16:creationId xmlns:a16="http://schemas.microsoft.com/office/drawing/2014/main" id="{7FEF9544-E78E-BDA9-D36B-233C2775DE40}"/>
              </a:ext>
            </a:extLst>
          </p:cNvPr>
          <p:cNvSpPr>
            <a:spLocks noGrp="1"/>
          </p:cNvSpPr>
          <p:nvPr>
            <p:ph type="body" sz="half" idx="2"/>
          </p:nvPr>
        </p:nvSpPr>
        <p:spPr>
          <a:xfrm>
            <a:off x="6475955" y="1371600"/>
            <a:ext cx="5294704" cy="5262281"/>
          </a:xfrm>
        </p:spPr>
        <p:txBody>
          <a:bodyPr>
            <a:normAutofit fontScale="92500" lnSpcReduction="10000"/>
          </a:bodyPr>
          <a:lstStyle/>
          <a:p>
            <a:pPr algn="just">
              <a:buNone/>
            </a:pPr>
            <a:r>
              <a:rPr lang="it-IT" sz="2200" dirty="0">
                <a:latin typeface="Century Gothic" panose="020B0502020202020204" pitchFamily="34" charset="0"/>
              </a:rPr>
              <a:t>S. Ambrogio, </a:t>
            </a:r>
            <a:r>
              <a:rPr lang="it-IT" sz="2200" i="1" dirty="0">
                <a:latin typeface="Century Gothic" panose="020B0502020202020204" pitchFamily="34" charset="0"/>
              </a:rPr>
              <a:t>Educazione delle vergini</a:t>
            </a:r>
            <a:r>
              <a:rPr lang="it-IT" sz="2200" dirty="0">
                <a:latin typeface="Century Gothic" panose="020B0502020202020204" pitchFamily="34" charset="0"/>
              </a:rPr>
              <a:t>, 6,49:</a:t>
            </a:r>
          </a:p>
          <a:p>
            <a:pPr marL="0" indent="0" algn="ctr">
              <a:buNone/>
            </a:pPr>
            <a:r>
              <a:rPr lang="it-IT" sz="2800" dirty="0">
                <a:solidFill>
                  <a:srgbClr val="FF0000"/>
                </a:solidFill>
                <a:latin typeface="Century Gothic" panose="020B0502020202020204" pitchFamily="34" charset="0"/>
              </a:rPr>
              <a:t>«La madre </a:t>
            </a:r>
            <a:r>
              <a:rPr lang="it-IT" sz="2800" b="1" dirty="0">
                <a:solidFill>
                  <a:srgbClr val="FF0000"/>
                </a:solidFill>
                <a:latin typeface="Century Gothic" panose="020B0502020202020204" pitchFamily="34" charset="0"/>
              </a:rPr>
              <a:t>stava ritta </a:t>
            </a:r>
            <a:r>
              <a:rPr lang="it-IT" sz="2800" dirty="0">
                <a:solidFill>
                  <a:srgbClr val="FF0000"/>
                </a:solidFill>
                <a:latin typeface="Century Gothic" panose="020B0502020202020204" pitchFamily="34" charset="0"/>
              </a:rPr>
              <a:t>ai piedi della croce, e mentre gli uomini fuggivano ella </a:t>
            </a:r>
            <a:r>
              <a:rPr lang="it-IT" sz="2800" b="1" dirty="0">
                <a:solidFill>
                  <a:srgbClr val="FF0000"/>
                </a:solidFill>
                <a:latin typeface="Century Gothic" panose="020B0502020202020204" pitchFamily="34" charset="0"/>
              </a:rPr>
              <a:t>rimaneva  là, intrepida</a:t>
            </a:r>
            <a:r>
              <a:rPr lang="it-IT" sz="2800" dirty="0">
                <a:solidFill>
                  <a:srgbClr val="FF0000"/>
                </a:solidFill>
                <a:latin typeface="Century Gothic" panose="020B0502020202020204" pitchFamily="34" charset="0"/>
              </a:rPr>
              <a:t>. (…) La madre </a:t>
            </a:r>
            <a:r>
              <a:rPr lang="it-IT" sz="2800" b="1" dirty="0">
                <a:solidFill>
                  <a:srgbClr val="FF0000"/>
                </a:solidFill>
                <a:latin typeface="Century Gothic" panose="020B0502020202020204" pitchFamily="34" charset="0"/>
              </a:rPr>
              <a:t>guardava con occhio pietoso </a:t>
            </a:r>
            <a:r>
              <a:rPr lang="it-IT" sz="2800" dirty="0">
                <a:solidFill>
                  <a:srgbClr val="FF0000"/>
                </a:solidFill>
                <a:latin typeface="Century Gothic" panose="020B0502020202020204" pitchFamily="34" charset="0"/>
              </a:rPr>
              <a:t>le piaghe del Figlio, dal quale sapeva che sarebbe venuta la redenzione del mondo. (…) e </a:t>
            </a:r>
            <a:r>
              <a:rPr lang="it-IT" sz="2800" b="1" dirty="0">
                <a:solidFill>
                  <a:srgbClr val="FF0000"/>
                </a:solidFill>
                <a:latin typeface="Century Gothic" panose="020B0502020202020204" pitchFamily="34" charset="0"/>
              </a:rPr>
              <a:t>si affrettava semmai anche lei avesse potuto apportare qualcosa al bene comune con la sua propria morte</a:t>
            </a:r>
            <a:r>
              <a:rPr lang="it-IT" sz="2800" dirty="0">
                <a:solidFill>
                  <a:srgbClr val="FF0000"/>
                </a:solidFill>
                <a:latin typeface="Century Gothic" panose="020B0502020202020204" pitchFamily="34" charset="0"/>
              </a:rPr>
              <a:t>».</a:t>
            </a:r>
          </a:p>
          <a:p>
            <a:endParaRPr lang="it-IT" dirty="0"/>
          </a:p>
        </p:txBody>
      </p:sp>
      <p:sp>
        <p:nvSpPr>
          <p:cNvPr id="2" name="Segnaposto piè di pagina 1">
            <a:extLst>
              <a:ext uri="{FF2B5EF4-FFF2-40B4-BE49-F238E27FC236}">
                <a16:creationId xmlns:a16="http://schemas.microsoft.com/office/drawing/2014/main" id="{09D4A814-248F-96FE-2A0B-D7AF29AABB11}"/>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113447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D5FE518-28B0-ACFB-23F7-F92B461F457A}"/>
              </a:ext>
            </a:extLst>
          </p:cNvPr>
          <p:cNvSpPr>
            <a:spLocks noGrp="1"/>
          </p:cNvSpPr>
          <p:nvPr>
            <p:ph type="title"/>
          </p:nvPr>
        </p:nvSpPr>
        <p:spPr>
          <a:xfrm>
            <a:off x="684210" y="5212859"/>
            <a:ext cx="10914889" cy="1507067"/>
          </a:xfrm>
        </p:spPr>
        <p:txBody>
          <a:bodyPr/>
          <a:lstStyle/>
          <a:p>
            <a:r>
              <a:rPr lang="it-IT" sz="3600" dirty="0">
                <a:solidFill>
                  <a:schemeClr val="tx1"/>
                </a:solidFill>
              </a:rPr>
              <a:t>L’età patristica – </a:t>
            </a:r>
            <a:r>
              <a:rPr lang="it-IT" sz="3600" dirty="0" err="1">
                <a:solidFill>
                  <a:schemeClr val="tx1"/>
                </a:solidFill>
              </a:rPr>
              <a:t>maria</a:t>
            </a:r>
            <a:r>
              <a:rPr lang="it-IT" sz="3600" dirty="0">
                <a:solidFill>
                  <a:schemeClr val="tx1"/>
                </a:solidFill>
              </a:rPr>
              <a:t> discepola e madre</a:t>
            </a:r>
            <a:endParaRPr lang="it-IT" dirty="0"/>
          </a:p>
        </p:txBody>
      </p:sp>
      <p:sp>
        <p:nvSpPr>
          <p:cNvPr id="5" name="Segnaposto contenuto 4">
            <a:extLst>
              <a:ext uri="{FF2B5EF4-FFF2-40B4-BE49-F238E27FC236}">
                <a16:creationId xmlns:a16="http://schemas.microsoft.com/office/drawing/2014/main" id="{10D442B8-475B-CFD5-095A-5C4D3E19D095}"/>
              </a:ext>
            </a:extLst>
          </p:cNvPr>
          <p:cNvSpPr>
            <a:spLocks noGrp="1"/>
          </p:cNvSpPr>
          <p:nvPr>
            <p:ph sz="half" idx="1"/>
          </p:nvPr>
        </p:nvSpPr>
        <p:spPr>
          <a:xfrm>
            <a:off x="684210" y="295836"/>
            <a:ext cx="4937655" cy="5253318"/>
          </a:xfrm>
        </p:spPr>
        <p:txBody>
          <a:bodyPr>
            <a:normAutofit fontScale="62500" lnSpcReduction="20000"/>
          </a:bodyPr>
          <a:lstStyle/>
          <a:p>
            <a:pPr marL="0" indent="0" algn="just">
              <a:buNone/>
            </a:pPr>
            <a:r>
              <a:rPr lang="it-IT" sz="2900" dirty="0">
                <a:latin typeface="Century Gothic" panose="020B0502020202020204" pitchFamily="34" charset="0"/>
              </a:rPr>
              <a:t>Sant’Agostino, </a:t>
            </a:r>
            <a:r>
              <a:rPr lang="it-IT" sz="2900" i="1" dirty="0">
                <a:latin typeface="Century Gothic" panose="020B0502020202020204" pitchFamily="34" charset="0"/>
              </a:rPr>
              <a:t>Sermone</a:t>
            </a:r>
            <a:r>
              <a:rPr lang="it-IT" sz="2900" dirty="0">
                <a:latin typeface="Century Gothic" panose="020B0502020202020204" pitchFamily="34" charset="0"/>
              </a:rPr>
              <a:t> 25,7 </a:t>
            </a:r>
            <a:r>
              <a:rPr lang="it-IT" sz="2800" dirty="0">
                <a:latin typeface="Century Gothic" panose="020B0502020202020204" pitchFamily="34" charset="0"/>
                <a:ea typeface="Cambria" panose="02040503050406030204" pitchFamily="18" charset="0"/>
              </a:rPr>
              <a:t>(commento a Mt 12,46-50): </a:t>
            </a:r>
            <a:r>
              <a:rPr lang="it-IT" sz="2900" dirty="0">
                <a:latin typeface="Century Gothic" panose="020B0502020202020204" pitchFamily="34" charset="0"/>
              </a:rPr>
              <a:t>:</a:t>
            </a:r>
          </a:p>
          <a:p>
            <a:pPr marL="0" indent="0" algn="just">
              <a:buNone/>
            </a:pPr>
            <a:endParaRPr lang="it-IT" sz="2600" dirty="0">
              <a:latin typeface="Century Gothic" panose="020B0502020202020204" pitchFamily="34" charset="0"/>
            </a:endParaRPr>
          </a:p>
          <a:p>
            <a:pPr marL="0" indent="0" algn="ctr">
              <a:buNone/>
            </a:pPr>
            <a:r>
              <a:rPr lang="it-IT" sz="3800" dirty="0">
                <a:solidFill>
                  <a:srgbClr val="FF0000"/>
                </a:solidFill>
                <a:latin typeface="Century Gothic" panose="020B0502020202020204" pitchFamily="34" charset="0"/>
              </a:rPr>
              <a:t>«</a:t>
            </a:r>
            <a:r>
              <a:rPr lang="it-IT" sz="3800" b="1" dirty="0">
                <a:solidFill>
                  <a:srgbClr val="FF0000"/>
                </a:solidFill>
                <a:latin typeface="Century Gothic" panose="020B0502020202020204" pitchFamily="34" charset="0"/>
              </a:rPr>
              <a:t>È di più per Maria l‘essere stata discepola di Cristo che madre di Cristo. </a:t>
            </a:r>
            <a:r>
              <a:rPr lang="it-IT" sz="3800" dirty="0">
                <a:solidFill>
                  <a:srgbClr val="FF0000"/>
                </a:solidFill>
                <a:latin typeface="Century Gothic" panose="020B0502020202020204" pitchFamily="34" charset="0"/>
              </a:rPr>
              <a:t>(…) Per questo anche </a:t>
            </a:r>
            <a:r>
              <a:rPr lang="it-IT" sz="3800" b="1" dirty="0">
                <a:solidFill>
                  <a:srgbClr val="FF0000"/>
                </a:solidFill>
                <a:latin typeface="Century Gothic" panose="020B0502020202020204" pitchFamily="34" charset="0"/>
              </a:rPr>
              <a:t>Maria è beata</a:t>
            </a:r>
            <a:r>
              <a:rPr lang="it-IT" sz="3800" dirty="0">
                <a:solidFill>
                  <a:srgbClr val="FF0000"/>
                </a:solidFill>
                <a:latin typeface="Century Gothic" panose="020B0502020202020204" pitchFamily="34" charset="0"/>
              </a:rPr>
              <a:t>, perché </a:t>
            </a:r>
            <a:r>
              <a:rPr lang="it-IT" sz="3800" b="1" dirty="0">
                <a:solidFill>
                  <a:srgbClr val="FF0000"/>
                </a:solidFill>
                <a:latin typeface="Century Gothic" panose="020B0502020202020204" pitchFamily="34" charset="0"/>
              </a:rPr>
              <a:t>ascoltò la parola di Dio e la custodì</a:t>
            </a:r>
            <a:r>
              <a:rPr lang="it-IT" sz="3800" dirty="0">
                <a:solidFill>
                  <a:srgbClr val="FF0000"/>
                </a:solidFill>
                <a:latin typeface="Century Gothic" panose="020B0502020202020204" pitchFamily="34" charset="0"/>
              </a:rPr>
              <a:t>: </a:t>
            </a:r>
            <a:r>
              <a:rPr lang="it-IT" sz="3800" b="1" dirty="0">
                <a:solidFill>
                  <a:srgbClr val="FF0000"/>
                </a:solidFill>
                <a:latin typeface="Century Gothic" panose="020B0502020202020204" pitchFamily="34" charset="0"/>
              </a:rPr>
              <a:t>custodì più nella mente la Verità, che nel grembo la carne. </a:t>
            </a:r>
            <a:r>
              <a:rPr lang="it-IT" sz="3800" dirty="0">
                <a:solidFill>
                  <a:srgbClr val="FF0000"/>
                </a:solidFill>
                <a:latin typeface="Century Gothic" panose="020B0502020202020204" pitchFamily="34" charset="0"/>
              </a:rPr>
              <a:t>Cristo è Verità, Cristo è carne: </a:t>
            </a:r>
            <a:r>
              <a:rPr lang="it-IT" sz="3800" b="1" dirty="0">
                <a:solidFill>
                  <a:srgbClr val="FF0000"/>
                </a:solidFill>
                <a:latin typeface="Century Gothic" panose="020B0502020202020204" pitchFamily="34" charset="0"/>
              </a:rPr>
              <a:t>Cristo-Verità nella mente di Maria, Cristo-carne nel grembo di Maria. Vale più quel che si porta nella mente di quel che si porta nel ventre</a:t>
            </a:r>
            <a:r>
              <a:rPr lang="it-IT" sz="3800" dirty="0">
                <a:solidFill>
                  <a:srgbClr val="FF0000"/>
                </a:solidFill>
                <a:latin typeface="Century Gothic" panose="020B0502020202020204" pitchFamily="34" charset="0"/>
              </a:rPr>
              <a:t>». </a:t>
            </a:r>
          </a:p>
          <a:p>
            <a:endParaRPr lang="it-IT" dirty="0"/>
          </a:p>
        </p:txBody>
      </p:sp>
      <p:sp>
        <p:nvSpPr>
          <p:cNvPr id="6" name="Segnaposto contenuto 5">
            <a:extLst>
              <a:ext uri="{FF2B5EF4-FFF2-40B4-BE49-F238E27FC236}">
                <a16:creationId xmlns:a16="http://schemas.microsoft.com/office/drawing/2014/main" id="{99395E72-5097-1EA3-7541-C9F242DF6C85}"/>
              </a:ext>
            </a:extLst>
          </p:cNvPr>
          <p:cNvSpPr>
            <a:spLocks noGrp="1"/>
          </p:cNvSpPr>
          <p:nvPr>
            <p:ph sz="half" idx="2"/>
          </p:nvPr>
        </p:nvSpPr>
        <p:spPr>
          <a:xfrm>
            <a:off x="6570136" y="421342"/>
            <a:ext cx="4934479" cy="5441576"/>
          </a:xfrm>
        </p:spPr>
        <p:txBody>
          <a:bodyPr anchor="t">
            <a:normAutofit fontScale="62500" lnSpcReduction="20000"/>
          </a:bodyPr>
          <a:lstStyle/>
          <a:p>
            <a:pPr marL="0" indent="0" algn="just">
              <a:buNone/>
            </a:pPr>
            <a:r>
              <a:rPr lang="it-IT" sz="3200" dirty="0">
                <a:latin typeface="Century Gothic" panose="020B0502020202020204" pitchFamily="34" charset="0"/>
                <a:ea typeface="Cambria" panose="02040503050406030204" pitchFamily="18" charset="0"/>
              </a:rPr>
              <a:t>Sant’Agostino, </a:t>
            </a:r>
            <a:r>
              <a:rPr lang="it-IT" sz="3200" i="1" dirty="0">
                <a:latin typeface="Century Gothic" panose="020B0502020202020204" pitchFamily="34" charset="0"/>
                <a:ea typeface="Cambria" panose="02040503050406030204" pitchFamily="18" charset="0"/>
              </a:rPr>
              <a:t>Sermone</a:t>
            </a:r>
            <a:r>
              <a:rPr lang="it-IT" sz="3200" dirty="0">
                <a:latin typeface="Century Gothic" panose="020B0502020202020204" pitchFamily="34" charset="0"/>
                <a:ea typeface="Cambria" panose="02040503050406030204" pitchFamily="18" charset="0"/>
              </a:rPr>
              <a:t> 25,7:</a:t>
            </a:r>
          </a:p>
          <a:p>
            <a:pPr marL="0" indent="0" algn="just">
              <a:buNone/>
            </a:pPr>
            <a:endParaRPr lang="it-IT" sz="3200" dirty="0">
              <a:latin typeface="Century Gothic" panose="020B0502020202020204" pitchFamily="34" charset="0"/>
              <a:ea typeface="Cambria" panose="02040503050406030204" pitchFamily="18" charset="0"/>
            </a:endParaRPr>
          </a:p>
          <a:p>
            <a:pPr marL="0" indent="0" algn="ctr">
              <a:buNone/>
            </a:pPr>
            <a:r>
              <a:rPr lang="it-IT" sz="4500" dirty="0">
                <a:solidFill>
                  <a:srgbClr val="FF0000"/>
                </a:solidFill>
                <a:latin typeface="Century Gothic" panose="020B0502020202020204" pitchFamily="34" charset="0"/>
                <a:ea typeface="Cambria" panose="02040503050406030204" pitchFamily="18" charset="0"/>
              </a:rPr>
              <a:t>«Forse che non fece la volontà del Padre la vergine Maria, che </a:t>
            </a:r>
            <a:r>
              <a:rPr lang="it-IT" sz="4500" b="1" dirty="0">
                <a:solidFill>
                  <a:srgbClr val="FF0000"/>
                </a:solidFill>
                <a:latin typeface="Century Gothic" panose="020B0502020202020204" pitchFamily="34" charset="0"/>
                <a:ea typeface="Cambria" panose="02040503050406030204" pitchFamily="18" charset="0"/>
              </a:rPr>
              <a:t>per fede credette, per fede concepì,</a:t>
            </a:r>
            <a:r>
              <a:rPr lang="it-IT" sz="4500" dirty="0">
                <a:solidFill>
                  <a:srgbClr val="FF0000"/>
                </a:solidFill>
                <a:latin typeface="Century Gothic" panose="020B0502020202020204" pitchFamily="34" charset="0"/>
                <a:ea typeface="Cambria" panose="02040503050406030204" pitchFamily="18" charset="0"/>
              </a:rPr>
              <a:t> </a:t>
            </a:r>
            <a:r>
              <a:rPr lang="it-IT" sz="4500" b="1" dirty="0">
                <a:solidFill>
                  <a:srgbClr val="FF0000"/>
                </a:solidFill>
                <a:latin typeface="Century Gothic" panose="020B0502020202020204" pitchFamily="34" charset="0"/>
                <a:ea typeface="Cambria" panose="02040503050406030204" pitchFamily="18" charset="0"/>
              </a:rPr>
              <a:t>fu scelta </a:t>
            </a:r>
            <a:r>
              <a:rPr lang="it-IT" sz="4500" dirty="0">
                <a:solidFill>
                  <a:srgbClr val="FF0000"/>
                </a:solidFill>
                <a:latin typeface="Century Gothic" panose="020B0502020202020204" pitchFamily="34" charset="0"/>
                <a:ea typeface="Cambria" panose="02040503050406030204" pitchFamily="18" charset="0"/>
              </a:rPr>
              <a:t>perché da lei nascesse la salvezza fra gli uomini, </a:t>
            </a:r>
            <a:r>
              <a:rPr lang="it-IT" sz="4500" b="1" dirty="0">
                <a:solidFill>
                  <a:srgbClr val="FF0000"/>
                </a:solidFill>
                <a:latin typeface="Century Gothic" panose="020B0502020202020204" pitchFamily="34" charset="0"/>
                <a:ea typeface="Cambria" panose="02040503050406030204" pitchFamily="18" charset="0"/>
              </a:rPr>
              <a:t>fu creata </a:t>
            </a:r>
            <a:r>
              <a:rPr lang="it-IT" sz="4500" dirty="0">
                <a:solidFill>
                  <a:srgbClr val="FF0000"/>
                </a:solidFill>
                <a:latin typeface="Century Gothic" panose="020B0502020202020204" pitchFamily="34" charset="0"/>
                <a:ea typeface="Cambria" panose="02040503050406030204" pitchFamily="18" charset="0"/>
              </a:rPr>
              <a:t>da Cristo prima che da lei Cristo nascesse? Fece, sicuramente </a:t>
            </a:r>
            <a:r>
              <a:rPr lang="it-IT" sz="4500" b="1" dirty="0">
                <a:solidFill>
                  <a:srgbClr val="FF0000"/>
                </a:solidFill>
                <a:latin typeface="Century Gothic" panose="020B0502020202020204" pitchFamily="34" charset="0"/>
                <a:ea typeface="Cambria" panose="02040503050406030204" pitchFamily="18" charset="0"/>
              </a:rPr>
              <a:t>fece la volontà del Padre santa Maria</a:t>
            </a:r>
            <a:r>
              <a:rPr lang="it-IT" sz="4500" dirty="0">
                <a:solidFill>
                  <a:srgbClr val="FF0000"/>
                </a:solidFill>
                <a:latin typeface="Century Gothic" panose="020B0502020202020204" pitchFamily="34" charset="0"/>
                <a:ea typeface="Cambria" panose="02040503050406030204" pitchFamily="18" charset="0"/>
              </a:rPr>
              <a:t>».</a:t>
            </a:r>
          </a:p>
          <a:p>
            <a:endParaRPr lang="it-IT" dirty="0"/>
          </a:p>
        </p:txBody>
      </p:sp>
      <p:sp>
        <p:nvSpPr>
          <p:cNvPr id="2" name="Segnaposto piè di pagina 1">
            <a:extLst>
              <a:ext uri="{FF2B5EF4-FFF2-40B4-BE49-F238E27FC236}">
                <a16:creationId xmlns:a16="http://schemas.microsoft.com/office/drawing/2014/main" id="{3E5786F9-5B1B-770A-3532-17E034AF234A}"/>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259831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0753F3CC-C7F2-BC91-C027-FDC25C9AC588}"/>
              </a:ext>
            </a:extLst>
          </p:cNvPr>
          <p:cNvSpPr>
            <a:spLocks noGrp="1"/>
          </p:cNvSpPr>
          <p:nvPr>
            <p:ph type="ftr" sz="quarter" idx="11"/>
          </p:nvPr>
        </p:nvSpPr>
        <p:spPr/>
        <p:txBody>
          <a:bodyPr/>
          <a:lstStyle/>
          <a:p>
            <a:r>
              <a:rPr lang="it-IT"/>
              <a:t>a.a. 2025-26</a:t>
            </a:r>
          </a:p>
        </p:txBody>
      </p:sp>
      <p:sp>
        <p:nvSpPr>
          <p:cNvPr id="4" name="CasellaDiTesto 3">
            <a:extLst>
              <a:ext uri="{FF2B5EF4-FFF2-40B4-BE49-F238E27FC236}">
                <a16:creationId xmlns:a16="http://schemas.microsoft.com/office/drawing/2014/main" id="{F6102855-7B11-21AF-6EC2-CCCB239DAA26}"/>
              </a:ext>
            </a:extLst>
          </p:cNvPr>
          <p:cNvSpPr txBox="1"/>
          <p:nvPr/>
        </p:nvSpPr>
        <p:spPr>
          <a:xfrm>
            <a:off x="540326" y="320675"/>
            <a:ext cx="11249891" cy="5139869"/>
          </a:xfrm>
          <a:prstGeom prst="rect">
            <a:avLst/>
          </a:prstGeom>
          <a:noFill/>
        </p:spPr>
        <p:txBody>
          <a:bodyPr wrap="square">
            <a:spAutoFit/>
          </a:bodyPr>
          <a:lstStyle/>
          <a:p>
            <a:pPr>
              <a:buNone/>
            </a:pPr>
            <a:endParaRPr lang="it-IT" sz="2400" dirty="0">
              <a:ea typeface="Cambria" panose="02040503050406030204" pitchFamily="18" charset="0"/>
            </a:endParaRPr>
          </a:p>
          <a:p>
            <a:pPr>
              <a:buNone/>
            </a:pPr>
            <a:r>
              <a:rPr lang="it-IT" sz="4000" cap="all" dirty="0"/>
              <a:t>L’età patristica – </a:t>
            </a:r>
            <a:r>
              <a:rPr lang="it-IT" sz="4000" cap="all" dirty="0" err="1"/>
              <a:t>maria</a:t>
            </a:r>
            <a:r>
              <a:rPr lang="it-IT" sz="4000" cap="all" dirty="0"/>
              <a:t> </a:t>
            </a:r>
            <a:r>
              <a:rPr lang="it-IT" sz="4000" cap="all" dirty="0" err="1"/>
              <a:t>e’</a:t>
            </a:r>
            <a:r>
              <a:rPr lang="it-IT" sz="4000" cap="all" dirty="0"/>
              <a:t> la tutta santa</a:t>
            </a:r>
          </a:p>
          <a:p>
            <a:pPr>
              <a:buNone/>
            </a:pPr>
            <a:endParaRPr lang="it-IT" sz="4000" cap="all" dirty="0">
              <a:ea typeface="Cambria" panose="02040503050406030204" pitchFamily="18" charset="0"/>
            </a:endParaRPr>
          </a:p>
          <a:p>
            <a:pPr>
              <a:buNone/>
            </a:pPr>
            <a:r>
              <a:rPr lang="it-IT" sz="2800" dirty="0">
                <a:solidFill>
                  <a:schemeClr val="bg1"/>
                </a:solidFill>
                <a:ea typeface="Cambria" panose="02040503050406030204" pitchFamily="18" charset="0"/>
              </a:rPr>
              <a:t>Sant’Agostino (+430), </a:t>
            </a:r>
            <a:r>
              <a:rPr lang="it-IT" sz="2800" i="1" dirty="0">
                <a:solidFill>
                  <a:schemeClr val="bg1"/>
                </a:solidFill>
                <a:ea typeface="Cambria" panose="02040503050406030204" pitchFamily="18" charset="0"/>
              </a:rPr>
              <a:t>Sulla natura e la grazia</a:t>
            </a:r>
            <a:r>
              <a:rPr lang="it-IT" sz="2800" dirty="0">
                <a:solidFill>
                  <a:schemeClr val="bg1"/>
                </a:solidFill>
                <a:ea typeface="Cambria" panose="02040503050406030204" pitchFamily="18" charset="0"/>
              </a:rPr>
              <a:t>, 42:</a:t>
            </a:r>
          </a:p>
          <a:p>
            <a:pPr>
              <a:buNone/>
            </a:pPr>
            <a:endParaRPr lang="it-IT" sz="2800" dirty="0">
              <a:ea typeface="Cambria" panose="02040503050406030204" pitchFamily="18" charset="0"/>
            </a:endParaRPr>
          </a:p>
          <a:p>
            <a:pPr marL="0" indent="0" algn="ctr">
              <a:buNone/>
            </a:pPr>
            <a:r>
              <a:rPr lang="it-IT" sz="2800" dirty="0">
                <a:solidFill>
                  <a:srgbClr val="FF0000"/>
                </a:solidFill>
                <a:ea typeface="Cambria" panose="02040503050406030204" pitchFamily="18" charset="0"/>
              </a:rPr>
              <a:t>«</a:t>
            </a:r>
            <a:r>
              <a:rPr lang="it-IT" sz="2800" b="1" dirty="0">
                <a:solidFill>
                  <a:srgbClr val="FF0000"/>
                </a:solidFill>
                <a:ea typeface="Cambria" panose="02040503050406030204" pitchFamily="18" charset="0"/>
              </a:rPr>
              <a:t>Eccettuata la vergine  Maria</a:t>
            </a:r>
            <a:r>
              <a:rPr lang="it-IT" sz="2800" dirty="0">
                <a:solidFill>
                  <a:srgbClr val="FF0000"/>
                </a:solidFill>
                <a:ea typeface="Cambria" panose="02040503050406030204" pitchFamily="18" charset="0"/>
              </a:rPr>
              <a:t>, della quale, per l’onore del Signore, non voglio che si faccia assolutamente questione </a:t>
            </a:r>
            <a:r>
              <a:rPr lang="it-IT" sz="2800" b="1" dirty="0">
                <a:solidFill>
                  <a:srgbClr val="FF0000"/>
                </a:solidFill>
                <a:ea typeface="Cambria" panose="02040503050406030204" pitchFamily="18" charset="0"/>
              </a:rPr>
              <a:t>quando si parla di peccato</a:t>
            </a:r>
            <a:r>
              <a:rPr lang="it-IT" sz="2800" dirty="0">
                <a:solidFill>
                  <a:srgbClr val="FF0000"/>
                </a:solidFill>
                <a:ea typeface="Cambria" panose="02040503050406030204" pitchFamily="18" charset="0"/>
              </a:rPr>
              <a:t>, poiché come possiamo sapere </a:t>
            </a:r>
            <a:r>
              <a:rPr lang="it-IT" sz="2800" b="1" dirty="0">
                <a:solidFill>
                  <a:srgbClr val="FF0000"/>
                </a:solidFill>
                <a:ea typeface="Cambria" panose="02040503050406030204" pitchFamily="18" charset="0"/>
              </a:rPr>
              <a:t>quale maggiore abbondanza di grazia</a:t>
            </a:r>
            <a:r>
              <a:rPr lang="it-IT" sz="2800" dirty="0">
                <a:solidFill>
                  <a:srgbClr val="FF0000"/>
                </a:solidFill>
                <a:ea typeface="Cambria" panose="02040503050406030204" pitchFamily="18" charset="0"/>
              </a:rPr>
              <a:t> le sia stata conferita per vincere da ogni parte il peccato, mentre </a:t>
            </a:r>
            <a:r>
              <a:rPr lang="it-IT" sz="2800" b="1" dirty="0">
                <a:solidFill>
                  <a:srgbClr val="FF0000"/>
                </a:solidFill>
                <a:ea typeface="Cambria" panose="02040503050406030204" pitchFamily="18" charset="0"/>
              </a:rPr>
              <a:t>meritò di concepire e partorire </a:t>
            </a:r>
            <a:r>
              <a:rPr lang="it-IT" sz="2800" dirty="0">
                <a:solidFill>
                  <a:srgbClr val="FF0000"/>
                </a:solidFill>
                <a:ea typeface="Cambria" panose="02040503050406030204" pitchFamily="18" charset="0"/>
              </a:rPr>
              <a:t>Colui che è ben certo non avere alcun peccato?».</a:t>
            </a:r>
          </a:p>
        </p:txBody>
      </p:sp>
    </p:spTree>
    <p:extLst>
      <p:ext uri="{BB962C8B-B14F-4D97-AF65-F5344CB8AC3E}">
        <p14:creationId xmlns:p14="http://schemas.microsoft.com/office/powerpoint/2010/main" val="408749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11D2B3-11CC-46C7-B692-A514F367FF4B}"/>
              </a:ext>
            </a:extLst>
          </p:cNvPr>
          <p:cNvSpPr>
            <a:spLocks noGrp="1"/>
          </p:cNvSpPr>
          <p:nvPr>
            <p:ph type="title"/>
          </p:nvPr>
        </p:nvSpPr>
        <p:spPr>
          <a:xfrm>
            <a:off x="684212" y="4917638"/>
            <a:ext cx="9261454" cy="1507067"/>
          </a:xfrm>
        </p:spPr>
        <p:txBody>
          <a:bodyPr/>
          <a:lstStyle/>
          <a:p>
            <a:r>
              <a:rPr lang="it-IT" sz="3600" dirty="0">
                <a:solidFill>
                  <a:schemeClr val="tx1"/>
                </a:solidFill>
              </a:rPr>
              <a:t>L’età patristica – la lode a </a:t>
            </a:r>
            <a:r>
              <a:rPr lang="it-IT" sz="3600" dirty="0" err="1">
                <a:solidFill>
                  <a:schemeClr val="tx1"/>
                </a:solidFill>
              </a:rPr>
              <a:t>maria</a:t>
            </a:r>
            <a:endParaRPr lang="it-IT" dirty="0"/>
          </a:p>
        </p:txBody>
      </p:sp>
      <p:sp>
        <p:nvSpPr>
          <p:cNvPr id="3" name="Segnaposto contenuto 2">
            <a:extLst>
              <a:ext uri="{FF2B5EF4-FFF2-40B4-BE49-F238E27FC236}">
                <a16:creationId xmlns:a16="http://schemas.microsoft.com/office/drawing/2014/main" id="{81277B2F-3943-47D4-AFC0-F045EA137CCD}"/>
              </a:ext>
            </a:extLst>
          </p:cNvPr>
          <p:cNvSpPr>
            <a:spLocks noGrp="1"/>
          </p:cNvSpPr>
          <p:nvPr>
            <p:ph idx="1"/>
          </p:nvPr>
        </p:nvSpPr>
        <p:spPr>
          <a:xfrm>
            <a:off x="684212" y="685799"/>
            <a:ext cx="10388796" cy="4675095"/>
          </a:xfrm>
        </p:spPr>
        <p:txBody>
          <a:bodyPr>
            <a:normAutofit/>
          </a:bodyPr>
          <a:lstStyle/>
          <a:p>
            <a:pPr marL="0" indent="0" algn="ctr">
              <a:buNone/>
            </a:pPr>
            <a:r>
              <a:rPr lang="it-IT" sz="2400" dirty="0">
                <a:latin typeface="Century Gothic" panose="020B0502020202020204" pitchFamily="34" charset="0"/>
              </a:rPr>
              <a:t>Basilio di Seleucia, </a:t>
            </a:r>
            <a:r>
              <a:rPr lang="it-IT" sz="2400" i="1" dirty="0">
                <a:latin typeface="Century Gothic" panose="020B0502020202020204" pitchFamily="34" charset="0"/>
              </a:rPr>
              <a:t>Omelia</a:t>
            </a:r>
            <a:r>
              <a:rPr lang="it-IT" sz="2400" dirty="0">
                <a:latin typeface="Century Gothic" panose="020B0502020202020204" pitchFamily="34" charset="0"/>
              </a:rPr>
              <a:t> XXIX sulla Madre di Dio: </a:t>
            </a:r>
          </a:p>
          <a:p>
            <a:pPr marL="0" indent="0" algn="ctr">
              <a:buNone/>
            </a:pPr>
            <a:endParaRPr lang="it-IT" sz="2400" dirty="0">
              <a:latin typeface="Century Gothic" panose="020B0502020202020204" pitchFamily="34" charset="0"/>
            </a:endParaRPr>
          </a:p>
          <a:p>
            <a:pPr marL="0" indent="0" algn="ctr">
              <a:buNone/>
            </a:pPr>
            <a:r>
              <a:rPr lang="it-IT" sz="2800" dirty="0">
                <a:solidFill>
                  <a:srgbClr val="FF0000"/>
                </a:solidFill>
                <a:latin typeface="Century Gothic" panose="020B0502020202020204" pitchFamily="34" charset="0"/>
              </a:rPr>
              <a:t>«Quali doni presenteremo </a:t>
            </a:r>
            <a:r>
              <a:rPr lang="it-IT" sz="2800" b="1" dirty="0">
                <a:solidFill>
                  <a:srgbClr val="FF0000"/>
                </a:solidFill>
                <a:latin typeface="Century Gothic" panose="020B0502020202020204" pitchFamily="34" charset="0"/>
              </a:rPr>
              <a:t>degni di lei</a:t>
            </a:r>
            <a:r>
              <a:rPr lang="it-IT" sz="2800" dirty="0">
                <a:solidFill>
                  <a:srgbClr val="FF0000"/>
                </a:solidFill>
                <a:latin typeface="Century Gothic" panose="020B0502020202020204" pitchFamily="34" charset="0"/>
              </a:rPr>
              <a:t>, di cui sono indegne tutte le cose del mondo? Se infatti Paolo attesta degli altri santi: «Di essi il mondo non era degno» (</a:t>
            </a:r>
            <a:r>
              <a:rPr lang="it-IT" sz="2800" dirty="0" err="1">
                <a:solidFill>
                  <a:srgbClr val="FF0000"/>
                </a:solidFill>
                <a:latin typeface="Century Gothic" panose="020B0502020202020204" pitchFamily="34" charset="0"/>
              </a:rPr>
              <a:t>Eb</a:t>
            </a:r>
            <a:r>
              <a:rPr lang="it-IT" sz="2800" dirty="0">
                <a:solidFill>
                  <a:srgbClr val="FF0000"/>
                </a:solidFill>
                <a:latin typeface="Century Gothic" panose="020B0502020202020204" pitchFamily="34" charset="0"/>
              </a:rPr>
              <a:t> 11,38), che diremo della madre di Dio, la quale di tanto </a:t>
            </a:r>
            <a:r>
              <a:rPr lang="it-IT" sz="2800" b="1" dirty="0">
                <a:solidFill>
                  <a:srgbClr val="FF0000"/>
                </a:solidFill>
                <a:latin typeface="Century Gothic" panose="020B0502020202020204" pitchFamily="34" charset="0"/>
              </a:rPr>
              <a:t>risplende sopra tutti i martiri</a:t>
            </a:r>
            <a:r>
              <a:rPr lang="it-IT" sz="2800" dirty="0">
                <a:solidFill>
                  <a:srgbClr val="FF0000"/>
                </a:solidFill>
                <a:latin typeface="Century Gothic" panose="020B0502020202020204" pitchFamily="34" charset="0"/>
              </a:rPr>
              <a:t>, di quanto il sole sopravanza in fulgore le stelle? … Chi dunque non ammira la grande potenza della madre di Dio, e di quanto ella </a:t>
            </a:r>
            <a:r>
              <a:rPr lang="it-IT" sz="2800" b="1" dirty="0">
                <a:solidFill>
                  <a:srgbClr val="FF0000"/>
                </a:solidFill>
                <a:latin typeface="Century Gothic" panose="020B0502020202020204" pitchFamily="34" charset="0"/>
              </a:rPr>
              <a:t>trascenda tutti i santi </a:t>
            </a:r>
            <a:r>
              <a:rPr lang="it-IT" sz="2800" dirty="0">
                <a:solidFill>
                  <a:srgbClr val="FF0000"/>
                </a:solidFill>
                <a:latin typeface="Century Gothic" panose="020B0502020202020204" pitchFamily="34" charset="0"/>
              </a:rPr>
              <a:t>che noi onoriamo?»</a:t>
            </a:r>
          </a:p>
          <a:p>
            <a:endParaRPr lang="it-IT" dirty="0"/>
          </a:p>
        </p:txBody>
      </p:sp>
      <p:sp>
        <p:nvSpPr>
          <p:cNvPr id="4" name="Segnaposto piè di pagina 3">
            <a:extLst>
              <a:ext uri="{FF2B5EF4-FFF2-40B4-BE49-F238E27FC236}">
                <a16:creationId xmlns:a16="http://schemas.microsoft.com/office/drawing/2014/main" id="{35A2F4FD-0BD1-50CE-8A54-51AD37FC12F8}"/>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443066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84EE845B-6AAA-7DE2-DE55-15893BBED5E0}"/>
              </a:ext>
            </a:extLst>
          </p:cNvPr>
          <p:cNvSpPr>
            <a:spLocks noGrp="1"/>
          </p:cNvSpPr>
          <p:nvPr>
            <p:ph type="title"/>
          </p:nvPr>
        </p:nvSpPr>
        <p:spPr>
          <a:xfrm>
            <a:off x="0" y="5055098"/>
            <a:ext cx="9556376" cy="1507067"/>
          </a:xfrm>
        </p:spPr>
        <p:txBody>
          <a:bodyPr/>
          <a:lstStyle/>
          <a:p>
            <a:r>
              <a:rPr lang="it-IT" sz="3600" dirty="0">
                <a:solidFill>
                  <a:schemeClr val="tx1"/>
                </a:solidFill>
              </a:rPr>
              <a:t>L’età patristica – la lode a </a:t>
            </a:r>
            <a:r>
              <a:rPr lang="it-IT" sz="3600" dirty="0" err="1">
                <a:solidFill>
                  <a:schemeClr val="tx1"/>
                </a:solidFill>
              </a:rPr>
              <a:t>maria</a:t>
            </a:r>
            <a:endParaRPr lang="it-IT" dirty="0"/>
          </a:p>
        </p:txBody>
      </p:sp>
      <p:sp>
        <p:nvSpPr>
          <p:cNvPr id="10" name="Segnaposto contenuto 9">
            <a:extLst>
              <a:ext uri="{FF2B5EF4-FFF2-40B4-BE49-F238E27FC236}">
                <a16:creationId xmlns:a16="http://schemas.microsoft.com/office/drawing/2014/main" id="{8A010F33-61EF-D9FF-37B3-E6D87E59E22C}"/>
              </a:ext>
            </a:extLst>
          </p:cNvPr>
          <p:cNvSpPr>
            <a:spLocks noGrp="1"/>
          </p:cNvSpPr>
          <p:nvPr>
            <p:ph sz="half" idx="1"/>
          </p:nvPr>
        </p:nvSpPr>
        <p:spPr>
          <a:xfrm>
            <a:off x="0" y="295835"/>
            <a:ext cx="7871012" cy="4862356"/>
          </a:xfrm>
        </p:spPr>
        <p:txBody>
          <a:bodyPr>
            <a:normAutofit fontScale="92500" lnSpcReduction="10000"/>
          </a:bodyPr>
          <a:lstStyle/>
          <a:p>
            <a:pPr algn="ctr">
              <a:buNone/>
            </a:pPr>
            <a:r>
              <a:rPr lang="it-IT" sz="2200" dirty="0">
                <a:latin typeface="Century Gothic" panose="020B0502020202020204" pitchFamily="34" charset="0"/>
                <a:ea typeface="Cambria" panose="02040503050406030204" pitchFamily="18" charset="0"/>
              </a:rPr>
              <a:t>Inno </a:t>
            </a:r>
            <a:r>
              <a:rPr lang="it-IT" sz="2200" i="1" dirty="0" err="1">
                <a:latin typeface="Century Gothic" panose="020B0502020202020204" pitchFamily="34" charset="0"/>
                <a:ea typeface="Cambria" panose="02040503050406030204" pitchFamily="18" charset="0"/>
              </a:rPr>
              <a:t>Akathistos</a:t>
            </a:r>
            <a:r>
              <a:rPr lang="it-IT" sz="2200" dirty="0">
                <a:latin typeface="Century Gothic" panose="020B0502020202020204" pitchFamily="34" charset="0"/>
                <a:ea typeface="Cambria" panose="02040503050406030204" pitchFamily="18" charset="0"/>
              </a:rPr>
              <a:t>, V secolo:</a:t>
            </a:r>
          </a:p>
          <a:p>
            <a:pPr>
              <a:buNone/>
            </a:pPr>
            <a:endParaRPr lang="it-IT" sz="2200" dirty="0">
              <a:solidFill>
                <a:srgbClr val="FF0000"/>
              </a:solidFill>
              <a:latin typeface="Century Gothic" panose="020B0502020202020204" pitchFamily="34" charset="0"/>
              <a:ea typeface="Cambria" panose="02040503050406030204" pitchFamily="18" charset="0"/>
            </a:endParaRPr>
          </a:p>
          <a:p>
            <a:pPr algn="ctr">
              <a:buNone/>
            </a:pPr>
            <a:r>
              <a:rPr lang="it-IT" sz="3000" b="1" dirty="0">
                <a:solidFill>
                  <a:srgbClr val="FF0000"/>
                </a:solidFill>
                <a:latin typeface="Century Gothic" panose="020B0502020202020204" pitchFamily="34" charset="0"/>
                <a:ea typeface="Cambria" panose="02040503050406030204" pitchFamily="18" charset="0"/>
              </a:rPr>
              <a:t>« </a:t>
            </a:r>
            <a:r>
              <a:rPr lang="it-IT" sz="3000" b="1" dirty="0">
                <a:solidFill>
                  <a:srgbClr val="FF0000"/>
                </a:solidFill>
                <a:latin typeface="Century Gothic" panose="020B0502020202020204" pitchFamily="34" charset="0"/>
              </a:rPr>
              <a:t>Ave, per Te la gioia risplende;</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per Te il dolore s'estingue.</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salvezza di Adamo caduto;</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riscatto del pianto di Eva.</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Tu vetta sublime a umano intelletto;</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Tu abisso profondo agli occhi degli Angeli.</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in Te fu elevato il trono del Re;</a:t>
            </a:r>
            <a:br>
              <a:rPr lang="it-IT" sz="3000" b="1" dirty="0">
                <a:solidFill>
                  <a:srgbClr val="FF0000"/>
                </a:solidFill>
                <a:latin typeface="Century Gothic" panose="020B0502020202020204" pitchFamily="34" charset="0"/>
              </a:rPr>
            </a:br>
            <a:r>
              <a:rPr lang="it-IT" sz="3000" b="1" dirty="0">
                <a:solidFill>
                  <a:srgbClr val="FF0000"/>
                </a:solidFill>
                <a:latin typeface="Century Gothic" panose="020B0502020202020204" pitchFamily="34" charset="0"/>
              </a:rPr>
              <a:t>Ave, Tu porti Colui che il tutto sostiene».</a:t>
            </a:r>
          </a:p>
          <a:p>
            <a:endParaRPr lang="it-IT" dirty="0"/>
          </a:p>
        </p:txBody>
      </p:sp>
      <p:pic>
        <p:nvPicPr>
          <p:cNvPr id="13" name="Segnaposto contenuto 12">
            <a:extLst>
              <a:ext uri="{FF2B5EF4-FFF2-40B4-BE49-F238E27FC236}">
                <a16:creationId xmlns:a16="http://schemas.microsoft.com/office/drawing/2014/main" id="{5BAE29D5-7EDC-C561-6B2F-7A33DD36A8C3}"/>
              </a:ext>
            </a:extLst>
          </p:cNvPr>
          <p:cNvPicPr>
            <a:picLocks noGrp="1" noChangeAspect="1"/>
          </p:cNvPicPr>
          <p:nvPr>
            <p:ph sz="half" idx="2"/>
          </p:nvPr>
        </p:nvPicPr>
        <p:blipFill>
          <a:blip r:embed="rId2"/>
          <a:stretch>
            <a:fillRect/>
          </a:stretch>
        </p:blipFill>
        <p:spPr>
          <a:xfrm>
            <a:off x="8337177" y="0"/>
            <a:ext cx="3854824" cy="6853020"/>
          </a:xfrm>
        </p:spPr>
      </p:pic>
      <p:sp>
        <p:nvSpPr>
          <p:cNvPr id="2" name="Segnaposto piè di pagina 1">
            <a:extLst>
              <a:ext uri="{FF2B5EF4-FFF2-40B4-BE49-F238E27FC236}">
                <a16:creationId xmlns:a16="http://schemas.microsoft.com/office/drawing/2014/main" id="{8C685B0C-971E-38C4-0D40-F04F156FEB08}"/>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348543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08043A86-4EF2-D1E3-78C6-DC3570B493C5}"/>
              </a:ext>
            </a:extLst>
          </p:cNvPr>
          <p:cNvSpPr>
            <a:spLocks noGrp="1"/>
          </p:cNvSpPr>
          <p:nvPr>
            <p:ph type="title"/>
          </p:nvPr>
        </p:nvSpPr>
        <p:spPr>
          <a:xfrm>
            <a:off x="791216" y="4847695"/>
            <a:ext cx="8534400" cy="1507067"/>
          </a:xfrm>
        </p:spPr>
        <p:txBody>
          <a:bodyPr/>
          <a:lstStyle/>
          <a:p>
            <a:r>
              <a:rPr lang="it-IT" dirty="0"/>
              <a:t>L’età patristica – la lode a </a:t>
            </a:r>
            <a:r>
              <a:rPr lang="it-IT" dirty="0" err="1"/>
              <a:t>maria</a:t>
            </a:r>
            <a:endParaRPr lang="it-IT" dirty="0"/>
          </a:p>
        </p:txBody>
      </p:sp>
      <p:sp>
        <p:nvSpPr>
          <p:cNvPr id="7" name="Segnaposto contenuto 6">
            <a:extLst>
              <a:ext uri="{FF2B5EF4-FFF2-40B4-BE49-F238E27FC236}">
                <a16:creationId xmlns:a16="http://schemas.microsoft.com/office/drawing/2014/main" id="{66C10BA4-881C-BBC9-9A64-F2608EDA6289}"/>
              </a:ext>
            </a:extLst>
          </p:cNvPr>
          <p:cNvSpPr>
            <a:spLocks noGrp="1"/>
          </p:cNvSpPr>
          <p:nvPr>
            <p:ph idx="1"/>
          </p:nvPr>
        </p:nvSpPr>
        <p:spPr>
          <a:xfrm>
            <a:off x="718242" y="821987"/>
            <a:ext cx="10755516" cy="3615267"/>
          </a:xfrm>
        </p:spPr>
        <p:txBody>
          <a:bodyPr>
            <a:noAutofit/>
          </a:bodyPr>
          <a:lstStyle/>
          <a:p>
            <a:r>
              <a:rPr lang="it-IT" sz="2400" b="0" i="0" dirty="0">
                <a:solidFill>
                  <a:srgbClr val="FF0000"/>
                </a:solidFill>
                <a:effectLst/>
              </a:rPr>
              <a:t>«</a:t>
            </a:r>
            <a:r>
              <a:rPr lang="it-IT" sz="2400" b="0" i="1" dirty="0">
                <a:solidFill>
                  <a:srgbClr val="FF0000"/>
                </a:solidFill>
                <a:effectLst/>
              </a:rPr>
              <a:t>Ti salutiamo, Maria, Madre di Dio. venerando tesoro di tutto l'universo, fiaccola inestinguibile, corona della verginità, scettro della vera fede, tempio indistruttibile, santo verginale grembo che hai contenuto l'Incontenibile!</a:t>
            </a:r>
            <a:br>
              <a:rPr lang="it-IT" sz="2400" b="0" i="1" dirty="0">
                <a:solidFill>
                  <a:srgbClr val="FF0000"/>
                </a:solidFill>
                <a:effectLst/>
              </a:rPr>
            </a:br>
            <a:r>
              <a:rPr lang="it-IT" sz="2400" b="0" i="1" dirty="0">
                <a:solidFill>
                  <a:srgbClr val="FF0000"/>
                </a:solidFill>
                <a:effectLst/>
              </a:rPr>
              <a:t>Per te la Trinità santa è glorificata e adorata!</a:t>
            </a:r>
            <a:br>
              <a:rPr lang="it-IT" sz="2400" b="0" i="1" dirty="0">
                <a:solidFill>
                  <a:srgbClr val="FF0000"/>
                </a:solidFill>
                <a:effectLst/>
              </a:rPr>
            </a:br>
            <a:r>
              <a:rPr lang="it-IT" sz="2400" b="0" i="1" dirty="0">
                <a:solidFill>
                  <a:srgbClr val="FF0000"/>
                </a:solidFill>
                <a:effectLst/>
              </a:rPr>
              <a:t>Per te il cielo esulta, gli angeli gioiscono, i demoni sono messi in fuga!</a:t>
            </a:r>
            <a:br>
              <a:rPr lang="it-IT" sz="2400" b="0" i="1" dirty="0">
                <a:solidFill>
                  <a:srgbClr val="FF0000"/>
                </a:solidFill>
                <a:effectLst/>
              </a:rPr>
            </a:br>
            <a:r>
              <a:rPr lang="it-IT" sz="2400" b="0" i="1" dirty="0">
                <a:solidFill>
                  <a:srgbClr val="FF0000"/>
                </a:solidFill>
                <a:effectLst/>
              </a:rPr>
              <a:t>Per te tutta la creazione, schiava dell'idolatria, perviene alla verità!</a:t>
            </a:r>
            <a:br>
              <a:rPr lang="it-IT" sz="2400" b="0" i="1" dirty="0">
                <a:solidFill>
                  <a:srgbClr val="FF0000"/>
                </a:solidFill>
                <a:effectLst/>
              </a:rPr>
            </a:br>
            <a:r>
              <a:rPr lang="it-IT" sz="2400" b="0" i="1" dirty="0">
                <a:solidFill>
                  <a:srgbClr val="FF0000"/>
                </a:solidFill>
                <a:effectLst/>
              </a:rPr>
              <a:t>Per te il santo battesimo e l'olio dell'esultanza raggiungono i credenti!</a:t>
            </a:r>
            <a:br>
              <a:rPr lang="it-IT" sz="2400" b="0" i="1" dirty="0">
                <a:solidFill>
                  <a:srgbClr val="FF0000"/>
                </a:solidFill>
                <a:effectLst/>
              </a:rPr>
            </a:br>
            <a:r>
              <a:rPr lang="it-IT" sz="2400" b="0" i="1" dirty="0">
                <a:solidFill>
                  <a:srgbClr val="FF0000"/>
                </a:solidFill>
                <a:effectLst/>
              </a:rPr>
              <a:t>Per te sono fondate le chiese su tutta la terra e si convertono le genti!</a:t>
            </a:r>
            <a:r>
              <a:rPr lang="it-IT" sz="2400" b="0" i="0" dirty="0">
                <a:solidFill>
                  <a:srgbClr val="FF0000"/>
                </a:solidFill>
                <a:effectLst/>
              </a:rPr>
              <a:t>»</a:t>
            </a:r>
          </a:p>
          <a:p>
            <a:r>
              <a:rPr lang="it-IT" sz="2400" dirty="0">
                <a:solidFill>
                  <a:srgbClr val="FF0000"/>
                </a:solidFill>
              </a:rPr>
              <a:t>S. Cirillo di Alessandria, Omelia IV</a:t>
            </a:r>
          </a:p>
        </p:txBody>
      </p:sp>
      <p:sp>
        <p:nvSpPr>
          <p:cNvPr id="5" name="Segnaposto piè di pagina 4">
            <a:extLst>
              <a:ext uri="{FF2B5EF4-FFF2-40B4-BE49-F238E27FC236}">
                <a16:creationId xmlns:a16="http://schemas.microsoft.com/office/drawing/2014/main" id="{964C0DA5-E87D-8909-E72C-4AA8A685C1CA}"/>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265663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D6F1A8CE-B10B-6B93-D0CC-09A3EC104C4C}"/>
              </a:ext>
            </a:extLst>
          </p:cNvPr>
          <p:cNvSpPr>
            <a:spLocks noGrp="1"/>
          </p:cNvSpPr>
          <p:nvPr>
            <p:ph type="ftr" sz="quarter" idx="11"/>
          </p:nvPr>
        </p:nvSpPr>
        <p:spPr/>
        <p:txBody>
          <a:bodyPr/>
          <a:lstStyle/>
          <a:p>
            <a:r>
              <a:rPr lang="it-IT"/>
              <a:t>a.a. 2025-26</a:t>
            </a:r>
          </a:p>
        </p:txBody>
      </p:sp>
      <p:sp>
        <p:nvSpPr>
          <p:cNvPr id="6" name="CasellaDiTesto 5">
            <a:extLst>
              <a:ext uri="{FF2B5EF4-FFF2-40B4-BE49-F238E27FC236}">
                <a16:creationId xmlns:a16="http://schemas.microsoft.com/office/drawing/2014/main" id="{392E3499-19D4-EE8D-D241-8F0504417D70}"/>
              </a:ext>
            </a:extLst>
          </p:cNvPr>
          <p:cNvSpPr txBox="1"/>
          <p:nvPr/>
        </p:nvSpPr>
        <p:spPr>
          <a:xfrm>
            <a:off x="526473" y="0"/>
            <a:ext cx="11485418" cy="7017306"/>
          </a:xfrm>
          <a:prstGeom prst="rect">
            <a:avLst/>
          </a:prstGeom>
          <a:noFill/>
        </p:spPr>
        <p:txBody>
          <a:bodyPr wrap="square">
            <a:spAutoFit/>
          </a:bodyPr>
          <a:lstStyle/>
          <a:p>
            <a:pPr marL="0" indent="0" algn="just"/>
            <a:endParaRPr lang="it-IT" dirty="0">
              <a:latin typeface="Century Gothic" panose="020B0502020202020204" pitchFamily="34" charset="0"/>
              <a:ea typeface="Cambria" panose="02040503050406030204" pitchFamily="18" charset="0"/>
            </a:endParaRPr>
          </a:p>
          <a:p>
            <a:pPr algn="just"/>
            <a:r>
              <a:rPr lang="it-IT" sz="4400" cap="small" dirty="0"/>
              <a:t>L’età patristica – la lode a Maria</a:t>
            </a:r>
            <a:endParaRPr lang="it-IT" sz="4400" cap="small" dirty="0">
              <a:latin typeface="Century Gothic" panose="020B0502020202020204" pitchFamily="34" charset="0"/>
              <a:ea typeface="Cambria" panose="02040503050406030204" pitchFamily="18" charset="0"/>
            </a:endParaRPr>
          </a:p>
          <a:p>
            <a:pPr marL="0" indent="0" algn="just"/>
            <a:endParaRPr lang="it-IT" sz="4400" cap="small" dirty="0">
              <a:latin typeface="Century Gothic" panose="020B0502020202020204" pitchFamily="34" charset="0"/>
              <a:ea typeface="Cambria" panose="02040503050406030204" pitchFamily="18" charset="0"/>
            </a:endParaRPr>
          </a:p>
          <a:p>
            <a:pPr marL="342900" indent="-342900" algn="just">
              <a:buFont typeface="Wingdings" panose="05000000000000000000" pitchFamily="2" charset="2"/>
              <a:buChar char="Ø"/>
            </a:pPr>
            <a:r>
              <a:rPr lang="it-IT" sz="2200" dirty="0">
                <a:solidFill>
                  <a:schemeClr val="bg1"/>
                </a:solidFill>
                <a:latin typeface="Century Gothic" panose="020B0502020202020204" pitchFamily="34" charset="0"/>
                <a:ea typeface="Cambria" panose="02040503050406030204" pitchFamily="18" charset="0"/>
              </a:rPr>
              <a:t>Sono del II sec. i </a:t>
            </a:r>
            <a:r>
              <a:rPr lang="it-IT" sz="2200" u="sng" dirty="0">
                <a:solidFill>
                  <a:schemeClr val="bg1"/>
                </a:solidFill>
                <a:latin typeface="Century Gothic" panose="020B0502020202020204" pitchFamily="34" charset="0"/>
                <a:ea typeface="Cambria" panose="02040503050406030204" pitchFamily="18" charset="0"/>
              </a:rPr>
              <a:t>graffiti</a:t>
            </a:r>
            <a:r>
              <a:rPr lang="it-IT" sz="2200" dirty="0">
                <a:solidFill>
                  <a:schemeClr val="bg1"/>
                </a:solidFill>
                <a:latin typeface="Century Gothic" panose="020B0502020202020204" pitchFamily="34" charset="0"/>
                <a:ea typeface="Cambria" panose="02040503050406030204" pitchFamily="18" charset="0"/>
              </a:rPr>
              <a:t> di Nazaret: </a:t>
            </a:r>
          </a:p>
          <a:p>
            <a:pPr marL="342900" indent="-342900" algn="ctr">
              <a:buFont typeface="Wingdings" panose="05000000000000000000" pitchFamily="2" charset="2"/>
              <a:buChar char="Ø"/>
            </a:pPr>
            <a:r>
              <a:rPr lang="it-IT" sz="2200" dirty="0">
                <a:solidFill>
                  <a:srgbClr val="FF0000"/>
                </a:solidFill>
                <a:latin typeface="Century Gothic" panose="020B0502020202020204" pitchFamily="34" charset="0"/>
                <a:ea typeface="Cambria" panose="02040503050406030204" pitchFamily="18" charset="0"/>
              </a:rPr>
              <a:t>KE MAPIA (</a:t>
            </a:r>
            <a:r>
              <a:rPr lang="it-IT" sz="2200" i="1" dirty="0" err="1">
                <a:solidFill>
                  <a:srgbClr val="FF0000"/>
                </a:solidFill>
                <a:latin typeface="Century Gothic" panose="020B0502020202020204" pitchFamily="34" charset="0"/>
                <a:ea typeface="Cambria" panose="02040503050406030204" pitchFamily="18" charset="0"/>
              </a:rPr>
              <a:t>chaire</a:t>
            </a:r>
            <a:r>
              <a:rPr lang="it-IT" sz="2200" i="1" dirty="0">
                <a:solidFill>
                  <a:srgbClr val="FF0000"/>
                </a:solidFill>
                <a:latin typeface="Century Gothic" panose="020B0502020202020204" pitchFamily="34" charset="0"/>
                <a:ea typeface="Cambria" panose="02040503050406030204" pitchFamily="18" charset="0"/>
              </a:rPr>
              <a:t> Maria</a:t>
            </a:r>
            <a:r>
              <a:rPr lang="it-IT" sz="2200" dirty="0">
                <a:solidFill>
                  <a:srgbClr val="FF0000"/>
                </a:solidFill>
                <a:latin typeface="Century Gothic" panose="020B0502020202020204" pitchFamily="34" charset="0"/>
                <a:ea typeface="Cambria" panose="02040503050406030204" pitchFamily="18" charset="0"/>
              </a:rPr>
              <a:t>).</a:t>
            </a:r>
          </a:p>
          <a:p>
            <a:pPr marL="342900" indent="-342900" algn="ctr">
              <a:buFont typeface="Wingdings" panose="05000000000000000000" pitchFamily="2" charset="2"/>
              <a:buChar char="Ø"/>
            </a:pPr>
            <a:endParaRPr lang="it-IT" sz="2200" dirty="0">
              <a:solidFill>
                <a:srgbClr val="008000"/>
              </a:solidFill>
              <a:latin typeface="Century Gothic" panose="020B0502020202020204" pitchFamily="34" charset="0"/>
              <a:ea typeface="Cambria" panose="02040503050406030204" pitchFamily="18" charset="0"/>
            </a:endParaRPr>
          </a:p>
          <a:p>
            <a:pPr marL="342900" indent="-342900" algn="just">
              <a:buFont typeface="Wingdings" panose="05000000000000000000" pitchFamily="2" charset="2"/>
              <a:buChar char="Ø"/>
            </a:pPr>
            <a:r>
              <a:rPr lang="it-IT" sz="2200" dirty="0">
                <a:solidFill>
                  <a:schemeClr val="bg1"/>
                </a:solidFill>
                <a:latin typeface="Century Gothic" panose="020B0502020202020204" pitchFamily="34" charset="0"/>
                <a:ea typeface="Cambria" panose="02040503050406030204" pitchFamily="18" charset="0"/>
              </a:rPr>
              <a:t> È del III sec. il papiro 470 della John </a:t>
            </a:r>
            <a:r>
              <a:rPr lang="it-IT" sz="2200" dirty="0" err="1">
                <a:solidFill>
                  <a:schemeClr val="bg1"/>
                </a:solidFill>
                <a:latin typeface="Century Gothic" panose="020B0502020202020204" pitchFamily="34" charset="0"/>
                <a:ea typeface="Cambria" panose="02040503050406030204" pitchFamily="18" charset="0"/>
              </a:rPr>
              <a:t>Rylands</a:t>
            </a:r>
            <a:r>
              <a:rPr lang="it-IT" sz="2200" dirty="0">
                <a:solidFill>
                  <a:schemeClr val="bg1"/>
                </a:solidFill>
                <a:latin typeface="Century Gothic" panose="020B0502020202020204" pitchFamily="34" charset="0"/>
                <a:ea typeface="Cambria" panose="02040503050406030204" pitchFamily="18" charset="0"/>
              </a:rPr>
              <a:t> Library di Manchester:</a:t>
            </a:r>
          </a:p>
          <a:p>
            <a:pPr marL="342900" indent="-342900" algn="ctr">
              <a:buFont typeface="Wingdings" panose="05000000000000000000" pitchFamily="2" charset="2"/>
              <a:buChar char="Ø"/>
            </a:pPr>
            <a:r>
              <a:rPr lang="it-IT" sz="2200" dirty="0">
                <a:solidFill>
                  <a:srgbClr val="FF0000"/>
                </a:solidFill>
                <a:latin typeface="Century Gothic" panose="020B0502020202020204" pitchFamily="34" charset="0"/>
                <a:ea typeface="Cambria" panose="02040503050406030204" pitchFamily="18" charset="0"/>
              </a:rPr>
              <a:t>«Sotto la tua misericordia ci rifugiamo, </a:t>
            </a:r>
            <a:r>
              <a:rPr lang="it-IT" sz="2200" b="1" dirty="0">
                <a:solidFill>
                  <a:srgbClr val="FF0000"/>
                </a:solidFill>
                <a:latin typeface="Century Gothic" panose="020B0502020202020204" pitchFamily="34" charset="0"/>
                <a:ea typeface="Cambria" panose="02040503050406030204" pitchFamily="18" charset="0"/>
              </a:rPr>
              <a:t>Genitrice di Dio</a:t>
            </a:r>
            <a:r>
              <a:rPr lang="it-IT" sz="2200" dirty="0">
                <a:solidFill>
                  <a:srgbClr val="FF0000"/>
                </a:solidFill>
                <a:latin typeface="Century Gothic" panose="020B0502020202020204" pitchFamily="34" charset="0"/>
                <a:ea typeface="Cambria" panose="02040503050406030204" pitchFamily="18" charset="0"/>
              </a:rPr>
              <a:t>. Le nostre suppliche non respingere nella necessità, ma dal pericolo </a:t>
            </a:r>
            <a:r>
              <a:rPr lang="it-IT" sz="2200" b="1" dirty="0">
                <a:solidFill>
                  <a:srgbClr val="FF0000"/>
                </a:solidFill>
                <a:latin typeface="Century Gothic" panose="020B0502020202020204" pitchFamily="34" charset="0"/>
                <a:ea typeface="Cambria" panose="02040503050406030204" pitchFamily="18" charset="0"/>
              </a:rPr>
              <a:t>libera noi</a:t>
            </a:r>
            <a:r>
              <a:rPr lang="it-IT" sz="2200" dirty="0">
                <a:solidFill>
                  <a:srgbClr val="FF0000"/>
                </a:solidFill>
                <a:latin typeface="Century Gothic" panose="020B0502020202020204" pitchFamily="34" charset="0"/>
                <a:ea typeface="Cambria" panose="02040503050406030204" pitchFamily="18" charset="0"/>
              </a:rPr>
              <a:t>: sola casta, </a:t>
            </a:r>
            <a:r>
              <a:rPr lang="it-IT" sz="2200" b="1" dirty="0">
                <a:solidFill>
                  <a:srgbClr val="FF0000"/>
                </a:solidFill>
                <a:latin typeface="Century Gothic" panose="020B0502020202020204" pitchFamily="34" charset="0"/>
                <a:ea typeface="Cambria" panose="02040503050406030204" pitchFamily="18" charset="0"/>
              </a:rPr>
              <a:t>sola benedetta</a:t>
            </a:r>
            <a:r>
              <a:rPr lang="it-IT" sz="2200" dirty="0">
                <a:solidFill>
                  <a:srgbClr val="FF0000"/>
                </a:solidFill>
                <a:latin typeface="Century Gothic" panose="020B0502020202020204" pitchFamily="34" charset="0"/>
                <a:ea typeface="Cambria" panose="02040503050406030204" pitchFamily="18" charset="0"/>
              </a:rPr>
              <a:t>».</a:t>
            </a:r>
          </a:p>
          <a:p>
            <a:pPr marL="285750" indent="-285750" algn="ctr">
              <a:buFont typeface="Wingdings" panose="05000000000000000000" pitchFamily="2" charset="2"/>
              <a:buChar char="Ø"/>
            </a:pPr>
            <a:endParaRPr lang="it-IT" sz="2200" dirty="0">
              <a:solidFill>
                <a:srgbClr val="008000"/>
              </a:solidFill>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Ø"/>
            </a:pPr>
            <a:r>
              <a:rPr lang="it-IT" sz="2200" dirty="0">
                <a:solidFill>
                  <a:schemeClr val="bg1"/>
                </a:solidFill>
                <a:ea typeface="Cambria" panose="02040503050406030204" pitchFamily="18" charset="0"/>
              </a:rPr>
              <a:t>Nella </a:t>
            </a:r>
            <a:r>
              <a:rPr lang="it-IT" sz="2200" u="sng" dirty="0">
                <a:solidFill>
                  <a:schemeClr val="bg1"/>
                </a:solidFill>
                <a:ea typeface="Cambria" panose="02040503050406030204" pitchFamily="18" charset="0"/>
              </a:rPr>
              <a:t>liturgia</a:t>
            </a:r>
            <a:r>
              <a:rPr lang="it-IT" sz="2200" dirty="0">
                <a:solidFill>
                  <a:schemeClr val="bg1"/>
                </a:solidFill>
                <a:ea typeface="Cambria" panose="02040503050406030204" pitchFamily="18" charset="0"/>
              </a:rPr>
              <a:t> si ha dal IV sec. </a:t>
            </a:r>
            <a:r>
              <a:rPr lang="it-IT" sz="2200" b="1" dirty="0">
                <a:solidFill>
                  <a:schemeClr val="bg1"/>
                </a:solidFill>
                <a:ea typeface="Cambria" panose="02040503050406030204" pitchFamily="18" charset="0"/>
              </a:rPr>
              <a:t>la festa </a:t>
            </a:r>
            <a:r>
              <a:rPr lang="it-IT" sz="2200" dirty="0">
                <a:solidFill>
                  <a:schemeClr val="bg1"/>
                </a:solidFill>
                <a:ea typeface="Cambria" panose="02040503050406030204" pitchFamily="18" charset="0"/>
              </a:rPr>
              <a:t>del Natale del Signore e del </a:t>
            </a:r>
            <a:r>
              <a:rPr lang="it-IT" sz="2200" b="1" dirty="0">
                <a:solidFill>
                  <a:schemeClr val="bg1"/>
                </a:solidFill>
                <a:ea typeface="Cambria" panose="02040503050406030204" pitchFamily="18" charset="0"/>
              </a:rPr>
              <a:t>parto di Maria</a:t>
            </a:r>
            <a:r>
              <a:rPr lang="it-IT" sz="2200" dirty="0">
                <a:solidFill>
                  <a:schemeClr val="bg1"/>
                </a:solidFill>
                <a:ea typeface="Cambria" panose="02040503050406030204" pitchFamily="18" charset="0"/>
              </a:rPr>
              <a:t>.</a:t>
            </a:r>
          </a:p>
          <a:p>
            <a:pPr marL="285750" indent="-285750" algn="just">
              <a:buFont typeface="Wingdings" panose="05000000000000000000" pitchFamily="2" charset="2"/>
              <a:buChar char="Ø"/>
            </a:pPr>
            <a:endParaRPr lang="it-IT" sz="2200" dirty="0">
              <a:solidFill>
                <a:schemeClr val="bg1"/>
              </a:solidFill>
              <a:ea typeface="Cambria" panose="02040503050406030204" pitchFamily="18" charset="0"/>
            </a:endParaRPr>
          </a:p>
          <a:p>
            <a:pPr marL="285750" indent="-285750" algn="just">
              <a:buFont typeface="Wingdings" panose="05000000000000000000" pitchFamily="2" charset="2"/>
              <a:buChar char="Ø"/>
            </a:pPr>
            <a:r>
              <a:rPr lang="it-IT" sz="2200" dirty="0">
                <a:solidFill>
                  <a:schemeClr val="bg1"/>
                </a:solidFill>
                <a:ea typeface="Cambria" panose="02040503050406030204" pitchFamily="18" charset="0"/>
              </a:rPr>
              <a:t>Del V sec. è la </a:t>
            </a:r>
            <a:r>
              <a:rPr lang="it-IT" sz="2200" b="1" dirty="0">
                <a:solidFill>
                  <a:schemeClr val="bg1"/>
                </a:solidFill>
                <a:ea typeface="Cambria" panose="02040503050406030204" pitchFamily="18" charset="0"/>
              </a:rPr>
              <a:t>formula mariana </a:t>
            </a:r>
            <a:r>
              <a:rPr lang="it-IT" sz="2200" dirty="0">
                <a:solidFill>
                  <a:schemeClr val="bg1"/>
                </a:solidFill>
                <a:ea typeface="Cambria" panose="02040503050406030204" pitchFamily="18" charset="0"/>
              </a:rPr>
              <a:t>del Canone romano.</a:t>
            </a:r>
          </a:p>
          <a:p>
            <a:pPr marL="285750" indent="-285750" algn="just">
              <a:buFont typeface="Wingdings" panose="05000000000000000000" pitchFamily="2" charset="2"/>
              <a:buChar char="Ø"/>
            </a:pPr>
            <a:endParaRPr lang="it-IT" sz="2200" dirty="0">
              <a:solidFill>
                <a:schemeClr val="bg1"/>
              </a:solidFill>
              <a:ea typeface="Cambria" panose="02040503050406030204" pitchFamily="18" charset="0"/>
            </a:endParaRPr>
          </a:p>
          <a:p>
            <a:pPr marL="285750" indent="-285750" algn="just">
              <a:buFont typeface="Wingdings" panose="05000000000000000000" pitchFamily="2" charset="2"/>
              <a:buChar char="Ø"/>
            </a:pPr>
            <a:r>
              <a:rPr lang="it-IT" sz="2200" dirty="0">
                <a:solidFill>
                  <a:schemeClr val="bg1"/>
                </a:solidFill>
                <a:ea typeface="Cambria" panose="02040503050406030204" pitchFamily="18" charset="0"/>
              </a:rPr>
              <a:t>Il culto delle </a:t>
            </a:r>
            <a:r>
              <a:rPr lang="it-IT" sz="2200" u="sng" dirty="0">
                <a:solidFill>
                  <a:schemeClr val="bg1"/>
                </a:solidFill>
                <a:ea typeface="Cambria" panose="02040503050406030204" pitchFamily="18" charset="0"/>
              </a:rPr>
              <a:t>immagini</a:t>
            </a:r>
            <a:r>
              <a:rPr lang="it-IT" sz="2200" dirty="0">
                <a:solidFill>
                  <a:schemeClr val="bg1"/>
                </a:solidFill>
                <a:ea typeface="Cambria" panose="02040503050406030204" pitchFamily="18" charset="0"/>
              </a:rPr>
              <a:t> risale al II secolo nelle catacombe, e dal IV secolo nelle chiese.</a:t>
            </a:r>
          </a:p>
          <a:p>
            <a:pPr marL="285750" indent="-285750" algn="ctr">
              <a:buFont typeface="Wingdings" panose="05000000000000000000" pitchFamily="2" charset="2"/>
              <a:buChar char="Ø"/>
            </a:pPr>
            <a:endParaRPr lang="it-IT" dirty="0">
              <a:solidFill>
                <a:srgbClr val="008000"/>
              </a:solidFill>
              <a:latin typeface="Cambria" panose="02040503050406030204" pitchFamily="18" charset="0"/>
              <a:ea typeface="Cambria" panose="02040503050406030204" pitchFamily="18" charset="0"/>
            </a:endParaRPr>
          </a:p>
          <a:p>
            <a:pPr algn="ctr">
              <a:buNone/>
            </a:pPr>
            <a:r>
              <a:rPr lang="it-IT" dirty="0">
                <a:solidFill>
                  <a:srgbClr val="008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7518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242937B-95AF-EFE3-B708-7626BFF3ABE0}"/>
              </a:ext>
            </a:extLst>
          </p:cNvPr>
          <p:cNvSpPr>
            <a:spLocks noGrp="1"/>
          </p:cNvSpPr>
          <p:nvPr>
            <p:ph type="title"/>
          </p:nvPr>
        </p:nvSpPr>
        <p:spPr>
          <a:xfrm>
            <a:off x="684211" y="501042"/>
            <a:ext cx="10200907" cy="789139"/>
          </a:xfrm>
        </p:spPr>
        <p:txBody>
          <a:bodyPr anchor="t">
            <a:normAutofit fontScale="90000"/>
          </a:bodyPr>
          <a:lstStyle/>
          <a:p>
            <a:r>
              <a:rPr lang="it-IT" sz="3600" dirty="0">
                <a:solidFill>
                  <a:schemeClr val="tx1"/>
                </a:solidFill>
              </a:rPr>
              <a:t>L’età patristica – la consacrazione a </a:t>
            </a:r>
            <a:r>
              <a:rPr lang="it-IT" sz="3600" dirty="0" err="1">
                <a:solidFill>
                  <a:schemeClr val="tx1"/>
                </a:solidFill>
              </a:rPr>
              <a:t>maria</a:t>
            </a:r>
            <a:endParaRPr lang="it-IT" dirty="0"/>
          </a:p>
        </p:txBody>
      </p:sp>
      <p:sp>
        <p:nvSpPr>
          <p:cNvPr id="6" name="Segnaposto testo 5">
            <a:extLst>
              <a:ext uri="{FF2B5EF4-FFF2-40B4-BE49-F238E27FC236}">
                <a16:creationId xmlns:a16="http://schemas.microsoft.com/office/drawing/2014/main" id="{04044963-12A3-37DA-E5D3-1A4317A6D491}"/>
              </a:ext>
            </a:extLst>
          </p:cNvPr>
          <p:cNvSpPr>
            <a:spLocks noGrp="1"/>
          </p:cNvSpPr>
          <p:nvPr>
            <p:ph type="body" idx="1"/>
          </p:nvPr>
        </p:nvSpPr>
        <p:spPr>
          <a:xfrm>
            <a:off x="513883" y="1340199"/>
            <a:ext cx="3987995" cy="5517801"/>
          </a:xfrm>
        </p:spPr>
        <p:txBody>
          <a:bodyPr>
            <a:normAutofit fontScale="92500" lnSpcReduction="10000"/>
          </a:bodyPr>
          <a:lstStyle/>
          <a:p>
            <a:pPr marL="0" indent="0" algn="just">
              <a:buNone/>
            </a:pPr>
            <a:r>
              <a:rPr lang="it-IT" dirty="0">
                <a:ea typeface="Cambria" panose="02040503050406030204" pitchFamily="18" charset="0"/>
              </a:rPr>
              <a:t>Ildefonso di Toledo, </a:t>
            </a:r>
            <a:r>
              <a:rPr lang="it-IT" i="1" dirty="0">
                <a:ea typeface="Cambria" panose="02040503050406030204" pitchFamily="18" charset="0"/>
              </a:rPr>
              <a:t>Sulla verginità di Maria contro tre negatori</a:t>
            </a:r>
            <a:r>
              <a:rPr lang="it-IT" dirty="0">
                <a:ea typeface="Cambria" panose="02040503050406030204" pitchFamily="18" charset="0"/>
              </a:rPr>
              <a:t>, XII,5:</a:t>
            </a:r>
          </a:p>
          <a:p>
            <a:pPr marL="0" indent="0">
              <a:buNone/>
            </a:pPr>
            <a:r>
              <a:rPr lang="it-IT" sz="2600" dirty="0">
                <a:solidFill>
                  <a:srgbClr val="FF0000"/>
                </a:solidFill>
              </a:rPr>
              <a:t>«Quanto prontamente io desidero rendermi </a:t>
            </a:r>
            <a:r>
              <a:rPr lang="it-IT" sz="2600" b="1" dirty="0">
                <a:solidFill>
                  <a:srgbClr val="FF0000"/>
                </a:solidFill>
              </a:rPr>
              <a:t>servo</a:t>
            </a:r>
            <a:r>
              <a:rPr lang="it-IT" sz="2600" dirty="0">
                <a:solidFill>
                  <a:srgbClr val="FF0000"/>
                </a:solidFill>
              </a:rPr>
              <a:t> di questa </a:t>
            </a:r>
            <a:r>
              <a:rPr lang="it-IT" sz="2600" b="1" dirty="0">
                <a:solidFill>
                  <a:srgbClr val="FF0000"/>
                </a:solidFill>
              </a:rPr>
              <a:t>Signora</a:t>
            </a:r>
            <a:r>
              <a:rPr lang="it-IT" sz="2600" dirty="0">
                <a:solidFill>
                  <a:srgbClr val="FF0000"/>
                </a:solidFill>
              </a:rPr>
              <a:t>, quanto sinceramente io mi compiaccio di assoggettarmi al giogo del suo </a:t>
            </a:r>
            <a:r>
              <a:rPr lang="it-IT" sz="2600" b="1" dirty="0">
                <a:solidFill>
                  <a:srgbClr val="FF0000"/>
                </a:solidFill>
              </a:rPr>
              <a:t>servizio</a:t>
            </a:r>
            <a:r>
              <a:rPr lang="it-IT" sz="2600" dirty="0">
                <a:solidFill>
                  <a:srgbClr val="FF0000"/>
                </a:solidFill>
              </a:rPr>
              <a:t>, (…) con altrettanta sincerità intendo trovare il modo di </a:t>
            </a:r>
            <a:r>
              <a:rPr lang="it-IT" sz="2600" b="1" dirty="0">
                <a:solidFill>
                  <a:srgbClr val="FF0000"/>
                </a:solidFill>
              </a:rPr>
              <a:t>servirla</a:t>
            </a:r>
            <a:r>
              <a:rPr lang="it-IT" sz="2600" dirty="0">
                <a:solidFill>
                  <a:srgbClr val="FF0000"/>
                </a:solidFill>
              </a:rPr>
              <a:t>, con altrettanta sincerità desidero mantenermi senza tregua nel suo </a:t>
            </a:r>
            <a:r>
              <a:rPr lang="it-IT" sz="2600" b="1" dirty="0">
                <a:solidFill>
                  <a:srgbClr val="FF0000"/>
                </a:solidFill>
              </a:rPr>
              <a:t>servizio</a:t>
            </a:r>
            <a:r>
              <a:rPr lang="it-IT" sz="2600" dirty="0">
                <a:solidFill>
                  <a:srgbClr val="FF0000"/>
                </a:solidFill>
              </a:rPr>
              <a:t>».</a:t>
            </a:r>
          </a:p>
          <a:p>
            <a:endParaRPr lang="it-IT" dirty="0"/>
          </a:p>
        </p:txBody>
      </p:sp>
      <p:sp>
        <p:nvSpPr>
          <p:cNvPr id="8" name="CasellaDiTesto 7">
            <a:extLst>
              <a:ext uri="{FF2B5EF4-FFF2-40B4-BE49-F238E27FC236}">
                <a16:creationId xmlns:a16="http://schemas.microsoft.com/office/drawing/2014/main" id="{CA619F29-2286-04E6-0A40-A6A918BD7477}"/>
              </a:ext>
            </a:extLst>
          </p:cNvPr>
          <p:cNvSpPr txBox="1"/>
          <p:nvPr/>
        </p:nvSpPr>
        <p:spPr>
          <a:xfrm>
            <a:off x="6096000" y="1340200"/>
            <a:ext cx="5833497" cy="5016758"/>
          </a:xfrm>
          <a:prstGeom prst="rect">
            <a:avLst/>
          </a:prstGeom>
          <a:noFill/>
        </p:spPr>
        <p:txBody>
          <a:bodyPr wrap="square">
            <a:spAutoFit/>
          </a:bodyPr>
          <a:lstStyle/>
          <a:p>
            <a:pPr marL="0" indent="0" algn="r">
              <a:buNone/>
            </a:pPr>
            <a:r>
              <a:rPr lang="it-IT" sz="2000" dirty="0">
                <a:solidFill>
                  <a:schemeClr val="bg1"/>
                </a:solidFill>
                <a:latin typeface="Century Gothic" panose="020B0502020202020204" pitchFamily="34" charset="0"/>
                <a:ea typeface="Cambria" panose="02040503050406030204" pitchFamily="18" charset="0"/>
              </a:rPr>
              <a:t>S. Giovanni Damasceno, </a:t>
            </a:r>
            <a:r>
              <a:rPr lang="it-IT" sz="2000" i="1" dirty="0">
                <a:solidFill>
                  <a:schemeClr val="bg1"/>
                </a:solidFill>
                <a:latin typeface="Century Gothic" panose="020B0502020202020204" pitchFamily="34" charset="0"/>
                <a:ea typeface="Cambria" panose="02040503050406030204" pitchFamily="18" charset="0"/>
              </a:rPr>
              <a:t>Omelia I sulla dormizione</a:t>
            </a:r>
            <a:r>
              <a:rPr lang="it-IT" sz="2000" dirty="0">
                <a:solidFill>
                  <a:schemeClr val="bg1"/>
                </a:solidFill>
                <a:latin typeface="Century Gothic" panose="020B0502020202020204" pitchFamily="34" charset="0"/>
                <a:ea typeface="Cambria" panose="02040503050406030204" pitchFamily="18" charset="0"/>
              </a:rPr>
              <a:t>:</a:t>
            </a:r>
          </a:p>
          <a:p>
            <a:pPr marL="0" indent="0" algn="r">
              <a:buNone/>
            </a:pPr>
            <a:r>
              <a:rPr lang="it-IT" sz="2800" dirty="0">
                <a:solidFill>
                  <a:srgbClr val="FF0000"/>
                </a:solidFill>
                <a:latin typeface="Century Gothic" panose="020B0502020202020204" pitchFamily="34" charset="0"/>
                <a:ea typeface="Cambria" panose="02040503050406030204" pitchFamily="18" charset="0"/>
              </a:rPr>
              <a:t>«Anche noi oggi ti restiamo vicini, o </a:t>
            </a:r>
            <a:r>
              <a:rPr lang="it-IT" sz="2800" b="1" dirty="0">
                <a:solidFill>
                  <a:srgbClr val="FF0000"/>
                </a:solidFill>
                <a:latin typeface="Century Gothic" panose="020B0502020202020204" pitchFamily="34" charset="0"/>
                <a:ea typeface="Cambria" panose="02040503050406030204" pitchFamily="18" charset="0"/>
              </a:rPr>
              <a:t>Sovrana</a:t>
            </a:r>
            <a:r>
              <a:rPr lang="it-IT" sz="2800" dirty="0">
                <a:solidFill>
                  <a:srgbClr val="FF0000"/>
                </a:solidFill>
                <a:latin typeface="Century Gothic" panose="020B0502020202020204" pitchFamily="34" charset="0"/>
                <a:ea typeface="Cambria" panose="02040503050406030204" pitchFamily="18" charset="0"/>
              </a:rPr>
              <a:t> (…) legando le nostre anime alla tua speranza, come ad un’ancora saldissima e del tutto infrangibile (</a:t>
            </a:r>
            <a:r>
              <a:rPr lang="it-IT" sz="2800" dirty="0" err="1">
                <a:solidFill>
                  <a:srgbClr val="FF0000"/>
                </a:solidFill>
                <a:latin typeface="Century Gothic" panose="020B0502020202020204" pitchFamily="34" charset="0"/>
                <a:ea typeface="Cambria" panose="02040503050406030204" pitchFamily="18" charset="0"/>
              </a:rPr>
              <a:t>cf</a:t>
            </a:r>
            <a:r>
              <a:rPr lang="it-IT" sz="2800" dirty="0">
                <a:solidFill>
                  <a:srgbClr val="FF0000"/>
                </a:solidFill>
                <a:latin typeface="Century Gothic" panose="020B0502020202020204" pitchFamily="34" charset="0"/>
                <a:ea typeface="Cambria" panose="02040503050406030204" pitchFamily="18" charset="0"/>
              </a:rPr>
              <a:t> </a:t>
            </a:r>
            <a:r>
              <a:rPr lang="it-IT" sz="2800" dirty="0" err="1">
                <a:solidFill>
                  <a:srgbClr val="FF0000"/>
                </a:solidFill>
                <a:latin typeface="Century Gothic" panose="020B0502020202020204" pitchFamily="34" charset="0"/>
                <a:ea typeface="Cambria" panose="02040503050406030204" pitchFamily="18" charset="0"/>
              </a:rPr>
              <a:t>Eb</a:t>
            </a:r>
            <a:r>
              <a:rPr lang="it-IT" sz="2800" dirty="0">
                <a:solidFill>
                  <a:srgbClr val="FF0000"/>
                </a:solidFill>
                <a:latin typeface="Century Gothic" panose="020B0502020202020204" pitchFamily="34" charset="0"/>
                <a:ea typeface="Cambria" panose="02040503050406030204" pitchFamily="18" charset="0"/>
              </a:rPr>
              <a:t> 6,19), </a:t>
            </a:r>
            <a:r>
              <a:rPr lang="it-IT" sz="2800" b="1" dirty="0">
                <a:solidFill>
                  <a:srgbClr val="FF0000"/>
                </a:solidFill>
                <a:latin typeface="Century Gothic" panose="020B0502020202020204" pitchFamily="34" charset="0"/>
                <a:ea typeface="Cambria" panose="02040503050406030204" pitchFamily="18" charset="0"/>
              </a:rPr>
              <a:t>consacrandoti mente, anima, corpo e tutto il nostro essere</a:t>
            </a:r>
            <a:r>
              <a:rPr lang="it-IT" sz="2800" dirty="0">
                <a:solidFill>
                  <a:srgbClr val="FF0000"/>
                </a:solidFill>
                <a:latin typeface="Century Gothic" panose="020B0502020202020204" pitchFamily="34" charset="0"/>
                <a:ea typeface="Cambria" panose="02040503050406030204" pitchFamily="18" charset="0"/>
              </a:rPr>
              <a:t> e onorandoti, per quanto è a noi possibile, “con salmi, inni e cantici spirituali” (</a:t>
            </a:r>
            <a:r>
              <a:rPr lang="it-IT" sz="2800" dirty="0" err="1">
                <a:solidFill>
                  <a:srgbClr val="FF0000"/>
                </a:solidFill>
                <a:latin typeface="Century Gothic" panose="020B0502020202020204" pitchFamily="34" charset="0"/>
                <a:ea typeface="Cambria" panose="02040503050406030204" pitchFamily="18" charset="0"/>
              </a:rPr>
              <a:t>Ef</a:t>
            </a:r>
            <a:r>
              <a:rPr lang="it-IT" sz="2800" dirty="0">
                <a:solidFill>
                  <a:srgbClr val="FF0000"/>
                </a:solidFill>
                <a:latin typeface="Century Gothic" panose="020B0502020202020204" pitchFamily="34" charset="0"/>
                <a:ea typeface="Cambria" panose="02040503050406030204" pitchFamily="18" charset="0"/>
              </a:rPr>
              <a:t> 5,19).</a:t>
            </a:r>
          </a:p>
        </p:txBody>
      </p:sp>
      <p:sp>
        <p:nvSpPr>
          <p:cNvPr id="2" name="Segnaposto piè di pagina 1">
            <a:extLst>
              <a:ext uri="{FF2B5EF4-FFF2-40B4-BE49-F238E27FC236}">
                <a16:creationId xmlns:a16="http://schemas.microsoft.com/office/drawing/2014/main" id="{F08D5219-6A09-C70D-C3BB-DE5822000025}"/>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7147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DD71E1-701F-100A-AEE0-B4C5345C4272}"/>
              </a:ext>
            </a:extLst>
          </p:cNvPr>
          <p:cNvSpPr>
            <a:spLocks noGrp="1"/>
          </p:cNvSpPr>
          <p:nvPr>
            <p:ph type="title"/>
          </p:nvPr>
        </p:nvSpPr>
        <p:spPr>
          <a:xfrm>
            <a:off x="897153" y="508000"/>
            <a:ext cx="10290800" cy="824282"/>
          </a:xfrm>
        </p:spPr>
        <p:txBody>
          <a:bodyPr/>
          <a:lstStyle/>
          <a:p>
            <a:pPr algn="ctr"/>
            <a:r>
              <a:rPr lang="it-IT" sz="3600" dirty="0">
                <a:solidFill>
                  <a:schemeClr val="tx1"/>
                </a:solidFill>
              </a:rPr>
              <a:t>L’età patristica – </a:t>
            </a:r>
            <a:r>
              <a:rPr lang="it-IT" sz="3600" dirty="0" err="1">
                <a:solidFill>
                  <a:schemeClr val="tx1"/>
                </a:solidFill>
              </a:rPr>
              <a:t>maria</a:t>
            </a:r>
            <a:r>
              <a:rPr lang="it-IT" sz="3600" dirty="0">
                <a:solidFill>
                  <a:schemeClr val="tx1"/>
                </a:solidFill>
              </a:rPr>
              <a:t> / chiesa</a:t>
            </a:r>
            <a:endParaRPr lang="it-IT" dirty="0"/>
          </a:p>
        </p:txBody>
      </p:sp>
      <p:sp>
        <p:nvSpPr>
          <p:cNvPr id="3" name="Segnaposto testo 2">
            <a:extLst>
              <a:ext uri="{FF2B5EF4-FFF2-40B4-BE49-F238E27FC236}">
                <a16:creationId xmlns:a16="http://schemas.microsoft.com/office/drawing/2014/main" id="{6CC06364-7DD0-6EA5-F312-8AF3357CB30B}"/>
              </a:ext>
            </a:extLst>
          </p:cNvPr>
          <p:cNvSpPr>
            <a:spLocks noGrp="1"/>
          </p:cNvSpPr>
          <p:nvPr>
            <p:ph type="body" idx="1"/>
          </p:nvPr>
        </p:nvSpPr>
        <p:spPr>
          <a:xfrm>
            <a:off x="684212" y="1578280"/>
            <a:ext cx="3762281" cy="5279720"/>
          </a:xfrm>
        </p:spPr>
        <p:txBody>
          <a:bodyPr>
            <a:normAutofit lnSpcReduction="10000"/>
          </a:bodyPr>
          <a:lstStyle/>
          <a:p>
            <a:pPr marL="0" indent="0">
              <a:buNone/>
            </a:pPr>
            <a:r>
              <a:rPr lang="it-IT" sz="2000" dirty="0">
                <a:latin typeface="Century Gothic" panose="020B0502020202020204" pitchFamily="34" charset="0"/>
                <a:ea typeface="Cambria" panose="02040503050406030204" pitchFamily="18" charset="0"/>
              </a:rPr>
              <a:t>S. Ambrogio, </a:t>
            </a:r>
            <a:r>
              <a:rPr lang="it-IT" sz="2000" i="1" dirty="0">
                <a:latin typeface="Century Gothic" panose="020B0502020202020204" pitchFamily="34" charset="0"/>
                <a:ea typeface="Cambria" panose="02040503050406030204" pitchFamily="18" charset="0"/>
              </a:rPr>
              <a:t>Le vergini</a:t>
            </a:r>
            <a:r>
              <a:rPr lang="it-IT" sz="2000" dirty="0">
                <a:latin typeface="Century Gothic" panose="020B0502020202020204" pitchFamily="34" charset="0"/>
                <a:ea typeface="Cambria" panose="02040503050406030204" pitchFamily="18" charset="0"/>
              </a:rPr>
              <a:t>, 1,31:</a:t>
            </a:r>
          </a:p>
          <a:p>
            <a:pPr marL="0" indent="0" algn="r">
              <a:buNone/>
            </a:pPr>
            <a:r>
              <a:rPr lang="it-IT" sz="2400" dirty="0">
                <a:latin typeface="Century Gothic" panose="020B0502020202020204" pitchFamily="34" charset="0"/>
                <a:ea typeface="Cambria" panose="02040503050406030204" pitchFamily="18" charset="0"/>
              </a:rPr>
              <a:t>Come Maria, anche la Chiesa è </a:t>
            </a:r>
            <a:r>
              <a:rPr lang="it-IT" sz="2800" dirty="0">
                <a:solidFill>
                  <a:srgbClr val="FF0000"/>
                </a:solidFill>
                <a:latin typeface="Century Gothic" panose="020B0502020202020204" pitchFamily="34" charset="0"/>
                <a:ea typeface="Cambria" panose="02040503050406030204" pitchFamily="18" charset="0"/>
              </a:rPr>
              <a:t>«</a:t>
            </a:r>
            <a:r>
              <a:rPr lang="it-IT" sz="2800" b="1" dirty="0">
                <a:solidFill>
                  <a:srgbClr val="FF0000"/>
                </a:solidFill>
                <a:latin typeface="Century Gothic" panose="020B0502020202020204" pitchFamily="34" charset="0"/>
                <a:ea typeface="Cambria" panose="02040503050406030204" pitchFamily="18" charset="0"/>
              </a:rPr>
              <a:t>immacolata</a:t>
            </a:r>
            <a:r>
              <a:rPr lang="it-IT" sz="2800" dirty="0">
                <a:solidFill>
                  <a:srgbClr val="FF0000"/>
                </a:solidFill>
                <a:latin typeface="Century Gothic" panose="020B0502020202020204" pitchFamily="34" charset="0"/>
                <a:ea typeface="Cambria" panose="02040503050406030204" pitchFamily="18" charset="0"/>
              </a:rPr>
              <a:t> nelle sue nozze e </a:t>
            </a:r>
            <a:r>
              <a:rPr lang="it-IT" sz="2800" b="1" dirty="0">
                <a:solidFill>
                  <a:srgbClr val="FF0000"/>
                </a:solidFill>
                <a:latin typeface="Century Gothic" panose="020B0502020202020204" pitchFamily="34" charset="0"/>
                <a:ea typeface="Cambria" panose="02040503050406030204" pitchFamily="18" charset="0"/>
              </a:rPr>
              <a:t>feconda</a:t>
            </a:r>
            <a:r>
              <a:rPr lang="it-IT" sz="2800" dirty="0">
                <a:solidFill>
                  <a:srgbClr val="FF0000"/>
                </a:solidFill>
                <a:latin typeface="Century Gothic" panose="020B0502020202020204" pitchFamily="34" charset="0"/>
                <a:ea typeface="Cambria" panose="02040503050406030204" pitchFamily="18" charset="0"/>
              </a:rPr>
              <a:t> di parti … </a:t>
            </a:r>
            <a:r>
              <a:rPr lang="it-IT" sz="2800" b="1" dirty="0">
                <a:solidFill>
                  <a:srgbClr val="FF0000"/>
                </a:solidFill>
                <a:latin typeface="Century Gothic" panose="020B0502020202020204" pitchFamily="34" charset="0"/>
                <a:ea typeface="Cambria" panose="02040503050406030204" pitchFamily="18" charset="0"/>
              </a:rPr>
              <a:t>Ci diede la vita</a:t>
            </a:r>
            <a:r>
              <a:rPr lang="it-IT" sz="2800" dirty="0">
                <a:solidFill>
                  <a:srgbClr val="FF0000"/>
                </a:solidFill>
                <a:latin typeface="Century Gothic" panose="020B0502020202020204" pitchFamily="34" charset="0"/>
                <a:ea typeface="Cambria" panose="02040503050406030204" pitchFamily="18" charset="0"/>
              </a:rPr>
              <a:t> non per opera d’uomo, ma </a:t>
            </a:r>
            <a:r>
              <a:rPr lang="it-IT" sz="2800" b="1" dirty="0">
                <a:solidFill>
                  <a:srgbClr val="FF0000"/>
                </a:solidFill>
                <a:latin typeface="Century Gothic" panose="020B0502020202020204" pitchFamily="34" charset="0"/>
                <a:ea typeface="Cambria" panose="02040503050406030204" pitchFamily="18" charset="0"/>
              </a:rPr>
              <a:t>per virtù dello Spirito Santo</a:t>
            </a:r>
            <a:r>
              <a:rPr lang="it-IT" sz="2800" dirty="0">
                <a:solidFill>
                  <a:srgbClr val="FF0000"/>
                </a:solidFill>
                <a:latin typeface="Century Gothic" panose="020B0502020202020204" pitchFamily="34" charset="0"/>
                <a:ea typeface="Cambria" panose="02040503050406030204" pitchFamily="18" charset="0"/>
              </a:rPr>
              <a:t>: non nei dolori, ma </a:t>
            </a:r>
            <a:r>
              <a:rPr lang="it-IT" sz="2800" b="1" dirty="0">
                <a:solidFill>
                  <a:srgbClr val="FF0000"/>
                </a:solidFill>
                <a:latin typeface="Century Gothic" panose="020B0502020202020204" pitchFamily="34" charset="0"/>
                <a:ea typeface="Cambria" panose="02040503050406030204" pitchFamily="18" charset="0"/>
              </a:rPr>
              <a:t>con il gaudio </a:t>
            </a:r>
            <a:r>
              <a:rPr lang="it-IT" sz="2800" dirty="0">
                <a:solidFill>
                  <a:srgbClr val="FF0000"/>
                </a:solidFill>
                <a:latin typeface="Century Gothic" panose="020B0502020202020204" pitchFamily="34" charset="0"/>
                <a:ea typeface="Cambria" panose="02040503050406030204" pitchFamily="18" charset="0"/>
              </a:rPr>
              <a:t>degli angeli».</a:t>
            </a:r>
          </a:p>
          <a:p>
            <a:endParaRPr lang="it-IT" dirty="0"/>
          </a:p>
        </p:txBody>
      </p:sp>
      <p:sp>
        <p:nvSpPr>
          <p:cNvPr id="5" name="CasellaDiTesto 4">
            <a:extLst>
              <a:ext uri="{FF2B5EF4-FFF2-40B4-BE49-F238E27FC236}">
                <a16:creationId xmlns:a16="http://schemas.microsoft.com/office/drawing/2014/main" id="{D9578B70-0553-EFF1-01D5-DDD3069D0E72}"/>
              </a:ext>
            </a:extLst>
          </p:cNvPr>
          <p:cNvSpPr txBox="1"/>
          <p:nvPr/>
        </p:nvSpPr>
        <p:spPr>
          <a:xfrm>
            <a:off x="5316439" y="1578280"/>
            <a:ext cx="6563638" cy="4893647"/>
          </a:xfrm>
          <a:prstGeom prst="rect">
            <a:avLst/>
          </a:prstGeom>
          <a:noFill/>
        </p:spPr>
        <p:txBody>
          <a:bodyPr wrap="square">
            <a:spAutoFit/>
          </a:bodyPr>
          <a:lstStyle/>
          <a:p>
            <a:pPr algn="r">
              <a:buNone/>
            </a:pPr>
            <a:r>
              <a:rPr lang="it-IT" sz="2400" dirty="0">
                <a:solidFill>
                  <a:schemeClr val="bg1"/>
                </a:solidFill>
                <a:latin typeface="Century Gothic" panose="020B0502020202020204" pitchFamily="34" charset="0"/>
                <a:ea typeface="Cambria" panose="02040503050406030204" pitchFamily="18" charset="0"/>
              </a:rPr>
              <a:t>S. Ambrogio, </a:t>
            </a:r>
            <a:r>
              <a:rPr lang="it-IT" sz="2400" i="1" dirty="0">
                <a:solidFill>
                  <a:schemeClr val="bg1"/>
                </a:solidFill>
                <a:latin typeface="Century Gothic" panose="020B0502020202020204" pitchFamily="34" charset="0"/>
                <a:ea typeface="Cambria" panose="02040503050406030204" pitchFamily="18" charset="0"/>
              </a:rPr>
              <a:t>Commento a Luca</a:t>
            </a:r>
            <a:r>
              <a:rPr lang="it-IT" sz="2400" dirty="0">
                <a:solidFill>
                  <a:schemeClr val="bg1"/>
                </a:solidFill>
                <a:latin typeface="Century Gothic" panose="020B0502020202020204" pitchFamily="34" charset="0"/>
                <a:ea typeface="Cambria" panose="02040503050406030204" pitchFamily="18" charset="0"/>
              </a:rPr>
              <a:t>, 2,26:</a:t>
            </a:r>
          </a:p>
          <a:p>
            <a:pPr>
              <a:buNone/>
            </a:pPr>
            <a:endParaRPr lang="it-IT" sz="2400" dirty="0">
              <a:solidFill>
                <a:schemeClr val="bg1"/>
              </a:solidFill>
              <a:latin typeface="Century Gothic" panose="020B0502020202020204" pitchFamily="34" charset="0"/>
              <a:ea typeface="Cambria" panose="02040503050406030204" pitchFamily="18" charset="0"/>
            </a:endParaRPr>
          </a:p>
          <a:p>
            <a:pPr marL="0" indent="0" algn="r">
              <a:buNone/>
            </a:pPr>
            <a:r>
              <a:rPr lang="it-IT" sz="2400" dirty="0">
                <a:solidFill>
                  <a:srgbClr val="FF0000"/>
                </a:solidFill>
                <a:latin typeface="Century Gothic" panose="020B0502020202020204" pitchFamily="34" charset="0"/>
                <a:ea typeface="Cambria" panose="02040503050406030204" pitchFamily="18" charset="0"/>
              </a:rPr>
              <a:t>«</a:t>
            </a:r>
            <a:r>
              <a:rPr lang="it-IT" sz="2400" b="1" dirty="0">
                <a:solidFill>
                  <a:srgbClr val="FF0000"/>
                </a:solidFill>
                <a:latin typeface="Century Gothic" panose="020B0502020202020204" pitchFamily="34" charset="0"/>
                <a:ea typeface="Cambria" panose="02040503050406030204" pitchFamily="18" charset="0"/>
              </a:rPr>
              <a:t>Ogni anima che crede concepisce e genera la Parola di Dio </a:t>
            </a:r>
            <a:r>
              <a:rPr lang="it-IT" sz="2400" dirty="0">
                <a:solidFill>
                  <a:srgbClr val="FF0000"/>
                </a:solidFill>
                <a:latin typeface="Century Gothic" panose="020B0502020202020204" pitchFamily="34" charset="0"/>
                <a:ea typeface="Cambria" panose="02040503050406030204" pitchFamily="18" charset="0"/>
              </a:rPr>
              <a:t>…Se corporalmente </a:t>
            </a:r>
            <a:r>
              <a:rPr lang="it-IT" sz="2400" b="1" dirty="0">
                <a:solidFill>
                  <a:srgbClr val="FF0000"/>
                </a:solidFill>
                <a:latin typeface="Century Gothic" panose="020B0502020202020204" pitchFamily="34" charset="0"/>
                <a:ea typeface="Cambria" panose="02040503050406030204" pitchFamily="18" charset="0"/>
              </a:rPr>
              <a:t>c’è una sola madre di Cristo</a:t>
            </a:r>
            <a:r>
              <a:rPr lang="it-IT" sz="2400" dirty="0">
                <a:solidFill>
                  <a:srgbClr val="FF0000"/>
                </a:solidFill>
                <a:latin typeface="Century Gothic" panose="020B0502020202020204" pitchFamily="34" charset="0"/>
                <a:ea typeface="Cambria" panose="02040503050406030204" pitchFamily="18" charset="0"/>
              </a:rPr>
              <a:t>, </a:t>
            </a:r>
            <a:r>
              <a:rPr lang="it-IT" sz="2400" b="1" dirty="0">
                <a:solidFill>
                  <a:srgbClr val="FF0000"/>
                </a:solidFill>
                <a:latin typeface="Century Gothic" panose="020B0502020202020204" pitchFamily="34" charset="0"/>
                <a:ea typeface="Cambria" panose="02040503050406030204" pitchFamily="18" charset="0"/>
              </a:rPr>
              <a:t>secondo la fede Cristo è generato da tutti</a:t>
            </a:r>
            <a:r>
              <a:rPr lang="it-IT" sz="2400" dirty="0">
                <a:solidFill>
                  <a:srgbClr val="FF0000"/>
                </a:solidFill>
                <a:latin typeface="Century Gothic" panose="020B0502020202020204" pitchFamily="34" charset="0"/>
                <a:ea typeface="Cambria" panose="02040503050406030204" pitchFamily="18" charset="0"/>
              </a:rPr>
              <a:t>: ogni anima infatti riceve in sé il Verbo di Dio, purché </a:t>
            </a:r>
            <a:r>
              <a:rPr lang="it-IT" sz="2400" b="1" dirty="0">
                <a:solidFill>
                  <a:srgbClr val="FF0000"/>
                </a:solidFill>
                <a:latin typeface="Century Gothic" panose="020B0502020202020204" pitchFamily="34" charset="0"/>
                <a:ea typeface="Cambria" panose="02040503050406030204" pitchFamily="18" charset="0"/>
              </a:rPr>
              <a:t>immacolata</a:t>
            </a:r>
            <a:r>
              <a:rPr lang="it-IT" sz="2400" dirty="0">
                <a:solidFill>
                  <a:srgbClr val="FF0000"/>
                </a:solidFill>
                <a:latin typeface="Century Gothic" panose="020B0502020202020204" pitchFamily="34" charset="0"/>
                <a:ea typeface="Cambria" panose="02040503050406030204" pitchFamily="18" charset="0"/>
              </a:rPr>
              <a:t> e immune da colpe sappia custodire la </a:t>
            </a:r>
            <a:r>
              <a:rPr lang="it-IT" sz="2400" b="1" dirty="0">
                <a:solidFill>
                  <a:srgbClr val="FF0000"/>
                </a:solidFill>
                <a:latin typeface="Century Gothic" panose="020B0502020202020204" pitchFamily="34" charset="0"/>
                <a:ea typeface="Cambria" panose="02040503050406030204" pitchFamily="18" charset="0"/>
              </a:rPr>
              <a:t>castità</a:t>
            </a:r>
            <a:r>
              <a:rPr lang="it-IT" sz="2400" dirty="0">
                <a:solidFill>
                  <a:srgbClr val="FF0000"/>
                </a:solidFill>
                <a:latin typeface="Century Gothic" panose="020B0502020202020204" pitchFamily="34" charset="0"/>
                <a:ea typeface="Cambria" panose="02040503050406030204" pitchFamily="18" charset="0"/>
              </a:rPr>
              <a:t> con </a:t>
            </a:r>
            <a:r>
              <a:rPr lang="it-IT" sz="2400" b="1" dirty="0">
                <a:solidFill>
                  <a:srgbClr val="FF0000"/>
                </a:solidFill>
                <a:latin typeface="Century Gothic" panose="020B0502020202020204" pitchFamily="34" charset="0"/>
                <a:ea typeface="Cambria" panose="02040503050406030204" pitchFamily="18" charset="0"/>
              </a:rPr>
              <a:t>coraggio</a:t>
            </a:r>
            <a:r>
              <a:rPr lang="it-IT" sz="2400" dirty="0">
                <a:solidFill>
                  <a:srgbClr val="FF0000"/>
                </a:solidFill>
                <a:latin typeface="Century Gothic" panose="020B0502020202020204" pitchFamily="34" charset="0"/>
                <a:ea typeface="Cambria" panose="02040503050406030204" pitchFamily="18" charset="0"/>
              </a:rPr>
              <a:t> (…) </a:t>
            </a:r>
            <a:r>
              <a:rPr lang="it-IT" sz="2400" b="1" dirty="0">
                <a:solidFill>
                  <a:srgbClr val="FF0000"/>
                </a:solidFill>
                <a:latin typeface="Century Gothic" panose="020B0502020202020204" pitchFamily="34" charset="0"/>
                <a:ea typeface="Cambria" panose="02040503050406030204" pitchFamily="18" charset="0"/>
              </a:rPr>
              <a:t>Sia in ciascuno l’anima di Maria</a:t>
            </a:r>
            <a:r>
              <a:rPr lang="it-IT" sz="2400" dirty="0">
                <a:solidFill>
                  <a:srgbClr val="FF0000"/>
                </a:solidFill>
                <a:latin typeface="Century Gothic" panose="020B0502020202020204" pitchFamily="34" charset="0"/>
                <a:ea typeface="Cambria" panose="02040503050406030204" pitchFamily="18" charset="0"/>
              </a:rPr>
              <a:t>, per magnificare il Signore, </a:t>
            </a:r>
            <a:r>
              <a:rPr lang="it-IT" sz="2400" b="1" dirty="0">
                <a:solidFill>
                  <a:srgbClr val="FF0000"/>
                </a:solidFill>
                <a:latin typeface="Century Gothic" panose="020B0502020202020204" pitchFamily="34" charset="0"/>
                <a:ea typeface="Cambria" panose="02040503050406030204" pitchFamily="18" charset="0"/>
              </a:rPr>
              <a:t>sia in ciascuno lo spirito di Maria</a:t>
            </a:r>
            <a:r>
              <a:rPr lang="it-IT" sz="2400" dirty="0">
                <a:solidFill>
                  <a:srgbClr val="FF0000"/>
                </a:solidFill>
                <a:latin typeface="Century Gothic" panose="020B0502020202020204" pitchFamily="34" charset="0"/>
                <a:ea typeface="Cambria" panose="02040503050406030204" pitchFamily="18" charset="0"/>
              </a:rPr>
              <a:t>, per esultare in Dio».</a:t>
            </a:r>
          </a:p>
        </p:txBody>
      </p:sp>
      <p:sp>
        <p:nvSpPr>
          <p:cNvPr id="4" name="Segnaposto piè di pagina 3">
            <a:extLst>
              <a:ext uri="{FF2B5EF4-FFF2-40B4-BE49-F238E27FC236}">
                <a16:creationId xmlns:a16="http://schemas.microsoft.com/office/drawing/2014/main" id="{BFA3532C-902E-F0E7-AC44-47F265B56ACA}"/>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42420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6D33A1-CA54-EA4C-3356-7A8DC2A05C53}"/>
              </a:ext>
            </a:extLst>
          </p:cNvPr>
          <p:cNvSpPr>
            <a:spLocks noGrp="1"/>
          </p:cNvSpPr>
          <p:nvPr>
            <p:ph type="title"/>
          </p:nvPr>
        </p:nvSpPr>
        <p:spPr>
          <a:xfrm>
            <a:off x="1552314" y="477331"/>
            <a:ext cx="8534401" cy="749126"/>
          </a:xfrm>
        </p:spPr>
        <p:txBody>
          <a:bodyPr/>
          <a:lstStyle/>
          <a:p>
            <a:r>
              <a:rPr lang="it-IT" sz="3600" dirty="0">
                <a:solidFill>
                  <a:schemeClr val="tx1"/>
                </a:solidFill>
              </a:rPr>
              <a:t>L’età patristica – </a:t>
            </a:r>
            <a:r>
              <a:rPr lang="it-IT" sz="3600" dirty="0" err="1">
                <a:solidFill>
                  <a:schemeClr val="tx1"/>
                </a:solidFill>
              </a:rPr>
              <a:t>maria</a:t>
            </a:r>
            <a:r>
              <a:rPr lang="it-IT" sz="3600" dirty="0">
                <a:solidFill>
                  <a:schemeClr val="tx1"/>
                </a:solidFill>
              </a:rPr>
              <a:t> / chiesa</a:t>
            </a:r>
            <a:endParaRPr lang="it-IT" dirty="0"/>
          </a:p>
        </p:txBody>
      </p:sp>
      <p:sp>
        <p:nvSpPr>
          <p:cNvPr id="3" name="Segnaposto testo 2">
            <a:extLst>
              <a:ext uri="{FF2B5EF4-FFF2-40B4-BE49-F238E27FC236}">
                <a16:creationId xmlns:a16="http://schemas.microsoft.com/office/drawing/2014/main" id="{F9E20ED6-BC38-DE59-D08E-C0EE23C3927A}"/>
              </a:ext>
            </a:extLst>
          </p:cNvPr>
          <p:cNvSpPr>
            <a:spLocks noGrp="1"/>
          </p:cNvSpPr>
          <p:nvPr>
            <p:ph type="body" idx="1"/>
          </p:nvPr>
        </p:nvSpPr>
        <p:spPr>
          <a:xfrm>
            <a:off x="521373" y="1640911"/>
            <a:ext cx="6305312" cy="5136407"/>
          </a:xfrm>
        </p:spPr>
        <p:txBody>
          <a:bodyPr>
            <a:normAutofit fontScale="77500" lnSpcReduction="20000"/>
          </a:bodyPr>
          <a:lstStyle/>
          <a:p>
            <a:pPr marL="0" indent="0">
              <a:buNone/>
            </a:pPr>
            <a:r>
              <a:rPr lang="it-IT" sz="2600" dirty="0">
                <a:latin typeface="Century Gothic" panose="020B0502020202020204" pitchFamily="34" charset="0"/>
                <a:ea typeface="Cambria" panose="02040503050406030204" pitchFamily="18" charset="0"/>
              </a:rPr>
              <a:t>Sant’Agostino, </a:t>
            </a:r>
            <a:r>
              <a:rPr lang="it-IT" sz="2600" i="1" dirty="0">
                <a:latin typeface="Century Gothic" panose="020B0502020202020204" pitchFamily="34" charset="0"/>
                <a:ea typeface="Cambria" panose="02040503050406030204" pitchFamily="18" charset="0"/>
              </a:rPr>
              <a:t>Sulla santa verginità</a:t>
            </a:r>
            <a:r>
              <a:rPr lang="it-IT" sz="2600" dirty="0">
                <a:latin typeface="Century Gothic" panose="020B0502020202020204" pitchFamily="34" charset="0"/>
                <a:ea typeface="Cambria" panose="02040503050406030204" pitchFamily="18" charset="0"/>
              </a:rPr>
              <a:t>, 5-6:</a:t>
            </a:r>
          </a:p>
          <a:p>
            <a:pPr marL="0" indent="0">
              <a:buNone/>
            </a:pPr>
            <a:endParaRPr lang="it-IT" sz="2200" dirty="0">
              <a:latin typeface="Century Gothic" panose="020B0502020202020204" pitchFamily="34" charset="0"/>
              <a:ea typeface="Cambria" panose="02040503050406030204" pitchFamily="18" charset="0"/>
            </a:endParaRPr>
          </a:p>
          <a:p>
            <a:pPr marL="0" indent="0">
              <a:buNone/>
            </a:pPr>
            <a:r>
              <a:rPr lang="it-IT" sz="3000" dirty="0">
                <a:solidFill>
                  <a:srgbClr val="FF0000"/>
                </a:solidFill>
                <a:latin typeface="Century Gothic" panose="020B0502020202020204" pitchFamily="34" charset="0"/>
                <a:ea typeface="Cambria" panose="02040503050406030204" pitchFamily="18" charset="0"/>
              </a:rPr>
              <a:t>«</a:t>
            </a:r>
            <a:r>
              <a:rPr lang="it-IT" sz="3000" b="1" dirty="0">
                <a:solidFill>
                  <a:srgbClr val="FF0000"/>
                </a:solidFill>
                <a:latin typeface="Century Gothic" panose="020B0502020202020204" pitchFamily="34" charset="0"/>
                <a:ea typeface="Cambria" panose="02040503050406030204" pitchFamily="18" charset="0"/>
              </a:rPr>
              <a:t>Madre di Lui è tutta la Chiesa</a:t>
            </a:r>
            <a:r>
              <a:rPr lang="it-IT" sz="3000" dirty="0">
                <a:solidFill>
                  <a:srgbClr val="FF0000"/>
                </a:solidFill>
                <a:latin typeface="Century Gothic" panose="020B0502020202020204" pitchFamily="34" charset="0"/>
                <a:ea typeface="Cambria" panose="02040503050406030204" pitchFamily="18" charset="0"/>
              </a:rPr>
              <a:t>, perché partorisce le membra di Lui, che sono i fedeli, certo con la grazia di Dio. Parimenti </a:t>
            </a:r>
            <a:r>
              <a:rPr lang="it-IT" sz="3000" b="1" dirty="0">
                <a:solidFill>
                  <a:srgbClr val="FF0000"/>
                </a:solidFill>
                <a:latin typeface="Century Gothic" panose="020B0502020202020204" pitchFamily="34" charset="0"/>
                <a:ea typeface="Cambria" panose="02040503050406030204" pitchFamily="18" charset="0"/>
              </a:rPr>
              <a:t>è madre di Lui ogni anima pia </a:t>
            </a:r>
            <a:r>
              <a:rPr lang="it-IT" sz="3000" dirty="0">
                <a:solidFill>
                  <a:srgbClr val="FF0000"/>
                </a:solidFill>
                <a:latin typeface="Century Gothic" panose="020B0502020202020204" pitchFamily="34" charset="0"/>
                <a:ea typeface="Cambria" panose="02040503050406030204" pitchFamily="18" charset="0"/>
              </a:rPr>
              <a:t>che fa la volontà del Padre con la fecondissima carità (…) </a:t>
            </a:r>
            <a:r>
              <a:rPr lang="it-IT" sz="3000" b="1" dirty="0">
                <a:solidFill>
                  <a:srgbClr val="FF0000"/>
                </a:solidFill>
                <a:latin typeface="Century Gothic" panose="020B0502020202020204" pitchFamily="34" charset="0"/>
                <a:ea typeface="Cambria" panose="02040503050406030204" pitchFamily="18" charset="0"/>
              </a:rPr>
              <a:t>Maria</a:t>
            </a:r>
            <a:r>
              <a:rPr lang="it-IT" sz="3000" dirty="0">
                <a:solidFill>
                  <a:srgbClr val="FF0000"/>
                </a:solidFill>
                <a:latin typeface="Century Gothic" panose="020B0502020202020204" pitchFamily="34" charset="0"/>
                <a:ea typeface="Cambria" panose="02040503050406030204" pitchFamily="18" charset="0"/>
              </a:rPr>
              <a:t> dunque, che fa la volontà di Dio, </a:t>
            </a:r>
            <a:r>
              <a:rPr lang="it-IT" sz="3000" b="1" dirty="0">
                <a:solidFill>
                  <a:srgbClr val="FF0000"/>
                </a:solidFill>
                <a:latin typeface="Century Gothic" panose="020B0502020202020204" pitchFamily="34" charset="0"/>
                <a:ea typeface="Cambria" panose="02040503050406030204" pitchFamily="18" charset="0"/>
              </a:rPr>
              <a:t>corporalmente è madre solo di Cristo, spiritualmente gli è sorella e madre </a:t>
            </a:r>
            <a:r>
              <a:rPr lang="it-IT" sz="3000" dirty="0">
                <a:solidFill>
                  <a:srgbClr val="FF0000"/>
                </a:solidFill>
                <a:latin typeface="Century Gothic" panose="020B0502020202020204" pitchFamily="34" charset="0"/>
                <a:ea typeface="Cambria" panose="02040503050406030204" pitchFamily="18" charset="0"/>
              </a:rPr>
              <a:t>(…) ma certo </a:t>
            </a:r>
            <a:r>
              <a:rPr lang="it-IT" sz="3000" b="1" dirty="0">
                <a:solidFill>
                  <a:srgbClr val="FF0000"/>
                </a:solidFill>
                <a:latin typeface="Century Gothic" panose="020B0502020202020204" pitchFamily="34" charset="0"/>
                <a:ea typeface="Cambria" panose="02040503050406030204" pitchFamily="18" charset="0"/>
              </a:rPr>
              <a:t>madre delle sue membra</a:t>
            </a:r>
            <a:r>
              <a:rPr lang="it-IT" sz="3000" dirty="0">
                <a:solidFill>
                  <a:srgbClr val="FF0000"/>
                </a:solidFill>
                <a:latin typeface="Century Gothic" panose="020B0502020202020204" pitchFamily="34" charset="0"/>
                <a:ea typeface="Cambria" panose="02040503050406030204" pitchFamily="18" charset="0"/>
              </a:rPr>
              <a:t> che siamo noi, perché </a:t>
            </a:r>
            <a:r>
              <a:rPr lang="it-IT" sz="3000" b="1" dirty="0">
                <a:solidFill>
                  <a:srgbClr val="FF0000"/>
                </a:solidFill>
                <a:latin typeface="Century Gothic" panose="020B0502020202020204" pitchFamily="34" charset="0"/>
                <a:ea typeface="Cambria" panose="02040503050406030204" pitchFamily="18" charset="0"/>
              </a:rPr>
              <a:t>cooperò con la sua carità alla nascita</a:t>
            </a:r>
            <a:r>
              <a:rPr lang="it-IT" sz="3000" dirty="0">
                <a:solidFill>
                  <a:srgbClr val="FF0000"/>
                </a:solidFill>
                <a:latin typeface="Century Gothic" panose="020B0502020202020204" pitchFamily="34" charset="0"/>
                <a:ea typeface="Cambria" panose="02040503050406030204" pitchFamily="18" charset="0"/>
              </a:rPr>
              <a:t> nella Chiesa dei fedeli, che di quel Capo sono le membra; quanto poi al corpo, è madre dello stesso Capo».</a:t>
            </a:r>
          </a:p>
          <a:p>
            <a:endParaRPr lang="it-IT" dirty="0"/>
          </a:p>
        </p:txBody>
      </p:sp>
      <p:sp>
        <p:nvSpPr>
          <p:cNvPr id="5" name="CasellaDiTesto 4">
            <a:extLst>
              <a:ext uri="{FF2B5EF4-FFF2-40B4-BE49-F238E27FC236}">
                <a16:creationId xmlns:a16="http://schemas.microsoft.com/office/drawing/2014/main" id="{C7DA85CC-F9FC-55B9-8871-A0452368F7A2}"/>
              </a:ext>
            </a:extLst>
          </p:cNvPr>
          <p:cNvSpPr txBox="1"/>
          <p:nvPr/>
        </p:nvSpPr>
        <p:spPr>
          <a:xfrm>
            <a:off x="7676489" y="1640910"/>
            <a:ext cx="4096011" cy="4739759"/>
          </a:xfrm>
          <a:prstGeom prst="rect">
            <a:avLst/>
          </a:prstGeom>
          <a:noFill/>
        </p:spPr>
        <p:txBody>
          <a:bodyPr wrap="square">
            <a:spAutoFit/>
          </a:bodyPr>
          <a:lstStyle/>
          <a:p>
            <a:pPr marL="0" indent="0" algn="r">
              <a:buNone/>
            </a:pPr>
            <a:r>
              <a:rPr lang="it-IT" sz="2000" dirty="0">
                <a:solidFill>
                  <a:schemeClr val="bg1"/>
                </a:solidFill>
                <a:latin typeface="Century Gothic" panose="020B0502020202020204" pitchFamily="34" charset="0"/>
                <a:ea typeface="Cambria" panose="02040503050406030204" pitchFamily="18" charset="0"/>
              </a:rPr>
              <a:t>S. Leone Magno, </a:t>
            </a:r>
            <a:r>
              <a:rPr lang="it-IT" sz="2000" i="1" dirty="0">
                <a:solidFill>
                  <a:schemeClr val="bg1"/>
                </a:solidFill>
                <a:latin typeface="Century Gothic" panose="020B0502020202020204" pitchFamily="34" charset="0"/>
                <a:ea typeface="Cambria" panose="02040503050406030204" pitchFamily="18" charset="0"/>
              </a:rPr>
              <a:t>Sermone</a:t>
            </a:r>
            <a:r>
              <a:rPr lang="it-IT" sz="2000" dirty="0">
                <a:solidFill>
                  <a:schemeClr val="bg1"/>
                </a:solidFill>
                <a:latin typeface="Century Gothic" panose="020B0502020202020204" pitchFamily="34" charset="0"/>
                <a:ea typeface="Cambria" panose="02040503050406030204" pitchFamily="18" charset="0"/>
              </a:rPr>
              <a:t> 25,5:</a:t>
            </a:r>
          </a:p>
          <a:p>
            <a:pPr marL="0" indent="0">
              <a:buNone/>
            </a:pPr>
            <a:endParaRPr lang="it-IT" sz="2800" dirty="0">
              <a:latin typeface="Century Gothic" panose="020B0502020202020204" pitchFamily="34" charset="0"/>
              <a:ea typeface="Cambria" panose="02040503050406030204" pitchFamily="18" charset="0"/>
            </a:endParaRPr>
          </a:p>
          <a:p>
            <a:pPr marL="0" indent="0" algn="r">
              <a:buNone/>
            </a:pPr>
            <a:r>
              <a:rPr lang="it-IT" sz="3200" dirty="0">
                <a:solidFill>
                  <a:srgbClr val="FF0000"/>
                </a:solidFill>
                <a:latin typeface="Century Gothic" panose="020B0502020202020204" pitchFamily="34" charset="0"/>
                <a:ea typeface="Cambria" panose="02040503050406030204" pitchFamily="18" charset="0"/>
              </a:rPr>
              <a:t>«(Dio) pose nel fonte battesimale l’origine che assunse dal grembo della Vergine: </a:t>
            </a:r>
            <a:r>
              <a:rPr lang="it-IT" sz="3200" b="1" dirty="0">
                <a:solidFill>
                  <a:srgbClr val="FF0000"/>
                </a:solidFill>
                <a:latin typeface="Century Gothic" panose="020B0502020202020204" pitchFamily="34" charset="0"/>
                <a:ea typeface="Cambria" panose="02040503050406030204" pitchFamily="18" charset="0"/>
              </a:rPr>
              <a:t>diede all’acqua quel che diede alla madre</a:t>
            </a:r>
            <a:r>
              <a:rPr lang="it-IT" sz="3200" dirty="0">
                <a:solidFill>
                  <a:srgbClr val="FF0000"/>
                </a:solidFill>
                <a:latin typeface="Century Gothic" panose="020B0502020202020204" pitchFamily="34" charset="0"/>
                <a:ea typeface="Cambria" panose="02040503050406030204" pitchFamily="18" charset="0"/>
              </a:rPr>
              <a:t>».</a:t>
            </a:r>
          </a:p>
        </p:txBody>
      </p:sp>
      <p:sp>
        <p:nvSpPr>
          <p:cNvPr id="4" name="Segnaposto piè di pagina 3">
            <a:extLst>
              <a:ext uri="{FF2B5EF4-FFF2-40B4-BE49-F238E27FC236}">
                <a16:creationId xmlns:a16="http://schemas.microsoft.com/office/drawing/2014/main" id="{A8DD3433-E27D-3C4B-BDC2-90A2A8490C50}"/>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74472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BDF9068-E218-0226-9C04-6BA8E0D41086}"/>
              </a:ext>
            </a:extLst>
          </p:cNvPr>
          <p:cNvSpPr>
            <a:spLocks noGrp="1"/>
          </p:cNvSpPr>
          <p:nvPr>
            <p:ph type="title"/>
          </p:nvPr>
        </p:nvSpPr>
        <p:spPr>
          <a:xfrm>
            <a:off x="573374" y="180110"/>
            <a:ext cx="11341535" cy="1025235"/>
          </a:xfrm>
        </p:spPr>
        <p:txBody>
          <a:bodyPr>
            <a:normAutofit fontScale="90000"/>
          </a:bodyPr>
          <a:lstStyle/>
          <a:p>
            <a:br>
              <a:rPr lang="it-IT" sz="2800" dirty="0">
                <a:latin typeface="Century Gothic" panose="020B0502020202020204" pitchFamily="34" charset="0"/>
              </a:rPr>
            </a:br>
            <a:br>
              <a:rPr lang="it-IT" sz="2800" dirty="0">
                <a:latin typeface="Century Gothic" panose="020B0502020202020204" pitchFamily="34" charset="0"/>
              </a:rPr>
            </a:br>
            <a:br>
              <a:rPr lang="it-IT" sz="2800" dirty="0">
                <a:latin typeface="Century Gothic" panose="020B0502020202020204" pitchFamily="34" charset="0"/>
              </a:rPr>
            </a:br>
            <a:r>
              <a:rPr lang="it-IT" sz="4400" dirty="0"/>
              <a:t>L’età patristica – Maria è la Madre di Dio</a:t>
            </a:r>
            <a:br>
              <a:rPr lang="it-IT" b="0" dirty="0">
                <a:solidFill>
                  <a:srgbClr val="008000"/>
                </a:solidFill>
                <a:latin typeface="Century Gothic" panose="020B0502020202020204" pitchFamily="34" charset="0"/>
              </a:rPr>
            </a:br>
            <a:endParaRPr lang="it-IT" b="0" dirty="0"/>
          </a:p>
        </p:txBody>
      </p:sp>
      <p:sp>
        <p:nvSpPr>
          <p:cNvPr id="5" name="Segnaposto contenuto 4">
            <a:extLst>
              <a:ext uri="{FF2B5EF4-FFF2-40B4-BE49-F238E27FC236}">
                <a16:creationId xmlns:a16="http://schemas.microsoft.com/office/drawing/2014/main" id="{9AC7282B-57D8-5C7E-2C35-C738B63FDA51}"/>
              </a:ext>
            </a:extLst>
          </p:cNvPr>
          <p:cNvSpPr>
            <a:spLocks noGrp="1"/>
          </p:cNvSpPr>
          <p:nvPr>
            <p:ph sz="half" idx="1"/>
          </p:nvPr>
        </p:nvSpPr>
        <p:spPr>
          <a:xfrm>
            <a:off x="573375" y="2064327"/>
            <a:ext cx="5785861" cy="4273358"/>
          </a:xfrm>
        </p:spPr>
        <p:txBody>
          <a:bodyPr>
            <a:noAutofit/>
          </a:bodyPr>
          <a:lstStyle/>
          <a:p>
            <a:r>
              <a:rPr lang="it-IT" sz="2800" b="1" dirty="0">
                <a:solidFill>
                  <a:srgbClr val="FF0000"/>
                </a:solidFill>
                <a:latin typeface="Century Gothic" panose="020B0502020202020204" pitchFamily="34" charset="0"/>
              </a:rPr>
              <a:t>«Tappatevi le orecchie, se qualcuno vi parla di Gesù Cristo in modo diverso da noi: egli è della stirpe di Davide, egli è da Maria; egli </a:t>
            </a:r>
            <a:r>
              <a:rPr lang="it-IT" sz="2800" b="1" i="1" dirty="0">
                <a:solidFill>
                  <a:srgbClr val="FF0000"/>
                </a:solidFill>
                <a:latin typeface="Century Gothic" panose="020B0502020202020204" pitchFamily="34" charset="0"/>
              </a:rPr>
              <a:t>veramente</a:t>
            </a:r>
            <a:r>
              <a:rPr lang="it-IT" sz="2800" b="1" dirty="0">
                <a:solidFill>
                  <a:srgbClr val="FF0000"/>
                </a:solidFill>
                <a:latin typeface="Century Gothic" panose="020B0502020202020204" pitchFamily="34" charset="0"/>
              </a:rPr>
              <a:t> nacque … </a:t>
            </a:r>
            <a:r>
              <a:rPr lang="it-IT" sz="2800" b="1" i="1" dirty="0">
                <a:solidFill>
                  <a:srgbClr val="FF0000"/>
                </a:solidFill>
                <a:latin typeface="Century Gothic" panose="020B0502020202020204" pitchFamily="34" charset="0"/>
              </a:rPr>
              <a:t>veramente</a:t>
            </a:r>
            <a:r>
              <a:rPr lang="it-IT" sz="2800" b="1" dirty="0">
                <a:solidFill>
                  <a:srgbClr val="FF0000"/>
                </a:solidFill>
                <a:latin typeface="Century Gothic" panose="020B0502020202020204" pitchFamily="34" charset="0"/>
              </a:rPr>
              <a:t> fu crocifisso e morì … </a:t>
            </a:r>
            <a:r>
              <a:rPr lang="it-IT" sz="2800" b="1" i="1" dirty="0">
                <a:solidFill>
                  <a:srgbClr val="FF0000"/>
                </a:solidFill>
                <a:latin typeface="Century Gothic" panose="020B0502020202020204" pitchFamily="34" charset="0"/>
              </a:rPr>
              <a:t>veramente</a:t>
            </a:r>
            <a:r>
              <a:rPr lang="it-IT" sz="2800" b="1" dirty="0">
                <a:solidFill>
                  <a:srgbClr val="FF0000"/>
                </a:solidFill>
                <a:latin typeface="Century Gothic" panose="020B0502020202020204" pitchFamily="34" charset="0"/>
              </a:rPr>
              <a:t> risuscitò dai morti».</a:t>
            </a:r>
            <a:br>
              <a:rPr lang="it-IT" sz="2400" dirty="0">
                <a:solidFill>
                  <a:srgbClr val="008000"/>
                </a:solidFill>
                <a:latin typeface="Century Gothic" panose="020B0502020202020204" pitchFamily="34" charset="0"/>
              </a:rPr>
            </a:br>
            <a:r>
              <a:rPr lang="it-IT" sz="2400" dirty="0">
                <a:latin typeface="Century Gothic" panose="020B0502020202020204" pitchFamily="34" charset="0"/>
              </a:rPr>
              <a:t>Sant’Ignazio di Antiochia, </a:t>
            </a:r>
            <a:r>
              <a:rPr lang="it-IT" sz="2400" i="1" dirty="0">
                <a:latin typeface="Century Gothic" panose="020B0502020202020204" pitchFamily="34" charset="0"/>
              </a:rPr>
              <a:t>Lettera ai </a:t>
            </a:r>
            <a:r>
              <a:rPr lang="it-IT" sz="2400" i="1" dirty="0" err="1">
                <a:latin typeface="Century Gothic" panose="020B0502020202020204" pitchFamily="34" charset="0"/>
              </a:rPr>
              <a:t>Tralliani</a:t>
            </a:r>
            <a:r>
              <a:rPr lang="it-IT" sz="2400" i="1" dirty="0">
                <a:latin typeface="Century Gothic" panose="020B0502020202020204" pitchFamily="34" charset="0"/>
              </a:rPr>
              <a:t> </a:t>
            </a:r>
            <a:r>
              <a:rPr lang="it-IT" sz="2400" dirty="0">
                <a:latin typeface="Century Gothic" panose="020B0502020202020204" pitchFamily="34" charset="0"/>
              </a:rPr>
              <a:t>9</a:t>
            </a:r>
            <a:endParaRPr lang="it-IT" sz="2400" dirty="0"/>
          </a:p>
        </p:txBody>
      </p:sp>
      <p:sp>
        <p:nvSpPr>
          <p:cNvPr id="6" name="Segnaposto contenuto 5">
            <a:extLst>
              <a:ext uri="{FF2B5EF4-FFF2-40B4-BE49-F238E27FC236}">
                <a16:creationId xmlns:a16="http://schemas.microsoft.com/office/drawing/2014/main" id="{E382A71B-B4E1-FF65-F8EE-C7AE971EC300}"/>
              </a:ext>
            </a:extLst>
          </p:cNvPr>
          <p:cNvSpPr>
            <a:spLocks noGrp="1"/>
          </p:cNvSpPr>
          <p:nvPr>
            <p:ph sz="half" idx="2"/>
          </p:nvPr>
        </p:nvSpPr>
        <p:spPr>
          <a:xfrm>
            <a:off x="7148945" y="1272988"/>
            <a:ext cx="4466506" cy="5468471"/>
          </a:xfrm>
        </p:spPr>
        <p:txBody>
          <a:bodyPr/>
          <a:lstStyle/>
          <a:p>
            <a:pPr algn="r"/>
            <a:r>
              <a:rPr lang="it-IT" sz="2800" b="1" dirty="0">
                <a:solidFill>
                  <a:srgbClr val="FF0000"/>
                </a:solidFill>
                <a:latin typeface="Century Gothic" panose="020B0502020202020204" pitchFamily="34" charset="0"/>
              </a:rPr>
              <a:t>«(Cristo) è </a:t>
            </a:r>
            <a:r>
              <a:rPr lang="it-IT" sz="2800" b="1" i="1" dirty="0">
                <a:solidFill>
                  <a:srgbClr val="FF0000"/>
                </a:solidFill>
                <a:latin typeface="Century Gothic" panose="020B0502020202020204" pitchFamily="34" charset="0"/>
              </a:rPr>
              <a:t>veramente</a:t>
            </a:r>
            <a:r>
              <a:rPr lang="it-IT" sz="2800" b="1" dirty="0">
                <a:solidFill>
                  <a:srgbClr val="FF0000"/>
                </a:solidFill>
                <a:latin typeface="Century Gothic" panose="020B0502020202020204" pitchFamily="34" charset="0"/>
              </a:rPr>
              <a:t> della stirpe di Davide secondo la carne, Figlio di Dio secondo la volontà e la potenza di Dio, generato </a:t>
            </a:r>
            <a:r>
              <a:rPr lang="it-IT" sz="2800" b="1" i="1" dirty="0">
                <a:solidFill>
                  <a:srgbClr val="FF0000"/>
                </a:solidFill>
                <a:latin typeface="Century Gothic" panose="020B0502020202020204" pitchFamily="34" charset="0"/>
              </a:rPr>
              <a:t>veramente</a:t>
            </a:r>
            <a:r>
              <a:rPr lang="it-IT" sz="2800" b="1" dirty="0">
                <a:solidFill>
                  <a:srgbClr val="FF0000"/>
                </a:solidFill>
                <a:latin typeface="Century Gothic" panose="020B0502020202020204" pitchFamily="34" charset="0"/>
              </a:rPr>
              <a:t> da vergine…».</a:t>
            </a:r>
            <a:r>
              <a:rPr lang="it-IT" sz="2800" dirty="0">
                <a:solidFill>
                  <a:srgbClr val="FF0000"/>
                </a:solidFill>
                <a:latin typeface="Century Gothic" panose="020B0502020202020204" pitchFamily="34" charset="0"/>
              </a:rPr>
              <a:t> </a:t>
            </a:r>
          </a:p>
          <a:p>
            <a:pPr marL="0" indent="0" algn="r">
              <a:buNone/>
            </a:pPr>
            <a:br>
              <a:rPr lang="it-IT" dirty="0">
                <a:solidFill>
                  <a:srgbClr val="FFC000"/>
                </a:solidFill>
                <a:latin typeface="Century Gothic" panose="020B0502020202020204" pitchFamily="34" charset="0"/>
              </a:rPr>
            </a:br>
            <a:r>
              <a:rPr lang="it-IT" dirty="0">
                <a:solidFill>
                  <a:srgbClr val="FFC000"/>
                </a:solidFill>
                <a:latin typeface="Century Gothic" panose="020B0502020202020204" pitchFamily="34" charset="0"/>
              </a:rPr>
              <a:t>    </a:t>
            </a:r>
            <a:r>
              <a:rPr lang="it-IT" sz="2000" dirty="0">
                <a:latin typeface="Century Gothic" panose="020B0502020202020204" pitchFamily="34" charset="0"/>
              </a:rPr>
              <a:t>IDEM, </a:t>
            </a:r>
            <a:r>
              <a:rPr lang="it-IT" sz="2000" i="1" dirty="0">
                <a:latin typeface="Century Gothic" panose="020B0502020202020204" pitchFamily="34" charset="0"/>
              </a:rPr>
              <a:t>Lettera agli Smirnesi </a:t>
            </a:r>
            <a:r>
              <a:rPr lang="it-IT" sz="2000" dirty="0">
                <a:latin typeface="Century Gothic" panose="020B0502020202020204" pitchFamily="34" charset="0"/>
              </a:rPr>
              <a:t>1</a:t>
            </a:r>
            <a:endParaRPr lang="it-IT" dirty="0"/>
          </a:p>
        </p:txBody>
      </p:sp>
      <p:sp>
        <p:nvSpPr>
          <p:cNvPr id="2" name="Segnaposto piè di pagina 1">
            <a:extLst>
              <a:ext uri="{FF2B5EF4-FFF2-40B4-BE49-F238E27FC236}">
                <a16:creationId xmlns:a16="http://schemas.microsoft.com/office/drawing/2014/main" id="{CE831672-B31B-B770-1696-2C2061FB29F3}"/>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72156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7F8D70B-5699-ED72-7E07-87F91B4EAF66}"/>
              </a:ext>
            </a:extLst>
          </p:cNvPr>
          <p:cNvSpPr>
            <a:spLocks noGrp="1"/>
          </p:cNvSpPr>
          <p:nvPr>
            <p:ph type="title"/>
          </p:nvPr>
        </p:nvSpPr>
        <p:spPr>
          <a:xfrm>
            <a:off x="2226749" y="5303312"/>
            <a:ext cx="8655469" cy="1272087"/>
          </a:xfrm>
        </p:spPr>
        <p:txBody>
          <a:bodyPr/>
          <a:lstStyle/>
          <a:p>
            <a:r>
              <a:rPr lang="it-IT" sz="3600" dirty="0">
                <a:solidFill>
                  <a:schemeClr val="tx1"/>
                </a:solidFill>
              </a:rPr>
              <a:t>L’età patristica – </a:t>
            </a:r>
            <a:br>
              <a:rPr lang="it-IT" sz="3600" dirty="0">
                <a:solidFill>
                  <a:schemeClr val="tx1"/>
                </a:solidFill>
              </a:rPr>
            </a:br>
            <a:r>
              <a:rPr lang="it-IT" sz="3600" dirty="0">
                <a:solidFill>
                  <a:schemeClr val="tx1"/>
                </a:solidFill>
              </a:rPr>
              <a:t>la fine della vita terrena di </a:t>
            </a:r>
            <a:r>
              <a:rPr lang="it-IT" sz="3600" dirty="0" err="1">
                <a:solidFill>
                  <a:schemeClr val="tx1"/>
                </a:solidFill>
              </a:rPr>
              <a:t>maria</a:t>
            </a:r>
            <a:endParaRPr lang="it-IT" dirty="0"/>
          </a:p>
        </p:txBody>
      </p:sp>
      <p:pic>
        <p:nvPicPr>
          <p:cNvPr id="7" name="Segnaposto contenuto 6">
            <a:extLst>
              <a:ext uri="{FF2B5EF4-FFF2-40B4-BE49-F238E27FC236}">
                <a16:creationId xmlns:a16="http://schemas.microsoft.com/office/drawing/2014/main" id="{B541DE33-B0E8-C618-DC23-9351DB59A966}"/>
              </a:ext>
            </a:extLst>
          </p:cNvPr>
          <p:cNvPicPr>
            <a:picLocks noGrp="1" noChangeAspect="1"/>
          </p:cNvPicPr>
          <p:nvPr>
            <p:ph sz="half" idx="1"/>
          </p:nvPr>
        </p:nvPicPr>
        <p:blipFill>
          <a:blip r:embed="rId2"/>
          <a:stretch>
            <a:fillRect/>
          </a:stretch>
        </p:blipFill>
        <p:spPr>
          <a:xfrm>
            <a:off x="0" y="0"/>
            <a:ext cx="6403366" cy="5181600"/>
          </a:xfrm>
          <a:prstGeom prst="rect">
            <a:avLst/>
          </a:prstGeom>
        </p:spPr>
      </p:pic>
      <p:sp>
        <p:nvSpPr>
          <p:cNvPr id="6" name="Segnaposto contenuto 5">
            <a:extLst>
              <a:ext uri="{FF2B5EF4-FFF2-40B4-BE49-F238E27FC236}">
                <a16:creationId xmlns:a16="http://schemas.microsoft.com/office/drawing/2014/main" id="{8BD3967B-6893-0982-35C7-6D55BA095DD5}"/>
              </a:ext>
            </a:extLst>
          </p:cNvPr>
          <p:cNvSpPr>
            <a:spLocks noGrp="1"/>
          </p:cNvSpPr>
          <p:nvPr>
            <p:ph sz="half" idx="2"/>
          </p:nvPr>
        </p:nvSpPr>
        <p:spPr>
          <a:xfrm>
            <a:off x="6705600" y="268942"/>
            <a:ext cx="5199528" cy="5549152"/>
          </a:xfrm>
        </p:spPr>
        <p:txBody>
          <a:bodyPr anchor="t">
            <a:normAutofit fontScale="92500" lnSpcReduction="10000"/>
          </a:bodyPr>
          <a:lstStyle/>
          <a:p>
            <a:pPr marL="0" indent="0" algn="r">
              <a:buNone/>
            </a:pPr>
            <a:r>
              <a:rPr lang="it-IT" dirty="0">
                <a:latin typeface="Century Gothic" panose="020B0502020202020204" pitchFamily="34" charset="0"/>
                <a:ea typeface="Cambria" panose="02040503050406030204" pitchFamily="18" charset="0"/>
              </a:rPr>
              <a:t>Modesto di Gerusalemme, </a:t>
            </a:r>
            <a:r>
              <a:rPr lang="it-IT" i="1" dirty="0">
                <a:latin typeface="Century Gothic" panose="020B0502020202020204" pitchFamily="34" charset="0"/>
                <a:ea typeface="Cambria" panose="02040503050406030204" pitchFamily="18" charset="0"/>
              </a:rPr>
              <a:t>Omelia sulla Dormizione della Madre di Dio, </a:t>
            </a:r>
            <a:r>
              <a:rPr lang="it-IT" dirty="0">
                <a:latin typeface="Century Gothic" panose="020B0502020202020204" pitchFamily="34" charset="0"/>
                <a:ea typeface="Cambria" panose="02040503050406030204" pitchFamily="18" charset="0"/>
              </a:rPr>
              <a:t>10:</a:t>
            </a:r>
          </a:p>
          <a:p>
            <a:pPr marL="0" indent="0" algn="r">
              <a:buNone/>
            </a:pPr>
            <a:r>
              <a:rPr lang="it-IT" sz="2800" dirty="0">
                <a:solidFill>
                  <a:srgbClr val="FF0000"/>
                </a:solidFill>
                <a:latin typeface="Century Gothic" panose="020B0502020202020204" pitchFamily="34" charset="0"/>
                <a:ea typeface="Cambria" panose="02040503050406030204" pitchFamily="18" charset="0"/>
              </a:rPr>
              <a:t>«Ti saluto, santissima Madre di Dio, perché il Signore Gesù, re della gloria, che ti ha scelto per essere </a:t>
            </a:r>
            <a:r>
              <a:rPr lang="it-IT" sz="2800" b="1" dirty="0">
                <a:solidFill>
                  <a:srgbClr val="FF0000"/>
                </a:solidFill>
                <a:latin typeface="Century Gothic" panose="020B0502020202020204" pitchFamily="34" charset="0"/>
                <a:ea typeface="Cambria" panose="02040503050406030204" pitchFamily="18" charset="0"/>
              </a:rPr>
              <a:t>il suo regno spirituale sulla terra</a:t>
            </a:r>
            <a:r>
              <a:rPr lang="it-IT" sz="2800" dirty="0">
                <a:solidFill>
                  <a:srgbClr val="FF0000"/>
                </a:solidFill>
                <a:latin typeface="Century Gothic" panose="020B0502020202020204" pitchFamily="34" charset="0"/>
                <a:ea typeface="Cambria" panose="02040503050406030204" pitchFamily="18" charset="0"/>
              </a:rPr>
              <a:t> e per farci dono per mezzo tuo del suo regno celeste, ha voluto che tu gli fossi </a:t>
            </a:r>
            <a:r>
              <a:rPr lang="it-IT" sz="2800" b="1" dirty="0">
                <a:solidFill>
                  <a:srgbClr val="FF0000"/>
                </a:solidFill>
                <a:latin typeface="Century Gothic" panose="020B0502020202020204" pitchFamily="34" charset="0"/>
                <a:ea typeface="Cambria" panose="02040503050406030204" pitchFamily="18" charset="0"/>
              </a:rPr>
              <a:t>concorporale nell’incorruttibilità </a:t>
            </a:r>
            <a:r>
              <a:rPr lang="it-IT" sz="2800" dirty="0">
                <a:solidFill>
                  <a:srgbClr val="FF0000"/>
                </a:solidFill>
                <a:latin typeface="Century Gothic" panose="020B0502020202020204" pitchFamily="34" charset="0"/>
                <a:ea typeface="Cambria" panose="02040503050406030204" pitchFamily="18" charset="0"/>
              </a:rPr>
              <a:t>e, per la gloria del Padre e dello Spirito Santo, fossi </a:t>
            </a:r>
            <a:r>
              <a:rPr lang="it-IT" sz="2800" b="1" dirty="0">
                <a:solidFill>
                  <a:srgbClr val="FF0000"/>
                </a:solidFill>
                <a:latin typeface="Century Gothic" panose="020B0502020202020204" pitchFamily="34" charset="0"/>
                <a:ea typeface="Cambria" panose="02040503050406030204" pitchFamily="18" charset="0"/>
              </a:rPr>
              <a:t>superiore a tutti nella gloria</a:t>
            </a:r>
            <a:r>
              <a:rPr lang="it-IT" sz="2800" dirty="0">
                <a:solidFill>
                  <a:srgbClr val="FF0000"/>
                </a:solidFill>
                <a:latin typeface="Century Gothic" panose="020B0502020202020204" pitchFamily="34" charset="0"/>
                <a:ea typeface="Cambria" panose="02040503050406030204" pitchFamily="18" charset="0"/>
              </a:rPr>
              <a:t>».</a:t>
            </a:r>
          </a:p>
        </p:txBody>
      </p:sp>
      <p:sp>
        <p:nvSpPr>
          <p:cNvPr id="2" name="Segnaposto piè di pagina 1">
            <a:extLst>
              <a:ext uri="{FF2B5EF4-FFF2-40B4-BE49-F238E27FC236}">
                <a16:creationId xmlns:a16="http://schemas.microsoft.com/office/drawing/2014/main" id="{30901935-0373-B852-B8B3-23487DD0383D}"/>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1637331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6D9266-E7B5-64DF-A563-F23465A1B564}"/>
              </a:ext>
            </a:extLst>
          </p:cNvPr>
          <p:cNvSpPr>
            <a:spLocks noGrp="1"/>
          </p:cNvSpPr>
          <p:nvPr>
            <p:ph type="title"/>
          </p:nvPr>
        </p:nvSpPr>
        <p:spPr>
          <a:xfrm>
            <a:off x="7216711" y="858982"/>
            <a:ext cx="4408616" cy="3220868"/>
          </a:xfrm>
        </p:spPr>
        <p:txBody>
          <a:bodyPr>
            <a:normAutofit/>
          </a:bodyPr>
          <a:lstStyle/>
          <a:p>
            <a:r>
              <a:rPr lang="it-IT" sz="3600" dirty="0">
                <a:solidFill>
                  <a:schemeClr val="tx1"/>
                </a:solidFill>
              </a:rPr>
              <a:t>L’età patristica – </a:t>
            </a:r>
            <a:br>
              <a:rPr lang="it-IT" sz="3600" dirty="0">
                <a:solidFill>
                  <a:schemeClr val="tx1"/>
                </a:solidFill>
              </a:rPr>
            </a:br>
            <a:r>
              <a:rPr lang="it-IT" sz="3600" dirty="0">
                <a:solidFill>
                  <a:schemeClr val="tx1"/>
                </a:solidFill>
              </a:rPr>
              <a:t>la fine della vita terrena di </a:t>
            </a:r>
            <a:r>
              <a:rPr lang="it-IT" sz="3600" dirty="0" err="1">
                <a:solidFill>
                  <a:schemeClr val="tx1"/>
                </a:solidFill>
              </a:rPr>
              <a:t>maria</a:t>
            </a:r>
            <a:endParaRPr lang="it-IT" dirty="0"/>
          </a:p>
        </p:txBody>
      </p:sp>
      <p:sp>
        <p:nvSpPr>
          <p:cNvPr id="3" name="Segnaposto contenuto 2">
            <a:extLst>
              <a:ext uri="{FF2B5EF4-FFF2-40B4-BE49-F238E27FC236}">
                <a16:creationId xmlns:a16="http://schemas.microsoft.com/office/drawing/2014/main" id="{D1D38235-2837-F730-E9E9-CB79CB03F86B}"/>
              </a:ext>
            </a:extLst>
          </p:cNvPr>
          <p:cNvSpPr>
            <a:spLocks noGrp="1"/>
          </p:cNvSpPr>
          <p:nvPr>
            <p:ph sz="half" idx="1"/>
          </p:nvPr>
        </p:nvSpPr>
        <p:spPr>
          <a:xfrm>
            <a:off x="566673" y="563034"/>
            <a:ext cx="5230557" cy="6160495"/>
          </a:xfrm>
        </p:spPr>
        <p:txBody>
          <a:bodyPr/>
          <a:lstStyle/>
          <a:p>
            <a:pPr marL="0" indent="0" algn="just">
              <a:buNone/>
            </a:pPr>
            <a:r>
              <a:rPr lang="it-IT" dirty="0">
                <a:latin typeface="Century Gothic" panose="020B0502020202020204" pitchFamily="34" charset="0"/>
              </a:rPr>
              <a:t>S. Giovanni Damasceno, </a:t>
            </a:r>
            <a:r>
              <a:rPr lang="it-IT" i="1" dirty="0">
                <a:latin typeface="Century Gothic" panose="020B0502020202020204" pitchFamily="34" charset="0"/>
              </a:rPr>
              <a:t>Omelia II sulla Dormizione</a:t>
            </a:r>
            <a:r>
              <a:rPr lang="it-IT" dirty="0">
                <a:latin typeface="Century Gothic" panose="020B0502020202020204" pitchFamily="34" charset="0"/>
              </a:rPr>
              <a:t>,10:</a:t>
            </a:r>
          </a:p>
          <a:p>
            <a:pPr marL="0" indent="0">
              <a:buNone/>
            </a:pPr>
            <a:r>
              <a:rPr lang="it-IT" sz="2800" dirty="0">
                <a:solidFill>
                  <a:srgbClr val="FF0000"/>
                </a:solidFill>
                <a:latin typeface="Century Gothic" panose="020B0502020202020204" pitchFamily="34" charset="0"/>
              </a:rPr>
              <a:t>«Ed ella verosimilmente disse: </a:t>
            </a:r>
            <a:r>
              <a:rPr lang="it-IT" sz="2800" b="1" dirty="0">
                <a:solidFill>
                  <a:srgbClr val="FF0000"/>
                </a:solidFill>
                <a:latin typeface="Century Gothic" panose="020B0502020202020204" pitchFamily="34" charset="0"/>
              </a:rPr>
              <a:t>“Nelle tue mani, Figlio mio, consegno il mio spirito” </a:t>
            </a:r>
            <a:r>
              <a:rPr lang="it-IT" sz="2800" dirty="0">
                <a:solidFill>
                  <a:srgbClr val="FF0000"/>
                </a:solidFill>
                <a:latin typeface="Century Gothic" panose="020B0502020202020204" pitchFamily="34" charset="0"/>
              </a:rPr>
              <a:t>(cfr. Lc 23,46). Accogli la mia anima a te cara, che hai conservato </a:t>
            </a:r>
            <a:r>
              <a:rPr lang="it-IT" sz="2800" b="1" dirty="0">
                <a:solidFill>
                  <a:srgbClr val="FF0000"/>
                </a:solidFill>
                <a:latin typeface="Century Gothic" panose="020B0502020202020204" pitchFamily="34" charset="0"/>
              </a:rPr>
              <a:t>irreprensibile</a:t>
            </a:r>
            <a:r>
              <a:rPr lang="it-IT" sz="2800" dirty="0">
                <a:solidFill>
                  <a:srgbClr val="FF0000"/>
                </a:solidFill>
                <a:latin typeface="Century Gothic" panose="020B0502020202020204" pitchFamily="34" charset="0"/>
              </a:rPr>
              <a:t>. </a:t>
            </a:r>
            <a:r>
              <a:rPr lang="it-IT" sz="2800" b="1" dirty="0">
                <a:solidFill>
                  <a:srgbClr val="FF0000"/>
                </a:solidFill>
                <a:latin typeface="Century Gothic" panose="020B0502020202020204" pitchFamily="34" charset="0"/>
              </a:rPr>
              <a:t>A te, e non alla terra, affido il mio corpo</a:t>
            </a:r>
            <a:r>
              <a:rPr lang="it-IT" sz="2800" dirty="0">
                <a:solidFill>
                  <a:srgbClr val="FF0000"/>
                </a:solidFill>
                <a:latin typeface="Century Gothic" panose="020B0502020202020204" pitchFamily="34" charset="0"/>
              </a:rPr>
              <a:t>; custodiscilo intatto, tu che </a:t>
            </a:r>
            <a:r>
              <a:rPr lang="it-IT" sz="2800" b="1" dirty="0">
                <a:solidFill>
                  <a:srgbClr val="FF0000"/>
                </a:solidFill>
                <a:latin typeface="Century Gothic" panose="020B0502020202020204" pitchFamily="34" charset="0"/>
              </a:rPr>
              <a:t>ti sei degnato di abitarlo </a:t>
            </a:r>
            <a:r>
              <a:rPr lang="it-IT" sz="2800" dirty="0">
                <a:solidFill>
                  <a:srgbClr val="FF0000"/>
                </a:solidFill>
                <a:latin typeface="Century Gothic" panose="020B0502020202020204" pitchFamily="34" charset="0"/>
              </a:rPr>
              <a:t>e, nascendo, l’hai conservato </a:t>
            </a:r>
            <a:r>
              <a:rPr lang="it-IT" sz="2800" b="1" dirty="0">
                <a:solidFill>
                  <a:srgbClr val="FF0000"/>
                </a:solidFill>
                <a:latin typeface="Century Gothic" panose="020B0502020202020204" pitchFamily="34" charset="0"/>
              </a:rPr>
              <a:t>vergine</a:t>
            </a:r>
            <a:r>
              <a:rPr lang="it-IT" sz="2800" dirty="0">
                <a:solidFill>
                  <a:srgbClr val="FF0000"/>
                </a:solidFill>
                <a:latin typeface="Century Gothic" panose="020B0502020202020204" pitchFamily="34" charset="0"/>
              </a:rPr>
              <a:t>».</a:t>
            </a:r>
          </a:p>
          <a:p>
            <a:endParaRPr lang="it-IT" dirty="0"/>
          </a:p>
        </p:txBody>
      </p:sp>
      <p:sp>
        <p:nvSpPr>
          <p:cNvPr id="4" name="Segnaposto piè di pagina 3">
            <a:extLst>
              <a:ext uri="{FF2B5EF4-FFF2-40B4-BE49-F238E27FC236}">
                <a16:creationId xmlns:a16="http://schemas.microsoft.com/office/drawing/2014/main" id="{F31CBE10-D9BE-83E2-7F23-8459360895E6}"/>
              </a:ext>
            </a:extLst>
          </p:cNvPr>
          <p:cNvSpPr>
            <a:spLocks noGrp="1"/>
          </p:cNvSpPr>
          <p:nvPr>
            <p:ph type="ftr" sz="quarter" idx="11"/>
          </p:nvPr>
        </p:nvSpPr>
        <p:spPr>
          <a:xfrm>
            <a:off x="10321820" y="6034981"/>
            <a:ext cx="1303507" cy="365125"/>
          </a:xfrm>
        </p:spPr>
        <p:txBody>
          <a:bodyPr/>
          <a:lstStyle/>
          <a:p>
            <a:r>
              <a:rPr lang="it-IT" dirty="0" err="1"/>
              <a:t>a.a</a:t>
            </a:r>
            <a:r>
              <a:rPr lang="it-IT" dirty="0"/>
              <a:t>. 2025-26</a:t>
            </a:r>
          </a:p>
        </p:txBody>
      </p:sp>
    </p:spTree>
    <p:extLst>
      <p:ext uri="{BB962C8B-B14F-4D97-AF65-F5344CB8AC3E}">
        <p14:creationId xmlns:p14="http://schemas.microsoft.com/office/powerpoint/2010/main" val="199815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47ADE8A-A6DD-B453-0A39-8BF01DF0D7E0}"/>
              </a:ext>
            </a:extLst>
          </p:cNvPr>
          <p:cNvSpPr>
            <a:spLocks noGrp="1"/>
          </p:cNvSpPr>
          <p:nvPr>
            <p:ph type="title"/>
          </p:nvPr>
        </p:nvSpPr>
        <p:spPr>
          <a:xfrm>
            <a:off x="684213" y="508000"/>
            <a:ext cx="9962912" cy="761652"/>
          </a:xfrm>
        </p:spPr>
        <p:txBody>
          <a:bodyPr/>
          <a:lstStyle/>
          <a:p>
            <a:pPr algn="ctr"/>
            <a:r>
              <a:rPr lang="it-IT" sz="3600" dirty="0">
                <a:solidFill>
                  <a:schemeClr val="tx1"/>
                </a:solidFill>
              </a:rPr>
              <a:t>Spiritualità mariana - L’età patristica</a:t>
            </a:r>
            <a:endParaRPr lang="it-IT" dirty="0"/>
          </a:p>
        </p:txBody>
      </p:sp>
      <p:sp>
        <p:nvSpPr>
          <p:cNvPr id="6" name="Segnaposto testo 5">
            <a:extLst>
              <a:ext uri="{FF2B5EF4-FFF2-40B4-BE49-F238E27FC236}">
                <a16:creationId xmlns:a16="http://schemas.microsoft.com/office/drawing/2014/main" id="{31A537B2-8215-1060-62F1-CBB0E8AB68F9}"/>
              </a:ext>
            </a:extLst>
          </p:cNvPr>
          <p:cNvSpPr>
            <a:spLocks noGrp="1"/>
          </p:cNvSpPr>
          <p:nvPr>
            <p:ph type="body" idx="1"/>
          </p:nvPr>
        </p:nvSpPr>
        <p:spPr>
          <a:xfrm>
            <a:off x="1024964" y="1592012"/>
            <a:ext cx="10363743" cy="4945313"/>
          </a:xfrm>
        </p:spPr>
        <p:txBody>
          <a:bodyPr>
            <a:normAutofit lnSpcReduction="10000"/>
          </a:bodyPr>
          <a:lstStyle/>
          <a:p>
            <a:pPr marL="342900" indent="-342900" algn="just">
              <a:buFont typeface="Wingdings" panose="05000000000000000000" pitchFamily="2" charset="2"/>
              <a:buChar char="Ø"/>
            </a:pPr>
            <a:r>
              <a:rPr lang="it-IT" sz="2400" b="1" dirty="0">
                <a:solidFill>
                  <a:srgbClr val="FF0000"/>
                </a:solidFill>
                <a:latin typeface="Century Gothic" panose="020B0502020202020204" pitchFamily="34" charset="0"/>
              </a:rPr>
              <a:t>W. BEINERT, </a:t>
            </a:r>
            <a:r>
              <a:rPr lang="it-IT" sz="2400" b="1" i="1" dirty="0">
                <a:solidFill>
                  <a:srgbClr val="FF0000"/>
                </a:solidFill>
                <a:latin typeface="Century Gothic" panose="020B0502020202020204" pitchFamily="34" charset="0"/>
              </a:rPr>
              <a:t>Il culto di Maria oggi</a:t>
            </a:r>
            <a:r>
              <a:rPr lang="it-IT" sz="2400" b="1" dirty="0">
                <a:solidFill>
                  <a:srgbClr val="FF0000"/>
                </a:solidFill>
                <a:latin typeface="Century Gothic" panose="020B0502020202020204" pitchFamily="34" charset="0"/>
              </a:rPr>
              <a:t>, Edizioni Paoline, Cinisello Balsamo (MI) 1987, pp. 54-74.</a:t>
            </a:r>
          </a:p>
          <a:p>
            <a:pPr marL="342900" indent="-342900" algn="just">
              <a:buFont typeface="Wingdings" panose="05000000000000000000" pitchFamily="2" charset="2"/>
              <a:buChar char="Ø"/>
            </a:pPr>
            <a:r>
              <a:rPr lang="it-IT" sz="2400" b="1" dirty="0">
                <a:solidFill>
                  <a:srgbClr val="FF0000"/>
                </a:solidFill>
                <a:latin typeface="Century Gothic" panose="020B0502020202020204" pitchFamily="34" charset="0"/>
              </a:rPr>
              <a:t>S. DE FIORES, </a:t>
            </a:r>
            <a:r>
              <a:rPr lang="it-IT" sz="2400" b="1" i="1" dirty="0">
                <a:solidFill>
                  <a:srgbClr val="FF0000"/>
                </a:solidFill>
                <a:latin typeface="Century Gothic" panose="020B0502020202020204" pitchFamily="34" charset="0"/>
              </a:rPr>
              <a:t>Maria nella vita secondo lo Spirito</a:t>
            </a:r>
            <a:r>
              <a:rPr lang="it-IT" sz="2400" b="1" dirty="0">
                <a:solidFill>
                  <a:srgbClr val="FF0000"/>
                </a:solidFill>
                <a:latin typeface="Century Gothic" panose="020B0502020202020204" pitchFamily="34" charset="0"/>
              </a:rPr>
              <a:t>, AMI, Roma 2003, pp. 82-92.</a:t>
            </a:r>
          </a:p>
          <a:p>
            <a:pPr marL="342900" indent="-342900" algn="just">
              <a:buFont typeface="Wingdings" panose="05000000000000000000" pitchFamily="2" charset="2"/>
              <a:buChar char="Ø"/>
            </a:pPr>
            <a:r>
              <a:rPr lang="it-IT" sz="2400" b="1" dirty="0">
                <a:solidFill>
                  <a:srgbClr val="FF0000"/>
                </a:solidFill>
                <a:latin typeface="Century Gothic" panose="020B0502020202020204" pitchFamily="34" charset="0"/>
              </a:rPr>
              <a:t>S. DE FIORES, </a:t>
            </a:r>
            <a:r>
              <a:rPr lang="it-IT" sz="2400" b="1" i="1" dirty="0">
                <a:solidFill>
                  <a:srgbClr val="FF0000"/>
                </a:solidFill>
                <a:latin typeface="Century Gothic" panose="020B0502020202020204" pitchFamily="34" charset="0"/>
              </a:rPr>
              <a:t>Maria sintesi di valori</a:t>
            </a:r>
            <a:r>
              <a:rPr lang="it-IT" sz="2400" b="1" dirty="0">
                <a:solidFill>
                  <a:srgbClr val="FF0000"/>
                </a:solidFill>
                <a:latin typeface="Century Gothic" panose="020B0502020202020204" pitchFamily="34" charset="0"/>
              </a:rPr>
              <a:t>, San Paolo, Cinisello Balsamo (MI) 2005, pp. 78-152.</a:t>
            </a:r>
          </a:p>
          <a:p>
            <a:pPr marL="342900" indent="-342900" algn="just">
              <a:buFont typeface="Wingdings" panose="05000000000000000000" pitchFamily="2" charset="2"/>
              <a:buChar char="Ø"/>
            </a:pPr>
            <a:r>
              <a:rPr lang="it-IT" sz="2400" b="1" dirty="0">
                <a:solidFill>
                  <a:srgbClr val="FF0000"/>
                </a:solidFill>
                <a:latin typeface="Century Gothic" panose="020B0502020202020204" pitchFamily="34" charset="0"/>
              </a:rPr>
              <a:t>S. DE FIORES, </a:t>
            </a:r>
            <a:r>
              <a:rPr lang="it-IT" sz="2400" b="1" i="1" dirty="0">
                <a:solidFill>
                  <a:srgbClr val="FF0000"/>
                </a:solidFill>
                <a:latin typeface="Century Gothic" panose="020B0502020202020204" pitchFamily="34" charset="0"/>
              </a:rPr>
              <a:t>Maria. Nuovissimo Dizionario</a:t>
            </a:r>
            <a:r>
              <a:rPr lang="it-IT" sz="2400" b="1" dirty="0">
                <a:solidFill>
                  <a:srgbClr val="FF0000"/>
                </a:solidFill>
                <a:latin typeface="Century Gothic" panose="020B0502020202020204" pitchFamily="34" charset="0"/>
              </a:rPr>
              <a:t> 2, EDB, Bologna 2006, pp. 1615-1628.</a:t>
            </a:r>
          </a:p>
          <a:p>
            <a:pPr marL="342900" indent="-342900" algn="just">
              <a:buFont typeface="Wingdings" panose="05000000000000000000" pitchFamily="2" charset="2"/>
              <a:buChar char="Ø"/>
            </a:pPr>
            <a:r>
              <a:rPr lang="it-IT" sz="2400" b="1" dirty="0">
                <a:solidFill>
                  <a:srgbClr val="FF0000"/>
                </a:solidFill>
                <a:latin typeface="Century Gothic" panose="020B0502020202020204" pitchFamily="34" charset="0"/>
              </a:rPr>
              <a:t>E. PERETTO (a cura di), </a:t>
            </a:r>
            <a:r>
              <a:rPr lang="it-IT" sz="2400" b="1" i="1" dirty="0">
                <a:solidFill>
                  <a:srgbClr val="FF0000"/>
                </a:solidFill>
                <a:latin typeface="Century Gothic" panose="020B0502020202020204" pitchFamily="34" charset="0"/>
              </a:rPr>
              <a:t>La spiritualità mariana: legittimità, natura, articolazione</a:t>
            </a:r>
            <a:r>
              <a:rPr lang="it-IT" sz="2400" b="1" dirty="0">
                <a:solidFill>
                  <a:srgbClr val="FF0000"/>
                </a:solidFill>
                <a:latin typeface="Century Gothic" panose="020B0502020202020204" pitchFamily="34" charset="0"/>
              </a:rPr>
              <a:t>, Edizioni </a:t>
            </a:r>
            <a:r>
              <a:rPr lang="it-IT" sz="2400" b="1" dirty="0" err="1">
                <a:solidFill>
                  <a:srgbClr val="FF0000"/>
                </a:solidFill>
                <a:latin typeface="Century Gothic" panose="020B0502020202020204" pitchFamily="34" charset="0"/>
              </a:rPr>
              <a:t>Marianum</a:t>
            </a:r>
            <a:r>
              <a:rPr lang="it-IT" sz="2400" b="1" dirty="0">
                <a:solidFill>
                  <a:srgbClr val="FF0000"/>
                </a:solidFill>
                <a:latin typeface="Century Gothic" panose="020B0502020202020204" pitchFamily="34" charset="0"/>
              </a:rPr>
              <a:t>, Roma 1994, pp. 115-166.</a:t>
            </a:r>
          </a:p>
          <a:p>
            <a:pPr marL="342900" indent="-342900" algn="just">
              <a:buFont typeface="Wingdings" panose="05000000000000000000" pitchFamily="2" charset="2"/>
              <a:buChar char="Ø"/>
            </a:pPr>
            <a:r>
              <a:rPr lang="it-IT" sz="2400" b="1" dirty="0">
                <a:solidFill>
                  <a:srgbClr val="FF0000"/>
                </a:solidFill>
                <a:latin typeface="Century Gothic" panose="020B0502020202020204" pitchFamily="34" charset="0"/>
              </a:rPr>
              <a:t>A. PIZZARELLI, </a:t>
            </a:r>
            <a:r>
              <a:rPr lang="it-IT" sz="2400" b="1" i="1" dirty="0">
                <a:solidFill>
                  <a:srgbClr val="FF0000"/>
                </a:solidFill>
                <a:latin typeface="Century Gothic" panose="020B0502020202020204" pitchFamily="34" charset="0"/>
              </a:rPr>
              <a:t>La presenza di Maria nella vita della Chiesa</a:t>
            </a:r>
            <a:r>
              <a:rPr lang="it-IT" sz="2400" b="1" dirty="0">
                <a:solidFill>
                  <a:srgbClr val="FF0000"/>
                </a:solidFill>
                <a:latin typeface="Century Gothic" panose="020B0502020202020204" pitchFamily="34" charset="0"/>
              </a:rPr>
              <a:t>, Edizioni Paoline, Cinisello Balsamo (MI) 1990, pp. 71-87.</a:t>
            </a:r>
          </a:p>
          <a:p>
            <a:pPr marL="285750" indent="-285750">
              <a:buFont typeface="Wingdings" panose="05000000000000000000" pitchFamily="2" charset="2"/>
              <a:buChar char="Ø"/>
            </a:pPr>
            <a:endParaRPr lang="it-IT" dirty="0"/>
          </a:p>
        </p:txBody>
      </p:sp>
      <p:sp>
        <p:nvSpPr>
          <p:cNvPr id="2" name="Segnaposto piè di pagina 1">
            <a:extLst>
              <a:ext uri="{FF2B5EF4-FFF2-40B4-BE49-F238E27FC236}">
                <a16:creationId xmlns:a16="http://schemas.microsoft.com/office/drawing/2014/main" id="{BB4B69CC-6787-3B7D-3A20-9D5D5246BE2B}"/>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234015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7247F9-7FFE-80EA-36A5-5F5F95C88E8B}"/>
              </a:ext>
            </a:extLst>
          </p:cNvPr>
          <p:cNvSpPr>
            <a:spLocks noGrp="1"/>
          </p:cNvSpPr>
          <p:nvPr>
            <p:ph type="title"/>
          </p:nvPr>
        </p:nvSpPr>
        <p:spPr>
          <a:xfrm>
            <a:off x="684212" y="1510145"/>
            <a:ext cx="9872952" cy="4807527"/>
          </a:xfrm>
        </p:spPr>
        <p:txBody>
          <a:bodyPr>
            <a:normAutofit fontScale="90000"/>
          </a:bodyPr>
          <a:lstStyle/>
          <a:p>
            <a:r>
              <a:rPr lang="it-IT" sz="3200" b="0" dirty="0">
                <a:solidFill>
                  <a:srgbClr val="FF0000"/>
                </a:solidFill>
                <a:latin typeface="Century Gothic" panose="020B0502020202020204" pitchFamily="34" charset="0"/>
              </a:rPr>
              <a:t>«Credi nel Figlio di Dio Gesù Cristo, che è nato per opera dello Spirito Santo da Maria vergine, fu crocifisso sotto Ponzio Pilato, morì e fu sepolto, risuscitò il terzo giorno vivo dai morti, ascese al cielo, siede alla destra del Padre e tornerà a giudicare i vivi e i morti?»</a:t>
            </a:r>
            <a:br>
              <a:rPr lang="it-IT" sz="3200" b="0" dirty="0">
                <a:solidFill>
                  <a:srgbClr val="FF0000"/>
                </a:solidFill>
                <a:latin typeface="Century Gothic" panose="020B0502020202020204" pitchFamily="34" charset="0"/>
              </a:rPr>
            </a:br>
            <a:br>
              <a:rPr lang="it-IT" sz="3200" dirty="0">
                <a:solidFill>
                  <a:srgbClr val="FF0000"/>
                </a:solidFill>
                <a:latin typeface="Century Gothic" panose="020B0502020202020204" pitchFamily="34" charset="0"/>
              </a:rPr>
            </a:br>
            <a:r>
              <a:rPr lang="it-IT" sz="3200" dirty="0">
                <a:solidFill>
                  <a:schemeClr val="bg1"/>
                </a:solidFill>
                <a:latin typeface="Century Gothic" panose="020B0502020202020204" pitchFamily="34" charset="0"/>
              </a:rPr>
              <a:t>Ippolito di Roma, </a:t>
            </a:r>
            <a:r>
              <a:rPr lang="it-IT" sz="3200" i="1" dirty="0">
                <a:solidFill>
                  <a:schemeClr val="bg1"/>
                </a:solidFill>
                <a:latin typeface="Century Gothic" panose="020B0502020202020204" pitchFamily="34" charset="0"/>
              </a:rPr>
              <a:t>Tradizione apostolica</a:t>
            </a:r>
            <a:br>
              <a:rPr lang="it-IT" dirty="0">
                <a:latin typeface="Century Gothic" panose="020B0502020202020204" pitchFamily="34" charset="0"/>
              </a:rPr>
            </a:br>
            <a:endParaRPr lang="it-IT" dirty="0"/>
          </a:p>
        </p:txBody>
      </p:sp>
      <p:sp>
        <p:nvSpPr>
          <p:cNvPr id="5" name="Segnaposto contenuto 4">
            <a:extLst>
              <a:ext uri="{FF2B5EF4-FFF2-40B4-BE49-F238E27FC236}">
                <a16:creationId xmlns:a16="http://schemas.microsoft.com/office/drawing/2014/main" id="{8965ACA1-7FBB-07DA-121C-464C502E00A5}"/>
              </a:ext>
            </a:extLst>
          </p:cNvPr>
          <p:cNvSpPr>
            <a:spLocks noGrp="1"/>
          </p:cNvSpPr>
          <p:nvPr>
            <p:ph idx="1"/>
          </p:nvPr>
        </p:nvSpPr>
        <p:spPr>
          <a:xfrm>
            <a:off x="577633" y="270164"/>
            <a:ext cx="11036733" cy="1507068"/>
          </a:xfrm>
        </p:spPr>
        <p:txBody>
          <a:bodyPr>
            <a:noAutofit/>
          </a:bodyPr>
          <a:lstStyle/>
          <a:p>
            <a:pPr marL="0" indent="0">
              <a:buNone/>
            </a:pPr>
            <a:r>
              <a:rPr lang="it-IT" sz="4000" dirty="0">
                <a:solidFill>
                  <a:schemeClr val="tx1"/>
                </a:solidFill>
              </a:rPr>
              <a:t>L’età patristica – Maria è la Madre di Dio</a:t>
            </a:r>
          </a:p>
        </p:txBody>
      </p:sp>
      <p:sp>
        <p:nvSpPr>
          <p:cNvPr id="2" name="Segnaposto piè di pagina 1">
            <a:extLst>
              <a:ext uri="{FF2B5EF4-FFF2-40B4-BE49-F238E27FC236}">
                <a16:creationId xmlns:a16="http://schemas.microsoft.com/office/drawing/2014/main" id="{ADD7749C-2D83-4895-66EC-CF6A550ACCE1}"/>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3384674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F5F6EC-614B-E0A4-62B6-9A3F102B914D}"/>
              </a:ext>
            </a:extLst>
          </p:cNvPr>
          <p:cNvSpPr>
            <a:spLocks noGrp="1"/>
          </p:cNvSpPr>
          <p:nvPr>
            <p:ph type="title"/>
          </p:nvPr>
        </p:nvSpPr>
        <p:spPr>
          <a:xfrm>
            <a:off x="582817" y="455659"/>
            <a:ext cx="10861038" cy="1507067"/>
          </a:xfrm>
        </p:spPr>
        <p:txBody>
          <a:bodyPr/>
          <a:lstStyle/>
          <a:p>
            <a:pPr algn="ctr"/>
            <a:r>
              <a:rPr lang="it-IT" dirty="0"/>
              <a:t>L’età patristica – Maria è la Madre di Dio</a:t>
            </a:r>
          </a:p>
        </p:txBody>
      </p:sp>
      <p:sp>
        <p:nvSpPr>
          <p:cNvPr id="5" name="Segnaposto contenuto 4">
            <a:extLst>
              <a:ext uri="{FF2B5EF4-FFF2-40B4-BE49-F238E27FC236}">
                <a16:creationId xmlns:a16="http://schemas.microsoft.com/office/drawing/2014/main" id="{3C0C7CC3-1131-A9D7-A17B-6CFC0012D0CD}"/>
              </a:ext>
            </a:extLst>
          </p:cNvPr>
          <p:cNvSpPr>
            <a:spLocks noGrp="1"/>
          </p:cNvSpPr>
          <p:nvPr>
            <p:ph sz="half" idx="1"/>
          </p:nvPr>
        </p:nvSpPr>
        <p:spPr>
          <a:xfrm>
            <a:off x="486203" y="2222287"/>
            <a:ext cx="5185873" cy="4857386"/>
          </a:xfrm>
        </p:spPr>
        <p:txBody>
          <a:bodyPr anchor="t">
            <a:normAutofit fontScale="85000" lnSpcReduction="20000"/>
          </a:bodyPr>
          <a:lstStyle/>
          <a:p>
            <a:pPr marL="0" indent="0">
              <a:buNone/>
            </a:pPr>
            <a:r>
              <a:rPr lang="it-IT" sz="3200" dirty="0">
                <a:latin typeface="Century Gothic" panose="020B0502020202020204" pitchFamily="34" charset="0"/>
              </a:rPr>
              <a:t>Tertulliano, </a:t>
            </a:r>
            <a:r>
              <a:rPr lang="it-IT" sz="3200" i="1" dirty="0">
                <a:latin typeface="Century Gothic" panose="020B0502020202020204" pitchFamily="34" charset="0"/>
              </a:rPr>
              <a:t>Sulla carne di Cristo</a:t>
            </a:r>
            <a:r>
              <a:rPr lang="it-IT" sz="3200" dirty="0">
                <a:latin typeface="Century Gothic" panose="020B0502020202020204" pitchFamily="34" charset="0"/>
              </a:rPr>
              <a:t>, 19,5:</a:t>
            </a:r>
          </a:p>
          <a:p>
            <a:pPr marL="0" indent="0">
              <a:buNone/>
            </a:pPr>
            <a:r>
              <a:rPr lang="it-IT" sz="3200" b="1" dirty="0">
                <a:solidFill>
                  <a:srgbClr val="FF0000"/>
                </a:solidFill>
                <a:latin typeface="Century Gothic" panose="020B0502020202020204" pitchFamily="34" charset="0"/>
              </a:rPr>
              <a:t>«Di grazia, se lo Spirito di Dio discese nel seno materno per non prendere la carne dal seno materno, a che scopo vi discese? Perché se nulla vi prese, senza motivo vi discese». </a:t>
            </a:r>
          </a:p>
          <a:p>
            <a:endParaRPr lang="it-IT" dirty="0"/>
          </a:p>
        </p:txBody>
      </p:sp>
      <p:sp>
        <p:nvSpPr>
          <p:cNvPr id="6" name="Segnaposto contenuto 5">
            <a:extLst>
              <a:ext uri="{FF2B5EF4-FFF2-40B4-BE49-F238E27FC236}">
                <a16:creationId xmlns:a16="http://schemas.microsoft.com/office/drawing/2014/main" id="{F1DDB754-687B-89B4-124D-9F2CEC39E1D2}"/>
              </a:ext>
            </a:extLst>
          </p:cNvPr>
          <p:cNvSpPr>
            <a:spLocks noGrp="1"/>
          </p:cNvSpPr>
          <p:nvPr>
            <p:ph sz="half" idx="2"/>
          </p:nvPr>
        </p:nvSpPr>
        <p:spPr>
          <a:xfrm>
            <a:off x="6519926" y="2222287"/>
            <a:ext cx="5194583" cy="4455604"/>
          </a:xfrm>
        </p:spPr>
        <p:txBody>
          <a:bodyPr>
            <a:normAutofit fontScale="85000" lnSpcReduction="20000"/>
          </a:bodyPr>
          <a:lstStyle/>
          <a:p>
            <a:pPr marL="0" indent="0" algn="r">
              <a:buNone/>
            </a:pPr>
            <a:r>
              <a:rPr lang="it-IT" sz="3000" dirty="0">
                <a:latin typeface="Century Gothic" panose="020B0502020202020204" pitchFamily="34" charset="0"/>
                <a:ea typeface="Cambria" panose="02040503050406030204" pitchFamily="18" charset="0"/>
              </a:rPr>
              <a:t>San Cirillo di Gerusalemme, </a:t>
            </a:r>
            <a:r>
              <a:rPr lang="it-IT" sz="3000" i="1" dirty="0">
                <a:latin typeface="Century Gothic" panose="020B0502020202020204" pitchFamily="34" charset="0"/>
                <a:ea typeface="Cambria" panose="02040503050406030204" pitchFamily="18" charset="0"/>
              </a:rPr>
              <a:t>Catechesi</a:t>
            </a:r>
            <a:r>
              <a:rPr lang="it-IT" sz="3000" dirty="0">
                <a:latin typeface="Century Gothic" panose="020B0502020202020204" pitchFamily="34" charset="0"/>
                <a:ea typeface="Cambria" panose="02040503050406030204" pitchFamily="18" charset="0"/>
              </a:rPr>
              <a:t> 12,24:</a:t>
            </a:r>
          </a:p>
          <a:p>
            <a:pPr marL="0" indent="0" algn="r">
              <a:buNone/>
            </a:pPr>
            <a:r>
              <a:rPr lang="it-IT" sz="3000" b="1" dirty="0">
                <a:solidFill>
                  <a:srgbClr val="FF0000"/>
                </a:solidFill>
                <a:latin typeface="Century Gothic" panose="020B0502020202020204" pitchFamily="34" charset="0"/>
                <a:ea typeface="Cambria" panose="02040503050406030204" pitchFamily="18" charset="0"/>
              </a:rPr>
              <a:t>«Colui che nel plasmare gli uomini ne tocca le membra, e non ne riceve disonore, subirebbe disonore nel plasmare per sé la santa carne, il velo della sua divinità? Non si vergogna di assumere la carne da membra di donna colui che ha plasmato le membra».</a:t>
            </a:r>
          </a:p>
          <a:p>
            <a:endParaRPr lang="it-IT" dirty="0"/>
          </a:p>
        </p:txBody>
      </p:sp>
      <p:sp>
        <p:nvSpPr>
          <p:cNvPr id="2" name="Segnaposto piè di pagina 1">
            <a:extLst>
              <a:ext uri="{FF2B5EF4-FFF2-40B4-BE49-F238E27FC236}">
                <a16:creationId xmlns:a16="http://schemas.microsoft.com/office/drawing/2014/main" id="{DF1E3B3A-927A-08D3-7074-EC67039F760B}"/>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30021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1E0320-F689-DFE6-45DA-28D8F688D95F}"/>
              </a:ext>
            </a:extLst>
          </p:cNvPr>
          <p:cNvSpPr>
            <a:spLocks noGrp="1"/>
          </p:cNvSpPr>
          <p:nvPr>
            <p:ph type="title"/>
          </p:nvPr>
        </p:nvSpPr>
        <p:spPr>
          <a:xfrm>
            <a:off x="670277" y="5048684"/>
            <a:ext cx="6788358" cy="1507067"/>
          </a:xfrm>
        </p:spPr>
        <p:txBody>
          <a:bodyPr/>
          <a:lstStyle/>
          <a:p>
            <a:pPr algn="ctr"/>
            <a:r>
              <a:rPr lang="it-IT" dirty="0"/>
              <a:t>L’età patristica – </a:t>
            </a:r>
            <a:br>
              <a:rPr lang="it-IT" dirty="0"/>
            </a:br>
            <a:r>
              <a:rPr lang="it-IT" dirty="0"/>
              <a:t>Maria è la Madre di Dio</a:t>
            </a:r>
          </a:p>
        </p:txBody>
      </p:sp>
      <p:sp>
        <p:nvSpPr>
          <p:cNvPr id="3" name="Segnaposto contenuto 2">
            <a:extLst>
              <a:ext uri="{FF2B5EF4-FFF2-40B4-BE49-F238E27FC236}">
                <a16:creationId xmlns:a16="http://schemas.microsoft.com/office/drawing/2014/main" id="{EE1AD7D1-EAD2-44A5-3A06-8CBDF8B61590}"/>
              </a:ext>
            </a:extLst>
          </p:cNvPr>
          <p:cNvSpPr>
            <a:spLocks noGrp="1"/>
          </p:cNvSpPr>
          <p:nvPr>
            <p:ph sz="half" idx="1"/>
          </p:nvPr>
        </p:nvSpPr>
        <p:spPr>
          <a:xfrm>
            <a:off x="336843" y="554182"/>
            <a:ext cx="6788358" cy="4992004"/>
          </a:xfrm>
        </p:spPr>
        <p:txBody>
          <a:bodyPr>
            <a:normAutofit/>
          </a:bodyPr>
          <a:lstStyle/>
          <a:p>
            <a:pPr marL="0" indent="0" algn="ctr">
              <a:buNone/>
            </a:pPr>
            <a:r>
              <a:rPr lang="it-IT" sz="2400" dirty="0">
                <a:latin typeface="Century Gothic" panose="020B0502020202020204" pitchFamily="34" charset="0"/>
                <a:ea typeface="Cambria" panose="02040503050406030204" pitchFamily="18" charset="0"/>
              </a:rPr>
              <a:t>S. Leone Magno, </a:t>
            </a:r>
            <a:r>
              <a:rPr lang="it-IT" sz="2400" i="1" dirty="0">
                <a:latin typeface="Century Gothic" panose="020B0502020202020204" pitchFamily="34" charset="0"/>
                <a:ea typeface="Cambria" panose="02040503050406030204" pitchFamily="18" charset="0"/>
              </a:rPr>
              <a:t>Lettera</a:t>
            </a:r>
            <a:r>
              <a:rPr lang="it-IT" sz="2400" dirty="0">
                <a:latin typeface="Century Gothic" panose="020B0502020202020204" pitchFamily="34" charset="0"/>
                <a:ea typeface="Cambria" panose="02040503050406030204" pitchFamily="18" charset="0"/>
              </a:rPr>
              <a:t> 28,4:</a:t>
            </a:r>
          </a:p>
          <a:p>
            <a:pPr marL="0" indent="0" algn="ctr">
              <a:buNone/>
            </a:pPr>
            <a:r>
              <a:rPr lang="it-IT" sz="2800" b="1" dirty="0">
                <a:solidFill>
                  <a:srgbClr val="FF0000"/>
                </a:solidFill>
                <a:latin typeface="Century Gothic" panose="020B0502020202020204" pitchFamily="34" charset="0"/>
                <a:ea typeface="Cambria" panose="02040503050406030204" pitchFamily="18" charset="0"/>
              </a:rPr>
              <a:t>«Il Signore assunse dalla madre la natura, non la colpa. (…) Egli che è vero Dio, egli stesso è anche vero uomo e in questa unità non vi è menzogna, mentre convengono insieme l’umiltà dell’uomo e l’altezza della divinità. (…) La nascita nella carne manifesta l’umana natura, il parto della Vergine è indice della potenza divina».</a:t>
            </a:r>
          </a:p>
          <a:p>
            <a:endParaRPr lang="it-IT" dirty="0"/>
          </a:p>
        </p:txBody>
      </p:sp>
      <p:pic>
        <p:nvPicPr>
          <p:cNvPr id="1028" name="Picture 4" descr="УКРАЇНА: Релігія-Культура-Мистецтво UCRAINA : Religione-Cultura-Arte: Madre  di Dio Odigitria, icona ucraina del XV secolo, villaggio Nagoriany, Museo di  Sanok">
            <a:extLst>
              <a:ext uri="{FF2B5EF4-FFF2-40B4-BE49-F238E27FC236}">
                <a16:creationId xmlns:a16="http://schemas.microsoft.com/office/drawing/2014/main" id="{BF98EEE0-C7E5-672A-F4D9-D274F6E84E3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041341" y="0"/>
            <a:ext cx="4150659" cy="6831892"/>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a:extLst>
              <a:ext uri="{FF2B5EF4-FFF2-40B4-BE49-F238E27FC236}">
                <a16:creationId xmlns:a16="http://schemas.microsoft.com/office/drawing/2014/main" id="{B330F0C2-7BF8-015A-0253-5EFCE923F00B}"/>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416249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CB929DF-0525-D802-4749-544B37520570}"/>
              </a:ext>
            </a:extLst>
          </p:cNvPr>
          <p:cNvSpPr>
            <a:spLocks noGrp="1"/>
          </p:cNvSpPr>
          <p:nvPr>
            <p:ph type="title"/>
          </p:nvPr>
        </p:nvSpPr>
        <p:spPr>
          <a:xfrm>
            <a:off x="463355" y="1620982"/>
            <a:ext cx="11244551" cy="5093583"/>
          </a:xfrm>
        </p:spPr>
        <p:txBody>
          <a:bodyPr anchor="ctr">
            <a:normAutofit/>
          </a:bodyPr>
          <a:lstStyle/>
          <a:p>
            <a:pPr marL="0" indent="0" algn="ctr"/>
            <a:r>
              <a:rPr lang="it-IT" sz="2800" dirty="0">
                <a:solidFill>
                  <a:schemeClr val="bg1"/>
                </a:solidFill>
                <a:latin typeface="Century Gothic" panose="020B0502020202020204" pitchFamily="34" charset="0"/>
              </a:rPr>
              <a:t>Isidoro di Siviglia, </a:t>
            </a:r>
            <a:r>
              <a:rPr lang="it-IT" sz="2800" i="1" dirty="0">
                <a:solidFill>
                  <a:schemeClr val="bg1"/>
                </a:solidFill>
                <a:latin typeface="Century Gothic" panose="020B0502020202020204" pitchFamily="34" charset="0"/>
              </a:rPr>
              <a:t>Libro delle Sentenze</a:t>
            </a:r>
            <a:r>
              <a:rPr lang="it-IT" sz="2800" dirty="0">
                <a:solidFill>
                  <a:schemeClr val="bg1"/>
                </a:solidFill>
                <a:latin typeface="Century Gothic" panose="020B0502020202020204" pitchFamily="34" charset="0"/>
              </a:rPr>
              <a:t>, 1,14,5:</a:t>
            </a:r>
            <a:br>
              <a:rPr lang="it-IT" sz="2800" dirty="0">
                <a:latin typeface="Century Gothic" panose="020B0502020202020204" pitchFamily="34" charset="0"/>
              </a:rPr>
            </a:br>
            <a:br>
              <a:rPr lang="it-IT" sz="2800" dirty="0">
                <a:latin typeface="Century Gothic" panose="020B0502020202020204" pitchFamily="34" charset="0"/>
              </a:rPr>
            </a:br>
            <a:r>
              <a:rPr lang="it-IT" sz="2800" b="1" dirty="0">
                <a:solidFill>
                  <a:srgbClr val="FF0000"/>
                </a:solidFill>
                <a:latin typeface="Century Gothic" panose="020B0502020202020204" pitchFamily="34" charset="0"/>
                <a:ea typeface="Cambria" panose="02040503050406030204" pitchFamily="18" charset="0"/>
              </a:rPr>
              <a:t>«Cristo Gesù, mediatore tra Dio e gli uomini, benché altro sia procedendo dal Padre e altro nascendo dalla Vergine, tuttavia non è un altro dal Padre e un altro dalla Vergine: ma Egli è eterno in quanto procede dal Padre ed è temporale in quanto nasce dalla madre. </a:t>
            </a:r>
            <a:br>
              <a:rPr lang="it-IT" sz="2800" b="1" dirty="0">
                <a:solidFill>
                  <a:srgbClr val="FF0000"/>
                </a:solidFill>
                <a:latin typeface="Century Gothic" panose="020B0502020202020204" pitchFamily="34" charset="0"/>
                <a:ea typeface="Cambria" panose="02040503050406030204" pitchFamily="18" charset="0"/>
              </a:rPr>
            </a:br>
            <a:r>
              <a:rPr lang="it-IT" sz="2800" b="1" dirty="0">
                <a:solidFill>
                  <a:srgbClr val="FF0000"/>
                </a:solidFill>
                <a:latin typeface="Century Gothic" panose="020B0502020202020204" pitchFamily="34" charset="0"/>
                <a:ea typeface="Cambria" panose="02040503050406030204" pitchFamily="18" charset="0"/>
              </a:rPr>
              <a:t>È Lui che ha fatto tutto, è Lui che è stato fatto, è Lui che procede dal Padre senza madre e dalla madre senza padre</a:t>
            </a:r>
            <a:r>
              <a:rPr lang="it-IT" sz="2800" b="1" dirty="0">
                <a:solidFill>
                  <a:srgbClr val="FF0000"/>
                </a:solidFill>
                <a:latin typeface="Century Gothic" panose="020B0502020202020204" pitchFamily="34" charset="0"/>
              </a:rPr>
              <a:t>».</a:t>
            </a:r>
          </a:p>
        </p:txBody>
      </p:sp>
      <p:sp>
        <p:nvSpPr>
          <p:cNvPr id="6" name="Segnaposto testo 5">
            <a:extLst>
              <a:ext uri="{FF2B5EF4-FFF2-40B4-BE49-F238E27FC236}">
                <a16:creationId xmlns:a16="http://schemas.microsoft.com/office/drawing/2014/main" id="{D7B75CD2-879D-D1DB-58C5-4AB769176966}"/>
              </a:ext>
            </a:extLst>
          </p:cNvPr>
          <p:cNvSpPr>
            <a:spLocks noGrp="1"/>
          </p:cNvSpPr>
          <p:nvPr>
            <p:ph type="body" idx="1"/>
          </p:nvPr>
        </p:nvSpPr>
        <p:spPr>
          <a:xfrm>
            <a:off x="810000" y="734887"/>
            <a:ext cx="11244551" cy="1269404"/>
          </a:xfrm>
        </p:spPr>
        <p:txBody>
          <a:bodyPr/>
          <a:lstStyle/>
          <a:p>
            <a:r>
              <a:rPr lang="it-IT" sz="3600" dirty="0">
                <a:solidFill>
                  <a:schemeClr val="tx1"/>
                </a:solidFill>
              </a:rPr>
              <a:t>L’età patristica – Maria è la Madre di Dio</a:t>
            </a:r>
          </a:p>
        </p:txBody>
      </p:sp>
      <p:sp>
        <p:nvSpPr>
          <p:cNvPr id="2" name="Segnaposto piè di pagina 1">
            <a:extLst>
              <a:ext uri="{FF2B5EF4-FFF2-40B4-BE49-F238E27FC236}">
                <a16:creationId xmlns:a16="http://schemas.microsoft.com/office/drawing/2014/main" id="{257B0232-3C4E-9E0D-51EA-6B7F66CEF3FD}"/>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126647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EC7C26-F7C5-4392-ED13-CEAABC59C0E0}"/>
              </a:ext>
            </a:extLst>
          </p:cNvPr>
          <p:cNvSpPr>
            <a:spLocks noGrp="1"/>
          </p:cNvSpPr>
          <p:nvPr>
            <p:ph type="title"/>
          </p:nvPr>
        </p:nvSpPr>
        <p:spPr>
          <a:xfrm>
            <a:off x="444975" y="172049"/>
            <a:ext cx="6982691" cy="1193032"/>
          </a:xfrm>
        </p:spPr>
        <p:txBody>
          <a:bodyPr/>
          <a:lstStyle/>
          <a:p>
            <a:r>
              <a:rPr lang="it-IT" dirty="0"/>
              <a:t>L’età patristica – </a:t>
            </a:r>
            <a:br>
              <a:rPr lang="it-IT" dirty="0"/>
            </a:br>
            <a:r>
              <a:rPr lang="it-IT" dirty="0"/>
              <a:t>Maria è la nuova Eva</a:t>
            </a:r>
          </a:p>
        </p:txBody>
      </p:sp>
      <p:sp>
        <p:nvSpPr>
          <p:cNvPr id="3" name="Segnaposto contenuto 2">
            <a:extLst>
              <a:ext uri="{FF2B5EF4-FFF2-40B4-BE49-F238E27FC236}">
                <a16:creationId xmlns:a16="http://schemas.microsoft.com/office/drawing/2014/main" id="{0ED26A26-F2CD-1795-7127-FE631D409468}"/>
              </a:ext>
            </a:extLst>
          </p:cNvPr>
          <p:cNvSpPr>
            <a:spLocks noGrp="1"/>
          </p:cNvSpPr>
          <p:nvPr>
            <p:ph sz="half" idx="1"/>
          </p:nvPr>
        </p:nvSpPr>
        <p:spPr>
          <a:xfrm>
            <a:off x="220859" y="1537130"/>
            <a:ext cx="6982691" cy="5320870"/>
          </a:xfrm>
        </p:spPr>
        <p:txBody>
          <a:bodyPr>
            <a:normAutofit lnSpcReduction="10000"/>
          </a:bodyPr>
          <a:lstStyle/>
          <a:p>
            <a:pPr marL="0" indent="0" algn="ctr">
              <a:buNone/>
            </a:pPr>
            <a:r>
              <a:rPr lang="it-IT" sz="2800" b="1" dirty="0">
                <a:solidFill>
                  <a:srgbClr val="FF0000"/>
                </a:solidFill>
                <a:latin typeface="Century Gothic" panose="020B0502020202020204" pitchFamily="34" charset="0"/>
              </a:rPr>
              <a:t>«Ora, come Eva, fattasi disobbediente, divenne causa di morte tanto per sé che per tutto il genere umano, così Maria, obbedendo, divenne causa di salvezza tanto per sé che per tutto il genere umano. Così il nodo della disobbedienza di Eva fu sciolto dall’obbedienza di Maria: poiché quello che la vergine Eva con la sua incredulità aveva annodato, lo sciolse la vergine Maria con la sua fede». </a:t>
            </a:r>
          </a:p>
          <a:p>
            <a:r>
              <a:rPr lang="it-IT" sz="2400" dirty="0">
                <a:latin typeface="Century Gothic" panose="020B0502020202020204" pitchFamily="34" charset="0"/>
              </a:rPr>
              <a:t>Sant’Ireneo di Lione, </a:t>
            </a:r>
            <a:r>
              <a:rPr lang="it-IT" sz="2400" i="1" dirty="0">
                <a:latin typeface="Century Gothic" panose="020B0502020202020204" pitchFamily="34" charset="0"/>
              </a:rPr>
              <a:t>Contro le eresie, </a:t>
            </a:r>
            <a:r>
              <a:rPr lang="it-IT" sz="2400" dirty="0">
                <a:latin typeface="Century Gothic" panose="020B0502020202020204" pitchFamily="34" charset="0"/>
              </a:rPr>
              <a:t>III 22,4</a:t>
            </a:r>
          </a:p>
          <a:p>
            <a:endParaRPr lang="it-IT" dirty="0"/>
          </a:p>
        </p:txBody>
      </p:sp>
      <p:pic>
        <p:nvPicPr>
          <p:cNvPr id="5" name="Picture 2">
            <a:extLst>
              <a:ext uri="{FF2B5EF4-FFF2-40B4-BE49-F238E27FC236}">
                <a16:creationId xmlns:a16="http://schemas.microsoft.com/office/drawing/2014/main" id="{41E7F74C-A3E8-585C-A040-EFBE1E2B269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322823" y="0"/>
            <a:ext cx="486917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a:extLst>
              <a:ext uri="{FF2B5EF4-FFF2-40B4-BE49-F238E27FC236}">
                <a16:creationId xmlns:a16="http://schemas.microsoft.com/office/drawing/2014/main" id="{FFDFAB7C-D0F0-7FD8-7DBF-68F6CC31BA5F}"/>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23427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82A07A0B-1E0C-6171-3F65-475AD24B490D}"/>
              </a:ext>
            </a:extLst>
          </p:cNvPr>
          <p:cNvSpPr>
            <a:spLocks noGrp="1"/>
          </p:cNvSpPr>
          <p:nvPr>
            <p:ph type="title"/>
          </p:nvPr>
        </p:nvSpPr>
        <p:spPr>
          <a:xfrm>
            <a:off x="5624944" y="5153710"/>
            <a:ext cx="6189903" cy="1507067"/>
          </a:xfrm>
        </p:spPr>
        <p:txBody>
          <a:bodyPr>
            <a:normAutofit fontScale="90000"/>
          </a:bodyPr>
          <a:lstStyle/>
          <a:p>
            <a:r>
              <a:rPr lang="it-IT" dirty="0"/>
              <a:t>L’età patristica – </a:t>
            </a:r>
            <a:br>
              <a:rPr lang="it-IT" dirty="0"/>
            </a:br>
            <a:r>
              <a:rPr lang="it-IT" dirty="0"/>
              <a:t>Maria è la sempre vergine</a:t>
            </a:r>
          </a:p>
        </p:txBody>
      </p:sp>
      <p:sp>
        <p:nvSpPr>
          <p:cNvPr id="12" name="Segnaposto contenuto 11">
            <a:extLst>
              <a:ext uri="{FF2B5EF4-FFF2-40B4-BE49-F238E27FC236}">
                <a16:creationId xmlns:a16="http://schemas.microsoft.com/office/drawing/2014/main" id="{5C875465-91BD-B69A-5328-63567E235DF7}"/>
              </a:ext>
            </a:extLst>
          </p:cNvPr>
          <p:cNvSpPr>
            <a:spLocks noGrp="1"/>
          </p:cNvSpPr>
          <p:nvPr>
            <p:ph sz="half" idx="2"/>
          </p:nvPr>
        </p:nvSpPr>
        <p:spPr>
          <a:xfrm>
            <a:off x="5624945" y="609600"/>
            <a:ext cx="6459479" cy="4258236"/>
          </a:xfrm>
        </p:spPr>
        <p:txBody>
          <a:bodyPr/>
          <a:lstStyle/>
          <a:p>
            <a:pPr>
              <a:buNone/>
            </a:pPr>
            <a:r>
              <a:rPr lang="it-IT" sz="2400" dirty="0">
                <a:latin typeface="Century Gothic" panose="020B0502020202020204" pitchFamily="34" charset="0"/>
              </a:rPr>
              <a:t>Origene, </a:t>
            </a:r>
            <a:r>
              <a:rPr lang="it-IT" sz="2400" i="1" dirty="0">
                <a:latin typeface="Century Gothic" panose="020B0502020202020204" pitchFamily="34" charset="0"/>
              </a:rPr>
              <a:t>Commento a Matteo</a:t>
            </a:r>
            <a:r>
              <a:rPr lang="it-IT" sz="2400" dirty="0">
                <a:latin typeface="Century Gothic" panose="020B0502020202020204" pitchFamily="34" charset="0"/>
              </a:rPr>
              <a:t>:</a:t>
            </a:r>
          </a:p>
          <a:p>
            <a:pPr marL="0" indent="0">
              <a:buNone/>
            </a:pPr>
            <a:r>
              <a:rPr lang="it-IT" sz="3200" b="1" dirty="0">
                <a:solidFill>
                  <a:srgbClr val="FF0000"/>
                </a:solidFill>
                <a:latin typeface="Century Gothic" panose="020B0502020202020204" pitchFamily="34" charset="0"/>
              </a:rPr>
              <a:t>«Io credo conveniente che la primizia della purezza casta degli uomini sia Gesù, delle donne sia Maria: non sarebbe infatti pio ascrivere ad altra donna e non a lei la primizia della verginità».</a:t>
            </a:r>
          </a:p>
          <a:p>
            <a:endParaRPr lang="it-IT" dirty="0"/>
          </a:p>
        </p:txBody>
      </p:sp>
      <p:pic>
        <p:nvPicPr>
          <p:cNvPr id="17" name="Picture 2" descr="Theotokos di Vladimir - Wikipedia">
            <a:extLst>
              <a:ext uri="{FF2B5EF4-FFF2-40B4-BE49-F238E27FC236}">
                <a16:creationId xmlns:a16="http://schemas.microsoft.com/office/drawing/2014/main" id="{DC0CE4D1-3359-D27F-51E3-9A7AF56D2EC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8965"/>
            <a:ext cx="459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7BC707B6-996B-587F-3E89-CDD5F2BB32F2}"/>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176612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2CE7F46-7009-067E-DC29-532187D4035D}"/>
              </a:ext>
            </a:extLst>
          </p:cNvPr>
          <p:cNvSpPr>
            <a:spLocks noGrp="1"/>
          </p:cNvSpPr>
          <p:nvPr>
            <p:ph type="ctrTitle"/>
          </p:nvPr>
        </p:nvSpPr>
        <p:spPr>
          <a:xfrm>
            <a:off x="684211" y="969819"/>
            <a:ext cx="10759643" cy="3713018"/>
          </a:xfrm>
        </p:spPr>
        <p:txBody>
          <a:bodyPr>
            <a:noAutofit/>
          </a:bodyPr>
          <a:lstStyle/>
          <a:p>
            <a:r>
              <a:rPr lang="it-IT" sz="2800" dirty="0">
                <a:solidFill>
                  <a:schemeClr val="bg1"/>
                </a:solidFill>
                <a:latin typeface="Cambria" panose="02040503050406030204" pitchFamily="18" charset="0"/>
                <a:ea typeface="Cambria" panose="02040503050406030204" pitchFamily="18" charset="0"/>
              </a:rPr>
              <a:t>Sant’Atanasio (+373), </a:t>
            </a:r>
            <a:r>
              <a:rPr lang="it-IT" sz="2800" i="1" dirty="0">
                <a:solidFill>
                  <a:schemeClr val="bg1"/>
                </a:solidFill>
                <a:latin typeface="Cambria" panose="02040503050406030204" pitchFamily="18" charset="0"/>
                <a:ea typeface="Cambria" panose="02040503050406030204" pitchFamily="18" charset="0"/>
              </a:rPr>
              <a:t>Sulla verginità</a:t>
            </a:r>
            <a:r>
              <a:rPr lang="it-IT" sz="2800" dirty="0">
                <a:solidFill>
                  <a:schemeClr val="bg1"/>
                </a:solidFill>
                <a:latin typeface="Cambria" panose="02040503050406030204" pitchFamily="18" charset="0"/>
                <a:ea typeface="Cambria" panose="02040503050406030204" pitchFamily="18" charset="0"/>
              </a:rPr>
              <a:t>:</a:t>
            </a:r>
            <a:br>
              <a:rPr lang="it-IT" sz="2800" dirty="0">
                <a:solidFill>
                  <a:schemeClr val="bg1"/>
                </a:solidFill>
                <a:latin typeface="Cambria" panose="02040503050406030204" pitchFamily="18" charset="0"/>
                <a:ea typeface="Cambria" panose="02040503050406030204" pitchFamily="18" charset="0"/>
              </a:rPr>
            </a:br>
            <a:br>
              <a:rPr lang="it-IT" sz="2800" dirty="0">
                <a:solidFill>
                  <a:schemeClr val="bg1"/>
                </a:solidFill>
                <a:latin typeface="Cambria" panose="02040503050406030204" pitchFamily="18" charset="0"/>
                <a:ea typeface="Cambria" panose="02040503050406030204" pitchFamily="18" charset="0"/>
              </a:rPr>
            </a:br>
            <a:r>
              <a:rPr lang="it-IT" sz="2800" dirty="0">
                <a:solidFill>
                  <a:srgbClr val="FF0000"/>
                </a:solidFill>
                <a:latin typeface="Cambria" panose="02040503050406030204" pitchFamily="18" charset="0"/>
                <a:ea typeface="Cambria" panose="02040503050406030204" pitchFamily="18" charset="0"/>
              </a:rPr>
              <a:t>«Maria era una </a:t>
            </a:r>
            <a:r>
              <a:rPr lang="it-IT" sz="2800" b="1" dirty="0">
                <a:solidFill>
                  <a:srgbClr val="FF0000"/>
                </a:solidFill>
                <a:latin typeface="Cambria" panose="02040503050406030204" pitchFamily="18" charset="0"/>
                <a:ea typeface="Cambria" panose="02040503050406030204" pitchFamily="18" charset="0"/>
              </a:rPr>
              <a:t>vergine pura</a:t>
            </a:r>
            <a:r>
              <a:rPr lang="it-IT" sz="2800" dirty="0">
                <a:solidFill>
                  <a:srgbClr val="FF0000"/>
                </a:solidFill>
                <a:latin typeface="Cambria" panose="02040503050406030204" pitchFamily="18" charset="0"/>
                <a:ea typeface="Cambria" panose="02040503050406030204" pitchFamily="18" charset="0"/>
              </a:rPr>
              <a:t>, di animo equilibrato … Amava le opere buone … Non desiderava essere vista dagli uomini … Pregava Dio da sola a solo … Non gridava, stava attenta a non sparlare di alcuno e a non ascoltare altri dir male di altri … Non si inquietava; non invidiava; non si vantava, ma era umilissima; non aveva alcuna cattiveria nel cuore … Ecco </a:t>
            </a:r>
            <a:r>
              <a:rPr lang="it-IT" sz="2800" b="1" dirty="0">
                <a:solidFill>
                  <a:srgbClr val="FF0000"/>
                </a:solidFill>
                <a:latin typeface="Cambria" panose="02040503050406030204" pitchFamily="18" charset="0"/>
                <a:ea typeface="Cambria" panose="02040503050406030204" pitchFamily="18" charset="0"/>
              </a:rPr>
              <a:t>l’immagine della verginità</a:t>
            </a:r>
            <a:r>
              <a:rPr lang="it-IT" sz="2800" dirty="0">
                <a:solidFill>
                  <a:srgbClr val="FF0000"/>
                </a:solidFill>
                <a:latin typeface="Cambria" panose="02040503050406030204" pitchFamily="18" charset="0"/>
                <a:ea typeface="Cambria" panose="02040503050406030204" pitchFamily="18" charset="0"/>
              </a:rPr>
              <a:t>!».</a:t>
            </a:r>
            <a:br>
              <a:rPr lang="it-IT" sz="2000" dirty="0">
                <a:solidFill>
                  <a:srgbClr val="008000"/>
                </a:solidFill>
                <a:latin typeface="Cambria" panose="02040503050406030204" pitchFamily="18" charset="0"/>
                <a:ea typeface="Cambria" panose="02040503050406030204" pitchFamily="18" charset="0"/>
              </a:rPr>
            </a:br>
            <a:endParaRPr lang="it-IT" sz="2000" dirty="0"/>
          </a:p>
        </p:txBody>
      </p:sp>
      <p:sp>
        <p:nvSpPr>
          <p:cNvPr id="6" name="Sottotitolo 5">
            <a:extLst>
              <a:ext uri="{FF2B5EF4-FFF2-40B4-BE49-F238E27FC236}">
                <a16:creationId xmlns:a16="http://schemas.microsoft.com/office/drawing/2014/main" id="{EC308408-D05D-ACFC-237E-D3F042B4F55C}"/>
              </a:ext>
            </a:extLst>
          </p:cNvPr>
          <p:cNvSpPr>
            <a:spLocks noGrp="1"/>
          </p:cNvSpPr>
          <p:nvPr>
            <p:ph type="subTitle" idx="1"/>
          </p:nvPr>
        </p:nvSpPr>
        <p:spPr>
          <a:xfrm>
            <a:off x="684211" y="5126181"/>
            <a:ext cx="10953607" cy="990601"/>
          </a:xfrm>
        </p:spPr>
        <p:txBody>
          <a:bodyPr>
            <a:normAutofit/>
          </a:bodyPr>
          <a:lstStyle/>
          <a:p>
            <a:r>
              <a:rPr lang="it-IT" sz="4000" dirty="0">
                <a:solidFill>
                  <a:schemeClr val="tx1"/>
                </a:solidFill>
              </a:rPr>
              <a:t>L’età patristica – Maria è la sempre vergine</a:t>
            </a:r>
          </a:p>
        </p:txBody>
      </p:sp>
      <p:sp>
        <p:nvSpPr>
          <p:cNvPr id="2" name="Segnaposto piè di pagina 1">
            <a:extLst>
              <a:ext uri="{FF2B5EF4-FFF2-40B4-BE49-F238E27FC236}">
                <a16:creationId xmlns:a16="http://schemas.microsoft.com/office/drawing/2014/main" id="{95151A76-CB70-4784-0C1F-A0182C51417F}"/>
              </a:ext>
            </a:extLst>
          </p:cNvPr>
          <p:cNvSpPr>
            <a:spLocks noGrp="1"/>
          </p:cNvSpPr>
          <p:nvPr>
            <p:ph type="ftr" sz="quarter" idx="11"/>
          </p:nvPr>
        </p:nvSpPr>
        <p:spPr/>
        <p:txBody>
          <a:bodyPr/>
          <a:lstStyle/>
          <a:p>
            <a:r>
              <a:rPr lang="it-IT"/>
              <a:t>a.a. 2025-26</a:t>
            </a:r>
          </a:p>
        </p:txBody>
      </p:sp>
    </p:spTree>
    <p:extLst>
      <p:ext uri="{BB962C8B-B14F-4D97-AF65-F5344CB8AC3E}">
        <p14:creationId xmlns:p14="http://schemas.microsoft.com/office/powerpoint/2010/main" val="417455330"/>
      </p:ext>
    </p:extLst>
  </p:cSld>
  <p:clrMapOvr>
    <a:masterClrMapping/>
  </p:clrMapOvr>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478</TotalTime>
  <Words>2413</Words>
  <Application>Microsoft Macintosh PowerPoint</Application>
  <PresentationFormat>Widescreen</PresentationFormat>
  <Paragraphs>122</Paragraphs>
  <Slides>22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22</vt:i4>
      </vt:variant>
    </vt:vector>
  </HeadingPairs>
  <TitlesOfParts>
    <vt:vector size="28" baseType="lpstr">
      <vt:lpstr>Calibri</vt:lpstr>
      <vt:lpstr>Cambria</vt:lpstr>
      <vt:lpstr>Century Gothic</vt:lpstr>
      <vt:lpstr>Wingdings</vt:lpstr>
      <vt:lpstr>Wingdings 3</vt:lpstr>
      <vt:lpstr>Sezione</vt:lpstr>
      <vt:lpstr>Spiritualità mariana  </vt:lpstr>
      <vt:lpstr>   L’età patristica – Maria è la Madre di Dio </vt:lpstr>
      <vt:lpstr>«Credi nel Figlio di Dio Gesù Cristo, che è nato per opera dello Spirito Santo da Maria vergine, fu crocifisso sotto Ponzio Pilato, morì e fu sepolto, risuscitò il terzo giorno vivo dai morti, ascese al cielo, siede alla destra del Padre e tornerà a giudicare i vivi e i morti?»  Ippolito di Roma, Tradizione apostolica </vt:lpstr>
      <vt:lpstr>L’età patristica – Maria è la Madre di Dio</vt:lpstr>
      <vt:lpstr>L’età patristica –  Maria è la Madre di Dio</vt:lpstr>
      <vt:lpstr>Isidoro di Siviglia, Libro delle Sentenze, 1,14,5:  «Cristo Gesù, mediatore tra Dio e gli uomini, benché altro sia procedendo dal Padre e altro nascendo dalla Vergine, tuttavia non è un altro dal Padre e un altro dalla Vergine: ma Egli è eterno in quanto procede dal Padre ed è temporale in quanto nasce dalla madre.  È Lui che ha fatto tutto, è Lui che è stato fatto, è Lui che procede dal Padre senza madre e dalla madre senza padre».</vt:lpstr>
      <vt:lpstr>L’età patristica –  Maria è la nuova Eva</vt:lpstr>
      <vt:lpstr>L’età patristica –  Maria è la sempre vergine</vt:lpstr>
      <vt:lpstr>Sant’Atanasio (+373), Sulla verginità:  «Maria era una vergine pura, di animo equilibrato … Amava le opere buone … Non desiderava essere vista dagli uomini … Pregava Dio da sola a solo … Non gridava, stava attenta a non sparlare di alcuno e a non ascoltare altri dir male di altri … Non si inquietava; non invidiava; non si vantava, ma era umilissima; non aveva alcuna cattiveria nel cuore … Ecco l’immagine della verginità!». </vt:lpstr>
      <vt:lpstr>L’età patristica –  maria discepola e madre</vt:lpstr>
      <vt:lpstr>L’età patristica – maria discepola e madre</vt:lpstr>
      <vt:lpstr>Presentazione standard di PowerPoint</vt:lpstr>
      <vt:lpstr>L’età patristica – la lode a maria</vt:lpstr>
      <vt:lpstr>L’età patristica – la lode a maria</vt:lpstr>
      <vt:lpstr>L’età patristica – la lode a maria</vt:lpstr>
      <vt:lpstr>Presentazione standard di PowerPoint</vt:lpstr>
      <vt:lpstr>L’età patristica – la consacrazione a maria</vt:lpstr>
      <vt:lpstr>L’età patristica – maria / chiesa</vt:lpstr>
      <vt:lpstr>L’età patristica – maria / chiesa</vt:lpstr>
      <vt:lpstr>L’età patristica –  la fine della vita terrena di maria</vt:lpstr>
      <vt:lpstr>L’età patristica –  la fine della vita terrena di maria</vt:lpstr>
      <vt:lpstr>Spiritualità mariana - L’età patristica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Spiritualità mariana l’età patristica</dc:title>
  <dc:creator>Carla Rossi Espagnet</dc:creator>
  <cp:lastModifiedBy>Direttore ISSR</cp:lastModifiedBy>
  <cp:revision>36</cp:revision>
  <dcterms:created xsi:type="dcterms:W3CDTF">2023-10-24T08:30:04Z</dcterms:created>
  <dcterms:modified xsi:type="dcterms:W3CDTF">2025-12-04T09:11:23Z</dcterms:modified>
</cp:coreProperties>
</file>