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1" d="100"/>
          <a:sy n="131" d="100"/>
        </p:scale>
        <p:origin x="416" y="184"/>
      </p:cViewPr>
      <p:guideLst>
        <p:guide orient="horz" pos="2160"/>
        <p:guide pos="3840"/>
      </p:guideLst>
    </p:cSldViewPr>
  </p:slideViewPr>
  <p:notesTextViewPr>
    <p:cViewPr>
      <p:scale>
        <a:sx n="1" d="1"/>
        <a:sy n="1" d="1"/>
      </p:scale>
      <p:origin x="0" y="0"/>
    </p:cViewPr>
  </p:notesTextViewPr>
  <p:sorterViewPr>
    <p:cViewPr>
      <p:scale>
        <a:sx n="81" d="100"/>
        <a:sy n="81" d="100"/>
      </p:scale>
      <p:origin x="0" y="-16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893F3-F9F2-4D1D-AD71-7DFDA883473C}" type="datetimeFigureOut">
              <a:rPr lang="it-IT" smtClean="0"/>
              <a:t>04/12/25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C70F7-3749-4773-96C1-2039328740B3}" type="slidenum">
              <a:rPr lang="it-IT" smtClean="0"/>
              <a:t>‹N›</a:t>
            </a:fld>
            <a:endParaRPr lang="it-IT"/>
          </a:p>
        </p:txBody>
      </p:sp>
    </p:spTree>
    <p:extLst>
      <p:ext uri="{BB962C8B-B14F-4D97-AF65-F5344CB8AC3E}">
        <p14:creationId xmlns:p14="http://schemas.microsoft.com/office/powerpoint/2010/main" val="161267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EF443DD-2469-44EA-A09C-485F72E632F6}" type="datetime1">
              <a:rPr lang="it-IT" smtClean="0"/>
              <a:t>04/12/25</a:t>
            </a:fld>
            <a:endParaRPr lang="it-IT"/>
          </a:p>
        </p:txBody>
      </p:sp>
      <p:sp>
        <p:nvSpPr>
          <p:cNvPr id="5" name="Footer Placeholder 4"/>
          <p:cNvSpPr>
            <a:spLocks noGrp="1"/>
          </p:cNvSpPr>
          <p:nvPr>
            <p:ph type="ftr" sz="quarter" idx="11"/>
          </p:nvPr>
        </p:nvSpPr>
        <p:spPr/>
        <p:txBody>
          <a:bodyPr/>
          <a:lstStyle/>
          <a:p>
            <a:r>
              <a:rPr lang="it-IT"/>
              <a:t>a.a. 2025-26</a:t>
            </a:r>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303895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23105B1-3C29-479E-B120-05AE944F15D1}" type="datetime1">
              <a:rPr lang="it-IT" smtClean="0"/>
              <a:t>04/12/25</a:t>
            </a:fld>
            <a:endParaRPr lang="it-IT"/>
          </a:p>
        </p:txBody>
      </p:sp>
      <p:sp>
        <p:nvSpPr>
          <p:cNvPr id="5" name="Footer Placeholder 4"/>
          <p:cNvSpPr>
            <a:spLocks noGrp="1"/>
          </p:cNvSpPr>
          <p:nvPr>
            <p:ph type="ftr" sz="quarter" idx="11"/>
          </p:nvPr>
        </p:nvSpPr>
        <p:spPr/>
        <p:txBody>
          <a:bodyPr/>
          <a:lstStyle/>
          <a:p>
            <a:r>
              <a:rPr lang="it-IT"/>
              <a:t>a.a. 2025-26</a:t>
            </a:r>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92570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F087994-6D2B-45B7-A0D7-577759158A50}" type="datetime1">
              <a:rPr lang="it-IT" smtClean="0"/>
              <a:t>04/12/25</a:t>
            </a:fld>
            <a:endParaRPr lang="it-IT"/>
          </a:p>
        </p:txBody>
      </p:sp>
      <p:sp>
        <p:nvSpPr>
          <p:cNvPr id="5" name="Footer Placeholder 4"/>
          <p:cNvSpPr>
            <a:spLocks noGrp="1"/>
          </p:cNvSpPr>
          <p:nvPr>
            <p:ph type="ftr" sz="quarter" idx="11"/>
          </p:nvPr>
        </p:nvSpPr>
        <p:spPr/>
        <p:txBody>
          <a:bodyPr/>
          <a:lstStyle/>
          <a:p>
            <a:r>
              <a:rPr lang="it-IT"/>
              <a:t>a.a. 2025-26</a:t>
            </a:r>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2165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3D3B12F-C65F-4AC9-A040-208321852867}" type="datetime1">
              <a:rPr lang="it-IT" smtClean="0"/>
              <a:t>04/12/25</a:t>
            </a:fld>
            <a:endParaRPr lang="it-IT"/>
          </a:p>
        </p:txBody>
      </p:sp>
      <p:sp>
        <p:nvSpPr>
          <p:cNvPr id="5" name="Footer Placeholder 4"/>
          <p:cNvSpPr>
            <a:spLocks noGrp="1"/>
          </p:cNvSpPr>
          <p:nvPr>
            <p:ph type="ftr" sz="quarter" idx="11"/>
          </p:nvPr>
        </p:nvSpPr>
        <p:spPr/>
        <p:txBody>
          <a:bodyPr/>
          <a:lstStyle/>
          <a:p>
            <a:r>
              <a:rPr lang="it-IT"/>
              <a:t>a.a. 2025-26</a:t>
            </a:r>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3211246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907FEED-66A5-46D2-9065-5B31BDB4191B}" type="datetime1">
              <a:rPr lang="it-IT" smtClean="0"/>
              <a:t>04/12/25</a:t>
            </a:fld>
            <a:endParaRPr lang="it-IT"/>
          </a:p>
        </p:txBody>
      </p:sp>
      <p:sp>
        <p:nvSpPr>
          <p:cNvPr id="5" name="Footer Placeholder 4"/>
          <p:cNvSpPr>
            <a:spLocks noGrp="1"/>
          </p:cNvSpPr>
          <p:nvPr>
            <p:ph type="ftr" sz="quarter" idx="11"/>
          </p:nvPr>
        </p:nvSpPr>
        <p:spPr/>
        <p:txBody>
          <a:bodyPr/>
          <a:lstStyle/>
          <a:p>
            <a:r>
              <a:rPr lang="it-IT"/>
              <a:t>a.a. 2025-26</a:t>
            </a:r>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602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44E20E1-AE10-4CC0-B5F5-F047A5CFC9E7}" type="datetime1">
              <a:rPr lang="it-IT" smtClean="0"/>
              <a:t>04/12/25</a:t>
            </a:fld>
            <a:endParaRPr lang="it-IT"/>
          </a:p>
        </p:txBody>
      </p:sp>
      <p:sp>
        <p:nvSpPr>
          <p:cNvPr id="5" name="Footer Placeholder 4"/>
          <p:cNvSpPr>
            <a:spLocks noGrp="1"/>
          </p:cNvSpPr>
          <p:nvPr>
            <p:ph type="ftr" sz="quarter" idx="11"/>
          </p:nvPr>
        </p:nvSpPr>
        <p:spPr/>
        <p:txBody>
          <a:bodyPr/>
          <a:lstStyle/>
          <a:p>
            <a:r>
              <a:rPr lang="it-IT"/>
              <a:t>a.a. 2025-26</a:t>
            </a:r>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3548016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0ED7156-60DB-47AF-91CA-DB64C588C20E}" type="datetime1">
              <a:rPr lang="it-IT" smtClean="0"/>
              <a:t>04/12/25</a:t>
            </a:fld>
            <a:endParaRPr lang="it-IT"/>
          </a:p>
        </p:txBody>
      </p:sp>
      <p:sp>
        <p:nvSpPr>
          <p:cNvPr id="5" name="Footer Placeholder 4"/>
          <p:cNvSpPr>
            <a:spLocks noGrp="1"/>
          </p:cNvSpPr>
          <p:nvPr>
            <p:ph type="ftr" sz="quarter" idx="11"/>
          </p:nvPr>
        </p:nvSpPr>
        <p:spPr/>
        <p:txBody>
          <a:bodyPr/>
          <a:lstStyle/>
          <a:p>
            <a:r>
              <a:rPr lang="it-IT"/>
              <a:t>a.a. 2025-26</a:t>
            </a:r>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81450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7E21C07-2FBB-45EE-96B3-596E0536E0EF}" type="datetime1">
              <a:rPr lang="it-IT" smtClean="0"/>
              <a:t>04/12/25</a:t>
            </a:fld>
            <a:endParaRPr lang="it-IT"/>
          </a:p>
        </p:txBody>
      </p:sp>
      <p:sp>
        <p:nvSpPr>
          <p:cNvPr id="5" name="Footer Placeholder 4"/>
          <p:cNvSpPr>
            <a:spLocks noGrp="1"/>
          </p:cNvSpPr>
          <p:nvPr>
            <p:ph type="ftr" sz="quarter" idx="11"/>
          </p:nvPr>
        </p:nvSpPr>
        <p:spPr/>
        <p:txBody>
          <a:bodyPr/>
          <a:lstStyle/>
          <a:p>
            <a:r>
              <a:rPr lang="it-IT"/>
              <a:t>a.a. 2025-26</a:t>
            </a:r>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28981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89BEFF7-FB04-4AB1-81CF-838B0EC1ABBD}" type="datetime1">
              <a:rPr lang="it-IT" smtClean="0"/>
              <a:t>04/12/25</a:t>
            </a:fld>
            <a:endParaRPr lang="it-IT"/>
          </a:p>
        </p:txBody>
      </p:sp>
      <p:sp>
        <p:nvSpPr>
          <p:cNvPr id="5" name="Footer Placeholder 4"/>
          <p:cNvSpPr>
            <a:spLocks noGrp="1"/>
          </p:cNvSpPr>
          <p:nvPr>
            <p:ph type="ftr" sz="quarter" idx="11"/>
          </p:nvPr>
        </p:nvSpPr>
        <p:spPr/>
        <p:txBody>
          <a:bodyPr/>
          <a:lstStyle/>
          <a:p>
            <a:r>
              <a:rPr lang="it-IT"/>
              <a:t>a.a. 2025-26</a:t>
            </a:r>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69805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258135E-26E3-4315-8721-29164BA5786D}" type="datetime1">
              <a:rPr lang="it-IT" smtClean="0"/>
              <a:t>04/12/25</a:t>
            </a:fld>
            <a:endParaRPr lang="it-IT"/>
          </a:p>
        </p:txBody>
      </p:sp>
      <p:sp>
        <p:nvSpPr>
          <p:cNvPr id="5" name="Footer Placeholder 4"/>
          <p:cNvSpPr>
            <a:spLocks noGrp="1"/>
          </p:cNvSpPr>
          <p:nvPr>
            <p:ph type="ftr" sz="quarter" idx="11"/>
          </p:nvPr>
        </p:nvSpPr>
        <p:spPr/>
        <p:txBody>
          <a:bodyPr/>
          <a:lstStyle/>
          <a:p>
            <a:r>
              <a:rPr lang="it-IT"/>
              <a:t>a.a. 2025-26</a:t>
            </a:r>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34618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9DAF3F8-FDF2-46BE-8F63-C2536B87DF85}" type="datetime1">
              <a:rPr lang="it-IT" smtClean="0"/>
              <a:t>04/12/25</a:t>
            </a:fld>
            <a:endParaRPr lang="it-IT"/>
          </a:p>
        </p:txBody>
      </p:sp>
      <p:sp>
        <p:nvSpPr>
          <p:cNvPr id="6" name="Footer Placeholder 5"/>
          <p:cNvSpPr>
            <a:spLocks noGrp="1"/>
          </p:cNvSpPr>
          <p:nvPr>
            <p:ph type="ftr" sz="quarter" idx="11"/>
          </p:nvPr>
        </p:nvSpPr>
        <p:spPr/>
        <p:txBody>
          <a:bodyPr/>
          <a:lstStyle/>
          <a:p>
            <a:r>
              <a:rPr lang="it-IT"/>
              <a:t>a.a. 2025-26</a:t>
            </a:r>
          </a:p>
        </p:txBody>
      </p:sp>
      <p:sp>
        <p:nvSpPr>
          <p:cNvPr id="7" name="Slide Number Placeholder 6"/>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32403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A33C3C4-A470-42D1-A783-F9280C4CA1E5}" type="datetime1">
              <a:rPr lang="it-IT" smtClean="0"/>
              <a:t>04/12/25</a:t>
            </a:fld>
            <a:endParaRPr lang="it-IT"/>
          </a:p>
        </p:txBody>
      </p:sp>
      <p:sp>
        <p:nvSpPr>
          <p:cNvPr id="8" name="Footer Placeholder 7"/>
          <p:cNvSpPr>
            <a:spLocks noGrp="1"/>
          </p:cNvSpPr>
          <p:nvPr>
            <p:ph type="ftr" sz="quarter" idx="11"/>
          </p:nvPr>
        </p:nvSpPr>
        <p:spPr/>
        <p:txBody>
          <a:bodyPr/>
          <a:lstStyle/>
          <a:p>
            <a:r>
              <a:rPr lang="it-IT"/>
              <a:t>a.a. 2025-26</a:t>
            </a:r>
          </a:p>
        </p:txBody>
      </p:sp>
      <p:sp>
        <p:nvSpPr>
          <p:cNvPr id="9" name="Slide Number Placeholder 8"/>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80129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D8665A6-AFCE-4FD9-8B2D-85F6CA64E63A}" type="datetime1">
              <a:rPr lang="it-IT" smtClean="0"/>
              <a:t>04/12/25</a:t>
            </a:fld>
            <a:endParaRPr lang="it-IT"/>
          </a:p>
        </p:txBody>
      </p:sp>
      <p:sp>
        <p:nvSpPr>
          <p:cNvPr id="4" name="Footer Placeholder 3"/>
          <p:cNvSpPr>
            <a:spLocks noGrp="1"/>
          </p:cNvSpPr>
          <p:nvPr>
            <p:ph type="ftr" sz="quarter" idx="11"/>
          </p:nvPr>
        </p:nvSpPr>
        <p:spPr/>
        <p:txBody>
          <a:bodyPr/>
          <a:lstStyle/>
          <a:p>
            <a:r>
              <a:rPr lang="it-IT"/>
              <a:t>a.a. 2025-26</a:t>
            </a:r>
          </a:p>
        </p:txBody>
      </p:sp>
      <p:sp>
        <p:nvSpPr>
          <p:cNvPr id="5" name="Slide Number Placeholder 4"/>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64637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D2491-D1C1-407B-8DF5-A39E4C766FE1}" type="datetime1">
              <a:rPr lang="it-IT" smtClean="0"/>
              <a:t>04/12/25</a:t>
            </a:fld>
            <a:endParaRPr lang="it-IT"/>
          </a:p>
        </p:txBody>
      </p:sp>
      <p:sp>
        <p:nvSpPr>
          <p:cNvPr id="3" name="Footer Placeholder 2"/>
          <p:cNvSpPr>
            <a:spLocks noGrp="1"/>
          </p:cNvSpPr>
          <p:nvPr>
            <p:ph type="ftr" sz="quarter" idx="11"/>
          </p:nvPr>
        </p:nvSpPr>
        <p:spPr/>
        <p:txBody>
          <a:bodyPr/>
          <a:lstStyle/>
          <a:p>
            <a:r>
              <a:rPr lang="it-IT"/>
              <a:t>a.a. 2025-26</a:t>
            </a:r>
          </a:p>
        </p:txBody>
      </p:sp>
      <p:sp>
        <p:nvSpPr>
          <p:cNvPr id="4" name="Slide Number Placeholder 3"/>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95330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9E3ABFB-6398-4B4D-A8A3-1BFA8411C23A}" type="datetime1">
              <a:rPr lang="it-IT" smtClean="0"/>
              <a:t>04/12/25</a:t>
            </a:fld>
            <a:endParaRPr lang="it-IT"/>
          </a:p>
        </p:txBody>
      </p:sp>
      <p:sp>
        <p:nvSpPr>
          <p:cNvPr id="6" name="Footer Placeholder 5"/>
          <p:cNvSpPr>
            <a:spLocks noGrp="1"/>
          </p:cNvSpPr>
          <p:nvPr>
            <p:ph type="ftr" sz="quarter" idx="11"/>
          </p:nvPr>
        </p:nvSpPr>
        <p:spPr/>
        <p:txBody>
          <a:bodyPr/>
          <a:lstStyle/>
          <a:p>
            <a:r>
              <a:rPr lang="it-IT"/>
              <a:t>a.a. 2025-26</a:t>
            </a:r>
          </a:p>
        </p:txBody>
      </p:sp>
      <p:sp>
        <p:nvSpPr>
          <p:cNvPr id="7" name="Slide Number Placeholder 6"/>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56346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6" name="Footer Placeholder 5"/>
          <p:cNvSpPr>
            <a:spLocks noGrp="1"/>
          </p:cNvSpPr>
          <p:nvPr>
            <p:ph type="ftr" sz="quarter" idx="11"/>
          </p:nvPr>
        </p:nvSpPr>
        <p:spPr/>
        <p:txBody>
          <a:bodyPr/>
          <a:lstStyle/>
          <a:p>
            <a:r>
              <a:rPr lang="it-IT"/>
              <a:t>a.a. 2025-26</a:t>
            </a:r>
          </a:p>
        </p:txBody>
      </p:sp>
      <p:sp>
        <p:nvSpPr>
          <p:cNvPr id="7" name="Slide Number Placeholder 6"/>
          <p:cNvSpPr>
            <a:spLocks noGrp="1"/>
          </p:cNvSpPr>
          <p:nvPr>
            <p:ph type="sldNum" sz="quarter" idx="12"/>
          </p:nvPr>
        </p:nvSpPr>
        <p:spPr/>
        <p:txBody>
          <a:bodyPr/>
          <a:lstStyle/>
          <a:p>
            <a:fld id="{6F61E13F-D425-4C8D-B6FA-65CBB912312F}" type="slidenum">
              <a:rPr lang="it-IT" smtClean="0"/>
              <a:pPr/>
              <a:t>‹N›</a:t>
            </a:fld>
            <a:endParaRPr lang="it-IT"/>
          </a:p>
        </p:txBody>
      </p:sp>
      <p:sp>
        <p:nvSpPr>
          <p:cNvPr id="5" name="Date Placeholder 4"/>
          <p:cNvSpPr>
            <a:spLocks noGrp="1"/>
          </p:cNvSpPr>
          <p:nvPr>
            <p:ph type="dt" sz="half" idx="10"/>
          </p:nvPr>
        </p:nvSpPr>
        <p:spPr/>
        <p:txBody>
          <a:bodyPr/>
          <a:lstStyle/>
          <a:p>
            <a:fld id="{AD57E830-102A-42CE-8944-E089572BC374}" type="datetime1">
              <a:rPr lang="it-IT" smtClean="0"/>
              <a:t>04/12/25</a:t>
            </a:fld>
            <a:endParaRPr lang="it-IT"/>
          </a:p>
        </p:txBody>
      </p:sp>
    </p:spTree>
    <p:extLst>
      <p:ext uri="{BB962C8B-B14F-4D97-AF65-F5344CB8AC3E}">
        <p14:creationId xmlns:p14="http://schemas.microsoft.com/office/powerpoint/2010/main" val="261037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E73647-5091-49AB-BFB6-295EA1D1D2FC}" type="datetime1">
              <a:rPr lang="it-IT" smtClean="0"/>
              <a:t>04/12/25</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a:t>a.a. 2025-26</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F61E13F-D425-4C8D-B6FA-65CBB912312F}" type="slidenum">
              <a:rPr lang="it-IT" smtClean="0"/>
              <a:pPr/>
              <a:t>‹N›</a:t>
            </a:fld>
            <a:endParaRPr lang="it-IT"/>
          </a:p>
        </p:txBody>
      </p:sp>
    </p:spTree>
    <p:extLst>
      <p:ext uri="{BB962C8B-B14F-4D97-AF65-F5344CB8AC3E}">
        <p14:creationId xmlns:p14="http://schemas.microsoft.com/office/powerpoint/2010/main" val="29856135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E9FCE3-26CC-4508-2563-500A3C52847B}"/>
              </a:ext>
            </a:extLst>
          </p:cNvPr>
          <p:cNvSpPr>
            <a:spLocks noGrp="1"/>
          </p:cNvSpPr>
          <p:nvPr>
            <p:ph type="ctrTitle"/>
          </p:nvPr>
        </p:nvSpPr>
        <p:spPr>
          <a:xfrm>
            <a:off x="1493212" y="1846927"/>
            <a:ext cx="7766936" cy="3164145"/>
          </a:xfrm>
        </p:spPr>
        <p:txBody>
          <a:bodyPr/>
          <a:lstStyle/>
          <a:p>
            <a:pPr algn="ctr"/>
            <a:br>
              <a:rPr lang="it-IT" dirty="0">
                <a:latin typeface="Cambria" panose="02040503050406030204" pitchFamily="18" charset="0"/>
                <a:ea typeface="Cambria" panose="02040503050406030204" pitchFamily="18" charset="0"/>
              </a:rPr>
            </a:br>
            <a:br>
              <a:rPr lang="it-IT" dirty="0">
                <a:latin typeface="Cambria" panose="02040503050406030204" pitchFamily="18" charset="0"/>
                <a:ea typeface="Cambria" panose="02040503050406030204" pitchFamily="18" charset="0"/>
              </a:rPr>
            </a:br>
            <a:br>
              <a:rPr lang="it-IT" dirty="0">
                <a:latin typeface="Cambria" panose="02040503050406030204" pitchFamily="18" charset="0"/>
                <a:ea typeface="Cambria" panose="02040503050406030204" pitchFamily="18" charset="0"/>
              </a:rPr>
            </a:br>
            <a:r>
              <a:rPr lang="it-IT" sz="6000" dirty="0">
                <a:latin typeface="Cambria" panose="02040503050406030204" pitchFamily="18" charset="0"/>
                <a:ea typeface="Cambria" panose="02040503050406030204" pitchFamily="18" charset="0"/>
              </a:rPr>
              <a:t>Spiritualità mariana </a:t>
            </a:r>
            <a:br>
              <a:rPr lang="it-IT" sz="6000" dirty="0">
                <a:latin typeface="Cambria" panose="02040503050406030204" pitchFamily="18" charset="0"/>
                <a:ea typeface="Cambria" panose="02040503050406030204" pitchFamily="18" charset="0"/>
              </a:rPr>
            </a:br>
            <a:r>
              <a:rPr lang="it-IT" sz="6000" dirty="0">
                <a:latin typeface="Cambria" panose="02040503050406030204" pitchFamily="18" charset="0"/>
                <a:ea typeface="Cambria" panose="02040503050406030204" pitchFamily="18" charset="0"/>
              </a:rPr>
              <a:t>il Medio Evo</a:t>
            </a:r>
            <a:br>
              <a:rPr lang="it-IT" dirty="0">
                <a:latin typeface="Cambria" panose="02040503050406030204" pitchFamily="18" charset="0"/>
                <a:ea typeface="Cambria" panose="02040503050406030204" pitchFamily="18" charset="0"/>
              </a:rPr>
            </a:br>
            <a:endParaRPr lang="it-IT" dirty="0"/>
          </a:p>
        </p:txBody>
      </p:sp>
      <p:sp>
        <p:nvSpPr>
          <p:cNvPr id="3" name="Segnaposto piè di pagina 2">
            <a:extLst>
              <a:ext uri="{FF2B5EF4-FFF2-40B4-BE49-F238E27FC236}">
                <a16:creationId xmlns:a16="http://schemas.microsoft.com/office/drawing/2014/main" id="{E13896C5-B7C7-E051-4A41-8C3A20980A06}"/>
              </a:ext>
            </a:extLst>
          </p:cNvPr>
          <p:cNvSpPr>
            <a:spLocks noGrp="1"/>
          </p:cNvSpPr>
          <p:nvPr>
            <p:ph type="ftr" sz="quarter" idx="11"/>
          </p:nvPr>
        </p:nvSpPr>
        <p:spPr/>
        <p:txBody>
          <a:bodyPr/>
          <a:lstStyle/>
          <a:p>
            <a:r>
              <a:rPr lang="it-IT"/>
              <a:t>a.a. 2025-26</a:t>
            </a:r>
          </a:p>
        </p:txBody>
      </p:sp>
    </p:spTree>
    <p:extLst>
      <p:ext uri="{BB962C8B-B14F-4D97-AF65-F5344CB8AC3E}">
        <p14:creationId xmlns:p14="http://schemas.microsoft.com/office/powerpoint/2010/main" val="360020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E68312-6D0D-F2BA-7713-15CAF083597E}"/>
              </a:ext>
            </a:extLst>
          </p:cNvPr>
          <p:cNvSpPr>
            <a:spLocks noGrp="1"/>
          </p:cNvSpPr>
          <p:nvPr>
            <p:ph type="title"/>
          </p:nvPr>
        </p:nvSpPr>
        <p:spPr/>
        <p:txBody>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sz="4000" dirty="0">
                <a:latin typeface="Century Gothic" panose="020B0502020202020204" pitchFamily="34" charset="0"/>
                <a:ea typeface="Cambria" panose="02040503050406030204" pitchFamily="18" charset="0"/>
              </a:rPr>
              <a:t>Maria e la Chiesa</a:t>
            </a:r>
            <a:endParaRPr lang="it-IT" sz="4000" dirty="0"/>
          </a:p>
        </p:txBody>
      </p:sp>
      <p:sp>
        <p:nvSpPr>
          <p:cNvPr id="3" name="Segnaposto contenuto 2">
            <a:extLst>
              <a:ext uri="{FF2B5EF4-FFF2-40B4-BE49-F238E27FC236}">
                <a16:creationId xmlns:a16="http://schemas.microsoft.com/office/drawing/2014/main" id="{7618379F-88EE-9889-5FB3-27465C0CEB26}"/>
              </a:ext>
            </a:extLst>
          </p:cNvPr>
          <p:cNvSpPr>
            <a:spLocks noGrp="1"/>
          </p:cNvSpPr>
          <p:nvPr>
            <p:ph sz="half" idx="1"/>
          </p:nvPr>
        </p:nvSpPr>
        <p:spPr>
          <a:xfrm>
            <a:off x="677335" y="2160589"/>
            <a:ext cx="5418666" cy="4475737"/>
          </a:xfrm>
        </p:spPr>
        <p:txBody>
          <a:bodyPr>
            <a:normAutofit/>
          </a:bodyPr>
          <a:lstStyle/>
          <a:p>
            <a:pPr>
              <a:buNone/>
            </a:pPr>
            <a:r>
              <a:rPr lang="it-IT" dirty="0">
                <a:latin typeface="Century Gothic" panose="020B0502020202020204" pitchFamily="34" charset="0"/>
              </a:rPr>
              <a:t>Ildegarda di Bingen (+1179), </a:t>
            </a:r>
            <a:r>
              <a:rPr lang="it-IT" i="1" dirty="0">
                <a:latin typeface="Century Gothic" panose="020B0502020202020204" pitchFamily="34" charset="0"/>
              </a:rPr>
              <a:t>Liber </a:t>
            </a:r>
            <a:r>
              <a:rPr lang="it-IT" i="1" dirty="0" err="1">
                <a:latin typeface="Century Gothic" panose="020B0502020202020204" pitchFamily="34" charset="0"/>
              </a:rPr>
              <a:t>Scivias</a:t>
            </a:r>
            <a:r>
              <a:rPr lang="it-IT" dirty="0">
                <a:latin typeface="Century Gothic" panose="020B0502020202020204" pitchFamily="34" charset="0"/>
              </a:rPr>
              <a:t>, II:</a:t>
            </a:r>
          </a:p>
          <a:p>
            <a:pPr marL="0" indent="0" algn="ctr">
              <a:buNone/>
            </a:pPr>
            <a:r>
              <a:rPr lang="it-IT" sz="2000" dirty="0">
                <a:solidFill>
                  <a:srgbClr val="C00000"/>
                </a:solidFill>
                <a:latin typeface="Century Gothic" panose="020B0502020202020204" pitchFamily="34" charset="0"/>
              </a:rPr>
              <a:t>«</a:t>
            </a:r>
            <a:r>
              <a:rPr lang="it-IT" sz="2000" b="1" dirty="0">
                <a:solidFill>
                  <a:srgbClr val="C00000"/>
                </a:solidFill>
                <a:latin typeface="Century Gothic" panose="020B0502020202020204" pitchFamily="34" charset="0"/>
              </a:rPr>
              <a:t>La Chiesa è madre verginale </a:t>
            </a:r>
            <a:r>
              <a:rPr lang="it-IT" sz="2000" dirty="0">
                <a:solidFill>
                  <a:srgbClr val="C00000"/>
                </a:solidFill>
                <a:latin typeface="Century Gothic" panose="020B0502020202020204" pitchFamily="34" charset="0"/>
              </a:rPr>
              <a:t>di tutti i cristiani, perché li concepisce e li partorisce nel segreto dello Spirito Santo, offrendoli a Dio cosicché sono chiamati </a:t>
            </a:r>
            <a:r>
              <a:rPr lang="it-IT" sz="2000" b="1" dirty="0">
                <a:solidFill>
                  <a:srgbClr val="C00000"/>
                </a:solidFill>
                <a:latin typeface="Century Gothic" panose="020B0502020202020204" pitchFamily="34" charset="0"/>
              </a:rPr>
              <a:t>figli di Dio</a:t>
            </a:r>
            <a:r>
              <a:rPr lang="it-IT" sz="2000" dirty="0">
                <a:solidFill>
                  <a:srgbClr val="C00000"/>
                </a:solidFill>
                <a:latin typeface="Century Gothic" panose="020B0502020202020204" pitchFamily="34" charset="0"/>
              </a:rPr>
              <a:t>. E come </a:t>
            </a:r>
            <a:r>
              <a:rPr lang="it-IT" sz="2000" b="1" dirty="0">
                <a:solidFill>
                  <a:srgbClr val="C00000"/>
                </a:solidFill>
                <a:latin typeface="Century Gothic" panose="020B0502020202020204" pitchFamily="34" charset="0"/>
              </a:rPr>
              <a:t>lo Spirito Santo </a:t>
            </a:r>
            <a:r>
              <a:rPr lang="it-IT" sz="2000" dirty="0">
                <a:solidFill>
                  <a:srgbClr val="C00000"/>
                </a:solidFill>
                <a:latin typeface="Century Gothic" panose="020B0502020202020204" pitchFamily="34" charset="0"/>
              </a:rPr>
              <a:t>ricoprì con la sua ombra </a:t>
            </a:r>
            <a:r>
              <a:rPr lang="it-IT" sz="2000" b="1" dirty="0">
                <a:solidFill>
                  <a:srgbClr val="C00000"/>
                </a:solidFill>
                <a:latin typeface="Century Gothic" panose="020B0502020202020204" pitchFamily="34" charset="0"/>
              </a:rPr>
              <a:t>la beata Madre</a:t>
            </a:r>
            <a:r>
              <a:rPr lang="it-IT" sz="2000" dirty="0">
                <a:solidFill>
                  <a:srgbClr val="C00000"/>
                </a:solidFill>
                <a:latin typeface="Century Gothic" panose="020B0502020202020204" pitchFamily="34" charset="0"/>
              </a:rPr>
              <a:t>, tanto che ella concepì e partorì in modo mirabile e senza doglie </a:t>
            </a:r>
            <a:r>
              <a:rPr lang="it-IT" sz="2000" b="1" dirty="0">
                <a:solidFill>
                  <a:srgbClr val="C00000"/>
                </a:solidFill>
                <a:latin typeface="Century Gothic" panose="020B0502020202020204" pitchFamily="34" charset="0"/>
              </a:rPr>
              <a:t>il Figlio di Dio </a:t>
            </a:r>
            <a:r>
              <a:rPr lang="it-IT" sz="2000" dirty="0">
                <a:solidFill>
                  <a:srgbClr val="C00000"/>
                </a:solidFill>
                <a:latin typeface="Century Gothic" panose="020B0502020202020204" pitchFamily="34" charset="0"/>
              </a:rPr>
              <a:t>e tuttavia rimase </a:t>
            </a:r>
            <a:r>
              <a:rPr lang="it-IT" sz="2000" b="1" dirty="0">
                <a:solidFill>
                  <a:srgbClr val="C00000"/>
                </a:solidFill>
                <a:latin typeface="Century Gothic" panose="020B0502020202020204" pitchFamily="34" charset="0"/>
              </a:rPr>
              <a:t>vergine</a:t>
            </a:r>
            <a:r>
              <a:rPr lang="it-IT" sz="2000" dirty="0">
                <a:solidFill>
                  <a:srgbClr val="C00000"/>
                </a:solidFill>
                <a:latin typeface="Century Gothic" panose="020B0502020202020204" pitchFamily="34" charset="0"/>
              </a:rPr>
              <a:t>, così lo Spirito Santo rende illustre</a:t>
            </a:r>
            <a:r>
              <a:rPr lang="it-IT" sz="2000" b="1" dirty="0">
                <a:solidFill>
                  <a:srgbClr val="C00000"/>
                </a:solidFill>
                <a:latin typeface="Century Gothic" panose="020B0502020202020204" pitchFamily="34" charset="0"/>
              </a:rPr>
              <a:t> la Chiesa </a:t>
            </a:r>
            <a:r>
              <a:rPr lang="it-IT" sz="2000" dirty="0">
                <a:solidFill>
                  <a:srgbClr val="C00000"/>
                </a:solidFill>
                <a:latin typeface="Century Gothic" panose="020B0502020202020204" pitchFamily="34" charset="0"/>
              </a:rPr>
              <a:t>quale</a:t>
            </a:r>
            <a:r>
              <a:rPr lang="it-IT" sz="2000" b="1" dirty="0">
                <a:solidFill>
                  <a:srgbClr val="C00000"/>
                </a:solidFill>
                <a:latin typeface="Century Gothic" panose="020B0502020202020204" pitchFamily="34" charset="0"/>
              </a:rPr>
              <a:t> felice madre</a:t>
            </a:r>
            <a:r>
              <a:rPr lang="it-IT" sz="2000" dirty="0">
                <a:solidFill>
                  <a:srgbClr val="C00000"/>
                </a:solidFill>
                <a:latin typeface="Century Gothic" panose="020B0502020202020204" pitchFamily="34" charset="0"/>
              </a:rPr>
              <a:t> dei credenti».</a:t>
            </a:r>
          </a:p>
          <a:p>
            <a:endParaRPr lang="it-IT" dirty="0"/>
          </a:p>
        </p:txBody>
      </p:sp>
      <p:sp>
        <p:nvSpPr>
          <p:cNvPr id="4" name="Segnaposto contenuto 3">
            <a:extLst>
              <a:ext uri="{FF2B5EF4-FFF2-40B4-BE49-F238E27FC236}">
                <a16:creationId xmlns:a16="http://schemas.microsoft.com/office/drawing/2014/main" id="{CDD39021-907D-3390-677E-83BA849A0938}"/>
              </a:ext>
            </a:extLst>
          </p:cNvPr>
          <p:cNvSpPr>
            <a:spLocks noGrp="1"/>
          </p:cNvSpPr>
          <p:nvPr>
            <p:ph sz="half" idx="2"/>
          </p:nvPr>
        </p:nvSpPr>
        <p:spPr>
          <a:xfrm>
            <a:off x="6849496" y="2160590"/>
            <a:ext cx="4665169" cy="4267919"/>
          </a:xfrm>
        </p:spPr>
        <p:txBody>
          <a:bodyPr>
            <a:normAutofit/>
          </a:bodyPr>
          <a:lstStyle/>
          <a:p>
            <a:pPr marL="0" indent="0" algn="just">
              <a:buNone/>
            </a:pPr>
            <a:r>
              <a:rPr lang="it-IT" dirty="0">
                <a:latin typeface="Century Gothic" panose="020B0502020202020204" pitchFamily="34" charset="0"/>
              </a:rPr>
              <a:t>Filippo di </a:t>
            </a:r>
            <a:r>
              <a:rPr lang="it-IT" dirty="0" err="1">
                <a:latin typeface="Century Gothic" panose="020B0502020202020204" pitchFamily="34" charset="0"/>
              </a:rPr>
              <a:t>Harveng</a:t>
            </a:r>
            <a:r>
              <a:rPr lang="it-IT" dirty="0">
                <a:latin typeface="Century Gothic" panose="020B0502020202020204" pitchFamily="34" charset="0"/>
              </a:rPr>
              <a:t> (+1183), </a:t>
            </a:r>
            <a:r>
              <a:rPr lang="it-IT" i="1" dirty="0">
                <a:latin typeface="Century Gothic" panose="020B0502020202020204" pitchFamily="34" charset="0"/>
              </a:rPr>
              <a:t>Commento al Cantico dei cantici</a:t>
            </a:r>
            <a:r>
              <a:rPr lang="it-IT" dirty="0">
                <a:latin typeface="Century Gothic" panose="020B0502020202020204" pitchFamily="34" charset="0"/>
              </a:rPr>
              <a:t>, II:</a:t>
            </a:r>
          </a:p>
          <a:p>
            <a:pPr marL="0" indent="0" algn="ctr">
              <a:buNone/>
            </a:pPr>
            <a:r>
              <a:rPr lang="it-IT" sz="2000" dirty="0">
                <a:solidFill>
                  <a:srgbClr val="C00000"/>
                </a:solidFill>
                <a:latin typeface="Century Gothic" panose="020B0502020202020204" pitchFamily="34" charset="0"/>
              </a:rPr>
              <a:t>«Ella è così </a:t>
            </a:r>
            <a:r>
              <a:rPr lang="it-IT" sz="2000" b="1" dirty="0">
                <a:solidFill>
                  <a:srgbClr val="C00000"/>
                </a:solidFill>
                <a:latin typeface="Century Gothic" panose="020B0502020202020204" pitchFamily="34" charset="0"/>
              </a:rPr>
              <a:t>vicina a Cristo Capo </a:t>
            </a:r>
            <a:r>
              <a:rPr lang="it-IT" sz="2000" dirty="0">
                <a:solidFill>
                  <a:srgbClr val="C00000"/>
                </a:solidFill>
                <a:latin typeface="Century Gothic" panose="020B0502020202020204" pitchFamily="34" charset="0"/>
              </a:rPr>
              <a:t>che, senza dubbio, rimane </a:t>
            </a:r>
            <a:r>
              <a:rPr lang="it-IT" sz="2000" b="1" dirty="0">
                <a:solidFill>
                  <a:srgbClr val="C00000"/>
                </a:solidFill>
                <a:latin typeface="Century Gothic" panose="020B0502020202020204" pitchFamily="34" charset="0"/>
              </a:rPr>
              <a:t>al di sopra di tutto il corpo</a:t>
            </a:r>
            <a:r>
              <a:rPr lang="it-IT" sz="2000" dirty="0">
                <a:solidFill>
                  <a:srgbClr val="C00000"/>
                </a:solidFill>
                <a:latin typeface="Century Gothic" panose="020B0502020202020204" pitchFamily="34" charset="0"/>
              </a:rPr>
              <a:t>; e occupa </a:t>
            </a:r>
            <a:r>
              <a:rPr lang="it-IT" sz="2000" b="1" dirty="0">
                <a:solidFill>
                  <a:srgbClr val="C00000"/>
                </a:solidFill>
                <a:latin typeface="Century Gothic" panose="020B0502020202020204" pitchFamily="34" charset="0"/>
              </a:rPr>
              <a:t>un posto intermedio tra il Capo e il corpo</a:t>
            </a:r>
            <a:r>
              <a:rPr lang="it-IT" sz="2000" dirty="0">
                <a:solidFill>
                  <a:srgbClr val="C00000"/>
                </a:solidFill>
                <a:latin typeface="Century Gothic" panose="020B0502020202020204" pitchFamily="34" charset="0"/>
              </a:rPr>
              <a:t>; né i figli dello Sposo possono appartenere allo Sposo senza </a:t>
            </a:r>
            <a:r>
              <a:rPr lang="it-IT" sz="2000" b="1" dirty="0">
                <a:solidFill>
                  <a:srgbClr val="C00000"/>
                </a:solidFill>
                <a:latin typeface="Century Gothic" panose="020B0502020202020204" pitchFamily="34" charset="0"/>
              </a:rPr>
              <a:t>la mediazione della Madre</a:t>
            </a:r>
            <a:r>
              <a:rPr lang="it-IT" sz="2000" dirty="0">
                <a:solidFill>
                  <a:srgbClr val="C00000"/>
                </a:solidFill>
                <a:latin typeface="Century Gothic" panose="020B0502020202020204" pitchFamily="34" charset="0"/>
              </a:rPr>
              <a:t>. Se la Sposa stessa è presente a noi, è agevole l’unione con lo Sposo; se è assente, le membra non possono unirsi al Capo».</a:t>
            </a:r>
            <a:endParaRPr lang="it-IT" sz="2000" dirty="0">
              <a:latin typeface="Century Gothic" panose="020B0502020202020204" pitchFamily="34" charset="0"/>
            </a:endParaRPr>
          </a:p>
          <a:p>
            <a:endParaRPr lang="it-IT" dirty="0"/>
          </a:p>
        </p:txBody>
      </p:sp>
      <p:sp>
        <p:nvSpPr>
          <p:cNvPr id="5" name="Segnaposto piè di pagina 4">
            <a:extLst>
              <a:ext uri="{FF2B5EF4-FFF2-40B4-BE49-F238E27FC236}">
                <a16:creationId xmlns:a16="http://schemas.microsoft.com/office/drawing/2014/main" id="{035B00D2-E689-DF77-6464-E8C297982785}"/>
              </a:ext>
            </a:extLst>
          </p:cNvPr>
          <p:cNvSpPr>
            <a:spLocks noGrp="1"/>
          </p:cNvSpPr>
          <p:nvPr>
            <p:ph type="ftr" sz="quarter" idx="11"/>
          </p:nvPr>
        </p:nvSpPr>
        <p:spPr/>
        <p:txBody>
          <a:bodyPr/>
          <a:lstStyle/>
          <a:p>
            <a:r>
              <a:rPr lang="it-IT"/>
              <a:t>a.a. 2025-26</a:t>
            </a:r>
          </a:p>
        </p:txBody>
      </p:sp>
    </p:spTree>
    <p:extLst>
      <p:ext uri="{BB962C8B-B14F-4D97-AF65-F5344CB8AC3E}">
        <p14:creationId xmlns:p14="http://schemas.microsoft.com/office/powerpoint/2010/main" val="5553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8AF2F3-7FDB-AE7E-FB39-1149A64C51D7}"/>
              </a:ext>
            </a:extLst>
          </p:cNvPr>
          <p:cNvSpPr>
            <a:spLocks noGrp="1"/>
          </p:cNvSpPr>
          <p:nvPr>
            <p:ph type="title"/>
          </p:nvPr>
        </p:nvSpPr>
        <p:spPr/>
        <p:txBody>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Maria assunta in Cielo </a:t>
            </a:r>
            <a:endParaRPr lang="it-IT" dirty="0"/>
          </a:p>
        </p:txBody>
      </p:sp>
      <p:sp>
        <p:nvSpPr>
          <p:cNvPr id="4" name="Segnaposto contenuto 3">
            <a:extLst>
              <a:ext uri="{FF2B5EF4-FFF2-40B4-BE49-F238E27FC236}">
                <a16:creationId xmlns:a16="http://schemas.microsoft.com/office/drawing/2014/main" id="{FE77BEB1-5C9D-56C8-769D-3CDC812D0F12}"/>
              </a:ext>
            </a:extLst>
          </p:cNvPr>
          <p:cNvSpPr>
            <a:spLocks noGrp="1"/>
          </p:cNvSpPr>
          <p:nvPr>
            <p:ph sz="half" idx="2"/>
          </p:nvPr>
        </p:nvSpPr>
        <p:spPr>
          <a:xfrm>
            <a:off x="7550727" y="1403927"/>
            <a:ext cx="4075871" cy="5002559"/>
          </a:xfrm>
        </p:spPr>
        <p:txBody>
          <a:bodyPr>
            <a:normAutofit lnSpcReduction="10000"/>
          </a:bodyPr>
          <a:lstStyle/>
          <a:p>
            <a:pPr marL="0" indent="0" algn="just">
              <a:buNone/>
            </a:pPr>
            <a:r>
              <a:rPr lang="it-IT" dirty="0"/>
              <a:t>Guglielmo di Malmesbury (+1143), </a:t>
            </a:r>
            <a:r>
              <a:rPr lang="it-IT" i="1" dirty="0"/>
              <a:t>Le lodi e i miracoli di santa Maria</a:t>
            </a:r>
            <a:r>
              <a:rPr lang="it-IT" dirty="0"/>
              <a:t>, 58:</a:t>
            </a:r>
          </a:p>
          <a:p>
            <a:pPr marL="0" indent="0" algn="ctr">
              <a:buNone/>
            </a:pPr>
            <a:r>
              <a:rPr lang="it-IT" sz="2200" dirty="0">
                <a:solidFill>
                  <a:srgbClr val="C00000"/>
                </a:solidFill>
              </a:rPr>
              <a:t>«Non c’è dubbio che </a:t>
            </a:r>
            <a:r>
              <a:rPr lang="it-IT" sz="2200" b="1" dirty="0">
                <a:solidFill>
                  <a:srgbClr val="C00000"/>
                </a:solidFill>
              </a:rPr>
              <a:t>i meriti della beata Maria </a:t>
            </a:r>
            <a:r>
              <a:rPr lang="it-IT" sz="2200" dirty="0">
                <a:solidFill>
                  <a:srgbClr val="C00000"/>
                </a:solidFill>
              </a:rPr>
              <a:t>eccellessero in misura incomparabile davanti a Dio, e che nessun santo in particolare e </a:t>
            </a:r>
            <a:r>
              <a:rPr lang="it-IT" sz="2200" b="1" dirty="0">
                <a:solidFill>
                  <a:srgbClr val="C00000"/>
                </a:solidFill>
              </a:rPr>
              <a:t>nemmeno presi tutti insieme</a:t>
            </a:r>
            <a:r>
              <a:rPr lang="it-IT" sz="2200" dirty="0">
                <a:solidFill>
                  <a:srgbClr val="C00000"/>
                </a:solidFill>
              </a:rPr>
              <a:t> potessero eguagliare i suoi. (…) Non è davvero presuntuoso credere che ella abbia </a:t>
            </a:r>
            <a:r>
              <a:rPr lang="it-IT" sz="2200" b="1" dirty="0">
                <a:solidFill>
                  <a:srgbClr val="C00000"/>
                </a:solidFill>
              </a:rPr>
              <a:t>preceduto tutti i santi nel premio</a:t>
            </a:r>
            <a:r>
              <a:rPr lang="it-IT" sz="2200" dirty="0">
                <a:solidFill>
                  <a:srgbClr val="C00000"/>
                </a:solidFill>
              </a:rPr>
              <a:t>, sapendo che tutti </a:t>
            </a:r>
            <a:r>
              <a:rPr lang="it-IT" sz="2200" b="1" dirty="0">
                <a:solidFill>
                  <a:srgbClr val="C00000"/>
                </a:solidFill>
              </a:rPr>
              <a:t>li ha preceduti nel merito</a:t>
            </a:r>
            <a:r>
              <a:rPr lang="it-IT" sz="2200" dirty="0">
                <a:solidFill>
                  <a:srgbClr val="C00000"/>
                </a:solidFill>
              </a:rPr>
              <a:t>». </a:t>
            </a:r>
            <a:endParaRPr lang="it-IT" sz="2200" dirty="0"/>
          </a:p>
          <a:p>
            <a:endParaRPr lang="it-IT" dirty="0"/>
          </a:p>
        </p:txBody>
      </p:sp>
      <p:pic>
        <p:nvPicPr>
          <p:cNvPr id="1026" name="Picture 2" descr="Cimabue, Assunzione della Vergine, affresco, Basilica Superiore di san Francesco, Assisi (1277 - 1283) ">
            <a:extLst>
              <a:ext uri="{FF2B5EF4-FFF2-40B4-BE49-F238E27FC236}">
                <a16:creationId xmlns:a16="http://schemas.microsoft.com/office/drawing/2014/main" id="{435D790A-403F-360B-2D17-CFCA612434E5}"/>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729345"/>
            <a:ext cx="7338434" cy="412865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piè di pagina 2">
            <a:extLst>
              <a:ext uri="{FF2B5EF4-FFF2-40B4-BE49-F238E27FC236}">
                <a16:creationId xmlns:a16="http://schemas.microsoft.com/office/drawing/2014/main" id="{0D72032B-A1E4-F623-6CAD-441FE38520EC}"/>
              </a:ext>
            </a:extLst>
          </p:cNvPr>
          <p:cNvSpPr>
            <a:spLocks noGrp="1"/>
          </p:cNvSpPr>
          <p:nvPr>
            <p:ph type="ftr" sz="quarter" idx="11"/>
          </p:nvPr>
        </p:nvSpPr>
        <p:spPr/>
        <p:txBody>
          <a:bodyPr/>
          <a:lstStyle/>
          <a:p>
            <a:r>
              <a:rPr lang="it-IT"/>
              <a:t>a.a. 2025-26</a:t>
            </a:r>
          </a:p>
        </p:txBody>
      </p:sp>
    </p:spTree>
    <p:extLst>
      <p:ext uri="{BB962C8B-B14F-4D97-AF65-F5344CB8AC3E}">
        <p14:creationId xmlns:p14="http://schemas.microsoft.com/office/powerpoint/2010/main" val="2700833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D5AB93-12ED-626F-8545-BD917A11B406}"/>
              </a:ext>
            </a:extLst>
          </p:cNvPr>
          <p:cNvSpPr>
            <a:spLocks noGrp="1"/>
          </p:cNvSpPr>
          <p:nvPr>
            <p:ph type="title"/>
          </p:nvPr>
        </p:nvSpPr>
        <p:spPr>
          <a:xfrm>
            <a:off x="358680" y="609600"/>
            <a:ext cx="8596668" cy="1320800"/>
          </a:xfrm>
        </p:spPr>
        <p:txBody>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Maria immacolata</a:t>
            </a:r>
            <a:endParaRPr lang="it-IT" dirty="0"/>
          </a:p>
        </p:txBody>
      </p:sp>
      <p:sp>
        <p:nvSpPr>
          <p:cNvPr id="3" name="Segnaposto contenuto 2">
            <a:extLst>
              <a:ext uri="{FF2B5EF4-FFF2-40B4-BE49-F238E27FC236}">
                <a16:creationId xmlns:a16="http://schemas.microsoft.com/office/drawing/2014/main" id="{6FB25921-FC1A-B76B-A80D-14D6460E4133}"/>
              </a:ext>
            </a:extLst>
          </p:cNvPr>
          <p:cNvSpPr>
            <a:spLocks noGrp="1"/>
          </p:cNvSpPr>
          <p:nvPr>
            <p:ph sz="half" idx="1"/>
          </p:nvPr>
        </p:nvSpPr>
        <p:spPr>
          <a:xfrm>
            <a:off x="677334" y="2160589"/>
            <a:ext cx="6720993" cy="4364902"/>
          </a:xfrm>
        </p:spPr>
        <p:txBody>
          <a:bodyPr>
            <a:normAutofit/>
          </a:bodyPr>
          <a:lstStyle/>
          <a:p>
            <a:pPr marL="0" indent="0">
              <a:buNone/>
            </a:pPr>
            <a:r>
              <a:rPr lang="it-IT" dirty="0"/>
              <a:t>Giovanni Duns Scoto (+1308), </a:t>
            </a:r>
            <a:r>
              <a:rPr lang="it-IT" i="1" dirty="0"/>
              <a:t>Opus oxoniense </a:t>
            </a:r>
            <a:r>
              <a:rPr lang="it-IT" dirty="0"/>
              <a:t>III, d. 3, q. 1:</a:t>
            </a:r>
          </a:p>
          <a:p>
            <a:pPr marL="0" indent="0" algn="ctr">
              <a:buNone/>
            </a:pPr>
            <a:r>
              <a:rPr lang="it-IT" sz="2200" dirty="0">
                <a:solidFill>
                  <a:srgbClr val="C00000"/>
                </a:solidFill>
              </a:rPr>
              <a:t>«A partire dall’</a:t>
            </a:r>
            <a:r>
              <a:rPr lang="it-IT" sz="2200" b="1" dirty="0">
                <a:solidFill>
                  <a:srgbClr val="C00000"/>
                </a:solidFill>
              </a:rPr>
              <a:t>eccellenza del Figlio suo, in quanto redentore, riconciliatore e mediatore</a:t>
            </a:r>
            <a:r>
              <a:rPr lang="it-IT" sz="2200" dirty="0">
                <a:solidFill>
                  <a:srgbClr val="C00000"/>
                </a:solidFill>
              </a:rPr>
              <a:t>, ella </a:t>
            </a:r>
            <a:r>
              <a:rPr lang="it-IT" sz="2200" b="1" dirty="0">
                <a:solidFill>
                  <a:srgbClr val="C00000"/>
                </a:solidFill>
              </a:rPr>
              <a:t>non contrasse il peccato originale</a:t>
            </a:r>
            <a:r>
              <a:rPr lang="it-IT" sz="2200" dirty="0">
                <a:solidFill>
                  <a:srgbClr val="C00000"/>
                </a:solidFill>
              </a:rPr>
              <a:t>. Un </a:t>
            </a:r>
            <a:r>
              <a:rPr lang="it-IT" sz="2200" b="1" dirty="0">
                <a:solidFill>
                  <a:srgbClr val="C00000"/>
                </a:solidFill>
              </a:rPr>
              <a:t>mediatore perfettissimo</a:t>
            </a:r>
            <a:r>
              <a:rPr lang="it-IT" sz="2200" dirty="0">
                <a:solidFill>
                  <a:srgbClr val="C00000"/>
                </a:solidFill>
              </a:rPr>
              <a:t> è infatti in grado di porre l’atto più perfetto possibile di mediazione nei confronti della persona per la quale esercita la sua funzione mediatrice. (…) Cristo per nessun altro esercitò tale potere in modo più eccellente di come lo esercitò per Maria… Ma ciò non sarebbe avvenuto se non avesse meritato di </a:t>
            </a:r>
            <a:r>
              <a:rPr lang="it-IT" sz="2200" b="1" dirty="0">
                <a:solidFill>
                  <a:srgbClr val="C00000"/>
                </a:solidFill>
              </a:rPr>
              <a:t>preservarla dal peccato originale</a:t>
            </a:r>
            <a:r>
              <a:rPr lang="it-IT" sz="2200" dirty="0">
                <a:solidFill>
                  <a:srgbClr val="C00000"/>
                </a:solidFill>
              </a:rPr>
              <a:t>».</a:t>
            </a:r>
            <a:endParaRPr lang="it-IT" sz="2200" dirty="0"/>
          </a:p>
          <a:p>
            <a:endParaRPr lang="it-IT" dirty="0"/>
          </a:p>
        </p:txBody>
      </p:sp>
      <p:pic>
        <p:nvPicPr>
          <p:cNvPr id="2050" name="Picture 2" descr="undefined">
            <a:extLst>
              <a:ext uri="{FF2B5EF4-FFF2-40B4-BE49-F238E27FC236}">
                <a16:creationId xmlns:a16="http://schemas.microsoft.com/office/drawing/2014/main" id="{5D91054F-D41C-4769-114F-C590E0C5EA5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40702" y="-4617"/>
            <a:ext cx="4151298" cy="6862617"/>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piè di pagina 3">
            <a:extLst>
              <a:ext uri="{FF2B5EF4-FFF2-40B4-BE49-F238E27FC236}">
                <a16:creationId xmlns:a16="http://schemas.microsoft.com/office/drawing/2014/main" id="{1F1DB404-9D30-895A-A730-22C562675FE9}"/>
              </a:ext>
            </a:extLst>
          </p:cNvPr>
          <p:cNvSpPr>
            <a:spLocks noGrp="1"/>
          </p:cNvSpPr>
          <p:nvPr>
            <p:ph type="ftr" sz="quarter" idx="11"/>
          </p:nvPr>
        </p:nvSpPr>
        <p:spPr>
          <a:xfrm>
            <a:off x="3410806" y="6342928"/>
            <a:ext cx="1083373" cy="365125"/>
          </a:xfrm>
        </p:spPr>
        <p:txBody>
          <a:bodyPr/>
          <a:lstStyle/>
          <a:p>
            <a:r>
              <a:rPr lang="it-IT" dirty="0" err="1"/>
              <a:t>a.a</a:t>
            </a:r>
            <a:r>
              <a:rPr lang="it-IT" dirty="0"/>
              <a:t>. 2025-26</a:t>
            </a:r>
          </a:p>
        </p:txBody>
      </p:sp>
    </p:spTree>
    <p:extLst>
      <p:ext uri="{BB962C8B-B14F-4D97-AF65-F5344CB8AC3E}">
        <p14:creationId xmlns:p14="http://schemas.microsoft.com/office/powerpoint/2010/main" val="3531281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0B1AB7-F89F-F995-C0A5-600965AA7862}"/>
              </a:ext>
            </a:extLst>
          </p:cNvPr>
          <p:cNvSpPr>
            <a:spLocks noGrp="1"/>
          </p:cNvSpPr>
          <p:nvPr>
            <p:ph type="title"/>
          </p:nvPr>
        </p:nvSpPr>
        <p:spPr/>
        <p:txBody>
          <a:bodyPr>
            <a:normAutofit/>
          </a:bodyPr>
          <a:lstStyle/>
          <a:p>
            <a:r>
              <a:rPr lang="it-IT" dirty="0">
                <a:latin typeface="Century Gothic" panose="020B0502020202020204" pitchFamily="34" charset="0"/>
                <a:ea typeface="Cambria" panose="02040503050406030204" pitchFamily="18" charset="0"/>
              </a:rPr>
              <a:t>Spiritualità mariana:</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il Medio Evo. La tutta santa</a:t>
            </a:r>
            <a:endParaRPr lang="it-IT" dirty="0"/>
          </a:p>
        </p:txBody>
      </p:sp>
      <p:sp>
        <p:nvSpPr>
          <p:cNvPr id="3" name="Segnaposto contenuto 2">
            <a:extLst>
              <a:ext uri="{FF2B5EF4-FFF2-40B4-BE49-F238E27FC236}">
                <a16:creationId xmlns:a16="http://schemas.microsoft.com/office/drawing/2014/main" id="{ACAA7831-527F-0879-F8F4-BFEDEDDF459F}"/>
              </a:ext>
            </a:extLst>
          </p:cNvPr>
          <p:cNvSpPr>
            <a:spLocks noGrp="1"/>
          </p:cNvSpPr>
          <p:nvPr>
            <p:ph sz="half" idx="1"/>
          </p:nvPr>
        </p:nvSpPr>
        <p:spPr>
          <a:xfrm>
            <a:off x="942805" y="2160588"/>
            <a:ext cx="6032141" cy="4461885"/>
          </a:xfrm>
        </p:spPr>
        <p:txBody>
          <a:bodyPr>
            <a:normAutofit/>
          </a:bodyPr>
          <a:lstStyle/>
          <a:p>
            <a:pPr marL="0" indent="0">
              <a:buNone/>
            </a:pPr>
            <a:r>
              <a:rPr lang="it-IT" dirty="0" err="1"/>
              <a:t>Mariale</a:t>
            </a:r>
            <a:r>
              <a:rPr lang="it-IT" dirty="0"/>
              <a:t> </a:t>
            </a:r>
            <a:r>
              <a:rPr lang="it-IT" i="1" dirty="0"/>
              <a:t>super </a:t>
            </a:r>
            <a:r>
              <a:rPr lang="it-IT" i="1" dirty="0" err="1"/>
              <a:t>missus</a:t>
            </a:r>
            <a:r>
              <a:rPr lang="it-IT" i="1" dirty="0"/>
              <a:t> est</a:t>
            </a:r>
            <a:r>
              <a:rPr lang="it-IT" dirty="0"/>
              <a:t>, sec. XIII:</a:t>
            </a:r>
          </a:p>
          <a:p>
            <a:pPr marL="0" indent="0" algn="ctr">
              <a:buNone/>
            </a:pPr>
            <a:r>
              <a:rPr lang="it-IT" sz="3200" dirty="0">
                <a:solidFill>
                  <a:srgbClr val="C00000"/>
                </a:solidFill>
              </a:rPr>
              <a:t>«Anselmo: “Risplendeva di una purezza tale che, dopo Dio, </a:t>
            </a:r>
            <a:r>
              <a:rPr lang="it-IT" sz="3200" b="1" dirty="0">
                <a:solidFill>
                  <a:srgbClr val="C00000"/>
                </a:solidFill>
              </a:rPr>
              <a:t>non se ne può immaginare una maggiore</a:t>
            </a:r>
            <a:r>
              <a:rPr lang="it-IT" sz="3200" dirty="0">
                <a:solidFill>
                  <a:srgbClr val="C00000"/>
                </a:solidFill>
              </a:rPr>
              <a:t>”. (…) “A lei non mancò nessuno dei beni di cui è capace una pura creatura durante la vita di quaggiù”».</a:t>
            </a:r>
            <a:endParaRPr lang="it-IT" sz="3200" dirty="0"/>
          </a:p>
          <a:p>
            <a:endParaRPr lang="it-IT" dirty="0"/>
          </a:p>
        </p:txBody>
      </p:sp>
      <p:pic>
        <p:nvPicPr>
          <p:cNvPr id="1028" name="Picture 4">
            <a:extLst>
              <a:ext uri="{FF2B5EF4-FFF2-40B4-BE49-F238E27FC236}">
                <a16:creationId xmlns:a16="http://schemas.microsoft.com/office/drawing/2014/main" id="{25C16727-580B-64FB-6FCA-5DE6C0A46D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970045" y="0"/>
            <a:ext cx="422195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piè di pagina 3">
            <a:extLst>
              <a:ext uri="{FF2B5EF4-FFF2-40B4-BE49-F238E27FC236}">
                <a16:creationId xmlns:a16="http://schemas.microsoft.com/office/drawing/2014/main" id="{25145ACE-6FD5-9A9A-A507-937459F975C2}"/>
              </a:ext>
            </a:extLst>
          </p:cNvPr>
          <p:cNvSpPr>
            <a:spLocks noGrp="1"/>
          </p:cNvSpPr>
          <p:nvPr>
            <p:ph type="ftr" sz="quarter" idx="11"/>
          </p:nvPr>
        </p:nvSpPr>
        <p:spPr>
          <a:xfrm>
            <a:off x="361359" y="3837710"/>
            <a:ext cx="167793" cy="1828799"/>
          </a:xfrm>
        </p:spPr>
        <p:txBody>
          <a:bodyPr/>
          <a:lstStyle/>
          <a:p>
            <a:r>
              <a:rPr lang="it-IT" dirty="0" err="1"/>
              <a:t>a.a</a:t>
            </a:r>
            <a:r>
              <a:rPr lang="it-IT" dirty="0"/>
              <a:t>. 2025-26</a:t>
            </a:r>
          </a:p>
        </p:txBody>
      </p:sp>
    </p:spTree>
    <p:extLst>
      <p:ext uri="{BB962C8B-B14F-4D97-AF65-F5344CB8AC3E}">
        <p14:creationId xmlns:p14="http://schemas.microsoft.com/office/powerpoint/2010/main" val="2343427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5F01DB-E00E-85AA-EF07-1E6179031E19}"/>
              </a:ext>
            </a:extLst>
          </p:cNvPr>
          <p:cNvSpPr>
            <a:spLocks noGrp="1"/>
          </p:cNvSpPr>
          <p:nvPr>
            <p:ph type="title"/>
          </p:nvPr>
        </p:nvSpPr>
        <p:spPr/>
        <p:txBody>
          <a:bodyPr/>
          <a:lstStyle/>
          <a:p>
            <a:pPr algn="ctr"/>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La consacrazione mariana</a:t>
            </a:r>
            <a:endParaRPr lang="it-IT" dirty="0"/>
          </a:p>
        </p:txBody>
      </p:sp>
      <p:sp>
        <p:nvSpPr>
          <p:cNvPr id="3" name="Segnaposto contenuto 2">
            <a:extLst>
              <a:ext uri="{FF2B5EF4-FFF2-40B4-BE49-F238E27FC236}">
                <a16:creationId xmlns:a16="http://schemas.microsoft.com/office/drawing/2014/main" id="{4B7B1270-45BD-3C64-1A3C-703118275B23}"/>
              </a:ext>
            </a:extLst>
          </p:cNvPr>
          <p:cNvSpPr>
            <a:spLocks noGrp="1"/>
          </p:cNvSpPr>
          <p:nvPr>
            <p:ph sz="half" idx="1"/>
          </p:nvPr>
        </p:nvSpPr>
        <p:spPr>
          <a:xfrm>
            <a:off x="677334" y="2160588"/>
            <a:ext cx="4184035" cy="4517303"/>
          </a:xfrm>
        </p:spPr>
        <p:txBody>
          <a:bodyPr>
            <a:normAutofit fontScale="55000" lnSpcReduction="20000"/>
          </a:bodyPr>
          <a:lstStyle/>
          <a:p>
            <a:pPr marL="0" indent="0">
              <a:buNone/>
            </a:pPr>
            <a:r>
              <a:rPr lang="it-IT" sz="3600" dirty="0">
                <a:latin typeface="Century Gothic" panose="020B0502020202020204" pitchFamily="34" charset="0"/>
              </a:rPr>
              <a:t>Eusebio Bruno (+1081), </a:t>
            </a:r>
            <a:r>
              <a:rPr lang="it-IT" sz="3600" i="1" dirty="0">
                <a:latin typeface="Century Gothic" panose="020B0502020202020204" pitchFamily="34" charset="0"/>
              </a:rPr>
              <a:t>Orazione a santa Maria</a:t>
            </a:r>
            <a:r>
              <a:rPr lang="it-IT" sz="3600" dirty="0">
                <a:latin typeface="Century Gothic" panose="020B0502020202020204" pitchFamily="34" charset="0"/>
              </a:rPr>
              <a:t>:</a:t>
            </a:r>
          </a:p>
          <a:p>
            <a:pPr marL="0" indent="0">
              <a:buNone/>
            </a:pPr>
            <a:r>
              <a:rPr lang="it-IT" sz="3800" dirty="0">
                <a:solidFill>
                  <a:srgbClr val="C00000"/>
                </a:solidFill>
                <a:latin typeface="Century Gothic" panose="020B0502020202020204" pitchFamily="34" charset="0"/>
              </a:rPr>
              <a:t>«Tu eserciti le tue misericordie attraverso le regioni del mondo. E a me che </a:t>
            </a:r>
            <a:r>
              <a:rPr lang="it-IT" sz="3800" b="1" dirty="0">
                <a:solidFill>
                  <a:srgbClr val="C00000"/>
                </a:solidFill>
                <a:latin typeface="Century Gothic" panose="020B0502020202020204" pitchFamily="34" charset="0"/>
              </a:rPr>
              <a:t>ti appartengo </a:t>
            </a:r>
            <a:r>
              <a:rPr lang="it-IT" sz="3800" dirty="0">
                <a:solidFill>
                  <a:srgbClr val="C00000"/>
                </a:solidFill>
                <a:latin typeface="Century Gothic" panose="020B0502020202020204" pitchFamily="34" charset="0"/>
              </a:rPr>
              <a:t>vorrai tu forse chiudere la porta della tua misericordia? Non nasconderti, avvicinati, affrettati, alzati; senza tardare, abbi pietà del </a:t>
            </a:r>
            <a:r>
              <a:rPr lang="it-IT" sz="3800" b="1" dirty="0">
                <a:solidFill>
                  <a:srgbClr val="C00000"/>
                </a:solidFill>
                <a:latin typeface="Century Gothic" panose="020B0502020202020204" pitchFamily="34" charset="0"/>
              </a:rPr>
              <a:t>tuo servo</a:t>
            </a:r>
            <a:r>
              <a:rPr lang="it-IT" sz="3800" dirty="0">
                <a:solidFill>
                  <a:srgbClr val="C00000"/>
                </a:solidFill>
                <a:latin typeface="Century Gothic" panose="020B0502020202020204" pitchFamily="34" charset="0"/>
              </a:rPr>
              <a:t>. (…) Che io non entri nelle porte degli inferi finché non mi avrai presentato a Cristo; allora testimonia che </a:t>
            </a:r>
            <a:r>
              <a:rPr lang="it-IT" sz="3800" b="1" dirty="0">
                <a:solidFill>
                  <a:srgbClr val="C00000"/>
                </a:solidFill>
                <a:latin typeface="Century Gothic" panose="020B0502020202020204" pitchFamily="34" charset="0"/>
              </a:rPr>
              <a:t>io sono tuo servo </a:t>
            </a:r>
            <a:r>
              <a:rPr lang="it-IT" sz="3800" dirty="0">
                <a:solidFill>
                  <a:srgbClr val="C00000"/>
                </a:solidFill>
                <a:latin typeface="Century Gothic" panose="020B0502020202020204" pitchFamily="34" charset="0"/>
              </a:rPr>
              <a:t>fin dalla nascita».</a:t>
            </a:r>
          </a:p>
          <a:p>
            <a:endParaRPr lang="it-IT" dirty="0"/>
          </a:p>
        </p:txBody>
      </p:sp>
      <p:sp>
        <p:nvSpPr>
          <p:cNvPr id="4" name="Segnaposto contenuto 3">
            <a:extLst>
              <a:ext uri="{FF2B5EF4-FFF2-40B4-BE49-F238E27FC236}">
                <a16:creationId xmlns:a16="http://schemas.microsoft.com/office/drawing/2014/main" id="{34A011EF-BABD-9E02-60EA-B5EC9505C8F8}"/>
              </a:ext>
            </a:extLst>
          </p:cNvPr>
          <p:cNvSpPr>
            <a:spLocks noGrp="1"/>
          </p:cNvSpPr>
          <p:nvPr>
            <p:ph sz="half" idx="2"/>
          </p:nvPr>
        </p:nvSpPr>
        <p:spPr>
          <a:xfrm>
            <a:off x="6239896" y="2160588"/>
            <a:ext cx="5481049" cy="4351047"/>
          </a:xfrm>
        </p:spPr>
        <p:txBody>
          <a:bodyPr>
            <a:normAutofit fontScale="55000" lnSpcReduction="20000"/>
          </a:bodyPr>
          <a:lstStyle/>
          <a:p>
            <a:pPr marL="0" indent="0" algn="r">
              <a:buNone/>
            </a:pPr>
            <a:r>
              <a:rPr lang="it-IT" sz="3600" dirty="0">
                <a:latin typeface="Century Gothic" panose="020B0502020202020204" pitchFamily="34" charset="0"/>
              </a:rPr>
              <a:t>La </a:t>
            </a:r>
            <a:r>
              <a:rPr lang="it-IT" sz="3600" i="1" dirty="0">
                <a:latin typeface="Century Gothic" panose="020B0502020202020204" pitchFamily="34" charset="0"/>
              </a:rPr>
              <a:t>“Legenda de origine” </a:t>
            </a:r>
            <a:r>
              <a:rPr lang="it-IT" sz="3600" dirty="0">
                <a:latin typeface="Century Gothic" panose="020B0502020202020204" pitchFamily="34" charset="0"/>
              </a:rPr>
              <a:t>dei Servi di Maria (1318), 18</a:t>
            </a:r>
            <a:r>
              <a:rPr lang="it-IT" sz="2800" dirty="0">
                <a:latin typeface="Century Gothic" panose="020B0502020202020204" pitchFamily="34" charset="0"/>
              </a:rPr>
              <a:t>:</a:t>
            </a:r>
          </a:p>
          <a:p>
            <a:pPr marL="0" indent="0" algn="r">
              <a:buNone/>
            </a:pPr>
            <a:r>
              <a:rPr lang="it-IT" sz="4400" dirty="0">
                <a:solidFill>
                  <a:srgbClr val="C00000"/>
                </a:solidFill>
                <a:latin typeface="Century Gothic" panose="020B0502020202020204" pitchFamily="34" charset="0"/>
              </a:rPr>
              <a:t>«Così appare chiara la terza caratteristica della loro condizione di vita che consiste nella </a:t>
            </a:r>
            <a:r>
              <a:rPr lang="it-IT" sz="4400" b="1" dirty="0">
                <a:solidFill>
                  <a:srgbClr val="C00000"/>
                </a:solidFill>
                <a:latin typeface="Century Gothic" panose="020B0502020202020204" pitchFamily="34" charset="0"/>
              </a:rPr>
              <a:t>riverenza verso nostra Signora </a:t>
            </a:r>
            <a:r>
              <a:rPr lang="it-IT" sz="4400" dirty="0">
                <a:solidFill>
                  <a:srgbClr val="C00000"/>
                </a:solidFill>
                <a:latin typeface="Century Gothic" panose="020B0502020202020204" pitchFamily="34" charset="0"/>
              </a:rPr>
              <a:t>(…) mettendosi, </a:t>
            </a:r>
            <a:r>
              <a:rPr lang="it-IT" sz="4400" b="1" dirty="0">
                <a:solidFill>
                  <a:srgbClr val="C00000"/>
                </a:solidFill>
                <a:latin typeface="Century Gothic" panose="020B0502020202020204" pitchFamily="34" charset="0"/>
              </a:rPr>
              <a:t>a onore di Dio, al servizio della Vergine Madre sua</a:t>
            </a:r>
            <a:r>
              <a:rPr lang="it-IT" sz="4400" dirty="0">
                <a:solidFill>
                  <a:srgbClr val="C00000"/>
                </a:solidFill>
                <a:latin typeface="Century Gothic" panose="020B0502020202020204" pitchFamily="34" charset="0"/>
              </a:rPr>
              <a:t>, vollero fin da allora essere chiamati “</a:t>
            </a:r>
            <a:r>
              <a:rPr lang="it-IT" sz="4400" b="1" dirty="0">
                <a:solidFill>
                  <a:srgbClr val="C00000"/>
                </a:solidFill>
                <a:latin typeface="Century Gothic" panose="020B0502020202020204" pitchFamily="34" charset="0"/>
              </a:rPr>
              <a:t>Servi di santa Maria</a:t>
            </a:r>
            <a:r>
              <a:rPr lang="it-IT" sz="4400" dirty="0">
                <a:solidFill>
                  <a:srgbClr val="C00000"/>
                </a:solidFill>
                <a:latin typeface="Century Gothic" panose="020B0502020202020204" pitchFamily="34" charset="0"/>
              </a:rPr>
              <a:t>”, assumendosi un regolamento di vita secondo il consiglio di persone sagge».</a:t>
            </a:r>
          </a:p>
          <a:p>
            <a:pPr algn="r"/>
            <a:endParaRPr lang="it-IT" dirty="0"/>
          </a:p>
        </p:txBody>
      </p:sp>
      <p:sp>
        <p:nvSpPr>
          <p:cNvPr id="5" name="Segnaposto piè di pagina 4">
            <a:extLst>
              <a:ext uri="{FF2B5EF4-FFF2-40B4-BE49-F238E27FC236}">
                <a16:creationId xmlns:a16="http://schemas.microsoft.com/office/drawing/2014/main" id="{4FBF2ECD-ADE9-8AD4-603C-3F9DF7DEA788}"/>
              </a:ext>
            </a:extLst>
          </p:cNvPr>
          <p:cNvSpPr>
            <a:spLocks noGrp="1"/>
          </p:cNvSpPr>
          <p:nvPr>
            <p:ph type="ftr" sz="quarter" idx="11"/>
          </p:nvPr>
        </p:nvSpPr>
        <p:spPr>
          <a:xfrm>
            <a:off x="5278582" y="6041362"/>
            <a:ext cx="1696364" cy="365125"/>
          </a:xfrm>
        </p:spPr>
        <p:txBody>
          <a:bodyPr/>
          <a:lstStyle/>
          <a:p>
            <a:r>
              <a:rPr lang="it-IT" dirty="0" err="1"/>
              <a:t>a.a</a:t>
            </a:r>
            <a:r>
              <a:rPr lang="it-IT" dirty="0"/>
              <a:t>. </a:t>
            </a:r>
            <a:r>
              <a:rPr lang="it-IT" sz="1050" dirty="0"/>
              <a:t>2025-26</a:t>
            </a:r>
          </a:p>
        </p:txBody>
      </p:sp>
    </p:spTree>
    <p:extLst>
      <p:ext uri="{BB962C8B-B14F-4D97-AF65-F5344CB8AC3E}">
        <p14:creationId xmlns:p14="http://schemas.microsoft.com/office/powerpoint/2010/main" val="201520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B0319563-4F37-62E6-A65B-C64F4759487F}"/>
              </a:ext>
            </a:extLst>
          </p:cNvPr>
          <p:cNvSpPr>
            <a:spLocks noGrp="1"/>
          </p:cNvSpPr>
          <p:nvPr>
            <p:ph type="body" sz="quarter" idx="13"/>
          </p:nvPr>
        </p:nvSpPr>
        <p:spPr>
          <a:xfrm>
            <a:off x="9274001" y="1965427"/>
            <a:ext cx="2389969" cy="2467923"/>
          </a:xfrm>
        </p:spPr>
        <p:txBody>
          <a:bodyPr anchor="t"/>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l’intercessione mariana</a:t>
            </a:r>
            <a:endParaRPr lang="it-IT" dirty="0"/>
          </a:p>
          <a:p>
            <a:endParaRPr lang="it-IT" dirty="0"/>
          </a:p>
        </p:txBody>
      </p:sp>
      <p:sp>
        <p:nvSpPr>
          <p:cNvPr id="4" name="Segnaposto contenuto 3">
            <a:extLst>
              <a:ext uri="{FF2B5EF4-FFF2-40B4-BE49-F238E27FC236}">
                <a16:creationId xmlns:a16="http://schemas.microsoft.com/office/drawing/2014/main" id="{C9303E84-228C-25D9-40A0-E76542E7E035}"/>
              </a:ext>
            </a:extLst>
          </p:cNvPr>
          <p:cNvSpPr>
            <a:spLocks noGrp="1"/>
          </p:cNvSpPr>
          <p:nvPr>
            <p:ph type="body" idx="1"/>
          </p:nvPr>
        </p:nvSpPr>
        <p:spPr>
          <a:xfrm>
            <a:off x="424113" y="4892573"/>
            <a:ext cx="10986637" cy="1845852"/>
          </a:xfrm>
        </p:spPr>
        <p:txBody>
          <a:bodyPr>
            <a:normAutofit lnSpcReduction="10000"/>
          </a:bodyPr>
          <a:lstStyle/>
          <a:p>
            <a:pPr algn="ctr"/>
            <a:r>
              <a:rPr lang="it-IT" dirty="0"/>
              <a:t>Assalonne di </a:t>
            </a:r>
            <a:r>
              <a:rPr lang="it-IT" dirty="0" err="1"/>
              <a:t>Sprinckirsbach</a:t>
            </a:r>
            <a:r>
              <a:rPr lang="it-IT" dirty="0"/>
              <a:t> (+1205), </a:t>
            </a:r>
            <a:r>
              <a:rPr lang="it-IT" i="1" dirty="0"/>
              <a:t>Sermone 44 per la festa dell’Assunzione</a:t>
            </a:r>
            <a:r>
              <a:rPr lang="it-IT" dirty="0"/>
              <a:t>:</a:t>
            </a:r>
          </a:p>
          <a:p>
            <a:pPr algn="r"/>
            <a:r>
              <a:rPr lang="it-IT" dirty="0">
                <a:solidFill>
                  <a:srgbClr val="C00000"/>
                </a:solidFill>
              </a:rPr>
              <a:t>«Gli altri santi garantiscono ai mortali il loro sostegno in modo diverso (…) Maria invece, essendo </a:t>
            </a:r>
            <a:r>
              <a:rPr lang="it-IT" b="1" dirty="0">
                <a:solidFill>
                  <a:srgbClr val="C00000"/>
                </a:solidFill>
              </a:rPr>
              <a:t>la Regina di tutti</a:t>
            </a:r>
            <a:r>
              <a:rPr lang="it-IT" dirty="0">
                <a:solidFill>
                  <a:srgbClr val="C00000"/>
                </a:solidFill>
              </a:rPr>
              <a:t>, è anche </a:t>
            </a:r>
            <a:r>
              <a:rPr lang="it-IT" b="1" dirty="0">
                <a:solidFill>
                  <a:srgbClr val="C00000"/>
                </a:solidFill>
              </a:rPr>
              <a:t>la patrona di tutti</a:t>
            </a:r>
            <a:r>
              <a:rPr lang="it-IT" dirty="0">
                <a:solidFill>
                  <a:srgbClr val="C00000"/>
                </a:solidFill>
              </a:rPr>
              <a:t> (…) Illumina con un raggio di misericordia quelli che sono </a:t>
            </a:r>
            <a:r>
              <a:rPr lang="it-IT" b="1" dirty="0">
                <a:solidFill>
                  <a:srgbClr val="C00000"/>
                </a:solidFill>
              </a:rPr>
              <a:t>lontani</a:t>
            </a:r>
            <a:r>
              <a:rPr lang="it-IT" dirty="0">
                <a:solidFill>
                  <a:srgbClr val="C00000"/>
                </a:solidFill>
              </a:rPr>
              <a:t>; con la soavità della consolazione quelli che sono </a:t>
            </a:r>
            <a:r>
              <a:rPr lang="it-IT" b="1" dirty="0">
                <a:solidFill>
                  <a:srgbClr val="C00000"/>
                </a:solidFill>
              </a:rPr>
              <a:t>vicini</a:t>
            </a:r>
            <a:r>
              <a:rPr lang="it-IT" dirty="0">
                <a:solidFill>
                  <a:srgbClr val="C00000"/>
                </a:solidFill>
              </a:rPr>
              <a:t>; con l’eccellenza della sua gloria coloro che sono con lei </a:t>
            </a:r>
            <a:r>
              <a:rPr lang="it-IT" b="1" dirty="0">
                <a:solidFill>
                  <a:srgbClr val="C00000"/>
                </a:solidFill>
              </a:rPr>
              <a:t>nella patria</a:t>
            </a:r>
            <a:r>
              <a:rPr lang="it-IT" dirty="0">
                <a:solidFill>
                  <a:srgbClr val="C00000"/>
                </a:solidFill>
              </a:rPr>
              <a:t>. </a:t>
            </a:r>
            <a:r>
              <a:rPr lang="it-IT" b="1" dirty="0">
                <a:solidFill>
                  <a:srgbClr val="C00000"/>
                </a:solidFill>
              </a:rPr>
              <a:t>Sia i giusti che i peccatori </a:t>
            </a:r>
            <a:r>
              <a:rPr lang="it-IT" dirty="0">
                <a:solidFill>
                  <a:srgbClr val="C00000"/>
                </a:solidFill>
              </a:rPr>
              <a:t>invocano Maria; </a:t>
            </a:r>
            <a:r>
              <a:rPr lang="it-IT" b="1" dirty="0">
                <a:solidFill>
                  <a:srgbClr val="C00000"/>
                </a:solidFill>
              </a:rPr>
              <a:t>sia gli angeli che gli arcangeli </a:t>
            </a:r>
            <a:r>
              <a:rPr lang="it-IT" dirty="0">
                <a:solidFill>
                  <a:srgbClr val="C00000"/>
                </a:solidFill>
              </a:rPr>
              <a:t>guardano a Maria».</a:t>
            </a:r>
            <a:endParaRPr lang="it-IT" dirty="0"/>
          </a:p>
          <a:p>
            <a:endParaRPr lang="it-IT" dirty="0"/>
          </a:p>
        </p:txBody>
      </p:sp>
      <p:sp>
        <p:nvSpPr>
          <p:cNvPr id="3" name="Segnaposto piè di pagina 2">
            <a:extLst>
              <a:ext uri="{FF2B5EF4-FFF2-40B4-BE49-F238E27FC236}">
                <a16:creationId xmlns:a16="http://schemas.microsoft.com/office/drawing/2014/main" id="{853CFEC7-2052-797C-A5B2-81CE8CB76BA6}"/>
              </a:ext>
            </a:extLst>
          </p:cNvPr>
          <p:cNvSpPr>
            <a:spLocks noGrp="1"/>
          </p:cNvSpPr>
          <p:nvPr>
            <p:ph type="ftr" sz="quarter" idx="11"/>
          </p:nvPr>
        </p:nvSpPr>
        <p:spPr>
          <a:xfrm>
            <a:off x="781250" y="6373300"/>
            <a:ext cx="1290011" cy="365125"/>
          </a:xfrm>
        </p:spPr>
        <p:txBody>
          <a:bodyPr/>
          <a:lstStyle/>
          <a:p>
            <a:r>
              <a:rPr lang="it-IT" dirty="0" err="1"/>
              <a:t>a.a</a:t>
            </a:r>
            <a:r>
              <a:rPr lang="it-IT" dirty="0"/>
              <a:t>. </a:t>
            </a:r>
            <a:r>
              <a:rPr lang="it-IT" sz="1050" dirty="0"/>
              <a:t>2025-6</a:t>
            </a:r>
          </a:p>
        </p:txBody>
      </p:sp>
      <p:pic>
        <p:nvPicPr>
          <p:cNvPr id="6" name="Picture 2" descr="La basilica di Santa Maria Maggiore, dove Maria è Regina - Vatican News">
            <a:extLst>
              <a:ext uri="{FF2B5EF4-FFF2-40B4-BE49-F238E27FC236}">
                <a16:creationId xmlns:a16="http://schemas.microsoft.com/office/drawing/2014/main" id="{1AE9A85C-0FC2-6664-B175-A40FD011F326}"/>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0" y="-2944"/>
            <a:ext cx="8510954" cy="478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528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7D72A4-17AD-9141-5DDA-032B53B50988}"/>
              </a:ext>
            </a:extLst>
          </p:cNvPr>
          <p:cNvSpPr>
            <a:spLocks noGrp="1"/>
          </p:cNvSpPr>
          <p:nvPr>
            <p:ph type="title"/>
          </p:nvPr>
        </p:nvSpPr>
        <p:spPr/>
        <p:txBody>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l’intercessione mariana</a:t>
            </a:r>
            <a:endParaRPr lang="it-IT" dirty="0"/>
          </a:p>
        </p:txBody>
      </p:sp>
      <p:sp>
        <p:nvSpPr>
          <p:cNvPr id="3" name="Segnaposto contenuto 2">
            <a:extLst>
              <a:ext uri="{FF2B5EF4-FFF2-40B4-BE49-F238E27FC236}">
                <a16:creationId xmlns:a16="http://schemas.microsoft.com/office/drawing/2014/main" id="{D1DC5E21-8FE2-67C5-760C-D1A0AE5CF0BB}"/>
              </a:ext>
            </a:extLst>
          </p:cNvPr>
          <p:cNvSpPr>
            <a:spLocks noGrp="1"/>
          </p:cNvSpPr>
          <p:nvPr>
            <p:ph idx="1"/>
          </p:nvPr>
        </p:nvSpPr>
        <p:spPr>
          <a:xfrm>
            <a:off x="677334" y="2160589"/>
            <a:ext cx="8596668" cy="4245898"/>
          </a:xfrm>
        </p:spPr>
        <p:txBody>
          <a:bodyPr>
            <a:normAutofit lnSpcReduction="10000"/>
          </a:bodyPr>
          <a:lstStyle/>
          <a:p>
            <a:pPr marL="0" indent="0" algn="just">
              <a:buNone/>
            </a:pPr>
            <a:r>
              <a:rPr lang="it-IT" sz="2400" dirty="0"/>
              <a:t>Riccardo di san Lorenzo (+1245), </a:t>
            </a:r>
            <a:r>
              <a:rPr lang="it-IT" sz="2400" i="1" dirty="0"/>
              <a:t>Lodi della B.V. Maria</a:t>
            </a:r>
            <a:r>
              <a:rPr lang="it-IT" sz="2400" dirty="0"/>
              <a:t>:</a:t>
            </a:r>
          </a:p>
          <a:p>
            <a:pPr marL="0" indent="0" algn="just">
              <a:buNone/>
            </a:pPr>
            <a:endParaRPr lang="it-IT" sz="2400" dirty="0"/>
          </a:p>
          <a:p>
            <a:pPr marL="0" indent="0" algn="ctr">
              <a:lnSpc>
                <a:spcPct val="150000"/>
              </a:lnSpc>
              <a:buNone/>
            </a:pPr>
            <a:r>
              <a:rPr lang="it-IT" sz="2400" dirty="0">
                <a:solidFill>
                  <a:srgbClr val="C00000"/>
                </a:solidFill>
              </a:rPr>
              <a:t>«Per la salvezza di quelli che la servono, Maria non solo può supplicare il Figlio come fanno tutti gli altri santi, ma può anche </a:t>
            </a:r>
            <a:r>
              <a:rPr lang="it-IT" sz="2400" b="1" dirty="0">
                <a:solidFill>
                  <a:srgbClr val="C00000"/>
                </a:solidFill>
              </a:rPr>
              <a:t>dargli ordini </a:t>
            </a:r>
            <a:r>
              <a:rPr lang="it-IT" sz="2400" dirty="0">
                <a:solidFill>
                  <a:srgbClr val="C00000"/>
                </a:solidFill>
              </a:rPr>
              <a:t>con la sua autorità materna. Per cui preghiamola così: “Mostra che ci sei madre”: supplica per noi il Figlio tuo quasi con decisione e con </a:t>
            </a:r>
            <a:r>
              <a:rPr lang="it-IT" sz="2400" b="1" dirty="0">
                <a:solidFill>
                  <a:srgbClr val="C00000"/>
                </a:solidFill>
              </a:rPr>
              <a:t>materna autorità</a:t>
            </a:r>
            <a:r>
              <a:rPr lang="it-IT" sz="2400" dirty="0">
                <a:solidFill>
                  <a:srgbClr val="C00000"/>
                </a:solidFill>
              </a:rPr>
              <a:t>».</a:t>
            </a:r>
            <a:endParaRPr lang="it-IT" sz="2400" dirty="0"/>
          </a:p>
          <a:p>
            <a:endParaRPr lang="it-IT" dirty="0"/>
          </a:p>
        </p:txBody>
      </p:sp>
      <p:sp>
        <p:nvSpPr>
          <p:cNvPr id="4" name="Segnaposto piè di pagina 3">
            <a:extLst>
              <a:ext uri="{FF2B5EF4-FFF2-40B4-BE49-F238E27FC236}">
                <a16:creationId xmlns:a16="http://schemas.microsoft.com/office/drawing/2014/main" id="{99E6ED5A-F038-E18F-BFA9-93EC9D5CE847}"/>
              </a:ext>
            </a:extLst>
          </p:cNvPr>
          <p:cNvSpPr>
            <a:spLocks noGrp="1"/>
          </p:cNvSpPr>
          <p:nvPr>
            <p:ph type="ftr" sz="quarter" idx="11"/>
          </p:nvPr>
        </p:nvSpPr>
        <p:spPr>
          <a:xfrm>
            <a:off x="677334" y="6041362"/>
            <a:ext cx="2356811" cy="365125"/>
          </a:xfrm>
        </p:spPr>
        <p:txBody>
          <a:bodyPr/>
          <a:lstStyle/>
          <a:p>
            <a:r>
              <a:rPr lang="it-IT" sz="1050" dirty="0" err="1"/>
              <a:t>a.a</a:t>
            </a:r>
            <a:r>
              <a:rPr lang="it-IT" sz="1050" dirty="0"/>
              <a:t>. 2025-26</a:t>
            </a:r>
          </a:p>
        </p:txBody>
      </p:sp>
    </p:spTree>
    <p:extLst>
      <p:ext uri="{BB962C8B-B14F-4D97-AF65-F5344CB8AC3E}">
        <p14:creationId xmlns:p14="http://schemas.microsoft.com/office/powerpoint/2010/main" val="4156982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BDCE5E-36E5-E372-220A-14FDAD44F54D}"/>
              </a:ext>
            </a:extLst>
          </p:cNvPr>
          <p:cNvSpPr>
            <a:spLocks noGrp="1"/>
          </p:cNvSpPr>
          <p:nvPr>
            <p:ph type="title"/>
          </p:nvPr>
        </p:nvSpPr>
        <p:spPr>
          <a:xfrm>
            <a:off x="677334" y="609600"/>
            <a:ext cx="6905152" cy="1320800"/>
          </a:xfrm>
        </p:spPr>
        <p:txBody>
          <a:bodyPr>
            <a:normAutofit fontScale="90000"/>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l’imitazione mariana</a:t>
            </a:r>
            <a:endParaRPr lang="it-IT" dirty="0"/>
          </a:p>
        </p:txBody>
      </p:sp>
      <p:sp>
        <p:nvSpPr>
          <p:cNvPr id="3" name="Segnaposto contenuto 2">
            <a:extLst>
              <a:ext uri="{FF2B5EF4-FFF2-40B4-BE49-F238E27FC236}">
                <a16:creationId xmlns:a16="http://schemas.microsoft.com/office/drawing/2014/main" id="{EE4EF0E3-25F0-9ADB-FFE6-08BBAD6D3A08}"/>
              </a:ext>
            </a:extLst>
          </p:cNvPr>
          <p:cNvSpPr>
            <a:spLocks noGrp="1"/>
          </p:cNvSpPr>
          <p:nvPr>
            <p:ph sz="half" idx="1"/>
          </p:nvPr>
        </p:nvSpPr>
        <p:spPr>
          <a:xfrm>
            <a:off x="791633" y="2147456"/>
            <a:ext cx="6607973" cy="4387632"/>
          </a:xfrm>
        </p:spPr>
        <p:txBody>
          <a:bodyPr>
            <a:normAutofit fontScale="92500" lnSpcReduction="20000"/>
          </a:bodyPr>
          <a:lstStyle/>
          <a:p>
            <a:pPr marL="0" indent="0" algn="just">
              <a:buNone/>
            </a:pPr>
            <a:r>
              <a:rPr lang="it-IT" sz="2200" dirty="0"/>
              <a:t>Riccardo di san Lorenzo (+1245), </a:t>
            </a:r>
            <a:r>
              <a:rPr lang="it-IT" sz="2200" i="1" dirty="0"/>
              <a:t>Lodi della B.V. Maria</a:t>
            </a:r>
            <a:r>
              <a:rPr lang="it-IT" sz="2200" dirty="0"/>
              <a:t>:</a:t>
            </a:r>
          </a:p>
          <a:p>
            <a:pPr marL="0" indent="0" algn="just">
              <a:buNone/>
            </a:pPr>
            <a:endParaRPr lang="it-IT" dirty="0"/>
          </a:p>
          <a:p>
            <a:pPr marL="0" indent="0" algn="ctr">
              <a:buNone/>
            </a:pPr>
            <a:r>
              <a:rPr lang="it-IT" sz="2800" dirty="0">
                <a:solidFill>
                  <a:srgbClr val="C00000"/>
                </a:solidFill>
              </a:rPr>
              <a:t>«“Nelle molte parole non manca il peccato” (</a:t>
            </a:r>
            <a:r>
              <a:rPr lang="it-IT" sz="2800" dirty="0" err="1">
                <a:solidFill>
                  <a:srgbClr val="C00000"/>
                </a:solidFill>
              </a:rPr>
              <a:t>Prv</a:t>
            </a:r>
            <a:r>
              <a:rPr lang="it-IT" sz="2800" dirty="0">
                <a:solidFill>
                  <a:srgbClr val="C00000"/>
                </a:solidFill>
              </a:rPr>
              <a:t> 10,19). Abbiamo </a:t>
            </a:r>
            <a:r>
              <a:rPr lang="it-IT" sz="2800" b="1" dirty="0">
                <a:solidFill>
                  <a:srgbClr val="C00000"/>
                </a:solidFill>
              </a:rPr>
              <a:t>l’esempio della Vergine gloriosa</a:t>
            </a:r>
            <a:r>
              <a:rPr lang="it-IT" sz="2800" dirty="0">
                <a:solidFill>
                  <a:srgbClr val="C00000"/>
                </a:solidFill>
              </a:rPr>
              <a:t>, la quale, per quanto si legge nel Vangelo, non disse se non sette parole. </a:t>
            </a:r>
            <a:r>
              <a:rPr lang="it-IT" sz="2800" b="1" dirty="0">
                <a:solidFill>
                  <a:srgbClr val="C00000"/>
                </a:solidFill>
              </a:rPr>
              <a:t>Leggi e imitala</a:t>
            </a:r>
            <a:r>
              <a:rPr lang="it-IT" sz="2800" dirty="0">
                <a:solidFill>
                  <a:srgbClr val="C00000"/>
                </a:solidFill>
              </a:rPr>
              <a:t>. Perciò Maria deve essere assiduamente </a:t>
            </a:r>
            <a:r>
              <a:rPr lang="it-IT" sz="2800" b="1" dirty="0">
                <a:solidFill>
                  <a:srgbClr val="C00000"/>
                </a:solidFill>
              </a:rPr>
              <a:t>invocata dal suo servitore </a:t>
            </a:r>
            <a:r>
              <a:rPr lang="it-IT" sz="2800" dirty="0">
                <a:solidFill>
                  <a:srgbClr val="C00000"/>
                </a:solidFill>
              </a:rPr>
              <a:t>con questa preghiera: O mia Signora, “metti una custodia alla mia bocca …”».</a:t>
            </a:r>
            <a:endParaRPr lang="it-IT" sz="2800" dirty="0"/>
          </a:p>
          <a:p>
            <a:endParaRPr lang="it-IT" dirty="0"/>
          </a:p>
        </p:txBody>
      </p:sp>
      <p:pic>
        <p:nvPicPr>
          <p:cNvPr id="4098" name="Picture 2" descr="Imitazione di Maria - Tommaso da Kempis - Progetto Editoriale Mariano 3459 - Foto 1 di 1">
            <a:extLst>
              <a:ext uri="{FF2B5EF4-FFF2-40B4-BE49-F238E27FC236}">
                <a16:creationId xmlns:a16="http://schemas.microsoft.com/office/drawing/2014/main" id="{55B435CE-3512-7A15-521E-ED5BE5833BA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857743" y="-1"/>
            <a:ext cx="4334257"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5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1085DD90-2AA2-19CE-5B1B-92885ED4AA51}"/>
              </a:ext>
            </a:extLst>
          </p:cNvPr>
          <p:cNvSpPr>
            <a:spLocks noGrp="1"/>
          </p:cNvSpPr>
          <p:nvPr>
            <p:ph type="title"/>
          </p:nvPr>
        </p:nvSpPr>
        <p:spPr/>
        <p:txBody>
          <a:bodyPr/>
          <a:lstStyle/>
          <a:p>
            <a:r>
              <a:rPr lang="it-IT" dirty="0">
                <a:latin typeface="Century Gothic" panose="020B0502020202020204" pitchFamily="34" charset="0"/>
                <a:ea typeface="Cambria" panose="02040503050406030204" pitchFamily="18" charset="0"/>
              </a:rPr>
              <a:t>Spiritualità mariana: il Medio Evo</a:t>
            </a:r>
            <a:br>
              <a:rPr lang="it-IT">
                <a:latin typeface="Century Gothic" panose="020B0502020202020204" pitchFamily="34" charset="0"/>
                <a:ea typeface="Cambria" panose="02040503050406030204" pitchFamily="18" charset="0"/>
              </a:rPr>
            </a:br>
            <a:r>
              <a:rPr lang="it-IT">
                <a:latin typeface="Century Gothic" panose="020B0502020202020204" pitchFamily="34" charset="0"/>
                <a:ea typeface="Cambria" panose="02040503050406030204" pitchFamily="18" charset="0"/>
              </a:rPr>
              <a:t>Bibliografia</a:t>
            </a:r>
            <a:endParaRPr lang="it-IT"/>
          </a:p>
        </p:txBody>
      </p:sp>
      <p:sp>
        <p:nvSpPr>
          <p:cNvPr id="6" name="Segnaposto contenuto 5">
            <a:extLst>
              <a:ext uri="{FF2B5EF4-FFF2-40B4-BE49-F238E27FC236}">
                <a16:creationId xmlns:a16="http://schemas.microsoft.com/office/drawing/2014/main" id="{FC8ED10A-49D0-2E72-1174-FB23AFE6F708}"/>
              </a:ext>
            </a:extLst>
          </p:cNvPr>
          <p:cNvSpPr>
            <a:spLocks noGrp="1"/>
          </p:cNvSpPr>
          <p:nvPr>
            <p:ph idx="1"/>
          </p:nvPr>
        </p:nvSpPr>
        <p:spPr>
          <a:xfrm>
            <a:off x="677334" y="2160589"/>
            <a:ext cx="9270230" cy="3880773"/>
          </a:xfrm>
        </p:spPr>
        <p:txBody>
          <a:bodyPr/>
          <a:lstStyle/>
          <a:p>
            <a:pPr algn="just"/>
            <a:r>
              <a:rPr lang="it-IT" sz="2400" dirty="0">
                <a:latin typeface="Century Gothic" panose="020B0502020202020204" pitchFamily="34" charset="0"/>
              </a:rPr>
              <a:t>S. DE FIORES, </a:t>
            </a:r>
            <a:r>
              <a:rPr lang="it-IT" sz="2400" i="1" dirty="0">
                <a:latin typeface="Century Gothic" panose="020B0502020202020204" pitchFamily="34" charset="0"/>
              </a:rPr>
              <a:t>Maria sintesi di valori</a:t>
            </a:r>
            <a:r>
              <a:rPr lang="it-IT" sz="2400" dirty="0">
                <a:latin typeface="Century Gothic" panose="020B0502020202020204" pitchFamily="34" charset="0"/>
              </a:rPr>
              <a:t>, San Paolo, Cinisello Balsamo (MI) 2005, pp. 155-208.</a:t>
            </a:r>
          </a:p>
          <a:p>
            <a:pPr algn="just"/>
            <a:r>
              <a:rPr lang="it-IT" sz="2400" dirty="0">
                <a:latin typeface="Century Gothic" panose="020B0502020202020204" pitchFamily="34" charset="0"/>
              </a:rPr>
              <a:t>S. DE FIORES, </a:t>
            </a:r>
            <a:r>
              <a:rPr lang="it-IT" sz="2400" i="1" dirty="0">
                <a:latin typeface="Century Gothic" panose="020B0502020202020204" pitchFamily="34" charset="0"/>
              </a:rPr>
              <a:t>Maria nella vita secondo lo Spirito</a:t>
            </a:r>
            <a:r>
              <a:rPr lang="it-IT" sz="2400" dirty="0">
                <a:latin typeface="Century Gothic" panose="020B0502020202020204" pitchFamily="34" charset="0"/>
              </a:rPr>
              <a:t>, AMI, Roma 2003, pp. 92-104.</a:t>
            </a:r>
          </a:p>
          <a:p>
            <a:pPr algn="just"/>
            <a:r>
              <a:rPr lang="it-IT" sz="2400" dirty="0">
                <a:latin typeface="Century Gothic" panose="020B0502020202020204" pitchFamily="34" charset="0"/>
              </a:rPr>
              <a:t>S. DE FIORES, </a:t>
            </a:r>
            <a:r>
              <a:rPr lang="it-IT" sz="2400" i="1" dirty="0">
                <a:latin typeface="Century Gothic" panose="020B0502020202020204" pitchFamily="34" charset="0"/>
              </a:rPr>
              <a:t>Maria. Nuovissimo Dizionario </a:t>
            </a:r>
            <a:r>
              <a:rPr lang="it-IT" sz="2400" dirty="0">
                <a:latin typeface="Century Gothic" panose="020B0502020202020204" pitchFamily="34" charset="0"/>
              </a:rPr>
              <a:t>2, EDB, Bologna 2006, pp. 1628-1640.</a:t>
            </a:r>
          </a:p>
          <a:p>
            <a:pPr algn="just"/>
            <a:r>
              <a:rPr lang="it-IT" sz="2400" dirty="0">
                <a:latin typeface="Century Gothic" panose="020B0502020202020204" pitchFamily="34" charset="0"/>
              </a:rPr>
              <a:t>A. PIZZARELLI, </a:t>
            </a:r>
            <a:r>
              <a:rPr lang="it-IT" sz="2400" i="1" dirty="0">
                <a:latin typeface="Century Gothic" panose="020B0502020202020204" pitchFamily="34" charset="0"/>
              </a:rPr>
              <a:t>La presenza di Maria nella vita della Chiesa</a:t>
            </a:r>
            <a:r>
              <a:rPr lang="it-IT" sz="2400" dirty="0">
                <a:latin typeface="Century Gothic" panose="020B0502020202020204" pitchFamily="34" charset="0"/>
              </a:rPr>
              <a:t>, Edizioni Paoline, Cinisello Balsamo (MI) 1990, pp. 87-101.</a:t>
            </a:r>
          </a:p>
          <a:p>
            <a:endParaRPr lang="it-IT" dirty="0"/>
          </a:p>
        </p:txBody>
      </p:sp>
      <p:sp>
        <p:nvSpPr>
          <p:cNvPr id="2" name="Segnaposto piè di pagina 1">
            <a:extLst>
              <a:ext uri="{FF2B5EF4-FFF2-40B4-BE49-F238E27FC236}">
                <a16:creationId xmlns:a16="http://schemas.microsoft.com/office/drawing/2014/main" id="{DA878E74-EBDA-AC9C-EECC-813C87494F04}"/>
              </a:ext>
            </a:extLst>
          </p:cNvPr>
          <p:cNvSpPr>
            <a:spLocks noGrp="1"/>
          </p:cNvSpPr>
          <p:nvPr>
            <p:ph type="ftr" sz="quarter" idx="11"/>
          </p:nvPr>
        </p:nvSpPr>
        <p:spPr>
          <a:xfrm>
            <a:off x="1021404" y="6041362"/>
            <a:ext cx="1799617" cy="365125"/>
          </a:xfrm>
        </p:spPr>
        <p:txBody>
          <a:bodyPr/>
          <a:lstStyle/>
          <a:p>
            <a:r>
              <a:rPr lang="it-IT" sz="1100" dirty="0" err="1"/>
              <a:t>a.a</a:t>
            </a:r>
            <a:r>
              <a:rPr lang="it-IT" sz="1100" dirty="0"/>
              <a:t>. 2025-26</a:t>
            </a:r>
          </a:p>
        </p:txBody>
      </p:sp>
    </p:spTree>
    <p:extLst>
      <p:ext uri="{BB962C8B-B14F-4D97-AF65-F5344CB8AC3E}">
        <p14:creationId xmlns:p14="http://schemas.microsoft.com/office/powerpoint/2010/main" val="411545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981767-C9CF-9B62-DF9B-C8B2BA62C3D8}"/>
              </a:ext>
            </a:extLst>
          </p:cNvPr>
          <p:cNvSpPr>
            <a:spLocks noGrp="1"/>
          </p:cNvSpPr>
          <p:nvPr>
            <p:ph type="title"/>
          </p:nvPr>
        </p:nvSpPr>
        <p:spPr>
          <a:xfrm>
            <a:off x="677334" y="609600"/>
            <a:ext cx="6055976" cy="1320800"/>
          </a:xfrm>
        </p:spPr>
        <p:txBody>
          <a:bodyPr/>
          <a:lstStyle/>
          <a:p>
            <a:r>
              <a:rPr lang="it-IT" dirty="0">
                <a:latin typeface="Century Gothic" panose="020B0502020202020204" pitchFamily="34" charset="0"/>
                <a:ea typeface="Cambria" panose="02040503050406030204" pitchFamily="18" charset="0"/>
              </a:rPr>
              <a:t>Il Medio Evo</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la maternità spirituale</a:t>
            </a:r>
            <a:endParaRPr lang="it-IT" dirty="0">
              <a:latin typeface="Century Gothic" panose="020B0502020202020204" pitchFamily="34" charset="0"/>
            </a:endParaRPr>
          </a:p>
        </p:txBody>
      </p:sp>
      <p:sp>
        <p:nvSpPr>
          <p:cNvPr id="3" name="Segnaposto contenuto 2">
            <a:extLst>
              <a:ext uri="{FF2B5EF4-FFF2-40B4-BE49-F238E27FC236}">
                <a16:creationId xmlns:a16="http://schemas.microsoft.com/office/drawing/2014/main" id="{6DC4C7B8-F8F0-BA26-7ED6-0804FDB77350}"/>
              </a:ext>
            </a:extLst>
          </p:cNvPr>
          <p:cNvSpPr>
            <a:spLocks noGrp="1"/>
          </p:cNvSpPr>
          <p:nvPr>
            <p:ph sz="half" idx="1"/>
          </p:nvPr>
        </p:nvSpPr>
        <p:spPr>
          <a:xfrm>
            <a:off x="677334" y="2118658"/>
            <a:ext cx="5418666" cy="4531156"/>
          </a:xfrm>
        </p:spPr>
        <p:txBody>
          <a:bodyPr>
            <a:normAutofit lnSpcReduction="10000"/>
          </a:bodyPr>
          <a:lstStyle/>
          <a:p>
            <a:pPr marL="0" indent="0" algn="ctr">
              <a:buNone/>
            </a:pPr>
            <a:r>
              <a:rPr lang="it-IT" sz="2400" dirty="0">
                <a:latin typeface="Century Gothic" panose="020B0502020202020204" pitchFamily="34" charset="0"/>
                <a:ea typeface="Cambria" panose="02040503050406030204" pitchFamily="18" charset="0"/>
              </a:rPr>
              <a:t>Anselmo di Lucca (+1086), </a:t>
            </a:r>
            <a:r>
              <a:rPr lang="it-IT" sz="2400" i="1" dirty="0">
                <a:latin typeface="Century Gothic" panose="020B0502020202020204" pitchFamily="34" charset="0"/>
                <a:ea typeface="Cambria" panose="02040503050406030204" pitchFamily="18" charset="0"/>
              </a:rPr>
              <a:t>Preghiera</a:t>
            </a:r>
            <a:r>
              <a:rPr lang="it-IT" sz="2400" dirty="0">
                <a:latin typeface="Century Gothic" panose="020B0502020202020204" pitchFamily="34" charset="0"/>
                <a:ea typeface="Cambria" panose="02040503050406030204" pitchFamily="18" charset="0"/>
              </a:rPr>
              <a:t> III:</a:t>
            </a:r>
          </a:p>
          <a:p>
            <a:pPr marL="0" indent="0" algn="r">
              <a:buNone/>
            </a:pPr>
            <a:r>
              <a:rPr lang="it-IT" sz="2400" dirty="0">
                <a:solidFill>
                  <a:srgbClr val="C00000"/>
                </a:solidFill>
                <a:latin typeface="Century Gothic" panose="020B0502020202020204" pitchFamily="34" charset="0"/>
                <a:ea typeface="Cambria" panose="02040503050406030204" pitchFamily="18" charset="0"/>
              </a:rPr>
              <a:t>«Ascende al cielo e lascia gloriosamente alla madre sua tutta l’eredità della pietà; e </a:t>
            </a:r>
            <a:r>
              <a:rPr lang="it-IT" sz="2400" b="1" dirty="0">
                <a:solidFill>
                  <a:srgbClr val="C00000"/>
                </a:solidFill>
                <a:latin typeface="Century Gothic" panose="020B0502020202020204" pitchFamily="34" charset="0"/>
                <a:ea typeface="Cambria" panose="02040503050406030204" pitchFamily="18" charset="0"/>
              </a:rPr>
              <a:t>ci ha sostituiti a Lui, come figli, nella persona del suo discepolo prediletto</a:t>
            </a:r>
            <a:r>
              <a:rPr lang="it-IT" sz="2400" dirty="0">
                <a:solidFill>
                  <a:srgbClr val="C00000"/>
                </a:solidFill>
                <a:latin typeface="Century Gothic" panose="020B0502020202020204" pitchFamily="34" charset="0"/>
                <a:ea typeface="Cambria" panose="02040503050406030204" pitchFamily="18" charset="0"/>
              </a:rPr>
              <a:t>, (…) affinché ella diventasse tanto più disposta all’indulgenza in quanto le viscere della carità materna le avrebbero fatto superare, con l’abbondanza della pietà, ogni affetto carnale».</a:t>
            </a:r>
          </a:p>
          <a:p>
            <a:endParaRPr lang="it-IT" dirty="0"/>
          </a:p>
        </p:txBody>
      </p:sp>
      <p:pic>
        <p:nvPicPr>
          <p:cNvPr id="2050" name="Picture 2" descr="Rappresentazione della Vergine Maria Madre della Chiesa Affresco della  Cappella della Vergine realizzato dalla Scuola di Siena del XIV secolo -  Monastero di San Benedetto (Sacro Speco), Subiaco (Roma), Italia">
            <a:extLst>
              <a:ext uri="{FF2B5EF4-FFF2-40B4-BE49-F238E27FC236}">
                <a16:creationId xmlns:a16="http://schemas.microsoft.com/office/drawing/2014/main" id="{5614EF06-E85C-290E-104D-773C02A0D377}"/>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094221" y="0"/>
            <a:ext cx="509777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piè di pagina 3">
            <a:extLst>
              <a:ext uri="{FF2B5EF4-FFF2-40B4-BE49-F238E27FC236}">
                <a16:creationId xmlns:a16="http://schemas.microsoft.com/office/drawing/2014/main" id="{0050017A-993A-7172-F063-9117878CFC1C}"/>
              </a:ext>
            </a:extLst>
          </p:cNvPr>
          <p:cNvSpPr>
            <a:spLocks noGrp="1"/>
          </p:cNvSpPr>
          <p:nvPr>
            <p:ph type="ftr" sz="quarter" idx="11"/>
          </p:nvPr>
        </p:nvSpPr>
        <p:spPr/>
        <p:txBody>
          <a:bodyPr/>
          <a:lstStyle/>
          <a:p>
            <a:r>
              <a:rPr lang="it-IT"/>
              <a:t>a.a. 2025-26</a:t>
            </a:r>
          </a:p>
        </p:txBody>
      </p:sp>
    </p:spTree>
    <p:extLst>
      <p:ext uri="{BB962C8B-B14F-4D97-AF65-F5344CB8AC3E}">
        <p14:creationId xmlns:p14="http://schemas.microsoft.com/office/powerpoint/2010/main" val="3819183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4F08ED-02FE-48CE-C750-9EE394CD67B5}"/>
              </a:ext>
            </a:extLst>
          </p:cNvPr>
          <p:cNvSpPr>
            <a:spLocks noGrp="1"/>
          </p:cNvSpPr>
          <p:nvPr>
            <p:ph type="title"/>
          </p:nvPr>
        </p:nvSpPr>
        <p:spPr>
          <a:xfrm>
            <a:off x="5380915" y="600354"/>
            <a:ext cx="6811085" cy="1320800"/>
          </a:xfrm>
        </p:spPr>
        <p:txBody>
          <a:bodyPr>
            <a:normAutofit fontScale="90000"/>
          </a:bodyPr>
          <a:lstStyle/>
          <a:p>
            <a:r>
              <a:rPr lang="it-IT" dirty="0"/>
              <a:t>Spiritualità mariana: il Medio Evo</a:t>
            </a:r>
            <a:br>
              <a:rPr lang="it-IT" dirty="0"/>
            </a:br>
            <a:r>
              <a:rPr lang="it-IT" sz="4000" dirty="0"/>
              <a:t>la maternità spirituale</a:t>
            </a:r>
          </a:p>
        </p:txBody>
      </p:sp>
      <p:sp>
        <p:nvSpPr>
          <p:cNvPr id="4" name="Segnaposto contenuto 3">
            <a:extLst>
              <a:ext uri="{FF2B5EF4-FFF2-40B4-BE49-F238E27FC236}">
                <a16:creationId xmlns:a16="http://schemas.microsoft.com/office/drawing/2014/main" id="{BB2DE4C0-C1E7-656D-8578-5CE57FE2930F}"/>
              </a:ext>
            </a:extLst>
          </p:cNvPr>
          <p:cNvSpPr>
            <a:spLocks noGrp="1"/>
          </p:cNvSpPr>
          <p:nvPr>
            <p:ph sz="half" idx="2"/>
          </p:nvPr>
        </p:nvSpPr>
        <p:spPr>
          <a:xfrm>
            <a:off x="5644152" y="2146735"/>
            <a:ext cx="5065412" cy="4378756"/>
          </a:xfrm>
        </p:spPr>
        <p:txBody>
          <a:bodyPr>
            <a:normAutofit lnSpcReduction="10000"/>
          </a:bodyPr>
          <a:lstStyle/>
          <a:p>
            <a:pPr marL="0" indent="0" algn="ctr">
              <a:buNone/>
            </a:pPr>
            <a:r>
              <a:rPr lang="it-IT" sz="1800" dirty="0">
                <a:latin typeface="Century Gothic" panose="020B0502020202020204" pitchFamily="34" charset="0"/>
              </a:rPr>
              <a:t>Ruperto di </a:t>
            </a:r>
            <a:r>
              <a:rPr lang="it-IT" sz="1800" dirty="0" err="1">
                <a:latin typeface="Century Gothic" panose="020B0502020202020204" pitchFamily="34" charset="0"/>
              </a:rPr>
              <a:t>Deutz</a:t>
            </a:r>
            <a:r>
              <a:rPr lang="it-IT" sz="1800" dirty="0">
                <a:latin typeface="Century Gothic" panose="020B0502020202020204" pitchFamily="34" charset="0"/>
              </a:rPr>
              <a:t> (+1130), </a:t>
            </a:r>
            <a:r>
              <a:rPr lang="it-IT" sz="1800" i="1" dirty="0">
                <a:latin typeface="Century Gothic" panose="020B0502020202020204" pitchFamily="34" charset="0"/>
              </a:rPr>
              <a:t>Commento al Vangelo di Giovanni </a:t>
            </a:r>
            <a:r>
              <a:rPr lang="it-IT" sz="1800" dirty="0">
                <a:latin typeface="Century Gothic" panose="020B0502020202020204" pitchFamily="34" charset="0"/>
              </a:rPr>
              <a:t>13:</a:t>
            </a:r>
          </a:p>
          <a:p>
            <a:pPr marL="0" indent="0" algn="ctr">
              <a:buNone/>
            </a:pPr>
            <a:r>
              <a:rPr lang="it-IT" sz="2400" dirty="0">
                <a:solidFill>
                  <a:srgbClr val="C00000"/>
                </a:solidFill>
                <a:latin typeface="Century Gothic" panose="020B0502020202020204" pitchFamily="34" charset="0"/>
                <a:ea typeface="Cambria" panose="02040503050406030204" pitchFamily="18" charset="0"/>
              </a:rPr>
              <a:t>«Questa donna non ricevette </a:t>
            </a:r>
            <a:r>
              <a:rPr lang="it-IT" sz="2400" b="1" dirty="0">
                <a:solidFill>
                  <a:srgbClr val="C00000"/>
                </a:solidFill>
                <a:latin typeface="Century Gothic" panose="020B0502020202020204" pitchFamily="34" charset="0"/>
                <a:ea typeface="Cambria" panose="02040503050406030204" pitchFamily="18" charset="0"/>
              </a:rPr>
              <a:t>il castigo di partorire nel dolore</a:t>
            </a:r>
            <a:r>
              <a:rPr lang="it-IT" sz="2400" dirty="0">
                <a:solidFill>
                  <a:srgbClr val="C00000"/>
                </a:solidFill>
                <a:latin typeface="Century Gothic" panose="020B0502020202020204" pitchFamily="34" charset="0"/>
                <a:ea typeface="Cambria" panose="02040503050406030204" pitchFamily="18" charset="0"/>
              </a:rPr>
              <a:t>, come le altre madri, quando le nacque il bambino. </a:t>
            </a:r>
            <a:r>
              <a:rPr lang="it-IT" sz="2400" b="1" dirty="0">
                <a:solidFill>
                  <a:srgbClr val="C00000"/>
                </a:solidFill>
                <a:latin typeface="Century Gothic" panose="020B0502020202020204" pitchFamily="34" charset="0"/>
                <a:ea typeface="Cambria" panose="02040503050406030204" pitchFamily="18" charset="0"/>
              </a:rPr>
              <a:t>Ora</a:t>
            </a:r>
            <a:r>
              <a:rPr lang="it-IT" sz="2400" dirty="0">
                <a:solidFill>
                  <a:srgbClr val="C00000"/>
                </a:solidFill>
                <a:latin typeface="Century Gothic" panose="020B0502020202020204" pitchFamily="34" charset="0"/>
                <a:ea typeface="Cambria" panose="02040503050406030204" pitchFamily="18" charset="0"/>
              </a:rPr>
              <a:t> invece </a:t>
            </a:r>
            <a:r>
              <a:rPr lang="it-IT" sz="2400" b="1" dirty="0">
                <a:solidFill>
                  <a:srgbClr val="C00000"/>
                </a:solidFill>
                <a:latin typeface="Century Gothic" panose="020B0502020202020204" pitchFamily="34" charset="0"/>
                <a:ea typeface="Cambria" panose="02040503050406030204" pitchFamily="18" charset="0"/>
              </a:rPr>
              <a:t>soffre</a:t>
            </a:r>
            <a:r>
              <a:rPr lang="it-IT" sz="2400" dirty="0">
                <a:solidFill>
                  <a:srgbClr val="C00000"/>
                </a:solidFill>
                <a:latin typeface="Century Gothic" panose="020B0502020202020204" pitchFamily="34" charset="0"/>
                <a:ea typeface="Cambria" panose="02040503050406030204" pitchFamily="18" charset="0"/>
              </a:rPr>
              <a:t>; è nel dolore e prova tristezza, perché </a:t>
            </a:r>
            <a:r>
              <a:rPr lang="it-IT" sz="2400" b="1" dirty="0">
                <a:solidFill>
                  <a:srgbClr val="C00000"/>
                </a:solidFill>
                <a:latin typeface="Century Gothic" panose="020B0502020202020204" pitchFamily="34" charset="0"/>
                <a:ea typeface="Cambria" panose="02040503050406030204" pitchFamily="18" charset="0"/>
              </a:rPr>
              <a:t>è venuta la sua ora</a:t>
            </a:r>
            <a:r>
              <a:rPr lang="it-IT" sz="2400" dirty="0">
                <a:solidFill>
                  <a:srgbClr val="C00000"/>
                </a:solidFill>
                <a:latin typeface="Century Gothic" panose="020B0502020202020204" pitchFamily="34" charset="0"/>
                <a:ea typeface="Cambria" panose="02040503050406030204" pitchFamily="18" charset="0"/>
              </a:rPr>
              <a:t>; vale a dire </a:t>
            </a:r>
            <a:r>
              <a:rPr lang="it-IT" sz="2400" b="1" dirty="0">
                <a:solidFill>
                  <a:srgbClr val="C00000"/>
                </a:solidFill>
                <a:latin typeface="Century Gothic" panose="020B0502020202020204" pitchFamily="34" charset="0"/>
                <a:ea typeface="Cambria" panose="02040503050406030204" pitchFamily="18" charset="0"/>
              </a:rPr>
              <a:t>quell’ora</a:t>
            </a:r>
            <a:r>
              <a:rPr lang="it-IT" sz="2400" dirty="0">
                <a:solidFill>
                  <a:srgbClr val="C00000"/>
                </a:solidFill>
                <a:latin typeface="Century Gothic" panose="020B0502020202020204" pitchFamily="34" charset="0"/>
                <a:ea typeface="Cambria" panose="02040503050406030204" pitchFamily="18" charset="0"/>
              </a:rPr>
              <a:t> in vista della quale ella concepì per opera dello Spirito Santo (…) e nella quale Dio si è fatto uomo interamente dal suo grembo».</a:t>
            </a:r>
            <a:endParaRPr lang="it-IT" sz="2400" dirty="0">
              <a:latin typeface="Century Gothic" panose="020B0502020202020204" pitchFamily="34" charset="0"/>
            </a:endParaRPr>
          </a:p>
          <a:p>
            <a:endParaRPr lang="it-IT" dirty="0"/>
          </a:p>
        </p:txBody>
      </p:sp>
      <p:pic>
        <p:nvPicPr>
          <p:cNvPr id="1026" name="Picture 2">
            <a:extLst>
              <a:ext uri="{FF2B5EF4-FFF2-40B4-BE49-F238E27FC236}">
                <a16:creationId xmlns:a16="http://schemas.microsoft.com/office/drawing/2014/main" id="{06154777-525E-C449-4E1E-E83131AB1C0D}"/>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5195455" cy="6920063"/>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piè di pagina 2">
            <a:extLst>
              <a:ext uri="{FF2B5EF4-FFF2-40B4-BE49-F238E27FC236}">
                <a16:creationId xmlns:a16="http://schemas.microsoft.com/office/drawing/2014/main" id="{706829A0-9A17-7F94-232F-904B476A1EFF}"/>
              </a:ext>
            </a:extLst>
          </p:cNvPr>
          <p:cNvSpPr>
            <a:spLocks noGrp="1"/>
          </p:cNvSpPr>
          <p:nvPr>
            <p:ph type="ftr" sz="quarter" idx="11"/>
          </p:nvPr>
        </p:nvSpPr>
        <p:spPr/>
        <p:txBody>
          <a:bodyPr/>
          <a:lstStyle/>
          <a:p>
            <a:r>
              <a:rPr lang="it-IT"/>
              <a:t>a.a. 2025-26</a:t>
            </a:r>
          </a:p>
        </p:txBody>
      </p:sp>
    </p:spTree>
    <p:extLst>
      <p:ext uri="{BB962C8B-B14F-4D97-AF65-F5344CB8AC3E}">
        <p14:creationId xmlns:p14="http://schemas.microsoft.com/office/powerpoint/2010/main" val="149796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976A967-9160-AF21-3FF7-BED0758D818B}"/>
              </a:ext>
            </a:extLst>
          </p:cNvPr>
          <p:cNvSpPr>
            <a:spLocks noGrp="1"/>
          </p:cNvSpPr>
          <p:nvPr>
            <p:ph type="title"/>
          </p:nvPr>
        </p:nvSpPr>
        <p:spPr/>
        <p:txBody>
          <a:bodyPr/>
          <a:lstStyle/>
          <a:p>
            <a:pPr algn="ctr"/>
            <a:r>
              <a:rPr lang="it-IT" dirty="0"/>
              <a:t>Spiritualità mariana: il Medio Evo</a:t>
            </a:r>
            <a:br>
              <a:rPr lang="it-IT" dirty="0"/>
            </a:br>
            <a:r>
              <a:rPr lang="it-IT" sz="4000" dirty="0"/>
              <a:t>la maternità spirituale</a:t>
            </a:r>
          </a:p>
        </p:txBody>
      </p:sp>
      <p:sp>
        <p:nvSpPr>
          <p:cNvPr id="5" name="Segnaposto contenuto 4">
            <a:extLst>
              <a:ext uri="{FF2B5EF4-FFF2-40B4-BE49-F238E27FC236}">
                <a16:creationId xmlns:a16="http://schemas.microsoft.com/office/drawing/2014/main" id="{EE56844E-9033-B46F-B900-8537E3A95C0B}"/>
              </a:ext>
            </a:extLst>
          </p:cNvPr>
          <p:cNvSpPr>
            <a:spLocks noGrp="1"/>
          </p:cNvSpPr>
          <p:nvPr>
            <p:ph sz="half" idx="1"/>
          </p:nvPr>
        </p:nvSpPr>
        <p:spPr>
          <a:xfrm>
            <a:off x="677334" y="2160588"/>
            <a:ext cx="4184035" cy="4267919"/>
          </a:xfrm>
        </p:spPr>
        <p:txBody>
          <a:bodyPr>
            <a:normAutofit fontScale="92500"/>
          </a:bodyPr>
          <a:lstStyle/>
          <a:p>
            <a:pPr marL="0" indent="0" algn="ctr">
              <a:buNone/>
            </a:pPr>
            <a:r>
              <a:rPr lang="it-IT" dirty="0"/>
              <a:t>Ruperto di </a:t>
            </a:r>
            <a:r>
              <a:rPr lang="it-IT" dirty="0" err="1"/>
              <a:t>Deutz</a:t>
            </a:r>
            <a:r>
              <a:rPr lang="it-IT" dirty="0"/>
              <a:t> (+1130), </a:t>
            </a:r>
            <a:r>
              <a:rPr lang="it-IT" i="1" dirty="0"/>
              <a:t>Commento al Vangelo di Giovanni </a:t>
            </a:r>
            <a:r>
              <a:rPr lang="it-IT" dirty="0"/>
              <a:t>13:</a:t>
            </a:r>
          </a:p>
          <a:p>
            <a:pPr marL="0" indent="0" algn="ctr">
              <a:buNone/>
            </a:pPr>
            <a:r>
              <a:rPr lang="it-IT" sz="2600" dirty="0">
                <a:solidFill>
                  <a:srgbClr val="C00000"/>
                </a:solidFill>
                <a:ea typeface="Cambria" panose="02040503050406030204" pitchFamily="18" charset="0"/>
              </a:rPr>
              <a:t>«Siccome dunque la beata Vergine (presso la Croce) </a:t>
            </a:r>
            <a:r>
              <a:rPr lang="it-IT" sz="2600" b="1" dirty="0">
                <a:solidFill>
                  <a:srgbClr val="C00000"/>
                </a:solidFill>
                <a:ea typeface="Cambria" panose="02040503050406030204" pitchFamily="18" charset="0"/>
              </a:rPr>
              <a:t>ha sofferto </a:t>
            </a:r>
            <a:r>
              <a:rPr lang="it-IT" sz="2600" dirty="0">
                <a:solidFill>
                  <a:srgbClr val="C00000"/>
                </a:solidFill>
                <a:ea typeface="Cambria" panose="02040503050406030204" pitchFamily="18" charset="0"/>
              </a:rPr>
              <a:t>“doglie come di partoriente” (Sal 47,7) e nella passione del suo Unigenito </a:t>
            </a:r>
            <a:r>
              <a:rPr lang="it-IT" sz="2600" b="1" dirty="0">
                <a:solidFill>
                  <a:srgbClr val="C00000"/>
                </a:solidFill>
                <a:ea typeface="Cambria" panose="02040503050406030204" pitchFamily="18" charset="0"/>
              </a:rPr>
              <a:t>ha partorito la salvezza </a:t>
            </a:r>
            <a:r>
              <a:rPr lang="it-IT" sz="2600" dirty="0">
                <a:solidFill>
                  <a:srgbClr val="C00000"/>
                </a:solidFill>
                <a:ea typeface="Cambria" panose="02040503050406030204" pitchFamily="18" charset="0"/>
              </a:rPr>
              <a:t>di tutti noi, certamente </a:t>
            </a:r>
            <a:r>
              <a:rPr lang="it-IT" sz="2600" b="1" dirty="0">
                <a:solidFill>
                  <a:srgbClr val="C00000"/>
                </a:solidFill>
                <a:ea typeface="Cambria" panose="02040503050406030204" pitchFamily="18" charset="0"/>
              </a:rPr>
              <a:t>ella è la madre di noi tutti</a:t>
            </a:r>
            <a:r>
              <a:rPr lang="it-IT" sz="2600" dirty="0">
                <a:solidFill>
                  <a:srgbClr val="C00000"/>
                </a:solidFill>
                <a:ea typeface="Cambria" panose="02040503050406030204" pitchFamily="18" charset="0"/>
              </a:rPr>
              <a:t>».</a:t>
            </a:r>
            <a:endParaRPr lang="it-IT" sz="2600" dirty="0"/>
          </a:p>
          <a:p>
            <a:endParaRPr lang="it-IT" dirty="0"/>
          </a:p>
        </p:txBody>
      </p:sp>
      <p:sp>
        <p:nvSpPr>
          <p:cNvPr id="6" name="Segnaposto contenuto 5">
            <a:extLst>
              <a:ext uri="{FF2B5EF4-FFF2-40B4-BE49-F238E27FC236}">
                <a16:creationId xmlns:a16="http://schemas.microsoft.com/office/drawing/2014/main" id="{F6DAA939-47BE-19AD-114F-5A119484ECC3}"/>
              </a:ext>
            </a:extLst>
          </p:cNvPr>
          <p:cNvSpPr>
            <a:spLocks noGrp="1"/>
          </p:cNvSpPr>
          <p:nvPr>
            <p:ph sz="half" idx="2"/>
          </p:nvPr>
        </p:nvSpPr>
        <p:spPr>
          <a:xfrm>
            <a:off x="6544697" y="2160588"/>
            <a:ext cx="4184034" cy="4267920"/>
          </a:xfrm>
        </p:spPr>
        <p:txBody>
          <a:bodyPr>
            <a:normAutofit fontScale="92500"/>
          </a:bodyPr>
          <a:lstStyle/>
          <a:p>
            <a:pPr marL="0" indent="0" algn="ctr">
              <a:buNone/>
            </a:pPr>
            <a:r>
              <a:rPr lang="it-IT" dirty="0">
                <a:latin typeface="Century Gothic" panose="020B0502020202020204" pitchFamily="34" charset="0"/>
              </a:rPr>
              <a:t>Ruperto di </a:t>
            </a:r>
            <a:r>
              <a:rPr lang="it-IT" dirty="0" err="1">
                <a:latin typeface="Century Gothic" panose="020B0502020202020204" pitchFamily="34" charset="0"/>
              </a:rPr>
              <a:t>Deutz</a:t>
            </a:r>
            <a:r>
              <a:rPr lang="it-IT" dirty="0">
                <a:latin typeface="Century Gothic" panose="020B0502020202020204" pitchFamily="34" charset="0"/>
              </a:rPr>
              <a:t>, </a:t>
            </a:r>
            <a:r>
              <a:rPr lang="it-IT" i="1" dirty="0">
                <a:latin typeface="Century Gothic" panose="020B0502020202020204" pitchFamily="34" charset="0"/>
              </a:rPr>
              <a:t>Commento al Cantico dei Cantici</a:t>
            </a:r>
            <a:r>
              <a:rPr lang="it-IT" dirty="0">
                <a:latin typeface="Century Gothic" panose="020B0502020202020204" pitchFamily="34" charset="0"/>
              </a:rPr>
              <a:t>, 8,1-2:</a:t>
            </a:r>
          </a:p>
          <a:p>
            <a:pPr marL="0" indent="0" algn="ctr">
              <a:buNone/>
            </a:pPr>
            <a:r>
              <a:rPr lang="it-IT" sz="2400" dirty="0">
                <a:solidFill>
                  <a:srgbClr val="C00000"/>
                </a:solidFill>
                <a:latin typeface="Century Gothic" panose="020B0502020202020204" pitchFamily="34" charset="0"/>
              </a:rPr>
              <a:t>«Se Abramo viene giustamente definito </a:t>
            </a:r>
            <a:r>
              <a:rPr lang="it-IT" sz="2400" b="1" dirty="0">
                <a:solidFill>
                  <a:srgbClr val="C00000"/>
                </a:solidFill>
                <a:latin typeface="Century Gothic" panose="020B0502020202020204" pitchFamily="34" charset="0"/>
              </a:rPr>
              <a:t>padre</a:t>
            </a:r>
            <a:r>
              <a:rPr lang="it-IT" sz="2400" dirty="0">
                <a:solidFill>
                  <a:srgbClr val="C00000"/>
                </a:solidFill>
                <a:latin typeface="Century Gothic" panose="020B0502020202020204" pitchFamily="34" charset="0"/>
              </a:rPr>
              <a:t> delle genti e Sara </a:t>
            </a:r>
            <a:r>
              <a:rPr lang="it-IT" sz="2400" b="1" dirty="0">
                <a:solidFill>
                  <a:srgbClr val="C00000"/>
                </a:solidFill>
                <a:latin typeface="Century Gothic" panose="020B0502020202020204" pitchFamily="34" charset="0"/>
              </a:rPr>
              <a:t>madre</a:t>
            </a:r>
            <a:r>
              <a:rPr lang="it-IT" sz="2400" dirty="0">
                <a:solidFill>
                  <a:srgbClr val="C00000"/>
                </a:solidFill>
                <a:latin typeface="Century Gothic" panose="020B0502020202020204" pitchFamily="34" charset="0"/>
              </a:rPr>
              <a:t> delle genti, e lo sono effettivamente </a:t>
            </a:r>
            <a:r>
              <a:rPr lang="it-IT" sz="2400" b="1" dirty="0">
                <a:solidFill>
                  <a:srgbClr val="C00000"/>
                </a:solidFill>
                <a:latin typeface="Century Gothic" panose="020B0502020202020204" pitchFamily="34" charset="0"/>
              </a:rPr>
              <a:t>a causa della loro fede</a:t>
            </a:r>
            <a:r>
              <a:rPr lang="it-IT" sz="2400" dirty="0">
                <a:solidFill>
                  <a:srgbClr val="C00000"/>
                </a:solidFill>
                <a:latin typeface="Century Gothic" panose="020B0502020202020204" pitchFamily="34" charset="0"/>
              </a:rPr>
              <a:t>, quanto più tu, o </a:t>
            </a:r>
            <a:r>
              <a:rPr lang="it-IT" sz="2400" b="1" dirty="0">
                <a:solidFill>
                  <a:srgbClr val="C00000"/>
                </a:solidFill>
                <a:latin typeface="Century Gothic" panose="020B0502020202020204" pitchFamily="34" charset="0"/>
              </a:rPr>
              <a:t>fedelissima</a:t>
            </a:r>
            <a:r>
              <a:rPr lang="it-IT" sz="2400" dirty="0">
                <a:solidFill>
                  <a:srgbClr val="C00000"/>
                </a:solidFill>
                <a:latin typeface="Century Gothic" panose="020B0502020202020204" pitchFamily="34" charset="0"/>
              </a:rPr>
              <a:t> tra tutti i fedeli, sei la </a:t>
            </a:r>
            <a:r>
              <a:rPr lang="it-IT" sz="2400" b="1" dirty="0">
                <a:solidFill>
                  <a:srgbClr val="C00000"/>
                </a:solidFill>
                <a:latin typeface="Century Gothic" panose="020B0502020202020204" pitchFamily="34" charset="0"/>
              </a:rPr>
              <a:t>madre di tutti noi</a:t>
            </a:r>
            <a:r>
              <a:rPr lang="it-IT" sz="2400" dirty="0">
                <a:solidFill>
                  <a:srgbClr val="C00000"/>
                </a:solidFill>
                <a:latin typeface="Century Gothic" panose="020B0502020202020204" pitchFamily="34" charset="0"/>
              </a:rPr>
              <a:t>. (…) Ma di quale madre si tratta, se non della Vergine Maria?»</a:t>
            </a:r>
          </a:p>
          <a:p>
            <a:endParaRPr lang="it-IT" dirty="0"/>
          </a:p>
        </p:txBody>
      </p:sp>
      <p:sp>
        <p:nvSpPr>
          <p:cNvPr id="2" name="Segnaposto piè di pagina 1">
            <a:extLst>
              <a:ext uri="{FF2B5EF4-FFF2-40B4-BE49-F238E27FC236}">
                <a16:creationId xmlns:a16="http://schemas.microsoft.com/office/drawing/2014/main" id="{B067EAAC-F1AF-93AB-77C8-28DBB50E5F94}"/>
              </a:ext>
            </a:extLst>
          </p:cNvPr>
          <p:cNvSpPr>
            <a:spLocks noGrp="1"/>
          </p:cNvSpPr>
          <p:nvPr>
            <p:ph type="ftr" sz="quarter" idx="11"/>
          </p:nvPr>
        </p:nvSpPr>
        <p:spPr/>
        <p:txBody>
          <a:bodyPr/>
          <a:lstStyle/>
          <a:p>
            <a:r>
              <a:rPr lang="it-IT"/>
              <a:t>a.a. 2025-26</a:t>
            </a:r>
          </a:p>
        </p:txBody>
      </p:sp>
    </p:spTree>
    <p:extLst>
      <p:ext uri="{BB962C8B-B14F-4D97-AF65-F5344CB8AC3E}">
        <p14:creationId xmlns:p14="http://schemas.microsoft.com/office/powerpoint/2010/main" val="206812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7EB138-58ED-7018-72A4-CD9EEF610031}"/>
              </a:ext>
            </a:extLst>
          </p:cNvPr>
          <p:cNvSpPr>
            <a:spLocks noGrp="1"/>
          </p:cNvSpPr>
          <p:nvPr>
            <p:ph type="title"/>
          </p:nvPr>
        </p:nvSpPr>
        <p:spPr>
          <a:xfrm>
            <a:off x="1842653" y="415636"/>
            <a:ext cx="7001857" cy="1320800"/>
          </a:xfrm>
        </p:spPr>
        <p:txBody>
          <a:bodyPr>
            <a:normAutofit fontScale="90000"/>
          </a:bodyPr>
          <a:lstStyle/>
          <a:p>
            <a:pPr algn="ctr"/>
            <a:r>
              <a:rPr lang="it-IT" dirty="0"/>
              <a:t>Spiritualità mariana: il Medio Evo</a:t>
            </a:r>
            <a:br>
              <a:rPr lang="it-IT" dirty="0"/>
            </a:br>
            <a:r>
              <a:rPr lang="it-IT" sz="4400" dirty="0"/>
              <a:t>la maternità spirituale</a:t>
            </a:r>
          </a:p>
        </p:txBody>
      </p:sp>
      <p:sp>
        <p:nvSpPr>
          <p:cNvPr id="3" name="Segnaposto contenuto 2">
            <a:extLst>
              <a:ext uri="{FF2B5EF4-FFF2-40B4-BE49-F238E27FC236}">
                <a16:creationId xmlns:a16="http://schemas.microsoft.com/office/drawing/2014/main" id="{4399287C-1EFD-F9E2-8618-FF52944A7CBF}"/>
              </a:ext>
            </a:extLst>
          </p:cNvPr>
          <p:cNvSpPr>
            <a:spLocks noGrp="1"/>
          </p:cNvSpPr>
          <p:nvPr>
            <p:ph sz="half" idx="1"/>
          </p:nvPr>
        </p:nvSpPr>
        <p:spPr>
          <a:xfrm>
            <a:off x="815879" y="1923619"/>
            <a:ext cx="4184035" cy="4545012"/>
          </a:xfrm>
        </p:spPr>
        <p:txBody>
          <a:bodyPr>
            <a:normAutofit fontScale="70000" lnSpcReduction="20000"/>
          </a:bodyPr>
          <a:lstStyle/>
          <a:p>
            <a:pPr marL="0" indent="0" algn="ctr">
              <a:buNone/>
            </a:pPr>
            <a:r>
              <a:rPr lang="it-IT" sz="2100" dirty="0" err="1">
                <a:latin typeface="Century Gothic" panose="020B0502020202020204" pitchFamily="34" charset="0"/>
              </a:rPr>
              <a:t>Aelredo</a:t>
            </a:r>
            <a:r>
              <a:rPr lang="it-IT" sz="2100" dirty="0">
                <a:latin typeface="Century Gothic" panose="020B0502020202020204" pitchFamily="34" charset="0"/>
              </a:rPr>
              <a:t> di </a:t>
            </a:r>
            <a:r>
              <a:rPr lang="it-IT" sz="2100" dirty="0" err="1">
                <a:latin typeface="Century Gothic" panose="020B0502020202020204" pitchFamily="34" charset="0"/>
              </a:rPr>
              <a:t>Rievaulx</a:t>
            </a:r>
            <a:r>
              <a:rPr lang="it-IT" sz="2100" dirty="0">
                <a:latin typeface="Century Gothic" panose="020B0502020202020204" pitchFamily="34" charset="0"/>
              </a:rPr>
              <a:t> (+1167), Sermone XX, 7:</a:t>
            </a:r>
          </a:p>
          <a:p>
            <a:pPr marL="0" indent="0" algn="ctr">
              <a:buNone/>
            </a:pPr>
            <a:r>
              <a:rPr lang="it-IT" sz="3100" dirty="0">
                <a:solidFill>
                  <a:srgbClr val="C00000"/>
                </a:solidFill>
                <a:latin typeface="Century Gothic" panose="020B0502020202020204" pitchFamily="34" charset="0"/>
              </a:rPr>
              <a:t>«Per mezzo della beata Maria, molto meglio che non per mezzo di Eva, </a:t>
            </a:r>
            <a:r>
              <a:rPr lang="it-IT" sz="3100" b="1" dirty="0">
                <a:solidFill>
                  <a:srgbClr val="C00000"/>
                </a:solidFill>
                <a:latin typeface="Century Gothic" panose="020B0502020202020204" pitchFamily="34" charset="0"/>
              </a:rPr>
              <a:t>siamo rinati</a:t>
            </a:r>
            <a:r>
              <a:rPr lang="it-IT" sz="3100" dirty="0">
                <a:solidFill>
                  <a:srgbClr val="C00000"/>
                </a:solidFill>
                <a:latin typeface="Century Gothic" panose="020B0502020202020204" pitchFamily="34" charset="0"/>
              </a:rPr>
              <a:t>; dal momento che, quando Cristo nacque da lei, al posto della vecchiaia abbiamo ricuperato </a:t>
            </a:r>
            <a:r>
              <a:rPr lang="it-IT" sz="3100" b="1" dirty="0">
                <a:solidFill>
                  <a:srgbClr val="C00000"/>
                </a:solidFill>
                <a:latin typeface="Century Gothic" panose="020B0502020202020204" pitchFamily="34" charset="0"/>
              </a:rPr>
              <a:t>una vita nuova</a:t>
            </a:r>
            <a:r>
              <a:rPr lang="it-IT" sz="3100" dirty="0">
                <a:solidFill>
                  <a:srgbClr val="C00000"/>
                </a:solidFill>
                <a:latin typeface="Century Gothic" panose="020B0502020202020204" pitchFamily="34" charset="0"/>
              </a:rPr>
              <a:t>; al posto della corruzione </a:t>
            </a:r>
            <a:r>
              <a:rPr lang="it-IT" sz="3100" b="1" dirty="0">
                <a:solidFill>
                  <a:srgbClr val="C00000"/>
                </a:solidFill>
                <a:latin typeface="Century Gothic" panose="020B0502020202020204" pitchFamily="34" charset="0"/>
              </a:rPr>
              <a:t>l’incorruttibilità</a:t>
            </a:r>
            <a:r>
              <a:rPr lang="it-IT" sz="3100" dirty="0">
                <a:solidFill>
                  <a:srgbClr val="C00000"/>
                </a:solidFill>
                <a:latin typeface="Century Gothic" panose="020B0502020202020204" pitchFamily="34" charset="0"/>
              </a:rPr>
              <a:t>; al posto delle tenebre la </a:t>
            </a:r>
            <a:r>
              <a:rPr lang="it-IT" sz="3100" b="1" dirty="0">
                <a:solidFill>
                  <a:srgbClr val="C00000"/>
                </a:solidFill>
                <a:latin typeface="Century Gothic" panose="020B0502020202020204" pitchFamily="34" charset="0"/>
              </a:rPr>
              <a:t>luce</a:t>
            </a:r>
            <a:r>
              <a:rPr lang="it-IT" sz="3100" dirty="0">
                <a:solidFill>
                  <a:srgbClr val="C00000"/>
                </a:solidFill>
                <a:latin typeface="Century Gothic" panose="020B0502020202020204" pitchFamily="34" charset="0"/>
              </a:rPr>
              <a:t>. Ella è nostra madre; </a:t>
            </a:r>
            <a:r>
              <a:rPr lang="it-IT" sz="3100" b="1" dirty="0">
                <a:solidFill>
                  <a:srgbClr val="C00000"/>
                </a:solidFill>
                <a:latin typeface="Century Gothic" panose="020B0502020202020204" pitchFamily="34" charset="0"/>
              </a:rPr>
              <a:t>madre della nostra vita</a:t>
            </a:r>
            <a:r>
              <a:rPr lang="it-IT" sz="3100" dirty="0">
                <a:solidFill>
                  <a:srgbClr val="C00000"/>
                </a:solidFill>
                <a:latin typeface="Century Gothic" panose="020B0502020202020204" pitchFamily="34" charset="0"/>
              </a:rPr>
              <a:t>; madre </a:t>
            </a:r>
            <a:r>
              <a:rPr lang="it-IT" sz="3100" b="1" dirty="0">
                <a:solidFill>
                  <a:srgbClr val="C00000"/>
                </a:solidFill>
                <a:latin typeface="Century Gothic" panose="020B0502020202020204" pitchFamily="34" charset="0"/>
              </a:rPr>
              <a:t>della nostra incorruttibilità</a:t>
            </a:r>
            <a:r>
              <a:rPr lang="it-IT" sz="3100" dirty="0">
                <a:solidFill>
                  <a:srgbClr val="C00000"/>
                </a:solidFill>
                <a:latin typeface="Century Gothic" panose="020B0502020202020204" pitchFamily="34" charset="0"/>
              </a:rPr>
              <a:t>; madre </a:t>
            </a:r>
            <a:r>
              <a:rPr lang="it-IT" sz="3100" b="1" dirty="0">
                <a:solidFill>
                  <a:srgbClr val="C00000"/>
                </a:solidFill>
                <a:latin typeface="Century Gothic" panose="020B0502020202020204" pitchFamily="34" charset="0"/>
              </a:rPr>
              <a:t>della nostra luce</a:t>
            </a:r>
            <a:r>
              <a:rPr lang="it-IT" sz="3100" dirty="0">
                <a:solidFill>
                  <a:srgbClr val="C00000"/>
                </a:solidFill>
                <a:latin typeface="Century Gothic" panose="020B0502020202020204" pitchFamily="34" charset="0"/>
              </a:rPr>
              <a:t>».</a:t>
            </a:r>
          </a:p>
          <a:p>
            <a:endParaRPr lang="it-IT" dirty="0"/>
          </a:p>
        </p:txBody>
      </p:sp>
      <p:sp>
        <p:nvSpPr>
          <p:cNvPr id="4" name="Segnaposto contenuto 3">
            <a:extLst>
              <a:ext uri="{FF2B5EF4-FFF2-40B4-BE49-F238E27FC236}">
                <a16:creationId xmlns:a16="http://schemas.microsoft.com/office/drawing/2014/main" id="{FB03ED8D-A79A-82F4-5677-D0436B148FF3}"/>
              </a:ext>
            </a:extLst>
          </p:cNvPr>
          <p:cNvSpPr>
            <a:spLocks noGrp="1"/>
          </p:cNvSpPr>
          <p:nvPr>
            <p:ph sz="half" idx="2"/>
          </p:nvPr>
        </p:nvSpPr>
        <p:spPr>
          <a:xfrm>
            <a:off x="6491913" y="1923619"/>
            <a:ext cx="4705194" cy="4545012"/>
          </a:xfrm>
        </p:spPr>
        <p:txBody>
          <a:bodyPr>
            <a:normAutofit fontScale="70000" lnSpcReduction="20000"/>
          </a:bodyPr>
          <a:lstStyle/>
          <a:p>
            <a:pPr>
              <a:buNone/>
            </a:pPr>
            <a:r>
              <a:rPr lang="it-IT" sz="2100" dirty="0" err="1">
                <a:latin typeface="Century Gothic" panose="020B0502020202020204" pitchFamily="34" charset="0"/>
              </a:rPr>
              <a:t>Aelredo</a:t>
            </a:r>
            <a:r>
              <a:rPr lang="it-IT" sz="2100" dirty="0">
                <a:latin typeface="Century Gothic" panose="020B0502020202020204" pitchFamily="34" charset="0"/>
              </a:rPr>
              <a:t> di </a:t>
            </a:r>
            <a:r>
              <a:rPr lang="it-IT" sz="2100" dirty="0" err="1">
                <a:latin typeface="Century Gothic" panose="020B0502020202020204" pitchFamily="34" charset="0"/>
              </a:rPr>
              <a:t>Rievaulx</a:t>
            </a:r>
            <a:r>
              <a:rPr lang="it-IT" sz="2100" dirty="0">
                <a:latin typeface="Century Gothic" panose="020B0502020202020204" pitchFamily="34" charset="0"/>
              </a:rPr>
              <a:t>, </a:t>
            </a:r>
            <a:r>
              <a:rPr lang="it-IT" sz="2100" i="1" dirty="0">
                <a:latin typeface="Century Gothic" panose="020B0502020202020204" pitchFamily="34" charset="0"/>
              </a:rPr>
              <a:t>Sermone</a:t>
            </a:r>
            <a:r>
              <a:rPr lang="it-IT" sz="2100" dirty="0">
                <a:latin typeface="Century Gothic" panose="020B0502020202020204" pitchFamily="34" charset="0"/>
              </a:rPr>
              <a:t> XX, 8:</a:t>
            </a:r>
          </a:p>
          <a:p>
            <a:pPr marL="0" indent="0" algn="ctr">
              <a:buNone/>
            </a:pPr>
            <a:r>
              <a:rPr lang="it-IT" sz="3100" dirty="0">
                <a:solidFill>
                  <a:srgbClr val="C00000"/>
                </a:solidFill>
                <a:latin typeface="Century Gothic" panose="020B0502020202020204" pitchFamily="34" charset="0"/>
              </a:rPr>
              <a:t>«Ella, che è Madre di Cristo, è </a:t>
            </a:r>
            <a:r>
              <a:rPr lang="it-IT" sz="3100" b="1" dirty="0">
                <a:solidFill>
                  <a:srgbClr val="C00000"/>
                </a:solidFill>
                <a:latin typeface="Century Gothic" panose="020B0502020202020204" pitchFamily="34" charset="0"/>
              </a:rPr>
              <a:t>madre della nostra sapienza</a:t>
            </a:r>
            <a:r>
              <a:rPr lang="it-IT" sz="3100" dirty="0">
                <a:solidFill>
                  <a:srgbClr val="C00000"/>
                </a:solidFill>
                <a:latin typeface="Century Gothic" panose="020B0502020202020204" pitchFamily="34" charset="0"/>
              </a:rPr>
              <a:t>, della nostra </a:t>
            </a:r>
            <a:r>
              <a:rPr lang="it-IT" sz="3100" b="1" dirty="0">
                <a:solidFill>
                  <a:srgbClr val="C00000"/>
                </a:solidFill>
                <a:latin typeface="Century Gothic" panose="020B0502020202020204" pitchFamily="34" charset="0"/>
              </a:rPr>
              <a:t>giustizia</a:t>
            </a:r>
            <a:r>
              <a:rPr lang="it-IT" sz="3100" dirty="0">
                <a:solidFill>
                  <a:srgbClr val="C00000"/>
                </a:solidFill>
                <a:latin typeface="Century Gothic" panose="020B0502020202020204" pitchFamily="34" charset="0"/>
              </a:rPr>
              <a:t>, della nostra </a:t>
            </a:r>
            <a:r>
              <a:rPr lang="it-IT" sz="3100" b="1" dirty="0">
                <a:solidFill>
                  <a:srgbClr val="C00000"/>
                </a:solidFill>
                <a:latin typeface="Century Gothic" panose="020B0502020202020204" pitchFamily="34" charset="0"/>
              </a:rPr>
              <a:t>santificazione</a:t>
            </a:r>
            <a:r>
              <a:rPr lang="it-IT" sz="3100" dirty="0">
                <a:solidFill>
                  <a:srgbClr val="C00000"/>
                </a:solidFill>
                <a:latin typeface="Century Gothic" panose="020B0502020202020204" pitchFamily="34" charset="0"/>
              </a:rPr>
              <a:t> e della nostra </a:t>
            </a:r>
            <a:r>
              <a:rPr lang="it-IT" sz="3100" b="1" dirty="0">
                <a:solidFill>
                  <a:srgbClr val="C00000"/>
                </a:solidFill>
                <a:latin typeface="Century Gothic" panose="020B0502020202020204" pitchFamily="34" charset="0"/>
              </a:rPr>
              <a:t>redenzione</a:t>
            </a:r>
            <a:r>
              <a:rPr lang="it-IT" sz="3100" dirty="0">
                <a:solidFill>
                  <a:srgbClr val="C00000"/>
                </a:solidFill>
                <a:latin typeface="Century Gothic" panose="020B0502020202020204" pitchFamily="34" charset="0"/>
              </a:rPr>
              <a:t>. Perciò per noi ella </a:t>
            </a:r>
            <a:r>
              <a:rPr lang="it-IT" sz="3100" b="1" dirty="0">
                <a:solidFill>
                  <a:srgbClr val="C00000"/>
                </a:solidFill>
                <a:latin typeface="Century Gothic" panose="020B0502020202020204" pitchFamily="34" charset="0"/>
              </a:rPr>
              <a:t>è madre meglio della madre della nostra carne</a:t>
            </a:r>
            <a:r>
              <a:rPr lang="it-IT" sz="3100" dirty="0">
                <a:solidFill>
                  <a:srgbClr val="C00000"/>
                </a:solidFill>
                <a:latin typeface="Century Gothic" panose="020B0502020202020204" pitchFamily="34" charset="0"/>
              </a:rPr>
              <a:t>. Da lei dunque abbiamo ricevuto una </a:t>
            </a:r>
            <a:r>
              <a:rPr lang="it-IT" sz="3100" b="1" dirty="0">
                <a:solidFill>
                  <a:srgbClr val="C00000"/>
                </a:solidFill>
                <a:latin typeface="Century Gothic" panose="020B0502020202020204" pitchFamily="34" charset="0"/>
              </a:rPr>
              <a:t>nascita migliore</a:t>
            </a:r>
            <a:r>
              <a:rPr lang="it-IT" sz="3100" dirty="0">
                <a:solidFill>
                  <a:srgbClr val="C00000"/>
                </a:solidFill>
                <a:latin typeface="Century Gothic" panose="020B0502020202020204" pitchFamily="34" charset="0"/>
              </a:rPr>
              <a:t>, perché da lei proviene la nostra </a:t>
            </a:r>
            <a:r>
              <a:rPr lang="it-IT" sz="3100" b="1" dirty="0">
                <a:solidFill>
                  <a:srgbClr val="C00000"/>
                </a:solidFill>
                <a:latin typeface="Century Gothic" panose="020B0502020202020204" pitchFamily="34" charset="0"/>
              </a:rPr>
              <a:t>nuova vita</a:t>
            </a:r>
            <a:r>
              <a:rPr lang="it-IT" sz="3100" dirty="0">
                <a:solidFill>
                  <a:srgbClr val="C00000"/>
                </a:solidFill>
                <a:latin typeface="Century Gothic" panose="020B0502020202020204" pitchFamily="34" charset="0"/>
              </a:rPr>
              <a:t>, la nostra </a:t>
            </a:r>
            <a:r>
              <a:rPr lang="it-IT" sz="3100" b="1" dirty="0">
                <a:solidFill>
                  <a:srgbClr val="C00000"/>
                </a:solidFill>
                <a:latin typeface="Century Gothic" panose="020B0502020202020204" pitchFamily="34" charset="0"/>
              </a:rPr>
              <a:t>santità</a:t>
            </a:r>
            <a:r>
              <a:rPr lang="it-IT" sz="3100" dirty="0">
                <a:solidFill>
                  <a:srgbClr val="C00000"/>
                </a:solidFill>
                <a:latin typeface="Century Gothic" panose="020B0502020202020204" pitchFamily="34" charset="0"/>
              </a:rPr>
              <a:t>, la nostra </a:t>
            </a:r>
            <a:r>
              <a:rPr lang="it-IT" sz="3100" b="1" dirty="0">
                <a:solidFill>
                  <a:srgbClr val="C00000"/>
                </a:solidFill>
                <a:latin typeface="Century Gothic" panose="020B0502020202020204" pitchFamily="34" charset="0"/>
              </a:rPr>
              <a:t>sapienza</a:t>
            </a:r>
            <a:r>
              <a:rPr lang="it-IT" sz="3100" dirty="0">
                <a:solidFill>
                  <a:srgbClr val="C00000"/>
                </a:solidFill>
                <a:latin typeface="Century Gothic" panose="020B0502020202020204" pitchFamily="34" charset="0"/>
              </a:rPr>
              <a:t>, la nostra </a:t>
            </a:r>
            <a:r>
              <a:rPr lang="it-IT" sz="3100" b="1" dirty="0">
                <a:solidFill>
                  <a:srgbClr val="C00000"/>
                </a:solidFill>
                <a:latin typeface="Century Gothic" panose="020B0502020202020204" pitchFamily="34" charset="0"/>
              </a:rPr>
              <a:t>giustizia</a:t>
            </a:r>
            <a:r>
              <a:rPr lang="it-IT" sz="3100" dirty="0">
                <a:solidFill>
                  <a:srgbClr val="C00000"/>
                </a:solidFill>
                <a:latin typeface="Century Gothic" panose="020B0502020202020204" pitchFamily="34" charset="0"/>
              </a:rPr>
              <a:t>, la nostra </a:t>
            </a:r>
            <a:r>
              <a:rPr lang="it-IT" sz="3100" b="1" dirty="0">
                <a:solidFill>
                  <a:srgbClr val="C00000"/>
                </a:solidFill>
                <a:latin typeface="Century Gothic" panose="020B0502020202020204" pitchFamily="34" charset="0"/>
              </a:rPr>
              <a:t>santificazione</a:t>
            </a:r>
            <a:r>
              <a:rPr lang="it-IT" sz="3100" dirty="0">
                <a:solidFill>
                  <a:srgbClr val="C00000"/>
                </a:solidFill>
                <a:latin typeface="Century Gothic" panose="020B0502020202020204" pitchFamily="34" charset="0"/>
              </a:rPr>
              <a:t> e la nostra </a:t>
            </a:r>
            <a:r>
              <a:rPr lang="it-IT" sz="3100" b="1" dirty="0">
                <a:solidFill>
                  <a:srgbClr val="C00000"/>
                </a:solidFill>
                <a:latin typeface="Century Gothic" panose="020B0502020202020204" pitchFamily="34" charset="0"/>
              </a:rPr>
              <a:t>redenzione</a:t>
            </a:r>
            <a:r>
              <a:rPr lang="it-IT" sz="3100" dirty="0">
                <a:solidFill>
                  <a:srgbClr val="C00000"/>
                </a:solidFill>
                <a:latin typeface="Century Gothic" panose="020B0502020202020204" pitchFamily="34" charset="0"/>
              </a:rPr>
              <a:t>».</a:t>
            </a:r>
          </a:p>
          <a:p>
            <a:endParaRPr lang="it-IT" dirty="0"/>
          </a:p>
        </p:txBody>
      </p:sp>
      <p:sp>
        <p:nvSpPr>
          <p:cNvPr id="5" name="Segnaposto piè di pagina 4">
            <a:extLst>
              <a:ext uri="{FF2B5EF4-FFF2-40B4-BE49-F238E27FC236}">
                <a16:creationId xmlns:a16="http://schemas.microsoft.com/office/drawing/2014/main" id="{BE3C22E4-FD71-BA25-A6C7-E40ABFA5B8F4}"/>
              </a:ext>
            </a:extLst>
          </p:cNvPr>
          <p:cNvSpPr>
            <a:spLocks noGrp="1"/>
          </p:cNvSpPr>
          <p:nvPr>
            <p:ph type="ftr" sz="quarter" idx="11"/>
          </p:nvPr>
        </p:nvSpPr>
        <p:spPr/>
        <p:txBody>
          <a:bodyPr/>
          <a:lstStyle/>
          <a:p>
            <a:r>
              <a:rPr lang="it-IT"/>
              <a:t>a.a. 2025-26</a:t>
            </a:r>
          </a:p>
        </p:txBody>
      </p:sp>
    </p:spTree>
    <p:extLst>
      <p:ext uri="{BB962C8B-B14F-4D97-AF65-F5344CB8AC3E}">
        <p14:creationId xmlns:p14="http://schemas.microsoft.com/office/powerpoint/2010/main" val="406490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7765DE-02D0-1F1E-65EB-CAC2C4D14652}"/>
              </a:ext>
            </a:extLst>
          </p:cNvPr>
          <p:cNvSpPr>
            <a:spLocks noGrp="1"/>
          </p:cNvSpPr>
          <p:nvPr>
            <p:ph type="title"/>
          </p:nvPr>
        </p:nvSpPr>
        <p:spPr/>
        <p:txBody>
          <a:bodyPr/>
          <a:lstStyle/>
          <a:p>
            <a:pPr algn="ctr"/>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sz="4000" dirty="0">
                <a:latin typeface="Century Gothic" panose="020B0502020202020204" pitchFamily="34" charset="0"/>
                <a:ea typeface="Cambria" panose="02040503050406030204" pitchFamily="18" charset="0"/>
              </a:rPr>
              <a:t>Maria mediatrice delle grazie</a:t>
            </a:r>
            <a:endParaRPr lang="it-IT" sz="4000" dirty="0">
              <a:latin typeface="Century Gothic" panose="020B0502020202020204" pitchFamily="34" charset="0"/>
            </a:endParaRPr>
          </a:p>
        </p:txBody>
      </p:sp>
      <p:sp>
        <p:nvSpPr>
          <p:cNvPr id="3" name="Segnaposto contenuto 2">
            <a:extLst>
              <a:ext uri="{FF2B5EF4-FFF2-40B4-BE49-F238E27FC236}">
                <a16:creationId xmlns:a16="http://schemas.microsoft.com/office/drawing/2014/main" id="{7C742C0F-287E-2391-E8B7-1AC1F5C7F984}"/>
              </a:ext>
            </a:extLst>
          </p:cNvPr>
          <p:cNvSpPr>
            <a:spLocks noGrp="1"/>
          </p:cNvSpPr>
          <p:nvPr>
            <p:ph sz="half" idx="1"/>
          </p:nvPr>
        </p:nvSpPr>
        <p:spPr>
          <a:xfrm>
            <a:off x="677334" y="2160589"/>
            <a:ext cx="4184035" cy="4406466"/>
          </a:xfrm>
        </p:spPr>
        <p:txBody>
          <a:bodyPr>
            <a:normAutofit fontScale="92500" lnSpcReduction="10000"/>
          </a:bodyPr>
          <a:lstStyle/>
          <a:p>
            <a:pPr algn="r">
              <a:buNone/>
            </a:pPr>
            <a:r>
              <a:rPr lang="it-IT" dirty="0">
                <a:latin typeface="Century Gothic" panose="020B0502020202020204" pitchFamily="34" charset="0"/>
              </a:rPr>
              <a:t>Anselmo di Canterbury (+1109), </a:t>
            </a:r>
            <a:r>
              <a:rPr lang="it-IT" i="1" dirty="0" err="1">
                <a:latin typeface="Century Gothic" panose="020B0502020202020204" pitchFamily="34" charset="0"/>
              </a:rPr>
              <a:t>Oratio</a:t>
            </a:r>
            <a:r>
              <a:rPr lang="it-IT" dirty="0">
                <a:latin typeface="Century Gothic" panose="020B0502020202020204" pitchFamily="34" charset="0"/>
              </a:rPr>
              <a:t> VI,4:</a:t>
            </a:r>
          </a:p>
          <a:p>
            <a:pPr marL="0" indent="0" algn="r">
              <a:buNone/>
            </a:pPr>
            <a:r>
              <a:rPr lang="it-IT" sz="2400" dirty="0">
                <a:solidFill>
                  <a:srgbClr val="C00000"/>
                </a:solidFill>
                <a:latin typeface="Century Gothic" panose="020B0502020202020204" pitchFamily="34" charset="0"/>
              </a:rPr>
              <a:t>«O Dio, che ti sei fatto Figlio della Donna per </a:t>
            </a:r>
            <a:r>
              <a:rPr lang="it-IT" sz="2400" b="1" dirty="0">
                <a:solidFill>
                  <a:srgbClr val="C00000"/>
                </a:solidFill>
                <a:latin typeface="Century Gothic" panose="020B0502020202020204" pitchFamily="34" charset="0"/>
              </a:rPr>
              <a:t>misericordia</a:t>
            </a:r>
            <a:r>
              <a:rPr lang="it-IT" sz="2400" dirty="0">
                <a:solidFill>
                  <a:srgbClr val="C00000"/>
                </a:solidFill>
                <a:latin typeface="Century Gothic" panose="020B0502020202020204" pitchFamily="34" charset="0"/>
              </a:rPr>
              <a:t>; o Donna, che sei diventata madre di Dio per </a:t>
            </a:r>
            <a:r>
              <a:rPr lang="it-IT" sz="2400" b="1" dirty="0">
                <a:solidFill>
                  <a:srgbClr val="C00000"/>
                </a:solidFill>
                <a:latin typeface="Century Gothic" panose="020B0502020202020204" pitchFamily="34" charset="0"/>
              </a:rPr>
              <a:t>misericordia</a:t>
            </a:r>
            <a:r>
              <a:rPr lang="it-IT" sz="2400" dirty="0">
                <a:solidFill>
                  <a:srgbClr val="C00000"/>
                </a:solidFill>
                <a:latin typeface="Century Gothic" panose="020B0502020202020204" pitchFamily="34" charset="0"/>
              </a:rPr>
              <a:t>: o avrete pietà del misero, </a:t>
            </a:r>
            <a:r>
              <a:rPr lang="it-IT" sz="2400" b="1" dirty="0">
                <a:solidFill>
                  <a:srgbClr val="C00000"/>
                </a:solidFill>
                <a:latin typeface="Century Gothic" panose="020B0502020202020204" pitchFamily="34" charset="0"/>
              </a:rPr>
              <a:t>l’uno risparmiando e l’altra intercedendo</a:t>
            </a:r>
            <a:r>
              <a:rPr lang="it-IT" sz="2400" dirty="0">
                <a:solidFill>
                  <a:srgbClr val="C00000"/>
                </a:solidFill>
                <a:latin typeface="Century Gothic" panose="020B0502020202020204" pitchFamily="34" charset="0"/>
              </a:rPr>
              <a:t>, oppure indicatemi delle </a:t>
            </a:r>
            <a:r>
              <a:rPr lang="it-IT" sz="2400" b="1" dirty="0">
                <a:solidFill>
                  <a:srgbClr val="C00000"/>
                </a:solidFill>
                <a:latin typeface="Century Gothic" panose="020B0502020202020204" pitchFamily="34" charset="0"/>
              </a:rPr>
              <a:t>persone più misericordiose </a:t>
            </a:r>
            <a:r>
              <a:rPr lang="it-IT" sz="2400" dirty="0">
                <a:solidFill>
                  <a:srgbClr val="C00000"/>
                </a:solidFill>
                <a:latin typeface="Century Gothic" panose="020B0502020202020204" pitchFamily="34" charset="0"/>
              </a:rPr>
              <a:t>presso le quali potrò trovare un rifugio maggiormente sicuro».</a:t>
            </a:r>
          </a:p>
          <a:p>
            <a:endParaRPr lang="it-IT" dirty="0"/>
          </a:p>
        </p:txBody>
      </p:sp>
      <p:sp>
        <p:nvSpPr>
          <p:cNvPr id="4" name="Segnaposto contenuto 3">
            <a:extLst>
              <a:ext uri="{FF2B5EF4-FFF2-40B4-BE49-F238E27FC236}">
                <a16:creationId xmlns:a16="http://schemas.microsoft.com/office/drawing/2014/main" id="{E710205C-D484-EADD-E273-56689B5A3D49}"/>
              </a:ext>
            </a:extLst>
          </p:cNvPr>
          <p:cNvSpPr>
            <a:spLocks noGrp="1"/>
          </p:cNvSpPr>
          <p:nvPr>
            <p:ph sz="half" idx="2"/>
          </p:nvPr>
        </p:nvSpPr>
        <p:spPr>
          <a:xfrm>
            <a:off x="6433860" y="2187578"/>
            <a:ext cx="4788321" cy="4406466"/>
          </a:xfrm>
        </p:spPr>
        <p:txBody>
          <a:bodyPr>
            <a:normAutofit fontScale="92500" lnSpcReduction="10000"/>
          </a:bodyPr>
          <a:lstStyle/>
          <a:p>
            <a:pPr algn="r">
              <a:buNone/>
            </a:pPr>
            <a:r>
              <a:rPr lang="it-IT" dirty="0"/>
              <a:t>Anselmo di Canterbury (+1109), </a:t>
            </a:r>
            <a:r>
              <a:rPr lang="it-IT" i="1" dirty="0" err="1"/>
              <a:t>Oratio</a:t>
            </a:r>
            <a:r>
              <a:rPr lang="it-IT" dirty="0"/>
              <a:t> VII,9:</a:t>
            </a:r>
          </a:p>
          <a:p>
            <a:pPr algn="r">
              <a:buNone/>
            </a:pPr>
            <a:endParaRPr lang="it-IT" dirty="0"/>
          </a:p>
          <a:p>
            <a:pPr marL="0" indent="0" algn="r">
              <a:buNone/>
            </a:pPr>
            <a:r>
              <a:rPr lang="it-IT" sz="2200" dirty="0">
                <a:solidFill>
                  <a:srgbClr val="C00000"/>
                </a:solidFill>
              </a:rPr>
              <a:t>«Il nostro Dio, </a:t>
            </a:r>
            <a:r>
              <a:rPr lang="it-IT" sz="2200" b="1" dirty="0">
                <a:solidFill>
                  <a:srgbClr val="C00000"/>
                </a:solidFill>
              </a:rPr>
              <a:t>per mezzo di Maria</a:t>
            </a:r>
            <a:r>
              <a:rPr lang="it-IT" sz="2200" dirty="0">
                <a:solidFill>
                  <a:srgbClr val="C00000"/>
                </a:solidFill>
              </a:rPr>
              <a:t>, si è fatto </a:t>
            </a:r>
            <a:r>
              <a:rPr lang="it-IT" sz="2200" b="1" dirty="0">
                <a:solidFill>
                  <a:srgbClr val="C00000"/>
                </a:solidFill>
              </a:rPr>
              <a:t>nostro fratello</a:t>
            </a:r>
            <a:r>
              <a:rPr lang="it-IT" sz="2200" dirty="0">
                <a:solidFill>
                  <a:srgbClr val="C00000"/>
                </a:solidFill>
              </a:rPr>
              <a:t>. (…) </a:t>
            </a:r>
            <a:r>
              <a:rPr lang="it-IT" sz="2200" b="1" dirty="0">
                <a:solidFill>
                  <a:srgbClr val="C00000"/>
                </a:solidFill>
              </a:rPr>
              <a:t>Il buon fratello ci perdoni </a:t>
            </a:r>
            <a:r>
              <a:rPr lang="it-IT" sz="2200" dirty="0">
                <a:solidFill>
                  <a:srgbClr val="C00000"/>
                </a:solidFill>
              </a:rPr>
              <a:t>le nostre mancanze, allontani ciò che abbiamo meritato da delinquenti, ci conceda ciò che abbiamo chiesto nel pentimento. </a:t>
            </a:r>
            <a:r>
              <a:rPr lang="it-IT" sz="2200" b="1" dirty="0">
                <a:solidFill>
                  <a:srgbClr val="C00000"/>
                </a:solidFill>
              </a:rPr>
              <a:t>La buona madre preghi e interceda per noi</a:t>
            </a:r>
            <a:r>
              <a:rPr lang="it-IT" sz="2200" dirty="0">
                <a:solidFill>
                  <a:srgbClr val="C00000"/>
                </a:solidFill>
              </a:rPr>
              <a:t>; chieda e ci ottenga ciò che ci è utile. (…) Maria, quanto ti siamo debitori! Signora </a:t>
            </a:r>
            <a:r>
              <a:rPr lang="it-IT" sz="2200" b="1" dirty="0">
                <a:solidFill>
                  <a:srgbClr val="C00000"/>
                </a:solidFill>
              </a:rPr>
              <a:t>madre, tramite cui abbiamo un simile fratello</a:t>
            </a:r>
            <a:r>
              <a:rPr lang="it-IT" sz="2200" dirty="0">
                <a:solidFill>
                  <a:srgbClr val="C00000"/>
                </a:solidFill>
              </a:rPr>
              <a:t>, quali grazie, quali lodi ti renderemo?»</a:t>
            </a:r>
            <a:endParaRPr lang="it-IT" sz="2200" dirty="0"/>
          </a:p>
          <a:p>
            <a:endParaRPr lang="it-IT" dirty="0"/>
          </a:p>
        </p:txBody>
      </p:sp>
      <p:sp>
        <p:nvSpPr>
          <p:cNvPr id="5" name="Segnaposto piè di pagina 4">
            <a:extLst>
              <a:ext uri="{FF2B5EF4-FFF2-40B4-BE49-F238E27FC236}">
                <a16:creationId xmlns:a16="http://schemas.microsoft.com/office/drawing/2014/main" id="{DCB9C86C-5716-79F7-1C00-7C4F884FBD30}"/>
              </a:ext>
            </a:extLst>
          </p:cNvPr>
          <p:cNvSpPr>
            <a:spLocks noGrp="1"/>
          </p:cNvSpPr>
          <p:nvPr>
            <p:ph type="ftr" sz="quarter" idx="11"/>
          </p:nvPr>
        </p:nvSpPr>
        <p:spPr/>
        <p:txBody>
          <a:bodyPr/>
          <a:lstStyle/>
          <a:p>
            <a:r>
              <a:rPr lang="it-IT"/>
              <a:t>a.a. 2025-26</a:t>
            </a:r>
          </a:p>
        </p:txBody>
      </p:sp>
    </p:spTree>
    <p:extLst>
      <p:ext uri="{BB962C8B-B14F-4D97-AF65-F5344CB8AC3E}">
        <p14:creationId xmlns:p14="http://schemas.microsoft.com/office/powerpoint/2010/main" val="236362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ADBD97-1F59-78D0-22FE-4D86DD7D1308}"/>
              </a:ext>
            </a:extLst>
          </p:cNvPr>
          <p:cNvSpPr>
            <a:spLocks noGrp="1"/>
          </p:cNvSpPr>
          <p:nvPr>
            <p:ph type="title"/>
          </p:nvPr>
        </p:nvSpPr>
        <p:spPr>
          <a:xfrm>
            <a:off x="1910388" y="124692"/>
            <a:ext cx="8596668" cy="1320800"/>
          </a:xfrm>
        </p:spPr>
        <p:txBody>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sz="4000" dirty="0">
                <a:latin typeface="Century Gothic" panose="020B0502020202020204" pitchFamily="34" charset="0"/>
                <a:ea typeface="Cambria" panose="02040503050406030204" pitchFamily="18" charset="0"/>
              </a:rPr>
              <a:t>Maria mediatrice delle grazie</a:t>
            </a:r>
            <a:endParaRPr lang="it-IT" sz="4000" dirty="0"/>
          </a:p>
        </p:txBody>
      </p:sp>
      <p:sp>
        <p:nvSpPr>
          <p:cNvPr id="4" name="Segnaposto contenuto 3">
            <a:extLst>
              <a:ext uri="{FF2B5EF4-FFF2-40B4-BE49-F238E27FC236}">
                <a16:creationId xmlns:a16="http://schemas.microsoft.com/office/drawing/2014/main" id="{B34F7FE1-2F90-CA5C-8E1C-968D6DDBCA9E}"/>
              </a:ext>
            </a:extLst>
          </p:cNvPr>
          <p:cNvSpPr>
            <a:spLocks noGrp="1"/>
          </p:cNvSpPr>
          <p:nvPr>
            <p:ph sz="half" idx="2"/>
          </p:nvPr>
        </p:nvSpPr>
        <p:spPr>
          <a:xfrm>
            <a:off x="6109470" y="1801091"/>
            <a:ext cx="5557211" cy="4932217"/>
          </a:xfrm>
        </p:spPr>
        <p:txBody>
          <a:bodyPr>
            <a:normAutofit/>
          </a:bodyPr>
          <a:lstStyle/>
          <a:p>
            <a:pPr marL="0" indent="0" algn="just">
              <a:buNone/>
            </a:pPr>
            <a:r>
              <a:rPr lang="it-IT" sz="2400" dirty="0"/>
              <a:t>Bernardo di Chiaravalle, </a:t>
            </a:r>
            <a:r>
              <a:rPr lang="it-IT" sz="2400" i="1" dirty="0"/>
              <a:t>Sermone nella Natività della B.V. Maria</a:t>
            </a:r>
            <a:r>
              <a:rPr lang="it-IT" sz="2400" dirty="0"/>
              <a:t>,4:</a:t>
            </a:r>
          </a:p>
          <a:p>
            <a:pPr marL="0" indent="0" algn="just">
              <a:buNone/>
            </a:pPr>
            <a:r>
              <a:rPr lang="it-IT" sz="2400" dirty="0">
                <a:solidFill>
                  <a:srgbClr val="C00000"/>
                </a:solidFill>
              </a:rPr>
              <a:t>«Avete già capito a chi intendessi riferirmi parlando di quell’</a:t>
            </a:r>
            <a:r>
              <a:rPr lang="it-IT" sz="2400" b="1" dirty="0">
                <a:solidFill>
                  <a:srgbClr val="C00000"/>
                </a:solidFill>
              </a:rPr>
              <a:t>acquedotto</a:t>
            </a:r>
            <a:r>
              <a:rPr lang="it-IT" sz="2400" dirty="0">
                <a:solidFill>
                  <a:srgbClr val="C00000"/>
                </a:solidFill>
              </a:rPr>
              <a:t> che ha fatto giungere a noi la pienezza della </a:t>
            </a:r>
            <a:r>
              <a:rPr lang="it-IT" sz="2400" b="1" dirty="0">
                <a:solidFill>
                  <a:srgbClr val="C00000"/>
                </a:solidFill>
              </a:rPr>
              <a:t>sorgente</a:t>
            </a:r>
            <a:r>
              <a:rPr lang="it-IT" sz="2400" dirty="0">
                <a:solidFill>
                  <a:srgbClr val="C00000"/>
                </a:solidFill>
              </a:rPr>
              <a:t> che è sgorgata dal </a:t>
            </a:r>
            <a:r>
              <a:rPr lang="it-IT" sz="2400" b="1" dirty="0">
                <a:solidFill>
                  <a:srgbClr val="C00000"/>
                </a:solidFill>
              </a:rPr>
              <a:t>cuore del Padre</a:t>
            </a:r>
            <a:r>
              <a:rPr lang="it-IT" sz="2400" dirty="0">
                <a:solidFill>
                  <a:srgbClr val="C00000"/>
                </a:solidFill>
              </a:rPr>
              <a:t>, perché ne ricevessimo, se non in tutta la sua abbondanza, almeno nella misura della </a:t>
            </a:r>
            <a:r>
              <a:rPr lang="it-IT" sz="2400" b="1" dirty="0">
                <a:solidFill>
                  <a:srgbClr val="C00000"/>
                </a:solidFill>
              </a:rPr>
              <a:t>nostra capacità</a:t>
            </a:r>
            <a:r>
              <a:rPr lang="it-IT" sz="2400" dirty="0">
                <a:solidFill>
                  <a:srgbClr val="C00000"/>
                </a:solidFill>
              </a:rPr>
              <a:t>. Sapete infatti a chi fu detto: “Ti saluto, </a:t>
            </a:r>
            <a:r>
              <a:rPr lang="it-IT" sz="2400" b="1" dirty="0">
                <a:solidFill>
                  <a:srgbClr val="C00000"/>
                </a:solidFill>
              </a:rPr>
              <a:t>piena di grazia</a:t>
            </a:r>
            <a:r>
              <a:rPr lang="it-IT" sz="2400" dirty="0">
                <a:solidFill>
                  <a:srgbClr val="C00000"/>
                </a:solidFill>
              </a:rPr>
              <a:t>”».</a:t>
            </a:r>
          </a:p>
          <a:p>
            <a:pPr algn="just"/>
            <a:endParaRPr lang="it-IT" dirty="0"/>
          </a:p>
        </p:txBody>
      </p:sp>
      <p:pic>
        <p:nvPicPr>
          <p:cNvPr id="2050" name="Picture 2" descr="Acueducto de Segovia y Virgen de la Fuencisla. . #Virgin #… | Flickr">
            <a:extLst>
              <a:ext uri="{FF2B5EF4-FFF2-40B4-BE49-F238E27FC236}">
                <a16:creationId xmlns:a16="http://schemas.microsoft.com/office/drawing/2014/main" id="{289763AE-8BFA-6AA9-7305-2141EEE84757}"/>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438565"/>
            <a:ext cx="5432136" cy="5432136"/>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piè di pagina 2">
            <a:extLst>
              <a:ext uri="{FF2B5EF4-FFF2-40B4-BE49-F238E27FC236}">
                <a16:creationId xmlns:a16="http://schemas.microsoft.com/office/drawing/2014/main" id="{E5C20BAF-F961-6F7B-77A4-8F3901866934}"/>
              </a:ext>
            </a:extLst>
          </p:cNvPr>
          <p:cNvSpPr>
            <a:spLocks noGrp="1"/>
          </p:cNvSpPr>
          <p:nvPr>
            <p:ph type="ftr" sz="quarter" idx="11"/>
          </p:nvPr>
        </p:nvSpPr>
        <p:spPr/>
        <p:txBody>
          <a:bodyPr/>
          <a:lstStyle/>
          <a:p>
            <a:r>
              <a:rPr lang="it-IT"/>
              <a:t>a.a. 2025-26</a:t>
            </a:r>
          </a:p>
        </p:txBody>
      </p:sp>
    </p:spTree>
    <p:extLst>
      <p:ext uri="{BB962C8B-B14F-4D97-AF65-F5344CB8AC3E}">
        <p14:creationId xmlns:p14="http://schemas.microsoft.com/office/powerpoint/2010/main" val="87358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80FD5C-4D2D-5A6C-FD32-CB2045F6DE77}"/>
              </a:ext>
            </a:extLst>
          </p:cNvPr>
          <p:cNvSpPr>
            <a:spLocks noGrp="1"/>
          </p:cNvSpPr>
          <p:nvPr>
            <p:ph type="title"/>
          </p:nvPr>
        </p:nvSpPr>
        <p:spPr/>
        <p:txBody>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sz="4000" dirty="0">
                <a:latin typeface="Century Gothic" panose="020B0502020202020204" pitchFamily="34" charset="0"/>
                <a:ea typeface="Cambria" panose="02040503050406030204" pitchFamily="18" charset="0"/>
              </a:rPr>
              <a:t>Maria mediatrice delle grazie</a:t>
            </a:r>
            <a:endParaRPr lang="it-IT" sz="4000" dirty="0"/>
          </a:p>
        </p:txBody>
      </p:sp>
      <p:sp>
        <p:nvSpPr>
          <p:cNvPr id="3" name="Segnaposto contenuto 2">
            <a:extLst>
              <a:ext uri="{FF2B5EF4-FFF2-40B4-BE49-F238E27FC236}">
                <a16:creationId xmlns:a16="http://schemas.microsoft.com/office/drawing/2014/main" id="{38E3D4BB-00AB-5A74-0247-76136E42FD1A}"/>
              </a:ext>
            </a:extLst>
          </p:cNvPr>
          <p:cNvSpPr>
            <a:spLocks noGrp="1"/>
          </p:cNvSpPr>
          <p:nvPr>
            <p:ph sz="half" idx="1"/>
          </p:nvPr>
        </p:nvSpPr>
        <p:spPr>
          <a:xfrm>
            <a:off x="677334" y="2160588"/>
            <a:ext cx="5030739" cy="4351047"/>
          </a:xfrm>
        </p:spPr>
        <p:txBody>
          <a:bodyPr>
            <a:normAutofit fontScale="47500" lnSpcReduction="20000"/>
          </a:bodyPr>
          <a:lstStyle/>
          <a:p>
            <a:pPr marL="0" indent="0" algn="just">
              <a:buNone/>
            </a:pPr>
            <a:r>
              <a:rPr lang="it-IT" sz="3300" dirty="0">
                <a:latin typeface="Century Gothic" panose="020B0502020202020204" pitchFamily="34" charset="0"/>
              </a:rPr>
              <a:t>Bernardo di Chiaravalle, </a:t>
            </a:r>
            <a:r>
              <a:rPr lang="it-IT" sz="3300" i="1" dirty="0">
                <a:latin typeface="Century Gothic" panose="020B0502020202020204" pitchFamily="34" charset="0"/>
              </a:rPr>
              <a:t>Sermone nella Natività della B.V. Maria</a:t>
            </a:r>
            <a:r>
              <a:rPr lang="it-IT" sz="3300" dirty="0">
                <a:latin typeface="Century Gothic" panose="020B0502020202020204" pitchFamily="34" charset="0"/>
              </a:rPr>
              <a:t>,7:</a:t>
            </a:r>
          </a:p>
          <a:p>
            <a:pPr marL="0" indent="0" algn="just">
              <a:buNone/>
            </a:pPr>
            <a:r>
              <a:rPr lang="it-IT" sz="4600" dirty="0">
                <a:solidFill>
                  <a:srgbClr val="C00000"/>
                </a:solidFill>
                <a:latin typeface="Century Gothic" panose="020B0502020202020204" pitchFamily="34" charset="0"/>
              </a:rPr>
              <a:t>«Veneriamo dunque Maria dal più profondo del cuore, con i nostri più teneri affetti e desideri, perché così vuole Colui che ha stabilito che </a:t>
            </a:r>
            <a:r>
              <a:rPr lang="it-IT" sz="4600" b="1" dirty="0">
                <a:solidFill>
                  <a:srgbClr val="C00000"/>
                </a:solidFill>
                <a:latin typeface="Century Gothic" panose="020B0502020202020204" pitchFamily="34" charset="0"/>
              </a:rPr>
              <a:t>ricevessimo tutto per il tramite di lei</a:t>
            </a:r>
            <a:r>
              <a:rPr lang="it-IT" sz="4600" dirty="0">
                <a:solidFill>
                  <a:srgbClr val="C00000"/>
                </a:solidFill>
                <a:latin typeface="Century Gothic" panose="020B0502020202020204" pitchFamily="34" charset="0"/>
              </a:rPr>
              <a:t>. (…) Avevi paura di accostarti al Padre; al solo sentirne la voce cercavi riparo tra il fogliame (</a:t>
            </a:r>
            <a:r>
              <a:rPr lang="it-IT" sz="4600" dirty="0" err="1">
                <a:solidFill>
                  <a:srgbClr val="C00000"/>
                </a:solidFill>
                <a:latin typeface="Century Gothic" panose="020B0502020202020204" pitchFamily="34" charset="0"/>
              </a:rPr>
              <a:t>cf</a:t>
            </a:r>
            <a:r>
              <a:rPr lang="it-IT" sz="4600" dirty="0">
                <a:solidFill>
                  <a:srgbClr val="C00000"/>
                </a:solidFill>
                <a:latin typeface="Century Gothic" panose="020B0502020202020204" pitchFamily="34" charset="0"/>
              </a:rPr>
              <a:t> </a:t>
            </a:r>
            <a:r>
              <a:rPr lang="it-IT" sz="4600" dirty="0" err="1">
                <a:solidFill>
                  <a:srgbClr val="C00000"/>
                </a:solidFill>
                <a:latin typeface="Century Gothic" panose="020B0502020202020204" pitchFamily="34" charset="0"/>
              </a:rPr>
              <a:t>Gn</a:t>
            </a:r>
            <a:r>
              <a:rPr lang="it-IT" sz="4600" dirty="0">
                <a:solidFill>
                  <a:srgbClr val="C00000"/>
                </a:solidFill>
                <a:latin typeface="Century Gothic" panose="020B0502020202020204" pitchFamily="34" charset="0"/>
              </a:rPr>
              <a:t> 3,8-10)? Ecco che Egli ti ha dato </a:t>
            </a:r>
            <a:r>
              <a:rPr lang="it-IT" sz="4600" b="1" dirty="0">
                <a:solidFill>
                  <a:srgbClr val="C00000"/>
                </a:solidFill>
                <a:latin typeface="Century Gothic" panose="020B0502020202020204" pitchFamily="34" charset="0"/>
              </a:rPr>
              <a:t>Gesù</a:t>
            </a:r>
            <a:r>
              <a:rPr lang="it-IT" sz="4600" dirty="0">
                <a:solidFill>
                  <a:srgbClr val="C00000"/>
                </a:solidFill>
                <a:latin typeface="Century Gothic" panose="020B0502020202020204" pitchFamily="34" charset="0"/>
              </a:rPr>
              <a:t>, come </a:t>
            </a:r>
            <a:r>
              <a:rPr lang="it-IT" sz="4600" b="1" dirty="0">
                <a:solidFill>
                  <a:srgbClr val="C00000"/>
                </a:solidFill>
                <a:latin typeface="Century Gothic" panose="020B0502020202020204" pitchFamily="34" charset="0"/>
              </a:rPr>
              <a:t>mediatore</a:t>
            </a:r>
            <a:r>
              <a:rPr lang="it-IT" sz="4600" dirty="0">
                <a:solidFill>
                  <a:srgbClr val="C00000"/>
                </a:solidFill>
                <a:latin typeface="Century Gothic" panose="020B0502020202020204" pitchFamily="34" charset="0"/>
              </a:rPr>
              <a:t>. Che cosa non riuscirà a ottenere un tale Figlio da un tale Padre? (…)</a:t>
            </a:r>
            <a:endParaRPr lang="it-IT" sz="4600" dirty="0">
              <a:latin typeface="Century Gothic" panose="020B0502020202020204" pitchFamily="34" charset="0"/>
            </a:endParaRPr>
          </a:p>
          <a:p>
            <a:endParaRPr lang="it-IT" dirty="0"/>
          </a:p>
        </p:txBody>
      </p:sp>
      <p:sp>
        <p:nvSpPr>
          <p:cNvPr id="4" name="Segnaposto contenuto 3">
            <a:extLst>
              <a:ext uri="{FF2B5EF4-FFF2-40B4-BE49-F238E27FC236}">
                <a16:creationId xmlns:a16="http://schemas.microsoft.com/office/drawing/2014/main" id="{1E658DAB-4CA4-8467-AF74-67D7CE877CE4}"/>
              </a:ext>
            </a:extLst>
          </p:cNvPr>
          <p:cNvSpPr>
            <a:spLocks noGrp="1"/>
          </p:cNvSpPr>
          <p:nvPr>
            <p:ph sz="half" idx="2"/>
          </p:nvPr>
        </p:nvSpPr>
        <p:spPr>
          <a:xfrm>
            <a:off x="6336879" y="2160588"/>
            <a:ext cx="5030738" cy="5002212"/>
          </a:xfrm>
        </p:spPr>
        <p:txBody>
          <a:bodyPr>
            <a:normAutofit fontScale="47500" lnSpcReduction="20000"/>
          </a:bodyPr>
          <a:lstStyle/>
          <a:p>
            <a:r>
              <a:rPr lang="it-IT" sz="4600" dirty="0">
                <a:solidFill>
                  <a:srgbClr val="C00000"/>
                </a:solidFill>
              </a:rPr>
              <a:t>(…) Hai paura anche di avvicinarti a Lui? Ma è </a:t>
            </a:r>
            <a:r>
              <a:rPr lang="it-IT" sz="4600" b="1" dirty="0">
                <a:solidFill>
                  <a:srgbClr val="C00000"/>
                </a:solidFill>
              </a:rPr>
              <a:t>tuo fratello</a:t>
            </a:r>
            <a:r>
              <a:rPr lang="it-IT" sz="4600" dirty="0">
                <a:solidFill>
                  <a:srgbClr val="C00000"/>
                </a:solidFill>
              </a:rPr>
              <a:t> e carne della tua carne, “provato in ogni cosa escluso il peccato” (</a:t>
            </a:r>
            <a:r>
              <a:rPr lang="it-IT" sz="4600" dirty="0" err="1">
                <a:solidFill>
                  <a:srgbClr val="C00000"/>
                </a:solidFill>
              </a:rPr>
              <a:t>Eb</a:t>
            </a:r>
            <a:r>
              <a:rPr lang="it-IT" sz="4600" dirty="0">
                <a:solidFill>
                  <a:srgbClr val="C00000"/>
                </a:solidFill>
              </a:rPr>
              <a:t> 4,15), “per diventare misericordioso” (</a:t>
            </a:r>
            <a:r>
              <a:rPr lang="it-IT" sz="4600" dirty="0" err="1">
                <a:solidFill>
                  <a:srgbClr val="C00000"/>
                </a:solidFill>
              </a:rPr>
              <a:t>Eb</a:t>
            </a:r>
            <a:r>
              <a:rPr lang="it-IT" sz="4600" dirty="0">
                <a:solidFill>
                  <a:srgbClr val="C00000"/>
                </a:solidFill>
              </a:rPr>
              <a:t> 2,17). </a:t>
            </a:r>
            <a:r>
              <a:rPr lang="it-IT" sz="4600" b="1" dirty="0">
                <a:solidFill>
                  <a:srgbClr val="C00000"/>
                </a:solidFill>
              </a:rPr>
              <a:t>Te lo ha dato Maria come fratello.</a:t>
            </a:r>
            <a:r>
              <a:rPr lang="it-IT" sz="4600" dirty="0">
                <a:solidFill>
                  <a:srgbClr val="C00000"/>
                </a:solidFill>
              </a:rPr>
              <a:t> Ma forse anche in Lui temi la divina Maestà, perché, pur essendosi fatto uomo, tuttavia ha continuato a essere Dio. Vuoi avere </a:t>
            </a:r>
            <a:r>
              <a:rPr lang="it-IT" sz="4600" b="1" dirty="0">
                <a:solidFill>
                  <a:srgbClr val="C00000"/>
                </a:solidFill>
              </a:rPr>
              <a:t>un avvocato</a:t>
            </a:r>
            <a:r>
              <a:rPr lang="it-IT" sz="4600" dirty="0">
                <a:solidFill>
                  <a:srgbClr val="C00000"/>
                </a:solidFill>
              </a:rPr>
              <a:t> presso di Lui? Allora ricorri a Maria. (…) Questa, figlioli miei, è </a:t>
            </a:r>
            <a:r>
              <a:rPr lang="it-IT" sz="4600" b="1" dirty="0">
                <a:solidFill>
                  <a:srgbClr val="C00000"/>
                </a:solidFill>
              </a:rPr>
              <a:t>la scala </a:t>
            </a:r>
            <a:r>
              <a:rPr lang="it-IT" sz="4600" dirty="0">
                <a:solidFill>
                  <a:srgbClr val="C00000"/>
                </a:solidFill>
              </a:rPr>
              <a:t>che dobbiamo risalire noi peccatori».</a:t>
            </a:r>
            <a:endParaRPr lang="it-IT" sz="4600" dirty="0"/>
          </a:p>
          <a:p>
            <a:endParaRPr lang="it-IT" dirty="0"/>
          </a:p>
        </p:txBody>
      </p:sp>
      <p:sp>
        <p:nvSpPr>
          <p:cNvPr id="5" name="Segnaposto piè di pagina 4">
            <a:extLst>
              <a:ext uri="{FF2B5EF4-FFF2-40B4-BE49-F238E27FC236}">
                <a16:creationId xmlns:a16="http://schemas.microsoft.com/office/drawing/2014/main" id="{34D4F416-8AB7-0575-43E9-F16B37116D75}"/>
              </a:ext>
            </a:extLst>
          </p:cNvPr>
          <p:cNvSpPr>
            <a:spLocks noGrp="1"/>
          </p:cNvSpPr>
          <p:nvPr>
            <p:ph type="ftr" sz="quarter" idx="11"/>
          </p:nvPr>
        </p:nvSpPr>
        <p:spPr/>
        <p:txBody>
          <a:bodyPr/>
          <a:lstStyle/>
          <a:p>
            <a:r>
              <a:rPr lang="it-IT"/>
              <a:t>a.a. 2025-26</a:t>
            </a:r>
          </a:p>
        </p:txBody>
      </p:sp>
    </p:spTree>
    <p:extLst>
      <p:ext uri="{BB962C8B-B14F-4D97-AF65-F5344CB8AC3E}">
        <p14:creationId xmlns:p14="http://schemas.microsoft.com/office/powerpoint/2010/main" val="312377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19C186-BF2D-BAFC-AE6F-19A3F300B622}"/>
              </a:ext>
            </a:extLst>
          </p:cNvPr>
          <p:cNvSpPr>
            <a:spLocks noGrp="1"/>
          </p:cNvSpPr>
          <p:nvPr>
            <p:ph type="title"/>
          </p:nvPr>
        </p:nvSpPr>
        <p:spPr>
          <a:xfrm>
            <a:off x="0" y="346364"/>
            <a:ext cx="6974946" cy="1320800"/>
          </a:xfrm>
        </p:spPr>
        <p:txBody>
          <a:bodyPr>
            <a:normAutofit fontScale="90000"/>
          </a:bodyPr>
          <a:lstStyle/>
          <a:p>
            <a:pPr algn="ctr"/>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sz="4000" dirty="0">
                <a:latin typeface="Century Gothic" panose="020B0502020202020204" pitchFamily="34" charset="0"/>
                <a:ea typeface="Cambria" panose="02040503050406030204" pitchFamily="18" charset="0"/>
              </a:rPr>
              <a:t>Maria e la Chiesa</a:t>
            </a:r>
            <a:endParaRPr lang="it-IT" sz="4000" dirty="0"/>
          </a:p>
        </p:txBody>
      </p:sp>
      <p:sp>
        <p:nvSpPr>
          <p:cNvPr id="3" name="Segnaposto contenuto 2">
            <a:extLst>
              <a:ext uri="{FF2B5EF4-FFF2-40B4-BE49-F238E27FC236}">
                <a16:creationId xmlns:a16="http://schemas.microsoft.com/office/drawing/2014/main" id="{96197234-E557-05F1-5C14-9B24ABFA53FE}"/>
              </a:ext>
            </a:extLst>
          </p:cNvPr>
          <p:cNvSpPr>
            <a:spLocks noGrp="1"/>
          </p:cNvSpPr>
          <p:nvPr>
            <p:ph sz="half" idx="1"/>
          </p:nvPr>
        </p:nvSpPr>
        <p:spPr>
          <a:xfrm>
            <a:off x="677334" y="2266777"/>
            <a:ext cx="6139102" cy="4244859"/>
          </a:xfrm>
        </p:spPr>
        <p:txBody>
          <a:bodyPr/>
          <a:lstStyle/>
          <a:p>
            <a:pPr marL="0" indent="0" algn="just">
              <a:buNone/>
            </a:pPr>
            <a:r>
              <a:rPr lang="it-IT" dirty="0"/>
              <a:t>Ruperto di </a:t>
            </a:r>
            <a:r>
              <a:rPr lang="it-IT" dirty="0" err="1"/>
              <a:t>Deutz</a:t>
            </a:r>
            <a:r>
              <a:rPr lang="it-IT" dirty="0"/>
              <a:t> (+1130), </a:t>
            </a:r>
            <a:r>
              <a:rPr lang="it-IT" i="1" dirty="0"/>
              <a:t>Commento al Cantico dei Cantici</a:t>
            </a:r>
            <a:r>
              <a:rPr lang="it-IT" dirty="0"/>
              <a:t>, 8,1-2:</a:t>
            </a:r>
          </a:p>
          <a:p>
            <a:pPr marL="0" indent="0" algn="ctr">
              <a:buNone/>
            </a:pPr>
            <a:r>
              <a:rPr lang="it-IT" sz="2400" dirty="0">
                <a:solidFill>
                  <a:srgbClr val="C00000"/>
                </a:solidFill>
              </a:rPr>
              <a:t>«O beata Maria, era necessario che tu fossi maestra nel discernimento di questi precetti, </a:t>
            </a:r>
            <a:r>
              <a:rPr lang="it-IT" sz="2400" b="1" dirty="0">
                <a:solidFill>
                  <a:srgbClr val="C00000"/>
                </a:solidFill>
              </a:rPr>
              <a:t>maestra dei maestri</a:t>
            </a:r>
            <a:r>
              <a:rPr lang="it-IT" sz="2400" dirty="0">
                <a:solidFill>
                  <a:srgbClr val="C00000"/>
                </a:solidFill>
              </a:rPr>
              <a:t>, cioè degli Apostoli (…) Forse perché lo Spirito Santo li aveva istruiti, non dovevano aver bisogno per questo del </a:t>
            </a:r>
            <a:r>
              <a:rPr lang="it-IT" sz="2400" b="1" dirty="0">
                <a:solidFill>
                  <a:srgbClr val="C00000"/>
                </a:solidFill>
              </a:rPr>
              <a:t>magistero della tua voce</a:t>
            </a:r>
            <a:r>
              <a:rPr lang="it-IT" sz="2400" dirty="0">
                <a:solidFill>
                  <a:srgbClr val="C00000"/>
                </a:solidFill>
              </a:rPr>
              <a:t>? Al contrario, </a:t>
            </a:r>
            <a:r>
              <a:rPr lang="it-IT" sz="2400" b="1" dirty="0">
                <a:solidFill>
                  <a:srgbClr val="C00000"/>
                </a:solidFill>
              </a:rPr>
              <a:t>la tua parola </a:t>
            </a:r>
            <a:r>
              <a:rPr lang="it-IT" sz="2400" dirty="0">
                <a:solidFill>
                  <a:srgbClr val="C00000"/>
                </a:solidFill>
              </a:rPr>
              <a:t>è stata per loro </a:t>
            </a:r>
            <a:r>
              <a:rPr lang="it-IT" sz="2400" b="1" dirty="0">
                <a:solidFill>
                  <a:srgbClr val="C00000"/>
                </a:solidFill>
              </a:rPr>
              <a:t>la voce stessa dello Spirito Santo</a:t>
            </a:r>
            <a:r>
              <a:rPr lang="it-IT" sz="2400" dirty="0">
                <a:solidFill>
                  <a:srgbClr val="C00000"/>
                </a:solidFill>
              </a:rPr>
              <a:t>».</a:t>
            </a:r>
            <a:endParaRPr lang="it-IT" sz="2400" dirty="0"/>
          </a:p>
          <a:p>
            <a:endParaRPr lang="it-IT" dirty="0"/>
          </a:p>
        </p:txBody>
      </p:sp>
      <p:pic>
        <p:nvPicPr>
          <p:cNvPr id="1026" name="Picture 2" descr="Liturgia della Beata Vergine Maria Madre della Chiesa">
            <a:extLst>
              <a:ext uri="{FF2B5EF4-FFF2-40B4-BE49-F238E27FC236}">
                <a16:creationId xmlns:a16="http://schemas.microsoft.com/office/drawing/2014/main" id="{6F0CB7DF-1456-35FC-B840-2A2C4E5AA09E}"/>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91706" y="732630"/>
            <a:ext cx="4900294" cy="6125369"/>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piè di pagina 3">
            <a:extLst>
              <a:ext uri="{FF2B5EF4-FFF2-40B4-BE49-F238E27FC236}">
                <a16:creationId xmlns:a16="http://schemas.microsoft.com/office/drawing/2014/main" id="{9AFE9047-D0C7-0790-71AB-643E131EDC47}"/>
              </a:ext>
            </a:extLst>
          </p:cNvPr>
          <p:cNvSpPr>
            <a:spLocks noGrp="1"/>
          </p:cNvSpPr>
          <p:nvPr>
            <p:ph type="ftr" sz="quarter" idx="11"/>
          </p:nvPr>
        </p:nvSpPr>
        <p:spPr/>
        <p:txBody>
          <a:bodyPr/>
          <a:lstStyle/>
          <a:p>
            <a:r>
              <a:rPr lang="it-IT"/>
              <a:t>a.a. 2025-26</a:t>
            </a:r>
          </a:p>
        </p:txBody>
      </p:sp>
    </p:spTree>
    <p:extLst>
      <p:ext uri="{BB962C8B-B14F-4D97-AF65-F5344CB8AC3E}">
        <p14:creationId xmlns:p14="http://schemas.microsoft.com/office/powerpoint/2010/main" val="579294643"/>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325</TotalTime>
  <Words>2152</Words>
  <Application>Microsoft Macintosh PowerPoint</Application>
  <PresentationFormat>Widescreen</PresentationFormat>
  <Paragraphs>85</Paragraphs>
  <Slides>18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Calibri</vt:lpstr>
      <vt:lpstr>Cambria</vt:lpstr>
      <vt:lpstr>Century Gothic</vt:lpstr>
      <vt:lpstr>Wingdings 3</vt:lpstr>
      <vt:lpstr>Sfaccettatura</vt:lpstr>
      <vt:lpstr>   Spiritualità mariana  il Medio Evo </vt:lpstr>
      <vt:lpstr>Il Medio Evo la maternità spirituale</vt:lpstr>
      <vt:lpstr>Spiritualità mariana: il Medio Evo la maternità spirituale</vt:lpstr>
      <vt:lpstr>Spiritualità mariana: il Medio Evo la maternità spirituale</vt:lpstr>
      <vt:lpstr>Spiritualità mariana: il Medio Evo la maternità spirituale</vt:lpstr>
      <vt:lpstr>Spiritualità mariana: il Medio Evo Maria mediatrice delle grazie</vt:lpstr>
      <vt:lpstr>Spiritualità mariana: il Medio Evo Maria mediatrice delle grazie</vt:lpstr>
      <vt:lpstr>Spiritualità mariana: il Medio Evo Maria mediatrice delle grazie</vt:lpstr>
      <vt:lpstr>Spiritualità mariana: il Medio Evo Maria e la Chiesa</vt:lpstr>
      <vt:lpstr>Spiritualità mariana: il Medio Evo Maria e la Chiesa</vt:lpstr>
      <vt:lpstr>Spiritualità mariana: il Medio Evo Maria assunta in Cielo </vt:lpstr>
      <vt:lpstr>Spiritualità mariana: il Medio Evo Maria immacolata</vt:lpstr>
      <vt:lpstr>Spiritualità mariana: il Medio Evo. La tutta santa</vt:lpstr>
      <vt:lpstr>Spiritualità mariana: il Medio Evo La consacrazione mariana</vt:lpstr>
      <vt:lpstr>Presentazione standard di PowerPoint</vt:lpstr>
      <vt:lpstr>Spiritualità mariana: il Medio Evo l’intercessione mariana</vt:lpstr>
      <vt:lpstr>Spiritualità mariana: il Medio Evo l’imitazione mariana</vt:lpstr>
      <vt:lpstr>Spiritualità mariana: il Medio Evo Bibliografia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Spiritualità mariana  il Medio Evo </dc:title>
  <dc:creator>Carla Rossi Espagnet</dc:creator>
  <cp:lastModifiedBy>Direttore ISSR</cp:lastModifiedBy>
  <cp:revision>22</cp:revision>
  <dcterms:created xsi:type="dcterms:W3CDTF">2023-11-03T10:57:49Z</dcterms:created>
  <dcterms:modified xsi:type="dcterms:W3CDTF">2025-12-04T09:47:48Z</dcterms:modified>
</cp:coreProperties>
</file>