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1.jpeg" ContentType="image/jpeg"/>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1pPr>
    <a:lvl2pPr marL="0" marR="0" indent="457159"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2pPr>
    <a:lvl3pPr marL="0" marR="0" indent="914318"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3pPr>
    <a:lvl4pPr marL="0" marR="0" indent="1371477"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4pPr>
    <a:lvl5pPr marL="0" marR="0" indent="1828635"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5pPr>
    <a:lvl6pPr marL="0" marR="0" indent="2285794"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6pPr>
    <a:lvl7pPr marL="0" marR="0" indent="2742954"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7pPr>
    <a:lvl8pPr marL="0" marR="0" indent="3200113"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8pPr>
    <a:lvl9pPr marL="0" marR="0" indent="3657272"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E4"/>
          </a:solidFill>
        </a:fill>
      </a:tcStyle>
    </a:wholeTbl>
    <a:band2H>
      <a:tcTxStyle b="def" i="def"/>
      <a:tcStyle>
        <a:tcBdr/>
        <a:fill>
          <a:solidFill>
            <a:srgbClr val="E6EBF2"/>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4CB"/>
          </a:solidFill>
        </a:fill>
      </a:tcStyle>
    </a:wholeTbl>
    <a:band2H>
      <a:tcTxStyle b="def" i="def"/>
      <a:tcStyle>
        <a:tcBdr/>
        <a:fill>
          <a:solidFill>
            <a:srgbClr val="FFEBE7"/>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7D7"/>
          </a:solidFill>
        </a:fill>
      </a:tcStyle>
    </a:wholeTbl>
    <a:band2H>
      <a:tcTxStyle b="def" i="def"/>
      <a:tcStyle>
        <a:tcBdr/>
        <a:fill>
          <a:solidFill>
            <a:srgbClr val="ECECEC"/>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8" name="Shape 258"/>
          <p:cNvSpPr/>
          <p:nvPr>
            <p:ph type="sldImg"/>
          </p:nvPr>
        </p:nvSpPr>
        <p:spPr>
          <a:xfrm>
            <a:off x="1143000" y="685800"/>
            <a:ext cx="4572000" cy="3429000"/>
          </a:xfrm>
          <a:prstGeom prst="rect">
            <a:avLst/>
          </a:prstGeom>
        </p:spPr>
        <p:txBody>
          <a:bodyPr/>
          <a:lstStyle/>
          <a:p>
            <a:pPr/>
          </a:p>
        </p:txBody>
      </p:sp>
      <p:sp>
        <p:nvSpPr>
          <p:cNvPr id="259" name="Shape 25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159" latinLnBrk="0">
      <a:defRPr sz="1200">
        <a:latin typeface="+mn-lt"/>
        <a:ea typeface="+mn-ea"/>
        <a:cs typeface="+mn-cs"/>
        <a:sym typeface="Arial"/>
      </a:defRPr>
    </a:lvl1pPr>
    <a:lvl2pPr indent="228600" defTabSz="457159" latinLnBrk="0">
      <a:defRPr sz="1200">
        <a:latin typeface="+mn-lt"/>
        <a:ea typeface="+mn-ea"/>
        <a:cs typeface="+mn-cs"/>
        <a:sym typeface="Arial"/>
      </a:defRPr>
    </a:lvl2pPr>
    <a:lvl3pPr indent="457200" defTabSz="457159" latinLnBrk="0">
      <a:defRPr sz="1200">
        <a:latin typeface="+mn-lt"/>
        <a:ea typeface="+mn-ea"/>
        <a:cs typeface="+mn-cs"/>
        <a:sym typeface="Arial"/>
      </a:defRPr>
    </a:lvl3pPr>
    <a:lvl4pPr indent="685800" defTabSz="457159" latinLnBrk="0">
      <a:defRPr sz="1200">
        <a:latin typeface="+mn-lt"/>
        <a:ea typeface="+mn-ea"/>
        <a:cs typeface="+mn-cs"/>
        <a:sym typeface="Arial"/>
      </a:defRPr>
    </a:lvl4pPr>
    <a:lvl5pPr indent="914400" defTabSz="457159" latinLnBrk="0">
      <a:defRPr sz="1200">
        <a:latin typeface="+mn-lt"/>
        <a:ea typeface="+mn-ea"/>
        <a:cs typeface="+mn-cs"/>
        <a:sym typeface="Arial"/>
      </a:defRPr>
    </a:lvl5pPr>
    <a:lvl6pPr indent="1143000" defTabSz="457159" latinLnBrk="0">
      <a:defRPr sz="1200">
        <a:latin typeface="+mn-lt"/>
        <a:ea typeface="+mn-ea"/>
        <a:cs typeface="+mn-cs"/>
        <a:sym typeface="Arial"/>
      </a:defRPr>
    </a:lvl6pPr>
    <a:lvl7pPr indent="1371600" defTabSz="457159" latinLnBrk="0">
      <a:defRPr sz="1200">
        <a:latin typeface="+mn-lt"/>
        <a:ea typeface="+mn-ea"/>
        <a:cs typeface="+mn-cs"/>
        <a:sym typeface="Arial"/>
      </a:defRPr>
    </a:lvl7pPr>
    <a:lvl8pPr indent="1600200" defTabSz="457159" latinLnBrk="0">
      <a:defRPr sz="1200">
        <a:latin typeface="+mn-lt"/>
        <a:ea typeface="+mn-ea"/>
        <a:cs typeface="+mn-cs"/>
        <a:sym typeface="Arial"/>
      </a:defRPr>
    </a:lvl8pPr>
    <a:lvl9pPr indent="1828800" defTabSz="457159" latinLnBrk="0">
      <a:defRPr sz="12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1.jpeg"/><Relationship Id="rId5"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hyperlink" Target="http://lnkd.in/MnhNKm" TargetMode="External"/><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hyperlink" Target="http://www.linkedin.com/profile/view?id=104505096&amp;authType=name&amp;authToken=11ws&amp;goback=.gde_4409416_member_178874249.gna_4409416.gmr_4409416&amp;trk=anet_mfeed_profile" TargetMode="External"/><Relationship Id="rId7"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ver Option A">
    <p:spTree>
      <p:nvGrpSpPr>
        <p:cNvPr id="1" name=""/>
        <p:cNvGrpSpPr/>
        <p:nvPr/>
      </p:nvGrpSpPr>
      <p:grpSpPr>
        <a:xfrm>
          <a:off x="0" y="0"/>
          <a:ext cx="0" cy="0"/>
          <a:chOff x="0" y="0"/>
          <a:chExt cx="0" cy="0"/>
        </a:xfrm>
      </p:grpSpPr>
      <p:sp>
        <p:nvSpPr>
          <p:cNvPr id="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105"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106"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107"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pic>
        <p:nvPicPr>
          <p:cNvPr id="108" name="Picture 7" descr="Picture 7"/>
          <p:cNvPicPr>
            <a:picLocks noChangeAspect="1"/>
          </p:cNvPicPr>
          <p:nvPr/>
        </p:nvPicPr>
        <p:blipFill>
          <a:blip r:embed="rId3">
            <a:alphaModFix amt="40000"/>
            <a:extLst/>
          </a:blip>
          <a:stretch>
            <a:fillRect/>
          </a:stretch>
        </p:blipFill>
        <p:spPr>
          <a:xfrm>
            <a:off x="2286000" y="1714500"/>
            <a:ext cx="6858000" cy="5143500"/>
          </a:xfrm>
          <a:prstGeom prst="rect">
            <a:avLst/>
          </a:prstGeom>
          <a:ln w="12700">
            <a:miter lim="400000"/>
          </a:ln>
        </p:spPr>
      </p:pic>
      <p:sp>
        <p:nvSpPr>
          <p:cNvPr id="109" name="Titolo Testo"/>
          <p:cNvSpPr txBox="1"/>
          <p:nvPr>
            <p:ph type="title"/>
          </p:nvPr>
        </p:nvSpPr>
        <p:spPr>
          <a:xfrm>
            <a:off x="706827" y="2815531"/>
            <a:ext cx="7749787" cy="1362076"/>
          </a:xfrm>
          <a:prstGeom prst="rect">
            <a:avLst/>
          </a:prstGeom>
        </p:spPr>
        <p:txBody>
          <a:bodyPr lIns="0" tIns="0" rIns="0" bIns="0" anchor="t"/>
          <a:lstStyle>
            <a:lvl1pPr>
              <a:defRPr sz="4000"/>
            </a:lvl1pPr>
          </a:lstStyle>
          <a:p>
            <a:pPr/>
            <a:r>
              <a:t>Titolo Testo</a:t>
            </a:r>
          </a:p>
        </p:txBody>
      </p:sp>
      <p:sp>
        <p:nvSpPr>
          <p:cNvPr id="110" name="Corpo livello uno…"/>
          <p:cNvSpPr txBox="1"/>
          <p:nvPr>
            <p:ph type="body" sz="quarter" idx="1"/>
          </p:nvPr>
        </p:nvSpPr>
        <p:spPr>
          <a:xfrm>
            <a:off x="706827" y="1301463"/>
            <a:ext cx="7749787" cy="1500188"/>
          </a:xfrm>
          <a:prstGeom prst="rect">
            <a:avLst/>
          </a:prstGeom>
        </p:spPr>
        <p:txBody>
          <a:bodyPr lIns="0" tIns="0" rIns="0" bIns="0" anchor="b">
            <a:normAutofit fontScale="100000" lnSpcReduction="0"/>
          </a:bodyPr>
          <a:lstStyle>
            <a:lvl1pPr marL="0" indent="0">
              <a:buSzTx/>
              <a:buFontTx/>
              <a:buNone/>
              <a:defRPr>
                <a:solidFill>
                  <a:srgbClr val="888888"/>
                </a:solidFill>
              </a:defRPr>
            </a:lvl1pPr>
            <a:lvl2pPr marL="0" indent="457159">
              <a:buSzTx/>
              <a:buFontTx/>
              <a:buNone/>
              <a:defRPr>
                <a:solidFill>
                  <a:srgbClr val="888888"/>
                </a:solidFill>
              </a:defRPr>
            </a:lvl2pPr>
            <a:lvl3pPr marL="0" indent="914318">
              <a:buSzTx/>
              <a:buFontTx/>
              <a:buNone/>
              <a:defRPr>
                <a:solidFill>
                  <a:srgbClr val="888888"/>
                </a:solidFill>
              </a:defRPr>
            </a:lvl3pPr>
            <a:lvl4pPr marL="0" indent="1371477">
              <a:buSzTx/>
              <a:buFontTx/>
              <a:buNone/>
              <a:defRPr>
                <a:solidFill>
                  <a:srgbClr val="888888"/>
                </a:solidFill>
              </a:defRPr>
            </a:lvl4pPr>
            <a:lvl5pPr marL="0" indent="1828635">
              <a:buSzTx/>
              <a:buFontTx/>
              <a:buNone/>
              <a:defRPr>
                <a:solidFill>
                  <a:srgbClr val="888888"/>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11"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lumn Content">
    <p:spTree>
      <p:nvGrpSpPr>
        <p:cNvPr id="1" name=""/>
        <p:cNvGrpSpPr/>
        <p:nvPr/>
      </p:nvGrpSpPr>
      <p:grpSpPr>
        <a:xfrm>
          <a:off x="0" y="0"/>
          <a:ext cx="0" cy="0"/>
          <a:chOff x="0" y="0"/>
          <a:chExt cx="0" cy="0"/>
        </a:xfrm>
      </p:grpSpPr>
      <p:sp>
        <p:nvSpPr>
          <p:cNvPr id="118"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119"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120"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sp>
        <p:nvSpPr>
          <p:cNvPr id="121" name="Titolo Testo"/>
          <p:cNvSpPr txBox="1"/>
          <p:nvPr>
            <p:ph type="title"/>
          </p:nvPr>
        </p:nvSpPr>
        <p:spPr>
          <a:xfrm>
            <a:off x="705135" y="203084"/>
            <a:ext cx="7751479" cy="1005841"/>
          </a:xfrm>
          <a:prstGeom prst="rect">
            <a:avLst/>
          </a:prstGeom>
        </p:spPr>
        <p:txBody>
          <a:bodyPr lIns="0" tIns="0" rIns="0" bIns="0"/>
          <a:lstStyle>
            <a:lvl1pPr>
              <a:defRPr>
                <a:solidFill>
                  <a:srgbClr val="404040"/>
                </a:solidFill>
              </a:defRPr>
            </a:lvl1pPr>
          </a:lstStyle>
          <a:p>
            <a:pPr/>
            <a:r>
              <a:t>Titolo Testo</a:t>
            </a:r>
          </a:p>
        </p:txBody>
      </p:sp>
      <p:sp>
        <p:nvSpPr>
          <p:cNvPr id="122" name="Corpo livello uno…"/>
          <p:cNvSpPr txBox="1"/>
          <p:nvPr>
            <p:ph type="body" sz="half" idx="1"/>
          </p:nvPr>
        </p:nvSpPr>
        <p:spPr>
          <a:xfrm>
            <a:off x="696912" y="1600203"/>
            <a:ext cx="3809914" cy="4525964"/>
          </a:xfrm>
          <a:prstGeom prst="rect">
            <a:avLst/>
          </a:prstGeom>
        </p:spPr>
        <p:txBody>
          <a:bodyPr lIns="0" tIns="0" rIns="0" bIns="0">
            <a:normAutofit fontScale="100000" lnSpcReduction="0"/>
          </a:bodyPr>
          <a:lstStyle>
            <a:lvl1pPr marL="256009" indent="-256009">
              <a:buClr>
                <a:schemeClr val="accent6"/>
              </a:buClr>
              <a:buFontTx/>
              <a:buChar char="▪"/>
            </a:lvl1pPr>
            <a:lvl2pPr>
              <a:buClr>
                <a:schemeClr val="accent6"/>
              </a:buClr>
              <a:buFontTx/>
            </a:lvl2pPr>
            <a:lvl3pPr>
              <a:buClr>
                <a:schemeClr val="accent6"/>
              </a:buClr>
              <a:buFontTx/>
              <a:buChar char="▪"/>
            </a:lvl3pPr>
            <a:lvl4pPr>
              <a:buClr>
                <a:schemeClr val="accent6"/>
              </a:buClr>
              <a:buFontTx/>
            </a:lvl4pPr>
            <a:lvl5pPr>
              <a:buClr>
                <a:schemeClr val="accent6"/>
              </a:buClr>
              <a:buFontTx/>
              <a:buChar char="·"/>
            </a:lvl5pPr>
          </a:lstStyle>
          <a:p>
            <a:pPr/>
            <a:r>
              <a:t>Corpo livello uno</a:t>
            </a:r>
          </a:p>
          <a:p>
            <a:pPr lvl="1"/>
            <a:r>
              <a:t>Corpo livello due</a:t>
            </a:r>
          </a:p>
          <a:p>
            <a:pPr lvl="2"/>
            <a:r>
              <a:t>Corpo livello tre</a:t>
            </a:r>
          </a:p>
          <a:p>
            <a:pPr lvl="3"/>
            <a:r>
              <a:t>Corpo livello quattro</a:t>
            </a:r>
          </a:p>
          <a:p>
            <a:pPr lvl="4"/>
            <a:r>
              <a:t>Corpo livello cinque</a:t>
            </a:r>
          </a:p>
        </p:txBody>
      </p:sp>
      <p:sp>
        <p:nvSpPr>
          <p:cNvPr id="123"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sp>
        <p:nvSpPr>
          <p:cNvPr id="130"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131"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132"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sp>
        <p:nvSpPr>
          <p:cNvPr id="133" name="Titolo Testo"/>
          <p:cNvSpPr txBox="1"/>
          <p:nvPr>
            <p:ph type="title"/>
          </p:nvPr>
        </p:nvSpPr>
        <p:spPr>
          <a:xfrm>
            <a:off x="705135" y="203084"/>
            <a:ext cx="7962939" cy="1005841"/>
          </a:xfrm>
          <a:prstGeom prst="rect">
            <a:avLst/>
          </a:prstGeom>
        </p:spPr>
        <p:txBody>
          <a:bodyPr lIns="0" tIns="0" rIns="0" bIns="0"/>
          <a:lstStyle>
            <a:lvl1pPr>
              <a:defRPr>
                <a:solidFill>
                  <a:srgbClr val="404040"/>
                </a:solidFill>
              </a:defRPr>
            </a:lvl1pPr>
          </a:lstStyle>
          <a:p>
            <a:pPr/>
            <a:r>
              <a:t>Titolo Testo</a:t>
            </a:r>
          </a:p>
        </p:txBody>
      </p:sp>
      <p:sp>
        <p:nvSpPr>
          <p:cNvPr id="134" name="Corpo livello uno…"/>
          <p:cNvSpPr txBox="1"/>
          <p:nvPr>
            <p:ph type="body" sz="quarter" idx="1"/>
          </p:nvPr>
        </p:nvSpPr>
        <p:spPr>
          <a:xfrm>
            <a:off x="696912" y="1535115"/>
            <a:ext cx="4040189" cy="639764"/>
          </a:xfrm>
          <a:prstGeom prst="rect">
            <a:avLst/>
          </a:prstGeom>
        </p:spPr>
        <p:txBody>
          <a:bodyPr lIns="0" tIns="0" rIns="0" bIns="0">
            <a:normAutofit fontScale="100000" lnSpcReduction="0"/>
          </a:bodyPr>
          <a:lstStyle>
            <a:lvl1pPr marL="0" indent="0">
              <a:buSzTx/>
              <a:buFontTx/>
              <a:buNone/>
              <a:defRPr b="1" sz="1800"/>
            </a:lvl1pPr>
            <a:lvl2pPr marL="0" indent="457159">
              <a:buSzTx/>
              <a:buFontTx/>
              <a:buNone/>
              <a:defRPr b="1" sz="1800"/>
            </a:lvl2pPr>
            <a:lvl3pPr marL="0" indent="914318">
              <a:buSzTx/>
              <a:buFontTx/>
              <a:buNone/>
              <a:defRPr b="1" sz="1800"/>
            </a:lvl3pPr>
            <a:lvl4pPr marL="0" indent="1371477">
              <a:buSzTx/>
              <a:buFontTx/>
              <a:buNone/>
              <a:defRPr b="1" sz="1800"/>
            </a:lvl4pPr>
            <a:lvl5pPr marL="0" indent="1828635">
              <a:buSzTx/>
              <a:buFontTx/>
              <a:buNone/>
              <a:defRPr b="1" sz="1800"/>
            </a:lvl5pPr>
          </a:lstStyle>
          <a:p>
            <a:pPr/>
            <a:r>
              <a:t>Corpo livello uno</a:t>
            </a:r>
          </a:p>
          <a:p>
            <a:pPr lvl="1"/>
            <a:r>
              <a:t>Corpo livello due</a:t>
            </a:r>
          </a:p>
          <a:p>
            <a:pPr lvl="2"/>
            <a:r>
              <a:t>Corpo livello tre</a:t>
            </a:r>
          </a:p>
          <a:p>
            <a:pPr lvl="3"/>
            <a:r>
              <a:t>Corpo livello quattro</a:t>
            </a:r>
          </a:p>
          <a:p>
            <a:pPr lvl="4"/>
            <a:r>
              <a:t>Corpo livello cinque</a:t>
            </a:r>
          </a:p>
        </p:txBody>
      </p:sp>
      <p:sp>
        <p:nvSpPr>
          <p:cNvPr id="135" name="Text Placeholder 4"/>
          <p:cNvSpPr/>
          <p:nvPr>
            <p:ph type="body" sz="quarter" idx="21"/>
          </p:nvPr>
        </p:nvSpPr>
        <p:spPr>
          <a:xfrm>
            <a:off x="4645030" y="1535115"/>
            <a:ext cx="3811585" cy="639765"/>
          </a:xfrm>
          <a:prstGeom prst="rect">
            <a:avLst/>
          </a:prstGeom>
        </p:spPr>
        <p:txBody>
          <a:bodyPr lIns="0" tIns="0" rIns="0" bIns="0">
            <a:normAutofit fontScale="100000" lnSpcReduction="0"/>
          </a:bodyPr>
          <a:lstStyle/>
          <a:p>
            <a:pPr marL="0" indent="0">
              <a:buSzTx/>
              <a:buFontTx/>
              <a:buNone/>
              <a:defRPr b="1" sz="1800"/>
            </a:pPr>
          </a:p>
        </p:txBody>
      </p:sp>
      <p:sp>
        <p:nvSpPr>
          <p:cNvPr id="136"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43"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144"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145"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sp>
        <p:nvSpPr>
          <p:cNvPr id="146" name="Titolo Testo"/>
          <p:cNvSpPr txBox="1"/>
          <p:nvPr>
            <p:ph type="title"/>
          </p:nvPr>
        </p:nvSpPr>
        <p:spPr>
          <a:xfrm>
            <a:off x="705135" y="203084"/>
            <a:ext cx="7962939" cy="1005841"/>
          </a:xfrm>
          <a:prstGeom prst="rect">
            <a:avLst/>
          </a:prstGeom>
        </p:spPr>
        <p:txBody>
          <a:bodyPr lIns="0" tIns="0" rIns="0" bIns="0"/>
          <a:lstStyle>
            <a:lvl1pPr>
              <a:defRPr>
                <a:solidFill>
                  <a:srgbClr val="404040"/>
                </a:solidFill>
              </a:defRPr>
            </a:lvl1pPr>
          </a:lstStyle>
          <a:p>
            <a:pPr/>
            <a:r>
              <a:t>Titolo Testo</a:t>
            </a:r>
          </a:p>
        </p:txBody>
      </p:sp>
      <p:sp>
        <p:nvSpPr>
          <p:cNvPr id="147"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Horizontal Gradient Background">
    <p:spTree>
      <p:nvGrpSpPr>
        <p:cNvPr id="1" name=""/>
        <p:cNvGrpSpPr/>
        <p:nvPr/>
      </p:nvGrpSpPr>
      <p:grpSpPr>
        <a:xfrm>
          <a:off x="0" y="0"/>
          <a:ext cx="0" cy="0"/>
          <a:chOff x="0" y="0"/>
          <a:chExt cx="0" cy="0"/>
        </a:xfrm>
      </p:grpSpPr>
      <p:sp>
        <p:nvSpPr>
          <p:cNvPr id="154"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155"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156"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sp>
        <p:nvSpPr>
          <p:cNvPr id="157"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
        <p:nvSpPr>
          <p:cNvPr id="158" name="Rectangle 7"/>
          <p:cNvSpPr/>
          <p:nvPr/>
        </p:nvSpPr>
        <p:spPr>
          <a:xfrm>
            <a:off x="294688" y="2020911"/>
            <a:ext cx="8849315" cy="2077049"/>
          </a:xfrm>
          <a:prstGeom prst="rect">
            <a:avLst/>
          </a:prstGeom>
          <a:gradFill>
            <a:gsLst>
              <a:gs pos="0">
                <a:schemeClr val="accent6">
                  <a:lumOff val="25098"/>
                  <a:alpha val="42000"/>
                </a:schemeClr>
              </a:gs>
              <a:gs pos="74000">
                <a:srgbClr val="FFFFFF">
                  <a:alpha val="0"/>
                </a:srgbClr>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159" name="Titolo Testo"/>
          <p:cNvSpPr txBox="1"/>
          <p:nvPr>
            <p:ph type="title"/>
          </p:nvPr>
        </p:nvSpPr>
        <p:spPr>
          <a:xfrm>
            <a:off x="705135" y="203084"/>
            <a:ext cx="7962939" cy="1005841"/>
          </a:xfrm>
          <a:prstGeom prst="rect">
            <a:avLst/>
          </a:prstGeom>
        </p:spPr>
        <p:txBody>
          <a:bodyPr lIns="0" tIns="0" rIns="0" bIns="0"/>
          <a:lstStyle>
            <a:lvl1pPr>
              <a:defRPr>
                <a:solidFill>
                  <a:srgbClr val="404040"/>
                </a:solidFill>
              </a:defRPr>
            </a:lvl1pPr>
          </a:lstStyle>
          <a:p>
            <a:pPr/>
            <a:r>
              <a:t>Titolo Testo</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dient Background">
    <p:spTree>
      <p:nvGrpSpPr>
        <p:cNvPr id="1" name=""/>
        <p:cNvGrpSpPr/>
        <p:nvPr/>
      </p:nvGrpSpPr>
      <p:grpSpPr>
        <a:xfrm>
          <a:off x="0" y="0"/>
          <a:ext cx="0" cy="0"/>
          <a:chOff x="0" y="0"/>
          <a:chExt cx="0" cy="0"/>
        </a:xfrm>
      </p:grpSpPr>
      <p:sp>
        <p:nvSpPr>
          <p:cNvPr id="166"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167"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168"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sp>
        <p:nvSpPr>
          <p:cNvPr id="169" name="Rectangle 7"/>
          <p:cNvSpPr/>
          <p:nvPr/>
        </p:nvSpPr>
        <p:spPr>
          <a:xfrm>
            <a:off x="294688" y="3774314"/>
            <a:ext cx="8849315" cy="3083690"/>
          </a:xfrm>
          <a:prstGeom prst="rect">
            <a:avLst/>
          </a:prstGeom>
          <a:gradFill>
            <a:gsLst>
              <a:gs pos="0">
                <a:schemeClr val="accent6">
                  <a:lumOff val="25098"/>
                  <a:alpha val="80000"/>
                </a:schemeClr>
              </a:gs>
              <a:gs pos="74000">
                <a:srgbClr val="FFFFFF">
                  <a:alpha val="0"/>
                </a:srgbClr>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170"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s Dark Gradient">
    <p:spTree>
      <p:nvGrpSpPr>
        <p:cNvPr id="1" name=""/>
        <p:cNvGrpSpPr/>
        <p:nvPr/>
      </p:nvGrpSpPr>
      <p:grpSpPr>
        <a:xfrm>
          <a:off x="0" y="0"/>
          <a:ext cx="0" cy="0"/>
          <a:chOff x="0" y="0"/>
          <a:chExt cx="0" cy="0"/>
        </a:xfrm>
      </p:grpSpPr>
      <p:sp>
        <p:nvSpPr>
          <p:cNvPr id="177" name="Rectangle 6"/>
          <p:cNvSpPr/>
          <p:nvPr/>
        </p:nvSpPr>
        <p:spPr>
          <a:xfrm>
            <a:off x="0" y="3"/>
            <a:ext cx="9144000" cy="6858297"/>
          </a:xfrm>
          <a:prstGeom prst="rect">
            <a:avLst/>
          </a:prstGeom>
          <a:gradFill>
            <a:gsLst>
              <a:gs pos="0">
                <a:srgbClr val="0073B2"/>
              </a:gs>
              <a:gs pos="79000">
                <a:srgbClr val="172436"/>
              </a:gs>
            </a:gsLst>
            <a:lin ang="7199999"/>
          </a:gradFill>
          <a:ln w="12700">
            <a:miter lim="400000"/>
          </a:ln>
        </p:spPr>
        <p:txBody>
          <a:bodyPr lIns="45719" rIns="45719" anchor="ctr"/>
          <a:lstStyle/>
          <a:p>
            <a:pPr algn="ctr" defTabSz="914318">
              <a:defRPr>
                <a:solidFill>
                  <a:srgbClr val="FFFFFF"/>
                </a:solidFill>
                <a:latin typeface="+mn-lt"/>
                <a:ea typeface="+mn-ea"/>
                <a:cs typeface="+mn-cs"/>
                <a:sym typeface="Arial"/>
              </a:defRPr>
            </a:pPr>
          </a:p>
        </p:txBody>
      </p:sp>
      <p:sp>
        <p:nvSpPr>
          <p:cNvPr id="178" name="Titolo Testo"/>
          <p:cNvSpPr txBox="1"/>
          <p:nvPr>
            <p:ph type="title"/>
          </p:nvPr>
        </p:nvSpPr>
        <p:spPr>
          <a:xfrm>
            <a:off x="0" y="2916927"/>
            <a:ext cx="9144000" cy="1010234"/>
          </a:xfrm>
          <a:prstGeom prst="rect">
            <a:avLst/>
          </a:prstGeom>
        </p:spPr>
        <p:txBody>
          <a:bodyPr lIns="0" tIns="0" rIns="0" bIns="0"/>
          <a:lstStyle>
            <a:lvl1pPr algn="ctr">
              <a:defRPr sz="3000">
                <a:solidFill>
                  <a:srgbClr val="FFFFFF"/>
                </a:solidFill>
              </a:defRPr>
            </a:lvl1pPr>
          </a:lstStyle>
          <a:p>
            <a:pPr/>
            <a:r>
              <a:t>Titolo Testo</a:t>
            </a:r>
          </a:p>
        </p:txBody>
      </p:sp>
      <p:sp>
        <p:nvSpPr>
          <p:cNvPr id="17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s Dark Radial">
    <p:spTree>
      <p:nvGrpSpPr>
        <p:cNvPr id="1" name=""/>
        <p:cNvGrpSpPr/>
        <p:nvPr/>
      </p:nvGrpSpPr>
      <p:grpSpPr>
        <a:xfrm>
          <a:off x="0" y="0"/>
          <a:ext cx="0" cy="0"/>
          <a:chOff x="0" y="0"/>
          <a:chExt cx="0" cy="0"/>
        </a:xfrm>
      </p:grpSpPr>
      <p:sp>
        <p:nvSpPr>
          <p:cNvPr id="186" name="Rectangle 6"/>
          <p:cNvSpPr/>
          <p:nvPr/>
        </p:nvSpPr>
        <p:spPr>
          <a:xfrm>
            <a:off x="0" y="3"/>
            <a:ext cx="9144000" cy="6858297"/>
          </a:xfrm>
          <a:prstGeom prst="rect">
            <a:avLst/>
          </a:prstGeom>
          <a:gradFill>
            <a:gsLst>
              <a:gs pos="0">
                <a:srgbClr val="0073B2"/>
              </a:gs>
              <a:gs pos="94000">
                <a:srgbClr val="172436"/>
              </a:gs>
            </a:gsLst>
            <a:path path="circle">
              <a:fillToRect l="37721" t="-19636" r="62278" b="119636"/>
            </a:path>
          </a:gradFill>
          <a:ln w="12700">
            <a:miter lim="400000"/>
          </a:ln>
        </p:spPr>
        <p:txBody>
          <a:bodyPr lIns="45719" rIns="45719" anchor="ctr"/>
          <a:lstStyle/>
          <a:p>
            <a:pPr algn="ctr" defTabSz="914318">
              <a:defRPr>
                <a:solidFill>
                  <a:srgbClr val="FFFFFF"/>
                </a:solidFill>
                <a:latin typeface="+mn-lt"/>
                <a:ea typeface="+mn-ea"/>
                <a:cs typeface="+mn-cs"/>
                <a:sym typeface="Arial"/>
              </a:defRPr>
            </a:pPr>
          </a:p>
        </p:txBody>
      </p:sp>
      <p:sp>
        <p:nvSpPr>
          <p:cNvPr id="187" name="Titolo Testo"/>
          <p:cNvSpPr txBox="1"/>
          <p:nvPr>
            <p:ph type="title"/>
          </p:nvPr>
        </p:nvSpPr>
        <p:spPr>
          <a:xfrm>
            <a:off x="0" y="2868249"/>
            <a:ext cx="9144000" cy="1005841"/>
          </a:xfrm>
          <a:prstGeom prst="rect">
            <a:avLst/>
          </a:prstGeom>
        </p:spPr>
        <p:txBody>
          <a:bodyPr lIns="0" tIns="0" rIns="0" bIns="0"/>
          <a:lstStyle>
            <a:lvl1pPr algn="ctr">
              <a:defRPr sz="3000">
                <a:solidFill>
                  <a:srgbClr val="FFFFFF"/>
                </a:solidFill>
              </a:defRPr>
            </a:lvl1pPr>
          </a:lstStyle>
          <a:p>
            <a:pPr/>
            <a:r>
              <a:t>Titolo Testo</a:t>
            </a:r>
          </a:p>
        </p:txBody>
      </p:sp>
      <p:sp>
        <p:nvSpPr>
          <p:cNvPr id="18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s Light Radial">
    <p:spTree>
      <p:nvGrpSpPr>
        <p:cNvPr id="1" name=""/>
        <p:cNvGrpSpPr/>
        <p:nvPr/>
      </p:nvGrpSpPr>
      <p:grpSpPr>
        <a:xfrm>
          <a:off x="0" y="0"/>
          <a:ext cx="0" cy="0"/>
          <a:chOff x="0" y="0"/>
          <a:chExt cx="0" cy="0"/>
        </a:xfrm>
      </p:grpSpPr>
      <p:sp>
        <p:nvSpPr>
          <p:cNvPr id="195" name="Rectangle 6"/>
          <p:cNvSpPr/>
          <p:nvPr/>
        </p:nvSpPr>
        <p:spPr>
          <a:xfrm>
            <a:off x="0" y="0"/>
            <a:ext cx="9144000" cy="6858000"/>
          </a:xfrm>
          <a:prstGeom prst="rect">
            <a:avLst/>
          </a:prstGeom>
          <a:gradFill>
            <a:gsLst>
              <a:gs pos="64000">
                <a:srgbClr val="FFFFFF"/>
              </a:gs>
              <a:gs pos="100000">
                <a:srgbClr val="CDCCCA"/>
              </a:gs>
            </a:gsLst>
            <a:path path="circle">
              <a:fillToRect l="37721" t="-19636" r="62278" b="119636"/>
            </a:path>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196" name="Titolo Testo"/>
          <p:cNvSpPr txBox="1"/>
          <p:nvPr>
            <p:ph type="title"/>
          </p:nvPr>
        </p:nvSpPr>
        <p:spPr>
          <a:xfrm>
            <a:off x="2" y="2870519"/>
            <a:ext cx="9144000" cy="1005841"/>
          </a:xfrm>
          <a:prstGeom prst="rect">
            <a:avLst/>
          </a:prstGeom>
        </p:spPr>
        <p:txBody>
          <a:bodyPr lIns="0" tIns="0" rIns="0" bIns="0"/>
          <a:lstStyle>
            <a:lvl1pPr algn="ctr">
              <a:defRPr sz="3000">
                <a:solidFill>
                  <a:srgbClr val="595959"/>
                </a:solidFill>
              </a:defRPr>
            </a:lvl1pPr>
          </a:lstStyle>
          <a:p>
            <a:pPr/>
            <a:r>
              <a:t>Titolo Testo</a:t>
            </a:r>
          </a:p>
        </p:txBody>
      </p:sp>
      <p:sp>
        <p:nvSpPr>
          <p:cNvPr id="19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204"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205"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206"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sp>
        <p:nvSpPr>
          <p:cNvPr id="207"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 Option B">
    <p:spTree>
      <p:nvGrpSpPr>
        <p:cNvPr id="1" name=""/>
        <p:cNvGrpSpPr/>
        <p:nvPr/>
      </p:nvGrpSpPr>
      <p:grpSpPr>
        <a:xfrm>
          <a:off x="0" y="0"/>
          <a:ext cx="0" cy="0"/>
          <a:chOff x="0" y="0"/>
          <a:chExt cx="0" cy="0"/>
        </a:xfrm>
      </p:grpSpPr>
      <p:sp>
        <p:nvSpPr>
          <p:cNvPr id="20" name="Rectangle 13"/>
          <p:cNvSpPr/>
          <p:nvPr/>
        </p:nvSpPr>
        <p:spPr>
          <a:xfrm>
            <a:off x="0" y="3"/>
            <a:ext cx="9144000" cy="6858297"/>
          </a:xfrm>
          <a:prstGeom prst="rect">
            <a:avLst/>
          </a:prstGeom>
          <a:gradFill>
            <a:gsLst>
              <a:gs pos="0">
                <a:srgbClr val="0073B2"/>
              </a:gs>
              <a:gs pos="79000">
                <a:srgbClr val="172436"/>
              </a:gs>
            </a:gsLst>
            <a:lin ang="7199999"/>
          </a:gradFill>
          <a:ln w="12700">
            <a:miter lim="400000"/>
          </a:ln>
        </p:spPr>
        <p:txBody>
          <a:bodyPr lIns="45719" rIns="45719" anchor="ctr"/>
          <a:lstStyle/>
          <a:p>
            <a:pPr algn="ctr" defTabSz="914318">
              <a:defRPr>
                <a:solidFill>
                  <a:srgbClr val="FFFFFF"/>
                </a:solidFill>
                <a:latin typeface="+mn-lt"/>
                <a:ea typeface="+mn-ea"/>
                <a:cs typeface="+mn-cs"/>
                <a:sym typeface="Arial"/>
              </a:defRPr>
            </a:pPr>
          </a:p>
        </p:txBody>
      </p:sp>
      <p:pic>
        <p:nvPicPr>
          <p:cNvPr id="21" name="Picture 7" descr="Picture 7"/>
          <p:cNvPicPr>
            <a:picLocks noChangeAspect="1"/>
          </p:cNvPicPr>
          <p:nvPr/>
        </p:nvPicPr>
        <p:blipFill>
          <a:blip r:embed="rId2">
            <a:extLst/>
          </a:blip>
          <a:srcRect l="43556" t="29864" r="0" b="0"/>
          <a:stretch>
            <a:fillRect/>
          </a:stretch>
        </p:blipFill>
        <p:spPr>
          <a:xfrm>
            <a:off x="5273071" y="3259024"/>
            <a:ext cx="3870931" cy="3607445"/>
          </a:xfrm>
          <a:prstGeom prst="rect">
            <a:avLst/>
          </a:prstGeom>
          <a:ln w="12700">
            <a:miter lim="400000"/>
          </a:ln>
        </p:spPr>
      </p:pic>
      <p:sp>
        <p:nvSpPr>
          <p:cNvPr id="22" name="Titolo Testo"/>
          <p:cNvSpPr txBox="1"/>
          <p:nvPr>
            <p:ph type="title"/>
          </p:nvPr>
        </p:nvSpPr>
        <p:spPr>
          <a:xfrm>
            <a:off x="601261" y="3897745"/>
            <a:ext cx="7772401" cy="1198080"/>
          </a:xfrm>
          <a:prstGeom prst="rect">
            <a:avLst/>
          </a:prstGeom>
        </p:spPr>
        <p:txBody>
          <a:bodyPr anchor="b"/>
          <a:lstStyle>
            <a:lvl1pPr>
              <a:defRPr sz="2800">
                <a:solidFill>
                  <a:srgbClr val="FFFFFF"/>
                </a:solidFill>
              </a:defRPr>
            </a:lvl1pPr>
          </a:lstStyle>
          <a:p>
            <a:pPr/>
            <a:r>
              <a:t>Titolo Testo</a:t>
            </a:r>
          </a:p>
        </p:txBody>
      </p:sp>
      <p:sp>
        <p:nvSpPr>
          <p:cNvPr id="23" name="Corpo livello uno…"/>
          <p:cNvSpPr txBox="1"/>
          <p:nvPr>
            <p:ph type="body" sz="quarter" idx="1"/>
          </p:nvPr>
        </p:nvSpPr>
        <p:spPr>
          <a:xfrm>
            <a:off x="601261" y="5100385"/>
            <a:ext cx="6400801" cy="1371601"/>
          </a:xfrm>
          <a:prstGeom prst="rect">
            <a:avLst/>
          </a:prstGeom>
        </p:spPr>
        <p:txBody>
          <a:bodyPr lIns="45715" tIns="45715" rIns="45715" bIns="45715">
            <a:normAutofit fontScale="100000" lnSpcReduction="0"/>
          </a:bodyPr>
          <a:lstStyle>
            <a:lvl1pPr marL="0" indent="0">
              <a:buSzTx/>
              <a:buFontTx/>
              <a:buNone/>
              <a:defRPr>
                <a:solidFill>
                  <a:srgbClr val="808080"/>
                </a:solidFill>
              </a:defRPr>
            </a:lvl1pPr>
            <a:lvl2pPr marL="0" indent="457159">
              <a:buSzTx/>
              <a:buFontTx/>
              <a:buNone/>
              <a:defRPr>
                <a:solidFill>
                  <a:srgbClr val="808080"/>
                </a:solidFill>
              </a:defRPr>
            </a:lvl2pPr>
            <a:lvl3pPr marL="0" indent="914318">
              <a:buSzTx/>
              <a:buFontTx/>
              <a:buNone/>
              <a:defRPr>
                <a:solidFill>
                  <a:srgbClr val="808080"/>
                </a:solidFill>
              </a:defRPr>
            </a:lvl3pPr>
            <a:lvl4pPr marL="0" indent="1371477">
              <a:buSzTx/>
              <a:buFontTx/>
              <a:buNone/>
              <a:defRPr>
                <a:solidFill>
                  <a:srgbClr val="808080"/>
                </a:solidFill>
              </a:defRPr>
            </a:lvl4pPr>
            <a:lvl5pPr marL="0" indent="1828635">
              <a:buSzTx/>
              <a:buFontTx/>
              <a:buNone/>
              <a:defRPr>
                <a:solidFill>
                  <a:srgbClr val="808080"/>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4" name="Title 27"/>
          <p:cNvSpPr txBox="1"/>
          <p:nvPr/>
        </p:nvSpPr>
        <p:spPr>
          <a:xfrm>
            <a:off x="4536140" y="3214653"/>
            <a:ext cx="4246676" cy="25922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a:solidFill>
                  <a:srgbClr val="CDCCCA"/>
                </a:solidFill>
                <a:latin typeface="+mn-lt"/>
                <a:ea typeface="+mn-ea"/>
                <a:cs typeface="+mn-cs"/>
                <a:sym typeface="Arial"/>
              </a:defRPr>
            </a:lvl1pPr>
          </a:lstStyle>
          <a:p>
            <a:pPr/>
            <a:r>
              <a:t>Connect: Professional Women’s Network</a:t>
            </a:r>
          </a:p>
        </p:txBody>
      </p:sp>
      <p:pic>
        <p:nvPicPr>
          <p:cNvPr id="25" name="Picture 6" descr="Picture 6"/>
          <p:cNvPicPr>
            <a:picLocks noChangeAspect="1"/>
          </p:cNvPicPr>
          <p:nvPr/>
        </p:nvPicPr>
        <p:blipFill>
          <a:blip r:embed="rId3">
            <a:extLst/>
          </a:blip>
          <a:stretch>
            <a:fillRect/>
          </a:stretch>
        </p:blipFill>
        <p:spPr>
          <a:xfrm>
            <a:off x="703557" y="2620067"/>
            <a:ext cx="3627245" cy="898042"/>
          </a:xfrm>
          <a:prstGeom prst="rect">
            <a:avLst/>
          </a:prstGeom>
          <a:ln w="12700">
            <a:miter lim="400000"/>
          </a:ln>
        </p:spPr>
      </p:pic>
      <p:sp>
        <p:nvSpPr>
          <p:cNvPr id="2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sp>
        <p:nvSpPr>
          <p:cNvPr id="214"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215"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216"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sp>
        <p:nvSpPr>
          <p:cNvPr id="217" name="Titolo Testo"/>
          <p:cNvSpPr txBox="1"/>
          <p:nvPr>
            <p:ph type="title"/>
          </p:nvPr>
        </p:nvSpPr>
        <p:spPr>
          <a:xfrm>
            <a:off x="696912" y="283948"/>
            <a:ext cx="2768606" cy="1151154"/>
          </a:xfrm>
          <a:prstGeom prst="rect">
            <a:avLst/>
          </a:prstGeom>
        </p:spPr>
        <p:txBody>
          <a:bodyPr lIns="0" tIns="0" rIns="0" bIns="0" anchor="b"/>
          <a:lstStyle>
            <a:lvl1pPr>
              <a:defRPr b="1" sz="2000">
                <a:solidFill>
                  <a:srgbClr val="404040"/>
                </a:solidFill>
              </a:defRPr>
            </a:lvl1pPr>
          </a:lstStyle>
          <a:p>
            <a:pPr/>
            <a:r>
              <a:t>Titolo Testo</a:t>
            </a:r>
          </a:p>
        </p:txBody>
      </p:sp>
      <p:sp>
        <p:nvSpPr>
          <p:cNvPr id="218" name="Corpo livello uno…"/>
          <p:cNvSpPr txBox="1"/>
          <p:nvPr>
            <p:ph type="body" idx="1"/>
          </p:nvPr>
        </p:nvSpPr>
        <p:spPr>
          <a:xfrm>
            <a:off x="3575051" y="299438"/>
            <a:ext cx="5111751" cy="5826730"/>
          </a:xfrm>
          <a:prstGeom prst="rect">
            <a:avLst/>
          </a:prstGeom>
        </p:spPr>
        <p:txBody>
          <a:bodyPr lIns="0" tIns="0" rIns="0" bIns="0">
            <a:normAutofit fontScale="100000" lnSpcReduction="0"/>
          </a:bodyPr>
          <a:lstStyle>
            <a:lvl1pPr marL="256009" indent="-256009">
              <a:buClr>
                <a:schemeClr val="accent6"/>
              </a:buClr>
              <a:buFontTx/>
              <a:buChar char="▪"/>
            </a:lvl1pPr>
            <a:lvl2pPr>
              <a:buClr>
                <a:schemeClr val="accent6"/>
              </a:buClr>
              <a:buFontTx/>
            </a:lvl2pPr>
            <a:lvl3pPr>
              <a:buClr>
                <a:schemeClr val="accent6"/>
              </a:buClr>
              <a:buFontTx/>
              <a:buChar char="▪"/>
            </a:lvl3pPr>
            <a:lvl4pPr>
              <a:buClr>
                <a:schemeClr val="accent6"/>
              </a:buClr>
              <a:buFontTx/>
            </a:lvl4pPr>
            <a:lvl5pPr>
              <a:buClr>
                <a:schemeClr val="accent6"/>
              </a:buClr>
              <a:buFontTx/>
              <a:buChar char="·"/>
            </a:lvl5pPr>
          </a:lstStyle>
          <a:p>
            <a:pPr/>
            <a:r>
              <a:t>Corpo livello uno</a:t>
            </a:r>
          </a:p>
          <a:p>
            <a:pPr lvl="1"/>
            <a:r>
              <a:t>Corpo livello due</a:t>
            </a:r>
          </a:p>
          <a:p>
            <a:pPr lvl="2"/>
            <a:r>
              <a:t>Corpo livello tre</a:t>
            </a:r>
          </a:p>
          <a:p>
            <a:pPr lvl="3"/>
            <a:r>
              <a:t>Corpo livello quattro</a:t>
            </a:r>
          </a:p>
          <a:p>
            <a:pPr lvl="4"/>
            <a:r>
              <a:t>Corpo livello cinque</a:t>
            </a:r>
          </a:p>
        </p:txBody>
      </p:sp>
      <p:sp>
        <p:nvSpPr>
          <p:cNvPr id="219" name="Text Placeholder 3"/>
          <p:cNvSpPr/>
          <p:nvPr>
            <p:ph type="body" sz="half" idx="21"/>
          </p:nvPr>
        </p:nvSpPr>
        <p:spPr>
          <a:xfrm>
            <a:off x="696912" y="1435104"/>
            <a:ext cx="2768606" cy="4691063"/>
          </a:xfrm>
          <a:prstGeom prst="rect">
            <a:avLst/>
          </a:prstGeom>
        </p:spPr>
        <p:txBody>
          <a:bodyPr lIns="0" tIns="0" rIns="0" bIns="0">
            <a:normAutofit fontScale="100000" lnSpcReduction="0"/>
          </a:bodyPr>
          <a:lstStyle/>
          <a:p>
            <a:pPr marL="0" indent="0">
              <a:spcBef>
                <a:spcPts val="300"/>
              </a:spcBef>
              <a:buSzTx/>
              <a:buFontTx/>
              <a:buNone/>
              <a:defRPr sz="1400"/>
            </a:pPr>
          </a:p>
        </p:txBody>
      </p:sp>
      <p:sp>
        <p:nvSpPr>
          <p:cNvPr id="220"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sp>
        <p:nvSpPr>
          <p:cNvPr id="227"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228"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229"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sp>
        <p:nvSpPr>
          <p:cNvPr id="230" name="Titolo Testo"/>
          <p:cNvSpPr txBox="1"/>
          <p:nvPr>
            <p:ph type="title"/>
          </p:nvPr>
        </p:nvSpPr>
        <p:spPr>
          <a:xfrm>
            <a:off x="1792288" y="4800603"/>
            <a:ext cx="5486401" cy="566740"/>
          </a:xfrm>
          <a:prstGeom prst="rect">
            <a:avLst/>
          </a:prstGeom>
        </p:spPr>
        <p:txBody>
          <a:bodyPr lIns="0" tIns="0" rIns="0" bIns="0" anchor="b"/>
          <a:lstStyle>
            <a:lvl1pPr>
              <a:defRPr b="1" sz="2000">
                <a:solidFill>
                  <a:srgbClr val="404040"/>
                </a:solidFill>
              </a:defRPr>
            </a:lvl1pPr>
          </a:lstStyle>
          <a:p>
            <a:pPr/>
            <a:r>
              <a:t>Titolo Testo</a:t>
            </a:r>
          </a:p>
        </p:txBody>
      </p:sp>
      <p:sp>
        <p:nvSpPr>
          <p:cNvPr id="231" name="Picture Placeholder 2"/>
          <p:cNvSpPr/>
          <p:nvPr>
            <p:ph type="pic" sz="half" idx="21"/>
          </p:nvPr>
        </p:nvSpPr>
        <p:spPr>
          <a:xfrm>
            <a:off x="1792288" y="612775"/>
            <a:ext cx="5486401" cy="4114800"/>
          </a:xfrm>
          <a:prstGeom prst="rect">
            <a:avLst/>
          </a:prstGeom>
        </p:spPr>
        <p:txBody>
          <a:bodyPr lIns="91439" rIns="91439"/>
          <a:lstStyle/>
          <a:p>
            <a:pPr/>
          </a:p>
        </p:txBody>
      </p:sp>
      <p:sp>
        <p:nvSpPr>
          <p:cNvPr id="232" name="Corpo livello uno…"/>
          <p:cNvSpPr txBox="1"/>
          <p:nvPr>
            <p:ph type="body" sz="quarter" idx="1"/>
          </p:nvPr>
        </p:nvSpPr>
        <p:spPr>
          <a:xfrm>
            <a:off x="1792288" y="5367340"/>
            <a:ext cx="5486401" cy="804864"/>
          </a:xfrm>
          <a:prstGeom prst="rect">
            <a:avLst/>
          </a:prstGeom>
        </p:spPr>
        <p:txBody>
          <a:bodyPr lIns="0" tIns="0" rIns="0" bIns="0">
            <a:normAutofit fontScale="100000" lnSpcReduction="0"/>
          </a:bodyPr>
          <a:lstStyle>
            <a:lvl1pPr marL="0" indent="0">
              <a:spcBef>
                <a:spcPts val="300"/>
              </a:spcBef>
              <a:buSzTx/>
              <a:buFontTx/>
              <a:buNone/>
              <a:defRPr sz="1400"/>
            </a:lvl1pPr>
            <a:lvl2pPr marL="0" indent="457159">
              <a:spcBef>
                <a:spcPts val="300"/>
              </a:spcBef>
              <a:buSzTx/>
              <a:buFontTx/>
              <a:buNone/>
              <a:defRPr sz="1400"/>
            </a:lvl2pPr>
            <a:lvl3pPr marL="0" indent="914318">
              <a:spcBef>
                <a:spcPts val="300"/>
              </a:spcBef>
              <a:buSzTx/>
              <a:buFontTx/>
              <a:buNone/>
              <a:defRPr sz="1400"/>
            </a:lvl3pPr>
            <a:lvl4pPr marL="0" indent="1371477">
              <a:spcBef>
                <a:spcPts val="300"/>
              </a:spcBef>
              <a:buSzTx/>
              <a:buFontTx/>
              <a:buNone/>
              <a:defRPr sz="1400"/>
            </a:lvl4pPr>
            <a:lvl5pPr marL="0" indent="1828635">
              <a:spcBef>
                <a:spcPts val="300"/>
              </a:spcBef>
              <a:buSzTx/>
              <a:buFontTx/>
              <a:buNone/>
              <a:defRPr sz="1400"/>
            </a:lvl5pPr>
          </a:lstStyle>
          <a:p>
            <a:pPr/>
            <a:r>
              <a:t>Corpo livello uno</a:t>
            </a:r>
          </a:p>
          <a:p>
            <a:pPr lvl="1"/>
            <a:r>
              <a:t>Corpo livello due</a:t>
            </a:r>
          </a:p>
          <a:p>
            <a:pPr lvl="2"/>
            <a:r>
              <a:t>Corpo livello tre</a:t>
            </a:r>
          </a:p>
          <a:p>
            <a:pPr lvl="3"/>
            <a:r>
              <a:t>Corpo livello quattro</a:t>
            </a:r>
          </a:p>
          <a:p>
            <a:pPr lvl="4"/>
            <a:r>
              <a:t>Corpo livello cinque</a:t>
            </a:r>
          </a:p>
        </p:txBody>
      </p:sp>
      <p:sp>
        <p:nvSpPr>
          <p:cNvPr id="233"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losing slide">
    <p:spTree>
      <p:nvGrpSpPr>
        <p:cNvPr id="1" name=""/>
        <p:cNvGrpSpPr/>
        <p:nvPr/>
      </p:nvGrpSpPr>
      <p:grpSpPr>
        <a:xfrm>
          <a:off x="0" y="0"/>
          <a:ext cx="0" cy="0"/>
          <a:chOff x="0" y="0"/>
          <a:chExt cx="0" cy="0"/>
        </a:xfrm>
      </p:grpSpPr>
      <p:sp>
        <p:nvSpPr>
          <p:cNvPr id="240"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241"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242"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sp>
        <p:nvSpPr>
          <p:cNvPr id="243" name="Rectangle 6"/>
          <p:cNvSpPr/>
          <p:nvPr/>
        </p:nvSpPr>
        <p:spPr>
          <a:xfrm>
            <a:off x="292558" y="2293940"/>
            <a:ext cx="8858093" cy="4564064"/>
          </a:xfrm>
          <a:prstGeom prst="rect">
            <a:avLst/>
          </a:prstGeom>
          <a:gradFill>
            <a:gsLst>
              <a:gs pos="16000">
                <a:srgbClr val="FFFFFF"/>
              </a:gs>
              <a:gs pos="75000">
                <a:srgbClr val="D9D9D9"/>
              </a:gs>
            </a:gsLst>
            <a:lin ang="54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244"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pic>
        <p:nvPicPr>
          <p:cNvPr id="245" name="Picture 11" descr="Picture 11"/>
          <p:cNvPicPr>
            <a:picLocks noChangeAspect="1"/>
          </p:cNvPicPr>
          <p:nvPr/>
        </p:nvPicPr>
        <p:blipFill>
          <a:blip r:embed="rId3">
            <a:extLst/>
          </a:blip>
          <a:stretch>
            <a:fillRect/>
          </a:stretch>
        </p:blipFill>
        <p:spPr>
          <a:xfrm>
            <a:off x="881874" y="1717543"/>
            <a:ext cx="7760971" cy="3831591"/>
          </a:xfrm>
          <a:prstGeom prst="rect">
            <a:avLst/>
          </a:prstGeom>
          <a:ln w="12700">
            <a:miter lim="400000"/>
          </a:ln>
        </p:spPr>
      </p:pic>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losing slide 0">
    <p:spTree>
      <p:nvGrpSpPr>
        <p:cNvPr id="1" name=""/>
        <p:cNvGrpSpPr/>
        <p:nvPr/>
      </p:nvGrpSpPr>
      <p:grpSpPr>
        <a:xfrm>
          <a:off x="0" y="0"/>
          <a:ext cx="0" cy="0"/>
          <a:chOff x="0" y="0"/>
          <a:chExt cx="0" cy="0"/>
        </a:xfrm>
      </p:grpSpPr>
      <p:sp>
        <p:nvSpPr>
          <p:cNvPr id="252"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 Slide Logo Only">
    <p:spTree>
      <p:nvGrpSpPr>
        <p:cNvPr id="1" name=""/>
        <p:cNvGrpSpPr/>
        <p:nvPr/>
      </p:nvGrpSpPr>
      <p:grpSpPr>
        <a:xfrm>
          <a:off x="0" y="0"/>
          <a:ext cx="0" cy="0"/>
          <a:chOff x="0" y="0"/>
          <a:chExt cx="0" cy="0"/>
        </a:xfrm>
      </p:grpSpPr>
      <p:sp>
        <p:nvSpPr>
          <p:cNvPr id="33" name="Rectangle 5"/>
          <p:cNvSpPr/>
          <p:nvPr/>
        </p:nvSpPr>
        <p:spPr>
          <a:xfrm>
            <a:off x="0" y="3"/>
            <a:ext cx="9144000" cy="6858297"/>
          </a:xfrm>
          <a:prstGeom prst="rect">
            <a:avLst/>
          </a:prstGeom>
          <a:gradFill>
            <a:gsLst>
              <a:gs pos="0">
                <a:srgbClr val="0073B2"/>
              </a:gs>
              <a:gs pos="79000">
                <a:srgbClr val="172436"/>
              </a:gs>
            </a:gsLst>
            <a:lin ang="7199999"/>
          </a:gradFill>
          <a:ln w="12700">
            <a:miter lim="400000"/>
          </a:ln>
        </p:spPr>
        <p:txBody>
          <a:bodyPr lIns="45719" rIns="45719" anchor="ctr"/>
          <a:lstStyle/>
          <a:p>
            <a:pPr algn="ctr" defTabSz="914318">
              <a:defRPr>
                <a:solidFill>
                  <a:srgbClr val="FFFFFF"/>
                </a:solidFill>
                <a:latin typeface="+mn-lt"/>
                <a:ea typeface="+mn-ea"/>
                <a:cs typeface="+mn-cs"/>
                <a:sym typeface="Arial"/>
              </a:defRPr>
            </a:pPr>
          </a:p>
        </p:txBody>
      </p:sp>
      <p:pic>
        <p:nvPicPr>
          <p:cNvPr id="34" name="Picture 7" descr="Picture 7"/>
          <p:cNvPicPr>
            <a:picLocks noChangeAspect="1"/>
          </p:cNvPicPr>
          <p:nvPr/>
        </p:nvPicPr>
        <p:blipFill>
          <a:blip r:embed="rId2">
            <a:extLst/>
          </a:blip>
          <a:stretch>
            <a:fillRect/>
          </a:stretch>
        </p:blipFill>
        <p:spPr>
          <a:xfrm>
            <a:off x="722387" y="716341"/>
            <a:ext cx="2817625" cy="697595"/>
          </a:xfrm>
          <a:prstGeom prst="rect">
            <a:avLst/>
          </a:prstGeom>
          <a:ln w="12700">
            <a:miter lim="400000"/>
          </a:ln>
        </p:spPr>
      </p:pic>
      <p:pic>
        <p:nvPicPr>
          <p:cNvPr id="35" name="Picture 10" descr="Picture 10"/>
          <p:cNvPicPr>
            <a:picLocks noChangeAspect="1"/>
          </p:cNvPicPr>
          <p:nvPr/>
        </p:nvPicPr>
        <p:blipFill>
          <a:blip r:embed="rId3">
            <a:extLst/>
          </a:blip>
          <a:srcRect l="43556" t="29864" r="0" b="0"/>
          <a:stretch>
            <a:fillRect/>
          </a:stretch>
        </p:blipFill>
        <p:spPr>
          <a:xfrm>
            <a:off x="5273071" y="3250558"/>
            <a:ext cx="3870931" cy="3607445"/>
          </a:xfrm>
          <a:prstGeom prst="rect">
            <a:avLst/>
          </a:prstGeom>
          <a:ln w="12700">
            <a:miter lim="400000"/>
          </a:ln>
        </p:spPr>
      </p:pic>
      <p:sp>
        <p:nvSpPr>
          <p:cNvPr id="36" name="Titolo Testo"/>
          <p:cNvSpPr txBox="1"/>
          <p:nvPr>
            <p:ph type="title"/>
          </p:nvPr>
        </p:nvSpPr>
        <p:spPr>
          <a:xfrm>
            <a:off x="604561" y="992125"/>
            <a:ext cx="7772401" cy="1198080"/>
          </a:xfrm>
          <a:prstGeom prst="rect">
            <a:avLst/>
          </a:prstGeom>
        </p:spPr>
        <p:txBody>
          <a:bodyPr anchor="b"/>
          <a:lstStyle>
            <a:lvl1pPr>
              <a:defRPr sz="2800">
                <a:solidFill>
                  <a:srgbClr val="FFFFFF"/>
                </a:solidFill>
              </a:defRPr>
            </a:lvl1pPr>
          </a:lstStyle>
          <a:p>
            <a:pPr/>
            <a:r>
              <a:t>Titolo Testo</a:t>
            </a:r>
          </a:p>
        </p:txBody>
      </p:sp>
      <p:pic>
        <p:nvPicPr>
          <p:cNvPr id="37" name="Picture 8" descr="Picture 8"/>
          <p:cNvPicPr>
            <a:picLocks noChangeAspect="1"/>
          </p:cNvPicPr>
          <p:nvPr/>
        </p:nvPicPr>
        <p:blipFill>
          <a:blip r:embed="rId4">
            <a:extLst/>
          </a:blip>
          <a:stretch>
            <a:fillRect/>
          </a:stretch>
        </p:blipFill>
        <p:spPr>
          <a:xfrm>
            <a:off x="691020" y="3183477"/>
            <a:ext cx="3838647" cy="2362202"/>
          </a:xfrm>
          <a:prstGeom prst="rect">
            <a:avLst/>
          </a:prstGeom>
          <a:ln w="12700">
            <a:miter lim="400000"/>
          </a:ln>
        </p:spPr>
      </p:pic>
      <p:sp>
        <p:nvSpPr>
          <p:cNvPr id="38" name="Corpo livello uno…"/>
          <p:cNvSpPr txBox="1"/>
          <p:nvPr>
            <p:ph type="body" sz="quarter" idx="1"/>
          </p:nvPr>
        </p:nvSpPr>
        <p:spPr>
          <a:xfrm>
            <a:off x="604561" y="2194766"/>
            <a:ext cx="6400801" cy="1371601"/>
          </a:xfrm>
          <a:prstGeom prst="rect">
            <a:avLst/>
          </a:prstGeom>
        </p:spPr>
        <p:txBody>
          <a:bodyPr lIns="45715" tIns="45715" rIns="45715" bIns="45715">
            <a:normAutofit fontScale="100000" lnSpcReduction="0"/>
          </a:bodyPr>
          <a:lstStyle>
            <a:lvl1pPr marL="0" indent="0">
              <a:buSzTx/>
              <a:buFontTx/>
              <a:buNone/>
              <a:defRPr>
                <a:solidFill>
                  <a:schemeClr val="accent6">
                    <a:lumOff val="25098"/>
                  </a:schemeClr>
                </a:solidFill>
              </a:defRPr>
            </a:lvl1pPr>
            <a:lvl2pPr marL="0" indent="457159">
              <a:buSzTx/>
              <a:buFontTx/>
              <a:buNone/>
              <a:defRPr>
                <a:solidFill>
                  <a:schemeClr val="accent6">
                    <a:lumOff val="25098"/>
                  </a:schemeClr>
                </a:solidFill>
              </a:defRPr>
            </a:lvl2pPr>
            <a:lvl3pPr marL="0" indent="914318">
              <a:buSzTx/>
              <a:buFontTx/>
              <a:buNone/>
              <a:defRPr>
                <a:solidFill>
                  <a:schemeClr val="accent6">
                    <a:lumOff val="25098"/>
                  </a:schemeClr>
                </a:solidFill>
              </a:defRPr>
            </a:lvl3pPr>
            <a:lvl4pPr marL="0" indent="1371477">
              <a:buSzTx/>
              <a:buFontTx/>
              <a:buNone/>
              <a:defRPr>
                <a:solidFill>
                  <a:schemeClr val="accent6">
                    <a:lumOff val="25098"/>
                  </a:schemeClr>
                </a:solidFill>
              </a:defRPr>
            </a:lvl4pPr>
            <a:lvl5pPr marL="0" indent="1828635">
              <a:buSzTx/>
              <a:buFontTx/>
              <a:buNone/>
              <a:defRPr>
                <a:solidFill>
                  <a:schemeClr val="accent6">
                    <a:lumOff val="25098"/>
                  </a:schemeClr>
                </a:solidFill>
              </a:defRPr>
            </a:lvl5pPr>
          </a:lstStyle>
          <a:p>
            <a:pPr/>
            <a:r>
              <a:t>Corpo livello uno</a:t>
            </a:r>
          </a:p>
          <a:p>
            <a:pPr lvl="1"/>
            <a:r>
              <a:t>Corpo livello due</a:t>
            </a:r>
          </a:p>
          <a:p>
            <a:pPr lvl="2"/>
            <a:r>
              <a:t>Corpo livello tre</a:t>
            </a:r>
          </a:p>
          <a:p>
            <a:pPr lvl="3"/>
            <a:r>
              <a:t>Corpo livello quattro</a:t>
            </a:r>
          </a:p>
          <a:p>
            <a:pPr lvl="4"/>
            <a:r>
              <a:t>Corpo livello cinque</a:t>
            </a:r>
          </a:p>
        </p:txBody>
      </p:sp>
      <p:pic>
        <p:nvPicPr>
          <p:cNvPr id="39" name="Picture 1" descr="Picture 1"/>
          <p:cNvPicPr>
            <a:picLocks noChangeAspect="1"/>
          </p:cNvPicPr>
          <p:nvPr/>
        </p:nvPicPr>
        <p:blipFill>
          <a:blip r:embed="rId5">
            <a:extLst/>
          </a:blip>
          <a:stretch>
            <a:fillRect/>
          </a:stretch>
        </p:blipFill>
        <p:spPr>
          <a:xfrm>
            <a:off x="7471836" y="390875"/>
            <a:ext cx="935566" cy="477139"/>
          </a:xfrm>
          <a:prstGeom prst="rect">
            <a:avLst/>
          </a:prstGeom>
          <a:ln w="12700">
            <a:miter lim="400000"/>
          </a:ln>
        </p:spPr>
      </p:pic>
      <p:sp>
        <p:nvSpPr>
          <p:cNvPr id="4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 Slide with Inbug Only">
    <p:spTree>
      <p:nvGrpSpPr>
        <p:cNvPr id="1" name=""/>
        <p:cNvGrpSpPr/>
        <p:nvPr/>
      </p:nvGrpSpPr>
      <p:grpSpPr>
        <a:xfrm>
          <a:off x="0" y="0"/>
          <a:ext cx="0" cy="0"/>
          <a:chOff x="0" y="0"/>
          <a:chExt cx="0" cy="0"/>
        </a:xfrm>
      </p:grpSpPr>
      <p:pic>
        <p:nvPicPr>
          <p:cNvPr id="47" name="Picture 10" descr="Picture 10"/>
          <p:cNvPicPr>
            <a:picLocks noChangeAspect="1"/>
          </p:cNvPicPr>
          <p:nvPr/>
        </p:nvPicPr>
        <p:blipFill>
          <a:blip r:embed="rId2">
            <a:extLst/>
          </a:blip>
          <a:srcRect l="43556" t="29864" r="0" b="0"/>
          <a:stretch>
            <a:fillRect/>
          </a:stretch>
        </p:blipFill>
        <p:spPr>
          <a:xfrm>
            <a:off x="5273071" y="3250558"/>
            <a:ext cx="3870931" cy="3607445"/>
          </a:xfrm>
          <a:prstGeom prst="rect">
            <a:avLst/>
          </a:prstGeom>
          <a:ln w="12700">
            <a:miter lim="400000"/>
          </a:ln>
        </p:spPr>
      </p:pic>
      <p:sp>
        <p:nvSpPr>
          <p:cNvPr id="4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Custom Layout">
    <p:spTree>
      <p:nvGrpSpPr>
        <p:cNvPr id="1" name=""/>
        <p:cNvGrpSpPr/>
        <p:nvPr/>
      </p:nvGrpSpPr>
      <p:grpSpPr>
        <a:xfrm>
          <a:off x="0" y="0"/>
          <a:ext cx="0" cy="0"/>
          <a:chOff x="0" y="0"/>
          <a:chExt cx="0" cy="0"/>
        </a:xfrm>
      </p:grpSpPr>
      <p:sp>
        <p:nvSpPr>
          <p:cNvPr id="5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pic>
        <p:nvPicPr>
          <p:cNvPr id="62" name="Picture 7" descr="Picture 7"/>
          <p:cNvPicPr>
            <a:picLocks noChangeAspect="1"/>
          </p:cNvPicPr>
          <p:nvPr/>
        </p:nvPicPr>
        <p:blipFill>
          <a:blip r:embed="rId2">
            <a:alphaModFix amt="40000"/>
            <a:extLst/>
          </a:blip>
          <a:stretch>
            <a:fillRect/>
          </a:stretch>
        </p:blipFill>
        <p:spPr>
          <a:xfrm>
            <a:off x="2286000" y="1714500"/>
            <a:ext cx="6858000" cy="5143500"/>
          </a:xfrm>
          <a:prstGeom prst="rect">
            <a:avLst/>
          </a:prstGeom>
          <a:ln w="12700">
            <a:miter lim="400000"/>
          </a:ln>
        </p:spPr>
      </p:pic>
      <p:sp>
        <p:nvSpPr>
          <p:cNvPr id="63" name="Titolo Testo"/>
          <p:cNvSpPr txBox="1"/>
          <p:nvPr>
            <p:ph type="title"/>
          </p:nvPr>
        </p:nvSpPr>
        <p:spPr>
          <a:xfrm>
            <a:off x="706827" y="2815531"/>
            <a:ext cx="7749787" cy="1362076"/>
          </a:xfrm>
          <a:prstGeom prst="rect">
            <a:avLst/>
          </a:prstGeom>
        </p:spPr>
        <p:txBody>
          <a:bodyPr anchor="t"/>
          <a:lstStyle>
            <a:lvl1pPr>
              <a:defRPr sz="4000"/>
            </a:lvl1pPr>
          </a:lstStyle>
          <a:p>
            <a:pPr/>
            <a:r>
              <a:t>Titolo Testo</a:t>
            </a:r>
          </a:p>
        </p:txBody>
      </p:sp>
      <p:sp>
        <p:nvSpPr>
          <p:cNvPr id="64" name="Corpo livello uno…"/>
          <p:cNvSpPr txBox="1"/>
          <p:nvPr>
            <p:ph type="body" sz="quarter" idx="1"/>
          </p:nvPr>
        </p:nvSpPr>
        <p:spPr>
          <a:xfrm>
            <a:off x="706827" y="1301463"/>
            <a:ext cx="7749787" cy="1500188"/>
          </a:xfrm>
          <a:prstGeom prst="rect">
            <a:avLst/>
          </a:prstGeom>
        </p:spPr>
        <p:txBody>
          <a:bodyPr lIns="45715" tIns="45715" rIns="45715" bIns="45715" anchor="b">
            <a:normAutofit fontScale="100000" lnSpcReduction="0"/>
          </a:bodyPr>
          <a:lstStyle>
            <a:lvl1pPr marL="0" indent="0">
              <a:buSzTx/>
              <a:buFontTx/>
              <a:buNone/>
              <a:defRPr>
                <a:solidFill>
                  <a:srgbClr val="888888"/>
                </a:solidFill>
              </a:defRPr>
            </a:lvl1pPr>
            <a:lvl2pPr marL="0" indent="457159">
              <a:buSzTx/>
              <a:buFontTx/>
              <a:buNone/>
              <a:defRPr>
                <a:solidFill>
                  <a:srgbClr val="888888"/>
                </a:solidFill>
              </a:defRPr>
            </a:lvl2pPr>
            <a:lvl3pPr marL="0" indent="914318">
              <a:buSzTx/>
              <a:buFontTx/>
              <a:buNone/>
              <a:defRPr>
                <a:solidFill>
                  <a:srgbClr val="888888"/>
                </a:solidFill>
              </a:defRPr>
            </a:lvl3pPr>
            <a:lvl4pPr marL="0" indent="1371477">
              <a:buSzTx/>
              <a:buFontTx/>
              <a:buNone/>
              <a:defRPr>
                <a:solidFill>
                  <a:srgbClr val="888888"/>
                </a:solidFill>
              </a:defRPr>
            </a:lvl4pPr>
            <a:lvl5pPr marL="0" indent="1828635">
              <a:buSzTx/>
              <a:buFontTx/>
              <a:buNone/>
              <a:defRPr>
                <a:solidFill>
                  <a:srgbClr val="888888"/>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65" name="Numero diapositiva"/>
          <p:cNvSpPr txBox="1"/>
          <p:nvPr>
            <p:ph type="sldNum" sz="quarter" idx="2"/>
          </p:nvPr>
        </p:nvSpPr>
        <p:spPr>
          <a:xfrm>
            <a:off x="6892294" y="6457617"/>
            <a:ext cx="343895" cy="358133"/>
          </a:xfrm>
          <a:prstGeom prst="rect">
            <a:avLst/>
          </a:prstGeom>
        </p:spPr>
        <p:txBody>
          <a:bodyPr lIns="45715" tIns="45715" rIns="45715" bIns="45715" anchor="t"/>
          <a:lstStyle>
            <a:lvl1pPr algn="l">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0">
    <p:spTree>
      <p:nvGrpSpPr>
        <p:cNvPr id="1" name=""/>
        <p:cNvGrpSpPr/>
        <p:nvPr/>
      </p:nvGrpSpPr>
      <p:grpSpPr>
        <a:xfrm>
          <a:off x="0" y="0"/>
          <a:ext cx="0" cy="0"/>
          <a:chOff x="0" y="0"/>
          <a:chExt cx="0" cy="0"/>
        </a:xfrm>
      </p:grpSpPr>
      <p:sp>
        <p:nvSpPr>
          <p:cNvPr id="72" name="Titolo Testo"/>
          <p:cNvSpPr txBox="1"/>
          <p:nvPr>
            <p:ph type="title"/>
          </p:nvPr>
        </p:nvSpPr>
        <p:spPr>
          <a:xfrm>
            <a:off x="706827" y="2815531"/>
            <a:ext cx="7749787" cy="1362076"/>
          </a:xfrm>
          <a:prstGeom prst="rect">
            <a:avLst/>
          </a:prstGeom>
        </p:spPr>
        <p:txBody>
          <a:bodyPr anchor="t"/>
          <a:lstStyle>
            <a:lvl1pPr>
              <a:defRPr sz="4000"/>
            </a:lvl1pPr>
          </a:lstStyle>
          <a:p>
            <a:pPr/>
            <a:r>
              <a:t>Titolo Testo</a:t>
            </a:r>
          </a:p>
        </p:txBody>
      </p:sp>
      <p:sp>
        <p:nvSpPr>
          <p:cNvPr id="73" name="Corpo livello uno…"/>
          <p:cNvSpPr txBox="1"/>
          <p:nvPr>
            <p:ph type="body" sz="quarter" idx="1"/>
          </p:nvPr>
        </p:nvSpPr>
        <p:spPr>
          <a:xfrm>
            <a:off x="706827" y="1301463"/>
            <a:ext cx="7749787" cy="1500188"/>
          </a:xfrm>
          <a:prstGeom prst="rect">
            <a:avLst/>
          </a:prstGeom>
        </p:spPr>
        <p:txBody>
          <a:bodyPr lIns="45715" tIns="45715" rIns="45715" bIns="45715" anchor="b">
            <a:normAutofit fontScale="100000" lnSpcReduction="0"/>
          </a:bodyPr>
          <a:lstStyle>
            <a:lvl1pPr marL="0" indent="0">
              <a:buSzTx/>
              <a:buFontTx/>
              <a:buNone/>
              <a:defRPr>
                <a:solidFill>
                  <a:srgbClr val="888888"/>
                </a:solidFill>
              </a:defRPr>
            </a:lvl1pPr>
            <a:lvl2pPr marL="0" indent="457159">
              <a:buSzTx/>
              <a:buFontTx/>
              <a:buNone/>
              <a:defRPr>
                <a:solidFill>
                  <a:srgbClr val="888888"/>
                </a:solidFill>
              </a:defRPr>
            </a:lvl2pPr>
            <a:lvl3pPr marL="0" indent="914318">
              <a:buSzTx/>
              <a:buFontTx/>
              <a:buNone/>
              <a:defRPr>
                <a:solidFill>
                  <a:srgbClr val="888888"/>
                </a:solidFill>
              </a:defRPr>
            </a:lvl3pPr>
            <a:lvl4pPr marL="0" indent="1371477">
              <a:buSzTx/>
              <a:buFontTx/>
              <a:buNone/>
              <a:defRPr>
                <a:solidFill>
                  <a:srgbClr val="888888"/>
                </a:solidFill>
              </a:defRPr>
            </a:lvl4pPr>
            <a:lvl5pPr marL="0" indent="1828635">
              <a:buSzTx/>
              <a:buFontTx/>
              <a:buNone/>
              <a:defRPr>
                <a:solidFill>
                  <a:srgbClr val="888888"/>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74" name="Numero diapositiva"/>
          <p:cNvSpPr txBox="1"/>
          <p:nvPr>
            <p:ph type="sldNum" sz="quarter" idx="2"/>
          </p:nvPr>
        </p:nvSpPr>
        <p:spPr>
          <a:xfrm>
            <a:off x="6892294" y="6457617"/>
            <a:ext cx="343895" cy="358133"/>
          </a:xfrm>
          <a:prstGeom prst="rect">
            <a:avLst/>
          </a:prstGeom>
        </p:spPr>
        <p:txBody>
          <a:bodyPr lIns="45715" tIns="45715" rIns="45715" bIns="45715" anchor="t"/>
          <a:lstStyle>
            <a:lvl1pPr algn="l">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81" name="Numero diapositiva"/>
          <p:cNvSpPr txBox="1"/>
          <p:nvPr>
            <p:ph type="sldNum" sz="quarter" idx="2"/>
          </p:nvPr>
        </p:nvSpPr>
        <p:spPr>
          <a:xfrm>
            <a:off x="6892294" y="6457617"/>
            <a:ext cx="343895" cy="358133"/>
          </a:xfrm>
          <a:prstGeom prst="rect">
            <a:avLst/>
          </a:prstGeom>
        </p:spPr>
        <p:txBody>
          <a:bodyPr lIns="45715" tIns="45715" rIns="45715" bIns="45715" anchor="t"/>
          <a:lstStyle>
            <a:lvl1pPr algn="l">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88" name="Round Same Side Corner Rectangle 9"/>
          <p:cNvSpPr/>
          <p:nvPr/>
        </p:nvSpPr>
        <p:spPr>
          <a:xfrm>
            <a:off x="0" y="1"/>
            <a:ext cx="285072" cy="6861176"/>
          </a:xfrm>
          <a:prstGeom prst="rect">
            <a:avLst/>
          </a:prstGeom>
          <a:gradFill>
            <a:gsLst>
              <a:gs pos="20000">
                <a:srgbClr val="172436"/>
              </a:gs>
              <a:gs pos="100000">
                <a:srgbClr val="005686"/>
              </a:gs>
            </a:gsLst>
            <a:lin ang="16200000"/>
          </a:gradFill>
          <a:ln w="12700">
            <a:miter lim="400000"/>
          </a:ln>
        </p:spPr>
        <p:txBody>
          <a:bodyPr lIns="45719" rIns="45719" anchor="ctr"/>
          <a:lstStyle/>
          <a:p>
            <a:pPr algn="ctr">
              <a:defRPr>
                <a:solidFill>
                  <a:srgbClr val="FFFFFF"/>
                </a:solidFill>
                <a:latin typeface="+mn-lt"/>
                <a:ea typeface="+mn-ea"/>
                <a:cs typeface="+mn-cs"/>
                <a:sym typeface="Arial"/>
              </a:defRPr>
            </a:pPr>
          </a:p>
        </p:txBody>
      </p:sp>
      <p:sp>
        <p:nvSpPr>
          <p:cNvPr id="89" name="TextBox 11"/>
          <p:cNvSpPr txBox="1"/>
          <p:nvPr/>
        </p:nvSpPr>
        <p:spPr>
          <a:xfrm>
            <a:off x="3996886" y="6515703"/>
            <a:ext cx="4813449" cy="1355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868" indent="-342868" algn="r">
              <a:spcBef>
                <a:spcPts val="200"/>
              </a:spcBef>
              <a:defRPr cap="all" sz="1000">
                <a:solidFill>
                  <a:srgbClr val="808080"/>
                </a:solidFill>
                <a:latin typeface="+mn-lt"/>
                <a:ea typeface="+mn-ea"/>
                <a:cs typeface="+mn-cs"/>
                <a:sym typeface="Arial"/>
              </a:defRPr>
            </a:lvl1pPr>
          </a:lstStyle>
          <a:p>
            <a:pPr/>
            <a:r>
              <a:t>Connect: Professional Women’s NeTwork</a:t>
            </a:r>
          </a:p>
        </p:txBody>
      </p:sp>
      <p:pic>
        <p:nvPicPr>
          <p:cNvPr id="90" name="Picture 13" descr="Picture 13"/>
          <p:cNvPicPr>
            <a:picLocks noChangeAspect="1"/>
          </p:cNvPicPr>
          <p:nvPr/>
        </p:nvPicPr>
        <p:blipFill>
          <a:blip r:embed="rId2">
            <a:extLst/>
          </a:blip>
          <a:stretch>
            <a:fillRect/>
          </a:stretch>
        </p:blipFill>
        <p:spPr>
          <a:xfrm>
            <a:off x="61232" y="6559436"/>
            <a:ext cx="162606" cy="162606"/>
          </a:xfrm>
          <a:prstGeom prst="rect">
            <a:avLst/>
          </a:prstGeom>
          <a:ln w="12700">
            <a:miter lim="400000"/>
          </a:ln>
        </p:spPr>
      </p:pic>
      <p:sp>
        <p:nvSpPr>
          <p:cNvPr id="91" name="Numero diapositiva"/>
          <p:cNvSpPr txBox="1"/>
          <p:nvPr>
            <p:ph type="sldNum" sz="quarter" idx="2"/>
          </p:nvPr>
        </p:nvSpPr>
        <p:spPr>
          <a:xfrm>
            <a:off x="8794626" y="6532832"/>
            <a:ext cx="231269" cy="214694"/>
          </a:xfrm>
          <a:prstGeom prst="rect">
            <a:avLst/>
          </a:prstGeom>
        </p:spPr>
        <p:txBody>
          <a:bodyPr lIns="45715" tIns="45715" rIns="45715" bIns="45715"/>
          <a:lstStyle>
            <a:lvl1pPr>
              <a:defRPr sz="900">
                <a:solidFill>
                  <a:srgbClr val="808080"/>
                </a:solidFill>
                <a:latin typeface="+mn-lt"/>
                <a:ea typeface="+mn-ea"/>
                <a:cs typeface="+mn-cs"/>
                <a:sym typeface="Arial"/>
              </a:defRPr>
            </a:lvl1pPr>
          </a:lstStyle>
          <a:p>
            <a:pPr/>
            <a:fld id="{86CB4B4D-7CA3-9044-876B-883B54F8677D}" type="slidenum"/>
          </a:p>
        </p:txBody>
      </p:sp>
      <p:sp>
        <p:nvSpPr>
          <p:cNvPr id="92" name="Footer Placeholder 1"/>
          <p:cNvSpPr txBox="1"/>
          <p:nvPr/>
        </p:nvSpPr>
        <p:spPr>
          <a:xfrm>
            <a:off x="5740389" y="4655845"/>
            <a:ext cx="2207674" cy="202410"/>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nchor="ctr">
            <a:spAutoFit/>
          </a:bodyPr>
          <a:lstStyle>
            <a:lvl1pPr algn="r" defTabSz="457200">
              <a:defRPr sz="800" u="sng">
                <a:solidFill>
                  <a:srgbClr val="294FC1"/>
                </a:solidFill>
                <a:uFill>
                  <a:solidFill>
                    <a:srgbClr val="294FC1"/>
                  </a:solidFill>
                </a:uFill>
                <a:latin typeface="+mn-lt"/>
                <a:ea typeface="+mn-ea"/>
                <a:cs typeface="+mn-cs"/>
                <a:sym typeface="Arial"/>
                <a:hlinkClick r:id="rId3" invalidUrl="" action="" tgtFrame="" tooltip="" history="1" highlightClick="0" endSnd="0"/>
              </a:defRPr>
            </a:lvl1pPr>
          </a:lstStyle>
          <a:p>
            <a:pPr>
              <a:defRPr>
                <a:solidFill>
                  <a:srgbClr val="808080"/>
                </a:solidFill>
                <a:uFillTx/>
              </a:defRPr>
            </a:pPr>
            <a:r>
              <a:rPr>
                <a:solidFill>
                  <a:srgbClr val="294FC1"/>
                </a:solidFill>
                <a:uFill>
                  <a:solidFill>
                    <a:srgbClr val="294FC1"/>
                  </a:solidFill>
                </a:uFill>
                <a:hlinkClick r:id="rId3" invalidUrl="" action="" tgtFrame="" tooltip="" history="1" highlightClick="0" endSnd="0"/>
              </a:rPr>
              <a:t>Raphael Rodriguez, Flickr</a:t>
            </a:r>
          </a:p>
        </p:txBody>
      </p:sp>
      <p:sp>
        <p:nvSpPr>
          <p:cNvPr id="93" name="Text Placeholder 3"/>
          <p:cNvSpPr txBox="1"/>
          <p:nvPr/>
        </p:nvSpPr>
        <p:spPr>
          <a:xfrm>
            <a:off x="2071703" y="4986347"/>
            <a:ext cx="5065698" cy="92541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lnSpc>
                <a:spcPct val="120000"/>
              </a:lnSpc>
              <a:spcBef>
                <a:spcPts val="300"/>
              </a:spcBef>
              <a:defRPr sz="1400">
                <a:latin typeface="+mn-lt"/>
                <a:ea typeface="+mn-ea"/>
                <a:cs typeface="+mn-cs"/>
                <a:sym typeface="Arial"/>
              </a:defRPr>
            </a:lvl1pPr>
          </a:lstStyle>
          <a:p>
            <a:pPr/>
            <a:r>
              <a:t>“Tech is very demanding and motherhood is too. I think that a lot of women have difficulty balancing both. For me, I enjoy working in the tech world so much that it has been worth it, but I can see that some might make a different choice.”</a:t>
            </a:r>
          </a:p>
        </p:txBody>
      </p:sp>
      <p:pic>
        <p:nvPicPr>
          <p:cNvPr id="94" name="Picture 8" descr="Picture 8"/>
          <p:cNvPicPr>
            <a:picLocks noChangeAspect="1"/>
          </p:cNvPicPr>
          <p:nvPr/>
        </p:nvPicPr>
        <p:blipFill>
          <a:blip r:embed="rId4">
            <a:extLst/>
          </a:blip>
          <a:stretch>
            <a:fillRect/>
          </a:stretch>
        </p:blipFill>
        <p:spPr>
          <a:xfrm>
            <a:off x="2099728" y="1109144"/>
            <a:ext cx="5757341" cy="3530601"/>
          </a:xfrm>
          <a:prstGeom prst="rect">
            <a:avLst/>
          </a:prstGeom>
          <a:ln w="12700">
            <a:miter lim="400000"/>
          </a:ln>
        </p:spPr>
      </p:pic>
      <p:pic>
        <p:nvPicPr>
          <p:cNvPr id="95" name="Picture 9" descr="Picture 9"/>
          <p:cNvPicPr>
            <a:picLocks noChangeAspect="1"/>
          </p:cNvPicPr>
          <p:nvPr/>
        </p:nvPicPr>
        <p:blipFill>
          <a:blip r:embed="rId5">
            <a:extLst/>
          </a:blip>
          <a:stretch>
            <a:fillRect/>
          </a:stretch>
        </p:blipFill>
        <p:spPr>
          <a:xfrm>
            <a:off x="1151479" y="5063077"/>
            <a:ext cx="626535" cy="626534"/>
          </a:xfrm>
          <a:prstGeom prst="rect">
            <a:avLst/>
          </a:prstGeom>
          <a:ln w="12700">
            <a:miter lim="400000"/>
          </a:ln>
        </p:spPr>
      </p:pic>
      <p:sp>
        <p:nvSpPr>
          <p:cNvPr id="96" name="Rectangle 10"/>
          <p:cNvSpPr txBox="1"/>
          <p:nvPr/>
        </p:nvSpPr>
        <p:spPr>
          <a:xfrm>
            <a:off x="812815" y="5725078"/>
            <a:ext cx="1035906" cy="226978"/>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p>
            <a:pPr algn="r">
              <a:defRPr sz="1000">
                <a:latin typeface="+mn-lt"/>
                <a:ea typeface="+mn-ea"/>
                <a:cs typeface="+mn-cs"/>
                <a:sym typeface="Arial"/>
              </a:defRPr>
            </a:pPr>
            <a:r>
              <a:rPr u="sng">
                <a:solidFill>
                  <a:srgbClr val="294FC1"/>
                </a:solidFill>
                <a:uFill>
                  <a:solidFill>
                    <a:srgbClr val="294FC1"/>
                  </a:solidFill>
                </a:uFill>
                <a:hlinkClick r:id="rId6" invalidUrl="" action="" tgtFrame="" tooltip="" history="1" highlightClick="0" endSnd="0"/>
              </a:rPr>
              <a:t>Lucille </a:t>
            </a:r>
            <a:r>
              <a:rPr u="sng">
                <a:solidFill>
                  <a:srgbClr val="294FC1"/>
                </a:solidFill>
                <a:uFill>
                  <a:solidFill>
                    <a:srgbClr val="294FC1"/>
                  </a:solidFill>
                </a:uFill>
                <a:hlinkClick r:id="rId6" invalidUrl="" action="" tgtFrame="" tooltip="" history="1" highlightClick="0" endSnd="0"/>
              </a:rPr>
              <a:t>Ossai</a:t>
            </a:r>
          </a:p>
        </p:txBody>
      </p:sp>
      <p:pic>
        <p:nvPicPr>
          <p:cNvPr id="97" name="Picture 11" descr="Picture 11"/>
          <p:cNvPicPr>
            <a:picLocks noChangeAspect="1"/>
          </p:cNvPicPr>
          <p:nvPr/>
        </p:nvPicPr>
        <p:blipFill>
          <a:blip r:embed="rId7">
            <a:extLst/>
          </a:blip>
          <a:stretch>
            <a:fillRect/>
          </a:stretch>
        </p:blipFill>
        <p:spPr>
          <a:xfrm>
            <a:off x="7768363" y="357008"/>
            <a:ext cx="926917" cy="472729"/>
          </a:xfrm>
          <a:prstGeom prst="rect">
            <a:avLst/>
          </a:prstGeom>
          <a:ln w="12700">
            <a:miter lim="400000"/>
          </a:ln>
        </p:spPr>
      </p:pic>
      <p:sp>
        <p:nvSpPr>
          <p:cNvPr id="98" name="Rectangle 12"/>
          <p:cNvSpPr txBox="1"/>
          <p:nvPr/>
        </p:nvSpPr>
        <p:spPr>
          <a:xfrm>
            <a:off x="491068" y="5919811"/>
            <a:ext cx="1374585" cy="34169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r">
              <a:defRPr sz="900">
                <a:latin typeface="+mn-lt"/>
                <a:ea typeface="+mn-ea"/>
                <a:cs typeface="+mn-cs"/>
                <a:sym typeface="Arial"/>
              </a:defRPr>
            </a:lvl1pPr>
          </a:lstStyle>
          <a:p>
            <a:pPr/>
            <a:r>
              <a:t>Expert Communicator, Blog Author &amp; Editor</a:t>
            </a: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12"/>
          <p:cNvSpPr/>
          <p:nvPr/>
        </p:nvSpPr>
        <p:spPr>
          <a:xfrm>
            <a:off x="0" y="3"/>
            <a:ext cx="9144000" cy="6858297"/>
          </a:xfrm>
          <a:prstGeom prst="rect">
            <a:avLst/>
          </a:prstGeom>
          <a:gradFill>
            <a:gsLst>
              <a:gs pos="0">
                <a:srgbClr val="0073B2"/>
              </a:gs>
              <a:gs pos="79000">
                <a:srgbClr val="172436"/>
              </a:gs>
            </a:gsLst>
            <a:lin ang="7199999"/>
          </a:gradFill>
          <a:ln w="12700">
            <a:miter lim="400000"/>
          </a:ln>
        </p:spPr>
        <p:txBody>
          <a:bodyPr lIns="45719" rIns="45719" anchor="ctr"/>
          <a:lstStyle/>
          <a:p>
            <a:pPr algn="ctr" defTabSz="914318">
              <a:defRPr>
                <a:solidFill>
                  <a:srgbClr val="FFFFFF"/>
                </a:solidFill>
                <a:latin typeface="+mn-lt"/>
                <a:ea typeface="+mn-ea"/>
                <a:cs typeface="+mn-cs"/>
                <a:sym typeface="Arial"/>
              </a:defRPr>
            </a:pPr>
          </a:p>
        </p:txBody>
      </p:sp>
      <p:pic>
        <p:nvPicPr>
          <p:cNvPr id="3" name="Picture 10" descr="Picture 10"/>
          <p:cNvPicPr>
            <a:picLocks noChangeAspect="1"/>
          </p:cNvPicPr>
          <p:nvPr/>
        </p:nvPicPr>
        <p:blipFill>
          <a:blip r:embed="rId2">
            <a:extLst/>
          </a:blip>
          <a:srcRect l="43556" t="29864" r="0" b="0"/>
          <a:stretch>
            <a:fillRect/>
          </a:stretch>
        </p:blipFill>
        <p:spPr>
          <a:xfrm>
            <a:off x="5273071" y="3250558"/>
            <a:ext cx="3870931" cy="3607445"/>
          </a:xfrm>
          <a:prstGeom prst="rect">
            <a:avLst/>
          </a:prstGeom>
          <a:ln w="12700">
            <a:miter lim="400000"/>
          </a:ln>
        </p:spPr>
      </p:pic>
      <p:sp>
        <p:nvSpPr>
          <p:cNvPr id="4" name="Titolo Testo"/>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nchor="ctr">
            <a:normAutofit fontScale="100000" lnSpcReduction="0"/>
          </a:bodyPr>
          <a:lstStyle/>
          <a:p>
            <a:pPr/>
            <a:r>
              <a:t>Titolo Testo</a:t>
            </a:r>
          </a:p>
        </p:txBody>
      </p:sp>
      <p:sp>
        <p:nvSpPr>
          <p:cNvPr id="5" name="Corpo livello uno…"/>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Corpo livello uno</a:t>
            </a:r>
          </a:p>
          <a:p>
            <a:pPr lvl="1"/>
            <a:r>
              <a:t>Corpo livello due</a:t>
            </a:r>
          </a:p>
          <a:p>
            <a:pPr lvl="2"/>
            <a:r>
              <a:t>Corpo livello tre</a:t>
            </a:r>
          </a:p>
          <a:p>
            <a:pPr lvl="3"/>
            <a:r>
              <a:t>Corpo livello quattro</a:t>
            </a:r>
          </a:p>
          <a:p>
            <a:pPr lvl="4"/>
            <a:r>
              <a:t>Corpo livello cinque</a:t>
            </a:r>
          </a:p>
        </p:txBody>
      </p:sp>
      <p:sp>
        <p:nvSpPr>
          <p:cNvPr id="6" name="Numero diapositiva"/>
          <p:cNvSpPr txBox="1"/>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l" defTabSz="457159" rtl="0" latinLnBrk="0">
        <a:lnSpc>
          <a:spcPct val="100000"/>
        </a:lnSpc>
        <a:spcBef>
          <a:spcPts val="0"/>
        </a:spcBef>
        <a:spcAft>
          <a:spcPts val="0"/>
        </a:spcAft>
        <a:buClrTx/>
        <a:buSzTx/>
        <a:buFontTx/>
        <a:buNone/>
        <a:tabLst/>
        <a:defRPr b="0" baseline="0" cap="none" i="0" spc="0" strike="noStrike" sz="2600" u="none">
          <a:solidFill>
            <a:srgbClr val="000000"/>
          </a:solidFill>
          <a:uFillTx/>
          <a:latin typeface="+mn-lt"/>
          <a:ea typeface="+mn-ea"/>
          <a:cs typeface="+mn-cs"/>
          <a:sym typeface="Arial"/>
        </a:defRPr>
      </a:lvl1pPr>
      <a:lvl2pPr marL="0" marR="0" indent="0" algn="l" defTabSz="457159" rtl="0" latinLnBrk="0">
        <a:lnSpc>
          <a:spcPct val="100000"/>
        </a:lnSpc>
        <a:spcBef>
          <a:spcPts val="0"/>
        </a:spcBef>
        <a:spcAft>
          <a:spcPts val="0"/>
        </a:spcAft>
        <a:buClrTx/>
        <a:buSzTx/>
        <a:buFontTx/>
        <a:buNone/>
        <a:tabLst/>
        <a:defRPr b="0" baseline="0" cap="none" i="0" spc="0" strike="noStrike" sz="2600" u="none">
          <a:solidFill>
            <a:srgbClr val="000000"/>
          </a:solidFill>
          <a:uFillTx/>
          <a:latin typeface="+mn-lt"/>
          <a:ea typeface="+mn-ea"/>
          <a:cs typeface="+mn-cs"/>
          <a:sym typeface="Arial"/>
        </a:defRPr>
      </a:lvl2pPr>
      <a:lvl3pPr marL="0" marR="0" indent="0" algn="l" defTabSz="457159" rtl="0" latinLnBrk="0">
        <a:lnSpc>
          <a:spcPct val="100000"/>
        </a:lnSpc>
        <a:spcBef>
          <a:spcPts val="0"/>
        </a:spcBef>
        <a:spcAft>
          <a:spcPts val="0"/>
        </a:spcAft>
        <a:buClrTx/>
        <a:buSzTx/>
        <a:buFontTx/>
        <a:buNone/>
        <a:tabLst/>
        <a:defRPr b="0" baseline="0" cap="none" i="0" spc="0" strike="noStrike" sz="2600" u="none">
          <a:solidFill>
            <a:srgbClr val="000000"/>
          </a:solidFill>
          <a:uFillTx/>
          <a:latin typeface="+mn-lt"/>
          <a:ea typeface="+mn-ea"/>
          <a:cs typeface="+mn-cs"/>
          <a:sym typeface="Arial"/>
        </a:defRPr>
      </a:lvl3pPr>
      <a:lvl4pPr marL="0" marR="0" indent="0" algn="l" defTabSz="457159" rtl="0" latinLnBrk="0">
        <a:lnSpc>
          <a:spcPct val="100000"/>
        </a:lnSpc>
        <a:spcBef>
          <a:spcPts val="0"/>
        </a:spcBef>
        <a:spcAft>
          <a:spcPts val="0"/>
        </a:spcAft>
        <a:buClrTx/>
        <a:buSzTx/>
        <a:buFontTx/>
        <a:buNone/>
        <a:tabLst/>
        <a:defRPr b="0" baseline="0" cap="none" i="0" spc="0" strike="noStrike" sz="2600" u="none">
          <a:solidFill>
            <a:srgbClr val="000000"/>
          </a:solidFill>
          <a:uFillTx/>
          <a:latin typeface="+mn-lt"/>
          <a:ea typeface="+mn-ea"/>
          <a:cs typeface="+mn-cs"/>
          <a:sym typeface="Arial"/>
        </a:defRPr>
      </a:lvl4pPr>
      <a:lvl5pPr marL="0" marR="0" indent="0" algn="l" defTabSz="457159" rtl="0" latinLnBrk="0">
        <a:lnSpc>
          <a:spcPct val="100000"/>
        </a:lnSpc>
        <a:spcBef>
          <a:spcPts val="0"/>
        </a:spcBef>
        <a:spcAft>
          <a:spcPts val="0"/>
        </a:spcAft>
        <a:buClrTx/>
        <a:buSzTx/>
        <a:buFontTx/>
        <a:buNone/>
        <a:tabLst/>
        <a:defRPr b="0" baseline="0" cap="none" i="0" spc="0" strike="noStrike" sz="2600" u="none">
          <a:solidFill>
            <a:srgbClr val="000000"/>
          </a:solidFill>
          <a:uFillTx/>
          <a:latin typeface="+mn-lt"/>
          <a:ea typeface="+mn-ea"/>
          <a:cs typeface="+mn-cs"/>
          <a:sym typeface="Arial"/>
        </a:defRPr>
      </a:lvl5pPr>
      <a:lvl6pPr marL="0" marR="0" indent="0" algn="l" defTabSz="457159" rtl="0" latinLnBrk="0">
        <a:lnSpc>
          <a:spcPct val="100000"/>
        </a:lnSpc>
        <a:spcBef>
          <a:spcPts val="0"/>
        </a:spcBef>
        <a:spcAft>
          <a:spcPts val="0"/>
        </a:spcAft>
        <a:buClrTx/>
        <a:buSzTx/>
        <a:buFontTx/>
        <a:buNone/>
        <a:tabLst/>
        <a:defRPr b="0" baseline="0" cap="none" i="0" spc="0" strike="noStrike" sz="2600" u="none">
          <a:solidFill>
            <a:srgbClr val="000000"/>
          </a:solidFill>
          <a:uFillTx/>
          <a:latin typeface="+mn-lt"/>
          <a:ea typeface="+mn-ea"/>
          <a:cs typeface="+mn-cs"/>
          <a:sym typeface="Arial"/>
        </a:defRPr>
      </a:lvl6pPr>
      <a:lvl7pPr marL="0" marR="0" indent="0" algn="l" defTabSz="457159" rtl="0" latinLnBrk="0">
        <a:lnSpc>
          <a:spcPct val="100000"/>
        </a:lnSpc>
        <a:spcBef>
          <a:spcPts val="0"/>
        </a:spcBef>
        <a:spcAft>
          <a:spcPts val="0"/>
        </a:spcAft>
        <a:buClrTx/>
        <a:buSzTx/>
        <a:buFontTx/>
        <a:buNone/>
        <a:tabLst/>
        <a:defRPr b="0" baseline="0" cap="none" i="0" spc="0" strike="noStrike" sz="2600" u="none">
          <a:solidFill>
            <a:srgbClr val="000000"/>
          </a:solidFill>
          <a:uFillTx/>
          <a:latin typeface="+mn-lt"/>
          <a:ea typeface="+mn-ea"/>
          <a:cs typeface="+mn-cs"/>
          <a:sym typeface="Arial"/>
        </a:defRPr>
      </a:lvl7pPr>
      <a:lvl8pPr marL="0" marR="0" indent="0" algn="l" defTabSz="457159" rtl="0" latinLnBrk="0">
        <a:lnSpc>
          <a:spcPct val="100000"/>
        </a:lnSpc>
        <a:spcBef>
          <a:spcPts val="0"/>
        </a:spcBef>
        <a:spcAft>
          <a:spcPts val="0"/>
        </a:spcAft>
        <a:buClrTx/>
        <a:buSzTx/>
        <a:buFontTx/>
        <a:buNone/>
        <a:tabLst/>
        <a:defRPr b="0" baseline="0" cap="none" i="0" spc="0" strike="noStrike" sz="2600" u="none">
          <a:solidFill>
            <a:srgbClr val="000000"/>
          </a:solidFill>
          <a:uFillTx/>
          <a:latin typeface="+mn-lt"/>
          <a:ea typeface="+mn-ea"/>
          <a:cs typeface="+mn-cs"/>
          <a:sym typeface="Arial"/>
        </a:defRPr>
      </a:lvl8pPr>
      <a:lvl9pPr marL="0" marR="0" indent="0" algn="l" defTabSz="457159" rtl="0" latinLnBrk="0">
        <a:lnSpc>
          <a:spcPct val="100000"/>
        </a:lnSpc>
        <a:spcBef>
          <a:spcPts val="0"/>
        </a:spcBef>
        <a:spcAft>
          <a:spcPts val="0"/>
        </a:spcAft>
        <a:buClrTx/>
        <a:buSzTx/>
        <a:buFontTx/>
        <a:buNone/>
        <a:tabLst/>
        <a:defRPr b="0" baseline="0" cap="none" i="0" spc="0" strike="noStrike" sz="2600" u="none">
          <a:solidFill>
            <a:srgbClr val="000000"/>
          </a:solidFill>
          <a:uFillTx/>
          <a:latin typeface="+mn-lt"/>
          <a:ea typeface="+mn-ea"/>
          <a:cs typeface="+mn-cs"/>
          <a:sym typeface="Arial"/>
        </a:defRPr>
      </a:lvl9pPr>
    </p:titleStyle>
    <p:bodyStyle>
      <a:lvl1pPr marL="342868" marR="0" indent="-342868" algn="l" defTabSz="457159"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mn-lt"/>
          <a:ea typeface="+mn-ea"/>
          <a:cs typeface="+mn-cs"/>
          <a:sym typeface="Arial"/>
        </a:defRPr>
      </a:lvl1pPr>
      <a:lvl2pPr marL="774630" marR="0" indent="-317471" algn="l" defTabSz="457159"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mn-lt"/>
          <a:ea typeface="+mn-ea"/>
          <a:cs typeface="+mn-cs"/>
          <a:sym typeface="Arial"/>
        </a:defRPr>
      </a:lvl2pPr>
      <a:lvl3pPr marL="1200041" marR="0" indent="-285723" algn="l" defTabSz="457159"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mn-lt"/>
          <a:ea typeface="+mn-ea"/>
          <a:cs typeface="+mn-cs"/>
          <a:sym typeface="Arial"/>
        </a:defRPr>
      </a:lvl3pPr>
      <a:lvl4pPr marL="1698018" marR="0" indent="-326541" algn="l" defTabSz="457159"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mn-lt"/>
          <a:ea typeface="+mn-ea"/>
          <a:cs typeface="+mn-cs"/>
          <a:sym typeface="Arial"/>
        </a:defRPr>
      </a:lvl4pPr>
      <a:lvl5pPr marL="2155177" marR="0" indent="-326541" algn="l" defTabSz="457159"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mn-lt"/>
          <a:ea typeface="+mn-ea"/>
          <a:cs typeface="+mn-cs"/>
          <a:sym typeface="Arial"/>
        </a:defRPr>
      </a:lvl5pPr>
      <a:lvl6pPr marL="2514374" marR="0" indent="-228579" algn="l" defTabSz="457159"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mn-lt"/>
          <a:ea typeface="+mn-ea"/>
          <a:cs typeface="+mn-cs"/>
          <a:sym typeface="Arial"/>
        </a:defRPr>
      </a:lvl6pPr>
      <a:lvl7pPr marL="2971532" marR="0" indent="-228579" algn="l" defTabSz="457159"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mn-lt"/>
          <a:ea typeface="+mn-ea"/>
          <a:cs typeface="+mn-cs"/>
          <a:sym typeface="Arial"/>
        </a:defRPr>
      </a:lvl7pPr>
      <a:lvl8pPr marL="3428691" marR="0" indent="-228579" algn="l" defTabSz="457159"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mn-lt"/>
          <a:ea typeface="+mn-ea"/>
          <a:cs typeface="+mn-cs"/>
          <a:sym typeface="Arial"/>
        </a:defRPr>
      </a:lvl8pPr>
      <a:lvl9pPr marL="3885851" marR="0" indent="-228579" algn="l" defTabSz="457159"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mn-lt"/>
          <a:ea typeface="+mn-ea"/>
          <a:cs typeface="+mn-cs"/>
          <a:sym typeface="Arial"/>
        </a:defRPr>
      </a:lvl9pPr>
    </p:bodyStyle>
    <p:otherStyle>
      <a:lvl1pPr marL="0" marR="0" indent="0" algn="r" defTabSz="457159"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159" algn="r" defTabSz="457159"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318" algn="r" defTabSz="457159"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477" algn="r" defTabSz="457159"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635" algn="r" defTabSz="457159"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5794" algn="r" defTabSz="457159"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2954" algn="r" defTabSz="457159"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113" algn="r" defTabSz="457159"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272" algn="r" defTabSz="457159"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mailto:cmendoza@pusc.it"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Picture 3" descr="Picture 3"/>
          <p:cNvPicPr>
            <a:picLocks noChangeAspect="1"/>
          </p:cNvPicPr>
          <p:nvPr/>
        </p:nvPicPr>
        <p:blipFill>
          <a:blip r:embed="rId2">
            <a:extLst/>
          </a:blip>
          <a:stretch>
            <a:fillRect/>
          </a:stretch>
        </p:blipFill>
        <p:spPr>
          <a:xfrm>
            <a:off x="-769748" y="2"/>
            <a:ext cx="10306365" cy="6857995"/>
          </a:xfrm>
          <a:prstGeom prst="rect">
            <a:avLst/>
          </a:prstGeom>
          <a:ln w="12700">
            <a:miter lim="400000"/>
          </a:ln>
        </p:spPr>
      </p:pic>
      <p:sp>
        <p:nvSpPr>
          <p:cNvPr id="262"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263" name="Subtitle 2"/>
          <p:cNvSpPr txBox="1"/>
          <p:nvPr/>
        </p:nvSpPr>
        <p:spPr>
          <a:xfrm>
            <a:off x="317500" y="5957792"/>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H642 Tra economia, antropologia e teologia</a:t>
            </a:r>
          </a:p>
        </p:txBody>
      </p:sp>
      <p:sp>
        <p:nvSpPr>
          <p:cNvPr id="264" name="Title 1"/>
          <p:cNvSpPr txBox="1"/>
          <p:nvPr/>
        </p:nvSpPr>
        <p:spPr>
          <a:xfrm>
            <a:off x="1" y="5224008"/>
            <a:ext cx="9533964" cy="733787"/>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nchor="b">
            <a:spAutoFit/>
          </a:bodyPr>
          <a:lstStyle>
            <a:lvl1pPr algn="ctr" defTabSz="457200">
              <a:lnSpc>
                <a:spcPts val="5000"/>
              </a:lnSpc>
              <a:defRPr b="1" spc="-70" sz="4600">
                <a:solidFill>
                  <a:srgbClr val="5F5F5F"/>
                </a:solidFill>
                <a:latin typeface="+mj-lt"/>
                <a:ea typeface="+mj-ea"/>
                <a:cs typeface="+mj-cs"/>
                <a:sym typeface="Helvetica"/>
              </a:defRPr>
            </a:lvl1pPr>
          </a:lstStyle>
          <a:p>
            <a:pPr/>
            <a:r>
              <a:t>Beni Umani e Povertà</a:t>
            </a:r>
          </a:p>
        </p:txBody>
      </p:sp>
      <p:sp>
        <p:nvSpPr>
          <p:cNvPr id="265" name="TextBox 13"/>
          <p:cNvSpPr/>
          <p:nvPr/>
        </p:nvSpPr>
        <p:spPr>
          <a:xfrm>
            <a:off x="-210470" y="-882413"/>
            <a:ext cx="4965701" cy="1938992"/>
          </a:xfrm>
          <a:prstGeom prst="rect">
            <a:avLst/>
          </a:prstGeom>
          <a:solidFill>
            <a:srgbClr val="FFFFFF">
              <a:alpha val="37000"/>
            </a:srgbClr>
          </a:solidFill>
          <a:ln w="12700">
            <a:miter lim="400000"/>
          </a:ln>
        </p:spPr>
        <p:txBody>
          <a:bodyPr lIns="45719" rIns="45719"/>
          <a:lstStyle/>
          <a:p>
            <a:pPr>
              <a:defRPr sz="12000">
                <a:solidFill>
                  <a:srgbClr val="46651E">
                    <a:alpha val="67000"/>
                  </a:srgbClr>
                </a:solidFill>
              </a:defRPr>
            </a:pPr>
          </a:p>
        </p:txBody>
      </p:sp>
      <p:sp>
        <p:nvSpPr>
          <p:cNvPr id="266" name="TextBox 11"/>
          <p:cNvSpPr txBox="1"/>
          <p:nvPr/>
        </p:nvSpPr>
        <p:spPr>
          <a:xfrm>
            <a:off x="357390" y="298616"/>
            <a:ext cx="3975112"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a:solidFill>
                  <a:srgbClr val="404040"/>
                </a:solidFill>
                <a:effectLst>
                  <a:outerShdw sx="100000" sy="100000" kx="0" ky="0" algn="b" rotWithShape="0" blurRad="50800" dist="38100" dir="2700000">
                    <a:srgbClr val="262626">
                      <a:alpha val="43000"/>
                    </a:srgbClr>
                  </a:outerShdw>
                </a:effectLst>
                <a:latin typeface="Avenir Medium"/>
                <a:ea typeface="Avenir Medium"/>
                <a:cs typeface="Avenir Medium"/>
                <a:sym typeface="Avenir Medium"/>
              </a:defRPr>
            </a:lvl1pPr>
          </a:lstStyle>
          <a:p>
            <a:pPr/>
            <a:r>
              <a:t>PONTIFICIA UNIVERSITÀ DELLA SANTA  CROCE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Picture 1" descr="Picture 1"/>
          <p:cNvPicPr>
            <a:picLocks noChangeAspect="1"/>
          </p:cNvPicPr>
          <p:nvPr/>
        </p:nvPicPr>
        <p:blipFill>
          <a:blip r:embed="rId2">
            <a:extLst/>
          </a:blip>
          <a:stretch>
            <a:fillRect/>
          </a:stretch>
        </p:blipFill>
        <p:spPr>
          <a:xfrm>
            <a:off x="-76065" y="-342900"/>
            <a:ext cx="9347066" cy="7594600"/>
          </a:xfrm>
          <a:prstGeom prst="rect">
            <a:avLst/>
          </a:prstGeom>
          <a:ln w="12700">
            <a:miter lim="400000"/>
          </a:ln>
        </p:spPr>
      </p:pic>
      <p:sp>
        <p:nvSpPr>
          <p:cNvPr id="307" name="Rounded Rectangle 2"/>
          <p:cNvSpPr/>
          <p:nvPr/>
        </p:nvSpPr>
        <p:spPr>
          <a:xfrm>
            <a:off x="1257300" y="1701800"/>
            <a:ext cx="6705600" cy="3352800"/>
          </a:xfrm>
          <a:prstGeom prst="roundRect">
            <a:avLst>
              <a:gd name="adj" fmla="val 16667"/>
            </a:avLst>
          </a:prstGeom>
          <a:solidFill>
            <a:srgbClr val="FFFFFF">
              <a:alpha val="95000"/>
            </a:srgbClr>
          </a:solidFill>
          <a:ln>
            <a:solidFill>
              <a:srgbClr val="FFFFFF"/>
            </a:solidFill>
          </a:ln>
        </p:spPr>
        <p:txBody>
          <a:bodyPr lIns="45719" rIns="45719" anchor="ctr"/>
          <a:lstStyle/>
          <a:p>
            <a:pPr algn="ctr">
              <a:defRPr>
                <a:solidFill>
                  <a:srgbClr val="FFFFFF"/>
                </a:solidFill>
              </a:defRPr>
            </a:pPr>
          </a:p>
        </p:txBody>
      </p:sp>
      <p:sp>
        <p:nvSpPr>
          <p:cNvPr id="308" name="Text Placeholder 3"/>
          <p:cNvSpPr txBox="1"/>
          <p:nvPr/>
        </p:nvSpPr>
        <p:spPr>
          <a:xfrm>
            <a:off x="1530350" y="2767883"/>
            <a:ext cx="6159500" cy="16027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spcBef>
                <a:spcPts val="700"/>
              </a:spcBef>
              <a:defRPr b="1" sz="5500">
                <a:latin typeface="+mn-lt"/>
                <a:ea typeface="+mn-ea"/>
                <a:cs typeface="+mn-cs"/>
                <a:sym typeface="Arial"/>
              </a:defRPr>
            </a:lvl1pPr>
          </a:lstStyle>
          <a:p>
            <a:pPr/>
            <a:r>
              <a:t>2. Definizioni di povertà</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11"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Cardinale Cantalamessa</a:t>
            </a:r>
          </a:p>
        </p:txBody>
      </p:sp>
      <p:sp>
        <p:nvSpPr>
          <p:cNvPr id="312" name="“1. una povertà materiale negativa, che disumanizza e che va combattuta: la povertà come condizione sociale subìta;…"/>
          <p:cNvSpPr txBox="1"/>
          <p:nvPr/>
        </p:nvSpPr>
        <p:spPr>
          <a:xfrm>
            <a:off x="273324" y="1929496"/>
            <a:ext cx="8597353" cy="3973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“1. una povertà materiale negativa, che disumanizza e che va combattuta: la povertà come condizione sociale subìta;</a:t>
            </a:r>
          </a:p>
          <a:p>
            <a:pPr algn="just" defTabSz="457200">
              <a:lnSpc>
                <a:spcPct val="120000"/>
              </a:lnSpc>
              <a:defRPr sz="2400">
                <a:solidFill>
                  <a:srgbClr val="1B1E25"/>
                </a:solidFill>
                <a:latin typeface="Helvetica Neue"/>
                <a:ea typeface="Helvetica Neue"/>
                <a:cs typeface="Helvetica Neue"/>
                <a:sym typeface="Helvetica Neue"/>
              </a:defRPr>
            </a:pPr>
            <a:r>
              <a:t>2. una povertà materiale positiva, che libera ed eleva: la povertà come ideale evangelico da coltivare;</a:t>
            </a:r>
          </a:p>
          <a:p>
            <a:pPr algn="just" defTabSz="457200">
              <a:lnSpc>
                <a:spcPct val="120000"/>
              </a:lnSpc>
              <a:defRPr sz="2400">
                <a:solidFill>
                  <a:srgbClr val="1B1E25"/>
                </a:solidFill>
                <a:latin typeface="Helvetica Neue"/>
                <a:ea typeface="Helvetica Neue"/>
                <a:cs typeface="Helvetica Neue"/>
                <a:sym typeface="Helvetica Neue"/>
              </a:defRPr>
            </a:pPr>
            <a:r>
              <a:t>3. una povertà spirituale negativa, che è assenza dei beni dello spirito e dei veri valori umani: la povertà dei ricchi;</a:t>
            </a:r>
          </a:p>
          <a:p>
            <a:pPr algn="just" defTabSz="457200">
              <a:lnSpc>
                <a:spcPct val="120000"/>
              </a:lnSpc>
              <a:defRPr sz="2400">
                <a:solidFill>
                  <a:srgbClr val="1B1E25"/>
                </a:solidFill>
                <a:latin typeface="Helvetica Neue"/>
                <a:ea typeface="Helvetica Neue"/>
                <a:cs typeface="Helvetica Neue"/>
                <a:sym typeface="Helvetica Neue"/>
              </a:defRPr>
            </a:pPr>
            <a:r>
              <a:t>4. una povertà spirituale positiva, fatta di umiltà e di fiducia in Dio che è il frutto più bello fiorito sull’albero della povertà biblica: la ricchezza dei poveri.” (Povertà, p. 13)</a:t>
            </a:r>
          </a:p>
        </p:txBody>
      </p:sp>
      <p:sp>
        <p:nvSpPr>
          <p:cNvPr id="313"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I tipi di povertà</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16"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Cosa è la povertà?</a:t>
            </a:r>
          </a:p>
        </p:txBody>
      </p:sp>
      <p:sp>
        <p:nvSpPr>
          <p:cNvPr id="317" name="Alcuni autori ci invitano a scegliere una vita povera per raggiungere un maggiore distacco dai beni creati e in definitiva una vita libera da preoccupazioni inutili. Queste opere non ignorano la povertà materiale come un problema, ma trovano anche il val"/>
          <p:cNvSpPr txBox="1"/>
          <p:nvPr/>
        </p:nvSpPr>
        <p:spPr>
          <a:xfrm>
            <a:off x="273324" y="1929496"/>
            <a:ext cx="8597353" cy="48537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Alcuni autori ci invitano a scegliere una vita povera per raggiungere un maggiore distacco dai beni creati e in definitiva una vita libera da preoccupazioni inutili. Queste opere non ignorano la povertà materiale come un problema, ma trovano anche il valore positivo della povertà materiale quando eleva e libera lo spirito umano. Tra gli autori che ci invitano a vivere una vita sobria, troviamo una speciale sintonia con Cantalamessa quando ci ricorda la difficoltà di scrivere sulla povertà, senza ipocrisia e rispettando i poveri, anche se personalmente non ci vediamo sufficientemente distaccati dal superfluo.</a:t>
            </a:r>
          </a:p>
        </p:txBody>
      </p:sp>
      <p:sp>
        <p:nvSpPr>
          <p:cNvPr id="318"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Una liberazione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21"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Il primato di Cristo</a:t>
            </a:r>
          </a:p>
        </p:txBody>
      </p:sp>
      <p:sp>
        <p:nvSpPr>
          <p:cNvPr id="322" name="“Anche tra i suoi futuri discepoli, per esempio tra certi asceti ed eremiti del deserto, ve ne furono di quelli che superarono il Maestro in fatto di austerità e povertà puramente materiale. “L’equivoco deriva dall’attribuire un valore eccessivo alle man"/>
          <p:cNvSpPr txBox="1"/>
          <p:nvPr/>
        </p:nvSpPr>
        <p:spPr>
          <a:xfrm>
            <a:off x="273324" y="1929496"/>
            <a:ext cx="8597353" cy="3973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“Anche tra i suoi futuri discepoli, per esempio tra certi asceti ed eremiti del deserto, ve ne furono di quelli che superarono il Maestro in fatto di austerità e povertà puramente materiale. “L’equivoco deriva dall’attribuire un valore eccessivo alle manifestazioni esterne e materiali della povertà. Gesù non ha mai rivendicato per sé un primato nella povertà, come l’ha rivendicato invece nella carità, dicendo che nessuno ha amore più grande di quello di dare la vita per i propri amici (cf Gv 15, 13).” (Cantalamessa, Povertà, p. 56). </a:t>
            </a:r>
          </a:p>
        </p:txBody>
      </p:sp>
      <p:sp>
        <p:nvSpPr>
          <p:cNvPr id="323"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Non è nella povertà ma nella carità</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26"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Cosa è la povertà?</a:t>
            </a:r>
          </a:p>
        </p:txBody>
      </p:sp>
      <p:sp>
        <p:nvSpPr>
          <p:cNvPr id="327" name="In secondo luogo, alcuni autori osservano che il problema della povertà risiede in un atteggiamento razionale o spirituale negativo nei confronti dei più vulnerabili, che potrebbe essere riassunto come &quot;una visione povera dei poveri&quot; tenuta da alcuni stu"/>
          <p:cNvSpPr txBox="1"/>
          <p:nvPr/>
        </p:nvSpPr>
        <p:spPr>
          <a:xfrm>
            <a:off x="273324" y="1929496"/>
            <a:ext cx="8597353" cy="44134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In secondo luogo, alcuni autori osservano che il problema della povertà risiede in un atteggiamento razionale o spirituale negativo nei confronti dei più vulnerabili, che potrebbe essere riassunto come "una visione povera dei poveri" tenuta da alcuni studiosi di questo problema, nonostante la loro volontà di restituire la dignità dei meno avvantaggiati. Sembrerebbe che alcune di queste teorie suggeriscano che il percorso più efficace per lo sviluppo risieda nell'affrontare i bisogni dei poveri piuttosto che le nostre strategie di sviluppo socio-politico o economico.</a:t>
            </a:r>
          </a:p>
        </p:txBody>
      </p:sp>
      <p:sp>
        <p:nvSpPr>
          <p:cNvPr id="328"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Una mancanza da parte dei ricchi</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31"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La povertà non è una scelta</a:t>
            </a:r>
          </a:p>
        </p:txBody>
      </p:sp>
      <p:sp>
        <p:nvSpPr>
          <p:cNvPr id="332" name="I poveri non ci sono per caso o per un cieco e amaro destino. Tanto meno la povertà, per la maggior parte di costoro, è una scelta. (…) Ovviamente, tra i poveri c’è pure chi non vuole lavorare, magari perché i suoi antenati, che hanno lavorato tutta la v"/>
          <p:cNvSpPr txBox="1"/>
          <p:nvPr/>
        </p:nvSpPr>
        <p:spPr>
          <a:xfrm>
            <a:off x="273324" y="1929496"/>
            <a:ext cx="8597353" cy="3973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I poveri non ci sono per caso o per un cieco e amaro destino. Tanto meno la povertà, per la maggior parte di costoro, è una scelta. (…) Ovviamente, tra i poveri c’è pure chi non vuole lavorare, magari perché i suoi antenati, che hanno lavorato tutta la vita, sono morti poveri. Ma ce ne sono tanti – uomini e donne – che comunque lavorano dalla mattina alla sera, forse raccogliendo cartoni o facendo altre attività del genere, pur sapendo che questo sforzo servirà solo a sopravvivere e mai a migliorare veramente la loro vita.</a:t>
            </a:r>
          </a:p>
        </p:txBody>
      </p:sp>
      <p:sp>
        <p:nvSpPr>
          <p:cNvPr id="333"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Leone XIV Dilexi Te, n.14</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36"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La povertà</a:t>
            </a:r>
          </a:p>
        </p:txBody>
      </p:sp>
      <p:sp>
        <p:nvSpPr>
          <p:cNvPr id="337" name="Non è una scelta personale, anche se ci sono persone materialmente povere per decisioni sbagliate nella loro vita.…"/>
          <p:cNvSpPr txBox="1"/>
          <p:nvPr/>
        </p:nvSpPr>
        <p:spPr>
          <a:xfrm>
            <a:off x="273324" y="1929496"/>
            <a:ext cx="8597353" cy="44134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20842" indent="-320842" algn="just" defTabSz="457200">
              <a:lnSpc>
                <a:spcPct val="120000"/>
              </a:lnSpc>
              <a:buSzPct val="100000"/>
              <a:buAutoNum type="arabicPeriod" startAt="1"/>
              <a:defRPr sz="2400">
                <a:solidFill>
                  <a:srgbClr val="1B1E25"/>
                </a:solidFill>
                <a:latin typeface="Helvetica Neue"/>
                <a:ea typeface="Helvetica Neue"/>
                <a:cs typeface="Helvetica Neue"/>
                <a:sym typeface="Helvetica Neue"/>
              </a:defRPr>
            </a:pPr>
            <a:r>
              <a:t>Non è una scelta personale, anche se ci sono persone materialmente povere per decisioni sbagliate nella loro vita.</a:t>
            </a:r>
          </a:p>
          <a:p>
            <a:pPr marL="320842" indent="-320842" algn="just" defTabSz="457200">
              <a:lnSpc>
                <a:spcPct val="120000"/>
              </a:lnSpc>
              <a:buSzPct val="100000"/>
              <a:buAutoNum type="arabicPeriod" startAt="1"/>
              <a:defRPr sz="2400">
                <a:solidFill>
                  <a:srgbClr val="1B1E25"/>
                </a:solidFill>
                <a:latin typeface="Helvetica Neue"/>
                <a:ea typeface="Helvetica Neue"/>
                <a:cs typeface="Helvetica Neue"/>
                <a:sym typeface="Helvetica Neue"/>
              </a:defRPr>
            </a:pPr>
            <a:r>
              <a:t>I poveri sono chiamati ad affrontare la propria povertà con responsabilità e qualora non potessero farlo è importante aiutarli. La povertà è dei poveri.</a:t>
            </a:r>
          </a:p>
          <a:p>
            <a:pPr marL="320842" indent="-320842" algn="just" defTabSz="457200">
              <a:lnSpc>
                <a:spcPct val="120000"/>
              </a:lnSpc>
              <a:buSzPct val="100000"/>
              <a:buAutoNum type="arabicPeriod" startAt="1"/>
              <a:defRPr sz="2400">
                <a:solidFill>
                  <a:srgbClr val="1B1E25"/>
                </a:solidFill>
                <a:latin typeface="Helvetica Neue"/>
                <a:ea typeface="Helvetica Neue"/>
                <a:cs typeface="Helvetica Neue"/>
                <a:sym typeface="Helvetica Neue"/>
              </a:defRPr>
            </a:pPr>
            <a:r>
              <a:t>La povertà non è un bene umano, non si è miglior persona perche si sia povera materialmente, a meno che si intenda come chi ha la virtù della povertà (povertà materiale positiva) o si sappia nelle mani di Dio (povertà spirituale positiva).</a:t>
            </a:r>
          </a:p>
        </p:txBody>
      </p:sp>
      <p:sp>
        <p:nvSpPr>
          <p:cNvPr id="338"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Riassumendo le definizioni</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41" name="TextBox 8"/>
          <p:cNvSpPr txBox="1"/>
          <p:nvPr/>
        </p:nvSpPr>
        <p:spPr>
          <a:xfrm>
            <a:off x="482600" y="5254171"/>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Una sfida di grande valore</a:t>
            </a:r>
          </a:p>
        </p:txBody>
      </p:sp>
      <p:sp>
        <p:nvSpPr>
          <p:cNvPr id="342" name="Subtitle 2"/>
          <p:cNvSpPr txBox="1"/>
          <p:nvPr/>
        </p:nvSpPr>
        <p:spPr>
          <a:xfrm>
            <a:off x="292100" y="6043977"/>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Parte degli studi di Teologia Morale</a:t>
            </a:r>
          </a:p>
        </p:txBody>
      </p:sp>
      <p:pic>
        <p:nvPicPr>
          <p:cNvPr id="343" name="Immagine" descr="Immagine"/>
          <p:cNvPicPr>
            <a:picLocks noChangeAspect="1"/>
          </p:cNvPicPr>
          <p:nvPr/>
        </p:nvPicPr>
        <p:blipFill>
          <a:blip r:embed="rId2">
            <a:extLst/>
          </a:blip>
          <a:stretch>
            <a:fillRect/>
          </a:stretch>
        </p:blipFill>
        <p:spPr>
          <a:xfrm>
            <a:off x="-2058019" y="10689"/>
            <a:ext cx="11221069" cy="5049482"/>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Picture 1" descr="Picture 1"/>
          <p:cNvPicPr>
            <a:picLocks noChangeAspect="1"/>
          </p:cNvPicPr>
          <p:nvPr/>
        </p:nvPicPr>
        <p:blipFill>
          <a:blip r:embed="rId2">
            <a:extLst/>
          </a:blip>
          <a:stretch>
            <a:fillRect/>
          </a:stretch>
        </p:blipFill>
        <p:spPr>
          <a:xfrm>
            <a:off x="-76065" y="-342900"/>
            <a:ext cx="9347066" cy="7594600"/>
          </a:xfrm>
          <a:prstGeom prst="rect">
            <a:avLst/>
          </a:prstGeom>
          <a:ln w="12700">
            <a:miter lim="400000"/>
          </a:ln>
        </p:spPr>
      </p:pic>
      <p:sp>
        <p:nvSpPr>
          <p:cNvPr id="346" name="Rounded Rectangle 2"/>
          <p:cNvSpPr/>
          <p:nvPr/>
        </p:nvSpPr>
        <p:spPr>
          <a:xfrm>
            <a:off x="1257300" y="1701800"/>
            <a:ext cx="6705600" cy="3352800"/>
          </a:xfrm>
          <a:prstGeom prst="roundRect">
            <a:avLst>
              <a:gd name="adj" fmla="val 16667"/>
            </a:avLst>
          </a:prstGeom>
          <a:solidFill>
            <a:srgbClr val="FFFFFF">
              <a:alpha val="95000"/>
            </a:srgbClr>
          </a:solidFill>
          <a:ln>
            <a:solidFill>
              <a:srgbClr val="FFFFFF"/>
            </a:solidFill>
          </a:ln>
        </p:spPr>
        <p:txBody>
          <a:bodyPr lIns="45719" rIns="45719" anchor="ctr"/>
          <a:lstStyle/>
          <a:p>
            <a:pPr algn="ctr">
              <a:defRPr>
                <a:solidFill>
                  <a:srgbClr val="FFFFFF"/>
                </a:solidFill>
              </a:defRPr>
            </a:pPr>
          </a:p>
        </p:txBody>
      </p:sp>
      <p:sp>
        <p:nvSpPr>
          <p:cNvPr id="347" name="Text Placeholder 3"/>
          <p:cNvSpPr txBox="1"/>
          <p:nvPr/>
        </p:nvSpPr>
        <p:spPr>
          <a:xfrm>
            <a:off x="1530350" y="2031283"/>
            <a:ext cx="6159500" cy="16027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spcBef>
                <a:spcPts val="700"/>
              </a:spcBef>
              <a:defRPr b="1" sz="5500">
                <a:latin typeface="+mn-lt"/>
                <a:ea typeface="+mn-ea"/>
                <a:cs typeface="+mn-cs"/>
                <a:sym typeface="Arial"/>
              </a:defRPr>
            </a:lvl1pPr>
          </a:lstStyle>
          <a:p>
            <a:pPr/>
            <a:r>
              <a:t>3. Definizioni del bene umano</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50" name="TextBox 8"/>
          <p:cNvSpPr txBox="1"/>
          <p:nvPr/>
        </p:nvSpPr>
        <p:spPr>
          <a:xfrm>
            <a:off x="-110203" y="466275"/>
            <a:ext cx="9245218"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3.1. Cos’è il bene umano?</a:t>
            </a:r>
          </a:p>
        </p:txBody>
      </p:sp>
      <p:sp>
        <p:nvSpPr>
          <p:cNvPr id="351" name="Il bene è, insomma, ciò che attrae naturalmente l'uomo in ragione del suo essere gradevole o utile per il bene ultimo dell'uomo, perché alcuni beni si scelgono in relazione ad altri, come il cibo per la sopravvivenza e la sopravvivenza per il benessere d"/>
          <p:cNvSpPr txBox="1"/>
          <p:nvPr/>
        </p:nvSpPr>
        <p:spPr>
          <a:xfrm>
            <a:off x="273324" y="1888973"/>
            <a:ext cx="8597353" cy="35329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Il bene è, insomma, ciò che attrae naturalmente l'uomo in ragione del suo essere gradevole o utile per il bene ultimo dell'uomo, perché alcuni beni si scelgono in relazione ad altri, come il cibo per la sopravvivenza e la sopravvivenza per il benessere della propria famiglia, ecc, ma questo ordine non può essere portato all'infinito in modo che l'individuo trovi nella sua scelta del bene un orientamento verso un bene ultimo o definitivo</a:t>
            </a:r>
          </a:p>
        </p:txBody>
      </p:sp>
      <p:sp>
        <p:nvSpPr>
          <p:cNvPr id="352" name="Subtitle 2"/>
          <p:cNvSpPr txBox="1"/>
          <p:nvPr/>
        </p:nvSpPr>
        <p:spPr>
          <a:xfrm>
            <a:off x="292100" y="1252558"/>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Dio è il sommo bene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269" name="TextBox 8"/>
          <p:cNvSpPr txBox="1"/>
          <p:nvPr/>
        </p:nvSpPr>
        <p:spPr>
          <a:xfrm>
            <a:off x="6477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Book Review</a:t>
            </a:r>
          </a:p>
        </p:txBody>
      </p:sp>
      <p:sp>
        <p:nvSpPr>
          <p:cNvPr id="270" name="1. Daniele Checchi. Disuguaglianze Diverse…"/>
          <p:cNvSpPr txBox="1"/>
          <p:nvPr/>
        </p:nvSpPr>
        <p:spPr>
          <a:xfrm>
            <a:off x="297723" y="1910780"/>
            <a:ext cx="8548554" cy="48537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1. Daniele Checchi. Disuguaglianze Diverse</a:t>
            </a:r>
          </a:p>
          <a:p>
            <a:pPr algn="just" defTabSz="457200">
              <a:lnSpc>
                <a:spcPct val="120000"/>
              </a:lnSpc>
              <a:defRPr sz="2400">
                <a:solidFill>
                  <a:srgbClr val="1B1E25"/>
                </a:solidFill>
                <a:latin typeface="Helvetica Neue"/>
                <a:ea typeface="Helvetica Neue"/>
                <a:cs typeface="Helvetica Neue"/>
                <a:sym typeface="Helvetica Neue"/>
              </a:defRPr>
            </a:pPr>
            <a:r>
              <a:t>2. Gabriel Zaid, el progreso improductivo. Colegio de México: México 2004.</a:t>
            </a:r>
          </a:p>
          <a:p>
            <a:pPr algn="just" defTabSz="457200">
              <a:lnSpc>
                <a:spcPct val="120000"/>
              </a:lnSpc>
              <a:defRPr sz="2400">
                <a:solidFill>
                  <a:srgbClr val="1B1E25"/>
                </a:solidFill>
                <a:latin typeface="Helvetica Neue"/>
                <a:ea typeface="Helvetica Neue"/>
                <a:cs typeface="Helvetica Neue"/>
                <a:sym typeface="Helvetica Neue"/>
              </a:defRPr>
            </a:pPr>
            <a:r>
              <a:t>3. Deirde Nansen MacCloskey. Dignità Borghese</a:t>
            </a:r>
          </a:p>
          <a:p>
            <a:pPr algn="just" defTabSz="457200">
              <a:lnSpc>
                <a:spcPct val="120000"/>
              </a:lnSpc>
              <a:defRPr sz="2400">
                <a:solidFill>
                  <a:srgbClr val="1B1E25"/>
                </a:solidFill>
                <a:latin typeface="Helvetica Neue"/>
                <a:ea typeface="Helvetica Neue"/>
                <a:cs typeface="Helvetica Neue"/>
                <a:sym typeface="Helvetica Neue"/>
              </a:defRPr>
            </a:pPr>
            <a:r>
              <a:t>4. Paul Collier. Poveri e Abbandonati. Una nuova economia per i luoghi lasciati in dietro. Egea Bocconi Press 2024. </a:t>
            </a:r>
          </a:p>
          <a:p>
            <a:pPr algn="just" defTabSz="457200">
              <a:lnSpc>
                <a:spcPct val="120000"/>
              </a:lnSpc>
              <a:defRPr sz="2400">
                <a:solidFill>
                  <a:srgbClr val="1B1E25"/>
                </a:solidFill>
                <a:latin typeface="Helvetica Neue"/>
                <a:ea typeface="Helvetica Neue"/>
                <a:cs typeface="Helvetica Neue"/>
                <a:sym typeface="Helvetica Neue"/>
              </a:defRPr>
            </a:pPr>
            <a:r>
              <a:t>5. Marianna Lentini. Capitalismo Feroce: Il profitto a ogni costo. L’impatto distruttivo dell’attuale paradigma economico e le sue conseguenze umane e ambientali. Peoplepub Busto Arsizio (VA) 2024. </a:t>
            </a:r>
          </a:p>
        </p:txBody>
      </p:sp>
      <p:sp>
        <p:nvSpPr>
          <p:cNvPr id="271"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Da presentare in aula: 20 min.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55" name="TextBox 8"/>
          <p:cNvSpPr txBox="1"/>
          <p:nvPr/>
        </p:nvSpPr>
        <p:spPr>
          <a:xfrm>
            <a:off x="-110203" y="466275"/>
            <a:ext cx="9245218" cy="1466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3.2. I beni  sono materiali, razionali e spirituali</a:t>
            </a:r>
          </a:p>
        </p:txBody>
      </p:sp>
      <p:sp>
        <p:nvSpPr>
          <p:cNvPr id="356" name="La povertà è una condizione umana che si verifica quando i beni necessari allo sviluppo dell'individuo sono scarsi.…"/>
          <p:cNvSpPr txBox="1"/>
          <p:nvPr/>
        </p:nvSpPr>
        <p:spPr>
          <a:xfrm>
            <a:off x="273324" y="3024303"/>
            <a:ext cx="8597353" cy="35329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La povertà è una condizione umana che si verifica quando i beni necessari allo sviluppo dell'individuo sono scarsi.</a:t>
            </a:r>
          </a:p>
          <a:p>
            <a:pPr algn="just" defTabSz="457200">
              <a:lnSpc>
                <a:spcPct val="120000"/>
              </a:lnSpc>
              <a:defRPr sz="2400">
                <a:solidFill>
                  <a:srgbClr val="1B1E25"/>
                </a:solidFill>
                <a:latin typeface="Helvetica Neue"/>
                <a:ea typeface="Helvetica Neue"/>
                <a:cs typeface="Helvetica Neue"/>
                <a:sym typeface="Helvetica Neue"/>
              </a:defRPr>
            </a:pPr>
          </a:p>
          <a:p>
            <a:pPr algn="just" defTabSz="457200">
              <a:lnSpc>
                <a:spcPct val="120000"/>
              </a:lnSpc>
              <a:defRPr sz="2400">
                <a:solidFill>
                  <a:srgbClr val="1B1E25"/>
                </a:solidFill>
                <a:latin typeface="Helvetica Neue"/>
                <a:ea typeface="Helvetica Neue"/>
                <a:cs typeface="Helvetica Neue"/>
                <a:sym typeface="Helvetica Neue"/>
              </a:defRPr>
            </a:pPr>
            <a:r>
              <a:t>L'Accademia Reale della lingua spagnola definisce la povertà come una qualità di una persona che si riferisce a una "mancanza o scarsità di beni materiali". In breve, la povertà si riferisce a tre condizioni o dimensioni umane: materiale, razionale e spirituale.</a:t>
            </a:r>
          </a:p>
        </p:txBody>
      </p:sp>
      <p:sp>
        <p:nvSpPr>
          <p:cNvPr id="357" name="Subtitle 2"/>
          <p:cNvSpPr txBox="1"/>
          <p:nvPr/>
        </p:nvSpPr>
        <p:spPr>
          <a:xfrm>
            <a:off x="292100" y="2204398"/>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La povertà è scarsità di quei beni</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60" name="TextBox 8"/>
          <p:cNvSpPr txBox="1"/>
          <p:nvPr/>
        </p:nvSpPr>
        <p:spPr>
          <a:xfrm>
            <a:off x="463550" y="536721"/>
            <a:ext cx="8216901"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3.3. Ricordare tre mantra</a:t>
            </a:r>
          </a:p>
        </p:txBody>
      </p:sp>
      <p:sp>
        <p:nvSpPr>
          <p:cNvPr id="361" name="Un mantra è una frase sacra o un suono ripetuto, originario delle tradizioni religiose e spirituali indiane, che può essere recitato per calmare la mente, ridurre lo stress, migliorare la concentrazione o raggiungere uno stato meditativo. In sanscrito, l"/>
          <p:cNvSpPr txBox="1"/>
          <p:nvPr/>
        </p:nvSpPr>
        <p:spPr>
          <a:xfrm>
            <a:off x="273324" y="2185277"/>
            <a:ext cx="8597353" cy="30927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Un mantra è una frase sacra o un suono ripetuto, originario delle tradizioni religiose e spirituali indiane, che può essere recitato per calmare la mente, ridurre lo stress, migliorare la concentrazione o raggiungere uno stato meditativo. In sanscrito, la parola significa letteralmente "strumento per liberare la mente", unendo i termini "man" (mente) e "tra" (liberazione)</a:t>
            </a:r>
          </a:p>
        </p:txBody>
      </p:sp>
      <p:sp>
        <p:nvSpPr>
          <p:cNvPr id="362" name="Subtitle 2"/>
          <p:cNvSpPr txBox="1"/>
          <p:nvPr/>
        </p:nvSpPr>
        <p:spPr>
          <a:xfrm>
            <a:off x="292100" y="1435933"/>
            <a:ext cx="8559801"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Per comprendere la dottrina sociale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65" name="TextBox 8"/>
          <p:cNvSpPr txBox="1"/>
          <p:nvPr/>
        </p:nvSpPr>
        <p:spPr>
          <a:xfrm>
            <a:off x="463550" y="536721"/>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Primo</a:t>
            </a:r>
          </a:p>
        </p:txBody>
      </p:sp>
      <p:sp>
        <p:nvSpPr>
          <p:cNvPr id="366" name="Nessuno apre un ristorante per perdere soldi, quindi esiste un bene economico…"/>
          <p:cNvSpPr txBox="1"/>
          <p:nvPr/>
        </p:nvSpPr>
        <p:spPr>
          <a:xfrm>
            <a:off x="273324" y="2185277"/>
            <a:ext cx="8597353" cy="30927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Nessuno apre un ristorante per perdere soldi, quindi esiste un bene economico</a:t>
            </a:r>
          </a:p>
          <a:p>
            <a:pPr algn="just" defTabSz="457200">
              <a:lnSpc>
                <a:spcPct val="120000"/>
              </a:lnSpc>
              <a:defRPr sz="2400">
                <a:solidFill>
                  <a:srgbClr val="1B1E25"/>
                </a:solidFill>
                <a:latin typeface="Helvetica Neue"/>
                <a:ea typeface="Helvetica Neue"/>
                <a:cs typeface="Helvetica Neue"/>
                <a:sym typeface="Helvetica Neue"/>
              </a:defRPr>
            </a:pPr>
            <a:r>
              <a:t>Nessuno vuole credere falsità perché anche chi mente non vuole che gli si dicano menzogne, quindi esiste un bene religioso</a:t>
            </a:r>
          </a:p>
          <a:p>
            <a:pPr algn="just" defTabSz="457200">
              <a:lnSpc>
                <a:spcPct val="120000"/>
              </a:lnSpc>
              <a:defRPr sz="2400">
                <a:solidFill>
                  <a:srgbClr val="1B1E25"/>
                </a:solidFill>
                <a:latin typeface="Helvetica Neue"/>
                <a:ea typeface="Helvetica Neue"/>
                <a:cs typeface="Helvetica Neue"/>
                <a:sym typeface="Helvetica Neue"/>
              </a:defRPr>
            </a:pPr>
            <a:r>
              <a:t>Nessuno cerca la compagnia di altri per stare peggio, quindi esiste un bene sociale</a:t>
            </a:r>
          </a:p>
        </p:txBody>
      </p:sp>
      <p:sp>
        <p:nvSpPr>
          <p:cNvPr id="367" name="Subtitle 2"/>
          <p:cNvSpPr txBox="1"/>
          <p:nvPr/>
        </p:nvSpPr>
        <p:spPr>
          <a:xfrm>
            <a:off x="292100" y="1435933"/>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La povertà non è solo materiale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70" name="TextBox 8"/>
          <p:cNvSpPr txBox="1"/>
          <p:nvPr/>
        </p:nvSpPr>
        <p:spPr>
          <a:xfrm>
            <a:off x="463550" y="536721"/>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Secondo</a:t>
            </a:r>
          </a:p>
        </p:txBody>
      </p:sp>
      <p:sp>
        <p:nvSpPr>
          <p:cNvPr id="371" name="Le virtù sono tutte collegate come una ragnatela quindi non posso fare la carità con ciò che non è mio perché sarebbe una mancanza alla giustizia.…"/>
          <p:cNvSpPr txBox="1"/>
          <p:nvPr/>
        </p:nvSpPr>
        <p:spPr>
          <a:xfrm>
            <a:off x="273324" y="2185277"/>
            <a:ext cx="8597353" cy="35329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Le virtù sono tutte collegate come una ragnatela quindi non posso fare la carità con ciò che non è mio perché sarebbe una mancanza alla giustizia.</a:t>
            </a:r>
          </a:p>
          <a:p>
            <a:pPr algn="just" defTabSz="457200">
              <a:lnSpc>
                <a:spcPct val="120000"/>
              </a:lnSpc>
              <a:defRPr sz="2400">
                <a:solidFill>
                  <a:srgbClr val="1B1E25"/>
                </a:solidFill>
                <a:latin typeface="Helvetica Neue"/>
                <a:ea typeface="Helvetica Neue"/>
                <a:cs typeface="Helvetica Neue"/>
                <a:sym typeface="Helvetica Neue"/>
              </a:defRPr>
            </a:pPr>
            <a:r>
              <a:t>La carità presuppone la libertà, non è possibile fare la carità contro la propria volontà perché ciò sarebbe un obbligo ad esempio legale.</a:t>
            </a:r>
          </a:p>
          <a:p>
            <a:pPr algn="just" defTabSz="457200">
              <a:lnSpc>
                <a:spcPct val="120000"/>
              </a:lnSpc>
              <a:defRPr sz="2400">
                <a:solidFill>
                  <a:srgbClr val="1B1E25"/>
                </a:solidFill>
                <a:latin typeface="Helvetica Neue"/>
                <a:ea typeface="Helvetica Neue"/>
                <a:cs typeface="Helvetica Neue"/>
                <a:sym typeface="Helvetica Neue"/>
              </a:defRPr>
            </a:pPr>
            <a:r>
              <a:t>Di conseguenza obbligare i cittadini alla carità con delle leggi li impedisce di vivere la carità, quel dono diventa giustizia.</a:t>
            </a:r>
          </a:p>
        </p:txBody>
      </p:sp>
      <p:sp>
        <p:nvSpPr>
          <p:cNvPr id="372" name="Subtitle 2"/>
          <p:cNvSpPr txBox="1"/>
          <p:nvPr/>
        </p:nvSpPr>
        <p:spPr>
          <a:xfrm>
            <a:off x="292100" y="1435933"/>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La carità si riferisce a ciò che è mio</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75" name="TextBox 8"/>
          <p:cNvSpPr txBox="1"/>
          <p:nvPr/>
        </p:nvSpPr>
        <p:spPr>
          <a:xfrm>
            <a:off x="463550" y="536721"/>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Terzo</a:t>
            </a:r>
          </a:p>
        </p:txBody>
      </p:sp>
      <p:sp>
        <p:nvSpPr>
          <p:cNvPr id="376" name="In giustizia devo pagare stipendi adeguati ai lavoratori perché hanno diritto a ciò che è loro.…"/>
          <p:cNvSpPr txBox="1"/>
          <p:nvPr/>
        </p:nvSpPr>
        <p:spPr>
          <a:xfrm>
            <a:off x="273324" y="2185277"/>
            <a:ext cx="8597353" cy="35329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In giustizia devo pagare stipendi adeguati ai lavoratori perché hanno diritto a ciò che è loro.</a:t>
            </a:r>
          </a:p>
          <a:p>
            <a:pPr algn="just" defTabSz="457200">
              <a:lnSpc>
                <a:spcPct val="120000"/>
              </a:lnSpc>
              <a:defRPr sz="2400">
                <a:solidFill>
                  <a:srgbClr val="1B1E25"/>
                </a:solidFill>
                <a:latin typeface="Helvetica Neue"/>
                <a:ea typeface="Helvetica Neue"/>
                <a:cs typeface="Helvetica Neue"/>
                <a:sym typeface="Helvetica Neue"/>
              </a:defRPr>
            </a:pPr>
            <a:r>
              <a:t>La giustizia si fa quando si da all’altro ciò che è suo, non quando gli si da di più o di meno.</a:t>
            </a:r>
          </a:p>
          <a:p>
            <a:pPr algn="just" defTabSz="457200">
              <a:lnSpc>
                <a:spcPct val="120000"/>
              </a:lnSpc>
              <a:defRPr sz="2400">
                <a:solidFill>
                  <a:srgbClr val="1B1E25"/>
                </a:solidFill>
                <a:latin typeface="Helvetica Neue"/>
                <a:ea typeface="Helvetica Neue"/>
                <a:cs typeface="Helvetica Neue"/>
                <a:sym typeface="Helvetica Neue"/>
              </a:defRPr>
            </a:pPr>
            <a:r>
              <a:t>Affermare che aiutando ai poveri semplicemente gli si da ciò che è loro, vuol dire confondere la carità (atto di liberalità verso i bisognosi con ciò che è mio) e la giustizia (dare ciò che è loro in senso reale). </a:t>
            </a:r>
          </a:p>
        </p:txBody>
      </p:sp>
      <p:sp>
        <p:nvSpPr>
          <p:cNvPr id="377" name="Subtitle 2"/>
          <p:cNvSpPr txBox="1"/>
          <p:nvPr/>
        </p:nvSpPr>
        <p:spPr>
          <a:xfrm>
            <a:off x="292100" y="1435933"/>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La giustizia si riferisce a ciò che è dell’altro</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80" name="TextBox 8"/>
          <p:cNvSpPr txBox="1"/>
          <p:nvPr/>
        </p:nvSpPr>
        <p:spPr>
          <a:xfrm>
            <a:off x="463550" y="536721"/>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3.4. Tutte le virtù contano</a:t>
            </a:r>
          </a:p>
        </p:txBody>
      </p:sp>
      <p:sp>
        <p:nvSpPr>
          <p:cNvPr id="381" name="La giustizia anzitutto. Ubi societas, ibi ius: ogni società elabora un proprio sistema di giustizia. La carità eccede la giustizia, perché amare è donare, offrire del “mio” all'altro; ma non è mai senza la giustizia, la quale induce a dare all'altro ciò "/>
          <p:cNvSpPr txBox="1"/>
          <p:nvPr/>
        </p:nvSpPr>
        <p:spPr>
          <a:xfrm>
            <a:off x="273324" y="2150382"/>
            <a:ext cx="8597353" cy="3973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La giustizia anzitutto. </a:t>
            </a:r>
            <a:r>
              <a:rPr i="1"/>
              <a:t>Ubi societas, ibi ius</a:t>
            </a:r>
            <a:r>
              <a:t>: ogni società elabora un proprio sistema di giustizia. La carità eccede la giustizia, perché amare è donare, offrire del “mio” all'altro; ma non è mai senza la giustizia, la quale induce a dare all'altro ciò che è “suo”, ciò che gli spetta in ragione del suo essere e del suo operare. Non posso « donare » all'altro del mio, senza avergli dato in primo luogo ciò che gli compete secondo giustizia. Chi ama con carità gli altri è anzitutto giusto verso di loro. </a:t>
            </a:r>
          </a:p>
        </p:txBody>
      </p:sp>
      <p:sp>
        <p:nvSpPr>
          <p:cNvPr id="382" name="Subtitle 2"/>
          <p:cNvSpPr txBox="1"/>
          <p:nvPr/>
        </p:nvSpPr>
        <p:spPr>
          <a:xfrm>
            <a:off x="292099" y="1401038"/>
            <a:ext cx="8559801"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La giustizia anzitutto CV 6</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85" name="TextBox 8"/>
          <p:cNvSpPr txBox="1"/>
          <p:nvPr/>
        </p:nvSpPr>
        <p:spPr>
          <a:xfrm>
            <a:off x="463550" y="536721"/>
            <a:ext cx="8216900" cy="1466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Ma non tutte le virtù sono identiche</a:t>
            </a:r>
          </a:p>
        </p:txBody>
      </p:sp>
      <p:sp>
        <p:nvSpPr>
          <p:cNvPr id="386" name="La “città dell'uomo” non è promossa solo da rapporti di diritti e di doveri, ma ancor più e ancor prima da relazioni di gratuità, di misericordia e di comunione. La carità manifesta sempre anche nelle relazioni umane l'amore di Dio, essa dà valore teolog"/>
          <p:cNvSpPr txBox="1"/>
          <p:nvPr/>
        </p:nvSpPr>
        <p:spPr>
          <a:xfrm>
            <a:off x="273324" y="2883180"/>
            <a:ext cx="8597353" cy="26524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La “città dell'uomo” non è promossa solo da rapporti di diritti e di doveri, ma ancor più e ancor prima da relazioni di gratuità, di misericordia e di comunione. La carità manifesta sempre anche nelle relazioni umane l'amore di Dio, essa dà valore teologale e salvifico a ogni impegno di giustizia nel mondo.</a:t>
            </a:r>
          </a:p>
        </p:txBody>
      </p:sp>
      <p:sp>
        <p:nvSpPr>
          <p:cNvPr id="387" name="Subtitle 2"/>
          <p:cNvSpPr txBox="1"/>
          <p:nvPr/>
        </p:nvSpPr>
        <p:spPr>
          <a:xfrm>
            <a:off x="292100" y="2133836"/>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Non basta la giustizia CV 6</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90" name="TextBox 8"/>
          <p:cNvSpPr txBox="1"/>
          <p:nvPr/>
        </p:nvSpPr>
        <p:spPr>
          <a:xfrm>
            <a:off x="635000" y="466275"/>
            <a:ext cx="8216900" cy="1466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Il primato della Compassione, Cura e Misericordia</a:t>
            </a:r>
          </a:p>
        </p:txBody>
      </p:sp>
      <p:sp>
        <p:nvSpPr>
          <p:cNvPr id="391" name="“Figlio, non rifiutare al povero il necessario per la vita, non essere insensibile allo sguardo dei bisognosi. Non rattristare chi ha fame, non esasperare chi è in difficoltà. Non turbare un cuore già esasperato, non negare un dono al bisognoso. Non resp"/>
          <p:cNvSpPr txBox="1"/>
          <p:nvPr/>
        </p:nvSpPr>
        <p:spPr>
          <a:xfrm>
            <a:off x="273324" y="2883180"/>
            <a:ext cx="8597353" cy="35329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“Figlio, non rifiutare al povero il necessario per la vita, non essere insensibile allo sguardo dei bisognosi. Non rattristare chi ha fame, non esasperare chi è in difficoltà. Non turbare un cuore già esasperato, non negare un dono al bisognoso. Non respingere la supplica del povero, non distogliere lo sguardo dall’indigente. Da chi ti chiede non distogliere lo sguardo, non dare a lui l'occasione di maledirti.” (Siracide 4, 1-5)</a:t>
            </a:r>
          </a:p>
        </p:txBody>
      </p:sp>
      <p:sp>
        <p:nvSpPr>
          <p:cNvPr id="392" name="Subtitle 2"/>
          <p:cNvSpPr txBox="1"/>
          <p:nvPr/>
        </p:nvSpPr>
        <p:spPr>
          <a:xfrm>
            <a:off x="292100" y="2133836"/>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1 Gv 4,20: se non ami tuo fratello che vedi…</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95"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Dilexi Te n.74</a:t>
            </a:r>
          </a:p>
        </p:txBody>
      </p:sp>
      <p:sp>
        <p:nvSpPr>
          <p:cNvPr id="396" name="servire i poveri non è un gesto da fare “dall’alto verso il basso”, ma un incontro tra pari, dove Cristo viene rivelato e adorato. San Giovanni Paolo II ci ricordava che «c’è una presenza speciale di Cristo nella persona dei poveri, che obbliga la Chiesa"/>
          <p:cNvSpPr txBox="1"/>
          <p:nvPr/>
        </p:nvSpPr>
        <p:spPr>
          <a:xfrm>
            <a:off x="273324" y="1927287"/>
            <a:ext cx="8597353" cy="30927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servire i poveri non è un gesto da fare “dall’alto verso il basso”, ma un incontro tra pari, dove Cristo viene rivelato e adorato. San Giovanni Paolo II ci ricordava che «c’è una presenza speciale di Cristo nella persona dei poveri, che obbliga la Chiesa a fare un’opzione preferenziale per loro». La Chiesa, quindi, quando si china a prendersi cura dei poveri, assume la sua postura più elevata.</a:t>
            </a:r>
          </a:p>
        </p:txBody>
      </p:sp>
      <p:sp>
        <p:nvSpPr>
          <p:cNvPr id="397" name="Subtitle 2"/>
          <p:cNvSpPr txBox="1"/>
          <p:nvPr/>
        </p:nvSpPr>
        <p:spPr>
          <a:xfrm>
            <a:off x="292100" y="1191667"/>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Commentare…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Picture 1" descr="Picture 1"/>
          <p:cNvPicPr>
            <a:picLocks noChangeAspect="1"/>
          </p:cNvPicPr>
          <p:nvPr/>
        </p:nvPicPr>
        <p:blipFill>
          <a:blip r:embed="rId2">
            <a:extLst/>
          </a:blip>
          <a:stretch>
            <a:fillRect/>
          </a:stretch>
        </p:blipFill>
        <p:spPr>
          <a:xfrm>
            <a:off x="-76065" y="-342900"/>
            <a:ext cx="9347066" cy="7594600"/>
          </a:xfrm>
          <a:prstGeom prst="rect">
            <a:avLst/>
          </a:prstGeom>
          <a:ln w="12700">
            <a:miter lim="400000"/>
          </a:ln>
        </p:spPr>
      </p:pic>
      <p:sp>
        <p:nvSpPr>
          <p:cNvPr id="400" name="Rounded Rectangle 2"/>
          <p:cNvSpPr/>
          <p:nvPr/>
        </p:nvSpPr>
        <p:spPr>
          <a:xfrm>
            <a:off x="1257300" y="1701800"/>
            <a:ext cx="6705600" cy="3352800"/>
          </a:xfrm>
          <a:prstGeom prst="roundRect">
            <a:avLst>
              <a:gd name="adj" fmla="val 16667"/>
            </a:avLst>
          </a:prstGeom>
          <a:solidFill>
            <a:srgbClr val="FFFFFF">
              <a:alpha val="95000"/>
            </a:srgbClr>
          </a:solidFill>
          <a:ln>
            <a:solidFill>
              <a:srgbClr val="FFFFFF"/>
            </a:solidFill>
          </a:ln>
        </p:spPr>
        <p:txBody>
          <a:bodyPr lIns="45719" rIns="45719" anchor="ctr"/>
          <a:lstStyle/>
          <a:p>
            <a:pPr algn="ctr">
              <a:defRPr>
                <a:solidFill>
                  <a:srgbClr val="FFFFFF"/>
                </a:solidFill>
              </a:defRPr>
            </a:pPr>
          </a:p>
        </p:txBody>
      </p:sp>
      <p:sp>
        <p:nvSpPr>
          <p:cNvPr id="401" name="Text Placeholder 3"/>
          <p:cNvSpPr txBox="1"/>
          <p:nvPr/>
        </p:nvSpPr>
        <p:spPr>
          <a:xfrm>
            <a:off x="1530350" y="2031283"/>
            <a:ext cx="6159500" cy="25130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457200">
              <a:spcBef>
                <a:spcPts val="700"/>
              </a:spcBef>
              <a:defRPr b="1" sz="5500">
                <a:latin typeface="+mn-lt"/>
                <a:ea typeface="+mn-ea"/>
                <a:cs typeface="+mn-cs"/>
                <a:sym typeface="Arial"/>
              </a:defRPr>
            </a:pPr>
            <a:r>
              <a:t>Capitolo Uno:</a:t>
            </a:r>
          </a:p>
          <a:p>
            <a:pPr algn="ctr" defTabSz="457200">
              <a:spcBef>
                <a:spcPts val="700"/>
              </a:spcBef>
              <a:defRPr b="1" sz="5500">
                <a:latin typeface="+mn-lt"/>
                <a:ea typeface="+mn-ea"/>
                <a:cs typeface="+mn-cs"/>
                <a:sym typeface="Arial"/>
              </a:defRPr>
            </a:pPr>
            <a:r>
              <a:t>La povertà come condizione umana</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274"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Book Review</a:t>
            </a:r>
          </a:p>
        </p:txBody>
      </p:sp>
      <p:sp>
        <p:nvSpPr>
          <p:cNvPr id="275" name="6. Domènec Melé. Fundamentos para una empresa humanista centrada en la persona. Eunsa: Pamplona. 2024.…"/>
          <p:cNvSpPr txBox="1"/>
          <p:nvPr/>
        </p:nvSpPr>
        <p:spPr>
          <a:xfrm>
            <a:off x="297723" y="1910780"/>
            <a:ext cx="8548554" cy="3532979"/>
          </a:xfrm>
          <a:prstGeom prst="rect">
            <a:avLst/>
          </a:prstGeom>
          <a:ln w="12700">
            <a:miter lim="400000"/>
          </a:ln>
          <a:effectLst>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6. Domènec Melé. Fundamentos para una empresa humanista centrada en la persona. Eunsa: Pamplona. 2024. </a:t>
            </a:r>
          </a:p>
          <a:p>
            <a:pPr algn="just" defTabSz="457200">
              <a:lnSpc>
                <a:spcPct val="120000"/>
              </a:lnSpc>
              <a:defRPr sz="2400">
                <a:solidFill>
                  <a:srgbClr val="1B1E25"/>
                </a:solidFill>
                <a:latin typeface="Helvetica Neue"/>
                <a:ea typeface="Helvetica Neue"/>
                <a:cs typeface="Helvetica Neue"/>
                <a:sym typeface="Helvetica Neue"/>
              </a:defRPr>
            </a:pPr>
            <a:r>
              <a:t>7. Deirdre Nansen MacCloskey. Virtù Borghesi. </a:t>
            </a:r>
          </a:p>
          <a:p>
            <a:pPr algn="just" defTabSz="457200">
              <a:lnSpc>
                <a:spcPct val="120000"/>
              </a:lnSpc>
              <a:defRPr sz="2400">
                <a:solidFill>
                  <a:srgbClr val="1B1E25"/>
                </a:solidFill>
                <a:latin typeface="Helvetica Neue"/>
                <a:ea typeface="Helvetica Neue"/>
                <a:cs typeface="Helvetica Neue"/>
                <a:sym typeface="Helvetica Neue"/>
              </a:defRPr>
            </a:pPr>
            <a:r>
              <a:t>8. Edgardo Colon-Emeric. Oscar Romero’s Theological Vision. </a:t>
            </a:r>
          </a:p>
          <a:p>
            <a:pPr algn="just" defTabSz="457200">
              <a:lnSpc>
                <a:spcPct val="120000"/>
              </a:lnSpc>
              <a:defRPr sz="2400">
                <a:solidFill>
                  <a:srgbClr val="1B1E25"/>
                </a:solidFill>
                <a:latin typeface="Helvetica Neue"/>
                <a:ea typeface="Helvetica Neue"/>
                <a:cs typeface="Helvetica Neue"/>
                <a:sym typeface="Helvetica Neue"/>
              </a:defRPr>
            </a:pPr>
            <a:r>
              <a:t>9. Bernard Prusak.Catholic Higher Education and Catholic Social Thought. </a:t>
            </a:r>
          </a:p>
          <a:p>
            <a:pPr algn="just" defTabSz="457200">
              <a:lnSpc>
                <a:spcPct val="120000"/>
              </a:lnSpc>
              <a:defRPr sz="2400">
                <a:solidFill>
                  <a:srgbClr val="1B1E25"/>
                </a:solidFill>
                <a:latin typeface="Helvetica Neue"/>
                <a:ea typeface="Helvetica Neue"/>
                <a:cs typeface="Helvetica Neue"/>
                <a:sym typeface="Helvetica Neue"/>
              </a:defRPr>
            </a:pPr>
          </a:p>
        </p:txBody>
      </p:sp>
      <p:sp>
        <p:nvSpPr>
          <p:cNvPr id="276"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Da presentare in aula: 20 min.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04"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Contenuto del capitolo</a:t>
            </a:r>
          </a:p>
        </p:txBody>
      </p:sp>
      <p:sp>
        <p:nvSpPr>
          <p:cNvPr id="405" name="Definizione della povertà come oggettiva, soggettiva e come condizione costante dell’umanità.…"/>
          <p:cNvSpPr txBox="1"/>
          <p:nvPr/>
        </p:nvSpPr>
        <p:spPr>
          <a:xfrm>
            <a:off x="273324" y="2412096"/>
            <a:ext cx="8597353" cy="35329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20842" indent="-320842" algn="just" defTabSz="457200">
              <a:lnSpc>
                <a:spcPct val="120000"/>
              </a:lnSpc>
              <a:buSzPct val="100000"/>
              <a:buAutoNum type="arabicPeriod" startAt="1"/>
              <a:defRPr sz="2400">
                <a:solidFill>
                  <a:srgbClr val="1B1E25"/>
                </a:solidFill>
                <a:latin typeface="Helvetica Neue"/>
                <a:ea typeface="Helvetica Neue"/>
                <a:cs typeface="Helvetica Neue"/>
                <a:sym typeface="Helvetica Neue"/>
              </a:defRPr>
            </a:pPr>
            <a:r>
              <a:t>Definizione della povertà come oggettiva, soggettiva e come condizione costante dell’umanità.</a:t>
            </a:r>
          </a:p>
          <a:p>
            <a:pPr marL="320842" indent="-320842" algn="just" defTabSz="457200">
              <a:lnSpc>
                <a:spcPct val="120000"/>
              </a:lnSpc>
              <a:buSzPct val="100000"/>
              <a:buAutoNum type="arabicPeriod" startAt="1"/>
              <a:defRPr sz="2400">
                <a:solidFill>
                  <a:srgbClr val="1B1E25"/>
                </a:solidFill>
                <a:latin typeface="Helvetica Neue"/>
                <a:ea typeface="Helvetica Neue"/>
                <a:cs typeface="Helvetica Neue"/>
                <a:sym typeface="Helvetica Neue"/>
              </a:defRPr>
            </a:pPr>
            <a:r>
              <a:t>Definizione delle prospettive che cercano di risolvere il problema e che sono molto diverse a seconda come si pensi a ciò che è l’uomo: un essere spirituale, razionale o solo materiale.</a:t>
            </a:r>
          </a:p>
          <a:p>
            <a:pPr marL="320842" indent="-320842" algn="just" defTabSz="457200">
              <a:lnSpc>
                <a:spcPct val="120000"/>
              </a:lnSpc>
              <a:buSzPct val="100000"/>
              <a:buAutoNum type="arabicPeriod" startAt="1"/>
              <a:defRPr sz="2400">
                <a:solidFill>
                  <a:srgbClr val="1B1E25"/>
                </a:solidFill>
                <a:latin typeface="Helvetica Neue"/>
                <a:ea typeface="Helvetica Neue"/>
                <a:cs typeface="Helvetica Neue"/>
                <a:sym typeface="Helvetica Neue"/>
              </a:defRPr>
            </a:pPr>
            <a:r>
              <a:t>Definizione della scarsità di quei beni ovvero dei tre tipi di povertà di cui parliamo.</a:t>
            </a:r>
          </a:p>
        </p:txBody>
      </p:sp>
      <p:sp>
        <p:nvSpPr>
          <p:cNvPr id="406"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Il bene umano come relazione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09"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1. Povertà oggettiva di beni</a:t>
            </a:r>
          </a:p>
        </p:txBody>
      </p:sp>
      <p:sp>
        <p:nvSpPr>
          <p:cNvPr id="410" name="La scarsità dei beni implica una considerazione in parte oggettiva e in parte soggettiva del bene percepito come scarso. Dal punto di vista oggettivo, le cose materiali e le circostanze umane che una persona percepisce come beni contengono in sé caratter"/>
          <p:cNvSpPr txBox="1"/>
          <p:nvPr/>
        </p:nvSpPr>
        <p:spPr>
          <a:xfrm>
            <a:off x="273324" y="2412096"/>
            <a:ext cx="8597353" cy="3973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La scarsità dei beni implica una considerazione in parte oggettiva e in parte soggettiva del bene percepito come scarso. Dal punto di vista oggettivo, le cose materiali e le circostanze umane che una persona percepisce come beni contengono in sé caratteristiche che le rendono gradevoli o utili in vista di un ulteriore bene da raggiungere. La percezione naturale del valore oggettivo del bene fa parte della natura umana a tal punto che il massimo bene dell'uomo è anche il massimo bene a cui aspira. </a:t>
            </a:r>
          </a:p>
        </p:txBody>
      </p:sp>
      <p:sp>
        <p:nvSpPr>
          <p:cNvPr id="411"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Il bene umano come relazione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Picture 3" descr="Picture 3"/>
          <p:cNvPicPr>
            <a:picLocks noChangeAspect="1"/>
          </p:cNvPicPr>
          <p:nvPr/>
        </p:nvPicPr>
        <p:blipFill>
          <a:blip r:embed="rId2">
            <a:extLst/>
          </a:blip>
          <a:stretch>
            <a:fillRect/>
          </a:stretch>
        </p:blipFill>
        <p:spPr>
          <a:xfrm>
            <a:off x="-917357" y="28786"/>
            <a:ext cx="10206096" cy="6803091"/>
          </a:xfrm>
          <a:prstGeom prst="rect">
            <a:avLst/>
          </a:prstGeom>
          <a:ln w="12700">
            <a:miter lim="400000"/>
          </a:ln>
        </p:spPr>
      </p:pic>
      <p:sp>
        <p:nvSpPr>
          <p:cNvPr id="414" name="TextBox 7"/>
          <p:cNvSpPr/>
          <p:nvPr/>
        </p:nvSpPr>
        <p:spPr>
          <a:xfrm>
            <a:off x="-431073" y="4945739"/>
            <a:ext cx="10019576" cy="1938992"/>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15" name="TextBox 8"/>
          <p:cNvSpPr txBox="1"/>
          <p:nvPr/>
        </p:nvSpPr>
        <p:spPr>
          <a:xfrm>
            <a:off x="-156754" y="5024482"/>
            <a:ext cx="9300754" cy="1466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A coloro che piangono perché non hanno l’iPhone…</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18"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2. Povertà soggettiva di beni</a:t>
            </a:r>
          </a:p>
        </p:txBody>
      </p:sp>
      <p:sp>
        <p:nvSpPr>
          <p:cNvPr id="419" name="Una persona percepisce come buono ciò che è attraente per lui. L'attrazione per il bene può essere vissuta con intensità variabile e per ragioni più o meno qualificate da un punto di vista razionale. Per esempio, quando una persona ha fame, cerca di mang"/>
          <p:cNvSpPr txBox="1"/>
          <p:nvPr/>
        </p:nvSpPr>
        <p:spPr>
          <a:xfrm>
            <a:off x="273324" y="1980296"/>
            <a:ext cx="8597353" cy="44134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Una persona percepisce come buono ciò che è attraente per lui. L'attrazione per il bene può essere vissuta con intensità variabile e per ragioni più o meno qualificate da un punto di vista razionale. Per esempio, quando una persona ha fame, cerca di mangiare. Quando qualcuno ha freddo, si copre. Ma quando qualcuno è triste, solo o disperato, può trovare diversi modi per superare la scarsità del bene che rappresenta la compagnia, l'amicizia e la tranquillità dell'anima. La scelta dei beni migliori sarà, da un lato, il modo più efficace per superare la sensazione di scarsità</a:t>
            </a:r>
          </a:p>
        </p:txBody>
      </p:sp>
      <p:sp>
        <p:nvSpPr>
          <p:cNvPr id="420"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Il bene umano come relazione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23"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3. Povertà come condizione</a:t>
            </a:r>
          </a:p>
        </p:txBody>
      </p:sp>
      <p:sp>
        <p:nvSpPr>
          <p:cNvPr id="424" name="La povertà ha una dimensione materiale, che è un limite ai beni materiali a disposizione. Come condizione razionale, può essere da un lato psicologica, cioè la povertà è una mancanza di sicurezza e di esperienza nelle relazioni con gli altri, il risultat"/>
          <p:cNvSpPr txBox="1"/>
          <p:nvPr/>
        </p:nvSpPr>
        <p:spPr>
          <a:xfrm>
            <a:off x="273324" y="1980296"/>
            <a:ext cx="8597353" cy="48537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La povertà ha una dimensione materiale, che è un limite ai beni materiali a disposizione. Come condizione razionale, può essere da un lato psicologica, cioè la povertà è una mancanza di sicurezza e di esperienza nelle relazioni con gli altri, il risultato di una certa insicurezza che in molti casi porta all'affermazione violenta dell'individuo. Oppure una mancanza di iniziativa e di capacità di innovazione, come risultato di una mancanza di educazione o di stimoli personali. La povertà come condizione spirituale si traduce in una mancanza di senso della propria vita.</a:t>
            </a:r>
          </a:p>
        </p:txBody>
      </p:sp>
      <p:sp>
        <p:nvSpPr>
          <p:cNvPr id="425"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Materiale, Razionale e Spirituale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7" name="Picture 2" descr="Picture 2"/>
          <p:cNvPicPr>
            <a:picLocks noChangeAspect="1"/>
          </p:cNvPicPr>
          <p:nvPr/>
        </p:nvPicPr>
        <p:blipFill>
          <a:blip r:embed="rId2">
            <a:extLst/>
          </a:blip>
          <a:stretch>
            <a:fillRect/>
          </a:stretch>
        </p:blipFill>
        <p:spPr>
          <a:xfrm>
            <a:off x="-38474" y="-209005"/>
            <a:ext cx="9182476" cy="7366069"/>
          </a:xfrm>
          <a:prstGeom prst="rect">
            <a:avLst/>
          </a:prstGeom>
          <a:ln w="12700">
            <a:miter lim="400000"/>
          </a:ln>
        </p:spPr>
      </p:pic>
      <p:sp>
        <p:nvSpPr>
          <p:cNvPr id="428"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29" name="TextBox 8"/>
          <p:cNvSpPr txBox="1"/>
          <p:nvPr/>
        </p:nvSpPr>
        <p:spPr>
          <a:xfrm>
            <a:off x="495663" y="5242559"/>
            <a:ext cx="8216901" cy="1466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Un solo giorno senza libertà sarebbe già troppo</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32"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4. Come capire il dilemma?</a:t>
            </a:r>
          </a:p>
        </p:txBody>
      </p:sp>
      <p:sp>
        <p:nvSpPr>
          <p:cNvPr id="433" name="La povertà si genera come conseguenza di crisi politiche, crisi sociali e crisi economiche. In secondo luogo, la povertà può intendersi purtroppo come una condizione stabile nella storia umana e non sembra facile determinare le ragioni per cui le generaz"/>
          <p:cNvSpPr txBox="1"/>
          <p:nvPr/>
        </p:nvSpPr>
        <p:spPr>
          <a:xfrm>
            <a:off x="273324" y="1980296"/>
            <a:ext cx="8597353" cy="48537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La povertà si genera come conseguenza di crisi politiche, crisi sociali e crisi economiche. In secondo luogo, la povertà può intendersi purtroppo come una condizione stabile nella storia umana e non sembra facile determinare le ragioni per cui le generazioni successive di cittadini non sono riuscite a superare la povertà. Infine, in terzo luogo, la povertà sarebbe conseguenza della comprensione dell'essere umano, una comprensione a partire dalla quale si concepisce l'ordine sociale e che costituisce la base di una strategia per superare eventuali crisi sociali. </a:t>
            </a:r>
          </a:p>
        </p:txBody>
      </p:sp>
      <p:sp>
        <p:nvSpPr>
          <p:cNvPr id="434"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Come crisi, costante e condizione umana</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37"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4.1. Da dove cominciare</a:t>
            </a:r>
          </a:p>
        </p:txBody>
      </p:sp>
      <p:sp>
        <p:nvSpPr>
          <p:cNvPr id="438" name="Il percorso da una condizione meno favorevole ad una più favorevole allo sviluppo dell'individuo non è uguale per tutti. Non c'è dubbio che lo sviluppo materiale abbia contribuito molto allo sviluppo umano, e allo stesso tempo sembra possibile affermare "/>
          <p:cNvSpPr txBox="1"/>
          <p:nvPr/>
        </p:nvSpPr>
        <p:spPr>
          <a:xfrm>
            <a:off x="273324" y="1980296"/>
            <a:ext cx="8597353" cy="48537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Il percorso da una condizione meno favorevole ad una più favorevole allo sviluppo dell'individuo non è uguale per tutti. Non c'è dubbio che lo sviluppo materiale abbia contribuito molto allo sviluppo umano, e allo stesso tempo sembra possibile affermare che lo sviluppo materiale non è sufficiente per superare la scarsità di beni umani, soprattutto se si considerano beni come l'autostima, la sicurezza personale, la consapevolezza di vivere una vita piena o significativa, ecc. Di fronte al problema della povertà, quindi, si possono prendere diverse strade che sono segnate da un'enfasi specifica su una di queste dimensioni umane</a:t>
            </a:r>
          </a:p>
        </p:txBody>
      </p:sp>
      <p:sp>
        <p:nvSpPr>
          <p:cNvPr id="439"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Per raggiungere lo sviluppo umano?</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1" name="Picture 2" descr="Picture 2"/>
          <p:cNvPicPr>
            <a:picLocks noChangeAspect="1"/>
          </p:cNvPicPr>
          <p:nvPr/>
        </p:nvPicPr>
        <p:blipFill>
          <a:blip r:embed="rId2">
            <a:extLst/>
          </a:blip>
          <a:stretch>
            <a:fillRect/>
          </a:stretch>
        </p:blipFill>
        <p:spPr>
          <a:xfrm>
            <a:off x="-542924" y="0"/>
            <a:ext cx="9686926" cy="5448897"/>
          </a:xfrm>
          <a:prstGeom prst="rect">
            <a:avLst/>
          </a:prstGeom>
          <a:ln w="12700">
            <a:miter lim="400000"/>
          </a:ln>
        </p:spPr>
      </p:pic>
      <p:sp>
        <p:nvSpPr>
          <p:cNvPr id="442" name="Rectangle 3"/>
          <p:cNvSpPr/>
          <p:nvPr/>
        </p:nvSpPr>
        <p:spPr>
          <a:xfrm>
            <a:off x="0" y="4978401"/>
            <a:ext cx="9144000" cy="2156070"/>
          </a:xfrm>
          <a:prstGeom prst="rect">
            <a:avLst/>
          </a:prstGeom>
          <a:solidFill>
            <a:srgbClr val="FFFFFF">
              <a:alpha val="84000"/>
            </a:srgbClr>
          </a:solidFill>
          <a:ln w="12700">
            <a:miter lim="400000"/>
          </a:ln>
        </p:spPr>
        <p:txBody>
          <a:bodyPr lIns="45719" rIns="45719" anchor="ctr"/>
          <a:lstStyle/>
          <a:p>
            <a:pPr algn="ctr">
              <a:defRPr>
                <a:solidFill>
                  <a:srgbClr val="FFFFFF"/>
                </a:solidFill>
              </a:defRPr>
            </a:pPr>
          </a:p>
        </p:txBody>
      </p:sp>
      <p:sp>
        <p:nvSpPr>
          <p:cNvPr id="443" name="TextBox 8"/>
          <p:cNvSpPr txBox="1"/>
          <p:nvPr/>
        </p:nvSpPr>
        <p:spPr>
          <a:xfrm>
            <a:off x="482600" y="5311866"/>
            <a:ext cx="8216900" cy="1466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La Chiesa indica soltanto che c’è un dolore nella società</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46"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Cominciare dai beni spirituali</a:t>
            </a:r>
          </a:p>
        </p:txBody>
      </p:sp>
      <p:sp>
        <p:nvSpPr>
          <p:cNvPr id="447" name="Si potrebbe prestare grande attenzione allo sviluppo spirituale dell'uomo per affermare che la povertà materiale e razionale passa in secondo piano nella concezione di una vita felice. Ci sono individui - per esempio quelli che seguono una vocazione reli"/>
          <p:cNvSpPr txBox="1"/>
          <p:nvPr/>
        </p:nvSpPr>
        <p:spPr>
          <a:xfrm>
            <a:off x="273324" y="1980296"/>
            <a:ext cx="8597353" cy="44134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Si potrebbe prestare grande attenzione allo sviluppo spirituale dell'uomo per affermare che la povertà materiale e razionale passa in secondo piano nella concezione di una vita felice. Ci sono individui - per esempio quelli che seguono una vocazione religiosa - che per la loro propria consacrazione o per la loro appartenenza a una particolare tradizione spirituale, abbracciano una povertà materiale personale. Questi individui non hanno la percezione soggettiva di essere poveri, poiché vivono una povertà materiale che hanno accettato e abbracciato come una decisione personale.</a:t>
            </a:r>
          </a:p>
        </p:txBody>
      </p:sp>
      <p:sp>
        <p:nvSpPr>
          <p:cNvPr id="448"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La vita religiosa come esempio</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Attualità del corso</a:t>
            </a:r>
          </a:p>
        </p:txBody>
      </p:sp>
      <p:sp>
        <p:nvSpPr>
          <p:cNvPr id="279" name="La condizione dei poveri rappresenta un grido che, nella storia dell’umanità, interpella costantemente la nostra vita, le nostre società, i sistemi politici ed economici e, non da ultimo, anche la Chiesa. Sul volto ferito dei poveri troviamo impressa la "/>
          <p:cNvSpPr txBox="1"/>
          <p:nvPr/>
        </p:nvSpPr>
        <p:spPr>
          <a:xfrm>
            <a:off x="297723" y="1910780"/>
            <a:ext cx="8548554" cy="35329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La condizione dei poveri rappresenta un grido che, nella storia dell’umanità, interpella costantemente la nostra vita, le nostre società, i sistemi politici ed economici e, non da ultimo, anche la Chiesa. Sul volto ferito dei poveri troviamo impressa la sofferenza degli innocenti e, perciò, la stessa sofferenza del Cristo. Allo stesso tempo, dovremmo parlare forse più correttamente dei numerosi volti dei poveri e della povertà, poiché si tratta di un fenomeno variegato.</a:t>
            </a:r>
          </a:p>
        </p:txBody>
      </p:sp>
      <p:sp>
        <p:nvSpPr>
          <p:cNvPr id="280"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Invito di Papa Leone: Dilexi Te n.9</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0" name="Picture 2" descr="Picture 2"/>
          <p:cNvPicPr>
            <a:picLocks noChangeAspect="1"/>
          </p:cNvPicPr>
          <p:nvPr/>
        </p:nvPicPr>
        <p:blipFill>
          <a:blip r:embed="rId2">
            <a:extLst/>
          </a:blip>
          <a:stretch>
            <a:fillRect/>
          </a:stretch>
        </p:blipFill>
        <p:spPr>
          <a:xfrm>
            <a:off x="-57150" y="1"/>
            <a:ext cx="10287001" cy="6858001"/>
          </a:xfrm>
          <a:prstGeom prst="rect">
            <a:avLst/>
          </a:prstGeom>
          <a:ln w="12700">
            <a:miter lim="400000"/>
          </a:ln>
        </p:spPr>
      </p:pic>
      <p:sp>
        <p:nvSpPr>
          <p:cNvPr id="451" name="Rectangle 3"/>
          <p:cNvSpPr/>
          <p:nvPr/>
        </p:nvSpPr>
        <p:spPr>
          <a:xfrm>
            <a:off x="0" y="5038725"/>
            <a:ext cx="9144000" cy="2425700"/>
          </a:xfrm>
          <a:prstGeom prst="rect">
            <a:avLst/>
          </a:prstGeom>
          <a:solidFill>
            <a:srgbClr val="FFFFFF">
              <a:alpha val="83000"/>
            </a:srgbClr>
          </a:solidFill>
          <a:ln w="12700">
            <a:miter lim="400000"/>
          </a:ln>
        </p:spPr>
        <p:txBody>
          <a:bodyPr lIns="45719" rIns="45719" anchor="ctr"/>
          <a:lstStyle/>
          <a:p>
            <a:pPr algn="ctr">
              <a:defRPr>
                <a:solidFill>
                  <a:srgbClr val="FFFFFF"/>
                </a:solidFill>
              </a:defRPr>
            </a:pPr>
          </a:p>
        </p:txBody>
      </p:sp>
      <p:sp>
        <p:nvSpPr>
          <p:cNvPr id="452" name="TextBox 8"/>
          <p:cNvSpPr txBox="1"/>
          <p:nvPr/>
        </p:nvSpPr>
        <p:spPr>
          <a:xfrm>
            <a:off x="482600" y="5311866"/>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Padre Pizzaballa</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55"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Cominciare dai beni razionali</a:t>
            </a:r>
          </a:p>
        </p:txBody>
      </p:sp>
      <p:sp>
        <p:nvSpPr>
          <p:cNvPr id="456" name="Un certo processo di secolarizzazione ha messo in secondo piano lo sviluppo spirituale dell'individuo, dove lo sviluppo razionale è considerato prima di tutto come un modo per superare la povertà. L’educazione e la cultura dell'individuo diventano elemen"/>
          <p:cNvSpPr txBox="1"/>
          <p:nvPr/>
        </p:nvSpPr>
        <p:spPr>
          <a:xfrm>
            <a:off x="273324" y="1980296"/>
            <a:ext cx="8597353" cy="52939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Un certo processo di secolarizzazione ha messo in secondo piano lo sviluppo spirituale dell'individuo, dove lo sviluppo razionale è considerato prima di tutto come un modo per superare la povertà. L’educazione e la cultura dell'individuo diventano elementi essenziali sulla strada dello sviluppo. Allo stesso tempo, ci sono alcune proposte di razionalismo sociale che hanno messo troppa enfasi sull'aspetto razionale, fino a sostenere che è possibile pianificare la società secondo ciò che è meglio per l'individuo, imponendo così una visione autoritaria e illegittima dei desideri e delle aspirazioni dell'uomo. </a:t>
            </a:r>
          </a:p>
        </p:txBody>
      </p:sp>
      <p:sp>
        <p:nvSpPr>
          <p:cNvPr id="457"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L’educazione sarebbe più che sufficiente</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Rectangle 3"/>
          <p:cNvSpPr/>
          <p:nvPr/>
        </p:nvSpPr>
        <p:spPr>
          <a:xfrm>
            <a:off x="0" y="4994276"/>
            <a:ext cx="9144000" cy="2286002"/>
          </a:xfrm>
          <a:prstGeom prst="rect">
            <a:avLst/>
          </a:prstGeom>
          <a:solidFill>
            <a:srgbClr val="FFFFFF">
              <a:alpha val="86000"/>
            </a:srgbClr>
          </a:solidFill>
          <a:ln w="12700">
            <a:miter lim="400000"/>
          </a:ln>
        </p:spPr>
        <p:txBody>
          <a:bodyPr lIns="45719" rIns="45719" anchor="ctr"/>
          <a:lstStyle/>
          <a:p>
            <a:pPr algn="ctr">
              <a:defRPr>
                <a:solidFill>
                  <a:srgbClr val="FFFFFF"/>
                </a:solidFill>
              </a:defRPr>
            </a:pPr>
          </a:p>
        </p:txBody>
      </p:sp>
      <p:sp>
        <p:nvSpPr>
          <p:cNvPr id="460" name="TextBox 8"/>
          <p:cNvSpPr txBox="1"/>
          <p:nvPr/>
        </p:nvSpPr>
        <p:spPr>
          <a:xfrm>
            <a:off x="482600" y="5311866"/>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Cambiamento di logica</a:t>
            </a:r>
          </a:p>
        </p:txBody>
      </p:sp>
      <p:pic>
        <p:nvPicPr>
          <p:cNvPr id="461" name="Immagine" descr="Immagine"/>
          <p:cNvPicPr>
            <a:picLocks noChangeAspect="1"/>
          </p:cNvPicPr>
          <p:nvPr/>
        </p:nvPicPr>
        <p:blipFill>
          <a:blip r:embed="rId2">
            <a:extLst/>
          </a:blip>
          <a:stretch>
            <a:fillRect/>
          </a:stretch>
        </p:blipFill>
        <p:spPr>
          <a:xfrm>
            <a:off x="0" y="-15129"/>
            <a:ext cx="9144001" cy="51435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64"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Cominciare dai beni materiali</a:t>
            </a:r>
          </a:p>
        </p:txBody>
      </p:sp>
      <p:sp>
        <p:nvSpPr>
          <p:cNvPr id="465" name="I modelli economici danno il primato ai beni materiali perché permettono di misurare tutta la realtà in termini matematici. L'idea di avere sempre più beni materiali è il risultato del pensare che più è meglio. È una considerazione matematica del bene um"/>
          <p:cNvSpPr txBox="1"/>
          <p:nvPr/>
        </p:nvSpPr>
        <p:spPr>
          <a:xfrm>
            <a:off x="273324" y="1980296"/>
            <a:ext cx="8597353" cy="48537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I modelli economici danno il primato ai beni materiali perché permettono di misurare tutta la realtà in termini matematici. L'idea di avere sempre più beni materiali è il risultato del pensare che più è meglio. È una considerazione matematica del bene umano, dove l'accumulo di beni disponibili è sinonimo di una maggiore qualità della vita, o di godere di una vita migliore. Si perde la capacità di giudicare la proporzione tra la realtà del bene e il costo del bene. L'individuo non sempre tenderà a scegliere il bene più costoso come il migliore e non sempre pianificherà lo sviluppo sociale lungo queste linee.</a:t>
            </a:r>
          </a:p>
        </p:txBody>
      </p:sp>
      <p:sp>
        <p:nvSpPr>
          <p:cNvPr id="466"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Mary Hirschfield, Amartya Sen</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8" name="Picture 2" descr="Picture 2"/>
          <p:cNvPicPr>
            <a:picLocks noChangeAspect="1"/>
          </p:cNvPicPr>
          <p:nvPr/>
        </p:nvPicPr>
        <p:blipFill>
          <a:blip r:embed="rId2">
            <a:extLst/>
          </a:blip>
          <a:stretch>
            <a:fillRect/>
          </a:stretch>
        </p:blipFill>
        <p:spPr>
          <a:xfrm>
            <a:off x="-523860" y="0"/>
            <a:ext cx="10288355" cy="6858000"/>
          </a:xfrm>
          <a:prstGeom prst="rect">
            <a:avLst/>
          </a:prstGeom>
          <a:ln w="12700">
            <a:miter lim="400000"/>
          </a:ln>
        </p:spPr>
      </p:pic>
      <p:sp>
        <p:nvSpPr>
          <p:cNvPr id="469"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70" name="TextBox 8"/>
          <p:cNvSpPr txBox="1"/>
          <p:nvPr/>
        </p:nvSpPr>
        <p:spPr>
          <a:xfrm>
            <a:off x="482600" y="5194300"/>
            <a:ext cx="8216900" cy="1466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Estructuras visibles de la Iglesia</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73"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Definizioni di scarsità</a:t>
            </a:r>
          </a:p>
        </p:txBody>
      </p:sp>
      <p:sp>
        <p:nvSpPr>
          <p:cNvPr id="474" name="La povertà razionale diventa ignoranza, violenza…"/>
          <p:cNvSpPr txBox="1"/>
          <p:nvPr/>
        </p:nvSpPr>
        <p:spPr>
          <a:xfrm>
            <a:off x="273324" y="2158096"/>
            <a:ext cx="8597353" cy="20039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700">
                <a:solidFill>
                  <a:srgbClr val="1B1E25"/>
                </a:solidFill>
                <a:latin typeface="Helvetica Neue"/>
                <a:ea typeface="Helvetica Neue"/>
                <a:cs typeface="Helvetica Neue"/>
                <a:sym typeface="Helvetica Neue"/>
              </a:defRPr>
            </a:pPr>
            <a:r>
              <a:t>La povertà razionale diventa ignoranza, violenza</a:t>
            </a:r>
          </a:p>
          <a:p>
            <a:pPr algn="just" defTabSz="457200">
              <a:lnSpc>
                <a:spcPct val="120000"/>
              </a:lnSpc>
              <a:defRPr sz="2700">
                <a:solidFill>
                  <a:srgbClr val="1B1E25"/>
                </a:solidFill>
                <a:latin typeface="Helvetica Neue"/>
                <a:ea typeface="Helvetica Neue"/>
                <a:cs typeface="Helvetica Neue"/>
                <a:sym typeface="Helvetica Neue"/>
              </a:defRPr>
            </a:pPr>
            <a:r>
              <a:t>La povertà materiale diventa miseria, disperazione</a:t>
            </a:r>
          </a:p>
          <a:p>
            <a:pPr algn="just" defTabSz="457200">
              <a:lnSpc>
                <a:spcPct val="120000"/>
              </a:lnSpc>
              <a:defRPr sz="2700">
                <a:solidFill>
                  <a:srgbClr val="1B1E25"/>
                </a:solidFill>
                <a:latin typeface="Helvetica Neue"/>
                <a:ea typeface="Helvetica Neue"/>
                <a:cs typeface="Helvetica Neue"/>
                <a:sym typeface="Helvetica Neue"/>
              </a:defRPr>
            </a:pPr>
            <a:r>
              <a:t>La povertà spirituale diventa non senso, mancanza di speranza.</a:t>
            </a:r>
          </a:p>
        </p:txBody>
      </p:sp>
      <p:sp>
        <p:nvSpPr>
          <p:cNvPr id="475"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Le povertà che definiscono noi</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78"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Povertà razionale</a:t>
            </a:r>
          </a:p>
        </p:txBody>
      </p:sp>
      <p:sp>
        <p:nvSpPr>
          <p:cNvPr id="479" name="La povertà in termini razionali è una condizione umana in cui si è persa la capacità di scegliere il bene che sarebbe eccellente per la propria vita. In questo senso, lo sviluppo della dimensione razionale dell'uomo si realizza nella misura in cui si ass"/>
          <p:cNvSpPr txBox="1"/>
          <p:nvPr/>
        </p:nvSpPr>
        <p:spPr>
          <a:xfrm>
            <a:off x="273324" y="2158096"/>
            <a:ext cx="8597353" cy="3973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La povertà in termini razionali è una condizione umana in cui si è persa la capacità di scegliere il bene che sarebbe eccellente per la propria vita. In questo senso, lo sviluppo della dimensione razionale dell'uomo si realizza nella misura in cui si assume consapevolmente un concetto sostanziale del bene umano e si mettono in atto mezzi concreti per raggiungerlo. In questo campo razionale c'è anche una stretta connessione con la dimensione materiale e spirituale dell'individuo.</a:t>
            </a:r>
          </a:p>
        </p:txBody>
      </p:sp>
      <p:sp>
        <p:nvSpPr>
          <p:cNvPr id="480"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Non possiamo scegliere beni migliori</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83"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Povertà materiale</a:t>
            </a:r>
          </a:p>
        </p:txBody>
      </p:sp>
      <p:sp>
        <p:nvSpPr>
          <p:cNvPr id="484" name="Il bene comune potrebbe essere inteso come l'accumulo collettivo di beni materiali e quindi qualsiasi persona che non contribuisca alla produzione di più cose agirebbe contro il bene comune inteso in questo senso limitato. Una suora, un malato, un poeta "/>
          <p:cNvSpPr txBox="1"/>
          <p:nvPr/>
        </p:nvSpPr>
        <p:spPr>
          <a:xfrm>
            <a:off x="273324" y="2158096"/>
            <a:ext cx="8597353" cy="44134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Il bene comune potrebbe essere inteso come l'accumulo collettivo di beni materiali e quindi qualsiasi persona che non contribuisca alla produzione di più cose agirebbe contro il bene comune inteso in questo senso limitato. Una suora, un malato, un poeta potrebbero rientrare in questa categoria. Il loro ruolo sociale apparentemente impedisce loro di contribuire al bene comune, ma la ragione di questa mancanza di contributo al bene comune - la ragione di questo apparente egoismo - è che il bene comune è preso esclusivamente nel suo aspetto materiale.</a:t>
            </a:r>
          </a:p>
        </p:txBody>
      </p:sp>
      <p:sp>
        <p:nvSpPr>
          <p:cNvPr id="485"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Dovremmo scegliere sempre il bene comune</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88"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Povertà spirituale</a:t>
            </a:r>
          </a:p>
        </p:txBody>
      </p:sp>
      <p:sp>
        <p:nvSpPr>
          <p:cNvPr id="489" name="Infine, come complemento a queste visioni, troviamo il bene comune inteso come felicità umana da una prospettiva spirituale. Senza legare questa idea di bene comune a una tradizione religiosa specifica, è possibile ricordare che ci sono un certo numero d"/>
          <p:cNvSpPr txBox="1"/>
          <p:nvPr/>
        </p:nvSpPr>
        <p:spPr>
          <a:xfrm>
            <a:off x="273324" y="2158096"/>
            <a:ext cx="8597353" cy="44134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Infine, come complemento a queste visioni, troviamo il bene comune inteso come felicità umana da una prospettiva spirituale. Senza legare questa idea di bene comune a una tradizione religiosa specifica, è possibile ricordare che ci sono un certo numero di beni umani che si raggiungono grazie alla considerazione dell'azione del Creatore - la dignità della persona umana, l'aspetto sacro della vita, la speranza di salvezza oltre la morte, l'appartenenza a una famiglia e a un popolo che conferiscono a ogni individuo il suo carattere unico e irripetibile, ecc.</a:t>
            </a:r>
          </a:p>
        </p:txBody>
      </p:sp>
      <p:sp>
        <p:nvSpPr>
          <p:cNvPr id="490"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La felicità per tutti</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2" name="Picture 3" descr="Picture 3"/>
          <p:cNvPicPr>
            <a:picLocks noChangeAspect="1"/>
          </p:cNvPicPr>
          <p:nvPr/>
        </p:nvPicPr>
        <p:blipFill>
          <a:blip r:embed="rId2">
            <a:extLst/>
          </a:blip>
          <a:stretch>
            <a:fillRect/>
          </a:stretch>
        </p:blipFill>
        <p:spPr>
          <a:xfrm>
            <a:off x="-715199" y="0"/>
            <a:ext cx="10596055" cy="6858000"/>
          </a:xfrm>
          <a:prstGeom prst="rect">
            <a:avLst/>
          </a:prstGeom>
          <a:ln w="12700">
            <a:miter lim="400000"/>
          </a:ln>
        </p:spPr>
      </p:pic>
      <p:sp>
        <p:nvSpPr>
          <p:cNvPr id="493"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94" name="TextBox 8"/>
          <p:cNvSpPr txBox="1"/>
          <p:nvPr/>
        </p:nvSpPr>
        <p:spPr>
          <a:xfrm>
            <a:off x="482600" y="5268333"/>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Persona, Famiglia e Società</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283"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Attualità del corso</a:t>
            </a:r>
          </a:p>
        </p:txBody>
      </p:sp>
      <p:sp>
        <p:nvSpPr>
          <p:cNvPr id="284" name="Infatti, esistono molte forme di povertà: quella di chi non ha mezzi di sostentamento materiale, la povertà di chi è emarginato socialmente e non ha strumenti per dare voce alla propria dignità e alle proprie capacità, la povertà morale e spirituale, la "/>
          <p:cNvSpPr txBox="1"/>
          <p:nvPr/>
        </p:nvSpPr>
        <p:spPr>
          <a:xfrm>
            <a:off x="297723" y="1910780"/>
            <a:ext cx="8548554" cy="30927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Infatti, esistono molte forme di povertà: quella di chi non ha mezzi di sostentamento materiale, la povertà di chi è emarginato socialmente e non ha strumenti per dare voce alla propria dignità e alle proprie capacità, la povertà morale e spirituale, la povertà culturale, quella di chi si trova in una condizione di debolezza o fragilità personale o sociale, la povertà di chi non ha diritti, non ha spazio, non ha libertà.</a:t>
            </a:r>
          </a:p>
        </p:txBody>
      </p:sp>
      <p:sp>
        <p:nvSpPr>
          <p:cNvPr id="285"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Invito di Papa Leone: Dilexi Te n.9</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497"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Alcune conclusioni</a:t>
            </a:r>
          </a:p>
        </p:txBody>
      </p:sp>
      <p:sp>
        <p:nvSpPr>
          <p:cNvPr id="498" name="La povertà non è un bene se si intende come povertà puramente materiale…"/>
          <p:cNvSpPr txBox="1"/>
          <p:nvPr/>
        </p:nvSpPr>
        <p:spPr>
          <a:xfrm>
            <a:off x="273324" y="2158096"/>
            <a:ext cx="8597353" cy="26524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La povertà non è un bene se si intende come povertà puramente materiale</a:t>
            </a:r>
          </a:p>
          <a:p>
            <a:pPr algn="just" defTabSz="457200">
              <a:lnSpc>
                <a:spcPct val="120000"/>
              </a:lnSpc>
              <a:defRPr sz="2400">
                <a:solidFill>
                  <a:srgbClr val="1B1E25"/>
                </a:solidFill>
                <a:latin typeface="Helvetica Neue"/>
                <a:ea typeface="Helvetica Neue"/>
                <a:cs typeface="Helvetica Neue"/>
                <a:sym typeface="Helvetica Neue"/>
              </a:defRPr>
            </a:pPr>
            <a:r>
              <a:t>Può essere un bene intesa come povertà spirituale positiva vale a dire come elevazione dello spirito umano</a:t>
            </a:r>
          </a:p>
          <a:p>
            <a:pPr algn="just" defTabSz="457200">
              <a:lnSpc>
                <a:spcPct val="120000"/>
              </a:lnSpc>
              <a:defRPr sz="2400">
                <a:solidFill>
                  <a:srgbClr val="1B1E25"/>
                </a:solidFill>
                <a:latin typeface="Helvetica Neue"/>
                <a:ea typeface="Helvetica Neue"/>
                <a:cs typeface="Helvetica Neue"/>
                <a:sym typeface="Helvetica Neue"/>
              </a:defRPr>
            </a:pPr>
            <a:r>
              <a:t>Il cristianesimo da un senso alla povertà ma non pretende una povertà materiale per tutti i fedeli</a:t>
            </a:r>
          </a:p>
        </p:txBody>
      </p:sp>
      <p:sp>
        <p:nvSpPr>
          <p:cNvPr id="499"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Per insegnare altri</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502"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La povertà spirituale positiva</a:t>
            </a:r>
          </a:p>
        </p:txBody>
      </p:sp>
      <p:sp>
        <p:nvSpPr>
          <p:cNvPr id="503" name="Alla preoccupazione personale per le generazioni future si arriva attraverso la considerazione della trascendenza della vita presente. La tradizione giudeo-cristiana con la sua forte concezione della salvezza del popolo d'Israele come popolo eletto è inc"/>
          <p:cNvSpPr txBox="1"/>
          <p:nvPr/>
        </p:nvSpPr>
        <p:spPr>
          <a:xfrm>
            <a:off x="273324" y="2158096"/>
            <a:ext cx="8597353" cy="44134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Alla preoccupazione personale per le generazioni future si arriva attraverso la considerazione della trascendenza della vita presente. La tradizione giudeo-cristiana con la sua forte concezione della salvezza del popolo d'Israele come popolo eletto è incorporata in questa preoccupazione per le generazioni future. I poveri di Yahweh non erano quelli dimenticati da Dio, ma quelli che, a causa della loro debolezza e dell'insidia del diavolo, richiedevano una protezione speciale da parte di Dio. Sono chiamati poveri non in senso materiale e politico, ma in senso spirituale.</a:t>
            </a:r>
          </a:p>
        </p:txBody>
      </p:sp>
      <p:sp>
        <p:nvSpPr>
          <p:cNvPr id="504"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Esiste una responsabilità inter generazionale?</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507" name="TextBox 8"/>
          <p:cNvSpPr txBox="1"/>
          <p:nvPr/>
        </p:nvSpPr>
        <p:spPr>
          <a:xfrm>
            <a:off x="635000" y="466275"/>
            <a:ext cx="8216900" cy="1466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Il cristianesimo da senso alla povertà?</a:t>
            </a:r>
          </a:p>
        </p:txBody>
      </p:sp>
      <p:sp>
        <p:nvSpPr>
          <p:cNvPr id="508" name="lo sviluppo spirituale dell'uomo - che si oppone alla povertà - porta a una rinnovata idea di giustizia. La nuova concezione della giustizia - frutto della fede in Dio - richiama la responsabilità per le generazioni future e la considerazione della trasc"/>
          <p:cNvSpPr txBox="1"/>
          <p:nvPr/>
        </p:nvSpPr>
        <p:spPr>
          <a:xfrm>
            <a:off x="273324" y="2158096"/>
            <a:ext cx="8597353" cy="44134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lo sviluppo spirituale dell'uomo - che si oppone alla povertà - porta a una rinnovata idea di giustizia. La nuova concezione della giustizia - frutto della fede in Dio - richiama la responsabilità per le generazioni future e la considerazione della trascendenza umana discussa nel punto precedente. In altre parole, le tradizioni religiose dell'umanità ci ricordano che c'è una giustizia che non avrà luogo su questa terra. La fede nell'azione reale e concreta della divinità permette di raggiungere un'idea di giustizia diversa da quella garantita da qualsiasi legislazione umana.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511"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I poveri, maestri silenziosi</a:t>
            </a:r>
          </a:p>
        </p:txBody>
      </p:sp>
      <p:sp>
        <p:nvSpPr>
          <p:cNvPr id="512" name="Non di rado il benessere rende ciechi, al punto che pensiamo che la nostra felicità possa realizzarsi soltanto se riusciamo a fare a meno degli altri. In questo, i poveri possono essere per noi come dei maestri silenziosi, riportando a una giusta umiltà "/>
          <p:cNvSpPr txBox="1"/>
          <p:nvPr/>
        </p:nvSpPr>
        <p:spPr>
          <a:xfrm>
            <a:off x="273324" y="2158096"/>
            <a:ext cx="8597353" cy="22122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Non di rado il benessere rende ciechi, al punto che pensiamo che la nostra felicità possa realizzarsi soltanto se riusciamo a fare a meno degli altri. In questo, i poveri possono essere per noi come dei maestri silenziosi, riportando a una giusta umiltà il nostro orgoglio e la nostra arroganza.</a:t>
            </a:r>
          </a:p>
        </p:txBody>
      </p:sp>
      <p:sp>
        <p:nvSpPr>
          <p:cNvPr id="513"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Leone XVI Dilexi Te n.108</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516" name="TextBox 8"/>
          <p:cNvSpPr txBox="1"/>
          <p:nvPr/>
        </p:nvSpPr>
        <p:spPr>
          <a:xfrm>
            <a:off x="635000" y="466275"/>
            <a:ext cx="8216900" cy="14668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Il benessere è un mezzo non un fine</a:t>
            </a:r>
          </a:p>
        </p:txBody>
      </p:sp>
      <p:sp>
        <p:nvSpPr>
          <p:cNvPr id="517" name="La vita morale dell'uomo, il suo modo di comportarsi virtuosamente, non risponde a un modello sociale o a una richiesta di benessere. Non si segue la legge di Dio per sublimare la legge dell'uomo, ma si agisce secondo la volontà divina perfezionando - o "/>
          <p:cNvSpPr txBox="1"/>
          <p:nvPr/>
        </p:nvSpPr>
        <p:spPr>
          <a:xfrm>
            <a:off x="273324" y="2158096"/>
            <a:ext cx="8597353" cy="30927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457200">
              <a:lnSpc>
                <a:spcPct val="120000"/>
              </a:lnSpc>
              <a:defRPr sz="2400">
                <a:solidFill>
                  <a:srgbClr val="1B1E25"/>
                </a:solidFill>
                <a:latin typeface="Helvetica Neue"/>
                <a:ea typeface="Helvetica Neue"/>
                <a:cs typeface="Helvetica Neue"/>
                <a:sym typeface="Helvetica Neue"/>
              </a:defRPr>
            </a:lvl1pPr>
          </a:lstStyle>
          <a:p>
            <a:pPr/>
            <a:r>
              <a:t>La vita morale dell'uomo, il suo modo di comportarsi virtuosamente, non risponde a un modello sociale o a una richiesta di benessere. Non si segue la legge di Dio per sublimare la legge dell'uomo, ma si agisce secondo la volontà divina perfezionando - o talvolta mortificando - la legislazione umana. </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520"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Un cambiamento d’epoca</a:t>
            </a:r>
          </a:p>
        </p:txBody>
      </p:sp>
      <p:sp>
        <p:nvSpPr>
          <p:cNvPr id="521" name="Il cambiamento d’epoca che stiamo affrontando rende oggi ancora più necessaria la continua interazione tra battezzati e…"/>
          <p:cNvSpPr txBox="1"/>
          <p:nvPr/>
        </p:nvSpPr>
        <p:spPr>
          <a:xfrm>
            <a:off x="273324" y="2158096"/>
            <a:ext cx="8597353" cy="35329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Il cambiamento d’epoca che stiamo affrontando rende oggi ancora più necessaria la continua interazione tra battezzati e</a:t>
            </a:r>
          </a:p>
          <a:p>
            <a:pPr algn="just" defTabSz="457200">
              <a:lnSpc>
                <a:spcPct val="120000"/>
              </a:lnSpc>
              <a:defRPr sz="2400">
                <a:solidFill>
                  <a:srgbClr val="1B1E25"/>
                </a:solidFill>
                <a:latin typeface="Helvetica Neue"/>
                <a:ea typeface="Helvetica Neue"/>
                <a:cs typeface="Helvetica Neue"/>
                <a:sym typeface="Helvetica Neue"/>
              </a:defRPr>
            </a:pPr>
            <a:r>
              <a:t>Magistero, tra cittadini ed esperti, tra popolo e istituzioni. In particolare, va nuovamente riconosciuto che la realtà si vede meglio dai margini e che i poveri sono soggetti di una specifica intelligenza, indispensabile alla Chiesa e all’umanità.</a:t>
            </a:r>
          </a:p>
          <a:p>
            <a:pPr algn="just" defTabSz="457200">
              <a:lnSpc>
                <a:spcPct val="120000"/>
              </a:lnSpc>
              <a:defRPr sz="2400">
                <a:solidFill>
                  <a:srgbClr val="1B1E25"/>
                </a:solidFill>
                <a:latin typeface="Helvetica Neue"/>
                <a:ea typeface="Helvetica Neue"/>
                <a:cs typeface="Helvetica Neue"/>
                <a:sym typeface="Helvetica Neue"/>
              </a:defRPr>
            </a:pPr>
          </a:p>
          <a:p>
            <a:pPr algn="just" defTabSz="457200">
              <a:lnSpc>
                <a:spcPct val="120000"/>
              </a:lnSpc>
              <a:defRPr sz="2400">
                <a:solidFill>
                  <a:srgbClr val="1B1E25"/>
                </a:solidFill>
                <a:latin typeface="Helvetica Neue"/>
                <a:ea typeface="Helvetica Neue"/>
                <a:cs typeface="Helvetica Neue"/>
                <a:sym typeface="Helvetica Neue"/>
              </a:defRPr>
            </a:pPr>
            <a:r>
              <a:t>Leone XIV, Dilexi Te n. 82</a:t>
            </a:r>
          </a:p>
        </p:txBody>
      </p:sp>
      <p:sp>
        <p:nvSpPr>
          <p:cNvPr id="522"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Quale intelligenza?</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525" name="TextBox 8"/>
          <p:cNvSpPr txBox="1"/>
          <p:nvPr/>
        </p:nvSpPr>
        <p:spPr>
          <a:xfrm>
            <a:off x="635000" y="240295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Grazie</a:t>
            </a:r>
          </a:p>
        </p:txBody>
      </p:sp>
      <p:sp>
        <p:nvSpPr>
          <p:cNvPr id="526" name="Subtitle 2"/>
          <p:cNvSpPr txBox="1"/>
          <p:nvPr/>
        </p:nvSpPr>
        <p:spPr>
          <a:xfrm>
            <a:off x="292100" y="3200142"/>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u="sng">
                <a:solidFill>
                  <a:srgbClr val="294FC1"/>
                </a:solidFill>
                <a:uFill>
                  <a:solidFill>
                    <a:srgbClr val="294FC1"/>
                  </a:solidFill>
                </a:uFill>
                <a:latin typeface="+mj-lt"/>
                <a:ea typeface="+mj-ea"/>
                <a:cs typeface="+mj-cs"/>
                <a:sym typeface="Helvetica"/>
                <a:hlinkClick r:id="rId2" invalidUrl="" action="" tgtFrame="" tooltip="" history="1" highlightClick="0" endSnd="0"/>
              </a:defRPr>
            </a:lvl1pPr>
          </a:lstStyle>
          <a:p>
            <a:pPr>
              <a:defRPr u="none">
                <a:solidFill>
                  <a:schemeClr val="accent1"/>
                </a:solidFill>
                <a:uFillTx/>
              </a:defRPr>
            </a:pPr>
            <a:r>
              <a:rPr u="sng">
                <a:solidFill>
                  <a:srgbClr val="294FC1"/>
                </a:solidFill>
                <a:uFill>
                  <a:solidFill>
                    <a:srgbClr val="294FC1"/>
                  </a:solidFill>
                </a:uFill>
                <a:hlinkClick r:id="rId2" invalidUrl="" action="" tgtFrame="" tooltip="" history="1" highlightClick="0" endSnd="0"/>
              </a:rPr>
              <a:t>cmendoza@pusc.it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Picture 1" descr="Picture 1"/>
          <p:cNvPicPr>
            <a:picLocks noChangeAspect="1"/>
          </p:cNvPicPr>
          <p:nvPr/>
        </p:nvPicPr>
        <p:blipFill>
          <a:blip r:embed="rId2">
            <a:extLst/>
          </a:blip>
          <a:stretch>
            <a:fillRect/>
          </a:stretch>
        </p:blipFill>
        <p:spPr>
          <a:xfrm>
            <a:off x="-76065" y="-342900"/>
            <a:ext cx="9347066" cy="7594600"/>
          </a:xfrm>
          <a:prstGeom prst="rect">
            <a:avLst/>
          </a:prstGeom>
          <a:ln w="12700">
            <a:miter lim="400000"/>
          </a:ln>
        </p:spPr>
      </p:pic>
      <p:sp>
        <p:nvSpPr>
          <p:cNvPr id="288" name="Rounded Rectangle 2"/>
          <p:cNvSpPr/>
          <p:nvPr/>
        </p:nvSpPr>
        <p:spPr>
          <a:xfrm>
            <a:off x="1257300" y="1701800"/>
            <a:ext cx="6705600" cy="3352800"/>
          </a:xfrm>
          <a:prstGeom prst="roundRect">
            <a:avLst>
              <a:gd name="adj" fmla="val 16667"/>
            </a:avLst>
          </a:prstGeom>
          <a:solidFill>
            <a:srgbClr val="FFFFFF">
              <a:alpha val="95000"/>
            </a:srgbClr>
          </a:solidFill>
          <a:ln>
            <a:solidFill>
              <a:srgbClr val="FFFFFF"/>
            </a:solidFill>
          </a:ln>
        </p:spPr>
        <p:txBody>
          <a:bodyPr lIns="45719" rIns="45719" anchor="ctr"/>
          <a:lstStyle/>
          <a:p>
            <a:pPr algn="ctr">
              <a:defRPr>
                <a:solidFill>
                  <a:srgbClr val="FFFFFF"/>
                </a:solidFill>
              </a:defRPr>
            </a:pPr>
          </a:p>
        </p:txBody>
      </p:sp>
      <p:sp>
        <p:nvSpPr>
          <p:cNvPr id="289" name="Text Placeholder 3"/>
          <p:cNvSpPr txBox="1"/>
          <p:nvPr/>
        </p:nvSpPr>
        <p:spPr>
          <a:xfrm>
            <a:off x="1530350" y="2767883"/>
            <a:ext cx="6159500" cy="16027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spcBef>
                <a:spcPts val="700"/>
              </a:spcBef>
              <a:defRPr b="1" sz="5500">
                <a:latin typeface="+mn-lt"/>
                <a:ea typeface="+mn-ea"/>
                <a:cs typeface="+mn-cs"/>
                <a:sym typeface="Arial"/>
              </a:defRPr>
            </a:lvl1pPr>
          </a:lstStyle>
          <a:p>
            <a:pPr/>
            <a:r>
              <a:t>1. Struttura del libro</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292"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Definizione di povertà</a:t>
            </a:r>
          </a:p>
        </p:txBody>
      </p:sp>
      <p:sp>
        <p:nvSpPr>
          <p:cNvPr id="293" name="La prima parte considera il significato dei beni necessari allo sviluppo umano, distinguendo i beni materiali da quelli razionali e spirituali.…"/>
          <p:cNvSpPr txBox="1"/>
          <p:nvPr/>
        </p:nvSpPr>
        <p:spPr>
          <a:xfrm>
            <a:off x="297723" y="1910780"/>
            <a:ext cx="8548554" cy="3973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La prima parte considera il significato dei beni necessari allo sviluppo umano, distinguendo i beni materiali da quelli razionali e spirituali. </a:t>
            </a:r>
          </a:p>
          <a:p>
            <a:pPr algn="just" defTabSz="457200">
              <a:lnSpc>
                <a:spcPct val="120000"/>
              </a:lnSpc>
              <a:defRPr sz="2400">
                <a:solidFill>
                  <a:srgbClr val="1B1E25"/>
                </a:solidFill>
                <a:latin typeface="Helvetica Neue"/>
                <a:ea typeface="Helvetica Neue"/>
                <a:cs typeface="Helvetica Neue"/>
                <a:sym typeface="Helvetica Neue"/>
              </a:defRPr>
            </a:pPr>
            <a:r>
              <a:t>La seconda parte affronta il problema della scarsità di questi beni per scoprire alcune delle radici della povertà, in questa parte si parla di povertà al plurale: la povertà materiale è miseria, la povertà razionale è disordine e la povertà spirituale è dipendenza. </a:t>
            </a:r>
          </a:p>
        </p:txBody>
      </p:sp>
      <p:sp>
        <p:nvSpPr>
          <p:cNvPr id="294"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Le prime due parti</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297" name="TextBox 8"/>
          <p:cNvSpPr txBox="1"/>
          <p:nvPr/>
        </p:nvSpPr>
        <p:spPr>
          <a:xfrm>
            <a:off x="635000" y="466275"/>
            <a:ext cx="82169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Soluzioni alla povertà</a:t>
            </a:r>
          </a:p>
        </p:txBody>
      </p:sp>
      <p:sp>
        <p:nvSpPr>
          <p:cNvPr id="298" name="La terza parte indica una via per superare queste povertà, che si struttura nelle domande che l'individuo che vive in una condizione di povertà è chiamato a risolvere: una domanda etica che si riferisce al perché si vuole superare la propria condizione, "/>
          <p:cNvSpPr txBox="1"/>
          <p:nvPr/>
        </p:nvSpPr>
        <p:spPr>
          <a:xfrm>
            <a:off x="273324" y="1929496"/>
            <a:ext cx="8597353" cy="52939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lnSpc>
                <a:spcPct val="120000"/>
              </a:lnSpc>
              <a:defRPr sz="2400">
                <a:solidFill>
                  <a:srgbClr val="1B1E25"/>
                </a:solidFill>
                <a:latin typeface="Helvetica Neue"/>
                <a:ea typeface="Helvetica Neue"/>
                <a:cs typeface="Helvetica Neue"/>
                <a:sym typeface="Helvetica Neue"/>
              </a:defRPr>
            </a:pPr>
            <a:r>
              <a:t>La terza parte indica una via per superare queste povertà, che si struttura nelle domande che l'individuo che vive in una condizione di povertà è chiamato a risolvere: una domanda etica che si riferisce al perché si vuole superare la propria condizione, una domanda tecnica che considera gli strumenti necessari per farlo e infine una domanda sociale che aiuta a pensare con chi è possibile superare la povertà. </a:t>
            </a:r>
          </a:p>
          <a:p>
            <a:pPr algn="just" defTabSz="457200">
              <a:lnSpc>
                <a:spcPct val="120000"/>
              </a:lnSpc>
              <a:defRPr sz="2400">
                <a:solidFill>
                  <a:srgbClr val="1B1E25"/>
                </a:solidFill>
                <a:latin typeface="Helvetica Neue"/>
                <a:ea typeface="Helvetica Neue"/>
                <a:cs typeface="Helvetica Neue"/>
                <a:sym typeface="Helvetica Neue"/>
              </a:defRPr>
            </a:pPr>
            <a:r>
              <a:t>La quarta e ultima parte si interroga sul ruolo delle strutture sociali ed economiche - politiche monetarie, creditizie, fiscali e di welfare, sanità, ecc. - nello sviluppo o nella povertà delle nazioni.</a:t>
            </a:r>
          </a:p>
        </p:txBody>
      </p:sp>
      <p:sp>
        <p:nvSpPr>
          <p:cNvPr id="299" name="Subtitle 2"/>
          <p:cNvSpPr txBox="1"/>
          <p:nvPr/>
        </p:nvSpPr>
        <p:spPr>
          <a:xfrm>
            <a:off x="292100" y="1263461"/>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Le ultime due parti</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pasted-image.tiff" descr="pasted-image.tiff"/>
          <p:cNvPicPr>
            <a:picLocks noChangeAspect="1"/>
          </p:cNvPicPr>
          <p:nvPr/>
        </p:nvPicPr>
        <p:blipFill>
          <a:blip r:embed="rId2">
            <a:extLst/>
          </a:blip>
          <a:stretch>
            <a:fillRect/>
          </a:stretch>
        </p:blipFill>
        <p:spPr>
          <a:xfrm>
            <a:off x="-584359" y="-12769"/>
            <a:ext cx="10274459" cy="6858001"/>
          </a:xfrm>
          <a:prstGeom prst="rect">
            <a:avLst/>
          </a:prstGeom>
          <a:ln w="12700">
            <a:miter lim="400000"/>
          </a:ln>
        </p:spPr>
      </p:pic>
      <p:sp>
        <p:nvSpPr>
          <p:cNvPr id="302" name="TextBox 7"/>
          <p:cNvSpPr/>
          <p:nvPr/>
        </p:nvSpPr>
        <p:spPr>
          <a:xfrm>
            <a:off x="-101600" y="5207000"/>
            <a:ext cx="9690100" cy="1938991"/>
          </a:xfrm>
          <a:prstGeom prst="rect">
            <a:avLst/>
          </a:prstGeom>
          <a:solidFill>
            <a:srgbClr val="FFFFFF">
              <a:alpha val="79000"/>
            </a:srgbClr>
          </a:solidFill>
          <a:ln w="12700">
            <a:miter lim="400000"/>
          </a:ln>
        </p:spPr>
        <p:txBody>
          <a:bodyPr lIns="45719" rIns="45719"/>
          <a:lstStyle/>
          <a:p>
            <a:pPr>
              <a:defRPr sz="12000">
                <a:solidFill>
                  <a:srgbClr val="46651E">
                    <a:alpha val="67000"/>
                  </a:srgbClr>
                </a:solidFill>
              </a:defRPr>
            </a:pPr>
          </a:p>
        </p:txBody>
      </p:sp>
      <p:sp>
        <p:nvSpPr>
          <p:cNvPr id="303" name="TextBox 8"/>
          <p:cNvSpPr txBox="1"/>
          <p:nvPr/>
        </p:nvSpPr>
        <p:spPr>
          <a:xfrm>
            <a:off x="495663" y="5253082"/>
            <a:ext cx="8216901"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pc="-70" sz="4600">
                <a:solidFill>
                  <a:srgbClr val="5F5F5F"/>
                </a:solidFill>
                <a:latin typeface="+mj-lt"/>
                <a:ea typeface="+mj-ea"/>
                <a:cs typeface="+mj-cs"/>
                <a:sym typeface="Helvetica"/>
              </a:defRPr>
            </a:lvl1pPr>
          </a:lstStyle>
          <a:p>
            <a:pPr/>
            <a:r>
              <a:t>Povertà come virtù cristiana</a:t>
            </a:r>
          </a:p>
        </p:txBody>
      </p:sp>
      <p:sp>
        <p:nvSpPr>
          <p:cNvPr id="304" name="Subtitle 2"/>
          <p:cNvSpPr txBox="1"/>
          <p:nvPr/>
        </p:nvSpPr>
        <p:spPr>
          <a:xfrm>
            <a:off x="317500" y="5957792"/>
            <a:ext cx="8559800" cy="548633"/>
          </a:xfrm>
          <a:prstGeom prst="rect">
            <a:avLst/>
          </a:prstGeom>
          <a:ln w="12700">
            <a:miter lim="400000"/>
          </a:ln>
          <a:extLst>
            <a:ext uri="{C572A759-6A51-4108-AA02-DFA0A04FC94B}">
              <ma14:wrappingTextBoxFlag xmlns:ma14="http://schemas.microsoft.com/office/mac/drawingml/2011/main" val="1"/>
            </a:ext>
          </a:extLst>
        </p:spPr>
        <p:txBody>
          <a:bodyPr lIns="45715" tIns="45715" rIns="45715" bIns="45715">
            <a:spAutoFit/>
          </a:bodyPr>
          <a:lstStyle>
            <a:lvl1pPr algn="ctr" defTabSz="457200">
              <a:spcBef>
                <a:spcPts val="400"/>
              </a:spcBef>
              <a:defRPr b="1" spc="-29" sz="3000">
                <a:solidFill>
                  <a:schemeClr val="accent1"/>
                </a:solidFill>
                <a:latin typeface="+mj-lt"/>
                <a:ea typeface="+mj-ea"/>
                <a:cs typeface="+mj-cs"/>
                <a:sym typeface="Helvetica"/>
              </a:defRPr>
            </a:lvl1pPr>
          </a:lstStyle>
          <a:p>
            <a:pPr/>
            <a:r>
              <a:t>Cardinale Raniero Cantalamessa</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LI_Connect SS template">
  <a:themeElements>
    <a:clrScheme name="LI_Connect SS template">
      <a:dk1>
        <a:srgbClr val="000000"/>
      </a:dk1>
      <a:lt1>
        <a:srgbClr val="FFFFFF"/>
      </a:lt1>
      <a:dk2>
        <a:srgbClr val="A7A7A7"/>
      </a:dk2>
      <a:lt2>
        <a:srgbClr val="535353"/>
      </a:lt2>
      <a:accent1>
        <a:srgbClr val="0072B2"/>
      </a:accent1>
      <a:accent2>
        <a:srgbClr val="8CC73F"/>
      </a:accent2>
      <a:accent3>
        <a:srgbClr val="FF7328"/>
      </a:accent3>
      <a:accent4>
        <a:srgbClr val="C10059"/>
      </a:accent4>
      <a:accent5>
        <a:srgbClr val="E5B624"/>
      </a:accent5>
      <a:accent6>
        <a:srgbClr val="7F7F7F"/>
      </a:accent6>
      <a:hlink>
        <a:srgbClr val="0000FF"/>
      </a:hlink>
      <a:folHlink>
        <a:srgbClr val="FF00FF"/>
      </a:folHlink>
    </a:clrScheme>
    <a:fontScheme name="LI_Connect SS template">
      <a:majorFont>
        <a:latin typeface="Helvetica"/>
        <a:ea typeface="Helvetica"/>
        <a:cs typeface="Helvetica"/>
      </a:majorFont>
      <a:minorFont>
        <a:latin typeface="Arial"/>
        <a:ea typeface="Arial"/>
        <a:cs typeface="Arial"/>
      </a:minorFont>
    </a:fontScheme>
    <a:fmtScheme name="LI_Connect SS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LI_Connect SS template">
  <a:themeElements>
    <a:clrScheme name="LI_Connect SS template">
      <a:dk1>
        <a:srgbClr val="000000"/>
      </a:dk1>
      <a:lt1>
        <a:srgbClr val="FFFFFF"/>
      </a:lt1>
      <a:dk2>
        <a:srgbClr val="A7A7A7"/>
      </a:dk2>
      <a:lt2>
        <a:srgbClr val="535353"/>
      </a:lt2>
      <a:accent1>
        <a:srgbClr val="0072B2"/>
      </a:accent1>
      <a:accent2>
        <a:srgbClr val="8CC73F"/>
      </a:accent2>
      <a:accent3>
        <a:srgbClr val="FF7328"/>
      </a:accent3>
      <a:accent4>
        <a:srgbClr val="C10059"/>
      </a:accent4>
      <a:accent5>
        <a:srgbClr val="E5B624"/>
      </a:accent5>
      <a:accent6>
        <a:srgbClr val="7F7F7F"/>
      </a:accent6>
      <a:hlink>
        <a:srgbClr val="0000FF"/>
      </a:hlink>
      <a:folHlink>
        <a:srgbClr val="FF00FF"/>
      </a:folHlink>
    </a:clrScheme>
    <a:fontScheme name="LI_Connect SS template">
      <a:majorFont>
        <a:latin typeface="Helvetica"/>
        <a:ea typeface="Helvetica"/>
        <a:cs typeface="Helvetica"/>
      </a:majorFont>
      <a:minorFont>
        <a:latin typeface="Arial"/>
        <a:ea typeface="Arial"/>
        <a:cs typeface="Arial"/>
      </a:minorFont>
    </a:fontScheme>
    <a:fmtScheme name="LI_Connect SS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159"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