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76" r:id="rId8"/>
    <p:sldId id="264" r:id="rId9"/>
    <p:sldId id="265" r:id="rId10"/>
    <p:sldId id="266" r:id="rId11"/>
    <p:sldId id="267" r:id="rId12"/>
    <p:sldId id="268" r:id="rId13"/>
    <p:sldId id="270" r:id="rId14"/>
    <p:sldId id="271" r:id="rId15"/>
    <p:sldId id="272" r:id="rId16"/>
    <p:sldId id="273" r:id="rId17"/>
    <p:sldId id="274" r:id="rId18"/>
    <p:sldId id="275"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05"/>
  </p:normalViewPr>
  <p:slideViewPr>
    <p:cSldViewPr>
      <p:cViewPr varScale="1">
        <p:scale>
          <a:sx n="93" d="100"/>
          <a:sy n="93" d="100"/>
        </p:scale>
        <p:origin x="100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A12C750-6467-4D99-9CC6-73E73A998FD5}" type="datetimeFigureOut">
              <a:rPr lang="it-IT" smtClean="0"/>
              <a:pPr/>
              <a:t>07/10/21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A12C750-6467-4D99-9CC6-73E73A998FD5}" type="datetimeFigureOut">
              <a:rPr lang="it-IT" smtClean="0"/>
              <a:pPr/>
              <a:t>07/10/21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A12C750-6467-4D99-9CC6-73E73A998FD5}" type="datetimeFigureOut">
              <a:rPr lang="it-IT" smtClean="0"/>
              <a:pPr/>
              <a:t>07/10/21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A12C750-6467-4D99-9CC6-73E73A998FD5}" type="datetimeFigureOut">
              <a:rPr lang="it-IT" smtClean="0"/>
              <a:pPr/>
              <a:t>07/10/21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9A12C750-6467-4D99-9CC6-73E73A998FD5}" type="datetimeFigureOut">
              <a:rPr lang="it-IT" smtClean="0"/>
              <a:pPr/>
              <a:t>07/10/21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A12C750-6467-4D99-9CC6-73E73A998FD5}" type="datetimeFigureOut">
              <a:rPr lang="it-IT" smtClean="0"/>
              <a:pPr/>
              <a:t>07/10/21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A12C750-6467-4D99-9CC6-73E73A998FD5}" type="datetimeFigureOut">
              <a:rPr lang="it-IT" smtClean="0"/>
              <a:pPr/>
              <a:t>07/10/21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9A12C750-6467-4D99-9CC6-73E73A998FD5}" type="datetimeFigureOut">
              <a:rPr lang="it-IT" smtClean="0"/>
              <a:pPr/>
              <a:t>07/10/21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A12C750-6467-4D99-9CC6-73E73A998FD5}" type="datetimeFigureOut">
              <a:rPr lang="it-IT" smtClean="0"/>
              <a:pPr/>
              <a:t>07/10/21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A12C750-6467-4D99-9CC6-73E73A998FD5}" type="datetimeFigureOut">
              <a:rPr lang="it-IT" smtClean="0"/>
              <a:pPr/>
              <a:t>07/10/21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9A12C750-6467-4D99-9CC6-73E73A998FD5}" type="datetimeFigureOut">
              <a:rPr lang="it-IT" smtClean="0"/>
              <a:pPr/>
              <a:t>07/10/21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0948A1-F322-48CA-857F-278F6372049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12C750-6467-4D99-9CC6-73E73A998FD5}" type="datetimeFigureOut">
              <a:rPr lang="it-IT" smtClean="0"/>
              <a:pPr/>
              <a:t>07/10/21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48A1-F322-48CA-857F-278F6372049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t.wikipedia.org/wiki/Il_ritorno_di_don_Camillo"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Ludovico_seitz,_storie_di_maria,_1892-1908,_pentecoste_01.jpg"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olontariatoggi.info/il-papa-scrive-a-unitalsi-sentitemi-accanto/"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eekblast.com.br/2017/05/superman-renascimento-chega-nas-bancas.html"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42918"/>
            <a:ext cx="7772400" cy="2714644"/>
          </a:xfrm>
        </p:spPr>
        <p:txBody>
          <a:bodyPr>
            <a:normAutofit/>
          </a:bodyPr>
          <a:lstStyle/>
          <a:p>
            <a:r>
              <a:rPr lang="it-IT" b="1" dirty="0">
                <a:solidFill>
                  <a:srgbClr val="FF0000"/>
                </a:solidFill>
                <a:latin typeface="Arial Black" pitchFamily="34" charset="0"/>
                <a:cs typeface="Aharoni" pitchFamily="2" charset="-79"/>
              </a:rPr>
              <a:t>AMMISSIONI E DIMISSIONI DAL SEMINARIO</a:t>
            </a:r>
          </a:p>
        </p:txBody>
      </p:sp>
      <p:sp>
        <p:nvSpPr>
          <p:cNvPr id="3" name="Sottotitolo 2"/>
          <p:cNvSpPr>
            <a:spLocks noGrp="1"/>
          </p:cNvSpPr>
          <p:nvPr>
            <p:ph type="subTitle" idx="1"/>
          </p:nvPr>
        </p:nvSpPr>
        <p:spPr>
          <a:xfrm>
            <a:off x="1357290" y="3571876"/>
            <a:ext cx="6400800" cy="2395542"/>
          </a:xfrm>
        </p:spPr>
        <p:txBody>
          <a:bodyPr>
            <a:normAutofit/>
          </a:bodyPr>
          <a:lstStyle/>
          <a:p>
            <a:pPr algn="l">
              <a:buFont typeface="Wingdings" pitchFamily="2" charset="2"/>
              <a:buChar char="§"/>
            </a:pPr>
            <a:r>
              <a:rPr lang="it-IT" sz="2400" b="1" dirty="0">
                <a:solidFill>
                  <a:schemeClr val="tx1"/>
                </a:solidFill>
              </a:rPr>
              <a:t>Codice di Diritto Canonico </a:t>
            </a:r>
          </a:p>
          <a:p>
            <a:pPr algn="l">
              <a:buFont typeface="Wingdings" pitchFamily="2" charset="2"/>
              <a:buChar char="§"/>
            </a:pPr>
            <a:r>
              <a:rPr lang="it-IT" sz="2400" b="1" dirty="0" err="1">
                <a:solidFill>
                  <a:schemeClr val="tx1"/>
                </a:solidFill>
              </a:rPr>
              <a:t>Ratio</a:t>
            </a:r>
            <a:r>
              <a:rPr lang="it-IT" sz="2400" b="1" dirty="0">
                <a:solidFill>
                  <a:schemeClr val="tx1"/>
                </a:solidFill>
              </a:rPr>
              <a:t> </a:t>
            </a:r>
            <a:r>
              <a:rPr lang="it-IT" sz="2400" b="1" dirty="0" err="1">
                <a:solidFill>
                  <a:schemeClr val="tx1"/>
                </a:solidFill>
              </a:rPr>
              <a:t>Fundamentalis</a:t>
            </a:r>
            <a:r>
              <a:rPr lang="it-IT" sz="2400" b="1" dirty="0">
                <a:solidFill>
                  <a:schemeClr val="tx1"/>
                </a:solidFill>
              </a:rPr>
              <a:t> </a:t>
            </a:r>
            <a:r>
              <a:rPr lang="it-IT" sz="2400" b="1" dirty="0" err="1">
                <a:solidFill>
                  <a:schemeClr val="tx1"/>
                </a:solidFill>
              </a:rPr>
              <a:t>Institutionis</a:t>
            </a:r>
            <a:r>
              <a:rPr lang="it-IT" sz="2400" b="1" dirty="0">
                <a:solidFill>
                  <a:schemeClr val="tx1"/>
                </a:solidFill>
              </a:rPr>
              <a:t> </a:t>
            </a:r>
            <a:r>
              <a:rPr lang="it-IT" sz="2400" b="1" dirty="0" err="1">
                <a:solidFill>
                  <a:schemeClr val="tx1"/>
                </a:solidFill>
              </a:rPr>
              <a:t>Sacerdotalis</a:t>
            </a:r>
            <a:endParaRPr lang="it-IT" sz="2400" b="1" dirty="0">
              <a:solidFill>
                <a:schemeClr val="tx1"/>
              </a:solidFill>
            </a:endParaRPr>
          </a:p>
          <a:p>
            <a:pPr algn="l">
              <a:buFont typeface="Wingdings" pitchFamily="2" charset="2"/>
              <a:buChar char="§"/>
            </a:pPr>
            <a:r>
              <a:rPr lang="it-IT" sz="2400" b="1" dirty="0">
                <a:solidFill>
                  <a:schemeClr val="tx1"/>
                </a:solidFill>
              </a:rPr>
              <a:t>G. Ghirlanda </a:t>
            </a:r>
            <a:r>
              <a:rPr lang="it-IT" sz="2400" b="1" dirty="0" err="1">
                <a:solidFill>
                  <a:schemeClr val="tx1"/>
                </a:solidFill>
              </a:rPr>
              <a:t>Sj</a:t>
            </a:r>
            <a:r>
              <a:rPr lang="it-IT" sz="2400" b="1" dirty="0">
                <a:solidFill>
                  <a:schemeClr val="tx1"/>
                </a:solidFill>
              </a:rPr>
              <a:t> “Il Sacramento dell’ordine e la vita dei chierici” (pp.200-204)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br>
              <a:rPr lang="it-IT" b="1" dirty="0"/>
            </a:br>
            <a:r>
              <a:rPr lang="it-IT" b="1" dirty="0">
                <a:solidFill>
                  <a:schemeClr val="accent1">
                    <a:lumMod val="75000"/>
                  </a:schemeClr>
                </a:solidFill>
              </a:rPr>
              <a:t>Salute fisica</a:t>
            </a:r>
            <a:br>
              <a:rPr lang="it-IT" b="1" dirty="0"/>
            </a:br>
            <a:br>
              <a:rPr lang="it-IT" dirty="0"/>
            </a:br>
            <a:endParaRPr lang="it-IT" dirty="0"/>
          </a:p>
        </p:txBody>
      </p:sp>
      <p:sp>
        <p:nvSpPr>
          <p:cNvPr id="3" name="Segnaposto contenuto 2"/>
          <p:cNvSpPr>
            <a:spLocks noGrp="1"/>
          </p:cNvSpPr>
          <p:nvPr>
            <p:ph idx="1"/>
          </p:nvPr>
        </p:nvSpPr>
        <p:spPr>
          <a:xfrm>
            <a:off x="457200" y="1600200"/>
            <a:ext cx="4114800" cy="4525963"/>
          </a:xfrm>
        </p:spPr>
        <p:txBody>
          <a:bodyPr>
            <a:normAutofit fontScale="77500" lnSpcReduction="20000"/>
          </a:bodyPr>
          <a:lstStyle/>
          <a:p>
            <a:pPr algn="just">
              <a:buNone/>
            </a:pPr>
            <a:r>
              <a:rPr lang="it-IT" dirty="0"/>
              <a:t>Certificata mediante attestati</a:t>
            </a:r>
          </a:p>
          <a:p>
            <a:pPr algn="just">
              <a:buNone/>
            </a:pPr>
            <a:r>
              <a:rPr lang="it-IT" dirty="0"/>
              <a:t>medici che attestino anche</a:t>
            </a:r>
          </a:p>
          <a:p>
            <a:pPr algn="just">
              <a:buNone/>
            </a:pPr>
            <a:r>
              <a:rPr lang="it-IT" dirty="0"/>
              <a:t>malattie, interventi e terapie</a:t>
            </a:r>
          </a:p>
          <a:p>
            <a:pPr algn="just">
              <a:buNone/>
            </a:pPr>
            <a:r>
              <a:rPr lang="it-IT" dirty="0"/>
              <a:t>pregresse.  Solo il rettore e il</a:t>
            </a:r>
          </a:p>
          <a:p>
            <a:pPr algn="just">
              <a:buNone/>
            </a:pPr>
            <a:r>
              <a:rPr lang="it-IT" dirty="0"/>
              <a:t>vescovo possono conoscere</a:t>
            </a:r>
          </a:p>
          <a:p>
            <a:pPr algn="just">
              <a:buNone/>
            </a:pPr>
            <a:r>
              <a:rPr lang="it-IT" dirty="0"/>
              <a:t>la documentazione medica.</a:t>
            </a:r>
          </a:p>
          <a:p>
            <a:pPr algn="just">
              <a:buNone/>
            </a:pPr>
            <a:r>
              <a:rPr lang="it-IT" dirty="0"/>
              <a:t>Attenzione particolare nei</a:t>
            </a:r>
          </a:p>
          <a:p>
            <a:pPr algn="just">
              <a:buNone/>
            </a:pPr>
            <a:r>
              <a:rPr lang="it-IT" dirty="0"/>
              <a:t>casi di celiachia, alcolismo o</a:t>
            </a:r>
          </a:p>
          <a:p>
            <a:pPr algn="just">
              <a:buNone/>
            </a:pPr>
            <a:r>
              <a:rPr lang="it-IT" dirty="0"/>
              <a:t>malattie analoghe (RFIS 190)</a:t>
            </a:r>
          </a:p>
        </p:txBody>
      </p:sp>
      <p:pic>
        <p:nvPicPr>
          <p:cNvPr id="12" name="Immagine 11">
            <a:extLst>
              <a:ext uri="{FF2B5EF4-FFF2-40B4-BE49-F238E27FC236}">
                <a16:creationId xmlns:a16="http://schemas.microsoft.com/office/drawing/2014/main" id="{BC88FDB1-34D4-9E41-80E4-DE74877BE5D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33782" y="1611179"/>
            <a:ext cx="4142747" cy="311396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psicologo.jpg"/>
          <p:cNvPicPr>
            <a:picLocks noChangeAspect="1"/>
          </p:cNvPicPr>
          <p:nvPr/>
        </p:nvPicPr>
        <p:blipFill>
          <a:blip r:embed="rId2"/>
          <a:stretch>
            <a:fillRect/>
          </a:stretch>
        </p:blipFill>
        <p:spPr>
          <a:xfrm>
            <a:off x="357158" y="1428736"/>
            <a:ext cx="8001024" cy="4572032"/>
          </a:xfrm>
          <a:prstGeom prst="rect">
            <a:avLst/>
          </a:prstGeom>
        </p:spPr>
      </p:pic>
      <p:sp>
        <p:nvSpPr>
          <p:cNvPr id="2" name="Titolo 1"/>
          <p:cNvSpPr>
            <a:spLocks noGrp="1"/>
          </p:cNvSpPr>
          <p:nvPr>
            <p:ph type="title"/>
          </p:nvPr>
        </p:nvSpPr>
        <p:spPr>
          <a:xfrm>
            <a:off x="428596" y="285728"/>
            <a:ext cx="8229600" cy="1143000"/>
          </a:xfrm>
        </p:spPr>
        <p:txBody>
          <a:bodyPr>
            <a:normAutofit fontScale="90000"/>
          </a:bodyPr>
          <a:lstStyle/>
          <a:p>
            <a:br>
              <a:rPr lang="it-IT" sz="4000" b="1" dirty="0">
                <a:solidFill>
                  <a:schemeClr val="accent1">
                    <a:lumMod val="75000"/>
                  </a:schemeClr>
                </a:solidFill>
              </a:rPr>
            </a:br>
            <a:r>
              <a:rPr lang="it-IT" sz="4000" b="1" dirty="0">
                <a:solidFill>
                  <a:schemeClr val="accent1">
                    <a:lumMod val="75000"/>
                  </a:schemeClr>
                </a:solidFill>
              </a:rPr>
              <a:t>Salute psichica</a:t>
            </a:r>
            <a:br>
              <a:rPr lang="it-IT" sz="4000" b="1" dirty="0">
                <a:solidFill>
                  <a:schemeClr val="accent1">
                    <a:lumMod val="75000"/>
                  </a:schemeClr>
                </a:solidFill>
              </a:rPr>
            </a:br>
            <a:endParaRPr lang="it-IT" sz="4000" b="1" dirty="0">
              <a:solidFill>
                <a:schemeClr val="accent1">
                  <a:lumMod val="75000"/>
                </a:schemeClr>
              </a:solidFill>
            </a:endParaRPr>
          </a:p>
        </p:txBody>
      </p:sp>
      <p:sp>
        <p:nvSpPr>
          <p:cNvPr id="3" name="Segnaposto contenuto 2"/>
          <p:cNvSpPr>
            <a:spLocks noGrp="1"/>
          </p:cNvSpPr>
          <p:nvPr>
            <p:ph idx="1"/>
          </p:nvPr>
        </p:nvSpPr>
        <p:spPr>
          <a:xfrm>
            <a:off x="4714876" y="1428736"/>
            <a:ext cx="3857652" cy="4686319"/>
          </a:xfrm>
        </p:spPr>
        <p:txBody>
          <a:bodyPr>
            <a:normAutofit fontScale="62500" lnSpcReduction="20000"/>
          </a:bodyPr>
          <a:lstStyle/>
          <a:p>
            <a:pPr>
              <a:buNone/>
            </a:pPr>
            <a:endParaRPr lang="it-IT" sz="4200" b="1" dirty="0"/>
          </a:p>
          <a:p>
            <a:pPr>
              <a:buNone/>
            </a:pPr>
            <a:r>
              <a:rPr lang="it-IT" sz="4200" b="1" dirty="0"/>
              <a:t>RFIS 193: “sarà comunque</a:t>
            </a:r>
          </a:p>
          <a:p>
            <a:pPr>
              <a:buNone/>
            </a:pPr>
            <a:r>
              <a:rPr lang="it-IT" sz="4200" b="1" dirty="0"/>
              <a:t>conveniente che si</a:t>
            </a:r>
          </a:p>
          <a:p>
            <a:pPr>
              <a:buNone/>
            </a:pPr>
            <a:r>
              <a:rPr lang="it-IT" sz="4200" b="1" dirty="0"/>
              <a:t>realizzi una valutazione</a:t>
            </a:r>
          </a:p>
          <a:p>
            <a:pPr>
              <a:buNone/>
            </a:pPr>
            <a:r>
              <a:rPr lang="it-IT" sz="4200" b="1" dirty="0"/>
              <a:t>psicologica, sia al</a:t>
            </a:r>
          </a:p>
          <a:p>
            <a:pPr>
              <a:buNone/>
            </a:pPr>
            <a:r>
              <a:rPr lang="it-IT" sz="4200" b="1" dirty="0"/>
              <a:t>momento</a:t>
            </a:r>
          </a:p>
          <a:p>
            <a:pPr>
              <a:buNone/>
            </a:pPr>
            <a:r>
              <a:rPr lang="it-IT" sz="4200" b="1" dirty="0"/>
              <a:t>dell’ammissione in</a:t>
            </a:r>
          </a:p>
          <a:p>
            <a:pPr>
              <a:buNone/>
            </a:pPr>
            <a:r>
              <a:rPr lang="it-IT" sz="4200" b="1" dirty="0"/>
              <a:t>Seminario, che nel</a:t>
            </a:r>
          </a:p>
          <a:p>
            <a:pPr>
              <a:buNone/>
            </a:pPr>
            <a:r>
              <a:rPr lang="it-IT" sz="4200" b="1" dirty="0"/>
              <a:t>tempo successivo,</a:t>
            </a:r>
          </a:p>
          <a:p>
            <a:pPr>
              <a:buNone/>
            </a:pPr>
            <a:r>
              <a:rPr lang="it-IT" sz="4200" b="1" dirty="0"/>
              <a:t>quando ciò sembri utile ai</a:t>
            </a:r>
          </a:p>
          <a:p>
            <a:pPr>
              <a:buNone/>
            </a:pPr>
            <a:r>
              <a:rPr lang="it-IT" sz="4200" b="1" dirty="0"/>
              <a:t>Formatori”</a:t>
            </a:r>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sz="3600" b="1" dirty="0">
                <a:solidFill>
                  <a:schemeClr val="accent1">
                    <a:lumMod val="75000"/>
                  </a:schemeClr>
                </a:solidFill>
              </a:rPr>
            </a:br>
            <a:r>
              <a:rPr lang="it-IT" sz="3600" b="1" dirty="0">
                <a:solidFill>
                  <a:schemeClr val="accent1">
                    <a:lumMod val="75000"/>
                  </a:schemeClr>
                </a:solidFill>
              </a:rPr>
              <a:t>Rettitudine d’intenzione </a:t>
            </a:r>
            <a:br>
              <a:rPr lang="it-IT" dirty="0"/>
            </a:br>
            <a:endParaRPr lang="it-IT" dirty="0"/>
          </a:p>
        </p:txBody>
      </p:sp>
      <p:sp>
        <p:nvSpPr>
          <p:cNvPr id="3" name="Segnaposto contenuto 2"/>
          <p:cNvSpPr>
            <a:spLocks noGrp="1"/>
          </p:cNvSpPr>
          <p:nvPr>
            <p:ph idx="1"/>
          </p:nvPr>
        </p:nvSpPr>
        <p:spPr/>
        <p:txBody>
          <a:bodyPr>
            <a:normAutofit fontScale="92500" lnSpcReduction="20000"/>
          </a:bodyPr>
          <a:lstStyle/>
          <a:p>
            <a:pPr>
              <a:buNone/>
            </a:pPr>
            <a:r>
              <a:rPr lang="it-IT" dirty="0"/>
              <a:t>OT 6: “con vigile cura, proporzionata all’età dei</a:t>
            </a:r>
          </a:p>
          <a:p>
            <a:pPr>
              <a:buNone/>
            </a:pPr>
            <a:r>
              <a:rPr lang="it-IT" dirty="0"/>
              <a:t>singoli e al loro sviluppo, si indaghi sulla retta</a:t>
            </a:r>
          </a:p>
          <a:p>
            <a:pPr>
              <a:buNone/>
            </a:pPr>
            <a:r>
              <a:rPr lang="it-IT" dirty="0"/>
              <a:t>intenzione e la libera volontà dei candidati, sulla</a:t>
            </a:r>
          </a:p>
          <a:p>
            <a:pPr>
              <a:buNone/>
            </a:pPr>
            <a:r>
              <a:rPr lang="it-IT" dirty="0"/>
              <a:t>loro idoneità spirituale, morale e intellettuale,</a:t>
            </a:r>
          </a:p>
          <a:p>
            <a:pPr>
              <a:buNone/>
            </a:pPr>
            <a:r>
              <a:rPr lang="it-IT" dirty="0"/>
              <a:t>sulla necessaria salute fisica e psichica,</a:t>
            </a:r>
          </a:p>
          <a:p>
            <a:pPr>
              <a:buNone/>
            </a:pPr>
            <a:r>
              <a:rPr lang="it-IT" dirty="0"/>
              <a:t>considerando anche le eventuali inclinazioni </a:t>
            </a:r>
          </a:p>
          <a:p>
            <a:pPr>
              <a:buNone/>
            </a:pPr>
            <a:r>
              <a:rPr lang="it-IT" dirty="0"/>
              <a:t>ereditarie. Si ponderi altresì la </a:t>
            </a:r>
            <a:r>
              <a:rPr lang="it-IT" b="1" dirty="0">
                <a:solidFill>
                  <a:srgbClr val="FF0000"/>
                </a:solidFill>
              </a:rPr>
              <a:t>capacità dei</a:t>
            </a:r>
          </a:p>
          <a:p>
            <a:pPr>
              <a:buNone/>
            </a:pPr>
            <a:r>
              <a:rPr lang="it-IT" b="1" dirty="0">
                <a:solidFill>
                  <a:srgbClr val="FF0000"/>
                </a:solidFill>
              </a:rPr>
              <a:t>candidati a sopportare gli oneri sacerdotali e ad</a:t>
            </a:r>
          </a:p>
          <a:p>
            <a:pPr>
              <a:buNone/>
            </a:pPr>
            <a:r>
              <a:rPr lang="it-IT" b="1" dirty="0">
                <a:solidFill>
                  <a:srgbClr val="FF0000"/>
                </a:solidFill>
              </a:rPr>
              <a:t>esercitare i doveri pastorali</a:t>
            </a:r>
            <a:r>
              <a:rPr lang="it-IT" dirty="0"/>
              <a:t>”</a:t>
            </a:r>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p:spPr>
        <p:txBody>
          <a:bodyPr>
            <a:normAutofit fontScale="90000"/>
          </a:bodyPr>
          <a:lstStyle/>
          <a:p>
            <a:pPr lvl="0"/>
            <a:br>
              <a:rPr lang="it-IT" sz="3600" b="1" dirty="0">
                <a:solidFill>
                  <a:srgbClr val="FF0000"/>
                </a:solidFill>
              </a:rPr>
            </a:br>
            <a:r>
              <a:rPr lang="it-IT" sz="3600" b="1" dirty="0">
                <a:solidFill>
                  <a:srgbClr val="FF0000"/>
                </a:solidFill>
              </a:rPr>
              <a:t>Provenienza da altri Seminari </a:t>
            </a:r>
            <a:br>
              <a:rPr lang="it-IT" sz="3600" b="1" dirty="0">
                <a:solidFill>
                  <a:srgbClr val="FF0000"/>
                </a:solidFill>
              </a:rPr>
            </a:br>
            <a:r>
              <a:rPr lang="it-IT" sz="3600" b="1" dirty="0">
                <a:solidFill>
                  <a:srgbClr val="FF0000"/>
                </a:solidFill>
              </a:rPr>
              <a:t>o Istituti di formazione</a:t>
            </a:r>
            <a:br>
              <a:rPr lang="it-IT" dirty="0">
                <a:solidFill>
                  <a:srgbClr val="FF0000"/>
                </a:solidFill>
              </a:rPr>
            </a:br>
            <a:endParaRPr lang="it-IT" dirty="0"/>
          </a:p>
        </p:txBody>
      </p:sp>
      <p:sp>
        <p:nvSpPr>
          <p:cNvPr id="3" name="Segnaposto contenuto 2"/>
          <p:cNvSpPr>
            <a:spLocks noGrp="1"/>
          </p:cNvSpPr>
          <p:nvPr>
            <p:ph idx="1"/>
          </p:nvPr>
        </p:nvSpPr>
        <p:spPr/>
        <p:txBody>
          <a:bodyPr>
            <a:noAutofit/>
          </a:bodyPr>
          <a:lstStyle/>
          <a:p>
            <a:pPr>
              <a:spcBef>
                <a:spcPts val="0"/>
              </a:spcBef>
            </a:pPr>
            <a:r>
              <a:rPr lang="it-IT" sz="2000" b="1" dirty="0"/>
              <a:t>Il paragrafo 3 del canone 241 parla di chi viene dimesso da un altro seminario o istituto religioso e chiede di essere ammesso in seminario: “il vescovo è tenuto all’adempimento di quanto stabilito dal canone con un grave obbligo di coscienza. Tale obbligo di coscienza investe anche chi deve dare le informazioni, in modo che siano veritiere e complete” Ghirlanda, op. cit., p.202</a:t>
            </a:r>
          </a:p>
          <a:p>
            <a:pPr>
              <a:spcBef>
                <a:spcPts val="0"/>
              </a:spcBef>
            </a:pPr>
            <a:r>
              <a:rPr lang="it-IT" sz="2000" b="1" dirty="0"/>
              <a:t>Congregazione Educazione Cattolica lettera del 9 ottobre 1986 alle Nunziature di tutto il mondo in cui si riferiscono le lamentele di vescovi che vedono accettati con facilità candidati dimessi dai loro seminari, fa un’interessante e concreta precisazione:</a:t>
            </a:r>
          </a:p>
          <a:p>
            <a:pPr>
              <a:spcBef>
                <a:spcPts val="0"/>
              </a:spcBef>
              <a:buNone/>
            </a:pPr>
            <a:r>
              <a:rPr lang="it-IT" sz="2000" b="1" dirty="0"/>
              <a:t>	“è ovvio che il problema riguarda non soltanto i seminaristi dimessi, ma anche quelli che si sono volontariamente ritirati, dal momento che un tale ritiro spesso avviene per evitare un’espulsione formale”</a:t>
            </a:r>
          </a:p>
          <a:p>
            <a:pPr>
              <a:spcBef>
                <a:spcPts val="0"/>
              </a:spcBef>
            </a:pPr>
            <a:r>
              <a:rPr lang="it-IT" sz="2000" b="1" dirty="0"/>
              <a:t>RFIS 198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075240" cy="5786477"/>
          </a:xfrm>
        </p:spPr>
        <p:txBody>
          <a:bodyPr>
            <a:normAutofit fontScale="85000" lnSpcReduction="20000"/>
          </a:bodyPr>
          <a:lstStyle/>
          <a:p>
            <a:pPr>
              <a:buNone/>
            </a:pPr>
            <a:r>
              <a:rPr lang="it-IT" sz="5100" dirty="0"/>
              <a:t>Can. 1052.1</a:t>
            </a:r>
            <a:r>
              <a:rPr lang="it-IT" sz="5400" dirty="0"/>
              <a:t> “Il vescovo che conferisce l’ordinazione per diritto proprio, per poter ad essa procedere deve essere certo che siano a disposizione i documenti di cui al can. 1050, che l’idoneità del candidato risulti </a:t>
            </a:r>
            <a:r>
              <a:rPr lang="it-IT" sz="5400" b="1" dirty="0"/>
              <a:t>provata con argomenti positivi</a:t>
            </a:r>
            <a:r>
              <a:rPr lang="it-IT" sz="5400" dirty="0"/>
              <a:t>, dopo aver fatto lo scrutinio a norma del diritto”</a:t>
            </a:r>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br>
              <a:rPr lang="it-IT" sz="3600" b="1" dirty="0">
                <a:solidFill>
                  <a:srgbClr val="FF0000"/>
                </a:solidFill>
              </a:rPr>
            </a:br>
            <a:r>
              <a:rPr lang="it-IT" sz="3600" b="1" dirty="0">
                <a:solidFill>
                  <a:srgbClr val="FF0000"/>
                </a:solidFill>
              </a:rPr>
              <a:t>Eventuale presenza di tendenze omosessuali</a:t>
            </a:r>
            <a:br>
              <a:rPr lang="it-IT" dirty="0">
                <a:solidFill>
                  <a:srgbClr val="FF0000"/>
                </a:solidFill>
              </a:rPr>
            </a:br>
            <a:endParaRPr lang="it-IT" dirty="0"/>
          </a:p>
        </p:txBody>
      </p:sp>
      <p:sp>
        <p:nvSpPr>
          <p:cNvPr id="3" name="Segnaposto contenuto 2"/>
          <p:cNvSpPr>
            <a:spLocks noGrp="1"/>
          </p:cNvSpPr>
          <p:nvPr>
            <p:ph idx="1"/>
          </p:nvPr>
        </p:nvSpPr>
        <p:spPr/>
        <p:txBody>
          <a:bodyPr>
            <a:normAutofit fontScale="77500" lnSpcReduction="20000"/>
          </a:bodyPr>
          <a:lstStyle/>
          <a:p>
            <a:r>
              <a:rPr lang="it-IT" dirty="0"/>
              <a:t>RFIS 199: “la Chiesa pur rispettando profondamente le persone in questione, non può ammettere agli ordini sacri coloro che praticano l’omosessualità, presentano tendenze omosessuali profondamente radicate o sostengono la cultura gay”</a:t>
            </a:r>
          </a:p>
          <a:p>
            <a:r>
              <a:rPr lang="it-IT" dirty="0"/>
              <a:t>RFIS 200: “qualora si trattasse di tendenze omosessuali che fossero solo l’espressione di un problema transitorio, come, ad esempio, quello di un’adolescenza non ancora compiuta, esse devono comunque essere chiaramente superate almeno tre anni prima dell’Ordinazione diaconale”</a:t>
            </a:r>
          </a:p>
          <a:p>
            <a:pPr>
              <a:buNone/>
            </a:pPr>
            <a:r>
              <a:rPr lang="it-IT" dirty="0"/>
              <a:t>	“sarebbe gravemente disonesto che un candidato occultasse la propria omosessualità per accedere, nonostante tutto, all’Ordinazione”</a:t>
            </a:r>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dirty="0"/>
            </a:br>
            <a:r>
              <a:rPr lang="it-IT" b="1" dirty="0">
                <a:solidFill>
                  <a:schemeClr val="accent2">
                    <a:lumMod val="50000"/>
                  </a:schemeClr>
                </a:solidFill>
              </a:rPr>
              <a:t>DIMISSIONE</a:t>
            </a:r>
            <a:br>
              <a:rPr lang="it-IT" dirty="0"/>
            </a:br>
            <a:endParaRPr lang="it-IT" dirty="0"/>
          </a:p>
        </p:txBody>
      </p:sp>
      <p:sp>
        <p:nvSpPr>
          <p:cNvPr id="3" name="Segnaposto contenuto 2"/>
          <p:cNvSpPr>
            <a:spLocks noGrp="1"/>
          </p:cNvSpPr>
          <p:nvPr>
            <p:ph idx="1"/>
          </p:nvPr>
        </p:nvSpPr>
        <p:spPr/>
        <p:txBody>
          <a:bodyPr>
            <a:normAutofit fontScale="85000" lnSpcReduction="20000"/>
          </a:bodyPr>
          <a:lstStyle/>
          <a:p>
            <a:r>
              <a:rPr lang="it-IT" dirty="0"/>
              <a:t>RFIS 197: “qualora la comunità formativa ritenga necessario dimettere un seminarista in qualunque momento del cammino, dopo aver consultato il Vescovo, in linea generale tale atto sia messo per iscritto e opportunamente conservato, con l’esposizione prudente, almeno sommaria, ma comunque sufficientemente indicativa, delle circostanze che lo hanno motivato, come sintesi del discernimento operato”</a:t>
            </a:r>
          </a:p>
          <a:p>
            <a:r>
              <a:rPr lang="it-IT" dirty="0"/>
              <a:t>RFIS 201: “Il solo desiderio di diventare sacerdote non è sufficiente e non esiste un diritto a ricevere la sacra Ordinazione”</a:t>
            </a: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br>
              <a:rPr lang="it-IT" b="1" dirty="0">
                <a:solidFill>
                  <a:schemeClr val="accent2">
                    <a:lumMod val="50000"/>
                  </a:schemeClr>
                </a:solidFill>
              </a:rPr>
            </a:br>
            <a:r>
              <a:rPr lang="it-IT" b="1" dirty="0">
                <a:solidFill>
                  <a:schemeClr val="accent2">
                    <a:lumMod val="50000"/>
                  </a:schemeClr>
                </a:solidFill>
              </a:rPr>
              <a:t>SCRUTINI</a:t>
            </a:r>
            <a:br>
              <a:rPr lang="it-IT" dirty="0"/>
            </a:br>
            <a:endParaRPr lang="it-IT" dirty="0"/>
          </a:p>
        </p:txBody>
      </p:sp>
      <p:sp>
        <p:nvSpPr>
          <p:cNvPr id="3" name="Segnaposto contenuto 2"/>
          <p:cNvSpPr>
            <a:spLocks noGrp="1"/>
          </p:cNvSpPr>
          <p:nvPr>
            <p:ph idx="1"/>
          </p:nvPr>
        </p:nvSpPr>
        <p:spPr/>
        <p:txBody>
          <a:bodyPr>
            <a:normAutofit fontScale="85000" lnSpcReduction="20000"/>
          </a:bodyPr>
          <a:lstStyle/>
          <a:p>
            <a:r>
              <a:rPr lang="it-IT" dirty="0"/>
              <a:t>RFIS 204: “cinque, lungo l’iter della formazione sacerdotale: ammissione (…), ministeri (….), diaconato, presbiterato.”</a:t>
            </a:r>
          </a:p>
          <a:p>
            <a:r>
              <a:rPr lang="it-IT" dirty="0"/>
              <a:t>RFIS 205: </a:t>
            </a:r>
          </a:p>
          <a:p>
            <a:pPr lvl="0">
              <a:buFont typeface="Wingdings" pitchFamily="2" charset="2"/>
              <a:buChar char="Ø"/>
            </a:pPr>
            <a:r>
              <a:rPr lang="it-IT" dirty="0"/>
              <a:t>domanda del candidato </a:t>
            </a:r>
          </a:p>
          <a:p>
            <a:pPr lvl="0">
              <a:buFont typeface="Wingdings" pitchFamily="2" charset="2"/>
              <a:buChar char="Ø"/>
            </a:pPr>
            <a:r>
              <a:rPr lang="it-IT" dirty="0"/>
              <a:t>relazione del Rettore </a:t>
            </a:r>
          </a:p>
          <a:p>
            <a:pPr lvl="0">
              <a:buFont typeface="Wingdings" pitchFamily="2" charset="2"/>
              <a:buChar char="Ø"/>
            </a:pPr>
            <a:r>
              <a:rPr lang="it-IT" dirty="0"/>
              <a:t>relazione del parroco d’origine</a:t>
            </a:r>
          </a:p>
          <a:p>
            <a:pPr lvl="0">
              <a:buFont typeface="Wingdings" pitchFamily="2" charset="2"/>
              <a:buChar char="Ø"/>
            </a:pPr>
            <a:r>
              <a:rPr lang="it-IT" dirty="0"/>
              <a:t>relazione da parte di coloro presso i quali svolge servizio pastorale</a:t>
            </a:r>
          </a:p>
          <a:p>
            <a:pPr lvl="0">
              <a:buFont typeface="Wingdings" pitchFamily="2" charset="2"/>
              <a:buChar char="Ø"/>
            </a:pPr>
            <a:r>
              <a:rPr lang="it-IT" dirty="0"/>
              <a:t>utile l’apporto di donne che abbiano conoscenza del candidato</a:t>
            </a:r>
          </a:p>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FF0000"/>
                </a:solidFill>
              </a:rPr>
              <a:t>PREGARE IL VENI CREATOR SPIRITUS</a:t>
            </a:r>
          </a:p>
        </p:txBody>
      </p:sp>
      <p:pic>
        <p:nvPicPr>
          <p:cNvPr id="20" name="Segnaposto contenuto 19">
            <a:extLst>
              <a:ext uri="{FF2B5EF4-FFF2-40B4-BE49-F238E27FC236}">
                <a16:creationId xmlns:a16="http://schemas.microsoft.com/office/drawing/2014/main" id="{152810A6-65DA-0046-81CE-C4B25DD2452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15617" y="1304811"/>
            <a:ext cx="6912768" cy="511674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5929354"/>
          </a:xfrm>
        </p:spPr>
        <p:txBody>
          <a:bodyPr>
            <a:normAutofit fontScale="85000" lnSpcReduction="10000"/>
          </a:bodyPr>
          <a:lstStyle/>
          <a:p>
            <a:pPr algn="just">
              <a:buNone/>
            </a:pPr>
            <a:r>
              <a:rPr lang="it-IT" b="1" dirty="0"/>
              <a:t>CIC Can. 241 </a:t>
            </a:r>
          </a:p>
          <a:p>
            <a:pPr lvl="0" algn="just"/>
            <a:r>
              <a:rPr lang="it-IT" dirty="0"/>
              <a:t>Il Vescovo diocesano ammetta al seminario maggiore soltanto coloro che, sulla base delle loro doti umane e morali, spirituali e intellettuali, della loro salute fisica e psichica e della loro retta intenzione, sono ritenuti idonei a consacrarsi per sempre ai ministeri sacri.</a:t>
            </a:r>
          </a:p>
          <a:p>
            <a:pPr lvl="0" algn="just"/>
            <a:r>
              <a:rPr lang="it-IT" dirty="0"/>
              <a:t>Prima di essere accolti, devono presentare i certificati di battesimo e di confermazione e gli altri documenti richiesti secondo le disposizioni della </a:t>
            </a:r>
            <a:r>
              <a:rPr lang="it-IT" i="1" dirty="0" err="1"/>
              <a:t>Ratio</a:t>
            </a:r>
            <a:r>
              <a:rPr lang="it-IT" dirty="0"/>
              <a:t> di formazione sacerdotale.</a:t>
            </a:r>
          </a:p>
          <a:p>
            <a:pPr lvl="0" algn="just"/>
            <a:r>
              <a:rPr lang="it-IT" dirty="0"/>
              <a:t>Quando si tratta di ammettere alunni dimessi da un altro seminario o da un istituto religioso, si richiede inoltre la dichiarazione del rispettivo superiore, soprattutto circa la causa della dimissione o dell’uscita.</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428604"/>
            <a:ext cx="8229600" cy="6000792"/>
          </a:xfrm>
        </p:spPr>
        <p:txBody>
          <a:bodyPr>
            <a:normAutofit fontScale="92500" lnSpcReduction="10000"/>
          </a:bodyPr>
          <a:lstStyle/>
          <a:p>
            <a:pPr>
              <a:buNone/>
            </a:pPr>
            <a:r>
              <a:rPr lang="it-IT" dirty="0"/>
              <a:t>Il Vescovo è responsabile dell’ammissione in Seminario; con l’aiuto della comunità dei formatori valuterà nei candidati:</a:t>
            </a:r>
          </a:p>
          <a:p>
            <a:pPr lvl="0"/>
            <a:r>
              <a:rPr lang="it-IT" dirty="0">
                <a:solidFill>
                  <a:schemeClr val="tx2"/>
                </a:solidFill>
              </a:rPr>
              <a:t>Le doti umane e morali</a:t>
            </a:r>
          </a:p>
          <a:p>
            <a:pPr lvl="0"/>
            <a:r>
              <a:rPr lang="it-IT" dirty="0">
                <a:solidFill>
                  <a:schemeClr val="tx2"/>
                </a:solidFill>
              </a:rPr>
              <a:t>Spirituali e intellettuali</a:t>
            </a:r>
          </a:p>
          <a:p>
            <a:pPr lvl="0"/>
            <a:r>
              <a:rPr lang="it-IT" dirty="0">
                <a:solidFill>
                  <a:schemeClr val="tx2"/>
                </a:solidFill>
              </a:rPr>
              <a:t>La salute fisica e psichica</a:t>
            </a:r>
          </a:p>
          <a:p>
            <a:pPr lvl="0"/>
            <a:r>
              <a:rPr lang="it-IT" dirty="0">
                <a:solidFill>
                  <a:schemeClr val="tx2"/>
                </a:solidFill>
              </a:rPr>
              <a:t>La rettitudine d’intenzione</a:t>
            </a:r>
          </a:p>
          <a:p>
            <a:pPr>
              <a:buNone/>
            </a:pPr>
            <a:r>
              <a:rPr lang="it-IT" dirty="0"/>
              <a:t>Tener conto:</a:t>
            </a:r>
          </a:p>
          <a:p>
            <a:pPr lvl="0"/>
            <a:r>
              <a:rPr lang="it-IT" dirty="0">
                <a:solidFill>
                  <a:srgbClr val="FF0000"/>
                </a:solidFill>
              </a:rPr>
              <a:t>Ricorso a esperti in scienze psicologiche</a:t>
            </a:r>
          </a:p>
          <a:p>
            <a:pPr lvl="0"/>
            <a:r>
              <a:rPr lang="it-IT" dirty="0">
                <a:solidFill>
                  <a:srgbClr val="FF0000"/>
                </a:solidFill>
              </a:rPr>
              <a:t>Provenienza da altri Seminari o Istituti di formazione</a:t>
            </a:r>
          </a:p>
          <a:p>
            <a:pPr lvl="0"/>
            <a:r>
              <a:rPr lang="it-IT" dirty="0">
                <a:solidFill>
                  <a:srgbClr val="FF0000"/>
                </a:solidFill>
              </a:rPr>
              <a:t>Eventuale presenza di tendenze omosessuali</a:t>
            </a:r>
          </a:p>
          <a:p>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idx="1"/>
          </p:nvPr>
        </p:nvSpPr>
        <p:spPr>
          <a:xfrm>
            <a:off x="457200" y="500063"/>
            <a:ext cx="8229600" cy="5626100"/>
          </a:xfrm>
        </p:spPr>
        <p:txBody>
          <a:bodyPr/>
          <a:lstStyle/>
          <a:p>
            <a:pPr>
              <a:buNone/>
            </a:pPr>
            <a:r>
              <a:rPr lang="it-IT" b="1" dirty="0"/>
              <a:t>La prima selezione dei candidati per il loro</a:t>
            </a:r>
          </a:p>
          <a:p>
            <a:pPr>
              <a:buNone/>
            </a:pPr>
            <a:r>
              <a:rPr lang="it-IT" b="1" dirty="0"/>
              <a:t>ingresso in Seminario </a:t>
            </a:r>
            <a:r>
              <a:rPr lang="it-IT" b="1" dirty="0" err="1"/>
              <a:t>dev</a:t>
            </a:r>
            <a:r>
              <a:rPr lang="it-IT" b="1" dirty="0"/>
              <a:t>’essere attenta,</a:t>
            </a:r>
          </a:p>
          <a:p>
            <a:pPr>
              <a:buNone/>
            </a:pPr>
            <a:r>
              <a:rPr lang="it-IT" b="1" dirty="0" err="1"/>
              <a:t>giacchè</a:t>
            </a:r>
            <a:r>
              <a:rPr lang="it-IT" b="1" dirty="0"/>
              <a:t> non è infrequente che i seminaristi</a:t>
            </a:r>
          </a:p>
          <a:p>
            <a:pPr>
              <a:buNone/>
            </a:pPr>
            <a:r>
              <a:rPr lang="it-IT" b="1" dirty="0"/>
              <a:t>proseguano l’iter verso il sacerdozio</a:t>
            </a:r>
          </a:p>
          <a:p>
            <a:pPr>
              <a:buNone/>
            </a:pPr>
            <a:r>
              <a:rPr lang="it-IT" b="1" dirty="0"/>
              <a:t>considerando ogni tappa come una </a:t>
            </a:r>
          </a:p>
          <a:p>
            <a:pPr>
              <a:buNone/>
            </a:pPr>
            <a:r>
              <a:rPr lang="it-IT" b="1" dirty="0"/>
              <a:t>conseguenza e prolungamento di questo primo </a:t>
            </a:r>
          </a:p>
          <a:p>
            <a:pPr>
              <a:buNone/>
            </a:pPr>
            <a:r>
              <a:rPr lang="it-IT" b="1" dirty="0"/>
              <a:t>passo.</a:t>
            </a:r>
            <a:r>
              <a:rPr lang="it-IT" dirty="0"/>
              <a:t>  (citazione di una circolare della </a:t>
            </a:r>
          </a:p>
          <a:p>
            <a:pPr>
              <a:buNone/>
            </a:pPr>
            <a:r>
              <a:rPr lang="it-IT" dirty="0"/>
              <a:t>Congregazione per il Culto Divino e la Disciplina </a:t>
            </a:r>
          </a:p>
          <a:p>
            <a:pPr>
              <a:buNone/>
            </a:pPr>
            <a:r>
              <a:rPr lang="it-IT" dirty="0"/>
              <a:t>dei Sacramenti del 10 novembre 1997) </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82726"/>
          </a:xfrm>
        </p:spPr>
        <p:txBody>
          <a:bodyPr>
            <a:normAutofit fontScale="90000"/>
          </a:bodyPr>
          <a:lstStyle/>
          <a:p>
            <a:pPr lvl="0"/>
            <a:br>
              <a:rPr lang="it-IT" sz="3100" dirty="0"/>
            </a:br>
            <a:r>
              <a:rPr lang="it-IT" sz="3600" b="1" dirty="0">
                <a:solidFill>
                  <a:schemeClr val="tx2"/>
                </a:solidFill>
              </a:rPr>
              <a:t>Le doti umane e morali</a:t>
            </a:r>
            <a:br>
              <a:rPr lang="it-IT" sz="2800" dirty="0">
                <a:solidFill>
                  <a:schemeClr val="tx2"/>
                </a:solidFill>
              </a:rPr>
            </a:br>
            <a:r>
              <a:rPr lang="it-IT" sz="2700" b="1" dirty="0"/>
              <a:t>RFIS 93: “una retta e armonica spiritualità esige una ben strutturata umanità”</a:t>
            </a:r>
            <a:br>
              <a:rPr lang="it-IT" dirty="0"/>
            </a:br>
            <a:br>
              <a:rPr lang="it-IT" dirty="0"/>
            </a:br>
            <a:endParaRPr lang="it-IT" dirty="0"/>
          </a:p>
        </p:txBody>
      </p:sp>
      <p:sp>
        <p:nvSpPr>
          <p:cNvPr id="5" name="Segnaposto contenuto 2">
            <a:extLst>
              <a:ext uri="{FF2B5EF4-FFF2-40B4-BE49-F238E27FC236}">
                <a16:creationId xmlns:a16="http://schemas.microsoft.com/office/drawing/2014/main" id="{A48AF3BD-D492-014D-A169-B9FA1CEFFC41}"/>
              </a:ext>
            </a:extLst>
          </p:cNvPr>
          <p:cNvSpPr>
            <a:spLocks noGrp="1"/>
          </p:cNvSpPr>
          <p:nvPr>
            <p:ph idx="1"/>
          </p:nvPr>
        </p:nvSpPr>
        <p:spPr>
          <a:xfrm>
            <a:off x="357158" y="1340768"/>
            <a:ext cx="8329642" cy="5017190"/>
          </a:xfrm>
        </p:spPr>
        <p:txBody>
          <a:bodyPr>
            <a:normAutofit fontScale="32500" lnSpcReduction="20000"/>
          </a:bodyPr>
          <a:lstStyle/>
          <a:p>
            <a:pPr algn="just">
              <a:buNone/>
            </a:pPr>
            <a:r>
              <a:rPr lang="it-IT" sz="5500" b="1" dirty="0"/>
              <a:t>Qui soltanto sottolineerei la formazione umana come parte integrante della totalità.</a:t>
            </a:r>
          </a:p>
          <a:p>
            <a:pPr algn="just">
              <a:buNone/>
            </a:pPr>
            <a:r>
              <a:rPr lang="it-IT" sz="5500" b="1" dirty="0"/>
              <a:t>Ci sono sacerdoti buoni, che amano Gesù Cristo, ma hanno una mancanza di sviluppo</a:t>
            </a:r>
          </a:p>
          <a:p>
            <a:pPr algn="just">
              <a:buNone/>
            </a:pPr>
            <a:r>
              <a:rPr lang="it-IT" sz="5500" b="1" dirty="0"/>
              <a:t>della personalità, una mancanza di educazione. Tu trovi un sacerdote così, ad esempio</a:t>
            </a:r>
          </a:p>
          <a:p>
            <a:pPr algn="just">
              <a:buNone/>
            </a:pPr>
            <a:r>
              <a:rPr lang="it-IT" sz="5500" b="1" dirty="0"/>
              <a:t>un sacerdote triste ma che umanamente è incapace di piangere; o che è incapace</a:t>
            </a:r>
          </a:p>
          <a:p>
            <a:pPr algn="just">
              <a:buNone/>
            </a:pPr>
            <a:r>
              <a:rPr lang="it-IT" sz="5500" b="1" dirty="0"/>
              <a:t>questo criterio me lo ha dato un volta un sacerdote, quando ero studente- che è</a:t>
            </a:r>
          </a:p>
          <a:p>
            <a:pPr algn="just">
              <a:buNone/>
            </a:pPr>
            <a:r>
              <a:rPr lang="it-IT" sz="5500" b="1" dirty="0"/>
              <a:t>incapace di giocare con i bambini. Lui mi ha detto di considerare questa cosa: “lei</a:t>
            </a:r>
          </a:p>
          <a:p>
            <a:pPr algn="just">
              <a:buNone/>
            </a:pPr>
            <a:r>
              <a:rPr lang="it-IT" sz="5500" b="1" dirty="0"/>
              <a:t>gioca coni i suoi nipoti?” – “Si!”-“ Va bene”. Questo è un criterio di maturità, di </a:t>
            </a:r>
          </a:p>
          <a:p>
            <a:pPr algn="just">
              <a:buNone/>
            </a:pPr>
            <a:r>
              <a:rPr lang="it-IT" sz="5500" b="1" dirty="0"/>
              <a:t>integrità. Quando trovi uno  incapace di questo, che è incapace di gioire, anche di</a:t>
            </a:r>
          </a:p>
          <a:p>
            <a:pPr algn="just">
              <a:buNone/>
            </a:pPr>
            <a:r>
              <a:rPr lang="it-IT" sz="5500" b="1" dirty="0"/>
              <a:t>spendere tempo con altri sacerdoti amici, lì manca qualcosa: manca la formazione</a:t>
            </a:r>
          </a:p>
          <a:p>
            <a:pPr algn="just">
              <a:buNone/>
            </a:pPr>
            <a:r>
              <a:rPr lang="it-IT" sz="5500" b="1" dirty="0"/>
              <a:t>umana, della quale non ho parlato. </a:t>
            </a:r>
          </a:p>
          <a:p>
            <a:pPr>
              <a:buNone/>
            </a:pPr>
            <a:endParaRPr lang="it-IT" sz="5500" dirty="0"/>
          </a:p>
          <a:p>
            <a:pPr algn="r">
              <a:buNone/>
            </a:pPr>
            <a:r>
              <a:rPr lang="it-IT" sz="5500" dirty="0"/>
              <a:t>(papa Francesco ai seminaristi, marzo 2018)</a:t>
            </a:r>
          </a:p>
          <a:p>
            <a:endParaRPr lang="it-IT" dirty="0"/>
          </a:p>
        </p:txBody>
      </p:sp>
      <p:pic>
        <p:nvPicPr>
          <p:cNvPr id="13" name="Immagine 12">
            <a:extLst>
              <a:ext uri="{FF2B5EF4-FFF2-40B4-BE49-F238E27FC236}">
                <a16:creationId xmlns:a16="http://schemas.microsoft.com/office/drawing/2014/main" id="{3692A5A0-C09E-FE40-8A7F-9943861B92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7158" y="4130997"/>
            <a:ext cx="3638778" cy="24197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00042"/>
            <a:ext cx="8229600" cy="5626121"/>
          </a:xfrm>
        </p:spPr>
        <p:txBody>
          <a:bodyPr>
            <a:normAutofit fontScale="70000" lnSpcReduction="20000"/>
          </a:bodyPr>
          <a:lstStyle/>
          <a:p>
            <a:pPr lvl="0"/>
            <a:r>
              <a:rPr lang="it-IT" sz="3400" dirty="0"/>
              <a:t>Sincerità</a:t>
            </a:r>
          </a:p>
          <a:p>
            <a:pPr lvl="0"/>
            <a:r>
              <a:rPr lang="it-IT" sz="3400" dirty="0"/>
              <a:t>Maturità affettiva</a:t>
            </a:r>
          </a:p>
          <a:p>
            <a:pPr lvl="0"/>
            <a:r>
              <a:rPr lang="it-IT" sz="3400" dirty="0"/>
              <a:t>Buona educazione</a:t>
            </a:r>
          </a:p>
          <a:p>
            <a:pPr lvl="0"/>
            <a:r>
              <a:rPr lang="it-IT" sz="3400" dirty="0"/>
              <a:t>Capacità di assumere degli impegni e fedeltà nel loro adempimento</a:t>
            </a:r>
          </a:p>
          <a:p>
            <a:pPr lvl="0"/>
            <a:r>
              <a:rPr lang="it-IT" sz="3400" dirty="0"/>
              <a:t>Senso della giustizia</a:t>
            </a:r>
          </a:p>
          <a:p>
            <a:pPr lvl="0"/>
            <a:r>
              <a:rPr lang="it-IT" sz="3400" dirty="0"/>
              <a:t>Senso dell’amicizia</a:t>
            </a:r>
          </a:p>
          <a:p>
            <a:pPr lvl="0"/>
            <a:r>
              <a:rPr lang="it-IT" sz="3400" dirty="0"/>
              <a:t>Senso di responsabilità</a:t>
            </a:r>
          </a:p>
          <a:p>
            <a:pPr lvl="0"/>
            <a:r>
              <a:rPr lang="it-IT" sz="3400" dirty="0"/>
              <a:t>Temperamento industrioso e attivo</a:t>
            </a:r>
          </a:p>
          <a:p>
            <a:pPr lvl="0"/>
            <a:r>
              <a:rPr lang="it-IT" sz="3400" dirty="0"/>
              <a:t>Capacità di cooperare con gli altri</a:t>
            </a:r>
          </a:p>
          <a:p>
            <a:pPr lvl="0"/>
            <a:r>
              <a:rPr lang="it-IT" sz="3400" dirty="0"/>
              <a:t>Fermezza di volontà</a:t>
            </a:r>
          </a:p>
          <a:p>
            <a:pPr lvl="0"/>
            <a:r>
              <a:rPr lang="it-IT" sz="3400" dirty="0"/>
              <a:t>Ecc.</a:t>
            </a:r>
          </a:p>
          <a:p>
            <a:pPr algn="ctr">
              <a:buNone/>
            </a:pPr>
            <a:r>
              <a:rPr lang="it-IT" sz="3400" b="1" dirty="0">
                <a:solidFill>
                  <a:srgbClr val="FF0000"/>
                </a:solidFill>
              </a:rPr>
              <a:t>RFIS 96: “vivere la responsabilità anche attraverso la</a:t>
            </a:r>
          </a:p>
          <a:p>
            <a:pPr algn="ctr">
              <a:buNone/>
            </a:pPr>
            <a:r>
              <a:rPr lang="it-IT" sz="3400" b="1" dirty="0">
                <a:solidFill>
                  <a:srgbClr val="FF0000"/>
                </a:solidFill>
              </a:rPr>
              <a:t>consapevolezza della propria debolezza, sempre presente</a:t>
            </a:r>
          </a:p>
          <a:p>
            <a:pPr algn="ctr">
              <a:buNone/>
            </a:pPr>
            <a:r>
              <a:rPr lang="it-IT" sz="3400" b="1" dirty="0">
                <a:solidFill>
                  <a:srgbClr val="FF0000"/>
                </a:solidFill>
              </a:rPr>
              <a:t>nella sua personalità”</a:t>
            </a:r>
          </a:p>
          <a:p>
            <a:pPr>
              <a:buNone/>
            </a:pPr>
            <a:endParaRPr lang="it-IT" dirty="0"/>
          </a:p>
          <a:p>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61E8AF-301F-3847-A26B-5D298E5B0708}"/>
              </a:ext>
            </a:extLst>
          </p:cNvPr>
          <p:cNvSpPr>
            <a:spLocks noGrp="1"/>
          </p:cNvSpPr>
          <p:nvPr>
            <p:ph type="title"/>
          </p:nvPr>
        </p:nvSpPr>
        <p:spPr>
          <a:xfrm>
            <a:off x="457200" y="731837"/>
            <a:ext cx="8229600" cy="1143000"/>
          </a:xfrm>
        </p:spPr>
        <p:txBody>
          <a:bodyPr>
            <a:normAutofit fontScale="90000"/>
          </a:bodyPr>
          <a:lstStyle/>
          <a:p>
            <a:r>
              <a:rPr lang="it-IT" b="1" dirty="0">
                <a:solidFill>
                  <a:schemeClr val="tx2"/>
                </a:solidFill>
              </a:rPr>
              <a:t>«Preti senza Battesimo» </a:t>
            </a:r>
            <a:br>
              <a:rPr lang="it-IT" b="1" dirty="0">
                <a:solidFill>
                  <a:schemeClr val="tx2"/>
                </a:solidFill>
              </a:rPr>
            </a:br>
            <a:r>
              <a:rPr lang="it-IT" b="1" dirty="0" err="1">
                <a:solidFill>
                  <a:schemeClr val="tx2"/>
                </a:solidFill>
              </a:rPr>
              <a:t>fr</a:t>
            </a:r>
            <a:r>
              <a:rPr lang="it-IT" b="1" dirty="0">
                <a:solidFill>
                  <a:schemeClr val="tx2"/>
                </a:solidFill>
              </a:rPr>
              <a:t>. Michel David Semeraro</a:t>
            </a:r>
          </a:p>
        </p:txBody>
      </p:sp>
      <p:sp>
        <p:nvSpPr>
          <p:cNvPr id="3" name="Segnaposto contenuto 2">
            <a:extLst>
              <a:ext uri="{FF2B5EF4-FFF2-40B4-BE49-F238E27FC236}">
                <a16:creationId xmlns:a16="http://schemas.microsoft.com/office/drawing/2014/main" id="{53B3BA76-6777-0545-8E27-86AED945A750}"/>
              </a:ext>
            </a:extLst>
          </p:cNvPr>
          <p:cNvSpPr>
            <a:spLocks noGrp="1"/>
          </p:cNvSpPr>
          <p:nvPr>
            <p:ph idx="1"/>
          </p:nvPr>
        </p:nvSpPr>
        <p:spPr>
          <a:xfrm>
            <a:off x="457200" y="2492896"/>
            <a:ext cx="8229600" cy="3633267"/>
          </a:xfrm>
        </p:spPr>
        <p:txBody>
          <a:bodyPr/>
          <a:lstStyle/>
          <a:p>
            <a:pPr marL="0" indent="0" algn="just">
              <a:buNone/>
            </a:pPr>
            <a:r>
              <a:rPr lang="it-IT" i="1" dirty="0"/>
              <a:t>Un’esagerazione sul privilegio della vocazione sacerdotale rischia di rendere i chierici, più o meno consapevolmente, radicalmente insensibili alla propria fragilità e ciechi di fronte alla propria umana vulnerabilità (p. 29). </a:t>
            </a:r>
            <a:endParaRPr lang="it-IT" dirty="0"/>
          </a:p>
        </p:txBody>
      </p:sp>
      <p:pic>
        <p:nvPicPr>
          <p:cNvPr id="5" name="Immagine 4">
            <a:extLst>
              <a:ext uri="{FF2B5EF4-FFF2-40B4-BE49-F238E27FC236}">
                <a16:creationId xmlns:a16="http://schemas.microsoft.com/office/drawing/2014/main" id="{338E33F7-AD03-F34D-BBFB-9FCC939642A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588224" y="4581128"/>
            <a:ext cx="1783527" cy="1943679"/>
          </a:xfrm>
          <a:prstGeom prst="rect">
            <a:avLst/>
          </a:prstGeom>
        </p:spPr>
      </p:pic>
      <p:sp>
        <p:nvSpPr>
          <p:cNvPr id="6" name="CasellaDiTesto 5">
            <a:extLst>
              <a:ext uri="{FF2B5EF4-FFF2-40B4-BE49-F238E27FC236}">
                <a16:creationId xmlns:a16="http://schemas.microsoft.com/office/drawing/2014/main" id="{771695FE-9A87-414C-97B4-BDC83EB9AD92}"/>
              </a:ext>
            </a:extLst>
          </p:cNvPr>
          <p:cNvSpPr txBox="1"/>
          <p:nvPr/>
        </p:nvSpPr>
        <p:spPr>
          <a:xfrm>
            <a:off x="7058520" y="8355332"/>
            <a:ext cx="1313232" cy="507831"/>
          </a:xfrm>
          <a:prstGeom prst="rect">
            <a:avLst/>
          </a:prstGeom>
          <a:noFill/>
        </p:spPr>
        <p:txBody>
          <a:bodyPr wrap="square" rtlCol="0">
            <a:spAutoFit/>
          </a:bodyPr>
          <a:lstStyle/>
          <a:p>
            <a:r>
              <a:rPr lang="it-IT" sz="900">
                <a:hlinkClick r:id="rId3" tooltip="http://www.geekblast.com.br/2017/05/superman-renascimento-chega-nas-bancas.html"/>
              </a:rPr>
              <a:t>Questa foto</a:t>
            </a:r>
            <a:r>
              <a:rPr lang="it-IT" sz="900"/>
              <a:t> di Autore sconosciuto è concesso in licenza da </a:t>
            </a:r>
            <a:r>
              <a:rPr lang="it-IT" sz="900">
                <a:hlinkClick r:id="rId4" tooltip="https://creativecommons.org/licenses/by-sa/3.0/"/>
              </a:rPr>
              <a:t>CC BY-SA</a:t>
            </a:r>
            <a:endParaRPr lang="it-IT" sz="900"/>
          </a:p>
        </p:txBody>
      </p:sp>
    </p:spTree>
    <p:extLst>
      <p:ext uri="{BB962C8B-B14F-4D97-AF65-F5344CB8AC3E}">
        <p14:creationId xmlns:p14="http://schemas.microsoft.com/office/powerpoint/2010/main" val="2921418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511288"/>
          </a:xfrm>
        </p:spPr>
        <p:txBody>
          <a:bodyPr>
            <a:normAutofit fontScale="90000"/>
          </a:bodyPr>
          <a:lstStyle/>
          <a:p>
            <a:r>
              <a:rPr lang="it-IT" dirty="0">
                <a:solidFill>
                  <a:schemeClr val="tx2"/>
                </a:solidFill>
              </a:rPr>
              <a:t> </a:t>
            </a:r>
            <a:br>
              <a:rPr lang="it-IT" dirty="0">
                <a:solidFill>
                  <a:schemeClr val="tx2"/>
                </a:solidFill>
              </a:rPr>
            </a:br>
            <a:br>
              <a:rPr lang="it-IT" dirty="0">
                <a:solidFill>
                  <a:schemeClr val="tx2"/>
                </a:solidFill>
              </a:rPr>
            </a:br>
            <a:r>
              <a:rPr lang="it-IT" sz="3600" b="1" dirty="0">
                <a:solidFill>
                  <a:schemeClr val="tx2"/>
                </a:solidFill>
              </a:rPr>
              <a:t>Doti Spirituali </a:t>
            </a:r>
            <a:br>
              <a:rPr lang="it-IT" b="1" dirty="0">
                <a:solidFill>
                  <a:schemeClr val="tx2"/>
                </a:solidFill>
              </a:rPr>
            </a:br>
            <a:r>
              <a:rPr lang="it-IT" sz="2700" b="1" dirty="0"/>
              <a:t>RFIS 101: “il centro della formazione spirituale è l’unione personale con Cristo”</a:t>
            </a:r>
            <a:br>
              <a:rPr lang="it-IT" dirty="0"/>
            </a:br>
            <a:br>
              <a:rPr lang="it-IT" dirty="0">
                <a:solidFill>
                  <a:schemeClr val="tx2"/>
                </a:solidFill>
              </a:rPr>
            </a:br>
            <a:endParaRPr lang="it-IT" dirty="0"/>
          </a:p>
        </p:txBody>
      </p:sp>
      <p:sp>
        <p:nvSpPr>
          <p:cNvPr id="3" name="Segnaposto contenuto 2"/>
          <p:cNvSpPr>
            <a:spLocks noGrp="1"/>
          </p:cNvSpPr>
          <p:nvPr>
            <p:ph idx="1"/>
          </p:nvPr>
        </p:nvSpPr>
        <p:spPr>
          <a:xfrm>
            <a:off x="457200" y="2000240"/>
            <a:ext cx="8229600" cy="4125923"/>
          </a:xfrm>
        </p:spPr>
        <p:txBody>
          <a:bodyPr>
            <a:normAutofit fontScale="92500" lnSpcReduction="20000"/>
          </a:bodyPr>
          <a:lstStyle/>
          <a:p>
            <a:pPr lvl="0"/>
            <a:r>
              <a:rPr lang="it-IT" dirty="0"/>
              <a:t>Amore a Dio e al prossimo</a:t>
            </a:r>
          </a:p>
          <a:p>
            <a:pPr lvl="0"/>
            <a:r>
              <a:rPr lang="it-IT" dirty="0"/>
              <a:t>Senso di fraternità e di abnegazione</a:t>
            </a:r>
          </a:p>
          <a:p>
            <a:pPr lvl="0"/>
            <a:r>
              <a:rPr lang="it-IT" dirty="0"/>
              <a:t>Docilità</a:t>
            </a:r>
          </a:p>
          <a:p>
            <a:pPr lvl="0"/>
            <a:r>
              <a:rPr lang="it-IT" dirty="0"/>
              <a:t>Provata castità</a:t>
            </a:r>
          </a:p>
          <a:p>
            <a:pPr lvl="0"/>
            <a:r>
              <a:rPr lang="it-IT" dirty="0"/>
              <a:t>Spirito di obbedienza e di povertà</a:t>
            </a:r>
          </a:p>
          <a:p>
            <a:pPr lvl="0"/>
            <a:r>
              <a:rPr lang="it-IT" dirty="0"/>
              <a:t>Conoscenza abbastanza ampia della dottrina della fede e della Chiesa</a:t>
            </a:r>
          </a:p>
          <a:p>
            <a:pPr lvl="0"/>
            <a:r>
              <a:rPr lang="it-IT" dirty="0"/>
              <a:t>Sollecitudine apostolica e missionaria</a:t>
            </a:r>
          </a:p>
          <a:p>
            <a:pPr lvl="0"/>
            <a:r>
              <a:rPr lang="it-IT" dirty="0"/>
              <a:t>Ecc.</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2368544"/>
          </a:xfrm>
        </p:spPr>
        <p:txBody>
          <a:bodyPr>
            <a:normAutofit fontScale="90000"/>
          </a:bodyPr>
          <a:lstStyle/>
          <a:p>
            <a:br>
              <a:rPr lang="it-IT" sz="3600" b="1" dirty="0">
                <a:solidFill>
                  <a:schemeClr val="tx2"/>
                </a:solidFill>
              </a:rPr>
            </a:br>
            <a:r>
              <a:rPr lang="it-IT" sz="3600" b="1" dirty="0">
                <a:solidFill>
                  <a:schemeClr val="tx2"/>
                </a:solidFill>
              </a:rPr>
              <a:t>Doti Intellettuali</a:t>
            </a:r>
            <a:br>
              <a:rPr lang="it-IT" b="1" dirty="0">
                <a:solidFill>
                  <a:schemeClr val="tx2"/>
                </a:solidFill>
              </a:rPr>
            </a:br>
            <a:r>
              <a:rPr lang="it-IT" sz="2700" b="1" dirty="0"/>
              <a:t> RFIS 117: la formazione intellettuale è parte della formazione integrale del presbitero; anzi, è al servizio del suo ministero pastorale e incide anche sulla formazione umana e su quella spirituale, che da essa traggono un proficuo alimento.</a:t>
            </a:r>
            <a:br>
              <a:rPr lang="it-IT" dirty="0"/>
            </a:br>
            <a:endParaRPr lang="it-IT" dirty="0"/>
          </a:p>
        </p:txBody>
      </p:sp>
      <p:sp>
        <p:nvSpPr>
          <p:cNvPr id="3" name="Segnaposto contenuto 2"/>
          <p:cNvSpPr>
            <a:spLocks noGrp="1"/>
          </p:cNvSpPr>
          <p:nvPr>
            <p:ph idx="1"/>
          </p:nvPr>
        </p:nvSpPr>
        <p:spPr>
          <a:xfrm>
            <a:off x="457200" y="2857496"/>
            <a:ext cx="8229600" cy="3268667"/>
          </a:xfrm>
        </p:spPr>
        <p:txBody>
          <a:bodyPr>
            <a:normAutofit lnSpcReduction="10000"/>
          </a:bodyPr>
          <a:lstStyle/>
          <a:p>
            <a:pPr lvl="0"/>
            <a:r>
              <a:rPr lang="it-IT" dirty="0"/>
              <a:t>Retto e sano giudizio</a:t>
            </a:r>
          </a:p>
          <a:p>
            <a:pPr lvl="0"/>
            <a:r>
              <a:rPr lang="it-IT" dirty="0"/>
              <a:t>Intelligenza sufficiente per affrontare gli studi ecclesiastici</a:t>
            </a:r>
          </a:p>
          <a:p>
            <a:pPr lvl="0"/>
            <a:r>
              <a:rPr lang="it-IT" dirty="0"/>
              <a:t>Retta nozione del sacerdozio e degli obblighi che comporta</a:t>
            </a:r>
          </a:p>
          <a:p>
            <a:pPr lvl="0"/>
            <a:r>
              <a:rPr lang="it-IT" dirty="0"/>
              <a:t>Ecc.</a:t>
            </a:r>
          </a:p>
          <a:p>
            <a:endParaRPr lang="it-IT" b="1"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1327</Words>
  <Application>Microsoft Macintosh PowerPoint</Application>
  <PresentationFormat>Presentazione su schermo (4:3)</PresentationFormat>
  <Paragraphs>124</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Arial Black</vt:lpstr>
      <vt:lpstr>Calibri</vt:lpstr>
      <vt:lpstr>Wingdings</vt:lpstr>
      <vt:lpstr>Tema di Office</vt:lpstr>
      <vt:lpstr>AMMISSIONI E DIMISSIONI DAL SEMINARIO</vt:lpstr>
      <vt:lpstr>Presentazione standard di PowerPoint</vt:lpstr>
      <vt:lpstr>Presentazione standard di PowerPoint</vt:lpstr>
      <vt:lpstr>Presentazione standard di PowerPoint</vt:lpstr>
      <vt:lpstr> Le doti umane e morali RFIS 93: “una retta e armonica spiritualità esige una ben strutturata umanità”  </vt:lpstr>
      <vt:lpstr>Presentazione standard di PowerPoint</vt:lpstr>
      <vt:lpstr>«Preti senza Battesimo»  fr. Michel David Semeraro</vt:lpstr>
      <vt:lpstr>   Doti Spirituali  RFIS 101: “il centro della formazione spirituale è l’unione personale con Cristo”  </vt:lpstr>
      <vt:lpstr> Doti Intellettuali  RFIS 117: la formazione intellettuale è parte della formazione integrale del presbitero; anzi, è al servizio del suo ministero pastorale e incide anche sulla formazione umana e su quella spirituale, che da essa traggono un proficuo alimento. </vt:lpstr>
      <vt:lpstr>  Salute fisica  </vt:lpstr>
      <vt:lpstr> Salute psichica </vt:lpstr>
      <vt:lpstr> Rettitudine d’intenzione  </vt:lpstr>
      <vt:lpstr> Provenienza da altri Seminari  o Istituti di formazione </vt:lpstr>
      <vt:lpstr>Presentazione standard di PowerPoint</vt:lpstr>
      <vt:lpstr> Eventuale presenza di tendenze omosessuali </vt:lpstr>
      <vt:lpstr> DIMISSIONE </vt:lpstr>
      <vt:lpstr> SCRUTINI </vt:lpstr>
      <vt:lpstr>PREGARE IL VENI CREATOR SPIRITUS</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Microsoft Office User</cp:lastModifiedBy>
  <cp:revision>36</cp:revision>
  <dcterms:created xsi:type="dcterms:W3CDTF">2019-12-11T09:49:27Z</dcterms:created>
  <dcterms:modified xsi:type="dcterms:W3CDTF">2021-10-07T14:42:13Z</dcterms:modified>
</cp:coreProperties>
</file>