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sldIdLst>
    <p:sldId id="300" r:id="rId2"/>
    <p:sldId id="257" r:id="rId3"/>
    <p:sldId id="298" r:id="rId4"/>
    <p:sldId id="285" r:id="rId5"/>
    <p:sldId id="262" r:id="rId6"/>
    <p:sldId id="286" r:id="rId7"/>
    <p:sldId id="299" r:id="rId8"/>
    <p:sldId id="287" r:id="rId9"/>
    <p:sldId id="291" r:id="rId10"/>
    <p:sldId id="264" r:id="rId11"/>
    <p:sldId id="280" r:id="rId12"/>
    <p:sldId id="289" r:id="rId13"/>
    <p:sldId id="301" r:id="rId14"/>
    <p:sldId id="265" r:id="rId15"/>
    <p:sldId id="292" r:id="rId16"/>
    <p:sldId id="267" r:id="rId17"/>
    <p:sldId id="268" r:id="rId18"/>
    <p:sldId id="271" r:id="rId19"/>
    <p:sldId id="297" r:id="rId20"/>
    <p:sldId id="273" r:id="rId21"/>
    <p:sldId id="269" r:id="rId22"/>
    <p:sldId id="270" r:id="rId23"/>
    <p:sldId id="274" r:id="rId24"/>
    <p:sldId id="294" r:id="rId25"/>
    <p:sldId id="284" r:id="rId26"/>
    <p:sldId id="279" r:id="rId27"/>
    <p:sldId id="303" r:id="rId28"/>
    <p:sldId id="277" r:id="rId29"/>
    <p:sldId id="281" r:id="rId30"/>
    <p:sldId id="282" r:id="rId31"/>
    <p:sldId id="278" r:id="rId32"/>
    <p:sldId id="26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04"/>
    <p:restoredTop sz="97605" autoAdjust="0"/>
  </p:normalViewPr>
  <p:slideViewPr>
    <p:cSldViewPr snapToGrid="0" snapToObjects="1">
      <p:cViewPr varScale="1">
        <p:scale>
          <a:sx n="97" d="100"/>
          <a:sy n="97" d="100"/>
        </p:scale>
        <p:origin x="122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_tradnl"/>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00376BF-930C-D541-A816-478B4BEC135E}" type="datetimeFigureOut">
              <a:rPr lang="en-US" smtClean="0"/>
              <a:t>4/9/25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EBF50C-87D8-3248-AEA3-BCF6DF38B6AA}" type="slidenum">
              <a:rPr lang="en-US" smtClean="0"/>
              <a:t>‹N›</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D00376BF-930C-D541-A816-478B4BEC135E}"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BF50C-87D8-3248-AEA3-BCF6DF38B6AA}"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_tradnl"/>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D00376BF-930C-D541-A816-478B4BEC135E}"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BF50C-87D8-3248-AEA3-BCF6DF38B6AA}"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4" name="Date Placeholder 3"/>
          <p:cNvSpPr>
            <a:spLocks noGrp="1"/>
          </p:cNvSpPr>
          <p:nvPr>
            <p:ph type="dt" sz="half" idx="10"/>
          </p:nvPr>
        </p:nvSpPr>
        <p:spPr/>
        <p:txBody>
          <a:bodyPr/>
          <a:lstStyle/>
          <a:p>
            <a:fld id="{D00376BF-930C-D541-A816-478B4BEC135E}"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BF50C-87D8-3248-AEA3-BCF6DF38B6AA}"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_tradnl"/>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D00376BF-930C-D541-A816-478B4BEC135E}"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BF50C-87D8-3248-AEA3-BCF6DF38B6AA}"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5" name="Date Placeholder 4"/>
          <p:cNvSpPr>
            <a:spLocks noGrp="1"/>
          </p:cNvSpPr>
          <p:nvPr>
            <p:ph type="dt" sz="half" idx="10"/>
          </p:nvPr>
        </p:nvSpPr>
        <p:spPr/>
        <p:txBody>
          <a:bodyPr/>
          <a:lstStyle/>
          <a:p>
            <a:fld id="{D00376BF-930C-D541-A816-478B4BEC135E}" type="datetimeFigureOut">
              <a:rPr lang="en-US" smtClean="0"/>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BF50C-87D8-3248-AEA3-BCF6DF38B6AA}" type="slidenum">
              <a:rPr lang="en-US" smtClean="0"/>
              <a:t>‹N›</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7" name="Date Placeholder 6"/>
          <p:cNvSpPr>
            <a:spLocks noGrp="1"/>
          </p:cNvSpPr>
          <p:nvPr>
            <p:ph type="dt" sz="half" idx="10"/>
          </p:nvPr>
        </p:nvSpPr>
        <p:spPr/>
        <p:txBody>
          <a:bodyPr/>
          <a:lstStyle/>
          <a:p>
            <a:fld id="{D00376BF-930C-D541-A816-478B4BEC135E}" type="datetimeFigureOut">
              <a:rPr lang="en-US" smtClean="0"/>
              <a:t>4/9/25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BF50C-87D8-3248-AEA3-BCF6DF38B6AA}"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D00376BF-930C-D541-A816-478B4BEC135E}" type="datetimeFigureOut">
              <a:rPr lang="en-US" smtClean="0"/>
              <a:t>4/9/25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BF50C-87D8-3248-AEA3-BCF6DF38B6AA}"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376BF-930C-D541-A816-478B4BEC135E}" type="datetimeFigureOut">
              <a:rPr lang="en-US" smtClean="0"/>
              <a:t>4/9/25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BF50C-87D8-3248-AEA3-BCF6DF38B6AA}"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00376BF-930C-D541-A816-478B4BEC135E}" type="datetimeFigureOut">
              <a:rPr lang="en-US" smtClean="0"/>
              <a:t>4/9/25</a:t>
            </a:fld>
            <a:endParaRPr lang="en-US"/>
          </a:p>
        </p:txBody>
      </p:sp>
      <p:sp>
        <p:nvSpPr>
          <p:cNvPr id="7" name="Slide Number Placeholder 6"/>
          <p:cNvSpPr>
            <a:spLocks noGrp="1"/>
          </p:cNvSpPr>
          <p:nvPr>
            <p:ph type="sldNum" sz="quarter" idx="12"/>
          </p:nvPr>
        </p:nvSpPr>
        <p:spPr/>
        <p:txBody>
          <a:bodyPr/>
          <a:lstStyle/>
          <a:p>
            <a:fld id="{F4EBF50C-87D8-3248-AEA3-BCF6DF38B6AA}" type="slidenum">
              <a:rPr lang="en-US" smtClean="0"/>
              <a:t>‹N›</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_tradnl"/>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_tradnl"/>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D00376BF-930C-D541-A816-478B4BEC135E}" type="datetimeFigureOut">
              <a:rPr lang="en-US" smtClean="0"/>
              <a:t>4/9/25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4EBF50C-87D8-3248-AEA3-BCF6DF38B6AA}"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_tradnl"/>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00376BF-930C-D541-A816-478B4BEC135E}" type="datetimeFigureOut">
              <a:rPr lang="en-US" smtClean="0"/>
              <a:t>4/9/25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EBF50C-87D8-3248-AEA3-BCF6DF38B6AA}"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2.vatican.va/content/francesco/es/apost_exhortations/documents/papa-francesco_esortazione-ap_20160319_amoris-laetitia.html%23_ftn322"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vatican.va/roman_curia/pontifical_councils/intrptxt/documents/rc_pc_intrptxt_doc_20000706_declaration_it.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vatican.va/archive/hist_councils/ii_vatican_council/documents/vat-ii_const_19651207_gaudium-et-spes_it.html" TargetMode="External"/><Relationship Id="rId2" Type="http://schemas.openxmlformats.org/officeDocument/2006/relationships/hyperlink" Target="http://w2.vatican.va/content/john-paul-ii/it/apost_exhortations/documents/hf_jp-ii_exh_19811122_familiaris-consortio.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E313-22E7-0041-90DE-22146B7334D7}"/>
              </a:ext>
            </a:extLst>
          </p:cNvPr>
          <p:cNvSpPr>
            <a:spLocks noGrp="1"/>
          </p:cNvSpPr>
          <p:nvPr>
            <p:ph type="ctrTitle"/>
          </p:nvPr>
        </p:nvSpPr>
        <p:spPr>
          <a:xfrm>
            <a:off x="4479235" y="2438400"/>
            <a:ext cx="3949148" cy="2239617"/>
          </a:xfrm>
        </p:spPr>
        <p:txBody>
          <a:bodyPr>
            <a:normAutofit/>
          </a:bodyPr>
          <a:lstStyle/>
          <a:p>
            <a:r>
              <a:rPr lang="it-IT" sz="2900" dirty="0"/>
              <a:t>Accompagnamento pastorale dei divorziati e risposati</a:t>
            </a:r>
          </a:p>
        </p:txBody>
      </p:sp>
      <p:sp>
        <p:nvSpPr>
          <p:cNvPr id="3" name="Sottotitolo 2">
            <a:extLst>
              <a:ext uri="{FF2B5EF4-FFF2-40B4-BE49-F238E27FC236}">
                <a16:creationId xmlns:a16="http://schemas.microsoft.com/office/drawing/2014/main" id="{F94BF1C2-9E00-764D-BE91-69BFA2D6D000}"/>
              </a:ext>
            </a:extLst>
          </p:cNvPr>
          <p:cNvSpPr>
            <a:spLocks noGrp="1"/>
          </p:cNvSpPr>
          <p:nvPr>
            <p:ph type="subTitle" idx="1"/>
          </p:nvPr>
        </p:nvSpPr>
        <p:spPr>
          <a:xfrm>
            <a:off x="4733365" y="5287616"/>
            <a:ext cx="3309803" cy="675861"/>
          </a:xfrm>
        </p:spPr>
        <p:txBody>
          <a:bodyPr>
            <a:normAutofit fontScale="92500" lnSpcReduction="10000"/>
          </a:bodyPr>
          <a:lstStyle/>
          <a:p>
            <a:r>
              <a:rPr lang="it-IT" sz="2400" dirty="0"/>
              <a:t>Miguel A. </a:t>
            </a:r>
            <a:r>
              <a:rPr lang="it-IT" sz="2400" dirty="0" err="1"/>
              <a:t>Ortiz</a:t>
            </a:r>
            <a:br>
              <a:rPr lang="it-IT" dirty="0"/>
            </a:br>
            <a:r>
              <a:rPr lang="it-IT" sz="2000" dirty="0"/>
              <a:t>PUSC</a:t>
            </a:r>
          </a:p>
        </p:txBody>
      </p:sp>
    </p:spTree>
    <p:extLst>
      <p:ext uri="{BB962C8B-B14F-4D97-AF65-F5344CB8AC3E}">
        <p14:creationId xmlns:p14="http://schemas.microsoft.com/office/powerpoint/2010/main" val="201125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4094"/>
            <a:ext cx="7024744" cy="604092"/>
          </a:xfrm>
        </p:spPr>
        <p:txBody>
          <a:bodyPr>
            <a:normAutofit/>
          </a:bodyPr>
          <a:lstStyle/>
          <a:p>
            <a:r>
              <a:rPr lang="en-US" sz="3000" dirty="0"/>
              <a:t>La </a:t>
            </a:r>
            <a:r>
              <a:rPr lang="en-US" sz="3000" dirty="0" err="1"/>
              <a:t>novità</a:t>
            </a:r>
            <a:r>
              <a:rPr lang="en-US" sz="3000" dirty="0"/>
              <a:t> del </a:t>
            </a:r>
            <a:r>
              <a:rPr lang="en-US" sz="3000" dirty="0" err="1"/>
              <a:t>Vangelo</a:t>
            </a:r>
            <a:endParaRPr lang="en-US" sz="3000" dirty="0"/>
          </a:p>
        </p:txBody>
      </p:sp>
      <p:sp>
        <p:nvSpPr>
          <p:cNvPr id="3" name="Content Placeholder 2"/>
          <p:cNvSpPr>
            <a:spLocks noGrp="1"/>
          </p:cNvSpPr>
          <p:nvPr>
            <p:ph sz="quarter" idx="13"/>
          </p:nvPr>
        </p:nvSpPr>
        <p:spPr>
          <a:xfrm>
            <a:off x="418189" y="1332102"/>
            <a:ext cx="4832399" cy="5281938"/>
          </a:xfrm>
        </p:spPr>
        <p:txBody>
          <a:bodyPr>
            <a:normAutofit fontScale="92500" lnSpcReduction="10000"/>
          </a:bodyPr>
          <a:lstStyle/>
          <a:p>
            <a:r>
              <a:rPr lang="it-IT" dirty="0">
                <a:solidFill>
                  <a:srgbClr val="FF0000"/>
                </a:solidFill>
              </a:rPr>
              <a:t>Continuità</a:t>
            </a:r>
            <a:r>
              <a:rPr lang="it-IT" dirty="0"/>
              <a:t> del magistero (EG 39).</a:t>
            </a:r>
          </a:p>
          <a:p>
            <a:r>
              <a:rPr lang="it-IT" dirty="0"/>
              <a:t>Proporre per una situazione complessa la soluzione che si trovava nel magistero precedente non costituisce un retrocesso, proprio perché il magistero precedente proponeva delle soluzioni che si trovavano nella dottrina e nella vita della Chiesa – nel Vangelo – nella misura in cui cercavano di aiutare i fedeli a vivere d’accordo con la verità rivelata.</a:t>
            </a:r>
          </a:p>
          <a:p>
            <a:r>
              <a:rPr lang="en-US" dirty="0"/>
              <a:t> </a:t>
            </a:r>
          </a:p>
        </p:txBody>
      </p:sp>
      <p:pic>
        <p:nvPicPr>
          <p:cNvPr id="6" name="Content Placeholder 5" descr="lucchetti2 copia.jpg"/>
          <p:cNvPicPr>
            <a:picLocks noGrp="1" noChangeAspect="1"/>
          </p:cNvPicPr>
          <p:nvPr>
            <p:ph sz="quarter" idx="14"/>
          </p:nvPr>
        </p:nvPicPr>
        <p:blipFill>
          <a:blip r:embed="rId2">
            <a:extLst>
              <a:ext uri="{28A0092B-C50C-407E-A947-70E740481C1C}">
                <a14:useLocalDpi xmlns:a14="http://schemas.microsoft.com/office/drawing/2010/main" val="0"/>
              </a:ext>
            </a:extLst>
          </a:blip>
          <a:srcRect l="-19874" r="-19874"/>
          <a:stretch>
            <a:fillRect/>
          </a:stretch>
        </p:blipFill>
        <p:spPr>
          <a:xfrm>
            <a:off x="5067300" y="1657382"/>
            <a:ext cx="3854052" cy="4149057"/>
          </a:xfrm>
        </p:spPr>
      </p:pic>
    </p:spTree>
    <p:extLst>
      <p:ext uri="{BB962C8B-B14F-4D97-AF65-F5344CB8AC3E}">
        <p14:creationId xmlns:p14="http://schemas.microsoft.com/office/powerpoint/2010/main" val="49219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36" y="557625"/>
            <a:ext cx="8456698" cy="480176"/>
          </a:xfrm>
        </p:spPr>
        <p:txBody>
          <a:bodyPr>
            <a:normAutofit/>
          </a:bodyPr>
          <a:lstStyle/>
          <a:p>
            <a:r>
              <a:rPr lang="en-US" sz="2100" dirty="0"/>
              <a:t>Francesco, </a:t>
            </a:r>
            <a:r>
              <a:rPr lang="en-US" sz="2100" dirty="0" err="1"/>
              <a:t>Discorso</a:t>
            </a:r>
            <a:r>
              <a:rPr lang="en-US" sz="2100" dirty="0"/>
              <a:t> finale </a:t>
            </a:r>
            <a:r>
              <a:rPr lang="en-US" sz="2100" dirty="0" err="1"/>
              <a:t>assemblea</a:t>
            </a:r>
            <a:r>
              <a:rPr lang="en-US" sz="2100" dirty="0"/>
              <a:t> </a:t>
            </a:r>
            <a:r>
              <a:rPr lang="en-US" sz="2100" dirty="0" err="1"/>
              <a:t>straordinaria</a:t>
            </a:r>
            <a:r>
              <a:rPr lang="en-US" sz="2100" dirty="0"/>
              <a:t> 18-10- 2014</a:t>
            </a:r>
          </a:p>
        </p:txBody>
      </p:sp>
      <p:sp>
        <p:nvSpPr>
          <p:cNvPr id="3" name="Content Placeholder 2"/>
          <p:cNvSpPr>
            <a:spLocks noGrp="1"/>
          </p:cNvSpPr>
          <p:nvPr>
            <p:ph idx="1"/>
          </p:nvPr>
        </p:nvSpPr>
        <p:spPr>
          <a:xfrm>
            <a:off x="101600" y="1037801"/>
            <a:ext cx="8711334" cy="5545259"/>
          </a:xfrm>
        </p:spPr>
        <p:txBody>
          <a:bodyPr>
            <a:normAutofit fontScale="85000" lnSpcReduction="10000"/>
          </a:bodyPr>
          <a:lstStyle/>
          <a:p>
            <a:r>
              <a:rPr lang="it-IT" dirty="0"/>
              <a:t>«E poiché essendo un cammino di uomini, con le consolazioni ci sono stati anche altri momenti di desolazione, di tensione e di </a:t>
            </a:r>
            <a:r>
              <a:rPr lang="it-IT" b="1" dirty="0">
                <a:solidFill>
                  <a:srgbClr val="FF0000"/>
                </a:solidFill>
              </a:rPr>
              <a:t>tentazioni</a:t>
            </a:r>
            <a:r>
              <a:rPr lang="it-IT" dirty="0"/>
              <a:t>, delle quali si potrebbe menzionare:</a:t>
            </a:r>
          </a:p>
          <a:p>
            <a:pPr lvl="1"/>
            <a:r>
              <a:rPr lang="it-IT" dirty="0"/>
              <a:t>-</a:t>
            </a:r>
            <a:r>
              <a:rPr lang="it-IT" b="1" dirty="0"/>
              <a:t> una: la tentazione dell</a:t>
            </a:r>
            <a:r>
              <a:rPr lang="it-IT" b="1" i="1" dirty="0"/>
              <a:t>' </a:t>
            </a:r>
            <a:r>
              <a:rPr lang="it-IT" b="1" i="1" dirty="0">
                <a:solidFill>
                  <a:srgbClr val="FF0000"/>
                </a:solidFill>
              </a:rPr>
              <a:t>irrigidimento</a:t>
            </a:r>
            <a:r>
              <a:rPr lang="it-IT" b="1" i="1" dirty="0"/>
              <a:t> ostile</a:t>
            </a:r>
            <a:r>
              <a:rPr lang="it-IT" dirty="0"/>
              <a:t>,</a:t>
            </a:r>
            <a:r>
              <a:rPr lang="it-IT" i="1" dirty="0"/>
              <a:t> </a:t>
            </a:r>
            <a:r>
              <a:rPr lang="it-IT" dirty="0"/>
              <a:t>cioè il voler chiudersi dentro lo scritto (</a:t>
            </a:r>
            <a:r>
              <a:rPr lang="it-IT" i="1" dirty="0"/>
              <a:t>la lettera</a:t>
            </a:r>
            <a:r>
              <a:rPr lang="it-IT" dirty="0"/>
              <a:t>) e non lasciarsi sorprendere da Dio, dal Dio delle sorprese (</a:t>
            </a:r>
            <a:r>
              <a:rPr lang="it-IT" i="1" dirty="0"/>
              <a:t>lo spirito</a:t>
            </a:r>
            <a:r>
              <a:rPr lang="it-IT" dirty="0"/>
              <a:t>); dentro la legge, dentro la certezza di ciò che conosciamo e non di ciò che dobbiamo ancora imparare e raggiungere (…).</a:t>
            </a:r>
          </a:p>
          <a:p>
            <a:pPr lvl="1"/>
            <a:r>
              <a:rPr lang="it-IT" dirty="0"/>
              <a:t>-</a:t>
            </a:r>
            <a:r>
              <a:rPr lang="it-IT" b="1" dirty="0"/>
              <a:t> La tentazione del</a:t>
            </a:r>
            <a:r>
              <a:rPr lang="it-IT" b="1" i="1" dirty="0"/>
              <a:t> </a:t>
            </a:r>
            <a:r>
              <a:rPr lang="it-IT" b="1" i="1" dirty="0">
                <a:solidFill>
                  <a:srgbClr val="FF0000"/>
                </a:solidFill>
              </a:rPr>
              <a:t>buonismo</a:t>
            </a:r>
            <a:r>
              <a:rPr lang="it-IT" b="1" i="1" dirty="0"/>
              <a:t> distruttivo</a:t>
            </a:r>
            <a:r>
              <a:rPr lang="it-IT" i="1" dirty="0"/>
              <a:t>, </a:t>
            </a:r>
            <a:r>
              <a:rPr lang="it-IT" dirty="0"/>
              <a:t>che a nome di una misericordia ingannatrice fascia le ferite senza prima curarle e medicarle; che tratta i sintomi e non le cause e le radici. </a:t>
            </a:r>
          </a:p>
          <a:p>
            <a:r>
              <a:rPr lang="en-US" dirty="0"/>
              <a:t>“</a:t>
            </a:r>
            <a:r>
              <a:rPr lang="it-IT" dirty="0"/>
              <a:t>Il Papa, in questo contesto, non è il</a:t>
            </a:r>
            <a:r>
              <a:rPr lang="it-IT" i="1" dirty="0"/>
              <a:t> signore supremo </a:t>
            </a:r>
            <a:r>
              <a:rPr lang="it-IT" dirty="0"/>
              <a:t>ma piuttosto il</a:t>
            </a:r>
            <a:r>
              <a:rPr lang="it-IT" i="1" dirty="0"/>
              <a:t> supremo servitore </a:t>
            </a:r>
            <a:r>
              <a:rPr lang="it-IT" dirty="0"/>
              <a:t>- il "</a:t>
            </a:r>
            <a:r>
              <a:rPr lang="it-IT" i="1" dirty="0" err="1"/>
              <a:t>servus</a:t>
            </a:r>
            <a:r>
              <a:rPr lang="it-IT" i="1" dirty="0"/>
              <a:t> </a:t>
            </a:r>
            <a:r>
              <a:rPr lang="it-IT" i="1" dirty="0" err="1"/>
              <a:t>servorum</a:t>
            </a:r>
            <a:r>
              <a:rPr lang="it-IT" i="1" dirty="0"/>
              <a:t> Dei</a:t>
            </a:r>
            <a:r>
              <a:rPr lang="it-IT" dirty="0"/>
              <a:t>"; il garante dell'ubbidienza e della </a:t>
            </a:r>
            <a:r>
              <a:rPr lang="it-IT" dirty="0">
                <a:solidFill>
                  <a:srgbClr val="FF0000"/>
                </a:solidFill>
              </a:rPr>
              <a:t>conformità</a:t>
            </a:r>
            <a:r>
              <a:rPr lang="it-IT" dirty="0"/>
              <a:t> della Chiesa alla volontà di Dio, al Vangelo di Cristo e alla Tradizione della Chiesa, mettendo da parte ogni arbitrio personale, pur essendo - per volontà di Cristo stesso - il "</a:t>
            </a:r>
            <a:r>
              <a:rPr lang="it-IT" i="1" dirty="0"/>
              <a:t>Pastore e Dottore supremo di tutti i fedeli</a:t>
            </a:r>
            <a:r>
              <a:rPr lang="it-IT" dirty="0"/>
              <a:t>" (</a:t>
            </a:r>
            <a:r>
              <a:rPr lang="it-IT" i="1" dirty="0"/>
              <a:t>can</a:t>
            </a:r>
            <a:r>
              <a:rPr lang="it-IT" dirty="0"/>
              <a:t>. 749) e pur godendo "</a:t>
            </a:r>
            <a:r>
              <a:rPr lang="it-IT" i="1" dirty="0"/>
              <a:t>della potestà ordinaria che è suprema, piena, immediata e universale nella Chiesa</a:t>
            </a:r>
            <a:r>
              <a:rPr lang="it-IT" dirty="0"/>
              <a:t>" (</a:t>
            </a:r>
            <a:r>
              <a:rPr lang="it-IT" dirty="0" err="1"/>
              <a:t>cf</a:t>
            </a:r>
            <a:r>
              <a:rPr lang="it-IT" dirty="0"/>
              <a:t>.</a:t>
            </a:r>
            <a:r>
              <a:rPr lang="it-IT" i="1" dirty="0"/>
              <a:t> </a:t>
            </a:r>
            <a:r>
              <a:rPr lang="it-IT" i="1" dirty="0" err="1"/>
              <a:t>cann</a:t>
            </a:r>
            <a:r>
              <a:rPr lang="it-IT" dirty="0"/>
              <a:t>. 331-334</a:t>
            </a:r>
            <a:r>
              <a:rPr lang="en-US" dirty="0"/>
              <a:t>)”.</a:t>
            </a:r>
          </a:p>
          <a:p>
            <a:endParaRPr lang="en-US" dirty="0"/>
          </a:p>
        </p:txBody>
      </p:sp>
    </p:spTree>
    <p:extLst>
      <p:ext uri="{BB962C8B-B14F-4D97-AF65-F5344CB8AC3E}">
        <p14:creationId xmlns:p14="http://schemas.microsoft.com/office/powerpoint/2010/main" val="288604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A7361-CBA6-1847-BD50-B902E0544722}"/>
              </a:ext>
            </a:extLst>
          </p:cNvPr>
          <p:cNvSpPr>
            <a:spLocks noGrp="1"/>
          </p:cNvSpPr>
          <p:nvPr>
            <p:ph type="title"/>
          </p:nvPr>
        </p:nvSpPr>
        <p:spPr>
          <a:xfrm>
            <a:off x="520700" y="482601"/>
            <a:ext cx="4013200" cy="393700"/>
          </a:xfrm>
        </p:spPr>
        <p:txBody>
          <a:bodyPr>
            <a:noAutofit/>
          </a:bodyPr>
          <a:lstStyle/>
          <a:p>
            <a:r>
              <a:rPr lang="it-IT" sz="2500" dirty="0"/>
              <a:t>Misericordia e giustizia</a:t>
            </a:r>
          </a:p>
        </p:txBody>
      </p:sp>
      <p:sp>
        <p:nvSpPr>
          <p:cNvPr id="3" name="Segnaposto contenuto 2">
            <a:extLst>
              <a:ext uri="{FF2B5EF4-FFF2-40B4-BE49-F238E27FC236}">
                <a16:creationId xmlns:a16="http://schemas.microsoft.com/office/drawing/2014/main" id="{6B59BA51-D1D2-1D41-9C38-82F9278BA8A1}"/>
              </a:ext>
            </a:extLst>
          </p:cNvPr>
          <p:cNvSpPr>
            <a:spLocks noGrp="1"/>
          </p:cNvSpPr>
          <p:nvPr>
            <p:ph idx="1"/>
          </p:nvPr>
        </p:nvSpPr>
        <p:spPr>
          <a:xfrm>
            <a:off x="292100" y="876301"/>
            <a:ext cx="8486140" cy="5772693"/>
          </a:xfrm>
        </p:spPr>
        <p:txBody>
          <a:bodyPr>
            <a:normAutofit fontScale="85000" lnSpcReduction="20000"/>
          </a:bodyPr>
          <a:lstStyle/>
          <a:p>
            <a:r>
              <a:rPr lang="it-IT" dirty="0"/>
              <a:t>“È vero (…) che la misericordia non esclude la giustizia e la verità, ma anzitutto dobbiamo dire che la misericordia è la </a:t>
            </a:r>
            <a:r>
              <a:rPr lang="it-IT" dirty="0">
                <a:solidFill>
                  <a:srgbClr val="FF0000"/>
                </a:solidFill>
              </a:rPr>
              <a:t>pienezza della giustizia </a:t>
            </a:r>
            <a:r>
              <a:rPr lang="it-IT" dirty="0"/>
              <a:t>e la manifestazione più luminosa della verità di Dio” (AL 311).</a:t>
            </a:r>
          </a:p>
          <a:p>
            <a:pPr lvl="1"/>
            <a:r>
              <a:rPr lang="en-US" i="1" dirty="0"/>
              <a:t>Summa </a:t>
            </a:r>
            <a:r>
              <a:rPr lang="en-US" i="1" dirty="0" err="1"/>
              <a:t>Theologicae</a:t>
            </a:r>
            <a:r>
              <a:rPr lang="en-US" dirty="0"/>
              <a:t>, I q. 21 a. 3 ad 2: </a:t>
            </a:r>
            <a:r>
              <a:rPr lang="it-IT" dirty="0"/>
              <a:t>«Ex quo </a:t>
            </a:r>
            <a:r>
              <a:rPr lang="it-IT" dirty="0" err="1"/>
              <a:t>patet</a:t>
            </a:r>
            <a:r>
              <a:rPr lang="it-IT" dirty="0"/>
              <a:t> </a:t>
            </a:r>
            <a:r>
              <a:rPr lang="it-IT" dirty="0" err="1"/>
              <a:t>quod</a:t>
            </a:r>
            <a:r>
              <a:rPr lang="it-IT" dirty="0"/>
              <a:t> misericordia non </a:t>
            </a:r>
            <a:r>
              <a:rPr lang="it-IT" dirty="0" err="1"/>
              <a:t>tollit</a:t>
            </a:r>
            <a:r>
              <a:rPr lang="it-IT" dirty="0"/>
              <a:t> </a:t>
            </a:r>
            <a:r>
              <a:rPr lang="it-IT" dirty="0" err="1"/>
              <a:t>iustitiam</a:t>
            </a:r>
            <a:r>
              <a:rPr lang="it-IT" dirty="0"/>
              <a:t>, </a:t>
            </a:r>
            <a:r>
              <a:rPr lang="it-IT" dirty="0" err="1"/>
              <a:t>sed</a:t>
            </a:r>
            <a:r>
              <a:rPr lang="it-IT" dirty="0"/>
              <a:t> est </a:t>
            </a:r>
            <a:r>
              <a:rPr lang="it-IT" dirty="0" err="1"/>
              <a:t>quaedam</a:t>
            </a:r>
            <a:r>
              <a:rPr lang="it-IT" dirty="0"/>
              <a:t> </a:t>
            </a:r>
            <a:r>
              <a:rPr lang="it-IT" dirty="0" err="1"/>
              <a:t>iustitiae</a:t>
            </a:r>
            <a:r>
              <a:rPr lang="it-IT" dirty="0"/>
              <a:t> </a:t>
            </a:r>
            <a:r>
              <a:rPr lang="it-IT" dirty="0" err="1"/>
              <a:t>plenitudo</a:t>
            </a:r>
            <a:r>
              <a:rPr lang="it-IT" dirty="0"/>
              <a:t>».</a:t>
            </a:r>
          </a:p>
          <a:p>
            <a:r>
              <a:rPr lang="it-IT" dirty="0"/>
              <a:t>“Non sarà inutile in questo contesto richiamare al rapporto tra </a:t>
            </a:r>
            <a:r>
              <a:rPr lang="it-IT" i="1" dirty="0"/>
              <a:t>giustizia</a:t>
            </a:r>
            <a:r>
              <a:rPr lang="it-IT" dirty="0"/>
              <a:t> e </a:t>
            </a:r>
            <a:r>
              <a:rPr lang="it-IT" i="1" dirty="0"/>
              <a:t>misericordia</a:t>
            </a:r>
            <a:r>
              <a:rPr lang="it-IT" dirty="0"/>
              <a:t>. Non sono due aspetti in contrasto tra di loro, ma due dimensioni di un’unica realtà che si sviluppa progressivamente fino a raggiungere il suo apice nella pienezza dell’amore” </a:t>
            </a:r>
          </a:p>
          <a:p>
            <a:pPr lvl="1"/>
            <a:r>
              <a:rPr lang="es-ES_tradnl" cap="small" dirty="0"/>
              <a:t>Francesco</a:t>
            </a:r>
            <a:r>
              <a:rPr lang="es-ES_tradnl" dirty="0"/>
              <a:t>, Bolla </a:t>
            </a:r>
            <a:r>
              <a:rPr lang="en-US" i="1" dirty="0" err="1"/>
              <a:t>Misericordiae</a:t>
            </a:r>
            <a:r>
              <a:rPr lang="en-US" i="1" dirty="0"/>
              <a:t> </a:t>
            </a:r>
            <a:r>
              <a:rPr lang="en-US" i="1" dirty="0" err="1"/>
              <a:t>vultus</a:t>
            </a:r>
            <a:r>
              <a:rPr lang="en-US" dirty="0"/>
              <a:t>, 11-IV-2015, n. 20</a:t>
            </a:r>
            <a:endParaRPr lang="it-IT" dirty="0"/>
          </a:p>
          <a:p>
            <a:r>
              <a:rPr lang="it-IT" dirty="0"/>
              <a:t>La relazione tra misericordia e giustizia non è una relazione di </a:t>
            </a:r>
            <a:r>
              <a:rPr lang="it-IT" dirty="0">
                <a:solidFill>
                  <a:srgbClr val="FF0000"/>
                </a:solidFill>
              </a:rPr>
              <a:t>opposizione</a:t>
            </a:r>
            <a:r>
              <a:rPr lang="it-IT" dirty="0"/>
              <a:t> (</a:t>
            </a:r>
            <a:r>
              <a:rPr lang="it-IT" i="1" dirty="0" err="1"/>
              <a:t>iustitia</a:t>
            </a:r>
            <a:r>
              <a:rPr lang="it-IT" i="1" dirty="0"/>
              <a:t> versus misericordia</a:t>
            </a:r>
            <a:r>
              <a:rPr lang="it-IT" dirty="0"/>
              <a:t>) né di </a:t>
            </a:r>
            <a:r>
              <a:rPr lang="it-IT" dirty="0">
                <a:solidFill>
                  <a:srgbClr val="FF0000"/>
                </a:solidFill>
              </a:rPr>
              <a:t>alternatività</a:t>
            </a:r>
            <a:r>
              <a:rPr lang="it-IT" dirty="0"/>
              <a:t> (</a:t>
            </a:r>
            <a:r>
              <a:rPr lang="it-IT" i="1" dirty="0"/>
              <a:t>aut </a:t>
            </a:r>
            <a:r>
              <a:rPr lang="it-IT" i="1" dirty="0" err="1"/>
              <a:t>iustitia</a:t>
            </a:r>
            <a:r>
              <a:rPr lang="it-IT" i="1" dirty="0"/>
              <a:t> aut misericordia</a:t>
            </a:r>
            <a:r>
              <a:rPr lang="it-IT" dirty="0"/>
              <a:t>) ma di </a:t>
            </a:r>
            <a:r>
              <a:rPr lang="it-IT" dirty="0">
                <a:solidFill>
                  <a:srgbClr val="FF0000"/>
                </a:solidFill>
              </a:rPr>
              <a:t>mutua</a:t>
            </a:r>
            <a:r>
              <a:rPr lang="it-IT" dirty="0"/>
              <a:t> </a:t>
            </a:r>
            <a:r>
              <a:rPr lang="it-IT" b="1" dirty="0">
                <a:solidFill>
                  <a:srgbClr val="FF0000"/>
                </a:solidFill>
              </a:rPr>
              <a:t>necessità</a:t>
            </a:r>
            <a:r>
              <a:rPr lang="it-IT" dirty="0"/>
              <a:t>. Bisogna essere giusti ed essere anche misericordiosi: non si può crescere in una virtù a scapito di un’altra, anzi si cresce in ogni virtù in modo armonico. La ragione ultima è che Cristo è misericordioso ed è giusto senza squilibri né contrapposizioni, per cui ambedue le virtù, misericordia e giustizia, devono poter essere cercate e vissute armonicamente</a:t>
            </a:r>
            <a:r>
              <a:rPr lang="en-US" dirty="0"/>
              <a:t>.</a:t>
            </a:r>
            <a:endParaRPr lang="it-IT" dirty="0"/>
          </a:p>
          <a:p>
            <a:endParaRPr lang="it-IT" dirty="0"/>
          </a:p>
        </p:txBody>
      </p:sp>
    </p:spTree>
    <p:extLst>
      <p:ext uri="{BB962C8B-B14F-4D97-AF65-F5344CB8AC3E}">
        <p14:creationId xmlns:p14="http://schemas.microsoft.com/office/powerpoint/2010/main" val="175250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E8EC5-39B8-0249-A1E8-91BE1455D362}"/>
              </a:ext>
            </a:extLst>
          </p:cNvPr>
          <p:cNvSpPr>
            <a:spLocks noGrp="1"/>
          </p:cNvSpPr>
          <p:nvPr>
            <p:ph type="title"/>
          </p:nvPr>
        </p:nvSpPr>
        <p:spPr>
          <a:xfrm>
            <a:off x="1043490" y="516836"/>
            <a:ext cx="7024744" cy="304799"/>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9D19150D-B530-484A-B7CE-BD1716EB7D94}"/>
              </a:ext>
            </a:extLst>
          </p:cNvPr>
          <p:cNvSpPr>
            <a:spLocks noGrp="1"/>
          </p:cNvSpPr>
          <p:nvPr>
            <p:ph idx="1"/>
          </p:nvPr>
        </p:nvSpPr>
        <p:spPr>
          <a:xfrm>
            <a:off x="357810" y="1020417"/>
            <a:ext cx="8097078" cy="5287617"/>
          </a:xfrm>
        </p:spPr>
        <p:txBody>
          <a:bodyPr>
            <a:normAutofit fontScale="92500" lnSpcReduction="20000"/>
          </a:bodyPr>
          <a:lstStyle/>
          <a:p>
            <a:r>
              <a:rPr lang="it-IT" dirty="0"/>
              <a:t>Non è una questione </a:t>
            </a:r>
            <a:r>
              <a:rPr lang="it-IT" dirty="0">
                <a:solidFill>
                  <a:srgbClr val="FF0000"/>
                </a:solidFill>
              </a:rPr>
              <a:t>disciplinare</a:t>
            </a:r>
            <a:r>
              <a:rPr lang="it-IT" dirty="0"/>
              <a:t> né puramente </a:t>
            </a:r>
            <a:r>
              <a:rPr lang="it-IT" dirty="0">
                <a:solidFill>
                  <a:srgbClr val="FF0000"/>
                </a:solidFill>
              </a:rPr>
              <a:t>morale</a:t>
            </a:r>
            <a:r>
              <a:rPr lang="it-IT" dirty="0"/>
              <a:t> </a:t>
            </a:r>
            <a:endParaRPr lang="it-IT" dirty="0">
              <a:solidFill>
                <a:srgbClr val="FF0000"/>
              </a:solidFill>
            </a:endParaRPr>
          </a:p>
          <a:p>
            <a:r>
              <a:rPr lang="it-IT" dirty="0"/>
              <a:t>Relazione tra </a:t>
            </a:r>
            <a:r>
              <a:rPr lang="it-IT" dirty="0">
                <a:solidFill>
                  <a:srgbClr val="FF0000"/>
                </a:solidFill>
              </a:rPr>
              <a:t>matrimonio ed eucaristia</a:t>
            </a:r>
          </a:p>
          <a:p>
            <a:pPr lvl="1"/>
            <a:r>
              <a:rPr lang="it-IT" dirty="0"/>
              <a:t>L’una caro rivela l’amore di Dio e lo contiene. La relazione va oltre l’essere immagine, vi è un </a:t>
            </a:r>
            <a:r>
              <a:rPr lang="it-IT" dirty="0">
                <a:solidFill>
                  <a:srgbClr val="FF0000"/>
                </a:solidFill>
              </a:rPr>
              <a:t>legame costitutivo </a:t>
            </a:r>
            <a:r>
              <a:rPr lang="it-IT" dirty="0"/>
              <a:t>tra matrimonio e il rapporto tra Cristo e sua Sposa.</a:t>
            </a:r>
          </a:p>
          <a:p>
            <a:pPr lvl="1"/>
            <a:r>
              <a:rPr lang="it-IT" dirty="0"/>
              <a:t>Gli sposi formano una sola carne che significa la carne donata da Cristo, lo stesso mistero del Corpo di Cristo, dal quale nasce la Chiesa e che si offre nell’Eucaristia.</a:t>
            </a:r>
          </a:p>
          <a:p>
            <a:pPr lvl="1"/>
            <a:r>
              <a:rPr lang="it-IT" dirty="0"/>
              <a:t>Il matrimonio e la famiglia hanno una dimensione </a:t>
            </a:r>
            <a:r>
              <a:rPr lang="it-IT" dirty="0" err="1">
                <a:solidFill>
                  <a:srgbClr val="FF0000"/>
                </a:solidFill>
              </a:rPr>
              <a:t>comunionale</a:t>
            </a:r>
            <a:r>
              <a:rPr lang="it-IT" dirty="0"/>
              <a:t> che rimanda al centro visibile della comunione che è lo stesso Cristo fattosi dono nell’Eucaristia.</a:t>
            </a:r>
          </a:p>
          <a:p>
            <a:r>
              <a:rPr lang="it-IT" dirty="0"/>
              <a:t>Comunione coniugale, ecclesiale ed eucaristica</a:t>
            </a:r>
          </a:p>
          <a:p>
            <a:r>
              <a:rPr lang="it-IT" dirty="0"/>
              <a:t>Il nuovo </a:t>
            </a:r>
            <a:r>
              <a:rPr lang="it-IT" dirty="0">
                <a:solidFill>
                  <a:srgbClr val="FF0000"/>
                </a:solidFill>
              </a:rPr>
              <a:t>sguardo</a:t>
            </a:r>
            <a:r>
              <a:rPr lang="it-IT" dirty="0"/>
              <a:t> di AL: accompagnare, discernere ed integrare la </a:t>
            </a:r>
            <a:r>
              <a:rPr lang="it-IT" dirty="0">
                <a:solidFill>
                  <a:srgbClr val="FF0000"/>
                </a:solidFill>
              </a:rPr>
              <a:t>fragilità</a:t>
            </a:r>
            <a:r>
              <a:rPr lang="it-IT" dirty="0"/>
              <a:t> (prevenire)</a:t>
            </a:r>
          </a:p>
          <a:p>
            <a:r>
              <a:rPr lang="it-IT" dirty="0"/>
              <a:t>Necessità di formare la </a:t>
            </a:r>
            <a:r>
              <a:rPr lang="it-IT" dirty="0">
                <a:solidFill>
                  <a:srgbClr val="FF0000"/>
                </a:solidFill>
              </a:rPr>
              <a:t>coscienza</a:t>
            </a:r>
            <a:r>
              <a:rPr lang="it-IT" dirty="0"/>
              <a:t> dei fedeli</a:t>
            </a:r>
          </a:p>
          <a:p>
            <a:r>
              <a:rPr lang="it-IT" dirty="0"/>
              <a:t>Legge della </a:t>
            </a:r>
            <a:r>
              <a:rPr lang="it-IT" dirty="0">
                <a:solidFill>
                  <a:srgbClr val="FF0000"/>
                </a:solidFill>
              </a:rPr>
              <a:t>gradualità</a:t>
            </a:r>
            <a:r>
              <a:rPr lang="it-IT" dirty="0"/>
              <a:t> (non «gradualità della legge» e accompagnamento nel processo di conversione</a:t>
            </a:r>
          </a:p>
          <a:p>
            <a:endParaRPr lang="it-IT" dirty="0"/>
          </a:p>
        </p:txBody>
      </p:sp>
    </p:spTree>
    <p:extLst>
      <p:ext uri="{BB962C8B-B14F-4D97-AF65-F5344CB8AC3E}">
        <p14:creationId xmlns:p14="http://schemas.microsoft.com/office/powerpoint/2010/main" val="429015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9968"/>
            <a:ext cx="7024744" cy="325280"/>
          </a:xfrm>
        </p:spPr>
        <p:txBody>
          <a:bodyPr>
            <a:normAutofit fontScale="90000"/>
          </a:bodyPr>
          <a:lstStyle/>
          <a:p>
            <a:endParaRPr lang="en-US" dirty="0"/>
          </a:p>
        </p:txBody>
      </p:sp>
      <p:sp>
        <p:nvSpPr>
          <p:cNvPr id="3" name="Content Placeholder 2"/>
          <p:cNvSpPr>
            <a:spLocks noGrp="1"/>
          </p:cNvSpPr>
          <p:nvPr>
            <p:ph idx="1"/>
          </p:nvPr>
        </p:nvSpPr>
        <p:spPr>
          <a:xfrm>
            <a:off x="433678" y="1115248"/>
            <a:ext cx="8100464" cy="5281938"/>
          </a:xfrm>
        </p:spPr>
        <p:txBody>
          <a:bodyPr>
            <a:normAutofit fontScale="92500" lnSpcReduction="10000"/>
          </a:bodyPr>
          <a:lstStyle/>
          <a:p>
            <a:r>
              <a:rPr lang="it-IT" dirty="0"/>
              <a:t>La </a:t>
            </a:r>
            <a:r>
              <a:rPr lang="it-IT" dirty="0">
                <a:solidFill>
                  <a:srgbClr val="FF0000"/>
                </a:solidFill>
              </a:rPr>
              <a:t>varietà</a:t>
            </a:r>
            <a:r>
              <a:rPr lang="it-IT" dirty="0"/>
              <a:t> delle situazioni, di storie, di condizionamenti ecc., è enorme. La fattispecie “divorziato risposato” ammette molte concrezioni.</a:t>
            </a:r>
          </a:p>
          <a:p>
            <a:r>
              <a:rPr lang="it-IT" dirty="0"/>
              <a:t>Di conseguenza, bisogna individuare </a:t>
            </a:r>
            <a:r>
              <a:rPr lang="it-IT" dirty="0">
                <a:solidFill>
                  <a:srgbClr val="FF0000"/>
                </a:solidFill>
              </a:rPr>
              <a:t>l’obiettivo</a:t>
            </a:r>
            <a:r>
              <a:rPr lang="it-IT" dirty="0"/>
              <a:t> finale verso cui tende l’opportuno adattamento ad ogni situazione, contando soprattutto con il </a:t>
            </a:r>
            <a:r>
              <a:rPr lang="it-IT" dirty="0">
                <a:solidFill>
                  <a:srgbClr val="FF0000"/>
                </a:solidFill>
              </a:rPr>
              <a:t>tempo</a:t>
            </a:r>
            <a:r>
              <a:rPr lang="it-IT" dirty="0"/>
              <a:t> e con la </a:t>
            </a:r>
            <a:r>
              <a:rPr lang="it-IT" dirty="0">
                <a:solidFill>
                  <a:srgbClr val="FF0000"/>
                </a:solidFill>
              </a:rPr>
              <a:t>grazia</a:t>
            </a:r>
            <a:r>
              <a:rPr lang="it-IT" dirty="0"/>
              <a:t>.</a:t>
            </a:r>
          </a:p>
          <a:p>
            <a:r>
              <a:rPr lang="it-IT" dirty="0"/>
              <a:t>Aiutare a </a:t>
            </a:r>
            <a:r>
              <a:rPr lang="it-IT" dirty="0">
                <a:solidFill>
                  <a:srgbClr val="FF0000"/>
                </a:solidFill>
              </a:rPr>
              <a:t>capire dove si trova </a:t>
            </a:r>
            <a:r>
              <a:rPr lang="it-IT" dirty="0"/>
              <a:t>ognuno, con delle responsabilità e colpevolezze diverse, anche rispetto all’unione precedente, la rottura e le disposizioni interiori, come vedremo. </a:t>
            </a:r>
          </a:p>
          <a:p>
            <a:r>
              <a:rPr lang="it-IT" dirty="0"/>
              <a:t>Punto di </a:t>
            </a:r>
            <a:r>
              <a:rPr lang="it-IT" dirty="0">
                <a:solidFill>
                  <a:srgbClr val="FF0000"/>
                </a:solidFill>
              </a:rPr>
              <a:t>partenza</a:t>
            </a:r>
            <a:r>
              <a:rPr lang="it-IT" dirty="0"/>
              <a:t> e punto di </a:t>
            </a:r>
            <a:r>
              <a:rPr lang="it-IT" dirty="0">
                <a:solidFill>
                  <a:srgbClr val="FF0000"/>
                </a:solidFill>
              </a:rPr>
              <a:t>arrivo</a:t>
            </a:r>
            <a:r>
              <a:rPr lang="it-IT" dirty="0"/>
              <a:t>: desiderare vivamente i sacramenti.</a:t>
            </a:r>
          </a:p>
          <a:p>
            <a:r>
              <a:rPr lang="it-IT" dirty="0"/>
              <a:t>Accompagnamento (fisiologico/patologico): non «verifica» né «autorizzazione» ma aiutare a </a:t>
            </a:r>
            <a:r>
              <a:rPr lang="it-IT" dirty="0">
                <a:solidFill>
                  <a:srgbClr val="FF0000"/>
                </a:solidFill>
              </a:rPr>
              <a:t>discernere la volontà di Dio</a:t>
            </a:r>
            <a:r>
              <a:rPr lang="it-IT" dirty="0"/>
              <a:t>. A sapersi amati «a prescindere»…</a:t>
            </a:r>
          </a:p>
        </p:txBody>
      </p:sp>
    </p:spTree>
    <p:extLst>
      <p:ext uri="{BB962C8B-B14F-4D97-AF65-F5344CB8AC3E}">
        <p14:creationId xmlns:p14="http://schemas.microsoft.com/office/powerpoint/2010/main" val="168370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653D97-8D6D-1D49-B578-98973E8E1F17}"/>
              </a:ext>
            </a:extLst>
          </p:cNvPr>
          <p:cNvSpPr>
            <a:spLocks noGrp="1"/>
          </p:cNvSpPr>
          <p:nvPr>
            <p:ph type="title"/>
          </p:nvPr>
        </p:nvSpPr>
        <p:spPr>
          <a:xfrm>
            <a:off x="522514" y="254000"/>
            <a:ext cx="2969986" cy="457200"/>
          </a:xfrm>
        </p:spPr>
        <p:txBody>
          <a:bodyPr>
            <a:normAutofit fontScale="90000"/>
          </a:bodyPr>
          <a:lstStyle/>
          <a:p>
            <a:r>
              <a:rPr lang="it-IT" sz="2500" dirty="0"/>
              <a:t>L’esperienza</a:t>
            </a:r>
          </a:p>
        </p:txBody>
      </p:sp>
      <p:sp>
        <p:nvSpPr>
          <p:cNvPr id="3" name="Segnaposto contenuto 2">
            <a:extLst>
              <a:ext uri="{FF2B5EF4-FFF2-40B4-BE49-F238E27FC236}">
                <a16:creationId xmlns:a16="http://schemas.microsoft.com/office/drawing/2014/main" id="{2F108AEB-A9E9-9045-81BF-161A0DDDA5E5}"/>
              </a:ext>
            </a:extLst>
          </p:cNvPr>
          <p:cNvSpPr>
            <a:spLocks noGrp="1"/>
          </p:cNvSpPr>
          <p:nvPr>
            <p:ph idx="1"/>
          </p:nvPr>
        </p:nvSpPr>
        <p:spPr>
          <a:xfrm>
            <a:off x="292101" y="838201"/>
            <a:ext cx="8420826" cy="5863046"/>
          </a:xfrm>
        </p:spPr>
        <p:txBody>
          <a:bodyPr>
            <a:normAutofit fontScale="85000" lnSpcReduction="20000"/>
          </a:bodyPr>
          <a:lstStyle/>
          <a:p>
            <a:r>
              <a:rPr lang="fo-FO" dirty="0"/>
              <a:t>«La mia esperienza pastorale in un paese come la </a:t>
            </a:r>
            <a:r>
              <a:rPr lang="fo-FO" dirty="0">
                <a:solidFill>
                  <a:srgbClr val="FF0000"/>
                </a:solidFill>
              </a:rPr>
              <a:t>Francia</a:t>
            </a:r>
            <a:r>
              <a:rPr lang="fo-FO" dirty="0"/>
              <a:t>, mi ha mostrato che le coppie risposate composte da </a:t>
            </a:r>
            <a:r>
              <a:rPr lang="fo-FO" b="1" dirty="0">
                <a:solidFill>
                  <a:srgbClr val="FF0000"/>
                </a:solidFill>
              </a:rPr>
              <a:t>praticanti</a:t>
            </a:r>
            <a:r>
              <a:rPr lang="fo-FO" dirty="0"/>
              <a:t> regolari sono, di fatto, formate da credenti leali nei confronti della coerenza rispetto alla fede che </a:t>
            </a:r>
            <a:r>
              <a:rPr lang="fo-FO" dirty="0">
                <a:solidFill>
                  <a:srgbClr val="FF0000"/>
                </a:solidFill>
              </a:rPr>
              <a:t>non domandano </a:t>
            </a:r>
            <a:r>
              <a:rPr lang="fo-FO" dirty="0"/>
              <a:t>perciò di potersi </a:t>
            </a:r>
            <a:r>
              <a:rPr lang="fo-FO" dirty="0">
                <a:solidFill>
                  <a:srgbClr val="FF0000"/>
                </a:solidFill>
              </a:rPr>
              <a:t>accostare</a:t>
            </a:r>
            <a:r>
              <a:rPr lang="fo-FO" dirty="0"/>
              <a:t> alla comunione. Di conseguenza, o </a:t>
            </a:r>
            <a:r>
              <a:rPr lang="fo-FO" b="1" dirty="0"/>
              <a:t>chiedono</a:t>
            </a:r>
            <a:r>
              <a:rPr lang="fo-FO" dirty="0"/>
              <a:t> alla Chiesa di prendere in esame l’eventuale </a:t>
            </a:r>
            <a:r>
              <a:rPr lang="fo-FO" dirty="0">
                <a:solidFill>
                  <a:srgbClr val="FF0000"/>
                </a:solidFill>
              </a:rPr>
              <a:t>nullità</a:t>
            </a:r>
            <a:r>
              <a:rPr lang="fo-FO" dirty="0"/>
              <a:t> di un precedente matrimonio, poiché onestamente hanno delle ragioni serie per ritenerlo nullo, o scelgono la via della </a:t>
            </a:r>
            <a:r>
              <a:rPr lang="fo-FO" dirty="0">
                <a:solidFill>
                  <a:srgbClr val="FF0000"/>
                </a:solidFill>
              </a:rPr>
              <a:t>continenza</a:t>
            </a:r>
            <a:r>
              <a:rPr lang="fo-FO" dirty="0"/>
              <a:t> oppure accettano di percorrere il loro cammino </a:t>
            </a:r>
            <a:r>
              <a:rPr lang="fo-FO" dirty="0">
                <a:solidFill>
                  <a:srgbClr val="FF0000"/>
                </a:solidFill>
              </a:rPr>
              <a:t>senza i sacramenti </a:t>
            </a:r>
            <a:r>
              <a:rPr lang="fo-FO" dirty="0"/>
              <a:t>in una vita che, nonostante tutto, rimane spesso fervente. Essi sanno che la </a:t>
            </a:r>
            <a:r>
              <a:rPr lang="fo-FO" dirty="0">
                <a:solidFill>
                  <a:srgbClr val="FF0000"/>
                </a:solidFill>
              </a:rPr>
              <a:t>grazia di Dio non si limita </a:t>
            </a:r>
            <a:r>
              <a:rPr lang="fo-FO" dirty="0"/>
              <a:t>ai sacramenti e riescono a trovare un accompagnamento pastorale di qualità. Per quanto riguarda coloro, e sono i più numerosi, la cui pratica religiosa è soltanto </a:t>
            </a:r>
            <a:r>
              <a:rPr lang="fo-FO" b="1" dirty="0">
                <a:solidFill>
                  <a:srgbClr val="FF0000"/>
                </a:solidFill>
              </a:rPr>
              <a:t>sporadica</a:t>
            </a:r>
            <a:r>
              <a:rPr lang="fo-FO" dirty="0"/>
              <a:t> e soprattutto sociologica, essi non sono prima di tutto mossi dal desiderio di accostarsi al sacramento della comunione, poiché vanno raramente a Messa e hanno una vita sacramentale praticamente nulla. Il loro desiderio invece è che la Chiesa dia una sorta di </a:t>
            </a:r>
            <a:r>
              <a:rPr lang="fo-FO" dirty="0">
                <a:solidFill>
                  <a:srgbClr val="FF0000"/>
                </a:solidFill>
              </a:rPr>
              <a:t>garanzia di rispettabilità </a:t>
            </a:r>
            <a:r>
              <a:rPr lang="fo-FO" dirty="0"/>
              <a:t>morale al loro “risposalizio”».</a:t>
            </a:r>
          </a:p>
          <a:p>
            <a:pPr lvl="1"/>
            <a:r>
              <a:rPr lang="es-ES" dirty="0"/>
              <a:t>J.M. </a:t>
            </a:r>
            <a:r>
              <a:rPr lang="es-ES" dirty="0" err="1"/>
              <a:t>Garrigues</a:t>
            </a:r>
            <a:r>
              <a:rPr lang="es-ES" dirty="0"/>
              <a:t>, Le </a:t>
            </a:r>
            <a:r>
              <a:rPr lang="es-ES" dirty="0" err="1"/>
              <a:t>mariage</a:t>
            </a:r>
            <a:r>
              <a:rPr lang="es-ES" dirty="0"/>
              <a:t> entre </a:t>
            </a:r>
            <a:r>
              <a:rPr lang="es-ES" dirty="0" err="1"/>
              <a:t>croyants</a:t>
            </a:r>
            <a:r>
              <a:rPr lang="es-ES" dirty="0"/>
              <a:t>: un </a:t>
            </a:r>
            <a:r>
              <a:rPr lang="es-ES" dirty="0" err="1"/>
              <a:t>engagement</a:t>
            </a:r>
            <a:r>
              <a:rPr lang="es-ES" dirty="0"/>
              <a:t> </a:t>
            </a:r>
            <a:r>
              <a:rPr lang="es-ES" dirty="0" err="1"/>
              <a:t>consacré</a:t>
            </a:r>
            <a:r>
              <a:rPr lang="es-ES" dirty="0"/>
              <a:t> </a:t>
            </a:r>
            <a:r>
              <a:rPr lang="es-ES" dirty="0" err="1"/>
              <a:t>pour</a:t>
            </a:r>
            <a:r>
              <a:rPr lang="es-ES" dirty="0"/>
              <a:t> une </a:t>
            </a:r>
            <a:r>
              <a:rPr lang="es-ES" dirty="0" err="1"/>
              <a:t>mission</a:t>
            </a:r>
            <a:r>
              <a:rPr lang="es-ES" dirty="0"/>
              <a:t> </a:t>
            </a:r>
            <a:r>
              <a:rPr lang="es-ES" dirty="0" err="1"/>
              <a:t>ecclésiale</a:t>
            </a:r>
            <a:r>
              <a:rPr lang="es-ES" dirty="0"/>
              <a:t>. </a:t>
            </a:r>
            <a:r>
              <a:rPr lang="es-ES" dirty="0" err="1"/>
              <a:t>Relazione</a:t>
            </a:r>
            <a:r>
              <a:rPr lang="es-ES" dirty="0"/>
              <a:t> </a:t>
            </a:r>
            <a:r>
              <a:rPr lang="es-ES" dirty="0" err="1"/>
              <a:t>presso</a:t>
            </a:r>
            <a:r>
              <a:rPr lang="es-ES" dirty="0"/>
              <a:t> </a:t>
            </a:r>
            <a:r>
              <a:rPr lang="es-ES" dirty="0" err="1"/>
              <a:t>il</a:t>
            </a:r>
            <a:r>
              <a:rPr lang="es-ES" dirty="0"/>
              <a:t> Pontificio </a:t>
            </a:r>
            <a:r>
              <a:rPr lang="es-ES" dirty="0" err="1"/>
              <a:t>Istituto</a:t>
            </a:r>
            <a:r>
              <a:rPr lang="es-ES" dirty="0"/>
              <a:t> Giovanni Paolo II, 3 </a:t>
            </a:r>
            <a:r>
              <a:rPr lang="es-ES" dirty="0" err="1"/>
              <a:t>aprile</a:t>
            </a:r>
            <a:r>
              <a:rPr lang="es-ES" dirty="0"/>
              <a:t> 2014.</a:t>
            </a:r>
            <a:endParaRPr lang="en-US" dirty="0"/>
          </a:p>
          <a:p>
            <a:endParaRPr lang="it-IT" dirty="0"/>
          </a:p>
        </p:txBody>
      </p:sp>
    </p:spTree>
    <p:extLst>
      <p:ext uri="{BB962C8B-B14F-4D97-AF65-F5344CB8AC3E}">
        <p14:creationId xmlns:p14="http://schemas.microsoft.com/office/powerpoint/2010/main" val="346160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17" y="374593"/>
            <a:ext cx="7024744" cy="596078"/>
          </a:xfrm>
        </p:spPr>
        <p:txBody>
          <a:bodyPr>
            <a:noAutofit/>
          </a:bodyPr>
          <a:lstStyle/>
          <a:p>
            <a:r>
              <a:rPr lang="en-US" sz="2500" dirty="0" err="1"/>
              <a:t>Discernere</a:t>
            </a:r>
            <a:r>
              <a:rPr lang="en-US" sz="2500" dirty="0"/>
              <a:t> le </a:t>
            </a:r>
            <a:r>
              <a:rPr lang="en-US" sz="2500" dirty="0" err="1"/>
              <a:t>situazioni</a:t>
            </a:r>
            <a:endParaRPr lang="en-US" sz="2500" dirty="0"/>
          </a:p>
        </p:txBody>
      </p:sp>
      <p:sp>
        <p:nvSpPr>
          <p:cNvPr id="3" name="Content Placeholder 2"/>
          <p:cNvSpPr>
            <a:spLocks noGrp="1"/>
          </p:cNvSpPr>
          <p:nvPr>
            <p:ph idx="1"/>
          </p:nvPr>
        </p:nvSpPr>
        <p:spPr>
          <a:xfrm>
            <a:off x="0" y="1097280"/>
            <a:ext cx="8750980" cy="5532248"/>
          </a:xfrm>
        </p:spPr>
        <p:txBody>
          <a:bodyPr>
            <a:normAutofit fontScale="92500" lnSpcReduction="20000"/>
          </a:bodyPr>
          <a:lstStyle/>
          <a:p>
            <a:r>
              <a:rPr lang="es-ES" i="1" dirty="0" err="1"/>
              <a:t>Familiaris</a:t>
            </a:r>
            <a:r>
              <a:rPr lang="es-ES" i="1" dirty="0"/>
              <a:t> </a:t>
            </a:r>
            <a:r>
              <a:rPr lang="es-ES" i="1" dirty="0" err="1"/>
              <a:t>consortio</a:t>
            </a:r>
            <a:r>
              <a:rPr lang="es-ES" dirty="0"/>
              <a:t> e le </a:t>
            </a:r>
            <a:r>
              <a:rPr lang="es-ES" dirty="0" err="1"/>
              <a:t>diverse</a:t>
            </a:r>
            <a:r>
              <a:rPr lang="es-ES" dirty="0"/>
              <a:t> </a:t>
            </a:r>
            <a:r>
              <a:rPr lang="es-ES" dirty="0" err="1"/>
              <a:t>situazioni</a:t>
            </a:r>
            <a:r>
              <a:rPr lang="es-ES" dirty="0"/>
              <a:t> </a:t>
            </a:r>
            <a:r>
              <a:rPr lang="es-ES" dirty="0" err="1"/>
              <a:t>oggettive</a:t>
            </a:r>
            <a:r>
              <a:rPr lang="es-ES" dirty="0"/>
              <a:t>: </a:t>
            </a:r>
          </a:p>
          <a:p>
            <a:pPr lvl="1"/>
            <a:r>
              <a:rPr lang="it-IT" dirty="0"/>
              <a:t>«Sappiano i pastori che, per amore della verità, sono obbligati a ben </a:t>
            </a:r>
            <a:r>
              <a:rPr lang="it-IT" b="1" dirty="0">
                <a:solidFill>
                  <a:srgbClr val="FF0000"/>
                </a:solidFill>
              </a:rPr>
              <a:t>discernere</a:t>
            </a:r>
            <a:r>
              <a:rPr lang="it-IT" dirty="0"/>
              <a:t> le situazioni. C'è infatti differenza tra quanti sinceramente si sono </a:t>
            </a:r>
            <a:r>
              <a:rPr lang="it-IT" dirty="0">
                <a:solidFill>
                  <a:srgbClr val="FF0000"/>
                </a:solidFill>
              </a:rPr>
              <a:t>sforzati di salvare </a:t>
            </a:r>
            <a:r>
              <a:rPr lang="it-IT" dirty="0"/>
              <a:t>il primo matrimonio e sono stati </a:t>
            </a:r>
            <a:r>
              <a:rPr lang="it-IT" dirty="0">
                <a:solidFill>
                  <a:srgbClr val="FF0000"/>
                </a:solidFill>
              </a:rPr>
              <a:t>abbandonati</a:t>
            </a:r>
            <a:r>
              <a:rPr lang="it-IT" dirty="0"/>
              <a:t> del tutto ingiustamente, e quanti per loro grave colpa </a:t>
            </a:r>
            <a:r>
              <a:rPr lang="it-IT" dirty="0">
                <a:solidFill>
                  <a:srgbClr val="FF0000"/>
                </a:solidFill>
              </a:rPr>
              <a:t>hanno distrutto </a:t>
            </a:r>
            <a:r>
              <a:rPr lang="it-IT" dirty="0"/>
              <a:t>un matrimonio canonicamente valido. Ci sono infine coloro che hanno contratto una </a:t>
            </a:r>
            <a:r>
              <a:rPr lang="it-IT" dirty="0">
                <a:solidFill>
                  <a:srgbClr val="FF0000"/>
                </a:solidFill>
              </a:rPr>
              <a:t>seconda unione in vista dell'educazione dei figli</a:t>
            </a:r>
            <a:r>
              <a:rPr lang="it-IT" dirty="0"/>
              <a:t>, e talvolta sono soggettivamente certi in coscienza che il precedente matrimonio, irreparabilmente distrutto, </a:t>
            </a:r>
            <a:r>
              <a:rPr lang="it-IT" dirty="0">
                <a:solidFill>
                  <a:srgbClr val="FF0000"/>
                </a:solidFill>
              </a:rPr>
              <a:t>non era mai stato valido</a:t>
            </a:r>
            <a:r>
              <a:rPr lang="es-ES" dirty="0"/>
              <a:t>” (FC 84). </a:t>
            </a:r>
            <a:endParaRPr lang="en-US" dirty="0"/>
          </a:p>
          <a:p>
            <a:r>
              <a:rPr lang="es-ES" dirty="0"/>
              <a:t>Diversa </a:t>
            </a:r>
            <a:r>
              <a:rPr lang="it-IT" dirty="0">
                <a:solidFill>
                  <a:srgbClr val="FF0000"/>
                </a:solidFill>
              </a:rPr>
              <a:t>valutazione </a:t>
            </a:r>
            <a:r>
              <a:rPr lang="it-IT" b="1" dirty="0">
                <a:solidFill>
                  <a:srgbClr val="FF0000"/>
                </a:solidFill>
              </a:rPr>
              <a:t>morale</a:t>
            </a:r>
            <a:r>
              <a:rPr lang="it-IT" dirty="0"/>
              <a:t>, anche a seconda del comportamento dopo il fallimento</a:t>
            </a:r>
            <a:r>
              <a:rPr lang="es-ES" dirty="0"/>
              <a:t>: </a:t>
            </a:r>
          </a:p>
          <a:p>
            <a:pPr lvl="1"/>
            <a:r>
              <a:rPr lang="es-ES_tradnl" dirty="0"/>
              <a:t>“</a:t>
            </a:r>
            <a:r>
              <a:rPr lang="it-IT" dirty="0"/>
              <a:t>I divorziati risposati dovrebbero </a:t>
            </a:r>
            <a:r>
              <a:rPr lang="it-IT" dirty="0">
                <a:solidFill>
                  <a:srgbClr val="FF0000"/>
                </a:solidFill>
              </a:rPr>
              <a:t>chiedersi come si sono comportat</a:t>
            </a:r>
            <a:r>
              <a:rPr lang="it-IT" dirty="0"/>
              <a:t>i verso i loro figli quando l’unione coniugale è entrata in crisi; se ci sono stati </a:t>
            </a:r>
            <a:r>
              <a:rPr lang="it-IT" dirty="0">
                <a:solidFill>
                  <a:srgbClr val="FF0000"/>
                </a:solidFill>
              </a:rPr>
              <a:t>tentativi di riconciliazione</a:t>
            </a:r>
            <a:r>
              <a:rPr lang="it-IT" dirty="0"/>
              <a:t>; come è la situazione del partner abbandonato; quali </a:t>
            </a:r>
            <a:r>
              <a:rPr lang="it-IT" dirty="0">
                <a:solidFill>
                  <a:srgbClr val="FF0000"/>
                </a:solidFill>
              </a:rPr>
              <a:t>conseguenze</a:t>
            </a:r>
            <a:r>
              <a:rPr lang="it-IT" dirty="0"/>
              <a:t> ha la nuova relazione sul resto della famiglia e la comunità dei fedeli; quale </a:t>
            </a:r>
            <a:r>
              <a:rPr lang="it-IT" dirty="0">
                <a:solidFill>
                  <a:srgbClr val="FF0000"/>
                </a:solidFill>
              </a:rPr>
              <a:t>esempio</a:t>
            </a:r>
            <a:r>
              <a:rPr lang="it-IT" dirty="0"/>
              <a:t> essa offre ai giovani che si devono preparare al matrimonio</a:t>
            </a:r>
            <a:r>
              <a:rPr lang="es-ES_tradnl" dirty="0"/>
              <a:t>”</a:t>
            </a:r>
            <a:r>
              <a:rPr lang="en-US" dirty="0"/>
              <a:t> (AL 300). </a:t>
            </a:r>
          </a:p>
        </p:txBody>
      </p:sp>
    </p:spTree>
    <p:extLst>
      <p:ext uri="{BB962C8B-B14F-4D97-AF65-F5344CB8AC3E}">
        <p14:creationId xmlns:p14="http://schemas.microsoft.com/office/powerpoint/2010/main" val="2740070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56260"/>
            <a:ext cx="7024744" cy="464686"/>
          </a:xfrm>
        </p:spPr>
        <p:txBody>
          <a:bodyPr>
            <a:normAutofit fontScale="90000"/>
          </a:bodyPr>
          <a:lstStyle/>
          <a:p>
            <a:endParaRPr lang="en-US" dirty="0"/>
          </a:p>
        </p:txBody>
      </p:sp>
      <p:sp>
        <p:nvSpPr>
          <p:cNvPr id="3" name="Content Placeholder 2"/>
          <p:cNvSpPr>
            <a:spLocks noGrp="1"/>
          </p:cNvSpPr>
          <p:nvPr>
            <p:ph idx="1"/>
          </p:nvPr>
        </p:nvSpPr>
        <p:spPr>
          <a:xfrm>
            <a:off x="371723" y="944864"/>
            <a:ext cx="8410233" cy="5638196"/>
          </a:xfrm>
        </p:spPr>
        <p:txBody>
          <a:bodyPr>
            <a:normAutofit fontScale="92500"/>
          </a:bodyPr>
          <a:lstStyle/>
          <a:p>
            <a:r>
              <a:rPr lang="it-IT" dirty="0"/>
              <a:t>Ma bisogna </a:t>
            </a:r>
            <a:r>
              <a:rPr lang="it-IT" b="1" dirty="0">
                <a:solidFill>
                  <a:srgbClr val="FF0000"/>
                </a:solidFill>
              </a:rPr>
              <a:t>distinguere</a:t>
            </a:r>
            <a:r>
              <a:rPr lang="it-IT" dirty="0"/>
              <a:t> tra la responsabilità delle scelte del </a:t>
            </a:r>
            <a:r>
              <a:rPr lang="it-IT" dirty="0">
                <a:solidFill>
                  <a:srgbClr val="FF0000"/>
                </a:solidFill>
              </a:rPr>
              <a:t>passato</a:t>
            </a:r>
            <a:r>
              <a:rPr lang="it-IT" dirty="0"/>
              <a:t> – il fallimento, il divorzio, il successivo matrimonio civile, il comportamento con il coniuge e i figli, l’atteggiamento con i figli avuti nella nuova relazione…– e la situazione </a:t>
            </a:r>
            <a:r>
              <a:rPr lang="it-IT" dirty="0">
                <a:solidFill>
                  <a:srgbClr val="FF0000"/>
                </a:solidFill>
              </a:rPr>
              <a:t>attuale</a:t>
            </a:r>
            <a:r>
              <a:rPr lang="it-IT" dirty="0"/>
              <a:t>.</a:t>
            </a:r>
          </a:p>
          <a:p>
            <a:r>
              <a:rPr lang="it-IT" dirty="0">
                <a:solidFill>
                  <a:srgbClr val="FF0000"/>
                </a:solidFill>
              </a:rPr>
              <a:t>Ciò che impedisce </a:t>
            </a:r>
            <a:r>
              <a:rPr lang="it-IT" dirty="0"/>
              <a:t>la comunione eucaristica non sono i peccati passati (che possono essere perdonati) ma la </a:t>
            </a:r>
            <a:r>
              <a:rPr lang="it-IT" dirty="0">
                <a:solidFill>
                  <a:srgbClr val="FF0000"/>
                </a:solidFill>
              </a:rPr>
              <a:t>volontà attuale di vivere in contraddizione </a:t>
            </a:r>
            <a:r>
              <a:rPr lang="it-IT" dirty="0"/>
              <a:t>don il significato di comunione che hanno il matrimonio e la Eucaristia. È l’attuale situazione stabile e notoria di vita contraria alla propria condizione coniugale, che urta contro le esigenze della comunione ecclesiale (indipendentemente alla responsabilità morale e l’eventuale nullità dell’unione precedente), e che comporta l’impossibilità di accedere ai sacramenti finché non viene rimosso l’ostacolo</a:t>
            </a:r>
            <a:r>
              <a:rPr lang="es-ES" dirty="0"/>
              <a:t>. </a:t>
            </a:r>
            <a:endParaRPr lang="en-US" dirty="0"/>
          </a:p>
          <a:p>
            <a:endParaRPr lang="en-US" dirty="0"/>
          </a:p>
          <a:p>
            <a:endParaRPr lang="en-US" dirty="0"/>
          </a:p>
        </p:txBody>
      </p:sp>
    </p:spTree>
    <p:extLst>
      <p:ext uri="{BB962C8B-B14F-4D97-AF65-F5344CB8AC3E}">
        <p14:creationId xmlns:p14="http://schemas.microsoft.com/office/powerpoint/2010/main" val="392473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65" y="449198"/>
            <a:ext cx="8270837" cy="619582"/>
          </a:xfrm>
        </p:spPr>
        <p:txBody>
          <a:bodyPr>
            <a:noAutofit/>
          </a:bodyPr>
          <a:lstStyle/>
          <a:p>
            <a:r>
              <a:rPr lang="en-US" sz="2500" dirty="0"/>
              <a:t>Non </a:t>
            </a:r>
            <a:r>
              <a:rPr lang="it-IT" sz="2500" dirty="0"/>
              <a:t>cristiani</a:t>
            </a:r>
            <a:r>
              <a:rPr lang="en-US" sz="2500" dirty="0"/>
              <a:t> di Serie B. La </a:t>
            </a:r>
            <a:r>
              <a:rPr lang="en-US" sz="2500" dirty="0" err="1"/>
              <a:t>chiamata</a:t>
            </a:r>
            <a:r>
              <a:rPr lang="en-US" sz="2500" dirty="0"/>
              <a:t> </a:t>
            </a:r>
            <a:r>
              <a:rPr lang="en-US" sz="2500" dirty="0" err="1"/>
              <a:t>alla</a:t>
            </a:r>
            <a:r>
              <a:rPr lang="en-US" sz="2500" dirty="0"/>
              <a:t> </a:t>
            </a:r>
            <a:r>
              <a:rPr lang="en-US" sz="2500" b="1" dirty="0" err="1">
                <a:solidFill>
                  <a:srgbClr val="FF0000"/>
                </a:solidFill>
              </a:rPr>
              <a:t>santità</a:t>
            </a:r>
            <a:endParaRPr lang="en-US" sz="2500" b="1" dirty="0">
              <a:solidFill>
                <a:srgbClr val="FF0000"/>
              </a:solidFill>
            </a:endParaRPr>
          </a:p>
        </p:txBody>
      </p:sp>
      <p:sp>
        <p:nvSpPr>
          <p:cNvPr id="3" name="Content Placeholder 2"/>
          <p:cNvSpPr>
            <a:spLocks noGrp="1"/>
          </p:cNvSpPr>
          <p:nvPr>
            <p:ph idx="1"/>
          </p:nvPr>
        </p:nvSpPr>
        <p:spPr>
          <a:xfrm>
            <a:off x="170373" y="1068780"/>
            <a:ext cx="8549629" cy="5467812"/>
          </a:xfrm>
        </p:spPr>
        <p:txBody>
          <a:bodyPr>
            <a:normAutofit fontScale="92500" lnSpcReduction="10000"/>
          </a:bodyPr>
          <a:lstStyle/>
          <a:p>
            <a:r>
              <a:rPr lang="it-IT" dirty="0"/>
              <a:t>I fedeli che si trovano in questa situazione sono sempre fedeli della Chiesa. Anzi, la Chiesa deve </a:t>
            </a:r>
            <a:r>
              <a:rPr lang="it-IT" dirty="0">
                <a:solidFill>
                  <a:srgbClr val="FF0000"/>
                </a:solidFill>
              </a:rPr>
              <a:t>prodigare la sua cura</a:t>
            </a:r>
            <a:r>
              <a:rPr lang="it-IT" dirty="0"/>
              <a:t> affinché vivano d’accordo con le esigenze del vangelo, proponendo loro lo stesso traguardo, la santità:</a:t>
            </a:r>
          </a:p>
          <a:p>
            <a:pPr lvl="1"/>
            <a:r>
              <a:rPr lang="it-IT" dirty="0"/>
              <a:t>“È ora di riproporre a tutti con convinzione questa </a:t>
            </a:r>
            <a:r>
              <a:rPr lang="it-IT" i="1" dirty="0">
                <a:solidFill>
                  <a:srgbClr val="FF0000"/>
                </a:solidFill>
              </a:rPr>
              <a:t>«</a:t>
            </a:r>
            <a:r>
              <a:rPr lang="it-IT" i="1" dirty="0"/>
              <a:t> </a:t>
            </a:r>
            <a:r>
              <a:rPr lang="it-IT" i="1" dirty="0">
                <a:solidFill>
                  <a:srgbClr val="FF0000"/>
                </a:solidFill>
              </a:rPr>
              <a:t>misura alta » della vita cristiana</a:t>
            </a:r>
            <a:r>
              <a:rPr lang="it-IT" i="1" dirty="0"/>
              <a:t> ordinaria</a:t>
            </a:r>
            <a:r>
              <a:rPr lang="it-IT" dirty="0"/>
              <a:t>: tutta la vita della comunità ecclesiale e delle famiglie cristiane deve portare in questa direzione. È però anche evidente che i </a:t>
            </a:r>
            <a:r>
              <a:rPr lang="it-IT" dirty="0">
                <a:solidFill>
                  <a:srgbClr val="FF0000"/>
                </a:solidFill>
              </a:rPr>
              <a:t>percorsi</a:t>
            </a:r>
            <a:r>
              <a:rPr lang="it-IT" dirty="0"/>
              <a:t> della santità sono personali, ed esigono una vera e propria </a:t>
            </a:r>
            <a:r>
              <a:rPr lang="it-IT" i="1" dirty="0"/>
              <a:t>pedagogia della santità</a:t>
            </a:r>
            <a:r>
              <a:rPr lang="it-IT" dirty="0"/>
              <a:t>, che sia capace di </a:t>
            </a:r>
            <a:r>
              <a:rPr lang="it-IT" dirty="0">
                <a:solidFill>
                  <a:srgbClr val="FF0000"/>
                </a:solidFill>
              </a:rPr>
              <a:t>adattarsi</a:t>
            </a:r>
            <a:r>
              <a:rPr lang="it-IT" dirty="0"/>
              <a:t> ai ritmi delle singole persone.” (</a:t>
            </a:r>
            <a:r>
              <a:rPr lang="it-IT" i="1" dirty="0"/>
              <a:t>Novo Millennio ineunte</a:t>
            </a:r>
            <a:r>
              <a:rPr lang="it-IT" dirty="0"/>
              <a:t>, 6-I-2001, n. 31).</a:t>
            </a:r>
          </a:p>
          <a:p>
            <a:r>
              <a:rPr lang="it-IT" dirty="0"/>
              <a:t>L’itinerario dei divorziati risposati parte dalla situazione di contradizione personale con le esigenze della comunione coniugale, eucaristica ed ecclesiale. Ma deve tendere come per gli altri fedeli, verso la pienezza della partecipazione alla vita ecclesiale e il traguardo della santità.</a:t>
            </a:r>
          </a:p>
        </p:txBody>
      </p:sp>
    </p:spTree>
    <p:extLst>
      <p:ext uri="{BB962C8B-B14F-4D97-AF65-F5344CB8AC3E}">
        <p14:creationId xmlns:p14="http://schemas.microsoft.com/office/powerpoint/2010/main" val="204284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C50190-CB07-9346-A13C-A78EE5F5B646}"/>
              </a:ext>
            </a:extLst>
          </p:cNvPr>
          <p:cNvSpPr>
            <a:spLocks noGrp="1"/>
          </p:cNvSpPr>
          <p:nvPr>
            <p:ph type="title"/>
          </p:nvPr>
        </p:nvSpPr>
        <p:spPr>
          <a:xfrm>
            <a:off x="5511800" y="749299"/>
            <a:ext cx="3301999" cy="888365"/>
          </a:xfrm>
        </p:spPr>
        <p:txBody>
          <a:bodyPr>
            <a:noAutofit/>
          </a:bodyPr>
          <a:lstStyle/>
          <a:p>
            <a:r>
              <a:rPr lang="it-IT" sz="2000" dirty="0"/>
              <a:t>Accompagnare, discernere, integrare la fragilità</a:t>
            </a:r>
          </a:p>
        </p:txBody>
      </p:sp>
      <p:sp>
        <p:nvSpPr>
          <p:cNvPr id="3" name="Segnaposto contenuto 2">
            <a:extLst>
              <a:ext uri="{FF2B5EF4-FFF2-40B4-BE49-F238E27FC236}">
                <a16:creationId xmlns:a16="http://schemas.microsoft.com/office/drawing/2014/main" id="{A85432DF-E412-4C45-9D9D-9C8F4FDCC0F7}"/>
              </a:ext>
            </a:extLst>
          </p:cNvPr>
          <p:cNvSpPr>
            <a:spLocks noGrp="1"/>
          </p:cNvSpPr>
          <p:nvPr>
            <p:ph sz="quarter" idx="13"/>
          </p:nvPr>
        </p:nvSpPr>
        <p:spPr>
          <a:xfrm>
            <a:off x="190500" y="660400"/>
            <a:ext cx="5321299" cy="5787072"/>
          </a:xfrm>
        </p:spPr>
        <p:txBody>
          <a:bodyPr>
            <a:normAutofit fontScale="70000" lnSpcReduction="20000"/>
          </a:bodyPr>
          <a:lstStyle/>
          <a:p>
            <a:pPr lvl="1"/>
            <a:r>
              <a:rPr lang="it-IT" sz="2600" i="1" dirty="0" err="1"/>
              <a:t>Relatio</a:t>
            </a:r>
            <a:r>
              <a:rPr lang="it-IT" sz="2600" i="1" dirty="0"/>
              <a:t> </a:t>
            </a:r>
            <a:r>
              <a:rPr lang="it-IT" sz="2600" i="1" dirty="0" err="1"/>
              <a:t>Finalis</a:t>
            </a:r>
            <a:r>
              <a:rPr lang="it-IT" sz="2600" dirty="0"/>
              <a:t> del Sinodo de 2014: «Tutte queste situazioni vanno affrontate in maniera costruttiva, cercando di trasformarle in opportunità di cammino verso la pienezza del matrimonio e della famiglia alla luce del Vangelo. Si tratta di accoglierle e accompagnarle con pazienza e delicatezza» </a:t>
            </a:r>
            <a:r>
              <a:rPr lang="it-IT" sz="2600" u="sng" dirty="0">
                <a:hlinkClick r:id="rId2"/>
              </a:rPr>
              <a:t>[</a:t>
            </a:r>
            <a:r>
              <a:rPr lang="it-IT" sz="2600" i="1" u="sng" dirty="0">
                <a:hlinkClick r:id="rId2"/>
              </a:rPr>
              <a:t>Relatio Synodi</a:t>
            </a:r>
            <a:r>
              <a:rPr lang="it-IT" sz="2600" u="sng" dirty="0">
                <a:hlinkClick r:id="rId2"/>
              </a:rPr>
              <a:t> 2014, 43]</a:t>
            </a:r>
            <a:r>
              <a:rPr lang="it-IT" sz="2600" dirty="0"/>
              <a:t> (AL 294)”.</a:t>
            </a:r>
          </a:p>
          <a:p>
            <a:r>
              <a:rPr lang="it-IT" sz="2900" dirty="0"/>
              <a:t>Accompagnare implica </a:t>
            </a:r>
            <a:r>
              <a:rPr lang="it-IT" sz="2900" b="1" dirty="0"/>
              <a:t>comprendere</a:t>
            </a:r>
            <a:r>
              <a:rPr lang="it-IT" sz="2900" dirty="0"/>
              <a:t>, rendersi </a:t>
            </a:r>
            <a:r>
              <a:rPr lang="it-IT" sz="2900" b="1" dirty="0"/>
              <a:t>conto</a:t>
            </a:r>
            <a:r>
              <a:rPr lang="it-IT" sz="2900" dirty="0"/>
              <a:t> </a:t>
            </a:r>
            <a:r>
              <a:rPr lang="it-IT" sz="2900" dirty="0">
                <a:solidFill>
                  <a:srgbClr val="FF0000"/>
                </a:solidFill>
              </a:rPr>
              <a:t>dell’oggettività</a:t>
            </a:r>
            <a:r>
              <a:rPr lang="it-IT" sz="2900" dirty="0"/>
              <a:t> della situazione e della condizione </a:t>
            </a:r>
            <a:r>
              <a:rPr lang="it-IT" sz="2900" dirty="0">
                <a:solidFill>
                  <a:srgbClr val="FF0000"/>
                </a:solidFill>
              </a:rPr>
              <a:t>soggettiva</a:t>
            </a:r>
            <a:r>
              <a:rPr lang="it-IT" sz="2900" dirty="0"/>
              <a:t> delle persone, per aiutarle ad essere in condizioni di discernere e decidere i passi da fare e il ritmo della loro integrazione.</a:t>
            </a:r>
          </a:p>
          <a:p>
            <a:r>
              <a:rPr lang="it-IT" sz="2900" dirty="0"/>
              <a:t>Fomentare le </a:t>
            </a:r>
            <a:r>
              <a:rPr lang="it-IT" sz="2900" dirty="0">
                <a:solidFill>
                  <a:srgbClr val="FF0000"/>
                </a:solidFill>
              </a:rPr>
              <a:t>disposizioni</a:t>
            </a:r>
            <a:r>
              <a:rPr lang="it-IT" sz="2900" dirty="0"/>
              <a:t>, il </a:t>
            </a:r>
            <a:r>
              <a:rPr lang="it-IT" sz="2900" dirty="0">
                <a:solidFill>
                  <a:srgbClr val="FF0000"/>
                </a:solidFill>
              </a:rPr>
              <a:t>desiderio</a:t>
            </a:r>
            <a:r>
              <a:rPr lang="it-IT" sz="2900" dirty="0"/>
              <a:t> di assecondare la volontà di Dio più che di ricevere una “certificazione” di regolarità da parte degli altri fedeli.</a:t>
            </a:r>
          </a:p>
          <a:p>
            <a:r>
              <a:rPr lang="it-IT" sz="2900" dirty="0"/>
              <a:t>Voler vedere.</a:t>
            </a:r>
          </a:p>
          <a:p>
            <a:endParaRPr lang="it-IT" dirty="0"/>
          </a:p>
        </p:txBody>
      </p:sp>
      <p:pic>
        <p:nvPicPr>
          <p:cNvPr id="6" name="Segnaposto contenuto 5">
            <a:extLst>
              <a:ext uri="{FF2B5EF4-FFF2-40B4-BE49-F238E27FC236}">
                <a16:creationId xmlns:a16="http://schemas.microsoft.com/office/drawing/2014/main" id="{7FB4131B-BFEA-2846-B58C-B11F3316E234}"/>
              </a:ext>
            </a:extLst>
          </p:cNvPr>
          <p:cNvPicPr>
            <a:picLocks noGrp="1" noChangeAspect="1"/>
          </p:cNvPicPr>
          <p:nvPr>
            <p:ph sz="quarter" idx="14"/>
          </p:nvPr>
        </p:nvPicPr>
        <p:blipFill>
          <a:blip r:embed="rId3"/>
          <a:stretch>
            <a:fillRect/>
          </a:stretch>
        </p:blipFill>
        <p:spPr>
          <a:xfrm>
            <a:off x="5511799" y="1637665"/>
            <a:ext cx="3632201" cy="4168775"/>
          </a:xfrm>
        </p:spPr>
      </p:pic>
    </p:spTree>
    <p:extLst>
      <p:ext uri="{BB962C8B-B14F-4D97-AF65-F5344CB8AC3E}">
        <p14:creationId xmlns:p14="http://schemas.microsoft.com/office/powerpoint/2010/main" val="275044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azos cruzados.jpg"/>
          <p:cNvPicPr>
            <a:picLocks noGrp="1" noChangeAspect="1"/>
          </p:cNvPicPr>
          <p:nvPr>
            <p:ph idx="1"/>
          </p:nvPr>
        </p:nvPicPr>
        <p:blipFill>
          <a:blip r:embed="rId2">
            <a:extLst>
              <a:ext uri="{28A0092B-C50C-407E-A947-70E740481C1C}">
                <a14:useLocalDpi xmlns:a14="http://schemas.microsoft.com/office/drawing/2010/main" val="0"/>
              </a:ext>
            </a:extLst>
          </a:blip>
          <a:srcRect t="7249" b="7249"/>
          <a:stretch>
            <a:fillRect/>
          </a:stretch>
        </p:blipFill>
        <p:spPr/>
      </p:pic>
    </p:spTree>
    <p:extLst>
      <p:ext uri="{BB962C8B-B14F-4D97-AF65-F5344CB8AC3E}">
        <p14:creationId xmlns:p14="http://schemas.microsoft.com/office/powerpoint/2010/main" val="351510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63322"/>
            <a:ext cx="7024744" cy="739978"/>
          </a:xfrm>
        </p:spPr>
        <p:txBody>
          <a:bodyPr>
            <a:normAutofit/>
          </a:bodyPr>
          <a:lstStyle/>
          <a:p>
            <a:r>
              <a:rPr lang="en-US" sz="2500" dirty="0" err="1"/>
              <a:t>Partecipare</a:t>
            </a:r>
            <a:r>
              <a:rPr lang="en-US" sz="2500" dirty="0"/>
              <a:t> </a:t>
            </a:r>
            <a:r>
              <a:rPr lang="en-US" sz="2500" dirty="0" err="1"/>
              <a:t>nella</a:t>
            </a:r>
            <a:r>
              <a:rPr lang="en-US" sz="2500" dirty="0"/>
              <a:t> vita </a:t>
            </a:r>
            <a:r>
              <a:rPr lang="en-US" sz="2500" dirty="0" err="1"/>
              <a:t>della</a:t>
            </a:r>
            <a:r>
              <a:rPr lang="en-US" sz="2500" dirty="0"/>
              <a:t> Chiesa</a:t>
            </a:r>
          </a:p>
        </p:txBody>
      </p:sp>
      <p:sp>
        <p:nvSpPr>
          <p:cNvPr id="3" name="Content Placeholder 2"/>
          <p:cNvSpPr>
            <a:spLocks noGrp="1"/>
          </p:cNvSpPr>
          <p:nvPr>
            <p:ph idx="1"/>
          </p:nvPr>
        </p:nvSpPr>
        <p:spPr>
          <a:xfrm>
            <a:off x="241300" y="1003300"/>
            <a:ext cx="8518387" cy="5702300"/>
          </a:xfrm>
        </p:spPr>
        <p:txBody>
          <a:bodyPr>
            <a:normAutofit fontScale="85000" lnSpcReduction="20000"/>
          </a:bodyPr>
          <a:lstStyle/>
          <a:p>
            <a:r>
              <a:rPr lang="it-IT" dirty="0"/>
              <a:t>In questo cammino di ritorno alla fede vissuta e ala comunità ecclesiale, l’accoglienza e l’accompagnamento di questi fedeli richiede anche accogliere i loro </a:t>
            </a:r>
            <a:r>
              <a:rPr lang="it-IT" dirty="0">
                <a:solidFill>
                  <a:srgbClr val="FF0000"/>
                </a:solidFill>
              </a:rPr>
              <a:t>apporti</a:t>
            </a:r>
            <a:r>
              <a:rPr lang="it-IT" dirty="0"/>
              <a:t> nei diversi ambii dell’attività pastorale della Chiesa. Infatti, a seconda della loro formazione e del loro pentimento e le disposizioni, ed evitando il rischio di </a:t>
            </a:r>
            <a:r>
              <a:rPr lang="it-IT" dirty="0">
                <a:solidFill>
                  <a:srgbClr val="FF0000"/>
                </a:solidFill>
              </a:rPr>
              <a:t>scandalo</a:t>
            </a:r>
            <a:r>
              <a:rPr lang="it-IT" dirty="0"/>
              <a:t>, conviene che questi fedeli trovino delle attività comunitarie attraverso le quali possano partecipare ed integrarsi in modo sempre più rapido e pieno.</a:t>
            </a:r>
          </a:p>
          <a:p>
            <a:pPr lvl="1"/>
            <a:r>
              <a:rPr lang="es-ES" dirty="0"/>
              <a:t>“</a:t>
            </a:r>
            <a:r>
              <a:rPr lang="it-IT" dirty="0"/>
              <a:t>Si tratta di </a:t>
            </a:r>
            <a:r>
              <a:rPr lang="it-IT" dirty="0">
                <a:solidFill>
                  <a:srgbClr val="FF0000"/>
                </a:solidFill>
              </a:rPr>
              <a:t>integrare tutti</a:t>
            </a:r>
            <a:r>
              <a:rPr lang="it-IT" dirty="0"/>
              <a:t>, si deve aiutare ciascuno a trovare il proprio modo di partecipare alla comunità ecclesiale, perché si senta oggetto di una misericordia “immeritata, incondizionata e gratuita”. (…) Ovviamente, </a:t>
            </a:r>
            <a:r>
              <a:rPr lang="it-IT" dirty="0">
                <a:solidFill>
                  <a:srgbClr val="FF0000"/>
                </a:solidFill>
              </a:rPr>
              <a:t>se qualcuno ostenta </a:t>
            </a:r>
            <a:r>
              <a:rPr lang="it-IT" dirty="0"/>
              <a:t>un peccato oggettivo come se facesse parte dell’ideale cristiano, o vuole imporre qualcosa di diverso da quello che insegna la Chiesa, non può pretendere di fare catechesi o di predicare, e in questo senso c’è qualcosa che lo separa dalla comunità (</a:t>
            </a:r>
            <a:r>
              <a:rPr lang="it-IT" dirty="0" err="1"/>
              <a:t>cfr</a:t>
            </a:r>
            <a:r>
              <a:rPr lang="it-IT" dirty="0"/>
              <a:t> </a:t>
            </a:r>
            <a:r>
              <a:rPr lang="it-IT" i="1" dirty="0"/>
              <a:t>Mt</a:t>
            </a:r>
            <a:r>
              <a:rPr lang="it-IT" dirty="0"/>
              <a:t> 18,17). Ha bisogno di ascoltare nuovamente l’annuncio del Vangelo e l’invito alla conversione. Ma perfino per questa persona può esserci </a:t>
            </a:r>
            <a:r>
              <a:rPr lang="it-IT" dirty="0">
                <a:solidFill>
                  <a:srgbClr val="FF0000"/>
                </a:solidFill>
              </a:rPr>
              <a:t>qualche maniera di partecipare </a:t>
            </a:r>
            <a:r>
              <a:rPr lang="it-IT" dirty="0"/>
              <a:t>alla vita della comunità: in impegni </a:t>
            </a:r>
            <a:r>
              <a:rPr lang="it-IT" dirty="0">
                <a:solidFill>
                  <a:srgbClr val="FF0000"/>
                </a:solidFill>
              </a:rPr>
              <a:t>sociali</a:t>
            </a:r>
            <a:r>
              <a:rPr lang="it-IT" dirty="0"/>
              <a:t>, in riunioni di </a:t>
            </a:r>
            <a:r>
              <a:rPr lang="it-IT" dirty="0">
                <a:solidFill>
                  <a:srgbClr val="FF0000"/>
                </a:solidFill>
              </a:rPr>
              <a:t>preghiera</a:t>
            </a:r>
            <a:r>
              <a:rPr lang="it-IT" dirty="0"/>
              <a:t>, o secondo quello che la sua personale iniziativa, insieme al discernimento del Pastore, può suggerire</a:t>
            </a:r>
            <a:r>
              <a:rPr lang="es-ES" dirty="0"/>
              <a:t>. (AL 297)”.</a:t>
            </a:r>
            <a:endParaRPr lang="en-US" dirty="0"/>
          </a:p>
          <a:p>
            <a:endParaRPr lang="en-US" dirty="0"/>
          </a:p>
        </p:txBody>
      </p:sp>
    </p:spTree>
    <p:extLst>
      <p:ext uri="{BB962C8B-B14F-4D97-AF65-F5344CB8AC3E}">
        <p14:creationId xmlns:p14="http://schemas.microsoft.com/office/powerpoint/2010/main" val="32913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588603"/>
            <a:ext cx="8247562" cy="418218"/>
          </a:xfrm>
        </p:spPr>
        <p:txBody>
          <a:bodyPr>
            <a:normAutofit fontScale="90000"/>
          </a:bodyPr>
          <a:lstStyle/>
          <a:p>
            <a:r>
              <a:rPr lang="it-IT" sz="2500" dirty="0"/>
              <a:t>Appartenenza alla Chiesa. Non sono scomunicati</a:t>
            </a:r>
          </a:p>
        </p:txBody>
      </p:sp>
      <p:sp>
        <p:nvSpPr>
          <p:cNvPr id="3" name="Content Placeholder 2"/>
          <p:cNvSpPr>
            <a:spLocks noGrp="1"/>
          </p:cNvSpPr>
          <p:nvPr>
            <p:ph idx="1"/>
          </p:nvPr>
        </p:nvSpPr>
        <p:spPr>
          <a:xfrm>
            <a:off x="143692" y="1006822"/>
            <a:ext cx="8608422" cy="5629110"/>
          </a:xfrm>
        </p:spPr>
        <p:txBody>
          <a:bodyPr>
            <a:normAutofit fontScale="85000" lnSpcReduction="20000"/>
          </a:bodyPr>
          <a:lstStyle/>
          <a:p>
            <a:r>
              <a:rPr lang="it-IT" dirty="0"/>
              <a:t>Anche nel caso in cui non possano accedere all'eucaristia e la penitenza, questi fedeli hanno diversi mezzi per mantenere viva la loro appartenenza alla Chiesa (in modo compatibile con la loro situazione oggettiva), nella speranza che costituisca un </a:t>
            </a:r>
            <a:r>
              <a:rPr lang="it-IT" dirty="0">
                <a:solidFill>
                  <a:srgbClr val="FF0000"/>
                </a:solidFill>
              </a:rPr>
              <a:t>cammino che li porti alla conversione e al traguardo ultimo </a:t>
            </a:r>
            <a:r>
              <a:rPr lang="it-IT" dirty="0"/>
              <a:t>della santità.</a:t>
            </a:r>
          </a:p>
          <a:p>
            <a:pPr lvl="1"/>
            <a:r>
              <a:rPr lang="it-IT" dirty="0"/>
              <a:t>I divorziati </a:t>
            </a:r>
            <a:r>
              <a:rPr lang="it-IT" b="1" dirty="0">
                <a:solidFill>
                  <a:srgbClr val="FF0000"/>
                </a:solidFill>
              </a:rPr>
              <a:t>possono, anzi devono </a:t>
            </a:r>
            <a:r>
              <a:rPr lang="it-IT" dirty="0"/>
              <a:t>partecipare alla vita della Chiesa (FC 84): vengono esortati ad ascoltare la Messa, a perseverare nella preghiera, incrementare le opere di carità e le iniziative della comunità in favore della giustizia, educare i figli nella fede, coltivare lo spirito e le opere di penitenza per implorare in questo modo, giorno dopo giorno, la grazia di Dio. La Chiesa prega per essi, li incoraggia, si presenta come madre misericordiosa e li sostiene nella fede e nella speranza.</a:t>
            </a:r>
          </a:p>
          <a:p>
            <a:pPr lvl="1"/>
            <a:r>
              <a:rPr lang="it-IT" dirty="0"/>
              <a:t>Testimonianza nel viaggio di Francesco in </a:t>
            </a:r>
            <a:r>
              <a:rPr lang="it-IT" b="1" dirty="0">
                <a:solidFill>
                  <a:srgbClr val="FF0000"/>
                </a:solidFill>
              </a:rPr>
              <a:t>Messico</a:t>
            </a:r>
            <a:r>
              <a:rPr lang="it-IT" dirty="0"/>
              <a:t>, nel 2016. Una coppia che si era sposata civilmente 16 anni prima, dopo un matrimonio fallito della donna. Hanno poi avuto un bambino che "ora ha 11 anni ed è un chierichetto”. Ma i due sposi non hanno affatto chiesto di fare la comunione: "Non possiamo accostarci all’eucaristia ma </a:t>
            </a:r>
            <a:r>
              <a:rPr lang="it-IT" dirty="0">
                <a:solidFill>
                  <a:srgbClr val="FF0000"/>
                </a:solidFill>
              </a:rPr>
              <a:t>possiamo fare la comunione attraverso il fratello </a:t>
            </a:r>
            <a:r>
              <a:rPr lang="it-IT" dirty="0"/>
              <a:t>bisognoso, il fratello malato, il fratello privato della libertà".</a:t>
            </a:r>
          </a:p>
          <a:p>
            <a:pPr lvl="1"/>
            <a:endParaRPr lang="en-US" dirty="0"/>
          </a:p>
        </p:txBody>
      </p:sp>
    </p:spTree>
    <p:extLst>
      <p:ext uri="{BB962C8B-B14F-4D97-AF65-F5344CB8AC3E}">
        <p14:creationId xmlns:p14="http://schemas.microsoft.com/office/powerpoint/2010/main" val="317420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9" y="647700"/>
            <a:ext cx="8330335" cy="469900"/>
          </a:xfrm>
        </p:spPr>
        <p:txBody>
          <a:bodyPr>
            <a:noAutofit/>
          </a:bodyPr>
          <a:lstStyle/>
          <a:p>
            <a:r>
              <a:rPr lang="en-US" sz="2600" dirty="0" err="1"/>
              <a:t>Situazione</a:t>
            </a:r>
            <a:r>
              <a:rPr lang="en-US" sz="2600" dirty="0"/>
              <a:t> </a:t>
            </a:r>
            <a:r>
              <a:rPr lang="en-US" sz="2600" dirty="0" err="1"/>
              <a:t>oggettiva</a:t>
            </a:r>
            <a:r>
              <a:rPr lang="en-US" sz="2600" dirty="0"/>
              <a:t> e </a:t>
            </a:r>
            <a:r>
              <a:rPr lang="en-US" sz="2600" dirty="0" err="1"/>
              <a:t>imputabilità</a:t>
            </a:r>
            <a:r>
              <a:rPr lang="en-US" sz="2600" dirty="0"/>
              <a:t> </a:t>
            </a:r>
            <a:r>
              <a:rPr lang="en-US" sz="2600" dirty="0" err="1"/>
              <a:t>soggettiva</a:t>
            </a:r>
            <a:endParaRPr lang="en-US" sz="2600" dirty="0"/>
          </a:p>
        </p:txBody>
      </p:sp>
      <p:sp>
        <p:nvSpPr>
          <p:cNvPr id="3" name="Content Placeholder 2"/>
          <p:cNvSpPr>
            <a:spLocks noGrp="1"/>
          </p:cNvSpPr>
          <p:nvPr>
            <p:ph idx="1"/>
          </p:nvPr>
        </p:nvSpPr>
        <p:spPr>
          <a:xfrm>
            <a:off x="114301" y="1219200"/>
            <a:ext cx="8698634" cy="5473699"/>
          </a:xfrm>
        </p:spPr>
        <p:txBody>
          <a:bodyPr>
            <a:normAutofit fontScale="85000" lnSpcReduction="20000"/>
          </a:bodyPr>
          <a:lstStyle/>
          <a:p>
            <a:r>
              <a:rPr lang="it-IT" dirty="0"/>
              <a:t>AL accoglie un principio morale quando ricorda che possono esistere azioni gravemente immorali dal punto di vista </a:t>
            </a:r>
            <a:r>
              <a:rPr lang="it-IT" dirty="0">
                <a:solidFill>
                  <a:srgbClr val="FF0000"/>
                </a:solidFill>
              </a:rPr>
              <a:t>oggettivo</a:t>
            </a:r>
            <a:r>
              <a:rPr lang="it-IT" dirty="0"/>
              <a:t> che, nel piano </a:t>
            </a:r>
            <a:r>
              <a:rPr lang="it-IT" dirty="0">
                <a:solidFill>
                  <a:srgbClr val="FF0000"/>
                </a:solidFill>
              </a:rPr>
              <a:t>soggettivo</a:t>
            </a:r>
            <a:r>
              <a:rPr lang="it-IT" dirty="0"/>
              <a:t> e formale, non siano imputabili o non lo siano pienamente, a causa dell’ignoranza, il timore o altri </a:t>
            </a:r>
            <a:r>
              <a:rPr lang="it-IT" b="1" dirty="0">
                <a:solidFill>
                  <a:srgbClr val="FF0000"/>
                </a:solidFill>
              </a:rPr>
              <a:t>attenuanti</a:t>
            </a:r>
            <a:r>
              <a:rPr lang="it-IT" dirty="0"/>
              <a:t> che la Chiesa ha sempre preso in considerazione.</a:t>
            </a:r>
          </a:p>
          <a:p>
            <a:pPr lvl="1"/>
            <a:r>
              <a:rPr lang="it-IT" dirty="0">
                <a:solidFill>
                  <a:srgbClr val="FF0000"/>
                </a:solidFill>
              </a:rPr>
              <a:t>Catechismo</a:t>
            </a:r>
            <a:r>
              <a:rPr lang="it-IT" dirty="0"/>
              <a:t> della Chiesa Cattolica: “</a:t>
            </a:r>
            <a:r>
              <a:rPr lang="it-IT" i="1" dirty="0"/>
              <a:t>L'imputabilità </a:t>
            </a:r>
            <a:r>
              <a:rPr lang="it-IT" dirty="0"/>
              <a:t>e la responsabilità di un'azione possono essere sminuite o annullate dall'ignoranza, dall'inavvertenza, dalla violenza, dal timore, dalle abitudini, dagli affetti smodati e da altri fattori psichici oppure sociali” [n. 1735].</a:t>
            </a:r>
          </a:p>
          <a:p>
            <a:pPr lvl="1"/>
            <a:r>
              <a:rPr lang="it-IT" dirty="0"/>
              <a:t>Sempre CCC a proposito delle circostanze che attenuano la responsabilità morale segnala “l’immaturità affettiva, della forza delle abitudini contratte, dello stato d'angoscia o degli altri fattori psichici o sociali che possono attenuare, se non addirittura ridurre al minimo, la colpevolezza morale” [n. 2352].</a:t>
            </a:r>
          </a:p>
          <a:p>
            <a:pPr lvl="1"/>
            <a:r>
              <a:rPr lang="it-IT" dirty="0"/>
              <a:t>“Per questa ragione, un giudizio negativo su una situazione oggettiva non implica un giudizio sull’imputabilità o sulla colpevolezza della persona coinvolta (cfr. Pontificio Consiglio per i Testi Legislativi, </a:t>
            </a:r>
            <a:r>
              <a:rPr lang="it-IT" i="1" dirty="0">
                <a:hlinkClick r:id="rId2"/>
              </a:rPr>
              <a:t>Dichiarazione sull’ammissibilità alla Comunione dei divorziati risposati</a:t>
            </a:r>
            <a:r>
              <a:rPr lang="it-IT" dirty="0">
                <a:hlinkClick r:id="rId2"/>
              </a:rPr>
              <a:t> </a:t>
            </a:r>
            <a:r>
              <a:rPr lang="it-IT" dirty="0"/>
              <a:t>(24 giugno 2000), 2)” (AL 302). </a:t>
            </a:r>
            <a:endParaRPr lang="en-US" dirty="0"/>
          </a:p>
          <a:p>
            <a:pPr lvl="1"/>
            <a:endParaRPr lang="it-IT" dirty="0"/>
          </a:p>
        </p:txBody>
      </p:sp>
    </p:spTree>
    <p:extLst>
      <p:ext uri="{BB962C8B-B14F-4D97-AF65-F5344CB8AC3E}">
        <p14:creationId xmlns:p14="http://schemas.microsoft.com/office/powerpoint/2010/main" val="2902811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01364"/>
            <a:ext cx="7024744" cy="309791"/>
          </a:xfrm>
        </p:spPr>
        <p:txBody>
          <a:bodyPr>
            <a:normAutofit fontScale="90000"/>
          </a:bodyPr>
          <a:lstStyle/>
          <a:p>
            <a:endParaRPr lang="en-US" dirty="0"/>
          </a:p>
        </p:txBody>
      </p:sp>
      <p:sp>
        <p:nvSpPr>
          <p:cNvPr id="3" name="Content Placeholder 2"/>
          <p:cNvSpPr>
            <a:spLocks noGrp="1"/>
          </p:cNvSpPr>
          <p:nvPr>
            <p:ph idx="1"/>
          </p:nvPr>
        </p:nvSpPr>
        <p:spPr>
          <a:xfrm>
            <a:off x="201350" y="712519"/>
            <a:ext cx="8580607" cy="5917009"/>
          </a:xfrm>
        </p:spPr>
        <p:txBody>
          <a:bodyPr>
            <a:normAutofit fontScale="92500" lnSpcReduction="20000"/>
          </a:bodyPr>
          <a:lstStyle/>
          <a:p>
            <a:r>
              <a:rPr lang="it-IT" dirty="0"/>
              <a:t>Alla luce di questa possibilità, </a:t>
            </a:r>
            <a:r>
              <a:rPr lang="it-IT" b="1" dirty="0">
                <a:solidFill>
                  <a:srgbClr val="FF0000"/>
                </a:solidFill>
              </a:rPr>
              <a:t>non</a:t>
            </a:r>
            <a:r>
              <a:rPr lang="it-IT" dirty="0"/>
              <a:t> si potrebbe affermare che chi vive in una situazione coniugale "irregolare", oggettivamente grave, sia </a:t>
            </a:r>
            <a:r>
              <a:rPr lang="it-IT" dirty="0">
                <a:solidFill>
                  <a:srgbClr val="FF0000"/>
                </a:solidFill>
              </a:rPr>
              <a:t>necessariamente in stato di peccato grave</a:t>
            </a:r>
            <a:r>
              <a:rPr lang="it-IT" dirty="0"/>
              <a:t>. “Un soggetto, pur conoscendo bene la norma, può avere grande difficoltà nel comprendere «valori insiti nella norma morale» (FC 33) o si può trovare in condizioni concrete che non gli permettano di agire diversamente e di prendere altre decisioni senza una nuova colpa» (AL 301).</a:t>
            </a:r>
          </a:p>
          <a:p>
            <a:pPr lvl="1"/>
            <a:r>
              <a:rPr lang="it-IT" dirty="0"/>
              <a:t>«Sembra molto </a:t>
            </a:r>
            <a:r>
              <a:rPr lang="it-IT" dirty="0">
                <a:solidFill>
                  <a:srgbClr val="FF0000"/>
                </a:solidFill>
              </a:rPr>
              <a:t>difficile</a:t>
            </a:r>
            <a:r>
              <a:rPr lang="it-IT" dirty="0"/>
              <a:t> che, coloro che vivono in una seconda unione possano avere la certezza morale dello stato di grazia» (…) Inoltre, si dovrebbe </a:t>
            </a:r>
            <a:r>
              <a:rPr lang="it-IT" dirty="0">
                <a:solidFill>
                  <a:srgbClr val="FF0000"/>
                </a:solidFill>
              </a:rPr>
              <a:t>distinguere</a:t>
            </a:r>
            <a:r>
              <a:rPr lang="it-IT" dirty="0"/>
              <a:t> tra una vera </a:t>
            </a:r>
            <a:r>
              <a:rPr lang="it-IT" dirty="0">
                <a:solidFill>
                  <a:srgbClr val="FF0000"/>
                </a:solidFill>
              </a:rPr>
              <a:t>certezza</a:t>
            </a:r>
            <a:r>
              <a:rPr lang="it-IT" dirty="0"/>
              <a:t> morale soggettiva e un </a:t>
            </a:r>
            <a:r>
              <a:rPr lang="it-IT" dirty="0">
                <a:solidFill>
                  <a:srgbClr val="FF0000"/>
                </a:solidFill>
              </a:rPr>
              <a:t>errore</a:t>
            </a:r>
            <a:r>
              <a:rPr lang="it-IT" dirty="0"/>
              <a:t> di coscienza che il confessore ha il dovere di correggere (…), poiché nell’amministrazione del sacramento il confessore è non solo padre e medico, ma anche maestro e giudice, compiti questi che certamente deve svolgere con la massima misericordia e rispetto, e cercando innanzitutto il bene spirituale di colui che si accosta alla confessione».</a:t>
            </a:r>
          </a:p>
          <a:p>
            <a:pPr lvl="1"/>
            <a:r>
              <a:rPr lang="it-IT" dirty="0"/>
              <a:t>(A. Rodríguez </a:t>
            </a:r>
            <a:r>
              <a:rPr lang="it-IT" dirty="0" err="1"/>
              <a:t>Luño</a:t>
            </a:r>
            <a:r>
              <a:rPr lang="it-IT" dirty="0"/>
              <a:t>, </a:t>
            </a:r>
            <a:r>
              <a:rPr lang="it-IT" i="1" dirty="0" err="1"/>
              <a:t>Amoris</a:t>
            </a:r>
            <a:r>
              <a:rPr lang="it-IT" i="1" dirty="0"/>
              <a:t> </a:t>
            </a:r>
            <a:r>
              <a:rPr lang="it-IT" i="1" dirty="0" err="1"/>
              <a:t>laetitia</a:t>
            </a:r>
            <a:r>
              <a:rPr lang="it-IT" i="1" dirty="0"/>
              <a:t>: Linee dottrinali per un discernimento pastorale</a:t>
            </a:r>
            <a:r>
              <a:rPr lang="it-IT" dirty="0"/>
              <a:t>, in </a:t>
            </a:r>
            <a:r>
              <a:rPr lang="it-IT" dirty="0" err="1"/>
              <a:t>www.collationes.org</a:t>
            </a:r>
            <a:r>
              <a:rPr lang="it-IT" dirty="0"/>
              <a:t>).</a:t>
            </a:r>
          </a:p>
        </p:txBody>
      </p:sp>
    </p:spTree>
    <p:extLst>
      <p:ext uri="{BB962C8B-B14F-4D97-AF65-F5344CB8AC3E}">
        <p14:creationId xmlns:p14="http://schemas.microsoft.com/office/powerpoint/2010/main" val="4175757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DF512-6222-1948-95A1-9528C4FA6680}"/>
              </a:ext>
            </a:extLst>
          </p:cNvPr>
          <p:cNvSpPr>
            <a:spLocks noGrp="1"/>
          </p:cNvSpPr>
          <p:nvPr>
            <p:ph type="title"/>
          </p:nvPr>
        </p:nvSpPr>
        <p:spPr>
          <a:xfrm>
            <a:off x="6057900" y="1130300"/>
            <a:ext cx="2628900" cy="1612900"/>
          </a:xfrm>
        </p:spPr>
        <p:txBody>
          <a:bodyPr>
            <a:noAutofit/>
          </a:bodyPr>
          <a:lstStyle/>
          <a:p>
            <a:r>
              <a:rPr lang="es-ES" sz="2000" b="1" dirty="0" err="1"/>
              <a:t>Gradualità</a:t>
            </a:r>
            <a:r>
              <a:rPr lang="es-ES" sz="2000" dirty="0"/>
              <a:t> </a:t>
            </a:r>
            <a:r>
              <a:rPr lang="es-ES" sz="2000" dirty="0" err="1"/>
              <a:t>della</a:t>
            </a:r>
            <a:r>
              <a:rPr lang="es-ES" sz="2000" dirty="0"/>
              <a:t> </a:t>
            </a:r>
            <a:r>
              <a:rPr lang="es-ES" sz="2000" dirty="0" err="1"/>
              <a:t>legge</a:t>
            </a:r>
            <a:r>
              <a:rPr lang="es-ES" sz="2000" dirty="0"/>
              <a:t> e </a:t>
            </a:r>
            <a:r>
              <a:rPr lang="es-ES" sz="2000" dirty="0" err="1"/>
              <a:t>legge</a:t>
            </a:r>
            <a:r>
              <a:rPr lang="es-ES" sz="2000" dirty="0"/>
              <a:t> </a:t>
            </a:r>
            <a:r>
              <a:rPr lang="es-ES" sz="2000" dirty="0" err="1"/>
              <a:t>della</a:t>
            </a:r>
            <a:r>
              <a:rPr lang="es-ES" sz="2000" dirty="0"/>
              <a:t> </a:t>
            </a:r>
            <a:r>
              <a:rPr lang="es-ES" sz="2000" dirty="0" err="1"/>
              <a:t>gradualità</a:t>
            </a:r>
            <a:endParaRPr lang="it-IT" sz="2000" dirty="0"/>
          </a:p>
        </p:txBody>
      </p:sp>
      <p:sp>
        <p:nvSpPr>
          <p:cNvPr id="3" name="Segnaposto contenuto 2">
            <a:extLst>
              <a:ext uri="{FF2B5EF4-FFF2-40B4-BE49-F238E27FC236}">
                <a16:creationId xmlns:a16="http://schemas.microsoft.com/office/drawing/2014/main" id="{268C5805-886E-F647-8F0B-12F130BA4570}"/>
              </a:ext>
            </a:extLst>
          </p:cNvPr>
          <p:cNvSpPr>
            <a:spLocks noGrp="1"/>
          </p:cNvSpPr>
          <p:nvPr>
            <p:ph sz="quarter" idx="13"/>
          </p:nvPr>
        </p:nvSpPr>
        <p:spPr>
          <a:xfrm>
            <a:off x="304800" y="675861"/>
            <a:ext cx="5321300" cy="5851939"/>
          </a:xfrm>
        </p:spPr>
        <p:txBody>
          <a:bodyPr>
            <a:normAutofit fontScale="92500" lnSpcReduction="20000"/>
          </a:bodyPr>
          <a:lstStyle/>
          <a:p>
            <a:r>
              <a:rPr lang="it-IT" dirty="0"/>
              <a:t>Come segnalò Giovanni Paolo II, la legge della </a:t>
            </a:r>
            <a:r>
              <a:rPr lang="it-IT" dirty="0">
                <a:solidFill>
                  <a:srgbClr val="FF0000"/>
                </a:solidFill>
              </a:rPr>
              <a:t>gradualità</a:t>
            </a:r>
            <a:r>
              <a:rPr lang="it-IT" dirty="0"/>
              <a:t> non è una gradualità della legge, come se alcuni fedeli fossero esentati dalla chiamata alla santità o come se si diffidasse del potere della grazia di portare tutti alla pienezza della vita cristiana.</a:t>
            </a:r>
          </a:p>
          <a:p>
            <a:pPr lvl="1"/>
            <a:r>
              <a:rPr lang="it-IT" dirty="0"/>
              <a:t>«Dato che nella stessa legge non c’è gradualità (</a:t>
            </a:r>
            <a:r>
              <a:rPr lang="it-IT" dirty="0" err="1"/>
              <a:t>cfr</a:t>
            </a:r>
            <a:r>
              <a:rPr lang="it-IT" dirty="0"/>
              <a:t> </a:t>
            </a:r>
            <a:r>
              <a:rPr lang="it-IT" i="1" dirty="0" err="1"/>
              <a:t>Familiaris</a:t>
            </a:r>
            <a:r>
              <a:rPr lang="it-IT" i="1" dirty="0"/>
              <a:t> </a:t>
            </a:r>
            <a:r>
              <a:rPr lang="it-IT" i="1" dirty="0" err="1"/>
              <a:t>consortio</a:t>
            </a:r>
            <a:r>
              <a:rPr lang="it-IT" dirty="0"/>
              <a:t>, 34), questo discernimento non potrà mai prescindere dalle esigenze di verità e di carità del Vangelo proposte dalla Chiesa» (AL 300).</a:t>
            </a:r>
          </a:p>
          <a:p>
            <a:r>
              <a:rPr lang="it-IT" dirty="0"/>
              <a:t>La gradualità </a:t>
            </a:r>
            <a:r>
              <a:rPr lang="it-IT" dirty="0">
                <a:solidFill>
                  <a:srgbClr val="FF0000"/>
                </a:solidFill>
              </a:rPr>
              <a:t>non</a:t>
            </a:r>
            <a:r>
              <a:rPr lang="it-IT" dirty="0"/>
              <a:t> consiste in una "</a:t>
            </a:r>
            <a:r>
              <a:rPr lang="it-IT" dirty="0">
                <a:solidFill>
                  <a:srgbClr val="FF0000"/>
                </a:solidFill>
              </a:rPr>
              <a:t>dispensa" dalla conversione</a:t>
            </a:r>
            <a:r>
              <a:rPr lang="it-IT" dirty="0"/>
              <a:t>, ma nell'avere diverse </a:t>
            </a:r>
            <a:r>
              <a:rPr lang="it-IT" dirty="0">
                <a:solidFill>
                  <a:srgbClr val="FF0000"/>
                </a:solidFill>
              </a:rPr>
              <a:t>tappe</a:t>
            </a:r>
            <a:r>
              <a:rPr lang="it-IT" dirty="0"/>
              <a:t>, tempi e modi nella maturazione del processo personale di ogni fedele per arrivare a quella </a:t>
            </a:r>
            <a:r>
              <a:rPr lang="it-IT" dirty="0">
                <a:solidFill>
                  <a:srgbClr val="FF0000"/>
                </a:solidFill>
              </a:rPr>
              <a:t>conversione</a:t>
            </a:r>
            <a:r>
              <a:rPr lang="it-IT" dirty="0"/>
              <a:t>.</a:t>
            </a:r>
          </a:p>
          <a:p>
            <a:endParaRPr lang="it-IT" dirty="0"/>
          </a:p>
          <a:p>
            <a:endParaRPr lang="it-IT" dirty="0"/>
          </a:p>
        </p:txBody>
      </p:sp>
      <p:pic>
        <p:nvPicPr>
          <p:cNvPr id="6" name="Segnaposto contenuto 5">
            <a:extLst>
              <a:ext uri="{FF2B5EF4-FFF2-40B4-BE49-F238E27FC236}">
                <a16:creationId xmlns:a16="http://schemas.microsoft.com/office/drawing/2014/main" id="{1C49FFB9-6897-BA42-858C-C99CA40D692A}"/>
              </a:ext>
            </a:extLst>
          </p:cNvPr>
          <p:cNvPicPr>
            <a:picLocks noGrp="1" noChangeAspect="1"/>
          </p:cNvPicPr>
          <p:nvPr>
            <p:ph sz="quarter" idx="14"/>
          </p:nvPr>
        </p:nvPicPr>
        <p:blipFill>
          <a:blip r:embed="rId2"/>
          <a:stretch>
            <a:fillRect/>
          </a:stretch>
        </p:blipFill>
        <p:spPr>
          <a:xfrm>
            <a:off x="5524500" y="3429000"/>
            <a:ext cx="3619500" cy="2552700"/>
          </a:xfrm>
        </p:spPr>
      </p:pic>
    </p:spTree>
    <p:extLst>
      <p:ext uri="{BB962C8B-B14F-4D97-AF65-F5344CB8AC3E}">
        <p14:creationId xmlns:p14="http://schemas.microsoft.com/office/powerpoint/2010/main" val="165160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11F9FD-DE04-A54A-A1D9-5ABCC1371129}"/>
              </a:ext>
            </a:extLst>
          </p:cNvPr>
          <p:cNvSpPr>
            <a:spLocks noGrp="1"/>
          </p:cNvSpPr>
          <p:nvPr>
            <p:ph type="title"/>
          </p:nvPr>
        </p:nvSpPr>
        <p:spPr>
          <a:xfrm>
            <a:off x="1043490" y="404951"/>
            <a:ext cx="7024744" cy="738050"/>
          </a:xfrm>
        </p:spPr>
        <p:txBody>
          <a:bodyPr>
            <a:normAutofit/>
          </a:bodyPr>
          <a:lstStyle/>
          <a:p>
            <a:r>
              <a:rPr lang="it-IT" sz="3000" dirty="0"/>
              <a:t>Gradualità della legge</a:t>
            </a:r>
          </a:p>
        </p:txBody>
      </p:sp>
      <p:sp>
        <p:nvSpPr>
          <p:cNvPr id="3" name="Segnaposto contenuto 2">
            <a:extLst>
              <a:ext uri="{FF2B5EF4-FFF2-40B4-BE49-F238E27FC236}">
                <a16:creationId xmlns:a16="http://schemas.microsoft.com/office/drawing/2014/main" id="{DB5F06A3-4A30-EF4D-9F13-691A685418B7}"/>
              </a:ext>
            </a:extLst>
          </p:cNvPr>
          <p:cNvSpPr>
            <a:spLocks noGrp="1"/>
          </p:cNvSpPr>
          <p:nvPr>
            <p:ph sz="quarter" idx="13"/>
          </p:nvPr>
        </p:nvSpPr>
        <p:spPr>
          <a:xfrm>
            <a:off x="304800" y="1143001"/>
            <a:ext cx="5359401" cy="5562599"/>
          </a:xfrm>
        </p:spPr>
        <p:txBody>
          <a:bodyPr>
            <a:normAutofit fontScale="92500" lnSpcReduction="20000"/>
          </a:bodyPr>
          <a:lstStyle/>
          <a:p>
            <a:r>
              <a:rPr lang="it-IT" dirty="0"/>
              <a:t>La gradualità porterà la </a:t>
            </a:r>
            <a:r>
              <a:rPr lang="it-IT" dirty="0">
                <a:solidFill>
                  <a:srgbClr val="FF0000"/>
                </a:solidFill>
              </a:rPr>
              <a:t>costanza</a:t>
            </a:r>
            <a:r>
              <a:rPr lang="it-IT" dirty="0"/>
              <a:t> nell'accompagnamento, la </a:t>
            </a:r>
            <a:r>
              <a:rPr lang="it-IT" dirty="0">
                <a:solidFill>
                  <a:srgbClr val="FF0000"/>
                </a:solidFill>
              </a:rPr>
              <a:t>pazienza</a:t>
            </a:r>
            <a:r>
              <a:rPr lang="it-IT" dirty="0"/>
              <a:t>, la formazione e - soprattutto - la forza della </a:t>
            </a:r>
            <a:r>
              <a:rPr lang="it-IT" dirty="0">
                <a:solidFill>
                  <a:srgbClr val="FF0000"/>
                </a:solidFill>
              </a:rPr>
              <a:t>speranza</a:t>
            </a:r>
            <a:r>
              <a:rPr lang="it-IT" dirty="0"/>
              <a:t>, cercando di facilitare i </a:t>
            </a:r>
            <a:r>
              <a:rPr lang="it-IT" b="1" dirty="0">
                <a:solidFill>
                  <a:srgbClr val="FF0000"/>
                </a:solidFill>
              </a:rPr>
              <a:t>piccoli passi possibili </a:t>
            </a:r>
            <a:r>
              <a:rPr lang="it-IT" dirty="0"/>
              <a:t>che possono aiutare i fedeli ad essere in grado di ricevere l'assoluzione sacramentale a tempo debito. </a:t>
            </a:r>
          </a:p>
          <a:p>
            <a:r>
              <a:rPr lang="it-IT" dirty="0"/>
              <a:t>Ci sono questioni in cui - se c'è una volontà di fondo di andare gradualmente verso una giusta vita cristiana – </a:t>
            </a:r>
            <a:r>
              <a:rPr lang="it-IT" dirty="0">
                <a:solidFill>
                  <a:srgbClr val="FF0000"/>
                </a:solidFill>
              </a:rPr>
              <a:t>non si può esigere subito ciò che non si è ancora in grado di dare</a:t>
            </a:r>
            <a:r>
              <a:rPr lang="it-IT" dirty="0"/>
              <a:t>.  Ma </a:t>
            </a:r>
            <a:r>
              <a:rPr lang="it-IT" dirty="0">
                <a:solidFill>
                  <a:srgbClr val="FF0000"/>
                </a:solidFill>
              </a:rPr>
              <a:t>non si può nemmeno dare</a:t>
            </a:r>
            <a:r>
              <a:rPr lang="it-IT" dirty="0"/>
              <a:t> - solo con questa buona disposizione - ciò che non si è ancora in grado di ricevere. </a:t>
            </a:r>
          </a:p>
        </p:txBody>
      </p:sp>
      <p:pic>
        <p:nvPicPr>
          <p:cNvPr id="5" name="Content Placeholder 6" descr="violencia tarta.jpg">
            <a:extLst>
              <a:ext uri="{FF2B5EF4-FFF2-40B4-BE49-F238E27FC236}">
                <a16:creationId xmlns:a16="http://schemas.microsoft.com/office/drawing/2014/main" id="{1103DEDA-DE35-F14C-8268-D690D0D603D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t="-43182" b="-43182"/>
          <a:stretch>
            <a:fillRect/>
          </a:stretch>
        </p:blipFill>
        <p:spPr>
          <a:xfrm>
            <a:off x="5664201" y="1371601"/>
            <a:ext cx="3479800" cy="4281054"/>
          </a:xfrm>
        </p:spPr>
      </p:pic>
    </p:spTree>
    <p:extLst>
      <p:ext uri="{BB962C8B-B14F-4D97-AF65-F5344CB8AC3E}">
        <p14:creationId xmlns:p14="http://schemas.microsoft.com/office/powerpoint/2010/main" val="1892328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38" y="433708"/>
            <a:ext cx="3779185" cy="433707"/>
          </a:xfrm>
        </p:spPr>
        <p:txBody>
          <a:bodyPr>
            <a:normAutofit fontScale="90000"/>
          </a:bodyPr>
          <a:lstStyle/>
          <a:p>
            <a:r>
              <a:rPr lang="en-US" sz="3000" dirty="0"/>
              <a:t>La </a:t>
            </a:r>
            <a:r>
              <a:rPr lang="en-US" sz="3000" dirty="0" err="1"/>
              <a:t>soluzione</a:t>
            </a:r>
            <a:r>
              <a:rPr lang="en-US" sz="3000" dirty="0"/>
              <a:t> di FC 84</a:t>
            </a:r>
          </a:p>
        </p:txBody>
      </p:sp>
      <p:sp>
        <p:nvSpPr>
          <p:cNvPr id="3" name="Content Placeholder 2"/>
          <p:cNvSpPr>
            <a:spLocks noGrp="1"/>
          </p:cNvSpPr>
          <p:nvPr>
            <p:ph idx="1"/>
          </p:nvPr>
        </p:nvSpPr>
        <p:spPr>
          <a:xfrm>
            <a:off x="170373" y="991330"/>
            <a:ext cx="8596097" cy="5731135"/>
          </a:xfrm>
        </p:spPr>
        <p:txBody>
          <a:bodyPr>
            <a:normAutofit fontScale="92500" lnSpcReduction="20000"/>
          </a:bodyPr>
          <a:lstStyle/>
          <a:p>
            <a:r>
              <a:rPr lang="it-IT" dirty="0"/>
              <a:t>Secondo la soluzione costantemente proposta dal Magistero, in considerazione delle circostanze delle persone (soprattutto per il bene dei figli), può essere </a:t>
            </a:r>
            <a:r>
              <a:rPr lang="it-IT" dirty="0">
                <a:solidFill>
                  <a:srgbClr val="FF0000"/>
                </a:solidFill>
              </a:rPr>
              <a:t>difficile</a:t>
            </a:r>
            <a:r>
              <a:rPr lang="it-IT" dirty="0"/>
              <a:t> in alcuni casi esigere la </a:t>
            </a:r>
            <a:r>
              <a:rPr lang="it-IT" dirty="0">
                <a:solidFill>
                  <a:srgbClr val="FF0000"/>
                </a:solidFill>
              </a:rPr>
              <a:t>separazione fisica </a:t>
            </a:r>
            <a:r>
              <a:rPr lang="it-IT" dirty="0"/>
              <a:t>della coppia o può addirittura essere </a:t>
            </a:r>
            <a:r>
              <a:rPr lang="it-IT" dirty="0">
                <a:solidFill>
                  <a:srgbClr val="FF0000"/>
                </a:solidFill>
              </a:rPr>
              <a:t>consigliabile</a:t>
            </a:r>
            <a:r>
              <a:rPr lang="it-IT" dirty="0"/>
              <a:t> che continuino a vivere insieme. Ma in queste circostanze si chiede la </a:t>
            </a:r>
            <a:r>
              <a:rPr lang="it-IT" dirty="0">
                <a:solidFill>
                  <a:srgbClr val="FF0000"/>
                </a:solidFill>
              </a:rPr>
              <a:t>volontà di evitare</a:t>
            </a:r>
            <a:r>
              <a:rPr lang="it-IT" dirty="0"/>
              <a:t> gli atti propri degli sposi e di evitare lo </a:t>
            </a:r>
            <a:r>
              <a:rPr lang="it-IT" dirty="0">
                <a:solidFill>
                  <a:srgbClr val="FF0000"/>
                </a:solidFill>
              </a:rPr>
              <a:t>scandalo</a:t>
            </a:r>
            <a:r>
              <a:rPr lang="it-IT" dirty="0"/>
              <a:t>. </a:t>
            </a:r>
          </a:p>
          <a:p>
            <a:r>
              <a:rPr lang="it-IT" dirty="0"/>
              <a:t>In questi casi, </a:t>
            </a:r>
            <a:r>
              <a:rPr lang="it-IT" dirty="0">
                <a:solidFill>
                  <a:srgbClr val="FF0000"/>
                </a:solidFill>
              </a:rPr>
              <a:t>non possono separarsi </a:t>
            </a:r>
            <a:r>
              <a:rPr lang="it-IT" dirty="0"/>
              <a:t>anche se non sono coniugi, ma </a:t>
            </a:r>
            <a:r>
              <a:rPr lang="it-IT" dirty="0">
                <a:solidFill>
                  <a:srgbClr val="FF0000"/>
                </a:solidFill>
              </a:rPr>
              <a:t>non possono essere uniti </a:t>
            </a:r>
            <a:r>
              <a:rPr lang="it-IT" dirty="0"/>
              <a:t>(coniugalmente) proprio perché non sono coniugi. </a:t>
            </a:r>
          </a:p>
          <a:p>
            <a:pPr lvl="1"/>
            <a:r>
              <a:rPr lang="es-ES" dirty="0"/>
              <a:t>“</a:t>
            </a:r>
            <a:r>
              <a:rPr lang="it-IT" dirty="0"/>
              <a:t>La riconciliazione nel sacramento della penitenza - che aprirebbe la strada al sacramento eucaristico - può essere accordata solo a quelli che, pentiti di aver violato il segno dell'Alleanza e della fedeltà a Cristo, sono </a:t>
            </a:r>
            <a:r>
              <a:rPr lang="it-IT" dirty="0">
                <a:solidFill>
                  <a:srgbClr val="FF0000"/>
                </a:solidFill>
              </a:rPr>
              <a:t>sinceramente disposti</a:t>
            </a:r>
            <a:r>
              <a:rPr lang="it-IT" dirty="0"/>
              <a:t> ad una forma di vita non più in contraddizione con l'indissolubilità del matrimonio. Ciò comporta, in concreto, che quando l'uomo e la donna, per </a:t>
            </a:r>
            <a:r>
              <a:rPr lang="it-IT" dirty="0">
                <a:solidFill>
                  <a:srgbClr val="FF0000"/>
                </a:solidFill>
              </a:rPr>
              <a:t>seri motivi </a:t>
            </a:r>
            <a:r>
              <a:rPr lang="it-IT" dirty="0"/>
              <a:t>- quali, ad esempio, l'educazione dei figli - non possono soddisfare l'obbligo della separazione, «assumono </a:t>
            </a:r>
            <a:r>
              <a:rPr lang="it-IT" dirty="0">
                <a:solidFill>
                  <a:srgbClr val="FF0000"/>
                </a:solidFill>
              </a:rPr>
              <a:t>l'impegno</a:t>
            </a:r>
            <a:r>
              <a:rPr lang="it-IT" dirty="0"/>
              <a:t> di vivere in piena continenza, cioè di astenersi dagli atti propri dei coniugi» </a:t>
            </a:r>
            <a:r>
              <a:rPr lang="es-ES" dirty="0"/>
              <a:t>(FC 84).</a:t>
            </a:r>
            <a:r>
              <a:rPr lang="en-US" dirty="0"/>
              <a:t> </a:t>
            </a:r>
          </a:p>
        </p:txBody>
      </p:sp>
    </p:spTree>
    <p:extLst>
      <p:ext uri="{BB962C8B-B14F-4D97-AF65-F5344CB8AC3E}">
        <p14:creationId xmlns:p14="http://schemas.microsoft.com/office/powerpoint/2010/main" val="267015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C8004-CACF-DE48-8949-D2346034E283}"/>
              </a:ext>
            </a:extLst>
          </p:cNvPr>
          <p:cNvSpPr>
            <a:spLocks noGrp="1"/>
          </p:cNvSpPr>
          <p:nvPr>
            <p:ph type="title"/>
          </p:nvPr>
        </p:nvSpPr>
        <p:spPr>
          <a:xfrm>
            <a:off x="490330" y="291548"/>
            <a:ext cx="7640424" cy="463826"/>
          </a:xfrm>
        </p:spPr>
        <p:txBody>
          <a:bodyPr>
            <a:normAutofit/>
          </a:bodyPr>
          <a:lstStyle/>
          <a:p>
            <a:r>
              <a:rPr lang="it-IT" sz="2200" dirty="0"/>
              <a:t>Difficoltà per la separazione</a:t>
            </a:r>
          </a:p>
        </p:txBody>
      </p:sp>
      <p:sp>
        <p:nvSpPr>
          <p:cNvPr id="3" name="Segnaposto contenuto 2">
            <a:extLst>
              <a:ext uri="{FF2B5EF4-FFF2-40B4-BE49-F238E27FC236}">
                <a16:creationId xmlns:a16="http://schemas.microsoft.com/office/drawing/2014/main" id="{2671C4F9-A5C6-F749-BF96-134488625BF5}"/>
              </a:ext>
            </a:extLst>
          </p:cNvPr>
          <p:cNvSpPr>
            <a:spLocks noGrp="1"/>
          </p:cNvSpPr>
          <p:nvPr>
            <p:ph idx="1"/>
          </p:nvPr>
        </p:nvSpPr>
        <p:spPr>
          <a:xfrm>
            <a:off x="172278" y="901148"/>
            <a:ext cx="8574158" cy="5830956"/>
          </a:xfrm>
        </p:spPr>
        <p:txBody>
          <a:bodyPr>
            <a:normAutofit fontScale="70000" lnSpcReduction="20000"/>
          </a:bodyPr>
          <a:lstStyle/>
          <a:p>
            <a:r>
              <a:rPr lang="it-IT" sz="2600" dirty="0"/>
              <a:t>AL 298. I divorziati che vivono una nuova unione, per esempio, possono trovarsi in situazioni molto diverse, che non devono essere catalogate o rinchiuse in affermazioni troppo rigide senza lasciare spazio a un adeguato discernimento personale e pastorale. Una cosa è una seconda unione consolidata nel tempo, con nuovi figli, con provata fedeltà, dedizione generosa, impegno cristiano, consapevolezza dell’irregolarità della propria situazione e grande difficoltà a tornare indietro senza sentire in coscienza che si cadrebbe in nuove colpe. La Chiesa riconosce </a:t>
            </a:r>
            <a:r>
              <a:rPr lang="it-IT" sz="2600" dirty="0">
                <a:solidFill>
                  <a:srgbClr val="FF0000"/>
                </a:solidFill>
              </a:rPr>
              <a:t>situazioni in cui «l’uomo e la donna, per seri motivi - quali, ad esempio, l’educazione dei figli - non possono soddisfare l’obbligo della separazione</a:t>
            </a:r>
            <a:r>
              <a:rPr lang="it-IT" sz="2600" dirty="0"/>
              <a:t>».</a:t>
            </a:r>
          </a:p>
          <a:p>
            <a:pPr lvl="1"/>
            <a:r>
              <a:rPr lang="it-IT" sz="2300" dirty="0"/>
              <a:t>Nota 329: Giovanni Paolo II, </a:t>
            </a:r>
            <a:r>
              <a:rPr lang="it-IT" sz="2300" dirty="0" err="1"/>
              <a:t>Esort</a:t>
            </a:r>
            <a:r>
              <a:rPr lang="it-IT" sz="2300" dirty="0"/>
              <a:t>. </a:t>
            </a:r>
            <a:r>
              <a:rPr lang="it-IT" sz="2300" dirty="0" err="1"/>
              <a:t>ap</a:t>
            </a:r>
            <a:r>
              <a:rPr lang="it-IT" sz="2300" dirty="0"/>
              <a:t>. </a:t>
            </a:r>
            <a:r>
              <a:rPr lang="it-IT" sz="2300" dirty="0">
                <a:hlinkClick r:id="rId2"/>
              </a:rPr>
              <a:t>Familiaris consortio</a:t>
            </a:r>
            <a:r>
              <a:rPr lang="it-IT" sz="2300" dirty="0"/>
              <a:t> (22 novembre 1981), 84: AAS 74 (1982), 186. In queste situazioni, molti, conoscendo e accettando la possibilità di convivere “come fratello e sorella” che la Chiesa offre loro, rilevano che, se mancano alcune espressioni di intimità, «</a:t>
            </a:r>
            <a:r>
              <a:rPr lang="it-IT" sz="2300" dirty="0">
                <a:solidFill>
                  <a:srgbClr val="FF0000"/>
                </a:solidFill>
              </a:rPr>
              <a:t>non è raro che la fedeltà sia messa in pericolo e possa venir compromesso il bene dei figli</a:t>
            </a:r>
            <a:r>
              <a:rPr lang="it-IT" sz="2300" dirty="0"/>
              <a:t>» (</a:t>
            </a:r>
            <a:r>
              <a:rPr lang="it-IT" sz="2300" dirty="0" err="1"/>
              <a:t>Conc</a:t>
            </a:r>
            <a:r>
              <a:rPr lang="it-IT" sz="2300" dirty="0"/>
              <a:t>. </a:t>
            </a:r>
            <a:r>
              <a:rPr lang="it-IT" sz="2300" dirty="0" err="1"/>
              <a:t>Ecum</a:t>
            </a:r>
            <a:r>
              <a:rPr lang="it-IT" sz="2300" dirty="0"/>
              <a:t>. </a:t>
            </a:r>
            <a:r>
              <a:rPr lang="it-IT" sz="2300" dirty="0" err="1"/>
              <a:t>Vat</a:t>
            </a:r>
            <a:r>
              <a:rPr lang="it-IT" sz="2300" dirty="0"/>
              <a:t>. II, </a:t>
            </a:r>
            <a:r>
              <a:rPr lang="it-IT" sz="2300" dirty="0" err="1"/>
              <a:t>Cost</a:t>
            </a:r>
            <a:r>
              <a:rPr lang="it-IT" sz="2300" dirty="0"/>
              <a:t>. </a:t>
            </a:r>
            <a:r>
              <a:rPr lang="it-IT" sz="2300" dirty="0" err="1"/>
              <a:t>past</a:t>
            </a:r>
            <a:r>
              <a:rPr lang="it-IT" sz="2300" dirty="0"/>
              <a:t>. </a:t>
            </a:r>
            <a:r>
              <a:rPr lang="it-IT" sz="2300" dirty="0">
                <a:hlinkClick r:id="rId3"/>
              </a:rPr>
              <a:t>Gaudium et spes</a:t>
            </a:r>
            <a:r>
              <a:rPr lang="it-IT" sz="2300" dirty="0"/>
              <a:t>, 51). </a:t>
            </a:r>
          </a:p>
          <a:p>
            <a:pPr lvl="1"/>
            <a:r>
              <a:rPr lang="it-IT" sz="2300" dirty="0"/>
              <a:t>GS 51: Il Concilio sa che spesso i coniugi, che vogliono condurre armoniosamente la loro vita coniugale, sono ostacolati da alcune condizioni della vita di oggi, e possono trovare circostanze nelle quali non si può aumentare, almeno per un certo tempo, il numero dei figli; non senza difficoltà allora si può conservare la pratica di un amore fedele e la piena comunità di vita. Là dove, infatti, è interrotta l'intimità della vita coniugale, non è raro che la fedeltà sia messa in pericolo e possa venir compromesso il bene dei figli: allora corrono pericolo anche l'educazione dei figli e il coraggio di accettarne altri. </a:t>
            </a:r>
          </a:p>
          <a:p>
            <a:pPr lvl="1"/>
            <a:endParaRPr lang="it-IT" dirty="0"/>
          </a:p>
        </p:txBody>
      </p:sp>
    </p:spTree>
    <p:extLst>
      <p:ext uri="{BB962C8B-B14F-4D97-AF65-F5344CB8AC3E}">
        <p14:creationId xmlns:p14="http://schemas.microsoft.com/office/powerpoint/2010/main" val="348680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11155"/>
            <a:ext cx="7024744" cy="464687"/>
          </a:xfrm>
        </p:spPr>
        <p:txBody>
          <a:bodyPr>
            <a:normAutofit fontScale="90000"/>
          </a:bodyPr>
          <a:lstStyle/>
          <a:p>
            <a:endParaRPr lang="en-US" dirty="0"/>
          </a:p>
        </p:txBody>
      </p:sp>
      <p:sp>
        <p:nvSpPr>
          <p:cNvPr id="3" name="Content Placeholder 2"/>
          <p:cNvSpPr>
            <a:spLocks noGrp="1"/>
          </p:cNvSpPr>
          <p:nvPr>
            <p:ph idx="1"/>
          </p:nvPr>
        </p:nvSpPr>
        <p:spPr>
          <a:xfrm>
            <a:off x="340746" y="975843"/>
            <a:ext cx="8410234" cy="5591728"/>
          </a:xfrm>
        </p:spPr>
        <p:txBody>
          <a:bodyPr>
            <a:normAutofit lnSpcReduction="10000"/>
          </a:bodyPr>
          <a:lstStyle/>
          <a:p>
            <a:r>
              <a:rPr lang="it-IT" dirty="0">
                <a:solidFill>
                  <a:srgbClr val="FF0000"/>
                </a:solidFill>
              </a:rPr>
              <a:t>Se i fedeli non hanno la forza </a:t>
            </a:r>
            <a:r>
              <a:rPr lang="it-IT" dirty="0"/>
              <a:t>di prendere questo impegno, e di conseguenza non possono accedere ai sacramenti - in particolare all'Eucaristia - bisogna ricordare loro che la proibizione non è una sanzione </a:t>
            </a:r>
            <a:r>
              <a:rPr lang="it-IT" dirty="0">
                <a:solidFill>
                  <a:srgbClr val="FF0000"/>
                </a:solidFill>
              </a:rPr>
              <a:t>disciplinare</a:t>
            </a:r>
            <a:r>
              <a:rPr lang="it-IT" dirty="0"/>
              <a:t>, né tanto meno un giudizio o una presunzione che siano in </a:t>
            </a:r>
            <a:r>
              <a:rPr lang="it-IT" dirty="0">
                <a:solidFill>
                  <a:srgbClr val="FF0000"/>
                </a:solidFill>
              </a:rPr>
              <a:t>peccato</a:t>
            </a:r>
            <a:r>
              <a:rPr lang="it-IT" dirty="0"/>
              <a:t> grave: la situazione morale dei singoli è giudicata solo dal Signore, che conosce le profondità del cuore. No, la ragion d'essere del divieto sta nella situazione oggettiva in cui si trovano, a causa di un comportamento in cui i fedeli </a:t>
            </a:r>
            <a:r>
              <a:rPr lang="it-IT" dirty="0">
                <a:solidFill>
                  <a:srgbClr val="FF0000"/>
                </a:solidFill>
              </a:rPr>
              <a:t>contraddicono</a:t>
            </a:r>
            <a:r>
              <a:rPr lang="it-IT" dirty="0"/>
              <a:t> le esigenze di comunione ecclesiale richieste dalla condizione coniugale preesistente:</a:t>
            </a:r>
            <a:r>
              <a:rPr lang="es-ES" dirty="0"/>
              <a:t> </a:t>
            </a:r>
          </a:p>
          <a:p>
            <a:pPr lvl="1"/>
            <a:r>
              <a:rPr lang="es-ES" dirty="0"/>
              <a:t>«</a:t>
            </a:r>
            <a:r>
              <a:rPr lang="it-IT" dirty="0"/>
              <a:t>Il loro stato e la loro condizione di vita contraddicono oggettivamente a quell'unione di amore tra Cristo e la Chiesa, significata e attuata dall'Eucaristia</a:t>
            </a:r>
            <a:r>
              <a:rPr lang="es-ES" dirty="0"/>
              <a:t>» (FC</a:t>
            </a:r>
            <a:r>
              <a:rPr lang="it-IT" dirty="0"/>
              <a:t>, n. 84).</a:t>
            </a:r>
            <a:r>
              <a:rPr lang="en-US" dirty="0"/>
              <a:t> </a:t>
            </a:r>
          </a:p>
        </p:txBody>
      </p:sp>
    </p:spTree>
    <p:extLst>
      <p:ext uri="{BB962C8B-B14F-4D97-AF65-F5344CB8AC3E}">
        <p14:creationId xmlns:p14="http://schemas.microsoft.com/office/powerpoint/2010/main" val="2878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635000"/>
            <a:ext cx="8204200" cy="444500"/>
          </a:xfrm>
        </p:spPr>
        <p:txBody>
          <a:bodyPr>
            <a:normAutofit fontScale="90000"/>
          </a:bodyPr>
          <a:lstStyle/>
          <a:p>
            <a:r>
              <a:rPr lang="en-US" sz="2500" dirty="0"/>
              <a:t>Giovanni Paolo II, </a:t>
            </a:r>
            <a:r>
              <a:rPr lang="en-US" sz="2500" dirty="0" err="1"/>
              <a:t>Lettera</a:t>
            </a:r>
            <a:r>
              <a:rPr lang="en-US" sz="2500" dirty="0"/>
              <a:t> card. Baum 22 </a:t>
            </a:r>
            <a:r>
              <a:rPr lang="en-US" sz="2500" dirty="0" err="1"/>
              <a:t>marzo</a:t>
            </a:r>
            <a:r>
              <a:rPr lang="en-US" sz="2500" dirty="0"/>
              <a:t> 1996</a:t>
            </a:r>
          </a:p>
        </p:txBody>
      </p:sp>
      <p:sp>
        <p:nvSpPr>
          <p:cNvPr id="3" name="Content Placeholder 2"/>
          <p:cNvSpPr>
            <a:spLocks noGrp="1"/>
          </p:cNvSpPr>
          <p:nvPr>
            <p:ph idx="1"/>
          </p:nvPr>
        </p:nvSpPr>
        <p:spPr>
          <a:xfrm>
            <a:off x="304800" y="1219200"/>
            <a:ext cx="8382000" cy="5372100"/>
          </a:xfrm>
        </p:spPr>
        <p:txBody>
          <a:bodyPr>
            <a:normAutofit fontScale="92500" lnSpcReduction="10000"/>
          </a:bodyPr>
          <a:lstStyle/>
          <a:p>
            <a:r>
              <a:rPr lang="en-US" dirty="0"/>
              <a:t>“</a:t>
            </a:r>
            <a:r>
              <a:rPr lang="it-IT" dirty="0"/>
              <a:t>Se volessimo appoggiare sulla sola nostra forza, o principalmente sulla </a:t>
            </a:r>
            <a:r>
              <a:rPr lang="it-IT" dirty="0">
                <a:solidFill>
                  <a:srgbClr val="FF0000"/>
                </a:solidFill>
              </a:rPr>
              <a:t>nostra forza</a:t>
            </a:r>
            <a:r>
              <a:rPr lang="it-IT" dirty="0"/>
              <a:t>, la decisione di non più peccare, con una pretesa autosufficienza, quasi stoicismo cristiano o rinverdito pelagianismo, faremmo torto a quella verità sull’uomo dalla quale abbiamo esordito, come se dichiarassimo al Signore, più o meno consciamente, di non aver bisogno di Lui. Conviene peraltro ricordare che altro è l’esistenza </a:t>
            </a:r>
            <a:r>
              <a:rPr lang="it-IT" dirty="0">
                <a:solidFill>
                  <a:srgbClr val="FF0000"/>
                </a:solidFill>
              </a:rPr>
              <a:t>del sincero proponimento</a:t>
            </a:r>
            <a:r>
              <a:rPr lang="it-IT" dirty="0"/>
              <a:t>, altro il giudizio dell’intelligenza circa il futuro: è infatti possibile che, pur nella lealtà del proposito di non più peccare, l’esperienza del passato e la coscienza dell’attuale debolezza destino il </a:t>
            </a:r>
            <a:r>
              <a:rPr lang="it-IT" dirty="0">
                <a:solidFill>
                  <a:srgbClr val="FF0000"/>
                </a:solidFill>
              </a:rPr>
              <a:t>timore di nuove cadute</a:t>
            </a:r>
            <a:r>
              <a:rPr lang="it-IT" dirty="0"/>
              <a:t>; ma ciò </a:t>
            </a:r>
            <a:r>
              <a:rPr lang="it-IT" dirty="0">
                <a:solidFill>
                  <a:srgbClr val="FF0000"/>
                </a:solidFill>
              </a:rPr>
              <a:t>non pregiudica l’autenticità del proposito</a:t>
            </a:r>
            <a:r>
              <a:rPr lang="it-IT" dirty="0"/>
              <a:t>, quando a quel timore sia unita la volontà, suffragata dalla preghiera, di fare ciò che è possibile per evitare la colpa</a:t>
            </a:r>
            <a:r>
              <a:rPr lang="en-US" dirty="0"/>
              <a:t>”. </a:t>
            </a:r>
          </a:p>
        </p:txBody>
      </p:sp>
    </p:spTree>
    <p:extLst>
      <p:ext uri="{BB962C8B-B14F-4D97-AF65-F5344CB8AC3E}">
        <p14:creationId xmlns:p14="http://schemas.microsoft.com/office/powerpoint/2010/main" val="328722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i="1" dirty="0"/>
              <a:t>La pastorale dei fedeli divorziati risposati civilmente e la loro chiamata alla santità</a:t>
            </a:r>
            <a:r>
              <a:rPr lang="it-IT" dirty="0"/>
              <a:t>, in C.J. </a:t>
            </a:r>
            <a:r>
              <a:rPr lang="it-IT" dirty="0" err="1"/>
              <a:t>Errázuriz</a:t>
            </a:r>
            <a:r>
              <a:rPr lang="it-IT" dirty="0"/>
              <a:t> M. – M.A. </a:t>
            </a:r>
            <a:r>
              <a:rPr lang="it-IT" dirty="0" err="1"/>
              <a:t>Ortiz</a:t>
            </a:r>
            <a:r>
              <a:rPr lang="it-IT" dirty="0"/>
              <a:t> (ed.), </a:t>
            </a:r>
            <a:r>
              <a:rPr lang="it-IT" i="1" dirty="0"/>
              <a:t>Misericordia e diritto nel matrimonio, </a:t>
            </a:r>
            <a:r>
              <a:rPr lang="it-IT" dirty="0"/>
              <a:t>Roma 2014, 99-129 </a:t>
            </a:r>
          </a:p>
          <a:p>
            <a:r>
              <a:rPr lang="es-ES" i="1" dirty="0"/>
              <a:t>Misericordia e </a:t>
            </a:r>
            <a:r>
              <a:rPr lang="it-IT" i="1" dirty="0"/>
              <a:t>giustizia nella pastorale matrimoniale.</a:t>
            </a:r>
            <a:r>
              <a:rPr lang="es-ES" i="1" dirty="0"/>
              <a:t> </a:t>
            </a:r>
            <a:r>
              <a:rPr lang="es-ES" i="1" dirty="0" err="1"/>
              <a:t>Il</a:t>
            </a:r>
            <a:r>
              <a:rPr lang="es-ES" i="1" dirty="0"/>
              <a:t> cap. VIII di </a:t>
            </a:r>
            <a:r>
              <a:rPr lang="es-ES" i="1" dirty="0" err="1"/>
              <a:t>Amoris</a:t>
            </a:r>
            <a:r>
              <a:rPr lang="es-ES" i="1" dirty="0"/>
              <a:t> </a:t>
            </a:r>
            <a:r>
              <a:rPr lang="es-ES" i="1" dirty="0" err="1"/>
              <a:t>laetitia</a:t>
            </a:r>
            <a:r>
              <a:rPr lang="es-ES" dirty="0"/>
              <a:t>, in </a:t>
            </a:r>
            <a:r>
              <a:rPr lang="it-IT" cap="small" dirty="0" err="1"/>
              <a:t>F</a:t>
            </a:r>
            <a:r>
              <a:rPr lang="it-IT" cap="small" dirty="0"/>
              <a:t>. </a:t>
            </a:r>
            <a:r>
              <a:rPr lang="it-IT" cap="small" dirty="0" err="1"/>
              <a:t>Insa</a:t>
            </a:r>
            <a:r>
              <a:rPr lang="it-IT" dirty="0"/>
              <a:t> (ed.), </a:t>
            </a:r>
            <a:r>
              <a:rPr lang="it-IT" i="1" dirty="0"/>
              <a:t>Accompagnare nel cammino matrimoniale. La pastorale familiare alla luce di </a:t>
            </a:r>
            <a:r>
              <a:rPr lang="it-IT" i="1" dirty="0" err="1"/>
              <a:t>Amoris</a:t>
            </a:r>
            <a:r>
              <a:rPr lang="it-IT" i="1" dirty="0"/>
              <a:t> </a:t>
            </a:r>
            <a:r>
              <a:rPr lang="it-IT" i="1" dirty="0" err="1"/>
              <a:t>laetitia</a:t>
            </a:r>
            <a:r>
              <a:rPr lang="it-IT" dirty="0"/>
              <a:t>, Roma 2020, 189-212 </a:t>
            </a:r>
          </a:p>
          <a:p>
            <a:endParaRPr lang="it-IT" dirty="0"/>
          </a:p>
        </p:txBody>
      </p:sp>
    </p:spTree>
    <p:extLst>
      <p:ext uri="{BB962C8B-B14F-4D97-AF65-F5344CB8AC3E}">
        <p14:creationId xmlns:p14="http://schemas.microsoft.com/office/powerpoint/2010/main" val="705912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42900"/>
            <a:ext cx="4292600" cy="431800"/>
          </a:xfrm>
        </p:spPr>
        <p:txBody>
          <a:bodyPr>
            <a:noAutofit/>
          </a:bodyPr>
          <a:lstStyle/>
          <a:p>
            <a:r>
              <a:rPr lang="en-US" sz="2200" dirty="0"/>
              <a:t>Card. Antonelli (ex </a:t>
            </a:r>
            <a:r>
              <a:rPr lang="en-US" sz="2200" dirty="0" err="1"/>
              <a:t>Pte</a:t>
            </a:r>
            <a:r>
              <a:rPr lang="en-US" sz="2200" dirty="0"/>
              <a:t> PCF)</a:t>
            </a:r>
          </a:p>
        </p:txBody>
      </p:sp>
      <p:sp>
        <p:nvSpPr>
          <p:cNvPr id="3" name="Content Placeholder 2"/>
          <p:cNvSpPr>
            <a:spLocks noGrp="1"/>
          </p:cNvSpPr>
          <p:nvPr>
            <p:ph idx="1"/>
          </p:nvPr>
        </p:nvSpPr>
        <p:spPr>
          <a:xfrm>
            <a:off x="215900" y="774700"/>
            <a:ext cx="8534400" cy="6083300"/>
          </a:xfrm>
        </p:spPr>
        <p:txBody>
          <a:bodyPr>
            <a:normAutofit fontScale="85000" lnSpcReduction="20000"/>
          </a:bodyPr>
          <a:lstStyle/>
          <a:p>
            <a:r>
              <a:rPr lang="it-IT" dirty="0"/>
              <a:t>«Il sacerdote </a:t>
            </a:r>
            <a:r>
              <a:rPr lang="it-IT" dirty="0">
                <a:solidFill>
                  <a:srgbClr val="FF0000"/>
                </a:solidFill>
              </a:rPr>
              <a:t>confessore</a:t>
            </a:r>
            <a:r>
              <a:rPr lang="it-IT" dirty="0"/>
              <a:t> può incontrare un divorziato risposato che </a:t>
            </a:r>
            <a:r>
              <a:rPr lang="it-IT" dirty="0">
                <a:solidFill>
                  <a:srgbClr val="FF0000"/>
                </a:solidFill>
              </a:rPr>
              <a:t>crede sinceramente </a:t>
            </a:r>
            <a:r>
              <a:rPr lang="it-IT" dirty="0"/>
              <a:t>e intensamente in Gesù Cristo, conduce uno </a:t>
            </a:r>
            <a:r>
              <a:rPr lang="it-IT" dirty="0">
                <a:solidFill>
                  <a:srgbClr val="FF0000"/>
                </a:solidFill>
              </a:rPr>
              <a:t>stile di vita </a:t>
            </a:r>
            <a:r>
              <a:rPr lang="it-IT" dirty="0"/>
              <a:t>impegnato, generoso, capace di sacrificio, riconosce che la sua vita di coppia </a:t>
            </a:r>
            <a:r>
              <a:rPr lang="it-IT" dirty="0">
                <a:solidFill>
                  <a:srgbClr val="FF0000"/>
                </a:solidFill>
              </a:rPr>
              <a:t>non corrisponde </a:t>
            </a:r>
            <a:r>
              <a:rPr lang="it-IT" dirty="0"/>
              <a:t>alla norma evangelica (…). Il confessore lo </a:t>
            </a:r>
            <a:r>
              <a:rPr lang="it-IT" dirty="0">
                <a:solidFill>
                  <a:srgbClr val="FF0000"/>
                </a:solidFill>
              </a:rPr>
              <a:t>accoglie</a:t>
            </a:r>
            <a:r>
              <a:rPr lang="it-IT" dirty="0"/>
              <a:t> con cordialità e rispetto; lo ascolta con benevola attenzione, cercando di considerare i molteplici aspetti della sua personalità. Inoltre lo </a:t>
            </a:r>
            <a:r>
              <a:rPr lang="it-IT" dirty="0">
                <a:solidFill>
                  <a:srgbClr val="FF0000"/>
                </a:solidFill>
              </a:rPr>
              <a:t>aiuta a rendere migliori le sue disposizioni</a:t>
            </a:r>
            <a:r>
              <a:rPr lang="it-IT" dirty="0"/>
              <a:t>, in modo che possa ricevere il perdono: rispetta la sua coscienza, ma gli ricorda la sua responsabilità davanti a Dio, il solo che vede il cuore delle persone; lo ammonisce che la sua relazione sessuale è </a:t>
            </a:r>
            <a:r>
              <a:rPr lang="it-IT" dirty="0">
                <a:solidFill>
                  <a:srgbClr val="FF0000"/>
                </a:solidFill>
              </a:rPr>
              <a:t>in contrasto </a:t>
            </a:r>
            <a:r>
              <a:rPr lang="it-IT" dirty="0"/>
              <a:t>con il vangelo e la dottrina della Chiesa; lo </a:t>
            </a:r>
            <a:r>
              <a:rPr lang="it-IT" dirty="0">
                <a:solidFill>
                  <a:srgbClr val="FF0000"/>
                </a:solidFill>
              </a:rPr>
              <a:t>esorta</a:t>
            </a:r>
            <a:r>
              <a:rPr lang="it-IT" dirty="0"/>
              <a:t> a pregare e ad impegnarsi per arrivare gradualmente, con la grazia dello Spirito Santo, alla continenza sessuale. Infine, </a:t>
            </a:r>
            <a:r>
              <a:rPr lang="it-IT" dirty="0">
                <a:solidFill>
                  <a:srgbClr val="FF0000"/>
                </a:solidFill>
              </a:rPr>
              <a:t>se il penitente, pur prevedendo </a:t>
            </a:r>
            <a:r>
              <a:rPr lang="it-IT" dirty="0"/>
              <a:t>nuove cadute, mostra una certa </a:t>
            </a:r>
            <a:r>
              <a:rPr lang="it-IT" dirty="0">
                <a:solidFill>
                  <a:srgbClr val="FF0000"/>
                </a:solidFill>
              </a:rPr>
              <a:t>disponibilità a fare dei passi </a:t>
            </a:r>
            <a:r>
              <a:rPr lang="it-IT" dirty="0"/>
              <a:t>nella giusta direzione, gli dà l’assoluzione e lo autorizza ad accedere alla comunione eucaristica in modo da non dare </a:t>
            </a:r>
            <a:r>
              <a:rPr lang="it-IT" dirty="0">
                <a:solidFill>
                  <a:srgbClr val="FF0000"/>
                </a:solidFill>
              </a:rPr>
              <a:t>scandalo</a:t>
            </a:r>
            <a:r>
              <a:rPr lang="it-IT" dirty="0"/>
              <a:t> (ordinariamente in un luogo dove non è conosciuto, come già fanno i divorziati risposati che si impegnano a praticare la continenza). In ogni caso il sacerdote deve attenersi alle indicazioni date dal suo vescovo».</a:t>
            </a:r>
            <a:endParaRPr lang="en-US" dirty="0"/>
          </a:p>
        </p:txBody>
      </p:sp>
    </p:spTree>
    <p:extLst>
      <p:ext uri="{BB962C8B-B14F-4D97-AF65-F5344CB8AC3E}">
        <p14:creationId xmlns:p14="http://schemas.microsoft.com/office/powerpoint/2010/main" val="216865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42135"/>
            <a:ext cx="7024744" cy="384966"/>
          </a:xfrm>
        </p:spPr>
        <p:txBody>
          <a:bodyPr>
            <a:normAutofit fontScale="90000"/>
          </a:bodyPr>
          <a:lstStyle/>
          <a:p>
            <a:r>
              <a:rPr lang="en-US" sz="3000" dirty="0" err="1"/>
              <a:t>Proposito</a:t>
            </a:r>
            <a:r>
              <a:rPr lang="en-US" sz="3000" dirty="0"/>
              <a:t> </a:t>
            </a:r>
            <a:r>
              <a:rPr lang="en-US" sz="3000" b="1" dirty="0" err="1">
                <a:solidFill>
                  <a:srgbClr val="FF0000"/>
                </a:solidFill>
              </a:rPr>
              <a:t>sincero</a:t>
            </a:r>
            <a:endParaRPr lang="en-US" sz="3000" b="1" dirty="0">
              <a:solidFill>
                <a:srgbClr val="FF0000"/>
              </a:solidFill>
            </a:endParaRPr>
          </a:p>
        </p:txBody>
      </p:sp>
      <p:sp>
        <p:nvSpPr>
          <p:cNvPr id="3" name="Content Placeholder 2"/>
          <p:cNvSpPr>
            <a:spLocks noGrp="1"/>
          </p:cNvSpPr>
          <p:nvPr>
            <p:ph idx="1"/>
          </p:nvPr>
        </p:nvSpPr>
        <p:spPr>
          <a:xfrm>
            <a:off x="263304" y="1022311"/>
            <a:ext cx="8487676" cy="5545259"/>
          </a:xfrm>
        </p:spPr>
        <p:txBody>
          <a:bodyPr>
            <a:normAutofit fontScale="92500" lnSpcReduction="20000"/>
          </a:bodyPr>
          <a:lstStyle/>
          <a:p>
            <a:r>
              <a:rPr lang="it-IT" dirty="0"/>
              <a:t>Il sacerdote che accompagna e aiuta a discernere i passi che i fedeli sono in grado di fare con l'aiuto della grazia, cercherà di </a:t>
            </a:r>
            <a:r>
              <a:rPr lang="it-IT" dirty="0">
                <a:solidFill>
                  <a:srgbClr val="FF0000"/>
                </a:solidFill>
              </a:rPr>
              <a:t>risvegliare</a:t>
            </a:r>
            <a:r>
              <a:rPr lang="it-IT" dirty="0"/>
              <a:t> nel suo animo </a:t>
            </a:r>
            <a:r>
              <a:rPr lang="it-IT" dirty="0">
                <a:solidFill>
                  <a:srgbClr val="FF0000"/>
                </a:solidFill>
              </a:rPr>
              <a:t>l'intenzione</a:t>
            </a:r>
            <a:r>
              <a:rPr lang="it-IT" dirty="0"/>
              <a:t> di vivere secondo la soluzione indicata: mantenere la convivenza se ci sono seri motivi, evitando gli atti propri dei coniugi e lo scandalo della comunità. </a:t>
            </a:r>
            <a:r>
              <a:rPr lang="it-IT" dirty="0">
                <a:solidFill>
                  <a:srgbClr val="FF0000"/>
                </a:solidFill>
              </a:rPr>
              <a:t>Non può esimersi </a:t>
            </a:r>
            <a:r>
              <a:rPr lang="it-IT" dirty="0"/>
              <a:t>da questo obiettivo, anche se per il momento gli è difficile raggiungerlo. </a:t>
            </a:r>
          </a:p>
          <a:p>
            <a:r>
              <a:rPr lang="it-IT" dirty="0"/>
              <a:t>Lo incoraggerà a </a:t>
            </a:r>
            <a:r>
              <a:rPr lang="it-IT" dirty="0">
                <a:solidFill>
                  <a:srgbClr val="FF0000"/>
                </a:solidFill>
              </a:rPr>
              <a:t>desiderare</a:t>
            </a:r>
            <a:r>
              <a:rPr lang="it-IT" dirty="0"/>
              <a:t> di volere, di avere almeno, come diceva San </a:t>
            </a:r>
            <a:r>
              <a:rPr lang="it-IT" dirty="0" err="1"/>
              <a:t>Josemaría</a:t>
            </a:r>
            <a:r>
              <a:rPr lang="it-IT" dirty="0"/>
              <a:t>, "desideri di avere desideri", chiedendo la luce e la forza dello Spirito Santo</a:t>
            </a:r>
            <a:r>
              <a:rPr lang="es-ES" dirty="0"/>
              <a:t>. </a:t>
            </a:r>
            <a:endParaRPr lang="en-US" dirty="0"/>
          </a:p>
          <a:p>
            <a:r>
              <a:rPr lang="it-IT" dirty="0"/>
              <a:t>Se il </a:t>
            </a:r>
            <a:r>
              <a:rPr lang="it-IT" dirty="0">
                <a:solidFill>
                  <a:srgbClr val="FF0000"/>
                </a:solidFill>
              </a:rPr>
              <a:t>proposito</a:t>
            </a:r>
            <a:r>
              <a:rPr lang="it-IT" dirty="0"/>
              <a:t> di vivere (non solo di desiderarlo) secondo la meta proposta è </a:t>
            </a:r>
            <a:r>
              <a:rPr lang="it-IT" dirty="0">
                <a:solidFill>
                  <a:srgbClr val="FF0000"/>
                </a:solidFill>
              </a:rPr>
              <a:t>sincero</a:t>
            </a:r>
            <a:r>
              <a:rPr lang="it-IT" dirty="0"/>
              <a:t> - anche se prevede difficoltà nel raggiungerla - può essere ammesso ai sacramenti. Come è evidente, la chiave sta nella sincerità dei fedeli, che devono essere accompagnati in questo cammino - realizzabile, anche se comporta la presenza della croce - che percorrono confidando nell'aiuto della grazia. </a:t>
            </a:r>
          </a:p>
        </p:txBody>
      </p:sp>
    </p:spTree>
    <p:extLst>
      <p:ext uri="{BB962C8B-B14F-4D97-AF65-F5344CB8AC3E}">
        <p14:creationId xmlns:p14="http://schemas.microsoft.com/office/powerpoint/2010/main" val="2698411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1291"/>
          </a:xfrm>
        </p:spPr>
        <p:txBody>
          <a:bodyPr>
            <a:normAutofit fontScale="90000"/>
          </a:bodyPr>
          <a:lstStyle/>
          <a:p>
            <a:endParaRPr lang="en-US" dirty="0"/>
          </a:p>
        </p:txBody>
      </p:sp>
      <p:pic>
        <p:nvPicPr>
          <p:cNvPr id="4" name="Content Placeholder 3" descr="reconciliados.jpg"/>
          <p:cNvPicPr>
            <a:picLocks noGrp="1" noChangeAspect="1"/>
          </p:cNvPicPr>
          <p:nvPr>
            <p:ph idx="1"/>
          </p:nvPr>
        </p:nvPicPr>
        <p:blipFill>
          <a:blip r:embed="rId2">
            <a:extLst>
              <a:ext uri="{28A0092B-C50C-407E-A947-70E740481C1C}">
                <a14:useLocalDpi xmlns:a14="http://schemas.microsoft.com/office/drawing/2010/main" val="0"/>
              </a:ext>
            </a:extLst>
          </a:blip>
          <a:srcRect l="-11258" r="-11258"/>
          <a:stretch>
            <a:fillRect/>
          </a:stretch>
        </p:blipFill>
        <p:spPr>
          <a:xfrm>
            <a:off x="508000" y="1027664"/>
            <a:ext cx="8255000" cy="5046895"/>
          </a:xfrm>
        </p:spPr>
      </p:pic>
    </p:spTree>
    <p:extLst>
      <p:ext uri="{BB962C8B-B14F-4D97-AF65-F5344CB8AC3E}">
        <p14:creationId xmlns:p14="http://schemas.microsoft.com/office/powerpoint/2010/main" val="426506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B63C03-4AEE-CC46-A6B7-ABE3559E067A}"/>
              </a:ext>
            </a:extLst>
          </p:cNvPr>
          <p:cNvSpPr>
            <a:spLocks noGrp="1"/>
          </p:cNvSpPr>
          <p:nvPr>
            <p:ph type="title"/>
          </p:nvPr>
        </p:nvSpPr>
        <p:spPr>
          <a:xfrm>
            <a:off x="587830" y="535578"/>
            <a:ext cx="7873830" cy="259553"/>
          </a:xfrm>
        </p:spPr>
        <p:txBody>
          <a:bodyPr>
            <a:noAutofit/>
          </a:bodyPr>
          <a:lstStyle/>
          <a:p>
            <a:r>
              <a:rPr lang="it-IT" sz="2000" cap="small" dirty="0"/>
              <a:t>Francesco</a:t>
            </a:r>
            <a:r>
              <a:rPr lang="it-IT" sz="2000" dirty="0"/>
              <a:t>, 28 luglio 2013 </a:t>
            </a:r>
          </a:p>
        </p:txBody>
      </p:sp>
      <p:sp>
        <p:nvSpPr>
          <p:cNvPr id="3" name="Segnaposto contenuto 2">
            <a:extLst>
              <a:ext uri="{FF2B5EF4-FFF2-40B4-BE49-F238E27FC236}">
                <a16:creationId xmlns:a16="http://schemas.microsoft.com/office/drawing/2014/main" id="{148F4CBF-A327-5A48-9FAD-8A990191BBAC}"/>
              </a:ext>
            </a:extLst>
          </p:cNvPr>
          <p:cNvSpPr>
            <a:spLocks noGrp="1"/>
          </p:cNvSpPr>
          <p:nvPr>
            <p:ph idx="1"/>
          </p:nvPr>
        </p:nvSpPr>
        <p:spPr>
          <a:xfrm>
            <a:off x="0" y="795131"/>
            <a:ext cx="8778239" cy="6062870"/>
          </a:xfrm>
        </p:spPr>
        <p:txBody>
          <a:bodyPr>
            <a:noAutofit/>
          </a:bodyPr>
          <a:lstStyle/>
          <a:p>
            <a:r>
              <a:rPr lang="it-IT" sz="1600" dirty="0"/>
              <a:t>«Questo è un tema che si chiede sempre. La misericordia è più grande di quel caso che lei pone. Io credo che questo sia il </a:t>
            </a:r>
            <a:r>
              <a:rPr lang="it-IT" sz="1600" b="1" dirty="0"/>
              <a:t>tempo della misericordia</a:t>
            </a:r>
            <a:r>
              <a:rPr lang="it-IT" sz="1600" dirty="0"/>
              <a:t>. [...] E la Chiesa è Madre: deve andare a curare i feriti, con misericordia. Ma se il Signore non si stanca di perdonare, noi non abbiamo altra scelta che questa: prima di tutto, curare i feriti. E io credo che questo sia un </a:t>
            </a:r>
            <a:r>
              <a:rPr lang="it-IT" sz="1600" i="1" dirty="0" err="1"/>
              <a:t>kairós</a:t>
            </a:r>
            <a:r>
              <a:rPr lang="it-IT" sz="1600" dirty="0"/>
              <a:t>: questo tempo è un </a:t>
            </a:r>
            <a:r>
              <a:rPr lang="it-IT" sz="1600" i="1" dirty="0" err="1"/>
              <a:t>kairós</a:t>
            </a:r>
            <a:r>
              <a:rPr lang="it-IT" sz="1600" dirty="0"/>
              <a:t> di misericordia [...]. Con riferimento al problema della Comunione alle persone in seconda unione, perché i </a:t>
            </a:r>
            <a:r>
              <a:rPr lang="it-IT" sz="1600" b="1" dirty="0"/>
              <a:t>divorziati</a:t>
            </a:r>
            <a:r>
              <a:rPr lang="it-IT" sz="1600" dirty="0"/>
              <a:t> possono fare la Comunione, non c’è problema, ma quando sono in seconda unione, non possono. Io credo che questo sia necessario guardarlo nella </a:t>
            </a:r>
            <a:r>
              <a:rPr lang="it-IT" sz="1600" b="1" dirty="0"/>
              <a:t>totalità della pastorale </a:t>
            </a:r>
            <a:r>
              <a:rPr lang="it-IT" sz="1600" dirty="0"/>
              <a:t>matrimoniale. E per questo è un problema. (…) E per questo, due cose (…). E, una seconda cosa: è stato con me, quindici giorni fa, il segretario del </a:t>
            </a:r>
            <a:r>
              <a:rPr lang="it-IT" sz="1600" b="1" dirty="0"/>
              <a:t>Sinodo dei Vescovi</a:t>
            </a:r>
            <a:r>
              <a:rPr lang="it-IT" sz="1600" dirty="0"/>
              <a:t>, per il tema del prossimo Sinodo. Era un tema antropologico, ma parlando e riparlando, andando e tornando, abbiamo visto questo tema antropologico: la fede come aiuta la pianificazione della persona, ma nella famiglia, e andare quindi sulla pastorale matrimoniale. Siamo in cammino per una pastorale matrimoniale un po’ profonda. E questo è un problema di tutti, perché ci sono tanti, no? Per esempio, ne dico uno soltanto: il cardinale </a:t>
            </a:r>
            <a:r>
              <a:rPr lang="it-IT" sz="1600" b="1" dirty="0" err="1"/>
              <a:t>Quarracino</a:t>
            </a:r>
            <a:r>
              <a:rPr lang="it-IT" sz="1600" dirty="0"/>
              <a:t>, il mio predecessore, diceva che per lui la </a:t>
            </a:r>
            <a:r>
              <a:rPr lang="it-IT" sz="1600" dirty="0">
                <a:solidFill>
                  <a:srgbClr val="FF0000"/>
                </a:solidFill>
              </a:rPr>
              <a:t>metà dei matrimoni sono nulli</a:t>
            </a:r>
            <a:r>
              <a:rPr lang="it-IT" sz="1600" dirty="0"/>
              <a:t>. Ma diceva così, perché? Perché si sposano senza maturità, si sposano senza accorgersi che è per tutta la vita, o si sposano perché socialmente si devono sposare. E in questo entra anche la pastorale matrimoniale. E anche il problema giudiziale della nullità dei matrimoni, quello si deve rivedere, perché i Tribunali ecclesiastici non bastano per questo. È </a:t>
            </a:r>
            <a:r>
              <a:rPr lang="it-IT" sz="1600" b="1" dirty="0"/>
              <a:t>complesso</a:t>
            </a:r>
            <a:r>
              <a:rPr lang="it-IT" sz="1600" dirty="0"/>
              <a:t>, il problema della pastorale matrimoniale» </a:t>
            </a:r>
          </a:p>
        </p:txBody>
      </p:sp>
    </p:spTree>
    <p:extLst>
      <p:ext uri="{BB962C8B-B14F-4D97-AF65-F5344CB8AC3E}">
        <p14:creationId xmlns:p14="http://schemas.microsoft.com/office/powerpoint/2010/main" val="175065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04" y="480176"/>
            <a:ext cx="7527392" cy="526645"/>
          </a:xfrm>
        </p:spPr>
        <p:txBody>
          <a:bodyPr>
            <a:normAutofit fontScale="90000"/>
          </a:bodyPr>
          <a:lstStyle/>
          <a:p>
            <a:r>
              <a:rPr lang="en-US" sz="3000" dirty="0" err="1"/>
              <a:t>Crisi</a:t>
            </a:r>
            <a:r>
              <a:rPr lang="en-US" sz="3000" dirty="0"/>
              <a:t> </a:t>
            </a:r>
            <a:r>
              <a:rPr lang="en-US" sz="3000" dirty="0" err="1"/>
              <a:t>della</a:t>
            </a:r>
            <a:r>
              <a:rPr lang="en-US" sz="3000" dirty="0"/>
              <a:t> </a:t>
            </a:r>
            <a:r>
              <a:rPr lang="en-US" sz="3000" dirty="0" err="1"/>
              <a:t>famiglia</a:t>
            </a:r>
            <a:r>
              <a:rPr lang="en-US" sz="3000" dirty="0"/>
              <a:t> (EG 66)</a:t>
            </a:r>
          </a:p>
        </p:txBody>
      </p:sp>
      <p:sp>
        <p:nvSpPr>
          <p:cNvPr id="3" name="Content Placeholder 2"/>
          <p:cNvSpPr>
            <a:spLocks noGrp="1"/>
          </p:cNvSpPr>
          <p:nvPr>
            <p:ph idx="1"/>
          </p:nvPr>
        </p:nvSpPr>
        <p:spPr>
          <a:xfrm>
            <a:off x="170373" y="1146227"/>
            <a:ext cx="8642561" cy="5529771"/>
          </a:xfrm>
        </p:spPr>
        <p:txBody>
          <a:bodyPr>
            <a:normAutofit fontScale="92500"/>
          </a:bodyPr>
          <a:lstStyle/>
          <a:p>
            <a:r>
              <a:rPr lang="it-IT" dirty="0"/>
              <a:t>«La famiglia attraversa una </a:t>
            </a:r>
            <a:r>
              <a:rPr lang="it-IT" dirty="0">
                <a:solidFill>
                  <a:srgbClr val="FF0000"/>
                </a:solidFill>
              </a:rPr>
              <a:t>crisi</a:t>
            </a:r>
            <a:r>
              <a:rPr lang="it-IT" dirty="0"/>
              <a:t> culturale profonda, come tutte le comunità e i legami sociali. Nel caso della famiglia, la </a:t>
            </a:r>
            <a:r>
              <a:rPr lang="it-IT" dirty="0">
                <a:solidFill>
                  <a:srgbClr val="FF0000"/>
                </a:solidFill>
              </a:rPr>
              <a:t>fragilità dei legami </a:t>
            </a:r>
            <a:r>
              <a:rPr lang="it-IT" dirty="0"/>
              <a:t>diventa particolarmente grave perché si tratta della cellula fondamentale della </a:t>
            </a:r>
            <a:r>
              <a:rPr lang="it-IT" dirty="0">
                <a:solidFill>
                  <a:srgbClr val="FF0000"/>
                </a:solidFill>
              </a:rPr>
              <a:t>società</a:t>
            </a:r>
            <a:r>
              <a:rPr lang="it-IT" dirty="0"/>
              <a:t>, del luogo dove si impara a </a:t>
            </a:r>
            <a:r>
              <a:rPr lang="it-IT" dirty="0">
                <a:solidFill>
                  <a:srgbClr val="FF0000"/>
                </a:solidFill>
              </a:rPr>
              <a:t>convivere</a:t>
            </a:r>
            <a:r>
              <a:rPr lang="it-IT" dirty="0"/>
              <a:t> nella differenza e ad appartenere ad altri e dove i genitori trasmettono la </a:t>
            </a:r>
            <a:r>
              <a:rPr lang="it-IT" dirty="0">
                <a:solidFill>
                  <a:srgbClr val="FF0000"/>
                </a:solidFill>
              </a:rPr>
              <a:t>fede</a:t>
            </a:r>
            <a:r>
              <a:rPr lang="it-IT" dirty="0"/>
              <a:t> ai figli. Il matrimonio tende ad essere visto come una mera forma di </a:t>
            </a:r>
            <a:r>
              <a:rPr lang="it-IT" dirty="0">
                <a:solidFill>
                  <a:srgbClr val="FF0000"/>
                </a:solidFill>
              </a:rPr>
              <a:t>gratificazione affettiva </a:t>
            </a:r>
            <a:r>
              <a:rPr lang="it-IT" dirty="0"/>
              <a:t>che può costituirsi in qualsiasi modo e modificarsi secondo la sensibilità di ognuno. Ma il contributo indispensabile del matrimonio alla società supera il livello dell’emotività e delle necessità contingenti della coppia. Come insegnano i Vescovi francesi, non nasce «dal sentimento amoroso, effimero per definizione, ma dalla profondità </a:t>
            </a:r>
            <a:r>
              <a:rPr lang="it-IT" dirty="0">
                <a:solidFill>
                  <a:srgbClr val="FF0000"/>
                </a:solidFill>
              </a:rPr>
              <a:t>dell’impegno assunto </a:t>
            </a:r>
            <a:r>
              <a:rPr lang="it-IT" dirty="0"/>
              <a:t>dagli sposi che accettano di entrare in una comunione di vita totale».</a:t>
            </a:r>
            <a:endParaRPr lang="en-US" dirty="0"/>
          </a:p>
        </p:txBody>
      </p:sp>
    </p:spTree>
    <p:extLst>
      <p:ext uri="{BB962C8B-B14F-4D97-AF65-F5344CB8AC3E}">
        <p14:creationId xmlns:p14="http://schemas.microsoft.com/office/powerpoint/2010/main" val="170134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18C111-A333-D645-8F9A-D2D80703F46F}"/>
              </a:ext>
            </a:extLst>
          </p:cNvPr>
          <p:cNvSpPr>
            <a:spLocks noGrp="1"/>
          </p:cNvSpPr>
          <p:nvPr>
            <p:ph type="title"/>
          </p:nvPr>
        </p:nvSpPr>
        <p:spPr>
          <a:xfrm>
            <a:off x="444137" y="770710"/>
            <a:ext cx="8360229" cy="483324"/>
          </a:xfrm>
        </p:spPr>
        <p:txBody>
          <a:bodyPr>
            <a:normAutofit/>
          </a:bodyPr>
          <a:lstStyle/>
          <a:p>
            <a:r>
              <a:rPr lang="it-IT" sz="2500" cap="small" dirty="0"/>
              <a:t>Francesco</a:t>
            </a:r>
            <a:r>
              <a:rPr lang="it-IT" sz="2500" dirty="0"/>
              <a:t>, </a:t>
            </a:r>
            <a:r>
              <a:rPr lang="it-IT" sz="2500" i="1" dirty="0"/>
              <a:t>Omelia</a:t>
            </a:r>
            <a:r>
              <a:rPr lang="it-IT" sz="2500" dirty="0"/>
              <a:t>, 28 febbraio 2014 </a:t>
            </a:r>
          </a:p>
        </p:txBody>
      </p:sp>
      <p:sp>
        <p:nvSpPr>
          <p:cNvPr id="3" name="Segnaposto contenuto 2">
            <a:extLst>
              <a:ext uri="{FF2B5EF4-FFF2-40B4-BE49-F238E27FC236}">
                <a16:creationId xmlns:a16="http://schemas.microsoft.com/office/drawing/2014/main" id="{60C3A1E4-2D17-3E4A-A13D-10A24E849F24}"/>
              </a:ext>
            </a:extLst>
          </p:cNvPr>
          <p:cNvSpPr>
            <a:spLocks noGrp="1"/>
          </p:cNvSpPr>
          <p:nvPr>
            <p:ph idx="1"/>
          </p:nvPr>
        </p:nvSpPr>
        <p:spPr>
          <a:xfrm>
            <a:off x="130630" y="1254034"/>
            <a:ext cx="8673736" cy="5408023"/>
          </a:xfrm>
        </p:spPr>
        <p:txBody>
          <a:bodyPr>
            <a:normAutofit/>
          </a:bodyPr>
          <a:lstStyle/>
          <a:p>
            <a:r>
              <a:rPr lang="it-IT" dirty="0"/>
              <a:t>«Dietro la </a:t>
            </a:r>
            <a:r>
              <a:rPr lang="it-IT" b="1" dirty="0">
                <a:solidFill>
                  <a:srgbClr val="FF0000"/>
                </a:solidFill>
              </a:rPr>
              <a:t>casistica</a:t>
            </a:r>
            <a:r>
              <a:rPr lang="it-IT" dirty="0"/>
              <a:t> c’è sempre una </a:t>
            </a:r>
            <a:r>
              <a:rPr lang="it-IT" dirty="0">
                <a:solidFill>
                  <a:srgbClr val="FF0000"/>
                </a:solidFill>
              </a:rPr>
              <a:t>trappola</a:t>
            </a:r>
            <a:r>
              <a:rPr lang="it-IT" dirty="0"/>
              <a:t> contro di noi e contro Dio. I dottori della legge cercano di porre delle trappole a Gesù per “togliergli l’autorità morale”; “i farisei si presentano da Gesù con il problema del divorzio”. Il loro stile è sempre lo stesso: “la casistica”. ”È lecito questo o no?”. Sempre il piccolo caso. E questa è la trappola: dietro la casistica, dietro il pensiero casistico, sempre c’è una trappola. Sempre! Contro la gente, contro di noi e contro Dio, sempre! Alla domanda “è lecito ripudiare la propria moglie?”, Gesù rispose domandando loro cosa diceva la legge e spiegando perché Mose ha fatto quella legge così. Ma non si ferma lì: dalla casistica va al centro del problema, proprio ai </a:t>
            </a:r>
            <a:r>
              <a:rPr lang="it-IT" dirty="0">
                <a:solidFill>
                  <a:srgbClr val="FF0000"/>
                </a:solidFill>
              </a:rPr>
              <a:t>giorni della Creazione</a:t>
            </a:r>
            <a:r>
              <a:rPr lang="it-IT" dirty="0"/>
              <a:t>».</a:t>
            </a:r>
          </a:p>
        </p:txBody>
      </p:sp>
    </p:spTree>
    <p:extLst>
      <p:ext uri="{BB962C8B-B14F-4D97-AF65-F5344CB8AC3E}">
        <p14:creationId xmlns:p14="http://schemas.microsoft.com/office/powerpoint/2010/main" val="215960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D2CB0C-69FE-004B-80A7-30EB61B69C4C}"/>
              </a:ext>
            </a:extLst>
          </p:cNvPr>
          <p:cNvSpPr>
            <a:spLocks noGrp="1"/>
          </p:cNvSpPr>
          <p:nvPr>
            <p:ph type="title"/>
          </p:nvPr>
        </p:nvSpPr>
        <p:spPr>
          <a:xfrm>
            <a:off x="1043490" y="384313"/>
            <a:ext cx="7024744" cy="371061"/>
          </a:xfrm>
        </p:spPr>
        <p:txBody>
          <a:bodyPr>
            <a:normAutofit fontScale="90000"/>
          </a:bodyPr>
          <a:lstStyle/>
          <a:p>
            <a:endParaRPr lang="it-IT" dirty="0"/>
          </a:p>
        </p:txBody>
      </p:sp>
      <p:sp>
        <p:nvSpPr>
          <p:cNvPr id="4" name="Segnaposto contenuto 3">
            <a:extLst>
              <a:ext uri="{FF2B5EF4-FFF2-40B4-BE49-F238E27FC236}">
                <a16:creationId xmlns:a16="http://schemas.microsoft.com/office/drawing/2014/main" id="{00B83CD1-5AE5-A349-BC08-6B47802BFD1B}"/>
              </a:ext>
            </a:extLst>
          </p:cNvPr>
          <p:cNvSpPr>
            <a:spLocks noGrp="1"/>
          </p:cNvSpPr>
          <p:nvPr>
            <p:ph sz="quarter" idx="14"/>
          </p:nvPr>
        </p:nvSpPr>
        <p:spPr>
          <a:xfrm>
            <a:off x="3525078" y="755374"/>
            <a:ext cx="5247860" cy="5870713"/>
          </a:xfrm>
        </p:spPr>
        <p:txBody>
          <a:bodyPr>
            <a:normAutofit fontScale="85000" lnSpcReduction="20000"/>
          </a:bodyPr>
          <a:lstStyle/>
          <a:p>
            <a:r>
              <a:rPr lang="it-IT" dirty="0"/>
              <a:t>Evitare </a:t>
            </a:r>
            <a:r>
              <a:rPr lang="it-IT" b="1" dirty="0"/>
              <a:t>riduzionismi</a:t>
            </a:r>
            <a:r>
              <a:rPr lang="it-IT" dirty="0"/>
              <a:t> </a:t>
            </a:r>
          </a:p>
          <a:p>
            <a:pPr lvl="1"/>
            <a:r>
              <a:rPr lang="it-IT" dirty="0"/>
              <a:t>Non si può ridurre la </a:t>
            </a:r>
            <a:r>
              <a:rPr lang="it-IT" dirty="0">
                <a:solidFill>
                  <a:srgbClr val="FF0000"/>
                </a:solidFill>
              </a:rPr>
              <a:t>pastorale familiare alla pastorale dei divorziati</a:t>
            </a:r>
            <a:r>
              <a:rPr lang="it-IT" dirty="0"/>
              <a:t>, e non si può neanche ridurre la pastorale dei divorziati a quella della loro ammissione o meno alla </a:t>
            </a:r>
            <a:r>
              <a:rPr lang="it-IT" dirty="0">
                <a:solidFill>
                  <a:srgbClr val="FF0000"/>
                </a:solidFill>
              </a:rPr>
              <a:t>comunione</a:t>
            </a:r>
            <a:r>
              <a:rPr lang="it-IT" dirty="0"/>
              <a:t> eucaristica. </a:t>
            </a:r>
          </a:p>
          <a:p>
            <a:pPr lvl="1"/>
            <a:r>
              <a:rPr lang="it-IT" dirty="0"/>
              <a:t>Focalizzare tutta l’attenzione su questo aspetto comporterebbe rimanere </a:t>
            </a:r>
            <a:r>
              <a:rPr lang="it-IT" dirty="0">
                <a:solidFill>
                  <a:srgbClr val="FF0000"/>
                </a:solidFill>
              </a:rPr>
              <a:t>intrappolati</a:t>
            </a:r>
            <a:r>
              <a:rPr lang="it-IT" dirty="0"/>
              <a:t> in una sterile casistica che non risolverebbe il </a:t>
            </a:r>
            <a:r>
              <a:rPr lang="it-IT" dirty="0">
                <a:solidFill>
                  <a:srgbClr val="FF0000"/>
                </a:solidFill>
              </a:rPr>
              <a:t>vero problema</a:t>
            </a:r>
            <a:r>
              <a:rPr lang="it-IT" dirty="0"/>
              <a:t>: perché ci sono così tanti matrimoni che falliscono, e come aiutare questi fedeli a vivere pienamente la loro vocazione cristiana?</a:t>
            </a:r>
          </a:p>
          <a:p>
            <a:r>
              <a:rPr lang="it-IT" dirty="0"/>
              <a:t>Preparazione…</a:t>
            </a:r>
          </a:p>
          <a:p>
            <a:r>
              <a:rPr lang="it-IT" dirty="0"/>
              <a:t>Molteplicità di sfaccettature e di situazioni rispetto al fallimento dell’unione precedente e rispetto alla vita cristiana.</a:t>
            </a:r>
          </a:p>
          <a:p>
            <a:r>
              <a:rPr lang="it-IT" dirty="0"/>
              <a:t>Cosa chiedono?</a:t>
            </a:r>
          </a:p>
        </p:txBody>
      </p:sp>
      <p:pic>
        <p:nvPicPr>
          <p:cNvPr id="5" name="Segnaposto contenuto 5">
            <a:extLst>
              <a:ext uri="{FF2B5EF4-FFF2-40B4-BE49-F238E27FC236}">
                <a16:creationId xmlns:a16="http://schemas.microsoft.com/office/drawing/2014/main" id="{9C1F304C-28BE-E448-9B00-B95FD65A07E2}"/>
              </a:ext>
            </a:extLst>
          </p:cNvPr>
          <p:cNvPicPr>
            <a:picLocks noGrp="1" noChangeAspect="1"/>
          </p:cNvPicPr>
          <p:nvPr>
            <p:ph sz="quarter" idx="13"/>
          </p:nvPr>
        </p:nvPicPr>
        <p:blipFill>
          <a:blip r:embed="rId2"/>
          <a:stretch>
            <a:fillRect/>
          </a:stretch>
        </p:blipFill>
        <p:spPr>
          <a:xfrm>
            <a:off x="0" y="2133600"/>
            <a:ext cx="3975652" cy="2517913"/>
          </a:xfrm>
        </p:spPr>
      </p:pic>
    </p:spTree>
    <p:extLst>
      <p:ext uri="{BB962C8B-B14F-4D97-AF65-F5344CB8AC3E}">
        <p14:creationId xmlns:p14="http://schemas.microsoft.com/office/powerpoint/2010/main" val="219157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88B003-27E9-2E45-B28D-CF89133BFE2B}"/>
              </a:ext>
            </a:extLst>
          </p:cNvPr>
          <p:cNvSpPr>
            <a:spLocks noGrp="1"/>
          </p:cNvSpPr>
          <p:nvPr>
            <p:ph type="title"/>
          </p:nvPr>
        </p:nvSpPr>
        <p:spPr>
          <a:xfrm>
            <a:off x="1043490" y="355601"/>
            <a:ext cx="3172910" cy="368299"/>
          </a:xfrm>
        </p:spPr>
        <p:txBody>
          <a:bodyPr>
            <a:normAutofit fontScale="90000"/>
          </a:bodyPr>
          <a:lstStyle/>
          <a:p>
            <a:r>
              <a:rPr lang="it-IT" sz="2200" dirty="0"/>
              <a:t>I documenti ecclesiali</a:t>
            </a:r>
          </a:p>
        </p:txBody>
      </p:sp>
      <p:sp>
        <p:nvSpPr>
          <p:cNvPr id="3" name="Segnaposto contenuto 2">
            <a:extLst>
              <a:ext uri="{FF2B5EF4-FFF2-40B4-BE49-F238E27FC236}">
                <a16:creationId xmlns:a16="http://schemas.microsoft.com/office/drawing/2014/main" id="{E5C6CCAC-1AA2-E34B-81A7-6355FE97083A}"/>
              </a:ext>
            </a:extLst>
          </p:cNvPr>
          <p:cNvSpPr>
            <a:spLocks noGrp="1"/>
          </p:cNvSpPr>
          <p:nvPr>
            <p:ph idx="1"/>
          </p:nvPr>
        </p:nvSpPr>
        <p:spPr>
          <a:xfrm>
            <a:off x="203200" y="723900"/>
            <a:ext cx="8548914" cy="6134100"/>
          </a:xfrm>
        </p:spPr>
        <p:txBody>
          <a:bodyPr>
            <a:normAutofit fontScale="55000" lnSpcReduction="20000"/>
          </a:bodyPr>
          <a:lstStyle/>
          <a:p>
            <a:r>
              <a:rPr lang="it-IT" sz="2900" dirty="0"/>
              <a:t>1) Le proposizioni della Commissione Teologica Internazionale del 1977, n. 5.1.</a:t>
            </a:r>
          </a:p>
          <a:p>
            <a:r>
              <a:rPr lang="it-IT" sz="2900" dirty="0"/>
              <a:t>2) L’Esortazione apostolica </a:t>
            </a:r>
            <a:r>
              <a:rPr lang="it-IT" sz="2900" i="1" dirty="0" err="1">
                <a:solidFill>
                  <a:srgbClr val="FF0000"/>
                </a:solidFill>
              </a:rPr>
              <a:t>Familiaris</a:t>
            </a:r>
            <a:r>
              <a:rPr lang="it-IT" sz="2900" i="1" dirty="0">
                <a:solidFill>
                  <a:srgbClr val="FF0000"/>
                </a:solidFill>
              </a:rPr>
              <a:t> </a:t>
            </a:r>
            <a:r>
              <a:rPr lang="it-IT" sz="2900" i="1" dirty="0" err="1">
                <a:solidFill>
                  <a:srgbClr val="FF0000"/>
                </a:solidFill>
              </a:rPr>
              <a:t>consortio</a:t>
            </a:r>
            <a:r>
              <a:rPr lang="it-IT" sz="2900" dirty="0"/>
              <a:t>, </a:t>
            </a:r>
            <a:r>
              <a:rPr lang="it-IT" sz="2900" dirty="0" err="1"/>
              <a:t>nn</a:t>
            </a:r>
            <a:r>
              <a:rPr lang="it-IT" sz="2900" dirty="0"/>
              <a:t>. 79-84, in particolare il n. </a:t>
            </a:r>
            <a:r>
              <a:rPr lang="it-IT" sz="2900" b="1" dirty="0"/>
              <a:t>84</a:t>
            </a:r>
            <a:r>
              <a:rPr lang="it-IT" sz="2900" dirty="0"/>
              <a:t>.</a:t>
            </a:r>
          </a:p>
          <a:p>
            <a:r>
              <a:rPr lang="it-IT" sz="2900" dirty="0"/>
              <a:t>3) La lettera della </a:t>
            </a:r>
            <a:r>
              <a:rPr lang="it-IT" sz="2900" dirty="0">
                <a:solidFill>
                  <a:srgbClr val="FF0000"/>
                </a:solidFill>
              </a:rPr>
              <a:t>CDF</a:t>
            </a:r>
            <a:r>
              <a:rPr lang="it-IT" sz="2900" dirty="0"/>
              <a:t> del 14 settembre 1994, in seguito ad un’iniziativa dei vescovi tedeschi dell’Alto Reno che intendevano arginare alcune pratiche abusive delle loro diocesi. Lettera pubblicata nel 1998 con una introduzione di </a:t>
            </a:r>
            <a:r>
              <a:rPr lang="it-IT" sz="2900" dirty="0" err="1"/>
              <a:t>J</a:t>
            </a:r>
            <a:r>
              <a:rPr lang="it-IT" sz="2900" dirty="0"/>
              <a:t>. Ratzinger.</a:t>
            </a:r>
          </a:p>
          <a:p>
            <a:r>
              <a:rPr lang="it-IT" sz="2900" dirty="0"/>
              <a:t>4) Dichiarazione del Pontificio Consiglio per i Testi Legislativi sull’ammissione alla comunione dei fedeli divorziati risposati, 24 giugno 2000, in relazione al can. 915.</a:t>
            </a:r>
          </a:p>
          <a:p>
            <a:r>
              <a:rPr lang="es-ES" sz="2900" dirty="0"/>
              <a:t>5) </a:t>
            </a:r>
            <a:r>
              <a:rPr lang="es-ES" sz="2900" dirty="0" err="1"/>
              <a:t>L’Enciclica</a:t>
            </a:r>
            <a:r>
              <a:rPr lang="es-ES" sz="2900" dirty="0"/>
              <a:t> </a:t>
            </a:r>
            <a:r>
              <a:rPr lang="es-ES" sz="2900" i="1" dirty="0" err="1"/>
              <a:t>Ecclesia</a:t>
            </a:r>
            <a:r>
              <a:rPr lang="es-ES" sz="2900" i="1" dirty="0"/>
              <a:t> de </a:t>
            </a:r>
            <a:r>
              <a:rPr lang="es-ES" sz="2900" i="1" dirty="0" err="1"/>
              <a:t>Eucharistia</a:t>
            </a:r>
            <a:r>
              <a:rPr lang="es-ES" sz="2900" dirty="0"/>
              <a:t>, n. 37.</a:t>
            </a:r>
            <a:endParaRPr lang="it-IT" sz="2900" dirty="0"/>
          </a:p>
          <a:p>
            <a:r>
              <a:rPr lang="it-IT" sz="2900" dirty="0"/>
              <a:t>6) Benedetto XVI, incontro con il clero della Valle d’Aosta, 25 luglio 2005, nel quale il Pontefice riflette sulla situazione dei divorziati risposati, nella prospettiva della preparazione al matrimonio e del rapporto tra fede e sacramento.</a:t>
            </a:r>
          </a:p>
          <a:p>
            <a:r>
              <a:rPr lang="es-ES" sz="2900" dirty="0"/>
              <a:t>7) </a:t>
            </a:r>
            <a:r>
              <a:rPr lang="es-ES" sz="2900" dirty="0" err="1"/>
              <a:t>L’es</a:t>
            </a:r>
            <a:r>
              <a:rPr lang="es-ES" sz="2900" dirty="0"/>
              <a:t>. ap. </a:t>
            </a:r>
            <a:r>
              <a:rPr lang="it-IT" sz="2900" i="1" dirty="0" err="1">
                <a:solidFill>
                  <a:srgbClr val="FF0000"/>
                </a:solidFill>
              </a:rPr>
              <a:t>Sacramentum</a:t>
            </a:r>
            <a:r>
              <a:rPr lang="it-IT" sz="2900" i="1" dirty="0">
                <a:solidFill>
                  <a:srgbClr val="FF0000"/>
                </a:solidFill>
              </a:rPr>
              <a:t> </a:t>
            </a:r>
            <a:r>
              <a:rPr lang="it-IT" sz="2900" i="1" dirty="0" err="1">
                <a:solidFill>
                  <a:srgbClr val="FF0000"/>
                </a:solidFill>
              </a:rPr>
              <a:t>caritatis</a:t>
            </a:r>
            <a:r>
              <a:rPr lang="it-IT" sz="2900" dirty="0">
                <a:solidFill>
                  <a:srgbClr val="FF0000"/>
                </a:solidFill>
              </a:rPr>
              <a:t> </a:t>
            </a:r>
            <a:r>
              <a:rPr lang="it-IT" sz="2900" dirty="0"/>
              <a:t>22 febbraio 2007 (in particolare il n. </a:t>
            </a:r>
            <a:r>
              <a:rPr lang="it-IT" sz="2900" b="1" dirty="0"/>
              <a:t>29</a:t>
            </a:r>
            <a:r>
              <a:rPr lang="it-IT" sz="2900" dirty="0"/>
              <a:t>) dove di nuovo vengono messi in relazione la pastorale con i divorziati e l’accesso ai sacramenti con l’accertamento della validità del primo matrimonio e la necessità di migliorare la preparazione.</a:t>
            </a:r>
          </a:p>
          <a:p>
            <a:r>
              <a:rPr lang="it-IT" sz="2900" dirty="0"/>
              <a:t>8) Benedetto XVI, Incontro a Parco di Bresso, Milano, 2 giugno 2012, nel contesto della Giornata Mondiale delle Famiglie.</a:t>
            </a:r>
          </a:p>
          <a:p>
            <a:r>
              <a:rPr lang="it-IT" sz="2900" dirty="0"/>
              <a:t>9) Es. </a:t>
            </a:r>
            <a:r>
              <a:rPr lang="it-IT" sz="2900" dirty="0" err="1"/>
              <a:t>ap</a:t>
            </a:r>
            <a:r>
              <a:rPr lang="it-IT" sz="2900" dirty="0"/>
              <a:t>. </a:t>
            </a:r>
            <a:r>
              <a:rPr lang="it-IT" sz="2900" i="1" dirty="0" err="1"/>
              <a:t>Evangelii</a:t>
            </a:r>
            <a:r>
              <a:rPr lang="it-IT" sz="2900" i="1" dirty="0"/>
              <a:t> </a:t>
            </a:r>
            <a:r>
              <a:rPr lang="it-IT" sz="2900" i="1" dirty="0" err="1"/>
              <a:t>gaudium</a:t>
            </a:r>
            <a:r>
              <a:rPr lang="it-IT" sz="2900" dirty="0"/>
              <a:t>, nella quale papa Francesco propone un’azione missionaria audace e una pastorale che aiuti ad accogliere la misericordia divina, e segnala nel n. 47 che «le porte dei Sacramenti [non] si dovrebbero chiudere per una ragione qualsiasi».</a:t>
            </a:r>
          </a:p>
          <a:p>
            <a:r>
              <a:rPr lang="it-IT" sz="2900" dirty="0"/>
              <a:t>10) Assemblee del </a:t>
            </a:r>
            <a:r>
              <a:rPr lang="it-IT" sz="2900" dirty="0">
                <a:solidFill>
                  <a:srgbClr val="FF0000"/>
                </a:solidFill>
              </a:rPr>
              <a:t>Sinodo</a:t>
            </a:r>
            <a:r>
              <a:rPr lang="it-IT" sz="2900" dirty="0"/>
              <a:t> dei Vescovi degli anni 2014-2015.</a:t>
            </a:r>
          </a:p>
          <a:p>
            <a:r>
              <a:rPr lang="it-IT" sz="2900" dirty="0"/>
              <a:t>11) Es. </a:t>
            </a:r>
            <a:r>
              <a:rPr lang="it-IT" sz="2900" dirty="0" err="1"/>
              <a:t>ap</a:t>
            </a:r>
            <a:r>
              <a:rPr lang="it-IT" sz="2900" dirty="0"/>
              <a:t>. </a:t>
            </a:r>
            <a:r>
              <a:rPr lang="it-IT" sz="2900" i="1" dirty="0" err="1">
                <a:solidFill>
                  <a:srgbClr val="FF0000"/>
                </a:solidFill>
              </a:rPr>
              <a:t>Amoris</a:t>
            </a:r>
            <a:r>
              <a:rPr lang="it-IT" sz="2900" i="1" dirty="0">
                <a:solidFill>
                  <a:srgbClr val="FF0000"/>
                </a:solidFill>
              </a:rPr>
              <a:t> </a:t>
            </a:r>
            <a:r>
              <a:rPr lang="it-IT" sz="2900" i="1" dirty="0" err="1">
                <a:solidFill>
                  <a:srgbClr val="FF0000"/>
                </a:solidFill>
              </a:rPr>
              <a:t>laetitia</a:t>
            </a:r>
            <a:r>
              <a:rPr lang="it-IT" sz="2900" dirty="0"/>
              <a:t>, 2016, in particolare cap. </a:t>
            </a:r>
            <a:r>
              <a:rPr lang="it-IT" sz="2900" b="1" dirty="0"/>
              <a:t>VIII</a:t>
            </a:r>
            <a:r>
              <a:rPr lang="it-IT" sz="2900" dirty="0"/>
              <a:t>.</a:t>
            </a:r>
          </a:p>
          <a:p>
            <a:endParaRPr lang="it-IT" dirty="0"/>
          </a:p>
        </p:txBody>
      </p:sp>
    </p:spTree>
    <p:extLst>
      <p:ext uri="{BB962C8B-B14F-4D97-AF65-F5344CB8AC3E}">
        <p14:creationId xmlns:p14="http://schemas.microsoft.com/office/powerpoint/2010/main" val="115817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C255B4-FAC6-D946-B6E9-7AF20B653831}"/>
              </a:ext>
            </a:extLst>
          </p:cNvPr>
          <p:cNvSpPr>
            <a:spLocks noGrp="1"/>
          </p:cNvSpPr>
          <p:nvPr>
            <p:ph type="title"/>
          </p:nvPr>
        </p:nvSpPr>
        <p:spPr>
          <a:xfrm>
            <a:off x="1043490" y="728870"/>
            <a:ext cx="7024744" cy="371061"/>
          </a:xfrm>
        </p:spPr>
        <p:txBody>
          <a:bodyPr>
            <a:normAutofit fontScale="90000"/>
          </a:bodyPr>
          <a:lstStyle/>
          <a:p>
            <a:r>
              <a:rPr lang="it-IT" sz="2500" dirty="0"/>
              <a:t>Continuità o discontinuità del Magistero</a:t>
            </a:r>
          </a:p>
        </p:txBody>
      </p:sp>
      <p:sp>
        <p:nvSpPr>
          <p:cNvPr id="3" name="Segnaposto contenuto 2">
            <a:extLst>
              <a:ext uri="{FF2B5EF4-FFF2-40B4-BE49-F238E27FC236}">
                <a16:creationId xmlns:a16="http://schemas.microsoft.com/office/drawing/2014/main" id="{678182D0-3435-6746-865E-7017FCFAB9AB}"/>
              </a:ext>
            </a:extLst>
          </p:cNvPr>
          <p:cNvSpPr>
            <a:spLocks noGrp="1"/>
          </p:cNvSpPr>
          <p:nvPr>
            <p:ph idx="1"/>
          </p:nvPr>
        </p:nvSpPr>
        <p:spPr>
          <a:xfrm>
            <a:off x="251791" y="1099931"/>
            <a:ext cx="8448071" cy="5627440"/>
          </a:xfrm>
        </p:spPr>
        <p:txBody>
          <a:bodyPr>
            <a:normAutofit fontScale="85000" lnSpcReduction="20000"/>
          </a:bodyPr>
          <a:lstStyle/>
          <a:p>
            <a:r>
              <a:rPr lang="it-IT" dirty="0"/>
              <a:t>“Ogni verità si comprende meglio se la si mette in relazione con l’armoniosa totalità del messaggio cristiano, e in questo contesto tutte le verità hanno la loro importanza e si </a:t>
            </a:r>
            <a:r>
              <a:rPr lang="it-IT" b="1" dirty="0"/>
              <a:t>illuminano</a:t>
            </a:r>
            <a:r>
              <a:rPr lang="it-IT" dirty="0"/>
              <a:t> </a:t>
            </a:r>
            <a:r>
              <a:rPr lang="it-IT" b="1" dirty="0"/>
              <a:t>reciprocamente</a:t>
            </a:r>
            <a:r>
              <a:rPr lang="it-IT" dirty="0"/>
              <a:t>” (</a:t>
            </a:r>
            <a:r>
              <a:rPr lang="it-IT" dirty="0" err="1"/>
              <a:t>Evangelii</a:t>
            </a:r>
            <a:r>
              <a:rPr lang="it-IT" dirty="0"/>
              <a:t> </a:t>
            </a:r>
            <a:r>
              <a:rPr lang="it-IT" dirty="0" err="1"/>
              <a:t>gaudium</a:t>
            </a:r>
            <a:r>
              <a:rPr lang="it-IT" dirty="0"/>
              <a:t>, 39).</a:t>
            </a:r>
          </a:p>
          <a:p>
            <a:pPr lvl="1"/>
            <a:r>
              <a:rPr lang="it-IT" dirty="0"/>
              <a:t>Non è necessario ribadire sempre tutti i presupposti.</a:t>
            </a:r>
          </a:p>
          <a:p>
            <a:pPr lvl="1"/>
            <a:r>
              <a:rPr lang="it-IT" dirty="0"/>
              <a:t>Non viene negato ciò che non è espressamente affermato.</a:t>
            </a:r>
          </a:p>
          <a:p>
            <a:r>
              <a:rPr lang="it-IT" dirty="0"/>
              <a:t>Il Papa sottolinea che con </a:t>
            </a:r>
            <a:r>
              <a:rPr lang="it-IT" i="1" dirty="0" err="1"/>
              <a:t>Amoris</a:t>
            </a:r>
            <a:r>
              <a:rPr lang="it-IT" i="1" dirty="0"/>
              <a:t> </a:t>
            </a:r>
            <a:r>
              <a:rPr lang="it-IT" i="1" dirty="0" err="1"/>
              <a:t>laetitia</a:t>
            </a:r>
            <a:r>
              <a:rPr lang="it-IT" dirty="0"/>
              <a:t> </a:t>
            </a:r>
            <a:r>
              <a:rPr lang="it-IT" b="1" dirty="0"/>
              <a:t>non pretende </a:t>
            </a:r>
            <a:r>
              <a:rPr lang="it-IT" dirty="0"/>
              <a:t>minimamente </a:t>
            </a:r>
            <a:r>
              <a:rPr lang="it-IT" b="1" dirty="0"/>
              <a:t>modificare</a:t>
            </a:r>
            <a:r>
              <a:rPr lang="it-IT" dirty="0"/>
              <a:t> la dottrina sul matrimonio e la famiglia né stabilire “una </a:t>
            </a:r>
            <a:r>
              <a:rPr lang="it-IT" dirty="0">
                <a:solidFill>
                  <a:srgbClr val="FF0000"/>
                </a:solidFill>
              </a:rPr>
              <a:t>nuova normativa </a:t>
            </a:r>
            <a:r>
              <a:rPr lang="it-IT" dirty="0"/>
              <a:t>generale di tipo canonico, applicabile a tutti i casi” (n. 300). Propone invece un “discernimento pastorale e personale”; chiede di tenere uno </a:t>
            </a:r>
            <a:r>
              <a:rPr lang="it-IT" dirty="0">
                <a:solidFill>
                  <a:srgbClr val="FF0000"/>
                </a:solidFill>
              </a:rPr>
              <a:t>sguardo</a:t>
            </a:r>
            <a:r>
              <a:rPr lang="it-IT" dirty="0"/>
              <a:t> vicino, che aiuti i fedeli a vivere d’accordo con le esigenze del Vangelo della famiglia.</a:t>
            </a:r>
          </a:p>
          <a:p>
            <a:r>
              <a:rPr lang="it-IT" i="1" dirty="0" err="1"/>
              <a:t>Amoris</a:t>
            </a:r>
            <a:r>
              <a:rPr lang="it-IT" i="1" dirty="0"/>
              <a:t> </a:t>
            </a:r>
            <a:r>
              <a:rPr lang="it-IT" i="1" dirty="0" err="1"/>
              <a:t>laetitia</a:t>
            </a:r>
            <a:r>
              <a:rPr lang="it-IT" dirty="0"/>
              <a:t> vuole presentare la bontà e la bellezza del matrimonio pur a rischio che non siano ben comprese e accettate: “Come cristiani </a:t>
            </a:r>
            <a:r>
              <a:rPr lang="it-IT" dirty="0">
                <a:solidFill>
                  <a:srgbClr val="FF0000"/>
                </a:solidFill>
              </a:rPr>
              <a:t>non possiamo rinunciare </a:t>
            </a:r>
            <a:r>
              <a:rPr lang="it-IT" dirty="0"/>
              <a:t>a proporre il matrimonio allo scopo di non contraddire la sensibilità attuale, per essere alla moda, o per sentimenti di inferiorità di fronte al degrado morale e umano. Staremmo privando il mondo dei valori che possiamo e dobbiamo offrire” (n. 35).</a:t>
            </a:r>
          </a:p>
          <a:p>
            <a:endParaRPr lang="it-IT" dirty="0"/>
          </a:p>
        </p:txBody>
      </p:sp>
    </p:spTree>
    <p:extLst>
      <p:ext uri="{BB962C8B-B14F-4D97-AF65-F5344CB8AC3E}">
        <p14:creationId xmlns:p14="http://schemas.microsoft.com/office/powerpoint/2010/main" val="3147427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1880</TotalTime>
  <Words>5435</Words>
  <Application>Microsoft Macintosh PowerPoint</Application>
  <PresentationFormat>Presentazione su schermo (4:3)</PresentationFormat>
  <Paragraphs>122</Paragraphs>
  <Slides>32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32</vt:i4>
      </vt:variant>
    </vt:vector>
  </HeadingPairs>
  <TitlesOfParts>
    <vt:vector size="35" baseType="lpstr">
      <vt:lpstr>Century Gothic</vt:lpstr>
      <vt:lpstr>Wingdings 2</vt:lpstr>
      <vt:lpstr>Austin</vt:lpstr>
      <vt:lpstr>Accompagnamento pastorale dei divorziati e risposati</vt:lpstr>
      <vt:lpstr>Presentazione standard di PowerPoint</vt:lpstr>
      <vt:lpstr>Presentazione standard di PowerPoint</vt:lpstr>
      <vt:lpstr>Francesco, 28 luglio 2013 </vt:lpstr>
      <vt:lpstr>Crisi della famiglia (EG 66)</vt:lpstr>
      <vt:lpstr>Francesco, Omelia, 28 febbraio 2014 </vt:lpstr>
      <vt:lpstr>Presentazione standard di PowerPoint</vt:lpstr>
      <vt:lpstr>I documenti ecclesiali</vt:lpstr>
      <vt:lpstr>Continuità o discontinuità del Magistero</vt:lpstr>
      <vt:lpstr>La novità del Vangelo</vt:lpstr>
      <vt:lpstr>Francesco, Discorso finale assemblea straordinaria 18-10- 2014</vt:lpstr>
      <vt:lpstr>Misericordia e giustizia</vt:lpstr>
      <vt:lpstr>Presentazione standard di PowerPoint</vt:lpstr>
      <vt:lpstr>Presentazione standard di PowerPoint</vt:lpstr>
      <vt:lpstr>L’esperienza</vt:lpstr>
      <vt:lpstr>Discernere le situazioni</vt:lpstr>
      <vt:lpstr>Presentazione standard di PowerPoint</vt:lpstr>
      <vt:lpstr>Non cristiani di Serie B. La chiamata alla santità</vt:lpstr>
      <vt:lpstr>Accompagnare, discernere, integrare la fragilità</vt:lpstr>
      <vt:lpstr>Partecipare nella vita della Chiesa</vt:lpstr>
      <vt:lpstr>Appartenenza alla Chiesa. Non sono scomunicati</vt:lpstr>
      <vt:lpstr>Situazione oggettiva e imputabilità soggettiva</vt:lpstr>
      <vt:lpstr>Presentazione standard di PowerPoint</vt:lpstr>
      <vt:lpstr>Gradualità della legge e legge della gradualità</vt:lpstr>
      <vt:lpstr>Gradualità della legge</vt:lpstr>
      <vt:lpstr>La soluzione di FC 84</vt:lpstr>
      <vt:lpstr>Difficoltà per la separazione</vt:lpstr>
      <vt:lpstr>Presentazione standard di PowerPoint</vt:lpstr>
      <vt:lpstr>Giovanni Paolo II, Lettera card. Baum 22 marzo 1996</vt:lpstr>
      <vt:lpstr>Card. Antonelli (ex Pte PCF)</vt:lpstr>
      <vt:lpstr>Proposito sincero</vt:lpstr>
      <vt:lpstr>Presentazione standard di PowerPoint</vt:lpstr>
    </vt:vector>
  </TitlesOfParts>
  <Company>PUSC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Situaciones irregulares y admisión a la Eucaristía</dc:title>
  <dc:creator>Miguel A. Ortiz</dc:creator>
  <cp:lastModifiedBy>Miguel Angel Ortiz</cp:lastModifiedBy>
  <cp:revision>102</cp:revision>
  <dcterms:created xsi:type="dcterms:W3CDTF">2019-07-05T20:02:38Z</dcterms:created>
  <dcterms:modified xsi:type="dcterms:W3CDTF">2025-04-09T21:59:21Z</dcterms:modified>
</cp:coreProperties>
</file>