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35"/>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dirty="0"/>
              <a:t>3/29/22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dirty="0"/>
              <a:t>3/29/22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3/29/22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dirty="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dirty="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3/29/22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071E6-32FC-5342-9604-2B76E0923130}"/>
              </a:ext>
            </a:extLst>
          </p:cNvPr>
          <p:cNvSpPr>
            <a:spLocks noGrp="1"/>
          </p:cNvSpPr>
          <p:nvPr>
            <p:ph type="ctrTitle"/>
          </p:nvPr>
        </p:nvSpPr>
        <p:spPr/>
        <p:txBody>
          <a:bodyPr/>
          <a:lstStyle/>
          <a:p>
            <a:r>
              <a:rPr lang="it-IT" dirty="0"/>
              <a:t>IL CRISTIANESIMO COME RELIGIONE DELL’IMPERO </a:t>
            </a:r>
          </a:p>
        </p:txBody>
      </p:sp>
      <p:sp>
        <p:nvSpPr>
          <p:cNvPr id="3" name="Sottotitolo 2">
            <a:extLst>
              <a:ext uri="{FF2B5EF4-FFF2-40B4-BE49-F238E27FC236}">
                <a16:creationId xmlns:a16="http://schemas.microsoft.com/office/drawing/2014/main" id="{FDF0ECED-EC50-0B41-BCA4-86855B96AEF6}"/>
              </a:ext>
            </a:extLst>
          </p:cNvPr>
          <p:cNvSpPr>
            <a:spLocks noGrp="1"/>
          </p:cNvSpPr>
          <p:nvPr>
            <p:ph type="subTitle" idx="1"/>
          </p:nvPr>
        </p:nvSpPr>
        <p:spPr/>
        <p:txBody>
          <a:bodyPr>
            <a:normAutofit/>
          </a:bodyPr>
          <a:lstStyle/>
          <a:p>
            <a:r>
              <a:rPr lang="it-IT" sz="4000" dirty="0"/>
              <a:t>Da Costantino a Teodosio</a:t>
            </a:r>
          </a:p>
        </p:txBody>
      </p:sp>
    </p:spTree>
    <p:extLst>
      <p:ext uri="{BB962C8B-B14F-4D97-AF65-F5344CB8AC3E}">
        <p14:creationId xmlns:p14="http://schemas.microsoft.com/office/powerpoint/2010/main" val="316993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568DA-EC6D-2E4C-81B7-CF32A973D6C4}"/>
              </a:ext>
            </a:extLst>
          </p:cNvPr>
          <p:cNvSpPr>
            <a:spLocks noGrp="1"/>
          </p:cNvSpPr>
          <p:nvPr>
            <p:ph type="title"/>
          </p:nvPr>
        </p:nvSpPr>
        <p:spPr>
          <a:xfrm>
            <a:off x="0" y="353518"/>
            <a:ext cx="9613861" cy="2070539"/>
          </a:xfrm>
        </p:spPr>
        <p:txBody>
          <a:bodyPr>
            <a:normAutofit fontScale="90000"/>
          </a:bodyPr>
          <a:lstStyle/>
          <a:p>
            <a:r>
              <a:rPr lang="it-IT" sz="2000" dirty="0"/>
              <a:t>1. </a:t>
            </a:r>
            <a:r>
              <a:rPr lang="it-IT" sz="2000" b="1" u="sng" dirty="0"/>
              <a:t>Contesto politico: la crisi del III secolo</a:t>
            </a:r>
            <a:br>
              <a:rPr lang="it-IT" sz="2000" dirty="0"/>
            </a:br>
            <a:r>
              <a:rPr lang="it-IT" sz="2000" dirty="0"/>
              <a:t>a. anarchia militare</a:t>
            </a:r>
            <a:br>
              <a:rPr lang="it-IT" sz="2000" dirty="0"/>
            </a:br>
            <a:r>
              <a:rPr lang="it-IT" sz="2000" dirty="0"/>
              <a:t>b. decentralizzazione del potere</a:t>
            </a:r>
            <a:br>
              <a:rPr lang="it-IT" sz="2000" dirty="0"/>
            </a:br>
            <a:r>
              <a:rPr lang="it-IT" sz="2000" dirty="0"/>
              <a:t>c. problemi economici</a:t>
            </a:r>
            <a:br>
              <a:rPr lang="it-IT" sz="2000" dirty="0"/>
            </a:br>
            <a:r>
              <a:rPr lang="it-IT" sz="2000" dirty="0"/>
              <a:t>d. crisi urbana</a:t>
            </a:r>
            <a:br>
              <a:rPr lang="it-IT" sz="2000" dirty="0"/>
            </a:br>
            <a:r>
              <a:rPr lang="it-IT" sz="2000" dirty="0"/>
              <a:t>e. crisi religiosa</a:t>
            </a:r>
            <a:br>
              <a:rPr lang="it-IT" sz="2000" dirty="0"/>
            </a:br>
            <a:br>
              <a:rPr lang="it-IT" sz="2000" dirty="0"/>
            </a:br>
            <a:endParaRPr lang="it-IT" sz="2000" dirty="0"/>
          </a:p>
        </p:txBody>
      </p:sp>
      <p:pic>
        <p:nvPicPr>
          <p:cNvPr id="1026" name="Picture 2">
            <a:extLst>
              <a:ext uri="{FF2B5EF4-FFF2-40B4-BE49-F238E27FC236}">
                <a16:creationId xmlns:a16="http://schemas.microsoft.com/office/drawing/2014/main" id="{0DF26D9B-18EC-CF44-A69A-911451750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02" y="1578002"/>
            <a:ext cx="9151997" cy="5279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an and Christian in An Age of Anxiety: Some Aspects of Religious Experience from Marcus Aurelius to Constantine">
            <a:extLst>
              <a:ext uri="{FF2B5EF4-FFF2-40B4-BE49-F238E27FC236}">
                <a16:creationId xmlns:a16="http://schemas.microsoft.com/office/drawing/2014/main" id="{A300AC66-5E23-DC4B-A858-9D2A68080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6637"/>
            <a:ext cx="3040003" cy="469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63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568DA-EC6D-2E4C-81B7-CF32A973D6C4}"/>
              </a:ext>
            </a:extLst>
          </p:cNvPr>
          <p:cNvSpPr>
            <a:spLocks noGrp="1"/>
          </p:cNvSpPr>
          <p:nvPr>
            <p:ph type="title"/>
          </p:nvPr>
        </p:nvSpPr>
        <p:spPr>
          <a:xfrm>
            <a:off x="0" y="353518"/>
            <a:ext cx="11084312" cy="2070539"/>
          </a:xfrm>
        </p:spPr>
        <p:txBody>
          <a:bodyPr>
            <a:normAutofit fontScale="90000"/>
          </a:bodyPr>
          <a:lstStyle/>
          <a:p>
            <a:r>
              <a:rPr lang="it-IT" sz="2000" dirty="0"/>
              <a:t>1. </a:t>
            </a:r>
            <a:r>
              <a:rPr lang="it-IT" sz="2000" b="1" u="sng" dirty="0"/>
              <a:t>Contesto politico: tentativi di superare la crisi: Diocleziano e Costantino (306-337)</a:t>
            </a:r>
            <a:br>
              <a:rPr lang="it-IT" sz="2000" dirty="0"/>
            </a:br>
            <a:r>
              <a:rPr lang="it-IT" sz="2000" dirty="0"/>
              <a:t>a. anarchia militare</a:t>
            </a:r>
            <a:br>
              <a:rPr lang="it-IT" sz="2000" dirty="0"/>
            </a:br>
            <a:r>
              <a:rPr lang="it-IT" sz="2000" dirty="0"/>
              <a:t>b. decentralizzazione del potere</a:t>
            </a:r>
            <a:br>
              <a:rPr lang="it-IT" sz="2000" dirty="0"/>
            </a:br>
            <a:r>
              <a:rPr lang="it-IT" sz="2000" dirty="0"/>
              <a:t>c. problemi economici</a:t>
            </a:r>
            <a:br>
              <a:rPr lang="it-IT" sz="2000" dirty="0"/>
            </a:br>
            <a:r>
              <a:rPr lang="it-IT" sz="2000" dirty="0"/>
              <a:t>d. crisi urbana</a:t>
            </a:r>
            <a:br>
              <a:rPr lang="it-IT" sz="2000" dirty="0"/>
            </a:br>
            <a:r>
              <a:rPr lang="it-IT" sz="2000" dirty="0"/>
              <a:t>e. crisi religiosa</a:t>
            </a:r>
            <a:br>
              <a:rPr lang="it-IT" sz="2000" dirty="0"/>
            </a:br>
            <a:br>
              <a:rPr lang="it-IT" sz="2000" dirty="0"/>
            </a:br>
            <a:endParaRPr lang="it-IT" sz="2000" dirty="0"/>
          </a:p>
        </p:txBody>
      </p:sp>
      <p:pic>
        <p:nvPicPr>
          <p:cNvPr id="3074" name="Picture 2">
            <a:extLst>
              <a:ext uri="{FF2B5EF4-FFF2-40B4-BE49-F238E27FC236}">
                <a16:creationId xmlns:a16="http://schemas.microsoft.com/office/drawing/2014/main" id="{5147157F-9935-F446-BEA3-55C95B4C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745" y="979158"/>
            <a:ext cx="8522959" cy="58788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60CD64C-2DC4-F04D-B1E1-C68630A05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889" y="4216344"/>
            <a:ext cx="1981241" cy="26416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4362955-696E-6E48-8363-5C5D9D23F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8247"/>
            <a:ext cx="1864273" cy="248569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040DFFF-E1E1-094E-971D-5694F73D3B6C}"/>
              </a:ext>
            </a:extLst>
          </p:cNvPr>
          <p:cNvSpPr txBox="1"/>
          <p:nvPr/>
        </p:nvSpPr>
        <p:spPr>
          <a:xfrm>
            <a:off x="2093848" y="2673869"/>
            <a:ext cx="1460938" cy="646331"/>
          </a:xfrm>
          <a:prstGeom prst="rect">
            <a:avLst/>
          </a:prstGeom>
          <a:noFill/>
        </p:spPr>
        <p:txBody>
          <a:bodyPr wrap="square" rtlCol="0">
            <a:spAutoFit/>
          </a:bodyPr>
          <a:lstStyle/>
          <a:p>
            <a:pPr algn="ctr"/>
            <a:r>
              <a:rPr lang="it-IT" b="1" dirty="0"/>
              <a:t>Diocleziano (284-305)</a:t>
            </a:r>
            <a:endParaRPr lang="it-IT" dirty="0"/>
          </a:p>
        </p:txBody>
      </p:sp>
      <p:sp>
        <p:nvSpPr>
          <p:cNvPr id="10" name="CasellaDiTesto 9">
            <a:extLst>
              <a:ext uri="{FF2B5EF4-FFF2-40B4-BE49-F238E27FC236}">
                <a16:creationId xmlns:a16="http://schemas.microsoft.com/office/drawing/2014/main" id="{04A012E1-DF25-9141-A3F7-296517BBFA80}"/>
              </a:ext>
            </a:extLst>
          </p:cNvPr>
          <p:cNvSpPr txBox="1"/>
          <p:nvPr/>
        </p:nvSpPr>
        <p:spPr>
          <a:xfrm>
            <a:off x="1" y="5184306"/>
            <a:ext cx="1636648" cy="923330"/>
          </a:xfrm>
          <a:prstGeom prst="rect">
            <a:avLst/>
          </a:prstGeom>
          <a:noFill/>
        </p:spPr>
        <p:txBody>
          <a:bodyPr wrap="square" rtlCol="0">
            <a:spAutoFit/>
          </a:bodyPr>
          <a:lstStyle/>
          <a:p>
            <a:pPr algn="ctr"/>
            <a:r>
              <a:rPr lang="it-IT" b="1" dirty="0"/>
              <a:t>Costantino (306-337)</a:t>
            </a:r>
            <a:br>
              <a:rPr lang="it-IT" dirty="0"/>
            </a:br>
            <a:endParaRPr lang="it-IT" dirty="0"/>
          </a:p>
        </p:txBody>
      </p:sp>
    </p:spTree>
    <p:extLst>
      <p:ext uri="{BB962C8B-B14F-4D97-AF65-F5344CB8AC3E}">
        <p14:creationId xmlns:p14="http://schemas.microsoft.com/office/powerpoint/2010/main" val="47049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568DA-EC6D-2E4C-81B7-CF32A973D6C4}"/>
              </a:ext>
            </a:extLst>
          </p:cNvPr>
          <p:cNvSpPr>
            <a:spLocks noGrp="1"/>
          </p:cNvSpPr>
          <p:nvPr>
            <p:ph type="title"/>
          </p:nvPr>
        </p:nvSpPr>
        <p:spPr>
          <a:xfrm>
            <a:off x="0" y="353518"/>
            <a:ext cx="11084312" cy="2070539"/>
          </a:xfrm>
        </p:spPr>
        <p:txBody>
          <a:bodyPr>
            <a:normAutofit/>
          </a:bodyPr>
          <a:lstStyle/>
          <a:p>
            <a:r>
              <a:rPr lang="it-IT" sz="2000" b="1" u="sng" dirty="0"/>
              <a:t>2. Costantino: salita al potere</a:t>
            </a:r>
            <a:br>
              <a:rPr lang="it-IT" sz="2000" dirty="0"/>
            </a:br>
            <a:br>
              <a:rPr lang="it-IT" sz="2000" dirty="0"/>
            </a:br>
            <a:endParaRPr lang="it-IT" sz="2000" dirty="0"/>
          </a:p>
        </p:txBody>
      </p:sp>
      <p:pic>
        <p:nvPicPr>
          <p:cNvPr id="5122" name="Picture 2" descr="Impero di Diocleziano - Okpedia">
            <a:extLst>
              <a:ext uri="{FF2B5EF4-FFF2-40B4-BE49-F238E27FC236}">
                <a16:creationId xmlns:a16="http://schemas.microsoft.com/office/drawing/2014/main" id="{F103D1D1-3CD8-FE45-B5A9-5D4EC7E93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944"/>
            <a:ext cx="444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stantino I - Wikiwand">
            <a:extLst>
              <a:ext uri="{FF2B5EF4-FFF2-40B4-BE49-F238E27FC236}">
                <a16:creationId xmlns:a16="http://schemas.microsoft.com/office/drawing/2014/main" id="{7FD7FEC2-CAC8-B146-BDCD-6EDAD7AF3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505" y="1893944"/>
            <a:ext cx="7620495" cy="39026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nte Milvio - Wikipedia">
            <a:extLst>
              <a:ext uri="{FF2B5EF4-FFF2-40B4-BE49-F238E27FC236}">
                <a16:creationId xmlns:a16="http://schemas.microsoft.com/office/drawing/2014/main" id="{B32012D5-4ACC-B74C-97CC-170777C46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69" y="4433944"/>
            <a:ext cx="3645062" cy="242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8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19B50-A482-1E42-8AB2-C64048456DD1}"/>
              </a:ext>
            </a:extLst>
          </p:cNvPr>
          <p:cNvSpPr>
            <a:spLocks noGrp="1"/>
          </p:cNvSpPr>
          <p:nvPr>
            <p:ph type="title"/>
          </p:nvPr>
        </p:nvSpPr>
        <p:spPr>
          <a:xfrm>
            <a:off x="680319" y="386637"/>
            <a:ext cx="9613863" cy="1039709"/>
          </a:xfrm>
        </p:spPr>
        <p:txBody>
          <a:bodyPr/>
          <a:lstStyle/>
          <a:p>
            <a:r>
              <a:rPr lang="it-IT" b="1" u="sng" dirty="0"/>
              <a:t>3. </a:t>
            </a:r>
            <a:r>
              <a:rPr lang="it-IT" b="1" i="1" u="sng" dirty="0"/>
              <a:t>In hoc </a:t>
            </a:r>
            <a:r>
              <a:rPr lang="it-IT" b="1" i="1" u="sng" dirty="0" err="1"/>
              <a:t>signo</a:t>
            </a:r>
            <a:r>
              <a:rPr lang="it-IT" b="1" i="1" u="sng" dirty="0"/>
              <a:t> </a:t>
            </a:r>
            <a:r>
              <a:rPr lang="it-IT" b="1" i="1" u="sng" dirty="0" err="1"/>
              <a:t>vinces</a:t>
            </a:r>
            <a:r>
              <a:rPr lang="it-IT" b="1" u="sng" dirty="0"/>
              <a:t> – critica delle fonti</a:t>
            </a:r>
          </a:p>
        </p:txBody>
      </p:sp>
      <p:sp>
        <p:nvSpPr>
          <p:cNvPr id="3" name="Segnaposto testo 2">
            <a:extLst>
              <a:ext uri="{FF2B5EF4-FFF2-40B4-BE49-F238E27FC236}">
                <a16:creationId xmlns:a16="http://schemas.microsoft.com/office/drawing/2014/main" id="{E86FD81F-CA27-4A46-9CD4-439DDADAFA3E}"/>
              </a:ext>
            </a:extLst>
          </p:cNvPr>
          <p:cNvSpPr>
            <a:spLocks noGrp="1"/>
          </p:cNvSpPr>
          <p:nvPr>
            <p:ph type="body" idx="1"/>
          </p:nvPr>
        </p:nvSpPr>
        <p:spPr>
          <a:xfrm>
            <a:off x="232436" y="1344148"/>
            <a:ext cx="4913803" cy="693135"/>
          </a:xfrm>
        </p:spPr>
        <p:txBody>
          <a:bodyPr>
            <a:normAutofit fontScale="85000" lnSpcReduction="20000"/>
          </a:bodyPr>
          <a:lstStyle/>
          <a:p>
            <a:pPr algn="ctr"/>
            <a:r>
              <a:rPr lang="it-IT" dirty="0"/>
              <a:t>Lattanzio</a:t>
            </a:r>
          </a:p>
          <a:p>
            <a:pPr algn="ctr"/>
            <a:r>
              <a:rPr lang="it-IT" i="1" dirty="0"/>
              <a:t>De </a:t>
            </a:r>
            <a:r>
              <a:rPr lang="it-IT" i="1" dirty="0" err="1"/>
              <a:t>mortibus</a:t>
            </a:r>
            <a:r>
              <a:rPr lang="it-IT" i="1" dirty="0"/>
              <a:t> </a:t>
            </a:r>
            <a:r>
              <a:rPr lang="it-IT" i="1" dirty="0" err="1"/>
              <a:t>persecutorum</a:t>
            </a:r>
            <a:endParaRPr lang="it-IT" dirty="0"/>
          </a:p>
        </p:txBody>
      </p:sp>
      <p:sp>
        <p:nvSpPr>
          <p:cNvPr id="4" name="Segnaposto contenuto 3">
            <a:extLst>
              <a:ext uri="{FF2B5EF4-FFF2-40B4-BE49-F238E27FC236}">
                <a16:creationId xmlns:a16="http://schemas.microsoft.com/office/drawing/2014/main" id="{433036AB-C328-D847-96C4-EF6D4895F87D}"/>
              </a:ext>
            </a:extLst>
          </p:cNvPr>
          <p:cNvSpPr>
            <a:spLocks noGrp="1"/>
          </p:cNvSpPr>
          <p:nvPr>
            <p:ph sz="half" idx="2"/>
          </p:nvPr>
        </p:nvSpPr>
        <p:spPr>
          <a:xfrm>
            <a:off x="0" y="2052546"/>
            <a:ext cx="5594123" cy="4716116"/>
          </a:xfrm>
        </p:spPr>
        <p:txBody>
          <a:bodyPr>
            <a:normAutofit fontScale="25000" lnSpcReduction="20000"/>
          </a:bodyPr>
          <a:lstStyle/>
          <a:p>
            <a:pPr marL="0" indent="0" algn="just">
              <a:buNone/>
            </a:pPr>
            <a:r>
              <a:rPr lang="it-IT" sz="7200" dirty="0"/>
              <a:t>Costantino si era accampato nelle vicinanze del Ponte Milvio. L’anniversario dell’ascesa al trono di Massenzio, il ventisette di ottobre, era vicino, e i suoi primi cinque anni di regno stavano avvicinandosi alla fine. </a:t>
            </a:r>
          </a:p>
          <a:p>
            <a:pPr marL="0" indent="0" algn="just">
              <a:buNone/>
            </a:pPr>
            <a:r>
              <a:rPr lang="it-IT" sz="7200" dirty="0"/>
              <a:t>A Costantino in un sogno fu indicato di marcare il segno celestiale di Dio sugli scudi dei suoi soldati e così andare in battaglia. Egli fece come gli era stato ordinato e, con la lettera crociforme X dalla parte superiore piegata, segnò Cristo sugli scudi. Il suo esercito, armato con questo segno ingaggiò battaglia con il nemico e fu completamente vittorioso </a:t>
            </a:r>
          </a:p>
          <a:p>
            <a:endParaRPr lang="it-IT" dirty="0"/>
          </a:p>
        </p:txBody>
      </p:sp>
      <p:sp>
        <p:nvSpPr>
          <p:cNvPr id="5" name="Segnaposto testo 4">
            <a:extLst>
              <a:ext uri="{FF2B5EF4-FFF2-40B4-BE49-F238E27FC236}">
                <a16:creationId xmlns:a16="http://schemas.microsoft.com/office/drawing/2014/main" id="{DBA6A73F-4C45-994F-9F9D-1A9800350301}"/>
              </a:ext>
            </a:extLst>
          </p:cNvPr>
          <p:cNvSpPr>
            <a:spLocks noGrp="1"/>
          </p:cNvSpPr>
          <p:nvPr>
            <p:ph type="body" sz="quarter" idx="3"/>
          </p:nvPr>
        </p:nvSpPr>
        <p:spPr>
          <a:xfrm>
            <a:off x="6268037" y="1344148"/>
            <a:ext cx="4474028" cy="692076"/>
          </a:xfrm>
        </p:spPr>
        <p:txBody>
          <a:bodyPr>
            <a:normAutofit fontScale="85000" lnSpcReduction="20000"/>
          </a:bodyPr>
          <a:lstStyle/>
          <a:p>
            <a:pPr algn="ctr"/>
            <a:r>
              <a:rPr lang="it-IT" dirty="0"/>
              <a:t>Eusebio di Cesarea</a:t>
            </a:r>
          </a:p>
          <a:p>
            <a:pPr algn="ctr"/>
            <a:r>
              <a:rPr lang="it-IT" i="1" dirty="0"/>
              <a:t>Vita di Costantino</a:t>
            </a:r>
          </a:p>
        </p:txBody>
      </p:sp>
      <p:sp>
        <p:nvSpPr>
          <p:cNvPr id="6" name="Segnaposto contenuto 5">
            <a:extLst>
              <a:ext uri="{FF2B5EF4-FFF2-40B4-BE49-F238E27FC236}">
                <a16:creationId xmlns:a16="http://schemas.microsoft.com/office/drawing/2014/main" id="{4358783A-D7BE-374A-B804-30EF8E32ACB9}"/>
              </a:ext>
            </a:extLst>
          </p:cNvPr>
          <p:cNvSpPr>
            <a:spLocks noGrp="1"/>
          </p:cNvSpPr>
          <p:nvPr>
            <p:ph sz="quarter" idx="4"/>
          </p:nvPr>
        </p:nvSpPr>
        <p:spPr>
          <a:xfrm>
            <a:off x="5594123" y="2036224"/>
            <a:ext cx="6597877" cy="4732438"/>
          </a:xfrm>
        </p:spPr>
        <p:txBody>
          <a:bodyPr>
            <a:normAutofit fontScale="25000" lnSpcReduction="20000"/>
          </a:bodyPr>
          <a:lstStyle/>
          <a:p>
            <a:pPr marL="0" indent="0" algn="just">
              <a:buNone/>
            </a:pPr>
            <a:r>
              <a:rPr lang="it-IT" sz="6400" dirty="0"/>
              <a:t>Conseguentemente implorò in preghiera il dio di suo padre, supplicando e implorandolo di dirgli chi fosse e di stendere la sua mano destra per aiutarlo nelle sue presenti difficoltà. E mentre stava così pregando con tale fervente supplica, un segno assai incredibile gli apparve dal cielo, la cui descrizione poteva essere difficile da credere fosse stata riferita da una qualunque altra persona. Ma, dacché̀ l’imperatore vittorioso medesimo, molto tempo dopo, lo dichiarò allo scrittore di questa storia, mentre era onorato della sua conoscenza e compagnia, e confermò la sua asserzione con un giuramento, chi potrebbe esitare a dare credito al racconto, specialmente dacché̀ la testimonianza del tempo a venire ha stabilito la sua veridicità̀? Disse che era circa mezzogiorno, quando il giorno sta </a:t>
            </a:r>
            <a:r>
              <a:rPr lang="it-IT" sz="6400" dirty="0" err="1"/>
              <a:t>gia</a:t>
            </a:r>
            <a:r>
              <a:rPr lang="it-IT" sz="6400" dirty="0"/>
              <a:t>̀ incominciando a tramontare, vide con i suoi propri occhi il trofeo di una croce di luce nei cieli, sopra il sole, e l’iscrizione con questo segno vincerai (</a:t>
            </a:r>
            <a:r>
              <a:rPr lang="it-IT" sz="6400" b="1" u="sng" dirty="0"/>
              <a:t>in hoc </a:t>
            </a:r>
            <a:r>
              <a:rPr lang="it-IT" sz="6400" b="1" u="sng" dirty="0" err="1"/>
              <a:t>signo</a:t>
            </a:r>
            <a:r>
              <a:rPr lang="it-IT" sz="6400" b="1" u="sng" dirty="0"/>
              <a:t> </a:t>
            </a:r>
            <a:r>
              <a:rPr lang="it-IT" sz="6400" b="1" u="sng" dirty="0" err="1"/>
              <a:t>vinces</a:t>
            </a:r>
            <a:r>
              <a:rPr lang="it-IT" sz="6400" dirty="0"/>
              <a:t>) ad essa unita. A questa visione egli stesso fu preso dalla meraviglia, e anche il suo intero esercito, che lo seguì in una spedizione e testimoniò il miracolo. </a:t>
            </a:r>
          </a:p>
          <a:p>
            <a:pPr marL="0" indent="0" algn="just">
              <a:buNone/>
            </a:pPr>
            <a:r>
              <a:rPr lang="it-IT" sz="6400" dirty="0"/>
              <a:t>Disse inoltre di aver dubitato tra sé di quale potesse esser l’importanza di questo portento. E mentre continuava a ragionare e a valutarne il significato, lo raggiunse la notte, allora nel suo sonno il Cristo di Dio gli apparve con il segno che aveva veduto nei cieli e gli ordinò di fare una copia di quel segno che aveva veduto nei cieli e di usarlo come protezione in tutte le battaglie con i suoi nemici. </a:t>
            </a:r>
          </a:p>
          <a:p>
            <a:endParaRPr lang="it-IT" dirty="0"/>
          </a:p>
        </p:txBody>
      </p:sp>
    </p:spTree>
    <p:extLst>
      <p:ext uri="{BB962C8B-B14F-4D97-AF65-F5344CB8AC3E}">
        <p14:creationId xmlns:p14="http://schemas.microsoft.com/office/powerpoint/2010/main" val="227508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STANTINO, RELIGIONE E MONETE DOPO L'EDITTO DI MILANO - Pagina 3 di 4 -  GdN online">
            <a:extLst>
              <a:ext uri="{FF2B5EF4-FFF2-40B4-BE49-F238E27FC236}">
                <a16:creationId xmlns:a16="http://schemas.microsoft.com/office/drawing/2014/main" id="{9C3BB6EA-627B-AB46-A23B-8CBCED19B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78566" cy="34993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23D3E77-6533-D143-A4B5-57D26E923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432" y="3533696"/>
            <a:ext cx="7178567" cy="332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0354346-008B-2749-A94C-5F6D7C103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049D607-2950-4741-84B2-DC9E00106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5908266" cy="443273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23B71F52-4E1E-DA44-A0EB-91BF8EADD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266" y="2438399"/>
            <a:ext cx="6367817" cy="443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9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512EB84-3650-CC49-97D3-606774CE95C8}"/>
              </a:ext>
            </a:extLst>
          </p:cNvPr>
          <p:cNvSpPr>
            <a:spLocks noGrp="1"/>
          </p:cNvSpPr>
          <p:nvPr>
            <p:ph type="title"/>
          </p:nvPr>
        </p:nvSpPr>
        <p:spPr/>
        <p:txBody>
          <a:bodyPr/>
          <a:lstStyle/>
          <a:p>
            <a:r>
              <a:rPr lang="it-IT" dirty="0"/>
              <a:t>4. Successori di Costantino: </a:t>
            </a:r>
          </a:p>
        </p:txBody>
      </p:sp>
      <p:pic>
        <p:nvPicPr>
          <p:cNvPr id="6146" name="Picture 2">
            <a:extLst>
              <a:ext uri="{FF2B5EF4-FFF2-40B4-BE49-F238E27FC236}">
                <a16:creationId xmlns:a16="http://schemas.microsoft.com/office/drawing/2014/main" id="{F5B6A804-40D5-B445-9927-69EDD5D2F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081561"/>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A8EB1E30-F6E7-684D-A8B0-BF028D43769E}"/>
              </a:ext>
            </a:extLst>
          </p:cNvPr>
          <p:cNvSpPr txBox="1"/>
          <p:nvPr/>
        </p:nvSpPr>
        <p:spPr>
          <a:xfrm>
            <a:off x="993949" y="6138956"/>
            <a:ext cx="2543872" cy="369332"/>
          </a:xfrm>
          <a:prstGeom prst="rect">
            <a:avLst/>
          </a:prstGeom>
          <a:noFill/>
        </p:spPr>
        <p:txBody>
          <a:bodyPr wrap="square" rtlCol="0">
            <a:spAutoFit/>
          </a:bodyPr>
          <a:lstStyle/>
          <a:p>
            <a:r>
              <a:rPr lang="it-IT" dirty="0"/>
              <a:t>Costanzo II (337-361)</a:t>
            </a:r>
          </a:p>
        </p:txBody>
      </p:sp>
      <p:pic>
        <p:nvPicPr>
          <p:cNvPr id="6148" name="Picture 4">
            <a:extLst>
              <a:ext uri="{FF2B5EF4-FFF2-40B4-BE49-F238E27FC236}">
                <a16:creationId xmlns:a16="http://schemas.microsoft.com/office/drawing/2014/main" id="{8884D5BB-DA2D-1647-83AA-6118E8CED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679" y="2081560"/>
            <a:ext cx="2536970" cy="3810001"/>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1676FAE9-0A7F-B64E-AC9F-B2D934036877}"/>
              </a:ext>
            </a:extLst>
          </p:cNvPr>
          <p:cNvSpPr txBox="1"/>
          <p:nvPr/>
        </p:nvSpPr>
        <p:spPr>
          <a:xfrm>
            <a:off x="5330679" y="6138956"/>
            <a:ext cx="2543872" cy="646331"/>
          </a:xfrm>
          <a:prstGeom prst="rect">
            <a:avLst/>
          </a:prstGeom>
          <a:noFill/>
        </p:spPr>
        <p:txBody>
          <a:bodyPr wrap="square" rtlCol="0">
            <a:spAutoFit/>
          </a:bodyPr>
          <a:lstStyle/>
          <a:p>
            <a:pPr algn="ctr"/>
            <a:r>
              <a:rPr lang="it-IT" dirty="0"/>
              <a:t>Giuliano l’Apostata (361-363)</a:t>
            </a:r>
          </a:p>
        </p:txBody>
      </p:sp>
      <p:pic>
        <p:nvPicPr>
          <p:cNvPr id="6150" name="Picture 6">
            <a:extLst>
              <a:ext uri="{FF2B5EF4-FFF2-40B4-BE49-F238E27FC236}">
                <a16:creationId xmlns:a16="http://schemas.microsoft.com/office/drawing/2014/main" id="{96A1683A-2572-2345-B63D-2736BA60D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182" y="2443511"/>
            <a:ext cx="33020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92081F4B-E0BE-3748-BFC6-138C08350465}"/>
              </a:ext>
            </a:extLst>
          </p:cNvPr>
          <p:cNvSpPr txBox="1"/>
          <p:nvPr/>
        </p:nvSpPr>
        <p:spPr>
          <a:xfrm>
            <a:off x="8917654" y="6104772"/>
            <a:ext cx="2543872" cy="646331"/>
          </a:xfrm>
          <a:prstGeom prst="rect">
            <a:avLst/>
          </a:prstGeom>
          <a:noFill/>
        </p:spPr>
        <p:txBody>
          <a:bodyPr wrap="square" rtlCol="0">
            <a:spAutoFit/>
          </a:bodyPr>
          <a:lstStyle/>
          <a:p>
            <a:pPr algn="ctr"/>
            <a:r>
              <a:rPr lang="it-IT" dirty="0"/>
              <a:t>Teodosio il Grande (379-395)</a:t>
            </a:r>
          </a:p>
        </p:txBody>
      </p:sp>
    </p:spTree>
    <p:extLst>
      <p:ext uri="{BB962C8B-B14F-4D97-AF65-F5344CB8AC3E}">
        <p14:creationId xmlns:p14="http://schemas.microsoft.com/office/powerpoint/2010/main" val="1682113512"/>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Berlino</Template>
  <TotalTime>127</TotalTime>
  <Words>541</Words>
  <Application>Microsoft Macintosh PowerPoint</Application>
  <PresentationFormat>Widescreen</PresentationFormat>
  <Paragraphs>20</Paragraphs>
  <Slides>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Trebuchet MS</vt:lpstr>
      <vt:lpstr>Berlino</vt:lpstr>
      <vt:lpstr>IL CRISTIANESIMO COME RELIGIONE DELL’IMPERO </vt:lpstr>
      <vt:lpstr>1. Contesto politico: la crisi del III secolo a. anarchia militare b. decentralizzazione del potere c. problemi economici d. crisi urbana e. crisi religiosa  </vt:lpstr>
      <vt:lpstr>1. Contesto politico: tentativi di superare la crisi: Diocleziano e Costantino (306-337) a. anarchia militare b. decentralizzazione del potere c. problemi economici d. crisi urbana e. crisi religiosa  </vt:lpstr>
      <vt:lpstr>2. Costantino: salita al potere  </vt:lpstr>
      <vt:lpstr>3. In hoc signo vinces – critica delle fonti</vt:lpstr>
      <vt:lpstr>Presentazione standard di PowerPoint</vt:lpstr>
      <vt:lpstr>Presentazione standard di PowerPoint</vt:lpstr>
      <vt:lpstr>4. Successori di Costantino: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CRISTIANESIMO COME RELIGIONE DELL’IMPERO </dc:title>
  <dc:creator>Microsoft Office User</dc:creator>
  <cp:lastModifiedBy>Microsoft Office User</cp:lastModifiedBy>
  <cp:revision>5</cp:revision>
  <dcterms:created xsi:type="dcterms:W3CDTF">2022-03-29T10:47:46Z</dcterms:created>
  <dcterms:modified xsi:type="dcterms:W3CDTF">2022-03-29T12:58:48Z</dcterms:modified>
</cp:coreProperties>
</file>