
<file path=[Content_Types].xml><?xml version="1.0" encoding="utf-8"?>
<Types xmlns="http://schemas.openxmlformats.org/package/2006/content-types">
  <Default Extension="png" ContentType="image/png"/>
  <Default Extension="jpeg" ContentType="image/jpeg"/>
  <Default Extension="jpe"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9" r:id="rId1"/>
  </p:sldMasterIdLst>
  <p:sldIdLst>
    <p:sldId id="256" r:id="rId2"/>
    <p:sldId id="384" r:id="rId3"/>
    <p:sldId id="257" r:id="rId4"/>
    <p:sldId id="364" r:id="rId5"/>
    <p:sldId id="259" r:id="rId6"/>
    <p:sldId id="365" r:id="rId7"/>
    <p:sldId id="262" r:id="rId8"/>
    <p:sldId id="263" r:id="rId9"/>
    <p:sldId id="271" r:id="rId10"/>
    <p:sldId id="272" r:id="rId11"/>
    <p:sldId id="273" r:id="rId12"/>
    <p:sldId id="278" r:id="rId13"/>
    <p:sldId id="275" r:id="rId14"/>
    <p:sldId id="355" r:id="rId15"/>
    <p:sldId id="282" r:id="rId16"/>
    <p:sldId id="367" r:id="rId17"/>
    <p:sldId id="357" r:id="rId18"/>
    <p:sldId id="382" r:id="rId19"/>
    <p:sldId id="393" r:id="rId20"/>
    <p:sldId id="290" r:id="rId21"/>
    <p:sldId id="283" r:id="rId22"/>
    <p:sldId id="392" r:id="rId23"/>
    <p:sldId id="387" r:id="rId24"/>
    <p:sldId id="284" r:id="rId25"/>
    <p:sldId id="358" r:id="rId26"/>
    <p:sldId id="359" r:id="rId27"/>
    <p:sldId id="285" r:id="rId28"/>
    <p:sldId id="286" r:id="rId29"/>
    <p:sldId id="280" r:id="rId30"/>
    <p:sldId id="281" r:id="rId31"/>
    <p:sldId id="388" r:id="rId32"/>
    <p:sldId id="279" r:id="rId33"/>
    <p:sldId id="379" r:id="rId34"/>
    <p:sldId id="293" r:id="rId35"/>
    <p:sldId id="391" r:id="rId36"/>
    <p:sldId id="390" r:id="rId37"/>
    <p:sldId id="295" r:id="rId38"/>
    <p:sldId id="297" r:id="rId39"/>
    <p:sldId id="380" r:id="rId40"/>
    <p:sldId id="299" r:id="rId41"/>
    <p:sldId id="300" r:id="rId42"/>
    <p:sldId id="372" r:id="rId43"/>
    <p:sldId id="302" r:id="rId44"/>
    <p:sldId id="303" r:id="rId45"/>
    <p:sldId id="304" r:id="rId46"/>
    <p:sldId id="305" r:id="rId47"/>
    <p:sldId id="306" r:id="rId48"/>
    <p:sldId id="307" r:id="rId49"/>
    <p:sldId id="308" r:id="rId50"/>
    <p:sldId id="309" r:id="rId51"/>
    <p:sldId id="310" r:id="rId52"/>
    <p:sldId id="315" r:id="rId53"/>
    <p:sldId id="266" r:id="rId54"/>
    <p:sldId id="311" r:id="rId55"/>
    <p:sldId id="312" r:id="rId56"/>
    <p:sldId id="316" r:id="rId57"/>
    <p:sldId id="317" r:id="rId58"/>
    <p:sldId id="318" r:id="rId59"/>
    <p:sldId id="322" r:id="rId60"/>
    <p:sldId id="267" r:id="rId61"/>
    <p:sldId id="361" r:id="rId62"/>
    <p:sldId id="319" r:id="rId63"/>
    <p:sldId id="320" r:id="rId64"/>
    <p:sldId id="321" r:id="rId65"/>
    <p:sldId id="313" r:id="rId66"/>
    <p:sldId id="362" r:id="rId67"/>
    <p:sldId id="314" r:id="rId68"/>
    <p:sldId id="325" r:id="rId69"/>
    <p:sldId id="324" r:id="rId70"/>
    <p:sldId id="330" r:id="rId71"/>
    <p:sldId id="326" r:id="rId72"/>
    <p:sldId id="327" r:id="rId73"/>
    <p:sldId id="341" r:id="rId74"/>
    <p:sldId id="342" r:id="rId75"/>
    <p:sldId id="328" r:id="rId76"/>
    <p:sldId id="329" r:id="rId77"/>
    <p:sldId id="348" r:id="rId78"/>
    <p:sldId id="344" r:id="rId79"/>
    <p:sldId id="345" r:id="rId80"/>
    <p:sldId id="337" r:id="rId81"/>
    <p:sldId id="331" r:id="rId82"/>
    <p:sldId id="332" r:id="rId83"/>
    <p:sldId id="333" r:id="rId84"/>
    <p:sldId id="354" r:id="rId85"/>
    <p:sldId id="334" r:id="rId86"/>
    <p:sldId id="375" r:id="rId87"/>
    <p:sldId id="374" r:id="rId88"/>
    <p:sldId id="376" r:id="rId89"/>
    <p:sldId id="377" r:id="rId90"/>
    <p:sldId id="378" r:id="rId91"/>
    <p:sldId id="363" r:id="rId9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33"/>
    <p:restoredTop sz="94640"/>
  </p:normalViewPr>
  <p:slideViewPr>
    <p:cSldViewPr snapToGrid="0" snapToObjects="1">
      <p:cViewPr varScale="1">
        <p:scale>
          <a:sx n="92" d="100"/>
          <a:sy n="92" d="100"/>
        </p:scale>
        <p:origin x="1672" y="17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s-ES_tradnl"/>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a:t>Click to edit Master subtitle style</a:t>
            </a:r>
            <a:endParaRPr lang="en-US" dirty="0"/>
          </a:p>
        </p:txBody>
      </p:sp>
      <p:sp>
        <p:nvSpPr>
          <p:cNvPr id="4" name="Date Placeholder 3"/>
          <p:cNvSpPr>
            <a:spLocks noGrp="1"/>
          </p:cNvSpPr>
          <p:nvPr>
            <p:ph type="dt" sz="half" idx="10"/>
          </p:nvPr>
        </p:nvSpPr>
        <p:spPr/>
        <p:txBody>
          <a:bodyPr/>
          <a:lstStyle/>
          <a:p>
            <a:fld id="{80B50E6D-35C0-2145-8708-D2CC4FB455F4}" type="datetimeFigureOut">
              <a:rPr lang="en-US" smtClean="0"/>
              <a:t>4/10/24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4" name="Date Placeholder 3"/>
          <p:cNvSpPr>
            <a:spLocks noGrp="1"/>
          </p:cNvSpPr>
          <p:nvPr>
            <p:ph type="dt" sz="half" idx="10"/>
          </p:nvPr>
        </p:nvSpPr>
        <p:spPr/>
        <p:txBody>
          <a:bodyPr/>
          <a:lstStyle/>
          <a:p>
            <a:fld id="{80B50E6D-35C0-2145-8708-D2CC4FB455F4}" type="datetimeFigureOut">
              <a:rPr lang="en-US" smtClean="0"/>
              <a:t>4/10/24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316E0D-1472-D244-A22E-4596A51B9E5A}" type="slidenum">
              <a:rPr lang="en-US" smtClean="0"/>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s-ES_tradnl"/>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4" name="Date Placeholder 3"/>
          <p:cNvSpPr>
            <a:spLocks noGrp="1"/>
          </p:cNvSpPr>
          <p:nvPr>
            <p:ph type="dt" sz="half" idx="10"/>
          </p:nvPr>
        </p:nvSpPr>
        <p:spPr/>
        <p:txBody>
          <a:bodyPr/>
          <a:lstStyle/>
          <a:p>
            <a:fld id="{80B50E6D-35C0-2145-8708-D2CC4FB455F4}" type="datetimeFigureOut">
              <a:rPr lang="en-US" smtClean="0"/>
              <a:t>4/10/24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316E0D-1472-D244-A22E-4596A51B9E5A}" type="slidenum">
              <a:rPr lang="en-US" smtClean="0"/>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Click to edit Master title style</a:t>
            </a:r>
            <a:endParaRPr lang="en-US"/>
          </a:p>
        </p:txBody>
      </p:sp>
      <p:sp>
        <p:nvSpPr>
          <p:cNvPr id="3" name="Content Placeholder 2"/>
          <p:cNvSpPr>
            <a:spLocks noGrp="1"/>
          </p:cNvSpPr>
          <p:nvPr>
            <p:ph idx="1"/>
          </p:nvPr>
        </p:nvSpPr>
        <p:spPr/>
        <p:txBody>
          <a:body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4" name="Date Placeholder 3"/>
          <p:cNvSpPr>
            <a:spLocks noGrp="1"/>
          </p:cNvSpPr>
          <p:nvPr>
            <p:ph type="dt" sz="half" idx="10"/>
          </p:nvPr>
        </p:nvSpPr>
        <p:spPr/>
        <p:txBody>
          <a:bodyPr/>
          <a:lstStyle/>
          <a:p>
            <a:fld id="{80B50E6D-35C0-2145-8708-D2CC4FB455F4}" type="datetimeFigureOut">
              <a:rPr lang="en-US" smtClean="0"/>
              <a:t>4/10/24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316E0D-1472-D244-A22E-4596A51B9E5A}" type="slidenum">
              <a:rPr lang="en-US" smtClean="0"/>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s-ES_tradnl"/>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Click to edit Master text styles</a:t>
            </a:r>
          </a:p>
        </p:txBody>
      </p:sp>
      <p:sp>
        <p:nvSpPr>
          <p:cNvPr id="4" name="Date Placeholder 3"/>
          <p:cNvSpPr>
            <a:spLocks noGrp="1"/>
          </p:cNvSpPr>
          <p:nvPr>
            <p:ph type="dt" sz="half" idx="10"/>
          </p:nvPr>
        </p:nvSpPr>
        <p:spPr/>
        <p:txBody>
          <a:bodyPr/>
          <a:lstStyle/>
          <a:p>
            <a:fld id="{80B50E6D-35C0-2145-8708-D2CC4FB455F4}" type="datetimeFigureOut">
              <a:rPr lang="en-US" smtClean="0"/>
              <a:t>4/10/24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316E0D-1472-D244-A22E-4596A51B9E5A}" type="slidenum">
              <a:rPr lang="en-US" smtClean="0"/>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dirty="0"/>
          </a:p>
        </p:txBody>
      </p:sp>
      <p:sp>
        <p:nvSpPr>
          <p:cNvPr id="5" name="Date Placeholder 4"/>
          <p:cNvSpPr>
            <a:spLocks noGrp="1"/>
          </p:cNvSpPr>
          <p:nvPr>
            <p:ph type="dt" sz="half" idx="10"/>
          </p:nvPr>
        </p:nvSpPr>
        <p:spPr/>
        <p:txBody>
          <a:bodyPr/>
          <a:lstStyle/>
          <a:p>
            <a:fld id="{80B50E6D-35C0-2145-8708-D2CC4FB455F4}" type="datetimeFigureOut">
              <a:rPr lang="en-US" smtClean="0"/>
              <a:t>4/10/24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316E0D-1472-D244-A22E-4596A51B9E5A}" type="slidenum">
              <a:rPr lang="en-US" smtClean="0"/>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_tradnl"/>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7" name="Date Placeholder 6"/>
          <p:cNvSpPr>
            <a:spLocks noGrp="1"/>
          </p:cNvSpPr>
          <p:nvPr>
            <p:ph type="dt" sz="half" idx="10"/>
          </p:nvPr>
        </p:nvSpPr>
        <p:spPr/>
        <p:txBody>
          <a:bodyPr/>
          <a:lstStyle/>
          <a:p>
            <a:fld id="{80B50E6D-35C0-2145-8708-D2CC4FB455F4}" type="datetimeFigureOut">
              <a:rPr lang="en-US" smtClean="0"/>
              <a:t>4/10/24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2316E0D-1472-D244-A22E-4596A51B9E5A}" type="slidenum">
              <a:rPr lang="en-US" smtClean="0"/>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Click to edit Master title style</a:t>
            </a:r>
            <a:endParaRPr lang="en-US"/>
          </a:p>
        </p:txBody>
      </p:sp>
      <p:sp>
        <p:nvSpPr>
          <p:cNvPr id="3" name="Date Placeholder 2"/>
          <p:cNvSpPr>
            <a:spLocks noGrp="1"/>
          </p:cNvSpPr>
          <p:nvPr>
            <p:ph type="dt" sz="half" idx="10"/>
          </p:nvPr>
        </p:nvSpPr>
        <p:spPr/>
        <p:txBody>
          <a:bodyPr/>
          <a:lstStyle/>
          <a:p>
            <a:fld id="{80B50E6D-35C0-2145-8708-D2CC4FB455F4}" type="datetimeFigureOut">
              <a:rPr lang="en-US" smtClean="0"/>
              <a:t>4/10/24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2316E0D-1472-D244-A22E-4596A51B9E5A}" type="slidenum">
              <a:rPr lang="en-US" smtClean="0"/>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B50E6D-35C0-2145-8708-D2CC4FB455F4}" type="datetimeFigureOut">
              <a:rPr lang="en-US" smtClean="0"/>
              <a:t>4/10/24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2316E0D-1472-D244-A22E-4596A51B9E5A}" type="slidenum">
              <a:rPr lang="en-US" smtClean="0"/>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s-ES_tradnl"/>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Click to edit Master text styles</a:t>
            </a:r>
          </a:p>
        </p:txBody>
      </p:sp>
      <p:sp>
        <p:nvSpPr>
          <p:cNvPr id="5" name="Date Placeholder 4"/>
          <p:cNvSpPr>
            <a:spLocks noGrp="1"/>
          </p:cNvSpPr>
          <p:nvPr>
            <p:ph type="dt" sz="half" idx="10"/>
          </p:nvPr>
        </p:nvSpPr>
        <p:spPr/>
        <p:txBody>
          <a:bodyPr/>
          <a:lstStyle/>
          <a:p>
            <a:fld id="{80B50E6D-35C0-2145-8708-D2CC4FB455F4}" type="datetimeFigureOut">
              <a:rPr lang="en-US" smtClean="0"/>
              <a:t>4/10/24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4ED01-E2A0-4C1E-8E21-014B99041579}" type="slidenum">
              <a:rPr lang="en-US" smtClean="0"/>
              <a:pPr/>
              <a:t>‹N›</a:t>
            </a:fld>
            <a:endParaRPr lang="en-US" dirty="0"/>
          </a:p>
        </p:txBody>
      </p:sp>
      <p:sp>
        <p:nvSpPr>
          <p:cNvPr id="9" name="Content Placeholder 8"/>
          <p:cNvSpPr>
            <a:spLocks noGrp="1"/>
          </p:cNvSpPr>
          <p:nvPr>
            <p:ph sz="quarter" idx="13"/>
          </p:nvPr>
        </p:nvSpPr>
        <p:spPr>
          <a:xfrm>
            <a:off x="304800" y="381000"/>
            <a:ext cx="7772400" cy="4942840"/>
          </a:xfrm>
        </p:spPr>
        <p:txBody>
          <a:body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s-ES_tradnl"/>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a:t>Drag picture to placeholder or click icon to add</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Click to edit Master text styles</a:t>
            </a:r>
          </a:p>
        </p:txBody>
      </p:sp>
      <p:sp>
        <p:nvSpPr>
          <p:cNvPr id="8" name="Date Placeholder 7"/>
          <p:cNvSpPr>
            <a:spLocks noGrp="1"/>
          </p:cNvSpPr>
          <p:nvPr>
            <p:ph type="dt" sz="half" idx="10"/>
          </p:nvPr>
        </p:nvSpPr>
        <p:spPr/>
        <p:txBody>
          <a:bodyPr/>
          <a:lstStyle/>
          <a:p>
            <a:fld id="{80B50E6D-35C0-2145-8708-D2CC4FB455F4}" type="datetimeFigureOut">
              <a:rPr lang="en-US" smtClean="0"/>
              <a:t>4/10/24</a:t>
            </a:fld>
            <a:endParaRPr lang="en-US"/>
          </a:p>
        </p:txBody>
      </p:sp>
      <p:sp>
        <p:nvSpPr>
          <p:cNvPr id="9" name="Slide Number Placeholder 8"/>
          <p:cNvSpPr>
            <a:spLocks noGrp="1"/>
          </p:cNvSpPr>
          <p:nvPr>
            <p:ph type="sldNum" sz="quarter" idx="11"/>
          </p:nvPr>
        </p:nvSpPr>
        <p:spPr/>
        <p:txBody>
          <a:bodyPr/>
          <a:lstStyle/>
          <a:p>
            <a:fld id="{62316E0D-1472-D244-A22E-4596A51B9E5A}" type="slidenum">
              <a:rPr lang="en-US" smtClean="0"/>
              <a:t>‹N›</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s-ES_tradnl"/>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62316E0D-1472-D244-A22E-4596A51B9E5A}" type="slidenum">
              <a:rPr lang="en-US" smtClean="0"/>
              <a:t>‹N›</a:t>
            </a:fld>
            <a:endParaRPr lang="en-US"/>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80B50E6D-35C0-2145-8708-D2CC4FB455F4}" type="datetimeFigureOut">
              <a:rPr lang="en-US" smtClean="0"/>
              <a:t>4/10/24</a:t>
            </a:fld>
            <a:endParaRPr lang="en-US"/>
          </a:p>
        </p:txBody>
      </p:sp>
    </p:spTree>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52.jpe"/><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88533"/>
            <a:ext cx="7543800" cy="2902073"/>
          </a:xfrm>
        </p:spPr>
        <p:txBody>
          <a:bodyPr/>
          <a:lstStyle/>
          <a:p>
            <a:r>
              <a:rPr lang="it-IT" sz="5500" dirty="0"/>
              <a:t>Diritto matrimoniale canonico</a:t>
            </a:r>
          </a:p>
        </p:txBody>
      </p:sp>
      <p:sp>
        <p:nvSpPr>
          <p:cNvPr id="3" name="Subtitle 2"/>
          <p:cNvSpPr>
            <a:spLocks noGrp="1"/>
          </p:cNvSpPr>
          <p:nvPr>
            <p:ph type="subTitle" idx="1"/>
          </p:nvPr>
        </p:nvSpPr>
        <p:spPr>
          <a:xfrm>
            <a:off x="846667" y="4599709"/>
            <a:ext cx="6741160" cy="1225357"/>
          </a:xfrm>
        </p:spPr>
        <p:txBody>
          <a:bodyPr>
            <a:normAutofit/>
          </a:bodyPr>
          <a:lstStyle/>
          <a:p>
            <a:pPr algn="r"/>
            <a:r>
              <a:rPr lang="en-US" sz="3000" dirty="0">
                <a:solidFill>
                  <a:srgbClr val="800000"/>
                </a:solidFill>
              </a:rPr>
              <a:t>PUSC </a:t>
            </a:r>
          </a:p>
        </p:txBody>
      </p:sp>
    </p:spTree>
    <p:extLst>
      <p:ext uri="{BB962C8B-B14F-4D97-AF65-F5344CB8AC3E}">
        <p14:creationId xmlns:p14="http://schemas.microsoft.com/office/powerpoint/2010/main" val="42679104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0"/>
            <a:ext cx="7620000" cy="765166"/>
          </a:xfrm>
        </p:spPr>
        <p:txBody>
          <a:bodyPr/>
          <a:lstStyle/>
          <a:p>
            <a:r>
              <a:rPr lang="es-ES" sz="3000" dirty="0" err="1"/>
              <a:t>Istituto</a:t>
            </a:r>
            <a:r>
              <a:rPr lang="es-ES" sz="3000" dirty="0"/>
              <a:t> </a:t>
            </a:r>
            <a:r>
              <a:rPr lang="es-ES" sz="3000" dirty="0" err="1"/>
              <a:t>naturale</a:t>
            </a:r>
            <a:endParaRPr lang="it-IT" sz="3000" dirty="0"/>
          </a:p>
        </p:txBody>
      </p:sp>
      <p:sp>
        <p:nvSpPr>
          <p:cNvPr id="3" name="Marcador de contenido 2"/>
          <p:cNvSpPr>
            <a:spLocks noGrp="1"/>
          </p:cNvSpPr>
          <p:nvPr>
            <p:ph idx="1"/>
          </p:nvPr>
        </p:nvSpPr>
        <p:spPr>
          <a:xfrm>
            <a:off x="227939" y="765166"/>
            <a:ext cx="8090561" cy="6092834"/>
          </a:xfrm>
        </p:spPr>
        <p:txBody>
          <a:bodyPr>
            <a:normAutofit/>
          </a:bodyPr>
          <a:lstStyle/>
          <a:p>
            <a:r>
              <a:rPr lang="it-IT" dirty="0"/>
              <a:t>Istituto naturale. Contenuto né arbitrario né “culturale”. Il disegno </a:t>
            </a:r>
            <a:r>
              <a:rPr lang="it-IT" dirty="0">
                <a:solidFill>
                  <a:srgbClr val="FF0000"/>
                </a:solidFill>
              </a:rPr>
              <a:t>originale</a:t>
            </a:r>
            <a:r>
              <a:rPr lang="it-IT" dirty="0"/>
              <a:t> di Dio, autore di ogni matrimonio.</a:t>
            </a:r>
          </a:p>
          <a:p>
            <a:r>
              <a:rPr lang="it-IT" dirty="0"/>
              <a:t>L’essenza del matrimonio è proprio l’una caro. Il livello dell’essere e del dover essere. Gli sposi vogliono “</a:t>
            </a:r>
            <a:r>
              <a:rPr lang="it-IT" dirty="0">
                <a:solidFill>
                  <a:srgbClr val="FF0000"/>
                </a:solidFill>
              </a:rPr>
              <a:t>essere</a:t>
            </a:r>
            <a:r>
              <a:rPr lang="it-IT" dirty="0"/>
              <a:t>” sposi (donarsi vicendevolmente, diventare una sola carne) più che “vivere come” sposi o “essere ritenuti” tali dalla società.</a:t>
            </a:r>
          </a:p>
          <a:p>
            <a:r>
              <a:rPr lang="it-IT" dirty="0"/>
              <a:t>Gli elementi sui quali poggia il sistema matrimoniale (cfr. can. 1057): </a:t>
            </a:r>
            <a:r>
              <a:rPr lang="it-IT" dirty="0">
                <a:solidFill>
                  <a:srgbClr val="FF0000"/>
                </a:solidFill>
              </a:rPr>
              <a:t>consenso</a:t>
            </a:r>
            <a:r>
              <a:rPr lang="it-IT" dirty="0"/>
              <a:t>, capacità o </a:t>
            </a:r>
            <a:r>
              <a:rPr lang="it-IT" dirty="0">
                <a:solidFill>
                  <a:srgbClr val="FF0000"/>
                </a:solidFill>
              </a:rPr>
              <a:t>abilità</a:t>
            </a:r>
            <a:r>
              <a:rPr lang="it-IT" dirty="0"/>
              <a:t> (assenza di impedimenti), </a:t>
            </a:r>
            <a:r>
              <a:rPr lang="it-IT" dirty="0">
                <a:solidFill>
                  <a:srgbClr val="FF0000"/>
                </a:solidFill>
              </a:rPr>
              <a:t>forma</a:t>
            </a:r>
            <a:r>
              <a:rPr lang="it-IT" dirty="0"/>
              <a:t>.</a:t>
            </a:r>
          </a:p>
          <a:p>
            <a:pPr lvl="1"/>
            <a:r>
              <a:rPr lang="it-IT" dirty="0"/>
              <a:t>La persona deve voler sposarsi, poter farlo e veder riconosciuta la sua volontà.</a:t>
            </a:r>
          </a:p>
          <a:p>
            <a:pPr lvl="1"/>
            <a:r>
              <a:rPr lang="it-IT" dirty="0"/>
              <a:t>La volontà dei coniugi dev’essere “matrimoniale”: decidono se sposarsi o meno, ma non decidono il contenuto della relazione.</a:t>
            </a:r>
          </a:p>
          <a:p>
            <a:r>
              <a:rPr lang="it-IT" dirty="0"/>
              <a:t>Non c’è contrapposizione tra </a:t>
            </a:r>
            <a:r>
              <a:rPr lang="it-IT" dirty="0">
                <a:solidFill>
                  <a:srgbClr val="FF0000"/>
                </a:solidFill>
              </a:rPr>
              <a:t>libertà e natura</a:t>
            </a:r>
            <a:r>
              <a:rPr lang="it-IT" dirty="0"/>
              <a:t>. L’essenza della libertà non sta nella facoltà di scegliere ma nella possibilità di scegliere il bene.</a:t>
            </a:r>
          </a:p>
        </p:txBody>
      </p:sp>
    </p:spTree>
    <p:extLst>
      <p:ext uri="{BB962C8B-B14F-4D97-AF65-F5344CB8AC3E}">
        <p14:creationId xmlns:p14="http://schemas.microsoft.com/office/powerpoint/2010/main" val="6923170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457200" y="111125"/>
            <a:ext cx="1847417" cy="516071"/>
          </a:xfrm>
        </p:spPr>
        <p:txBody>
          <a:bodyPr/>
          <a:lstStyle/>
          <a:p>
            <a:r>
              <a:rPr lang="it-IT" sz="3000" dirty="0"/>
              <a:t>Proprietà</a:t>
            </a:r>
          </a:p>
        </p:txBody>
      </p:sp>
      <p:sp>
        <p:nvSpPr>
          <p:cNvPr id="5" name="Marcador de contenido 4"/>
          <p:cNvSpPr>
            <a:spLocks noGrp="1"/>
          </p:cNvSpPr>
          <p:nvPr>
            <p:ph sz="half" idx="1"/>
          </p:nvPr>
        </p:nvSpPr>
        <p:spPr>
          <a:xfrm>
            <a:off x="109471" y="953038"/>
            <a:ext cx="3657600" cy="5173442"/>
          </a:xfrm>
        </p:spPr>
        <p:txBody>
          <a:bodyPr>
            <a:normAutofit/>
          </a:bodyPr>
          <a:lstStyle/>
          <a:p>
            <a:pPr marL="114300" indent="0">
              <a:buNone/>
            </a:pPr>
            <a:endParaRPr lang="it-IT" dirty="0"/>
          </a:p>
        </p:txBody>
      </p:sp>
      <p:sp>
        <p:nvSpPr>
          <p:cNvPr id="6" name="Marcador de contenido 5"/>
          <p:cNvSpPr>
            <a:spLocks noGrp="1"/>
          </p:cNvSpPr>
          <p:nvPr>
            <p:ph sz="half" idx="2"/>
          </p:nvPr>
        </p:nvSpPr>
        <p:spPr>
          <a:xfrm>
            <a:off x="3146778" y="211667"/>
            <a:ext cx="5353756" cy="6646333"/>
          </a:xfrm>
        </p:spPr>
        <p:txBody>
          <a:bodyPr>
            <a:noAutofit/>
          </a:bodyPr>
          <a:lstStyle/>
          <a:p>
            <a:r>
              <a:rPr lang="it-IT" sz="2100" dirty="0"/>
              <a:t>Le </a:t>
            </a:r>
            <a:r>
              <a:rPr lang="it-IT" sz="2100" b="1" dirty="0"/>
              <a:t>proprietà</a:t>
            </a:r>
            <a:r>
              <a:rPr lang="it-IT" sz="2100" dirty="0"/>
              <a:t> sono </a:t>
            </a:r>
            <a:r>
              <a:rPr lang="it-IT" sz="2100" dirty="0">
                <a:solidFill>
                  <a:srgbClr val="FF0000"/>
                </a:solidFill>
              </a:rPr>
              <a:t>l’unità</a:t>
            </a:r>
            <a:r>
              <a:rPr lang="it-IT" sz="2100" dirty="0"/>
              <a:t> e </a:t>
            </a:r>
            <a:r>
              <a:rPr lang="it-IT" sz="2100" dirty="0">
                <a:solidFill>
                  <a:srgbClr val="FF0000"/>
                </a:solidFill>
              </a:rPr>
              <a:t>l’indissolubilità</a:t>
            </a:r>
            <a:r>
              <a:rPr lang="it-IT" sz="2100" dirty="0"/>
              <a:t> (cfr. can. 1056). Sono proprietà di ogni matrimonio, non solo di quello cristiano. Corrispondono alla verità originale del matrimonio (“all’inizio non fu così…”).</a:t>
            </a:r>
          </a:p>
          <a:p>
            <a:r>
              <a:rPr lang="it-IT" sz="2100" dirty="0"/>
              <a:t>Sono proprietà non perché sono importanti ma perché definiscono e strutturano il matrimonio: lo si riconosce proprio perché è un’unione totale nella dimensione coniugale della persona, totale nel tempo (indissolubile) e nella donazione esclusiva (unità-fedeltà). L’unità e l’indissolubilità sono il modo proprio come sono uniti i coniugi.</a:t>
            </a:r>
          </a:p>
          <a:p>
            <a:r>
              <a:rPr lang="it-IT" sz="2100" dirty="0"/>
              <a:t>L’indissolubilità non è un desiderio o una tendenza, nemmeno un obbligo, ma un </a:t>
            </a:r>
            <a:r>
              <a:rPr lang="it-IT" sz="2100" dirty="0">
                <a:solidFill>
                  <a:srgbClr val="FF0000"/>
                </a:solidFill>
              </a:rPr>
              <a:t>dono</a:t>
            </a:r>
            <a:r>
              <a:rPr lang="it-IT" sz="2100" dirty="0"/>
              <a:t>. Un dono di Dio, per questo è possibile e allo stesso tempo richiesto dalla natura.</a:t>
            </a:r>
          </a:p>
        </p:txBody>
      </p:sp>
      <p:pic>
        <p:nvPicPr>
          <p:cNvPr id="3" name="Picture 2" descr="lucchetti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471" y="1302410"/>
            <a:ext cx="3176655" cy="3968090"/>
          </a:xfrm>
          <a:prstGeom prst="rect">
            <a:avLst/>
          </a:prstGeom>
        </p:spPr>
      </p:pic>
    </p:spTree>
    <p:extLst>
      <p:ext uri="{BB962C8B-B14F-4D97-AF65-F5344CB8AC3E}">
        <p14:creationId xmlns:p14="http://schemas.microsoft.com/office/powerpoint/2010/main" val="34307644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9"/>
            <a:ext cx="7813964" cy="445798"/>
          </a:xfrm>
        </p:spPr>
        <p:txBody>
          <a:bodyPr/>
          <a:lstStyle/>
          <a:p>
            <a:r>
              <a:rPr lang="it-IT" sz="3000" dirty="0"/>
              <a:t>Fini del matrimonio</a:t>
            </a:r>
          </a:p>
        </p:txBody>
      </p:sp>
      <p:sp>
        <p:nvSpPr>
          <p:cNvPr id="3" name="Marcador de contenido 2"/>
          <p:cNvSpPr>
            <a:spLocks noGrp="1"/>
          </p:cNvSpPr>
          <p:nvPr>
            <p:ph sz="half" idx="1"/>
          </p:nvPr>
        </p:nvSpPr>
        <p:spPr>
          <a:xfrm>
            <a:off x="0" y="3956068"/>
            <a:ext cx="8686800" cy="2901932"/>
          </a:xfrm>
        </p:spPr>
        <p:txBody>
          <a:bodyPr>
            <a:normAutofit fontScale="77500" lnSpcReduction="20000"/>
          </a:bodyPr>
          <a:lstStyle/>
          <a:p>
            <a:r>
              <a:rPr lang="it-IT" dirty="0"/>
              <a:t>I </a:t>
            </a:r>
            <a:r>
              <a:rPr lang="it-IT" dirty="0">
                <a:solidFill>
                  <a:srgbClr val="FF0000"/>
                </a:solidFill>
              </a:rPr>
              <a:t>fini</a:t>
            </a:r>
            <a:r>
              <a:rPr lang="it-IT" dirty="0"/>
              <a:t> del matrimonio: quello verso cui tende la natura. Secondo il can. 1055 sono il bene dei </a:t>
            </a:r>
            <a:r>
              <a:rPr lang="it-IT" dirty="0">
                <a:solidFill>
                  <a:srgbClr val="FF0000"/>
                </a:solidFill>
              </a:rPr>
              <a:t>coniugi</a:t>
            </a:r>
            <a:r>
              <a:rPr lang="it-IT" dirty="0"/>
              <a:t> e il bene della </a:t>
            </a:r>
            <a:r>
              <a:rPr lang="it-IT" dirty="0">
                <a:solidFill>
                  <a:srgbClr val="FF0000"/>
                </a:solidFill>
              </a:rPr>
              <a:t>prole</a:t>
            </a:r>
            <a:r>
              <a:rPr lang="it-IT" dirty="0"/>
              <a:t>. Tutti e due seguono la dinamica della donazione coniugale: se la donazione è </a:t>
            </a:r>
            <a:r>
              <a:rPr lang="it-IT" dirty="0">
                <a:solidFill>
                  <a:srgbClr val="FF0000"/>
                </a:solidFill>
              </a:rPr>
              <a:t>veramente coniugale</a:t>
            </a:r>
            <a:r>
              <a:rPr lang="it-IT" dirty="0"/>
              <a:t>, cercherà il bene dell’altro e sarà aperto alla vita. Un atteggiamento antinatalista è anticoniugale e contrario al bene dei coniugi. Non si può perseguire un fine a scapito dell’altro.</a:t>
            </a:r>
          </a:p>
          <a:p>
            <a:r>
              <a:rPr lang="it-IT" dirty="0"/>
              <a:t>Sono fini perché il matrimonio si </a:t>
            </a:r>
            <a:r>
              <a:rPr lang="it-IT" dirty="0">
                <a:solidFill>
                  <a:srgbClr val="FF0000"/>
                </a:solidFill>
              </a:rPr>
              <a:t>apre</a:t>
            </a:r>
            <a:r>
              <a:rPr lang="it-IT" dirty="0"/>
              <a:t>, si orienta verso di essi. Non perché necessariamente debba raggiungerli: i figli possono non arrivare, ma non possono essere esclusi. Il matrimonio può fallire, ma nell’origine deve essere orientato verso il bene di entrambi i coniugi.</a:t>
            </a:r>
          </a:p>
          <a:p>
            <a:endParaRPr lang="it-IT" dirty="0"/>
          </a:p>
        </p:txBody>
      </p:sp>
      <p:pic>
        <p:nvPicPr>
          <p:cNvPr id="5" name="Marcador de contenido 4"/>
          <p:cNvPicPr>
            <a:picLocks noGrp="1" noChangeAspect="1"/>
          </p:cNvPicPr>
          <p:nvPr>
            <p:ph sz="half" idx="2"/>
          </p:nvPr>
        </p:nvPicPr>
        <p:blipFill>
          <a:blip r:embed="rId2">
            <a:extLst>
              <a:ext uri="{28A0092B-C50C-407E-A947-70E740481C1C}">
                <a14:useLocalDpi xmlns:a14="http://schemas.microsoft.com/office/drawing/2010/main" val="0"/>
              </a:ext>
            </a:extLst>
          </a:blip>
          <a:srcRect l="-18453" r="-18453"/>
          <a:stretch>
            <a:fillRect/>
          </a:stretch>
        </p:blipFill>
        <p:spPr>
          <a:xfrm>
            <a:off x="0" y="816429"/>
            <a:ext cx="8588829" cy="3021855"/>
          </a:xfrm>
        </p:spPr>
      </p:pic>
    </p:spTree>
    <p:extLst>
      <p:ext uri="{BB962C8B-B14F-4D97-AF65-F5344CB8AC3E}">
        <p14:creationId xmlns:p14="http://schemas.microsoft.com/office/powerpoint/2010/main" val="13128315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457200" y="274638"/>
            <a:ext cx="7620000" cy="392847"/>
          </a:xfrm>
        </p:spPr>
        <p:txBody>
          <a:bodyPr/>
          <a:lstStyle/>
          <a:p>
            <a:r>
              <a:rPr lang="it-IT" sz="3000" dirty="0"/>
              <a:t>La sacramentalità del matrimonio</a:t>
            </a:r>
          </a:p>
        </p:txBody>
      </p:sp>
      <p:sp>
        <p:nvSpPr>
          <p:cNvPr id="5" name="Marcador de contenido 4"/>
          <p:cNvSpPr>
            <a:spLocks noGrp="1"/>
          </p:cNvSpPr>
          <p:nvPr>
            <p:ph sz="half" idx="1"/>
          </p:nvPr>
        </p:nvSpPr>
        <p:spPr>
          <a:xfrm>
            <a:off x="1" y="781445"/>
            <a:ext cx="5252018" cy="6076555"/>
          </a:xfrm>
        </p:spPr>
        <p:txBody>
          <a:bodyPr>
            <a:normAutofit fontScale="85000" lnSpcReduction="20000"/>
          </a:bodyPr>
          <a:lstStyle/>
          <a:p>
            <a:r>
              <a:rPr lang="it-IT" dirty="0"/>
              <a:t>Le </a:t>
            </a:r>
            <a:r>
              <a:rPr lang="it-IT" dirty="0">
                <a:solidFill>
                  <a:srgbClr val="FF0000"/>
                </a:solidFill>
              </a:rPr>
              <a:t>tre istituzioni </a:t>
            </a:r>
            <a:r>
              <a:rPr lang="it-IT" dirty="0"/>
              <a:t>del matrimonio. Il matrimonio nell'ordine della </a:t>
            </a:r>
            <a:r>
              <a:rPr lang="it-IT" dirty="0">
                <a:solidFill>
                  <a:srgbClr val="FF0000"/>
                </a:solidFill>
              </a:rPr>
              <a:t>creazione</a:t>
            </a:r>
            <a:r>
              <a:rPr lang="it-IT" dirty="0"/>
              <a:t> ("sacramento primordiale") e nell'ordine della </a:t>
            </a:r>
            <a:r>
              <a:rPr lang="it-IT" dirty="0">
                <a:solidFill>
                  <a:srgbClr val="FF0000"/>
                </a:solidFill>
              </a:rPr>
              <a:t>redenzione</a:t>
            </a:r>
            <a:r>
              <a:rPr lang="it-IT" dirty="0"/>
              <a:t>. Cfr. Giovanni Paolo II, Uomo e la donna li creò. Catechesi del mercoledì sull'amore umano.  </a:t>
            </a:r>
          </a:p>
          <a:p>
            <a:pPr lvl="1"/>
            <a:r>
              <a:rPr lang="it-IT" dirty="0" err="1"/>
              <a:t>Ef</a:t>
            </a:r>
            <a:r>
              <a:rPr lang="it-IT" dirty="0"/>
              <a:t> 5, 31-32: “Per questo l'uomo lascerà suo padre e sua madre e si unirà a sua moglie, e i due diventeranno una sola carne. Questo mistero è grande; lo dico in riferimento a Cristo e alla Chiesa ”. </a:t>
            </a:r>
          </a:p>
          <a:p>
            <a:r>
              <a:rPr lang="it-IT" dirty="0"/>
              <a:t>Tre unioni (il matrimonio cristiano, l'unione di Cristo con la Chiesa, l’una caro). </a:t>
            </a:r>
          </a:p>
          <a:p>
            <a:r>
              <a:rPr lang="it-IT" dirty="0"/>
              <a:t>Il </a:t>
            </a:r>
            <a:r>
              <a:rPr lang="it-IT" i="1" dirty="0" err="1">
                <a:solidFill>
                  <a:srgbClr val="FF0000"/>
                </a:solidFill>
              </a:rPr>
              <a:t>sacramentum</a:t>
            </a:r>
            <a:r>
              <a:rPr lang="it-IT" i="1" dirty="0">
                <a:solidFill>
                  <a:srgbClr val="FF0000"/>
                </a:solidFill>
              </a:rPr>
              <a:t> magnum</a:t>
            </a:r>
            <a:r>
              <a:rPr lang="it-IT" i="1" dirty="0"/>
              <a:t> </a:t>
            </a:r>
            <a:r>
              <a:rPr lang="it-IT" dirty="0"/>
              <a:t>(che "si riferisce a Cristo e alla Chiesa") è precisamente il matrimonio dell'inizio, l’</a:t>
            </a:r>
            <a:r>
              <a:rPr lang="it-IT" i="1" dirty="0">
                <a:solidFill>
                  <a:srgbClr val="FF0000"/>
                </a:solidFill>
              </a:rPr>
              <a:t>una</a:t>
            </a:r>
            <a:r>
              <a:rPr lang="it-IT" i="1" dirty="0"/>
              <a:t> </a:t>
            </a:r>
            <a:r>
              <a:rPr lang="it-IT" i="1" dirty="0">
                <a:solidFill>
                  <a:srgbClr val="FF0000"/>
                </a:solidFill>
              </a:rPr>
              <a:t>caro</a:t>
            </a:r>
            <a:r>
              <a:rPr lang="it-IT" dirty="0"/>
              <a:t> della Genesi. </a:t>
            </a:r>
          </a:p>
        </p:txBody>
      </p:sp>
      <p:pic>
        <p:nvPicPr>
          <p:cNvPr id="3" name="Content Placeholder 2" descr="princesa prometida.jpg"/>
          <p:cNvPicPr>
            <a:picLocks noGrp="1" noChangeAspect="1"/>
          </p:cNvPicPr>
          <p:nvPr>
            <p:ph sz="half" idx="2"/>
          </p:nvPr>
        </p:nvPicPr>
        <p:blipFill>
          <a:blip r:embed="rId2">
            <a:extLst>
              <a:ext uri="{28A0092B-C50C-407E-A947-70E740481C1C}">
                <a14:useLocalDpi xmlns:a14="http://schemas.microsoft.com/office/drawing/2010/main" val="0"/>
              </a:ext>
            </a:extLst>
          </a:blip>
          <a:srcRect t="-41558" b="-41558"/>
          <a:stretch>
            <a:fillRect/>
          </a:stretch>
        </p:blipFill>
        <p:spPr>
          <a:xfrm>
            <a:off x="5252019" y="781050"/>
            <a:ext cx="3891980" cy="5345113"/>
          </a:xfrm>
        </p:spPr>
      </p:pic>
    </p:spTree>
    <p:extLst>
      <p:ext uri="{BB962C8B-B14F-4D97-AF65-F5344CB8AC3E}">
        <p14:creationId xmlns:p14="http://schemas.microsoft.com/office/powerpoint/2010/main" val="30825560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607040" y="156800"/>
            <a:ext cx="536960" cy="736956"/>
          </a:xfrm>
        </p:spPr>
        <p:txBody>
          <a:bodyPr/>
          <a:lstStyle/>
          <a:p>
            <a:endParaRPr lang="en-US" dirty="0"/>
          </a:p>
        </p:txBody>
      </p:sp>
      <p:sp>
        <p:nvSpPr>
          <p:cNvPr id="6" name="Content Placeholder 5"/>
          <p:cNvSpPr>
            <a:spLocks noGrp="1"/>
          </p:cNvSpPr>
          <p:nvPr>
            <p:ph idx="1"/>
          </p:nvPr>
        </p:nvSpPr>
        <p:spPr>
          <a:xfrm>
            <a:off x="0" y="156800"/>
            <a:ext cx="8492836" cy="6590364"/>
          </a:xfrm>
        </p:spPr>
        <p:txBody>
          <a:bodyPr>
            <a:normAutofit lnSpcReduction="10000"/>
          </a:bodyPr>
          <a:lstStyle/>
          <a:p>
            <a:r>
              <a:rPr lang="it-IT" sz="2400" dirty="0"/>
              <a:t>Giovanni Paolo II collega la sacramentalità del matrimonio come uno dei sette sacramenti alla sua capacità - anche quando non è un sacramento in senso stretto perché i due coniugi non sono battezzati - di </a:t>
            </a:r>
            <a:r>
              <a:rPr lang="it-IT" sz="2400" dirty="0">
                <a:solidFill>
                  <a:srgbClr val="FF0000"/>
                </a:solidFill>
              </a:rPr>
              <a:t>rivelare l'amore sponsale di Cristo</a:t>
            </a:r>
            <a:r>
              <a:rPr lang="it-IT" sz="2400" dirty="0"/>
              <a:t>. Sia le nozze "del principio" che le nozze della redenzione sono segni dell'amore di Cristo per gli uomini: prima di Cristo, come </a:t>
            </a:r>
            <a:r>
              <a:rPr lang="it-IT" sz="2400" dirty="0">
                <a:solidFill>
                  <a:srgbClr val="FF0000"/>
                </a:solidFill>
              </a:rPr>
              <a:t>proclamazione</a:t>
            </a:r>
            <a:r>
              <a:rPr lang="it-IT" sz="2400" dirty="0"/>
              <a:t> e figura del sacramento. Dopo la sua venuta, come </a:t>
            </a:r>
            <a:r>
              <a:rPr lang="it-IT" sz="2400" dirty="0">
                <a:solidFill>
                  <a:srgbClr val="FF0000"/>
                </a:solidFill>
              </a:rPr>
              <a:t>realizzazione</a:t>
            </a:r>
            <a:r>
              <a:rPr lang="it-IT" sz="2400" dirty="0"/>
              <a:t> di questa unione. Quindi, ogni matrimonio partecipa necessariamente (anche se non è un sacramento in senso stretto) al piano </a:t>
            </a:r>
            <a:r>
              <a:rPr lang="it-IT" sz="2400" dirty="0" err="1"/>
              <a:t>creazionale</a:t>
            </a:r>
            <a:r>
              <a:rPr lang="it-IT" sz="2400" dirty="0"/>
              <a:t> e salvifico voluto da Dio. </a:t>
            </a:r>
          </a:p>
          <a:p>
            <a:r>
              <a:rPr lang="it-IT" sz="2400" dirty="0"/>
              <a:t>La </a:t>
            </a:r>
            <a:r>
              <a:rPr lang="it-IT" sz="2400" dirty="0">
                <a:solidFill>
                  <a:srgbClr val="FF0000"/>
                </a:solidFill>
              </a:rPr>
              <a:t>prima rivelazione </a:t>
            </a:r>
            <a:r>
              <a:rPr lang="it-IT" sz="2400" dirty="0"/>
              <a:t>di ciò che Dio ha da dire (Dio ama il suo popolo) si trova nell’una caro. La pienezza, nell’Incarnazione.</a:t>
            </a:r>
          </a:p>
          <a:p>
            <a:pPr lvl="1"/>
            <a:r>
              <a:rPr lang="it-IT" sz="2200" i="1" dirty="0"/>
              <a:t>Le parole della</a:t>
            </a:r>
            <a:r>
              <a:rPr lang="it-IT" sz="2200" dirty="0"/>
              <a:t> </a:t>
            </a:r>
            <a:r>
              <a:rPr lang="it-IT" sz="2200" i="1" dirty="0"/>
              <a:t>Genesi 2, 24</a:t>
            </a:r>
            <a:r>
              <a:rPr lang="it-IT" sz="2200" dirty="0"/>
              <a:t>, “l’uomo . . . si unirà a sua moglie e i due saranno una sola carne”, (…) </a:t>
            </a:r>
            <a:r>
              <a:rPr lang="it-IT" sz="2200" i="1" dirty="0"/>
              <a:t>costituiscono il matrimonio quale parte integrante</a:t>
            </a:r>
            <a:r>
              <a:rPr lang="it-IT" sz="2200" dirty="0"/>
              <a:t> e, in certo senso, centrale del “</a:t>
            </a:r>
            <a:r>
              <a:rPr lang="it-IT" sz="2200" i="1" dirty="0"/>
              <a:t>sacramento della creazione</a:t>
            </a:r>
            <a:r>
              <a:rPr lang="it-IT" sz="2200" dirty="0"/>
              <a:t>”. (…) Secondo queste parole, il matrimonio è sacramento in quanto parte integrale e, direi, punto centrale del “sacramento della creazione”. In questo senso è sacramento </a:t>
            </a:r>
            <a:r>
              <a:rPr lang="it-IT" sz="2200" dirty="0">
                <a:solidFill>
                  <a:srgbClr val="FF0000"/>
                </a:solidFill>
              </a:rPr>
              <a:t>primordiale</a:t>
            </a:r>
            <a:r>
              <a:rPr lang="it-IT" sz="2200" dirty="0"/>
              <a:t> (Giovanni Paolo II).</a:t>
            </a:r>
            <a:endParaRPr lang="en-US" sz="2200" dirty="0"/>
          </a:p>
        </p:txBody>
      </p:sp>
    </p:spTree>
    <p:extLst>
      <p:ext uri="{BB962C8B-B14F-4D97-AF65-F5344CB8AC3E}">
        <p14:creationId xmlns:p14="http://schemas.microsoft.com/office/powerpoint/2010/main" val="11681408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246326"/>
          </a:xfrm>
        </p:spPr>
        <p:txBody>
          <a:bodyPr/>
          <a:lstStyle/>
          <a:p>
            <a:endParaRPr lang="en-US" dirty="0"/>
          </a:p>
        </p:txBody>
      </p:sp>
      <p:sp>
        <p:nvSpPr>
          <p:cNvPr id="4" name="Content Placeholder 3"/>
          <p:cNvSpPr>
            <a:spLocks noGrp="1"/>
          </p:cNvSpPr>
          <p:nvPr>
            <p:ph sz="half" idx="2"/>
          </p:nvPr>
        </p:nvSpPr>
        <p:spPr>
          <a:xfrm>
            <a:off x="1" y="1898017"/>
            <a:ext cx="8589818" cy="4959983"/>
          </a:xfrm>
        </p:spPr>
        <p:txBody>
          <a:bodyPr>
            <a:noAutofit/>
          </a:bodyPr>
          <a:lstStyle/>
          <a:p>
            <a:r>
              <a:rPr lang="it-IT" sz="2200" dirty="0"/>
              <a:t>Il Codice di Diritto Canonico esprime questa continuità (o </a:t>
            </a:r>
            <a:r>
              <a:rPr lang="it-IT" sz="2200" b="1" dirty="0"/>
              <a:t>inseparabilità</a:t>
            </a:r>
            <a:r>
              <a:rPr lang="it-IT" sz="2200" dirty="0"/>
              <a:t>) tra matrimonio e sacramento nel can. 1055 § 2: non ci può essere matrimonio (tra battezzati) che non sia per ciò stesso un sacramento</a:t>
            </a:r>
            <a:r>
              <a:rPr lang="es-ES" sz="2200" dirty="0"/>
              <a:t>.</a:t>
            </a:r>
          </a:p>
          <a:p>
            <a:r>
              <a:rPr lang="it-IT" sz="2200" dirty="0"/>
              <a:t>Di conseguenza, non solo non è realistico pensare a </a:t>
            </a:r>
            <a:r>
              <a:rPr lang="it-IT" sz="2200"/>
              <a:t>un matrimonio </a:t>
            </a:r>
            <a:r>
              <a:rPr lang="it-IT" sz="2200" dirty="0"/>
              <a:t>non sacramentale tra i battezzati (cfr. can. 1055 § 2), ma anche affermare l'esistenza di un matrimonio "naturale" estraneo alla virtualità significativa dell'amore sponsale di Cristo. Inoltre, il matrimonio è </a:t>
            </a:r>
            <a:r>
              <a:rPr lang="it-IT" sz="2200" dirty="0">
                <a:solidFill>
                  <a:srgbClr val="FF0000"/>
                </a:solidFill>
              </a:rPr>
              <a:t>tanto più "naturale" </a:t>
            </a:r>
            <a:r>
              <a:rPr lang="it-IT" sz="2200" dirty="0"/>
              <a:t>quanto più è conforme al suo proprio significato, che si completa nel sacramento della Nuova Legge proprio perché il disegno originale di Dio consiste nel suo orientamento verso Cristo</a:t>
            </a:r>
            <a:r>
              <a:rPr lang="es-ES" sz="2200" dirty="0"/>
              <a:t>.</a:t>
            </a:r>
          </a:p>
          <a:p>
            <a:r>
              <a:rPr lang="it-IT" sz="2000" b="1" dirty="0">
                <a:solidFill>
                  <a:srgbClr val="FF0000"/>
                </a:solidFill>
              </a:rPr>
              <a:t>Specificità</a:t>
            </a:r>
            <a:r>
              <a:rPr lang="it-IT" sz="2000" dirty="0"/>
              <a:t> rispetto agli altri sacramenti. Il segno sacramentale è la realtà naturale stessa. </a:t>
            </a:r>
            <a:r>
              <a:rPr lang="it-IT" sz="2000" i="1" dirty="0">
                <a:solidFill>
                  <a:srgbClr val="FF0000"/>
                </a:solidFill>
              </a:rPr>
              <a:t>Dum </a:t>
            </a:r>
            <a:r>
              <a:rPr lang="it-IT" sz="2000" i="1" dirty="0" err="1">
                <a:solidFill>
                  <a:srgbClr val="FF0000"/>
                </a:solidFill>
              </a:rPr>
              <a:t>fit</a:t>
            </a:r>
            <a:r>
              <a:rPr lang="it-IT" sz="2000" i="1" dirty="0">
                <a:solidFill>
                  <a:srgbClr val="FF0000"/>
                </a:solidFill>
              </a:rPr>
              <a:t> / dum </a:t>
            </a:r>
            <a:r>
              <a:rPr lang="it-IT" sz="2000" i="1" dirty="0" err="1">
                <a:solidFill>
                  <a:srgbClr val="FF0000"/>
                </a:solidFill>
              </a:rPr>
              <a:t>permanet</a:t>
            </a:r>
            <a:r>
              <a:rPr lang="it-IT" sz="2000" dirty="0"/>
              <a:t>.</a:t>
            </a:r>
            <a:endParaRPr lang="en-US" sz="2000" i="1" dirty="0"/>
          </a:p>
        </p:txBody>
      </p:sp>
      <p:pic>
        <p:nvPicPr>
          <p:cNvPr id="6" name="Content Placeholder 5" descr="shoes.jpg"/>
          <p:cNvPicPr>
            <a:picLocks noGrp="1" noChangeAspect="1"/>
          </p:cNvPicPr>
          <p:nvPr>
            <p:ph sz="half" idx="1"/>
          </p:nvPr>
        </p:nvPicPr>
        <p:blipFill>
          <a:blip r:embed="rId2">
            <a:extLst>
              <a:ext uri="{28A0092B-C50C-407E-A947-70E740481C1C}">
                <a14:useLocalDpi xmlns:a14="http://schemas.microsoft.com/office/drawing/2010/main" val="0"/>
              </a:ext>
            </a:extLst>
          </a:blip>
          <a:srcRect l="-38648" r="-38648"/>
          <a:stretch>
            <a:fillRect/>
          </a:stretch>
        </p:blipFill>
        <p:spPr>
          <a:xfrm>
            <a:off x="802435" y="149948"/>
            <a:ext cx="6929530" cy="1748069"/>
          </a:xfrm>
        </p:spPr>
      </p:pic>
    </p:spTree>
    <p:extLst>
      <p:ext uri="{BB962C8B-B14F-4D97-AF65-F5344CB8AC3E}">
        <p14:creationId xmlns:p14="http://schemas.microsoft.com/office/powerpoint/2010/main" val="3116740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F3B8CBC-185D-934F-B664-C3EF7ACE320D}"/>
              </a:ext>
            </a:extLst>
          </p:cNvPr>
          <p:cNvSpPr>
            <a:spLocks noGrp="1"/>
          </p:cNvSpPr>
          <p:nvPr>
            <p:ph type="title"/>
          </p:nvPr>
        </p:nvSpPr>
        <p:spPr>
          <a:xfrm>
            <a:off x="457199" y="0"/>
            <a:ext cx="8063345" cy="609601"/>
          </a:xfrm>
        </p:spPr>
        <p:txBody>
          <a:bodyPr/>
          <a:lstStyle/>
          <a:p>
            <a:r>
              <a:rPr lang="en-US" sz="3000" dirty="0" err="1"/>
              <a:t>Fede</a:t>
            </a:r>
            <a:r>
              <a:rPr lang="en-US" sz="3000" dirty="0"/>
              <a:t> e </a:t>
            </a:r>
            <a:r>
              <a:rPr lang="en-US" sz="3000" dirty="0" err="1"/>
              <a:t>matrimonio</a:t>
            </a:r>
            <a:r>
              <a:rPr lang="en-US" sz="3000" dirty="0"/>
              <a:t>. </a:t>
            </a:r>
            <a:r>
              <a:rPr lang="en-US" sz="3000" i="1" dirty="0" err="1"/>
              <a:t>Familiaris</a:t>
            </a:r>
            <a:r>
              <a:rPr lang="en-US" sz="3000" i="1" dirty="0"/>
              <a:t> </a:t>
            </a:r>
            <a:r>
              <a:rPr lang="en-US" sz="3000" i="1" dirty="0" err="1"/>
              <a:t>consortio</a:t>
            </a:r>
            <a:r>
              <a:rPr lang="en-US" sz="3000" i="1" dirty="0"/>
              <a:t> </a:t>
            </a:r>
            <a:r>
              <a:rPr lang="en-US" sz="3000" dirty="0"/>
              <a:t>68</a:t>
            </a:r>
            <a:endParaRPr lang="it-IT" sz="3000" dirty="0"/>
          </a:p>
        </p:txBody>
      </p:sp>
      <p:sp>
        <p:nvSpPr>
          <p:cNvPr id="3" name="Segnaposto contenuto 2">
            <a:extLst>
              <a:ext uri="{FF2B5EF4-FFF2-40B4-BE49-F238E27FC236}">
                <a16:creationId xmlns:a16="http://schemas.microsoft.com/office/drawing/2014/main" id="{A49D27DF-5677-374A-9994-A37B2ACAB4A4}"/>
              </a:ext>
            </a:extLst>
          </p:cNvPr>
          <p:cNvSpPr>
            <a:spLocks noGrp="1"/>
          </p:cNvSpPr>
          <p:nvPr>
            <p:ph idx="1"/>
          </p:nvPr>
        </p:nvSpPr>
        <p:spPr>
          <a:xfrm>
            <a:off x="0" y="609601"/>
            <a:ext cx="8520544" cy="6248399"/>
          </a:xfrm>
        </p:spPr>
        <p:txBody>
          <a:bodyPr>
            <a:normAutofit fontScale="92500"/>
          </a:bodyPr>
          <a:lstStyle/>
          <a:p>
            <a:r>
              <a:rPr lang="it-IT" dirty="0"/>
              <a:t>«Il sacramento del matrimonio ha questo di </a:t>
            </a:r>
            <a:r>
              <a:rPr lang="it-IT" b="1" dirty="0"/>
              <a:t>specifico</a:t>
            </a:r>
            <a:r>
              <a:rPr lang="it-IT" dirty="0"/>
              <a:t> fra tutti gli altri: di essere il sacramento di una realtà che già esiste nell'economia della creazione, di essere lo stesso patto coniugale istituito dal Creatore «al principio». La decisione dunque dell'uomo e della donna di sposarsi secondo questo </a:t>
            </a:r>
            <a:r>
              <a:rPr lang="it-IT" b="1" dirty="0">
                <a:solidFill>
                  <a:srgbClr val="FF0000"/>
                </a:solidFill>
              </a:rPr>
              <a:t>progetto divino</a:t>
            </a:r>
            <a:r>
              <a:rPr lang="it-IT" dirty="0"/>
              <a:t>, la decisione cioè di impegnare nel loro irrevocabile consenso coniugale tutta la loro vita in un amore indissolubile ed in una fedeltà incondizionata, implica realmente, anche se non in modo pienamente consapevole, un atteggiamento di profonda </a:t>
            </a:r>
            <a:r>
              <a:rPr lang="it-IT" b="1" dirty="0">
                <a:solidFill>
                  <a:srgbClr val="FF0000"/>
                </a:solidFill>
              </a:rPr>
              <a:t>obbedienza alla volontà di Dio</a:t>
            </a:r>
            <a:r>
              <a:rPr lang="it-IT" dirty="0"/>
              <a:t>, che non può darsi senza la sua </a:t>
            </a:r>
            <a:r>
              <a:rPr lang="it-IT" b="1" dirty="0">
                <a:solidFill>
                  <a:srgbClr val="FF0000"/>
                </a:solidFill>
              </a:rPr>
              <a:t>grazia</a:t>
            </a:r>
            <a:r>
              <a:rPr lang="it-IT" dirty="0"/>
              <a:t>».</a:t>
            </a:r>
          </a:p>
          <a:p>
            <a:r>
              <a:rPr lang="it-IT" b="1" dirty="0">
                <a:solidFill>
                  <a:srgbClr val="FF0000"/>
                </a:solidFill>
              </a:rPr>
              <a:t>Retta intenzione</a:t>
            </a:r>
          </a:p>
          <a:p>
            <a:r>
              <a:rPr lang="it-IT" dirty="0"/>
              <a:t>Difficoltà di stabilire i </a:t>
            </a:r>
            <a:r>
              <a:rPr lang="it-IT" b="1" dirty="0"/>
              <a:t>criteri</a:t>
            </a:r>
            <a:r>
              <a:rPr lang="it-IT" dirty="0"/>
              <a:t> della fede necessaria.</a:t>
            </a:r>
          </a:p>
          <a:p>
            <a:r>
              <a:rPr lang="it-IT" dirty="0"/>
              <a:t>«Quando, al contrario, nonostante ogni tentativo fatto, i nubendi mostrano di </a:t>
            </a:r>
            <a:r>
              <a:rPr lang="it-IT" b="1" dirty="0"/>
              <a:t>rifiutare in modo esplicito e formale </a:t>
            </a:r>
            <a:r>
              <a:rPr lang="it-IT" dirty="0"/>
              <a:t>ciò che la Chiesa intende compiere quando si celebra il matrimonio dei battezzati, il pastore d'anime non può ammetterli alla celebrazione. Anche se a malincuore, egli ha il dovere di prendere atto della situazione e di far comprendere agli interessati che, stando così le cose, non è la Chiesa ma sono essi stessi ad impedire quella celebrazione che pure domandano».</a:t>
            </a:r>
          </a:p>
          <a:p>
            <a:r>
              <a:rPr lang="it-IT" dirty="0"/>
              <a:t>Discorsi alla Rota 2001 e 2003.</a:t>
            </a:r>
          </a:p>
        </p:txBody>
      </p:sp>
    </p:spTree>
    <p:extLst>
      <p:ext uri="{BB962C8B-B14F-4D97-AF65-F5344CB8AC3E}">
        <p14:creationId xmlns:p14="http://schemas.microsoft.com/office/powerpoint/2010/main" val="24992990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34766" y="773402"/>
            <a:ext cx="2279521" cy="1143000"/>
          </a:xfrm>
        </p:spPr>
        <p:txBody>
          <a:bodyPr/>
          <a:lstStyle/>
          <a:p>
            <a:r>
              <a:rPr lang="it-IT" sz="3000" dirty="0"/>
              <a:t>Benedetto XVI e la fede necessaria</a:t>
            </a:r>
          </a:p>
        </p:txBody>
      </p:sp>
      <p:sp>
        <p:nvSpPr>
          <p:cNvPr id="3" name="Content Placeholder 2"/>
          <p:cNvSpPr>
            <a:spLocks noGrp="1"/>
          </p:cNvSpPr>
          <p:nvPr>
            <p:ph sz="half" idx="1"/>
          </p:nvPr>
        </p:nvSpPr>
        <p:spPr>
          <a:xfrm>
            <a:off x="0" y="0"/>
            <a:ext cx="6151418" cy="6857999"/>
          </a:xfrm>
        </p:spPr>
        <p:txBody>
          <a:bodyPr>
            <a:normAutofit fontScale="62500" lnSpcReduction="20000"/>
          </a:bodyPr>
          <a:lstStyle/>
          <a:p>
            <a:r>
              <a:rPr lang="en-US" sz="3200" dirty="0"/>
              <a:t>1998/2005</a:t>
            </a:r>
          </a:p>
          <a:p>
            <a:r>
              <a:rPr lang="en-US" sz="3200" dirty="0" err="1"/>
              <a:t>Discorso</a:t>
            </a:r>
            <a:r>
              <a:rPr lang="en-US" sz="3200" dirty="0"/>
              <a:t> </a:t>
            </a:r>
            <a:r>
              <a:rPr lang="en-US" sz="3200" dirty="0" err="1"/>
              <a:t>alla</a:t>
            </a:r>
            <a:r>
              <a:rPr lang="en-US" sz="3200" dirty="0"/>
              <a:t> Rota 2013: </a:t>
            </a:r>
            <a:r>
              <a:rPr lang="en-US" sz="3200" b="1" i="1" dirty="0"/>
              <a:t>fides-</a:t>
            </a:r>
            <a:r>
              <a:rPr lang="en-US" sz="3200" b="1" i="1" dirty="0" err="1"/>
              <a:t>foedus</a:t>
            </a:r>
            <a:endParaRPr lang="en-US" sz="3200" b="1" i="1" dirty="0"/>
          </a:p>
          <a:p>
            <a:r>
              <a:rPr lang="en-US" sz="3200" dirty="0"/>
              <a:t>“</a:t>
            </a:r>
            <a:r>
              <a:rPr lang="it-IT" sz="3200" dirty="0"/>
              <a:t>Il patto indissolubile tra uomo e donna</a:t>
            </a:r>
            <a:r>
              <a:rPr lang="it-IT" sz="3200" dirty="0">
                <a:solidFill>
                  <a:srgbClr val="FF0000"/>
                </a:solidFill>
              </a:rPr>
              <a:t>, non richiede, ai fini della sacramentalità, la fede personale </a:t>
            </a:r>
            <a:r>
              <a:rPr lang="it-IT" sz="3200" dirty="0"/>
              <a:t>dei nubendi; ciò che si richiede, come condizione minima necessaria, è </a:t>
            </a:r>
            <a:r>
              <a:rPr lang="it-IT" sz="3200" dirty="0">
                <a:solidFill>
                  <a:srgbClr val="FF0000"/>
                </a:solidFill>
              </a:rPr>
              <a:t>l’intenzione di fare ciò che fa la Chiesa</a:t>
            </a:r>
            <a:r>
              <a:rPr lang="it-IT" sz="3200" dirty="0"/>
              <a:t>. Ma se è importante non confondere il problema dell’intenzione con quello della fede personale dei contraenti, non è tuttavia possibile separarli totalmente. Come faceva notare la</a:t>
            </a:r>
            <a:r>
              <a:rPr lang="en-US" sz="3200" dirty="0"/>
              <a:t> </a:t>
            </a:r>
            <a:r>
              <a:rPr lang="es-ES" sz="3200" b="1" dirty="0">
                <a:solidFill>
                  <a:srgbClr val="FF0000"/>
                </a:solidFill>
              </a:rPr>
              <a:t>CTI</a:t>
            </a:r>
            <a:r>
              <a:rPr lang="es-ES" sz="3200" dirty="0"/>
              <a:t> </a:t>
            </a:r>
            <a:r>
              <a:rPr lang="it-IT" sz="3200" dirty="0"/>
              <a:t>in un Documento del 1977, «nel caso in cui non si avverta alcuna traccia della fede in quanto tale (nel senso del termine "credenza", </a:t>
            </a:r>
            <a:r>
              <a:rPr lang="it-IT" sz="3200" dirty="0">
                <a:solidFill>
                  <a:srgbClr val="FF0000"/>
                </a:solidFill>
              </a:rPr>
              <a:t>disposizione a credere</a:t>
            </a:r>
            <a:r>
              <a:rPr lang="it-IT" sz="3200" dirty="0"/>
              <a:t>), né alcun desiderio della grazia e della salvezza, si pone il </a:t>
            </a:r>
            <a:r>
              <a:rPr lang="it-IT" sz="3200" dirty="0">
                <a:solidFill>
                  <a:srgbClr val="FF0000"/>
                </a:solidFill>
              </a:rPr>
              <a:t>problema di sapere, in realtà, se l’intenzione generale e veramente sacramentale </a:t>
            </a:r>
            <a:r>
              <a:rPr lang="it-IT" sz="3200" dirty="0"/>
              <a:t>di cui abbiamo parlato, è presente o no, e se il matrimonio è contratto validamente o no». Il beato </a:t>
            </a:r>
            <a:r>
              <a:rPr lang="it-IT" sz="3200" b="1" dirty="0"/>
              <a:t>Giovanni Paolo </a:t>
            </a:r>
            <a:r>
              <a:rPr lang="it-IT" sz="3200" dirty="0"/>
              <a:t>II, rivolgendosi a codesto Tribunale, dieci anni fa, precisò, tuttavia, che «un atteggiamento dei nubendi che non tenga conto della dimensione soprannaturale nel matrimonio può renderlo nullo solo se ne intacca la validità sul </a:t>
            </a:r>
            <a:r>
              <a:rPr lang="it-IT" sz="3200" dirty="0">
                <a:solidFill>
                  <a:srgbClr val="FF0000"/>
                </a:solidFill>
              </a:rPr>
              <a:t>piano naturale nel quale è posto lo stesso segno sacramentale</a:t>
            </a:r>
            <a:r>
              <a:rPr lang="it-IT" sz="3200" dirty="0"/>
              <a:t>»</a:t>
            </a:r>
            <a:r>
              <a:rPr lang="en-US" sz="3200" dirty="0"/>
              <a:t>.</a:t>
            </a:r>
          </a:p>
          <a:p>
            <a:r>
              <a:rPr lang="it-IT" sz="3200" b="1" dirty="0">
                <a:solidFill>
                  <a:srgbClr val="FF0000"/>
                </a:solidFill>
              </a:rPr>
              <a:t>CTI</a:t>
            </a:r>
            <a:r>
              <a:rPr lang="it-IT" sz="3200" dirty="0"/>
              <a:t> Reciprocità tra Fede e Sacramenti nell'economia sacramentale, 3 marzo 2020.</a:t>
            </a:r>
            <a:endParaRPr lang="en-US" sz="3000" dirty="0"/>
          </a:p>
          <a:p>
            <a:endParaRPr lang="en-US" dirty="0"/>
          </a:p>
        </p:txBody>
      </p:sp>
      <p:pic>
        <p:nvPicPr>
          <p:cNvPr id="5" name="Content Placeholder 4" descr="fede.png"/>
          <p:cNvPicPr>
            <a:picLocks noGrp="1" noChangeAspect="1"/>
          </p:cNvPicPr>
          <p:nvPr>
            <p:ph sz="half" idx="2"/>
          </p:nvPr>
        </p:nvPicPr>
        <p:blipFill>
          <a:blip r:embed="rId2">
            <a:extLst>
              <a:ext uri="{28A0092B-C50C-407E-A947-70E740481C1C}">
                <a14:useLocalDpi xmlns:a14="http://schemas.microsoft.com/office/drawing/2010/main" val="0"/>
              </a:ext>
            </a:extLst>
          </a:blip>
          <a:srcRect t="-44922" b="-44922"/>
          <a:stretch>
            <a:fillRect/>
          </a:stretch>
        </p:blipFill>
        <p:spPr>
          <a:xfrm>
            <a:off x="6334766" y="2133600"/>
            <a:ext cx="2809234" cy="3992563"/>
          </a:xfrm>
        </p:spPr>
      </p:pic>
    </p:spTree>
    <p:extLst>
      <p:ext uri="{BB962C8B-B14F-4D97-AF65-F5344CB8AC3E}">
        <p14:creationId xmlns:p14="http://schemas.microsoft.com/office/powerpoint/2010/main" val="7154345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4ADF8F1-8CB9-F048-A583-97D338FBAF50}"/>
              </a:ext>
            </a:extLst>
          </p:cNvPr>
          <p:cNvSpPr>
            <a:spLocks noGrp="1"/>
          </p:cNvSpPr>
          <p:nvPr>
            <p:ph type="title"/>
          </p:nvPr>
        </p:nvSpPr>
        <p:spPr>
          <a:xfrm>
            <a:off x="6868886" y="0"/>
            <a:ext cx="1208314" cy="263236"/>
          </a:xfrm>
        </p:spPr>
        <p:txBody>
          <a:bodyPr/>
          <a:lstStyle/>
          <a:p>
            <a:endParaRPr lang="it-IT" dirty="0"/>
          </a:p>
        </p:txBody>
      </p:sp>
      <p:sp>
        <p:nvSpPr>
          <p:cNvPr id="3" name="Segnaposto contenuto 2">
            <a:extLst>
              <a:ext uri="{FF2B5EF4-FFF2-40B4-BE49-F238E27FC236}">
                <a16:creationId xmlns:a16="http://schemas.microsoft.com/office/drawing/2014/main" id="{EDFFA173-41D4-7448-AAA3-E18BAE78DDBB}"/>
              </a:ext>
            </a:extLst>
          </p:cNvPr>
          <p:cNvSpPr>
            <a:spLocks noGrp="1"/>
          </p:cNvSpPr>
          <p:nvPr>
            <p:ph idx="1"/>
          </p:nvPr>
        </p:nvSpPr>
        <p:spPr>
          <a:xfrm>
            <a:off x="0" y="1"/>
            <a:ext cx="8610600" cy="6858000"/>
          </a:xfrm>
        </p:spPr>
        <p:txBody>
          <a:bodyPr>
            <a:noAutofit/>
          </a:bodyPr>
          <a:lstStyle/>
          <a:p>
            <a:r>
              <a:rPr lang="it-IT" sz="1800" dirty="0"/>
              <a:t>“L’abbandono di una prospettiva di fede sfocia </a:t>
            </a:r>
            <a:r>
              <a:rPr lang="it-IT" sz="1800" b="1" dirty="0"/>
              <a:t>inesorabilmente</a:t>
            </a:r>
            <a:r>
              <a:rPr lang="it-IT" sz="1800" dirty="0"/>
              <a:t> in una falsa conoscenza del matrimonio, che non rimane priva di conseguenze nella maturazione della volontà nuziale” (Francesco, Discorso alla Rota, 2015).</a:t>
            </a:r>
          </a:p>
          <a:p>
            <a:r>
              <a:rPr lang="it-IT" sz="1800" dirty="0"/>
              <a:t>Chi ha una fede debole o assente è </a:t>
            </a:r>
            <a:r>
              <a:rPr lang="it-IT" sz="1800" b="1" dirty="0"/>
              <a:t>più difficile </a:t>
            </a:r>
            <a:r>
              <a:rPr lang="it-IT" sz="1800" dirty="0"/>
              <a:t>che percepisca la verità del matrimonio e può vedersi determinato verso un “non-matrimonio”: «per questo il giudice, nel ponderare la validità del consenso espresso, deve tener conto del contesto di valori e di fede – o della loro carenza o assenza – in cui l’intenzione matrimoniale si è formata. Infatti, la non conoscenza dei contenuti della fede </a:t>
            </a:r>
            <a:r>
              <a:rPr lang="it-IT" sz="1800" b="1" dirty="0"/>
              <a:t>potrebbe portare</a:t>
            </a:r>
            <a:r>
              <a:rPr lang="it-IT" sz="1800" dirty="0"/>
              <a:t> a quello che il Codice chiama </a:t>
            </a:r>
            <a:r>
              <a:rPr lang="it-IT" sz="1800" i="1" dirty="0"/>
              <a:t>errore determinante la volontà </a:t>
            </a:r>
            <a:r>
              <a:rPr lang="it-IT" sz="1800" dirty="0"/>
              <a:t>(</a:t>
            </a:r>
            <a:r>
              <a:rPr lang="it-IT" sz="1800" dirty="0" err="1"/>
              <a:t>cfr</a:t>
            </a:r>
            <a:r>
              <a:rPr lang="it-IT" sz="1800" dirty="0"/>
              <a:t> can. 1099). </a:t>
            </a:r>
          </a:p>
          <a:p>
            <a:r>
              <a:rPr lang="it-IT" sz="1800" dirty="0"/>
              <a:t>“È bene ribadire con chiarezza che la qualità della fede non è condizione essenziale del consenso matrimoniale, che, secondo la dottrina di sempre, può essere minato </a:t>
            </a:r>
            <a:r>
              <a:rPr lang="it-IT" sz="1800" b="1" dirty="0"/>
              <a:t>solo a livello naturale</a:t>
            </a:r>
            <a:r>
              <a:rPr lang="it-IT" sz="1800" dirty="0"/>
              <a:t> (</a:t>
            </a:r>
            <a:r>
              <a:rPr lang="it-IT" sz="1800" dirty="0" err="1"/>
              <a:t>cfr</a:t>
            </a:r>
            <a:r>
              <a:rPr lang="it-IT" sz="1800" dirty="0"/>
              <a:t> </a:t>
            </a:r>
            <a:r>
              <a:rPr lang="it-IT" sz="1800" i="1" dirty="0"/>
              <a:t>CIC</a:t>
            </a:r>
            <a:r>
              <a:rPr lang="it-IT" sz="1800" dirty="0"/>
              <a:t>, can. 1055 § 1 e 2). Infatti, </a:t>
            </a:r>
            <a:r>
              <a:rPr lang="it-IT" sz="1800" dirty="0">
                <a:solidFill>
                  <a:srgbClr val="FF0000"/>
                </a:solidFill>
              </a:rPr>
              <a:t>l’</a:t>
            </a:r>
            <a:r>
              <a:rPr lang="it-IT" sz="1800" i="1" dirty="0">
                <a:solidFill>
                  <a:srgbClr val="FF0000"/>
                </a:solidFill>
              </a:rPr>
              <a:t>habitus </a:t>
            </a:r>
            <a:r>
              <a:rPr lang="it-IT" sz="1800" i="1" dirty="0" err="1">
                <a:solidFill>
                  <a:srgbClr val="FF0000"/>
                </a:solidFill>
              </a:rPr>
              <a:t>fidei</a:t>
            </a:r>
            <a:r>
              <a:rPr lang="it-IT" sz="1800" dirty="0">
                <a:solidFill>
                  <a:srgbClr val="FF0000"/>
                </a:solidFill>
              </a:rPr>
              <a:t> è infuso nel momento del Battesimo </a:t>
            </a:r>
            <a:r>
              <a:rPr lang="it-IT" sz="1800" dirty="0"/>
              <a:t>e continua ad avere influsso misterioso nell’anima, anche quando la fede non è stata sviluppata e psicologicamente sembra essere assente. Non è raro che i nubendi, spinti al vero matrimonio </a:t>
            </a:r>
            <a:r>
              <a:rPr lang="it-IT" sz="1800" dirty="0">
                <a:solidFill>
                  <a:srgbClr val="FF0000"/>
                </a:solidFill>
              </a:rPr>
              <a:t>dall’</a:t>
            </a:r>
            <a:r>
              <a:rPr lang="it-IT" sz="1800" i="1" dirty="0" err="1">
                <a:solidFill>
                  <a:srgbClr val="FF0000"/>
                </a:solidFill>
              </a:rPr>
              <a:t>instinctus</a:t>
            </a:r>
            <a:r>
              <a:rPr lang="it-IT" sz="1800" i="1" dirty="0">
                <a:solidFill>
                  <a:srgbClr val="FF0000"/>
                </a:solidFill>
              </a:rPr>
              <a:t> </a:t>
            </a:r>
            <a:r>
              <a:rPr lang="it-IT" sz="1800" i="1" dirty="0" err="1">
                <a:solidFill>
                  <a:srgbClr val="FF0000"/>
                </a:solidFill>
              </a:rPr>
              <a:t>naturae</a:t>
            </a:r>
            <a:r>
              <a:rPr lang="it-IT" sz="1800" dirty="0"/>
              <a:t>, nel momento della celebrazione abbiano una coscienza limitata della pienezza del progetto di Dio, e </a:t>
            </a:r>
            <a:r>
              <a:rPr lang="it-IT" sz="1800" dirty="0">
                <a:solidFill>
                  <a:srgbClr val="FF0000"/>
                </a:solidFill>
              </a:rPr>
              <a:t>solamente dopo</a:t>
            </a:r>
            <a:r>
              <a:rPr lang="it-IT" sz="1800" dirty="0"/>
              <a:t>, nella vita di famiglia, scoprano tutto ciò che Dio Creatore e Redentore ha stabilito per loro” (Rota 2016). Similmente in </a:t>
            </a:r>
            <a:r>
              <a:rPr lang="it-IT" sz="1800" dirty="0" err="1"/>
              <a:t>Amoris</a:t>
            </a:r>
            <a:r>
              <a:rPr lang="it-IT" sz="1800" dirty="0"/>
              <a:t> </a:t>
            </a:r>
            <a:r>
              <a:rPr lang="it-IT" sz="1800" dirty="0" err="1"/>
              <a:t>laetitia</a:t>
            </a:r>
            <a:r>
              <a:rPr lang="it-IT" sz="1800" dirty="0"/>
              <a:t> 75.</a:t>
            </a:r>
          </a:p>
          <a:p>
            <a:r>
              <a:rPr lang="it-IT" sz="1800" dirty="0"/>
              <a:t>“Una mentalità diffusa tende ad oscurare l’accesso alle verità eterne. Una mentalità che coinvolge, spesso in modo vasto e capillare, gli atteggiamenti e i comportamenti degli stessi cristiani, la cui fede viene svigorita e perde la propria originalità di criterio interpretativo e operativo per l’esistenza personale, familiare e sociale. Tale contesto, carente di valori religiosi e di fede, </a:t>
            </a:r>
            <a:r>
              <a:rPr lang="it-IT" sz="1800" b="1" dirty="0">
                <a:solidFill>
                  <a:srgbClr val="FF0000"/>
                </a:solidFill>
              </a:rPr>
              <a:t>non può che condizionare </a:t>
            </a:r>
            <a:r>
              <a:rPr lang="it-IT" sz="1800" dirty="0"/>
              <a:t>anche il consenso matrimoniale” (Discorso 2017). </a:t>
            </a:r>
          </a:p>
        </p:txBody>
      </p:sp>
    </p:spTree>
    <p:extLst>
      <p:ext uri="{BB962C8B-B14F-4D97-AF65-F5344CB8AC3E}">
        <p14:creationId xmlns:p14="http://schemas.microsoft.com/office/powerpoint/2010/main" val="41774962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5795059-0499-BF4A-96A0-B366F8CA7C33}"/>
              </a:ext>
            </a:extLst>
          </p:cNvPr>
          <p:cNvSpPr>
            <a:spLocks noGrp="1"/>
          </p:cNvSpPr>
          <p:nvPr>
            <p:ph type="title"/>
          </p:nvPr>
        </p:nvSpPr>
        <p:spPr>
          <a:xfrm>
            <a:off x="0" y="1"/>
            <a:ext cx="5738619" cy="651164"/>
          </a:xfrm>
        </p:spPr>
        <p:txBody>
          <a:bodyPr/>
          <a:lstStyle/>
          <a:p>
            <a:r>
              <a:rPr lang="it-IT" sz="3000" dirty="0"/>
              <a:t>Livelli di significazione sacramentale</a:t>
            </a:r>
          </a:p>
        </p:txBody>
      </p:sp>
      <p:sp>
        <p:nvSpPr>
          <p:cNvPr id="3" name="Segnaposto contenuto 2">
            <a:extLst>
              <a:ext uri="{FF2B5EF4-FFF2-40B4-BE49-F238E27FC236}">
                <a16:creationId xmlns:a16="http://schemas.microsoft.com/office/drawing/2014/main" id="{0CC1A422-2A0C-F84F-8FE7-F0A03D49D849}"/>
              </a:ext>
            </a:extLst>
          </p:cNvPr>
          <p:cNvSpPr>
            <a:spLocks noGrp="1"/>
          </p:cNvSpPr>
          <p:nvPr>
            <p:ph sz="half" idx="1"/>
          </p:nvPr>
        </p:nvSpPr>
        <p:spPr>
          <a:xfrm>
            <a:off x="-1" y="651166"/>
            <a:ext cx="6672943" cy="5956464"/>
          </a:xfrm>
        </p:spPr>
        <p:txBody>
          <a:bodyPr>
            <a:normAutofit fontScale="62500" lnSpcReduction="20000"/>
          </a:bodyPr>
          <a:lstStyle/>
          <a:p>
            <a:r>
              <a:rPr lang="it-IT" sz="3200" dirty="0"/>
              <a:t>Nella </a:t>
            </a:r>
            <a:r>
              <a:rPr lang="it-IT" sz="3200" b="1" dirty="0">
                <a:solidFill>
                  <a:srgbClr val="FF0000"/>
                </a:solidFill>
              </a:rPr>
              <a:t>tradizione</a:t>
            </a:r>
            <a:r>
              <a:rPr lang="it-IT" sz="3200" dirty="0"/>
              <a:t> si discuteva se il matrimonio nascesse con il </a:t>
            </a:r>
            <a:r>
              <a:rPr lang="it-IT" sz="3200" b="1" dirty="0"/>
              <a:t>consenso</a:t>
            </a:r>
            <a:r>
              <a:rPr lang="it-IT" sz="3200" dirty="0"/>
              <a:t> o con la </a:t>
            </a:r>
            <a:r>
              <a:rPr lang="it-IT" sz="3200" b="1" dirty="0"/>
              <a:t>copula coniugale</a:t>
            </a:r>
            <a:r>
              <a:rPr lang="it-IT" sz="3200" dirty="0"/>
              <a:t>. Alla fine si consolidò la teoria consensuale: il matrimonio nasce con il consenso (</a:t>
            </a:r>
            <a:r>
              <a:rPr lang="it-IT" sz="3200" i="1" dirty="0" err="1"/>
              <a:t>consensus</a:t>
            </a:r>
            <a:r>
              <a:rPr lang="it-IT" sz="3200" i="1" dirty="0"/>
              <a:t> </a:t>
            </a:r>
            <a:r>
              <a:rPr lang="it-IT" sz="3200" i="1" dirty="0" err="1"/>
              <a:t>facit</a:t>
            </a:r>
            <a:r>
              <a:rPr lang="it-IT" sz="3200" i="1" dirty="0"/>
              <a:t> </a:t>
            </a:r>
            <a:r>
              <a:rPr lang="it-IT" sz="3200" i="1" dirty="0" err="1"/>
              <a:t>nuptias</a:t>
            </a:r>
            <a:r>
              <a:rPr lang="it-IT" sz="3200" dirty="0"/>
              <a:t>). La consumazione del matrimonio ha comunque una certa </a:t>
            </a:r>
            <a:r>
              <a:rPr lang="it-IT" sz="3200" b="1" dirty="0"/>
              <a:t>rilevanza</a:t>
            </a:r>
            <a:r>
              <a:rPr lang="it-IT" sz="3200" dirty="0"/>
              <a:t>: antropologica, giuridica e sacramentale.</a:t>
            </a:r>
          </a:p>
          <a:p>
            <a:r>
              <a:rPr lang="it-IT" sz="3200" dirty="0"/>
              <a:t>In una celebrazione per </a:t>
            </a:r>
            <a:r>
              <a:rPr lang="it-IT" sz="3200" b="1" dirty="0"/>
              <a:t>tappe</a:t>
            </a:r>
            <a:r>
              <a:rPr lang="it-IT" sz="3200" dirty="0"/>
              <a:t> del matrimonio, la consumazione aveva più rilevanza: la prima fase «</a:t>
            </a:r>
            <a:r>
              <a:rPr lang="it-IT" sz="3200" dirty="0">
                <a:solidFill>
                  <a:srgbClr val="FF0000"/>
                </a:solidFill>
              </a:rPr>
              <a:t>sponsale</a:t>
            </a:r>
            <a:r>
              <a:rPr lang="it-IT" sz="3200" dirty="0"/>
              <a:t>» (con l'intervento delle famiglie, che talvolta "promettevano" il minore in matrimonio) doveva essere seguita dalla fase "</a:t>
            </a:r>
            <a:r>
              <a:rPr lang="it-IT" sz="3200" dirty="0">
                <a:solidFill>
                  <a:srgbClr val="FF0000"/>
                </a:solidFill>
              </a:rPr>
              <a:t>coniugale</a:t>
            </a:r>
            <a:r>
              <a:rPr lang="it-IT" sz="3200" dirty="0"/>
              <a:t>", in cui solo gli sposi potevano decidere su se stessi, portando alla consumazione del matrimonio.</a:t>
            </a:r>
          </a:p>
          <a:p>
            <a:r>
              <a:rPr lang="it-IT" sz="3200" dirty="0"/>
              <a:t>I coniugi si "</a:t>
            </a:r>
            <a:r>
              <a:rPr lang="it-IT" sz="3200" b="1" dirty="0"/>
              <a:t>dicono</a:t>
            </a:r>
            <a:r>
              <a:rPr lang="it-IT" sz="3200" dirty="0"/>
              <a:t>" con i loro corpi ciò che si sono detti con le parole del consenso. D'altra parte, la consumazione </a:t>
            </a:r>
            <a:r>
              <a:rPr lang="it-IT" sz="3200" b="1" dirty="0">
                <a:solidFill>
                  <a:srgbClr val="FF0000"/>
                </a:solidFill>
              </a:rPr>
              <a:t>completa il segno </a:t>
            </a:r>
            <a:r>
              <a:rPr lang="it-IT" sz="3200" dirty="0"/>
              <a:t>sacramentale e rende l'unione </a:t>
            </a:r>
            <a:r>
              <a:rPr lang="it-IT" sz="3200" dirty="0">
                <a:solidFill>
                  <a:srgbClr val="FF0000"/>
                </a:solidFill>
              </a:rPr>
              <a:t>indistruttibile</a:t>
            </a:r>
            <a:r>
              <a:rPr lang="it-IT" sz="3200" dirty="0"/>
              <a:t>. Differenza tra matrimonio </a:t>
            </a:r>
            <a:r>
              <a:rPr lang="it-IT" sz="3200" b="1" dirty="0"/>
              <a:t>rato </a:t>
            </a:r>
            <a:r>
              <a:rPr lang="it-IT" sz="3200" dirty="0"/>
              <a:t>(tra persone battezzate) e matrimonio </a:t>
            </a:r>
            <a:r>
              <a:rPr lang="it-IT" sz="3200" b="1" dirty="0"/>
              <a:t>consumato</a:t>
            </a:r>
            <a:r>
              <a:rPr lang="it-IT" sz="3200" dirty="0"/>
              <a:t> (una volta avvenuta la copula coniugale), «non può essere sciolto da nessuna potestà umana», 1141. </a:t>
            </a:r>
          </a:p>
          <a:p>
            <a:pPr lvl="1"/>
            <a:r>
              <a:rPr lang="it-IT" sz="2900" dirty="0"/>
              <a:t>Relazione tra </a:t>
            </a:r>
            <a:r>
              <a:rPr lang="it-IT" sz="2900" b="1" dirty="0"/>
              <a:t>matrimonio ed eucaristia</a:t>
            </a:r>
            <a:r>
              <a:rPr lang="it-IT" sz="2900" dirty="0"/>
              <a:t>. Implicazioni per la cura pastorale del matrimonio. Ammissione ai sacramenti delle persone divorziate e risposate</a:t>
            </a:r>
            <a:r>
              <a:rPr lang="it-IT" sz="2600" dirty="0"/>
              <a:t>. </a:t>
            </a:r>
          </a:p>
          <a:p>
            <a:endParaRPr lang="it-IT" dirty="0"/>
          </a:p>
        </p:txBody>
      </p:sp>
      <p:pic>
        <p:nvPicPr>
          <p:cNvPr id="8" name="Segnaposto contenuto 7">
            <a:extLst>
              <a:ext uri="{FF2B5EF4-FFF2-40B4-BE49-F238E27FC236}">
                <a16:creationId xmlns:a16="http://schemas.microsoft.com/office/drawing/2014/main" id="{D6ADADC9-BEAE-7749-832B-016F6234E698}"/>
              </a:ext>
            </a:extLst>
          </p:cNvPr>
          <p:cNvPicPr>
            <a:picLocks noGrp="1" noChangeAspect="1"/>
          </p:cNvPicPr>
          <p:nvPr>
            <p:ph sz="half" idx="2"/>
          </p:nvPr>
        </p:nvPicPr>
        <p:blipFill>
          <a:blip r:embed="rId2"/>
          <a:stretch>
            <a:fillRect/>
          </a:stretch>
        </p:blipFill>
        <p:spPr>
          <a:xfrm>
            <a:off x="6574971" y="845128"/>
            <a:ext cx="2569029" cy="3324101"/>
          </a:xfrm>
        </p:spPr>
      </p:pic>
    </p:spTree>
    <p:extLst>
      <p:ext uri="{BB962C8B-B14F-4D97-AF65-F5344CB8AC3E}">
        <p14:creationId xmlns:p14="http://schemas.microsoft.com/office/powerpoint/2010/main" val="14237342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B47F52C7-8AA9-E843-9B35-0395B054D7DF}"/>
              </a:ext>
            </a:extLst>
          </p:cNvPr>
          <p:cNvPicPr>
            <a:picLocks noChangeAspect="1"/>
          </p:cNvPicPr>
          <p:nvPr/>
        </p:nvPicPr>
        <p:blipFill>
          <a:blip r:embed="rId2"/>
          <a:stretch>
            <a:fillRect/>
          </a:stretch>
        </p:blipFill>
        <p:spPr>
          <a:xfrm>
            <a:off x="3543704" y="3974994"/>
            <a:ext cx="1928842" cy="2883006"/>
          </a:xfrm>
          <a:prstGeom prst="rect">
            <a:avLst/>
          </a:prstGeom>
        </p:spPr>
      </p:pic>
      <p:pic>
        <p:nvPicPr>
          <p:cNvPr id="5" name="Immagine 4">
            <a:extLst>
              <a:ext uri="{FF2B5EF4-FFF2-40B4-BE49-F238E27FC236}">
                <a16:creationId xmlns:a16="http://schemas.microsoft.com/office/drawing/2014/main" id="{D638EC11-7D70-1146-8339-34D9BAD2A5A8}"/>
              </a:ext>
            </a:extLst>
          </p:cNvPr>
          <p:cNvPicPr>
            <a:picLocks noChangeAspect="1"/>
          </p:cNvPicPr>
          <p:nvPr/>
        </p:nvPicPr>
        <p:blipFill>
          <a:blip r:embed="rId3"/>
          <a:stretch>
            <a:fillRect/>
          </a:stretch>
        </p:blipFill>
        <p:spPr>
          <a:xfrm>
            <a:off x="-1" y="59501"/>
            <a:ext cx="3034146" cy="3915493"/>
          </a:xfrm>
          <a:prstGeom prst="rect">
            <a:avLst/>
          </a:prstGeom>
        </p:spPr>
      </p:pic>
      <p:pic>
        <p:nvPicPr>
          <p:cNvPr id="7" name="Immagine 6">
            <a:extLst>
              <a:ext uri="{FF2B5EF4-FFF2-40B4-BE49-F238E27FC236}">
                <a16:creationId xmlns:a16="http://schemas.microsoft.com/office/drawing/2014/main" id="{468EC5A7-050A-744D-B9F8-9753335F1F11}"/>
              </a:ext>
            </a:extLst>
          </p:cNvPr>
          <p:cNvPicPr>
            <a:picLocks noChangeAspect="1"/>
          </p:cNvPicPr>
          <p:nvPr/>
        </p:nvPicPr>
        <p:blipFill>
          <a:blip r:embed="rId4"/>
          <a:stretch>
            <a:fillRect/>
          </a:stretch>
        </p:blipFill>
        <p:spPr>
          <a:xfrm>
            <a:off x="3543704" y="139956"/>
            <a:ext cx="2624632" cy="3754582"/>
          </a:xfrm>
          <a:prstGeom prst="rect">
            <a:avLst/>
          </a:prstGeom>
        </p:spPr>
      </p:pic>
      <p:pic>
        <p:nvPicPr>
          <p:cNvPr id="9" name="Immagine 8">
            <a:extLst>
              <a:ext uri="{FF2B5EF4-FFF2-40B4-BE49-F238E27FC236}">
                <a16:creationId xmlns:a16="http://schemas.microsoft.com/office/drawing/2014/main" id="{7D076D1E-76A9-1F4A-B50E-3C6D860F196F}"/>
              </a:ext>
            </a:extLst>
          </p:cNvPr>
          <p:cNvPicPr>
            <a:picLocks noChangeAspect="1"/>
          </p:cNvPicPr>
          <p:nvPr/>
        </p:nvPicPr>
        <p:blipFill>
          <a:blip r:embed="rId5"/>
          <a:stretch>
            <a:fillRect/>
          </a:stretch>
        </p:blipFill>
        <p:spPr>
          <a:xfrm>
            <a:off x="806818" y="3642238"/>
            <a:ext cx="2304343" cy="3215762"/>
          </a:xfrm>
          <a:prstGeom prst="rect">
            <a:avLst/>
          </a:prstGeom>
        </p:spPr>
      </p:pic>
      <p:pic>
        <p:nvPicPr>
          <p:cNvPr id="4" name="Immagine 3">
            <a:extLst>
              <a:ext uri="{FF2B5EF4-FFF2-40B4-BE49-F238E27FC236}">
                <a16:creationId xmlns:a16="http://schemas.microsoft.com/office/drawing/2014/main" id="{B5B99734-9C19-BE4E-A3EE-DC81499305A7}"/>
              </a:ext>
            </a:extLst>
          </p:cNvPr>
          <p:cNvPicPr>
            <a:picLocks noChangeAspect="1"/>
          </p:cNvPicPr>
          <p:nvPr/>
        </p:nvPicPr>
        <p:blipFill>
          <a:blip r:embed="rId6"/>
          <a:stretch>
            <a:fillRect/>
          </a:stretch>
        </p:blipFill>
        <p:spPr>
          <a:xfrm>
            <a:off x="6470073" y="139957"/>
            <a:ext cx="2438400" cy="3835038"/>
          </a:xfrm>
          <a:prstGeom prst="rect">
            <a:avLst/>
          </a:prstGeom>
        </p:spPr>
      </p:pic>
    </p:spTree>
    <p:extLst>
      <p:ext uri="{BB962C8B-B14F-4D97-AF65-F5344CB8AC3E}">
        <p14:creationId xmlns:p14="http://schemas.microsoft.com/office/powerpoint/2010/main" val="478539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886" y="77388"/>
            <a:ext cx="6140532" cy="1087383"/>
          </a:xfrm>
        </p:spPr>
        <p:txBody>
          <a:bodyPr/>
          <a:lstStyle/>
          <a:p>
            <a:r>
              <a:rPr lang="en-US" sz="2600" i="1" dirty="0" err="1"/>
              <a:t>Ius</a:t>
            </a:r>
            <a:r>
              <a:rPr lang="en-US" sz="2600" i="1" dirty="0"/>
              <a:t> </a:t>
            </a:r>
            <a:r>
              <a:rPr lang="en-US" sz="2600" i="1" dirty="0" err="1"/>
              <a:t>connubii</a:t>
            </a:r>
            <a:r>
              <a:rPr lang="en-US" sz="2600" i="1" dirty="0"/>
              <a:t> </a:t>
            </a:r>
            <a:r>
              <a:rPr lang="en-US" sz="2600" dirty="0"/>
              <a:t>e </a:t>
            </a:r>
            <a:r>
              <a:rPr lang="en-US" sz="2600" i="1" dirty="0"/>
              <a:t>favor </a:t>
            </a:r>
            <a:r>
              <a:rPr lang="en-US" sz="2600" i="1" dirty="0" err="1"/>
              <a:t>matrimonii</a:t>
            </a:r>
            <a:endParaRPr lang="en-US" sz="2600" i="1" dirty="0"/>
          </a:p>
        </p:txBody>
      </p:sp>
      <p:sp>
        <p:nvSpPr>
          <p:cNvPr id="3" name="Content Placeholder 2"/>
          <p:cNvSpPr>
            <a:spLocks noGrp="1"/>
          </p:cNvSpPr>
          <p:nvPr>
            <p:ph sz="half" idx="1"/>
          </p:nvPr>
        </p:nvSpPr>
        <p:spPr>
          <a:xfrm>
            <a:off x="-76200" y="1338942"/>
            <a:ext cx="6228554" cy="5519057"/>
          </a:xfrm>
        </p:spPr>
        <p:txBody>
          <a:bodyPr>
            <a:normAutofit fontScale="85000" lnSpcReduction="10000"/>
          </a:bodyPr>
          <a:lstStyle/>
          <a:p>
            <a:pPr lvl="1"/>
            <a:r>
              <a:rPr lang="es-ES" sz="2500" dirty="0"/>
              <a:t>Can. 1058: </a:t>
            </a:r>
            <a:r>
              <a:rPr lang="it-IT" dirty="0"/>
              <a:t>Tutti possono contrarre il matrimonio, se non ne hanno la proibizione dal diritto</a:t>
            </a:r>
            <a:r>
              <a:rPr lang="es-ES" sz="2500" dirty="0"/>
              <a:t>.</a:t>
            </a:r>
          </a:p>
          <a:p>
            <a:pPr lvl="1"/>
            <a:r>
              <a:rPr lang="es-ES" sz="2500" dirty="0"/>
              <a:t>Can. 1060: </a:t>
            </a:r>
            <a:r>
              <a:rPr lang="it-IT" dirty="0"/>
              <a:t>Il matrimonio ha il favore del diritto; pertanto nel dubbio si deve ritenere valido il matrimonio fino a che non sia provato il contrario</a:t>
            </a:r>
            <a:r>
              <a:rPr lang="es-ES" sz="2500" dirty="0"/>
              <a:t>.</a:t>
            </a:r>
            <a:endParaRPr lang="en-US" sz="2500" dirty="0"/>
          </a:p>
          <a:p>
            <a:r>
              <a:rPr lang="it-IT" dirty="0"/>
              <a:t>Sono principi basilari del sistema matrimoniale. Conseguenza della </a:t>
            </a:r>
            <a:r>
              <a:rPr lang="it-IT" dirty="0">
                <a:solidFill>
                  <a:srgbClr val="FF0000"/>
                </a:solidFill>
              </a:rPr>
              <a:t>vocazione al dono di sé </a:t>
            </a:r>
            <a:r>
              <a:rPr lang="it-IT" dirty="0"/>
              <a:t>e dell’</a:t>
            </a:r>
            <a:r>
              <a:rPr lang="it-IT" dirty="0">
                <a:solidFill>
                  <a:srgbClr val="FF0000"/>
                </a:solidFill>
              </a:rPr>
              <a:t>inclinazione</a:t>
            </a:r>
            <a:r>
              <a:rPr lang="it-IT" dirty="0"/>
              <a:t> naturale: tutti hanno diritto a sposarsi; si presume che il matrimonio celebrato è valido.</a:t>
            </a:r>
          </a:p>
          <a:p>
            <a:r>
              <a:rPr lang="it-IT" b="1" dirty="0"/>
              <a:t>Caratteristiche</a:t>
            </a:r>
            <a:r>
              <a:rPr lang="it-IT" dirty="0"/>
              <a:t> dello </a:t>
            </a:r>
            <a:r>
              <a:rPr lang="it-IT" i="1" dirty="0" err="1"/>
              <a:t>ius</a:t>
            </a:r>
            <a:r>
              <a:rPr lang="it-IT" i="1" dirty="0"/>
              <a:t> </a:t>
            </a:r>
            <a:r>
              <a:rPr lang="it-IT" i="1" dirty="0" err="1"/>
              <a:t>connubii</a:t>
            </a:r>
            <a:r>
              <a:rPr lang="it-IT" dirty="0"/>
              <a:t>: </a:t>
            </a:r>
            <a:r>
              <a:rPr lang="it-IT" dirty="0">
                <a:solidFill>
                  <a:srgbClr val="FF0000"/>
                </a:solidFill>
              </a:rPr>
              <a:t>inalienabile</a:t>
            </a:r>
            <a:r>
              <a:rPr lang="it-IT" dirty="0"/>
              <a:t>; </a:t>
            </a:r>
            <a:r>
              <a:rPr lang="it-IT" dirty="0">
                <a:solidFill>
                  <a:srgbClr val="FF0000"/>
                </a:solidFill>
              </a:rPr>
              <a:t>irrinunciabile</a:t>
            </a:r>
            <a:r>
              <a:rPr lang="it-IT" dirty="0"/>
              <a:t>; </a:t>
            </a:r>
            <a:r>
              <a:rPr lang="it-IT" dirty="0">
                <a:solidFill>
                  <a:srgbClr val="FF0000"/>
                </a:solidFill>
              </a:rPr>
              <a:t>indisponibile</a:t>
            </a:r>
            <a:r>
              <a:rPr lang="it-IT" dirty="0"/>
              <a:t>. Il diritto al matrimonio è un diritto ad un vero matrimonio. Il </a:t>
            </a:r>
            <a:r>
              <a:rPr lang="it-IT" b="1" dirty="0"/>
              <a:t>contenuto</a:t>
            </a:r>
            <a:r>
              <a:rPr lang="it-IT" dirty="0"/>
              <a:t> non è a disposizione dei soggetti (scelgono se sposarsi ma non decidono cosa sia sposarsi). </a:t>
            </a:r>
          </a:p>
        </p:txBody>
      </p:sp>
      <p:pic>
        <p:nvPicPr>
          <p:cNvPr id="8" name="Content Placeholder 7" descr="affresco.jpg"/>
          <p:cNvPicPr>
            <a:picLocks noGrp="1" noChangeAspect="1"/>
          </p:cNvPicPr>
          <p:nvPr>
            <p:ph sz="half" idx="2"/>
          </p:nvPr>
        </p:nvPicPr>
        <p:blipFill>
          <a:blip r:embed="rId2">
            <a:extLst>
              <a:ext uri="{28A0092B-C50C-407E-A947-70E740481C1C}">
                <a14:useLocalDpi xmlns:a14="http://schemas.microsoft.com/office/drawing/2010/main" val="0"/>
              </a:ext>
            </a:extLst>
          </a:blip>
          <a:srcRect t="-19737" b="-19737"/>
          <a:stretch>
            <a:fillRect/>
          </a:stretch>
        </p:blipFill>
        <p:spPr>
          <a:xfrm>
            <a:off x="6152354" y="1536192"/>
            <a:ext cx="2991645" cy="4590288"/>
          </a:xfrm>
        </p:spPr>
      </p:pic>
    </p:spTree>
    <p:extLst>
      <p:ext uri="{BB962C8B-B14F-4D97-AF65-F5344CB8AC3E}">
        <p14:creationId xmlns:p14="http://schemas.microsoft.com/office/powerpoint/2010/main" val="7647794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22473" y="443344"/>
            <a:ext cx="2078182" cy="1092847"/>
          </a:xfrm>
        </p:spPr>
        <p:txBody>
          <a:bodyPr/>
          <a:lstStyle/>
          <a:p>
            <a:r>
              <a:rPr lang="it-IT" sz="2500" dirty="0"/>
              <a:t>Preparazione per il matrimonio</a:t>
            </a:r>
          </a:p>
        </p:txBody>
      </p:sp>
      <p:sp>
        <p:nvSpPr>
          <p:cNvPr id="3" name="Content Placeholder 2"/>
          <p:cNvSpPr>
            <a:spLocks noGrp="1"/>
          </p:cNvSpPr>
          <p:nvPr>
            <p:ph sz="half" idx="1"/>
          </p:nvPr>
        </p:nvSpPr>
        <p:spPr>
          <a:xfrm>
            <a:off x="-1" y="0"/>
            <a:ext cx="6747165" cy="6858000"/>
          </a:xfrm>
        </p:spPr>
        <p:txBody>
          <a:bodyPr>
            <a:normAutofit fontScale="32500" lnSpcReduction="20000"/>
          </a:bodyPr>
          <a:lstStyle/>
          <a:p>
            <a:r>
              <a:rPr lang="it-IT" sz="5500" b="1" dirty="0"/>
              <a:t>Criteri di ammissione </a:t>
            </a:r>
            <a:r>
              <a:rPr lang="it-IT" sz="5500" dirty="0"/>
              <a:t>al matrimonio. Il criterio classico della </a:t>
            </a:r>
            <a:r>
              <a:rPr lang="it-IT" sz="5500" b="1" dirty="0">
                <a:solidFill>
                  <a:srgbClr val="FF0000"/>
                </a:solidFill>
              </a:rPr>
              <a:t>pubertà</a:t>
            </a:r>
            <a:r>
              <a:rPr lang="it-IT" sz="5500" dirty="0"/>
              <a:t>. Il regime attuale: </a:t>
            </a:r>
            <a:r>
              <a:rPr lang="it-IT" sz="5500" dirty="0">
                <a:solidFill>
                  <a:srgbClr val="FF0000"/>
                </a:solidFill>
              </a:rPr>
              <a:t>età</a:t>
            </a:r>
            <a:r>
              <a:rPr lang="it-IT" sz="5500" dirty="0"/>
              <a:t> minima; capacità per </a:t>
            </a:r>
            <a:r>
              <a:rPr lang="it-IT" sz="5500" dirty="0">
                <a:solidFill>
                  <a:srgbClr val="FF0000"/>
                </a:solidFill>
              </a:rPr>
              <a:t>consumare</a:t>
            </a:r>
            <a:r>
              <a:rPr lang="it-IT" sz="5500" dirty="0"/>
              <a:t>; capacità </a:t>
            </a:r>
            <a:r>
              <a:rPr lang="it-IT" sz="5500" dirty="0">
                <a:solidFill>
                  <a:srgbClr val="FF0000"/>
                </a:solidFill>
              </a:rPr>
              <a:t>consensuale</a:t>
            </a:r>
            <a:r>
              <a:rPr lang="it-IT" sz="5500" dirty="0"/>
              <a:t>.</a:t>
            </a:r>
          </a:p>
          <a:p>
            <a:r>
              <a:rPr lang="it-IT" sz="5500" dirty="0"/>
              <a:t>Discrezione-maturità: Non è altro che l’essere </a:t>
            </a:r>
            <a:r>
              <a:rPr lang="it-IT" sz="5500" b="1" dirty="0"/>
              <a:t>padrone</a:t>
            </a:r>
            <a:r>
              <a:rPr lang="it-IT" sz="5500" dirty="0"/>
              <a:t> di sé, l’integrare le tendenze per donare sé stesso. </a:t>
            </a:r>
            <a:r>
              <a:rPr lang="it-IT" sz="5500" b="1" dirty="0" err="1"/>
              <a:t>Autoconoscersi</a:t>
            </a:r>
            <a:r>
              <a:rPr lang="it-IT" sz="5500" dirty="0"/>
              <a:t>, per </a:t>
            </a:r>
            <a:r>
              <a:rPr lang="it-IT" sz="5500" b="1" dirty="0" err="1"/>
              <a:t>autopossedersi</a:t>
            </a:r>
            <a:r>
              <a:rPr lang="it-IT" sz="5500" dirty="0"/>
              <a:t> e </a:t>
            </a:r>
            <a:r>
              <a:rPr lang="it-IT" sz="5500" b="1" dirty="0"/>
              <a:t>donarsi</a:t>
            </a:r>
            <a:r>
              <a:rPr lang="it-IT" sz="5500" dirty="0"/>
              <a:t>. Per questo non occorre essere un superuomo: è la cosa più naturale, cioè, il risultato dello sviluppo adeguato delle tendenze della natura umana. (GPII Allocuzioni alla Rota 1987 e 1988).</a:t>
            </a:r>
          </a:p>
          <a:p>
            <a:pPr lvl="1"/>
            <a:r>
              <a:rPr lang="it-IT" sz="4600" dirty="0"/>
              <a:t>A volte la giurisprudenza ricorda che “</a:t>
            </a:r>
            <a:r>
              <a:rPr lang="it-IT" sz="4600" dirty="0" err="1"/>
              <a:t>matrimonium</a:t>
            </a:r>
            <a:r>
              <a:rPr lang="it-IT" sz="4600" dirty="0"/>
              <a:t> </a:t>
            </a:r>
            <a:r>
              <a:rPr lang="it-IT" sz="4600" dirty="0" err="1"/>
              <a:t>etiam</a:t>
            </a:r>
            <a:r>
              <a:rPr lang="it-IT" sz="4600" dirty="0"/>
              <a:t> pro </a:t>
            </a:r>
            <a:r>
              <a:rPr lang="it-IT" sz="4600" dirty="0" err="1"/>
              <a:t>rudibus</a:t>
            </a:r>
            <a:r>
              <a:rPr lang="it-IT" sz="4600" dirty="0"/>
              <a:t> est”. Non ci vuole una particolare qualifica intellettuale. Spesso le persone più semplici e meno “sofisticate” colgono meglio la natura della donazione coniugale </a:t>
            </a:r>
          </a:p>
          <a:p>
            <a:r>
              <a:rPr lang="it-IT" sz="5500" dirty="0"/>
              <a:t>Il fidanzamento e gli sponsali</a:t>
            </a:r>
          </a:p>
          <a:p>
            <a:r>
              <a:rPr lang="it-IT" sz="4900" dirty="0"/>
              <a:t>Can. </a:t>
            </a:r>
            <a:r>
              <a:rPr lang="it-IT" sz="4900" dirty="0">
                <a:solidFill>
                  <a:srgbClr val="FF0000"/>
                </a:solidFill>
              </a:rPr>
              <a:t>1063</a:t>
            </a:r>
            <a:r>
              <a:rPr lang="it-IT" sz="4900" dirty="0"/>
              <a:t>: «I </a:t>
            </a:r>
            <a:r>
              <a:rPr lang="it-IT" sz="4900" dirty="0">
                <a:solidFill>
                  <a:srgbClr val="FF0000"/>
                </a:solidFill>
              </a:rPr>
              <a:t>pastori</a:t>
            </a:r>
            <a:r>
              <a:rPr lang="it-IT" sz="4900" dirty="0"/>
              <a:t> d’anime sono tenuti all’obbligo di provvedere che la propria comunità ecclesiastica presti ai fedeli quella assistenza mediante la quale lo stato matrimoniale perseveri nello spirito cristiano e progredisca in perfezione. Tale </a:t>
            </a:r>
            <a:r>
              <a:rPr lang="it-IT" sz="4900" dirty="0">
                <a:solidFill>
                  <a:srgbClr val="FF0000"/>
                </a:solidFill>
              </a:rPr>
              <a:t>assistenza va prestata </a:t>
            </a:r>
            <a:r>
              <a:rPr lang="it-IT" sz="4900" dirty="0"/>
              <a:t>innanzitutto:</a:t>
            </a:r>
          </a:p>
          <a:p>
            <a:pPr lvl="1"/>
            <a:r>
              <a:rPr lang="it-IT" sz="4900" dirty="0"/>
              <a:t>1º con la </a:t>
            </a:r>
            <a:r>
              <a:rPr lang="it-IT" sz="4900" dirty="0">
                <a:solidFill>
                  <a:srgbClr val="FF0000"/>
                </a:solidFill>
              </a:rPr>
              <a:t>predicazione</a:t>
            </a:r>
            <a:r>
              <a:rPr lang="it-IT" sz="4900" dirty="0"/>
              <a:t>, con una adeguata </a:t>
            </a:r>
            <a:r>
              <a:rPr lang="it-IT" sz="4900" dirty="0">
                <a:solidFill>
                  <a:srgbClr val="FF0000"/>
                </a:solidFill>
              </a:rPr>
              <a:t>catechesi</a:t>
            </a:r>
            <a:r>
              <a:rPr lang="it-IT" sz="4900" dirty="0"/>
              <a:t> ai minori, ai giovani e agli adulti, e anche con l’uso degli strumenti di </a:t>
            </a:r>
            <a:r>
              <a:rPr lang="it-IT" sz="4900" dirty="0">
                <a:solidFill>
                  <a:srgbClr val="FF0000"/>
                </a:solidFill>
              </a:rPr>
              <a:t>comunicazione</a:t>
            </a:r>
            <a:r>
              <a:rPr lang="it-IT" sz="4900" dirty="0"/>
              <a:t> sociale, mediante i quali i fedeli vengano istruiti sul significato del matrimonio cristiano e sul compito dei coniugi e genitori cristiani;</a:t>
            </a:r>
          </a:p>
          <a:p>
            <a:pPr lvl="1"/>
            <a:r>
              <a:rPr lang="it-IT" sz="4900" dirty="0"/>
              <a:t>2º con la </a:t>
            </a:r>
            <a:r>
              <a:rPr lang="it-IT" sz="4900" dirty="0">
                <a:solidFill>
                  <a:srgbClr val="FF0000"/>
                </a:solidFill>
              </a:rPr>
              <a:t>preparazione</a:t>
            </a:r>
            <a:r>
              <a:rPr lang="it-IT" sz="4900" dirty="0"/>
              <a:t> </a:t>
            </a:r>
            <a:r>
              <a:rPr lang="it-IT" sz="4900" dirty="0">
                <a:solidFill>
                  <a:srgbClr val="FF0000"/>
                </a:solidFill>
              </a:rPr>
              <a:t>personale</a:t>
            </a:r>
            <a:r>
              <a:rPr lang="it-IT" sz="4900" dirty="0"/>
              <a:t> alla celebrazione del matrimonio, per cui gli sposi si dispongano alla santità e ai doveri del loro nuovo stato».</a:t>
            </a:r>
          </a:p>
          <a:p>
            <a:pPr lvl="1"/>
            <a:r>
              <a:rPr lang="it-IT" sz="4900" dirty="0"/>
              <a:t>3) con una fruttuosa celebrazione </a:t>
            </a:r>
            <a:r>
              <a:rPr lang="it-IT" sz="4900" dirty="0">
                <a:solidFill>
                  <a:srgbClr val="FF0000"/>
                </a:solidFill>
              </a:rPr>
              <a:t>liturgica</a:t>
            </a:r>
            <a:r>
              <a:rPr lang="it-IT" sz="4900" dirty="0"/>
              <a:t> del matrimonio, in cui appaia manifesto che i coniugi significano e partecipano al mistero di unione e di amore fecondo tra Cristo e la Chiesa; </a:t>
            </a:r>
          </a:p>
          <a:p>
            <a:pPr lvl="1"/>
            <a:r>
              <a:rPr lang="it-IT" sz="4900" dirty="0"/>
              <a:t>4) offrendo </a:t>
            </a:r>
            <a:r>
              <a:rPr lang="it-IT" sz="4900" dirty="0">
                <a:solidFill>
                  <a:srgbClr val="FF0000"/>
                </a:solidFill>
              </a:rPr>
              <a:t>aiuto agli sposi </a:t>
            </a:r>
            <a:r>
              <a:rPr lang="it-IT" sz="4900" dirty="0"/>
              <a:t>perché questi, osservando e custodendo con fedeltà il patto coniugale, giungano a condurre una vita familiare ogni giorno più santa e più intensa</a:t>
            </a:r>
            <a:r>
              <a:rPr lang="it-IT" sz="4300" dirty="0"/>
              <a:t>. </a:t>
            </a:r>
          </a:p>
          <a:p>
            <a:endParaRPr lang="it-IT" sz="3300" dirty="0"/>
          </a:p>
          <a:p>
            <a:endParaRPr lang="en-US" dirty="0"/>
          </a:p>
        </p:txBody>
      </p:sp>
      <p:pic>
        <p:nvPicPr>
          <p:cNvPr id="5" name="Content Placeholder 4" descr="WhatsApp Image 2019-04-04 at 13.04.17.jpeg"/>
          <p:cNvPicPr>
            <a:picLocks noGrp="1" noChangeAspect="1"/>
          </p:cNvPicPr>
          <p:nvPr>
            <p:ph sz="half" idx="2"/>
          </p:nvPr>
        </p:nvPicPr>
        <p:blipFill>
          <a:blip r:embed="rId2">
            <a:extLst>
              <a:ext uri="{28A0092B-C50C-407E-A947-70E740481C1C}">
                <a14:useLocalDpi xmlns:a14="http://schemas.microsoft.com/office/drawing/2010/main" val="0"/>
              </a:ext>
            </a:extLst>
          </a:blip>
          <a:srcRect t="-16168" b="-16168"/>
          <a:stretch>
            <a:fillRect/>
          </a:stretch>
        </p:blipFill>
        <p:spPr>
          <a:xfrm>
            <a:off x="6622472" y="1536192"/>
            <a:ext cx="2521527" cy="3770099"/>
          </a:xfrm>
        </p:spPr>
      </p:pic>
    </p:spTree>
    <p:extLst>
      <p:ext uri="{BB962C8B-B14F-4D97-AF65-F5344CB8AC3E}">
        <p14:creationId xmlns:p14="http://schemas.microsoft.com/office/powerpoint/2010/main" val="204362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3BA60B2-6FF5-BA4F-8182-9BA103ABE61E}"/>
              </a:ext>
            </a:extLst>
          </p:cNvPr>
          <p:cNvSpPr>
            <a:spLocks noGrp="1"/>
          </p:cNvSpPr>
          <p:nvPr>
            <p:ph type="title"/>
          </p:nvPr>
        </p:nvSpPr>
        <p:spPr>
          <a:xfrm>
            <a:off x="5209308" y="274638"/>
            <a:ext cx="2867892" cy="445798"/>
          </a:xfrm>
        </p:spPr>
        <p:txBody>
          <a:bodyPr/>
          <a:lstStyle/>
          <a:p>
            <a:r>
              <a:rPr lang="it-IT" sz="3000" dirty="0"/>
              <a:t>Fasi della preparazione</a:t>
            </a:r>
          </a:p>
        </p:txBody>
      </p:sp>
      <p:sp>
        <p:nvSpPr>
          <p:cNvPr id="3" name="Segnaposto contenuto 2">
            <a:extLst>
              <a:ext uri="{FF2B5EF4-FFF2-40B4-BE49-F238E27FC236}">
                <a16:creationId xmlns:a16="http://schemas.microsoft.com/office/drawing/2014/main" id="{66C1BA01-A9F4-7A43-B214-62FB23B8B4B3}"/>
              </a:ext>
            </a:extLst>
          </p:cNvPr>
          <p:cNvSpPr>
            <a:spLocks noGrp="1"/>
          </p:cNvSpPr>
          <p:nvPr>
            <p:ph sz="half" idx="1"/>
          </p:nvPr>
        </p:nvSpPr>
        <p:spPr>
          <a:xfrm>
            <a:off x="0" y="274639"/>
            <a:ext cx="5209308" cy="6486380"/>
          </a:xfrm>
        </p:spPr>
        <p:txBody>
          <a:bodyPr>
            <a:normAutofit fontScale="77500" lnSpcReduction="20000"/>
          </a:bodyPr>
          <a:lstStyle/>
          <a:p>
            <a:r>
              <a:rPr lang="it-IT" dirty="0"/>
              <a:t>Le </a:t>
            </a:r>
            <a:r>
              <a:rPr lang="it-IT" b="1" dirty="0">
                <a:solidFill>
                  <a:srgbClr val="FF0000"/>
                </a:solidFill>
              </a:rPr>
              <a:t>fasi</a:t>
            </a:r>
            <a:r>
              <a:rPr lang="it-IT" dirty="0"/>
              <a:t> della preparazione (cfr. </a:t>
            </a:r>
            <a:r>
              <a:rPr lang="it-IT" i="1" dirty="0" err="1"/>
              <a:t>Familiaris</a:t>
            </a:r>
            <a:r>
              <a:rPr lang="it-IT" i="1" dirty="0"/>
              <a:t> </a:t>
            </a:r>
            <a:r>
              <a:rPr lang="it-IT" i="1" dirty="0" err="1"/>
              <a:t>consortio</a:t>
            </a:r>
            <a:r>
              <a:rPr lang="it-IT" dirty="0"/>
              <a:t>, n. 66): </a:t>
            </a:r>
            <a:r>
              <a:rPr lang="it-IT" dirty="0">
                <a:solidFill>
                  <a:srgbClr val="FF0000"/>
                </a:solidFill>
              </a:rPr>
              <a:t>remota, prossima, immediata</a:t>
            </a:r>
            <a:r>
              <a:rPr lang="it-IT" dirty="0"/>
              <a:t>. Tutti hanno diritto al matrimonio, non può essere riservato ad una élite.</a:t>
            </a:r>
          </a:p>
          <a:p>
            <a:r>
              <a:rPr lang="it-IT" dirty="0"/>
              <a:t>(Discorso Rota 2019: Preparazione </a:t>
            </a:r>
            <a:r>
              <a:rPr lang="it-IT" dirty="0">
                <a:solidFill>
                  <a:srgbClr val="FF0000"/>
                </a:solidFill>
              </a:rPr>
              <a:t>permanente</a:t>
            </a:r>
            <a:r>
              <a:rPr lang="it-IT" dirty="0"/>
              <a:t>).</a:t>
            </a:r>
          </a:p>
          <a:p>
            <a:r>
              <a:rPr lang="it-IT" dirty="0"/>
              <a:t>Importanza della preparazione per garantire che chi si sposa abbia la consapevolezza e la maturità per donarsi. Evitare i matrimoni nulli.</a:t>
            </a:r>
          </a:p>
          <a:p>
            <a:r>
              <a:rPr lang="it-IT" dirty="0"/>
              <a:t>Importanza dei </a:t>
            </a:r>
            <a:r>
              <a:rPr lang="it-IT" b="1" dirty="0"/>
              <a:t>corsi di preparazione</a:t>
            </a:r>
            <a:r>
              <a:rPr lang="it-IT" dirty="0"/>
              <a:t> al matrimonio per perseguire una celebrazione valida e fruttuosa.</a:t>
            </a:r>
          </a:p>
          <a:p>
            <a:r>
              <a:rPr lang="it-IT" dirty="0"/>
              <a:t>L’</a:t>
            </a:r>
            <a:r>
              <a:rPr lang="it-IT" dirty="0">
                <a:solidFill>
                  <a:srgbClr val="FF0000"/>
                </a:solidFill>
              </a:rPr>
              <a:t>istruttoria</a:t>
            </a:r>
            <a:r>
              <a:rPr lang="it-IT" dirty="0"/>
              <a:t> prematrimoniale: non una pratica puramente amministrativa; valenza pastorale; modo di garantire la conoscenza, consapevolezza, libertà.</a:t>
            </a:r>
          </a:p>
          <a:p>
            <a:r>
              <a:rPr lang="it-IT" dirty="0"/>
              <a:t>Negli </a:t>
            </a:r>
            <a:r>
              <a:rPr lang="it-IT" b="1" dirty="0">
                <a:solidFill>
                  <a:srgbClr val="FF0000"/>
                </a:solidFill>
              </a:rPr>
              <a:t>Itinerari catecumenali </a:t>
            </a:r>
            <a:r>
              <a:rPr lang="it-IT" dirty="0"/>
              <a:t>per la vita matrimoniale de Dicastero per i Laici, la Famiglia e la Vita (15 giugno 2022) si parla di </a:t>
            </a:r>
            <a:r>
              <a:rPr lang="it-IT" b="1" dirty="0">
                <a:solidFill>
                  <a:srgbClr val="FF0000"/>
                </a:solidFill>
              </a:rPr>
              <a:t>tre fasi:</a:t>
            </a:r>
            <a:endParaRPr lang="it-IT" dirty="0"/>
          </a:p>
        </p:txBody>
      </p:sp>
      <p:pic>
        <p:nvPicPr>
          <p:cNvPr id="6" name="Segnaposto contenuto 5">
            <a:extLst>
              <a:ext uri="{FF2B5EF4-FFF2-40B4-BE49-F238E27FC236}">
                <a16:creationId xmlns:a16="http://schemas.microsoft.com/office/drawing/2014/main" id="{E03A5D6B-9086-AF4B-AD64-530BB57802D5}"/>
              </a:ext>
            </a:extLst>
          </p:cNvPr>
          <p:cNvPicPr>
            <a:picLocks noGrp="1" noChangeAspect="1"/>
          </p:cNvPicPr>
          <p:nvPr>
            <p:ph sz="half" idx="2"/>
          </p:nvPr>
        </p:nvPicPr>
        <p:blipFill>
          <a:blip r:embed="rId2"/>
          <a:stretch>
            <a:fillRect/>
          </a:stretch>
        </p:blipFill>
        <p:spPr>
          <a:xfrm rot="5400000">
            <a:off x="4640263" y="1686939"/>
            <a:ext cx="5073650" cy="3806385"/>
          </a:xfrm>
        </p:spPr>
      </p:pic>
    </p:spTree>
    <p:extLst>
      <p:ext uri="{BB962C8B-B14F-4D97-AF65-F5344CB8AC3E}">
        <p14:creationId xmlns:p14="http://schemas.microsoft.com/office/powerpoint/2010/main" val="27035747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0B67074-54D1-1D4F-B46A-CB6752BE33B4}"/>
              </a:ext>
            </a:extLst>
          </p:cNvPr>
          <p:cNvSpPr>
            <a:spLocks noGrp="1"/>
          </p:cNvSpPr>
          <p:nvPr>
            <p:ph type="title"/>
          </p:nvPr>
        </p:nvSpPr>
        <p:spPr>
          <a:xfrm>
            <a:off x="8728364" y="78694"/>
            <a:ext cx="415636" cy="420069"/>
          </a:xfrm>
        </p:spPr>
        <p:txBody>
          <a:bodyPr/>
          <a:lstStyle/>
          <a:p>
            <a:endParaRPr lang="it-IT" sz="2000" b="1" dirty="0">
              <a:solidFill>
                <a:srgbClr val="FF0000"/>
              </a:solidFill>
            </a:endParaRPr>
          </a:p>
        </p:txBody>
      </p:sp>
      <p:sp>
        <p:nvSpPr>
          <p:cNvPr id="3" name="Segnaposto contenuto 2">
            <a:extLst>
              <a:ext uri="{FF2B5EF4-FFF2-40B4-BE49-F238E27FC236}">
                <a16:creationId xmlns:a16="http://schemas.microsoft.com/office/drawing/2014/main" id="{96668B51-AA0F-2F41-9C5C-CB42B4AFFB4F}"/>
              </a:ext>
            </a:extLst>
          </p:cNvPr>
          <p:cNvSpPr>
            <a:spLocks noGrp="1"/>
          </p:cNvSpPr>
          <p:nvPr>
            <p:ph idx="1"/>
          </p:nvPr>
        </p:nvSpPr>
        <p:spPr>
          <a:xfrm>
            <a:off x="0" y="78694"/>
            <a:ext cx="8577943" cy="6779306"/>
          </a:xfrm>
        </p:spPr>
        <p:txBody>
          <a:bodyPr>
            <a:normAutofit fontScale="70000" lnSpcReduction="20000"/>
          </a:bodyPr>
          <a:lstStyle/>
          <a:p>
            <a:pPr lvl="0"/>
            <a:r>
              <a:rPr lang="it-IT" sz="2300" dirty="0"/>
              <a:t>La prima fase </a:t>
            </a:r>
            <a:r>
              <a:rPr lang="it-IT" sz="2300" b="1" dirty="0" err="1">
                <a:solidFill>
                  <a:srgbClr val="FF0000"/>
                </a:solidFill>
              </a:rPr>
              <a:t>pre</a:t>
            </a:r>
            <a:r>
              <a:rPr lang="it-IT" sz="2300" b="1" dirty="0">
                <a:solidFill>
                  <a:srgbClr val="FF0000"/>
                </a:solidFill>
              </a:rPr>
              <a:t>-catecumenale</a:t>
            </a:r>
            <a:r>
              <a:rPr lang="it-IT" sz="2300" dirty="0"/>
              <a:t>, che coinvolge la pastorale dell'infanzia e quella giovanile.</a:t>
            </a:r>
          </a:p>
          <a:p>
            <a:pPr lvl="1"/>
            <a:r>
              <a:rPr lang="it-IT" sz="2100" dirty="0"/>
              <a:t>Questa fase serve per preparare il terreno e «condurre i fanciulli a scoprire se stessi come esseri dotati di una ricca e complessa psicologia e di una personalità particolare con le proprie forze e debolezze». Si presenterà l'antropologia cristiana e si educheranno gli adolescenti all'affettività e alla sessualità in vista «della futura chiamata ad un amore generoso, esclusivo e fedele». </a:t>
            </a:r>
          </a:p>
          <a:p>
            <a:pPr lvl="0"/>
            <a:r>
              <a:rPr lang="it-IT" sz="2300" dirty="0"/>
              <a:t>La fase </a:t>
            </a:r>
            <a:r>
              <a:rPr lang="it-IT" sz="2300" b="1" dirty="0">
                <a:solidFill>
                  <a:srgbClr val="FF0000"/>
                </a:solidFill>
              </a:rPr>
              <a:t>intermedia</a:t>
            </a:r>
            <a:r>
              <a:rPr lang="it-IT" sz="2300" dirty="0"/>
              <a:t> può avere una durata variabile a seconda del cammino in cui ogni coppia si trova, in pratica se la coppia proviene da un cammino di fede o se si avvicina per la prima volta, o si riavvicina dopo molto tempo. </a:t>
            </a:r>
          </a:p>
          <a:p>
            <a:pPr lvl="0"/>
            <a:r>
              <a:rPr lang="it-IT" sz="2300" dirty="0"/>
              <a:t>La terza fase, quella </a:t>
            </a:r>
            <a:r>
              <a:rPr lang="it-IT" sz="2300" b="1" dirty="0">
                <a:solidFill>
                  <a:srgbClr val="FF0000"/>
                </a:solidFill>
              </a:rPr>
              <a:t>catecumenale</a:t>
            </a:r>
            <a:r>
              <a:rPr lang="it-IT" sz="2300" dirty="0"/>
              <a:t>, si divide a sua volta in tre parti: </a:t>
            </a:r>
          </a:p>
          <a:p>
            <a:pPr lvl="1"/>
            <a:r>
              <a:rPr lang="it-IT" sz="2100" dirty="0"/>
              <a:t>la preparazione </a:t>
            </a:r>
            <a:r>
              <a:rPr lang="it-IT" sz="2100" b="1" i="1" dirty="0"/>
              <a:t>prossima</a:t>
            </a:r>
            <a:r>
              <a:rPr lang="it-IT" sz="2100" dirty="0"/>
              <a:t>, per la riscoperta del messaggio cristiano e delle Sacre Scritture; finalità:</a:t>
            </a:r>
          </a:p>
          <a:p>
            <a:pPr lvl="2"/>
            <a:r>
              <a:rPr lang="it-IT" sz="2100" dirty="0"/>
              <a:t>a) riproporre una catechesi di iniziazione alla fede cristiana e un avvicinamento alla vita ecclesiale; b) far vivere un’iniziazione specifica al sacramento del matrimonio e arrivare alla chiara consapevolezza delle sue note essenziali; c) approfondire i temi legati al rapporto di coppia e prendere coscienza delle proprie carenze psicologiche e affettive; d) portare a termine una prima fase del discernimento della coppia circa la vocazione nuziale; e) continuare con più decisione un cammino spirituale</a:t>
            </a:r>
          </a:p>
          <a:p>
            <a:pPr lvl="1"/>
            <a:r>
              <a:rPr lang="it-IT" sz="2100" dirty="0"/>
              <a:t>la preparazione </a:t>
            </a:r>
            <a:r>
              <a:rPr lang="it-IT" sz="2100" b="1" i="1" dirty="0"/>
              <a:t>immediata</a:t>
            </a:r>
            <a:r>
              <a:rPr lang="it-IT" sz="2100" dirty="0"/>
              <a:t>, nei mesi che precedono la celebrazione del matrimonio, durante la quale si suggeriscono esperienze spirituali e ritiri; </a:t>
            </a:r>
          </a:p>
          <a:p>
            <a:pPr lvl="2"/>
            <a:r>
              <a:rPr lang="it-IT" sz="2100" dirty="0"/>
              <a:t>si insisterà sulle indispensabili condizioni di libertà (nella coppia e della coppia) e di piena consapevolezza riguardo agli impegni che si assumono con la scelta che si sta per compiere, legati alle caratteristiche essenziali del matrimonio (indissolubilità, unità, fedeltà, fecondità) e che saranno l’oggetto specifico dei colloqui canonicamente previsti con il parroco (istruttoria prematrimoniale, pastorale BXVI 2011; pubblicazioni </a:t>
            </a:r>
            <a:r>
              <a:rPr lang="it-IT" sz="2100" dirty="0" err="1"/>
              <a:t>ecc</a:t>
            </a:r>
            <a:r>
              <a:rPr lang="it-IT" sz="2100" dirty="0"/>
              <a:t>)</a:t>
            </a:r>
          </a:p>
          <a:p>
            <a:pPr lvl="2"/>
            <a:r>
              <a:rPr lang="it-IT" sz="2100" dirty="0"/>
              <a:t>breve ritiro spirituale e dalla consegna di un oggetto simbolico, ad esempio una preghiera che le coppie potranno recitare insieme quando si incontrano</a:t>
            </a:r>
          </a:p>
          <a:p>
            <a:pPr lvl="2"/>
            <a:r>
              <a:rPr lang="it-IT" sz="2100" dirty="0"/>
              <a:t>preparazione liturgica</a:t>
            </a:r>
          </a:p>
          <a:p>
            <a:pPr lvl="1"/>
            <a:r>
              <a:rPr lang="it-IT" sz="2100" dirty="0"/>
              <a:t>ed infine l'accompagnamento dei </a:t>
            </a:r>
            <a:r>
              <a:rPr lang="it-IT" sz="2100" b="1" i="1" dirty="0"/>
              <a:t>primi anni di matrimonio</a:t>
            </a:r>
            <a:r>
              <a:rPr lang="it-IT" sz="2100" dirty="0"/>
              <a:t>, periodo delicato in cui la Grazia ha bisogno di essere accompagnata ed in coniugi invitati a cooperare con essa. </a:t>
            </a:r>
          </a:p>
          <a:p>
            <a:pPr lvl="2"/>
            <a:r>
              <a:rPr lang="it-IT" sz="2100" dirty="0"/>
              <a:t>La pastorale matrimoniale sarà soprattutto la pastorale </a:t>
            </a:r>
            <a:r>
              <a:rPr lang="it-IT" sz="2100" dirty="0">
                <a:solidFill>
                  <a:srgbClr val="FF0000"/>
                </a:solidFill>
              </a:rPr>
              <a:t>del vincolo</a:t>
            </a:r>
            <a:r>
              <a:rPr lang="it-IT" sz="2100" dirty="0"/>
              <a:t>: si aiuteranno le coppie, ogni volta che si troveranno di fronte a nuove difficoltà, ad avere a cuore, al di sopra di tutto, la difesa e il consolidamento dell'unione matrimoniale.</a:t>
            </a:r>
          </a:p>
          <a:p>
            <a:pPr lvl="0"/>
            <a:r>
              <a:rPr lang="it-IT" sz="2300" dirty="0"/>
              <a:t>Evitare burocratizzare troppo</a:t>
            </a:r>
          </a:p>
          <a:p>
            <a:endParaRPr lang="it-IT" dirty="0"/>
          </a:p>
        </p:txBody>
      </p:sp>
    </p:spTree>
    <p:extLst>
      <p:ext uri="{BB962C8B-B14F-4D97-AF65-F5344CB8AC3E}">
        <p14:creationId xmlns:p14="http://schemas.microsoft.com/office/powerpoint/2010/main" val="24732202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2662656" cy="1120874"/>
          </a:xfrm>
        </p:spPr>
        <p:txBody>
          <a:bodyPr/>
          <a:lstStyle/>
          <a:p>
            <a:r>
              <a:rPr lang="en-US" sz="3000" dirty="0"/>
              <a:t>La forma del </a:t>
            </a:r>
            <a:r>
              <a:rPr lang="en-US" sz="3000" dirty="0" err="1"/>
              <a:t>matrimonio</a:t>
            </a:r>
            <a:endParaRPr lang="en-US" sz="3000" dirty="0"/>
          </a:p>
        </p:txBody>
      </p:sp>
      <p:pic>
        <p:nvPicPr>
          <p:cNvPr id="5" name="Content Placeholder 4" descr="sacerdote anelli.jpg"/>
          <p:cNvPicPr>
            <a:picLocks noGrp="1" noChangeAspect="1"/>
          </p:cNvPicPr>
          <p:nvPr>
            <p:ph sz="half" idx="1"/>
          </p:nvPr>
        </p:nvPicPr>
        <p:blipFill>
          <a:blip r:embed="rId2">
            <a:extLst>
              <a:ext uri="{28A0092B-C50C-407E-A947-70E740481C1C}">
                <a14:useLocalDpi xmlns:a14="http://schemas.microsoft.com/office/drawing/2010/main" val="0"/>
              </a:ext>
            </a:extLst>
          </a:blip>
          <a:srcRect l="27586" r="27586"/>
          <a:stretch>
            <a:fillRect/>
          </a:stretch>
        </p:blipFill>
        <p:spPr>
          <a:xfrm>
            <a:off x="0" y="1536192"/>
            <a:ext cx="3333750" cy="4464558"/>
          </a:xfrm>
        </p:spPr>
      </p:pic>
      <p:sp>
        <p:nvSpPr>
          <p:cNvPr id="4" name="Content Placeholder 3"/>
          <p:cNvSpPr>
            <a:spLocks noGrp="1"/>
          </p:cNvSpPr>
          <p:nvPr>
            <p:ph sz="half" idx="2"/>
          </p:nvPr>
        </p:nvSpPr>
        <p:spPr>
          <a:xfrm>
            <a:off x="3119856" y="274639"/>
            <a:ext cx="5638591" cy="6583362"/>
          </a:xfrm>
        </p:spPr>
        <p:txBody>
          <a:bodyPr>
            <a:normAutofit fontScale="85000" lnSpcReduction="20000"/>
          </a:bodyPr>
          <a:lstStyle/>
          <a:p>
            <a:r>
              <a:rPr lang="it-IT" dirty="0"/>
              <a:t>Formalità </a:t>
            </a:r>
            <a:r>
              <a:rPr lang="it-IT" b="1" dirty="0">
                <a:solidFill>
                  <a:srgbClr val="FF0000"/>
                </a:solidFill>
              </a:rPr>
              <a:t>intrinseca</a:t>
            </a:r>
            <a:r>
              <a:rPr lang="it-IT" dirty="0"/>
              <a:t> (il consenso deve essere espresso in parole o segni equivalenti: cfr. can. 1104) e forma richiesta dal legislatore</a:t>
            </a:r>
          </a:p>
          <a:p>
            <a:r>
              <a:rPr lang="it-IT" dirty="0"/>
              <a:t>Cfr. can. 1108 § 1. Soltanto sono </a:t>
            </a:r>
            <a:r>
              <a:rPr lang="it-IT" b="1" dirty="0"/>
              <a:t>validi</a:t>
            </a:r>
            <a:r>
              <a:rPr lang="it-IT" dirty="0"/>
              <a:t> i matrimoni celebrati davanti al </a:t>
            </a:r>
            <a:r>
              <a:rPr lang="it-IT" dirty="0">
                <a:solidFill>
                  <a:srgbClr val="FF0000"/>
                </a:solidFill>
              </a:rPr>
              <a:t>teste qualificato </a:t>
            </a:r>
            <a:r>
              <a:rPr lang="it-IT" dirty="0"/>
              <a:t>(l’Ordinario o il parroco del luogo, o un sacerdote o diacono delegato da uno di essi) e due testi </a:t>
            </a:r>
            <a:r>
              <a:rPr lang="it-IT" dirty="0">
                <a:solidFill>
                  <a:srgbClr val="FF0000"/>
                </a:solidFill>
              </a:rPr>
              <a:t>comuni</a:t>
            </a:r>
            <a:r>
              <a:rPr lang="it-IT" dirty="0"/>
              <a:t>.</a:t>
            </a:r>
          </a:p>
          <a:p>
            <a:r>
              <a:rPr lang="it-IT" dirty="0"/>
              <a:t>Eccezionalmente anche i </a:t>
            </a:r>
            <a:r>
              <a:rPr lang="it-IT" dirty="0">
                <a:solidFill>
                  <a:srgbClr val="FF0000"/>
                </a:solidFill>
              </a:rPr>
              <a:t>laici</a:t>
            </a:r>
            <a:r>
              <a:rPr lang="it-IT" dirty="0"/>
              <a:t> (c. 1112)</a:t>
            </a:r>
          </a:p>
          <a:p>
            <a:r>
              <a:rPr lang="it-IT" b="1" dirty="0">
                <a:solidFill>
                  <a:srgbClr val="FF0000"/>
                </a:solidFill>
              </a:rPr>
              <a:t>Evoluzione</a:t>
            </a:r>
            <a:r>
              <a:rPr lang="it-IT" dirty="0"/>
              <a:t> della forma:</a:t>
            </a:r>
          </a:p>
          <a:p>
            <a:pPr lvl="1"/>
            <a:r>
              <a:rPr lang="it-IT" dirty="0"/>
              <a:t>Fino al Decreto </a:t>
            </a:r>
            <a:r>
              <a:rPr lang="it-IT" i="1" dirty="0" err="1"/>
              <a:t>Tametsi</a:t>
            </a:r>
            <a:r>
              <a:rPr lang="it-IT" dirty="0"/>
              <a:t> di Trento (1563): la forma canonica non era richiesta </a:t>
            </a:r>
            <a:r>
              <a:rPr lang="it-IT" i="1" dirty="0"/>
              <a:t>ad </a:t>
            </a:r>
            <a:r>
              <a:rPr lang="it-IT" i="1" dirty="0" err="1"/>
              <a:t>validitatem</a:t>
            </a:r>
            <a:r>
              <a:rPr lang="it-IT" dirty="0"/>
              <a:t>. Possibilità di celebrazione clandestina</a:t>
            </a:r>
          </a:p>
          <a:p>
            <a:pPr lvl="1"/>
            <a:r>
              <a:rPr lang="it-IT" dirty="0"/>
              <a:t>Introduzione della forma per la validità col </a:t>
            </a:r>
            <a:r>
              <a:rPr lang="it-IT" i="1" dirty="0" err="1"/>
              <a:t>Tametsi</a:t>
            </a:r>
            <a:r>
              <a:rPr lang="it-IT" dirty="0"/>
              <a:t> </a:t>
            </a:r>
          </a:p>
          <a:p>
            <a:pPr lvl="1"/>
            <a:r>
              <a:rPr lang="it-IT" dirty="0"/>
              <a:t>Dal decreto </a:t>
            </a:r>
            <a:r>
              <a:rPr lang="it-IT" i="1" dirty="0"/>
              <a:t>Ne temere </a:t>
            </a:r>
            <a:r>
              <a:rPr lang="it-IT" dirty="0"/>
              <a:t>(1908) e CIC 17: pubblicazione universale, competenza territoriale del teste qualificato, atteggiamento attivo; forma straordinaria.</a:t>
            </a:r>
          </a:p>
          <a:p>
            <a:endParaRPr lang="en-US" dirty="0"/>
          </a:p>
        </p:txBody>
      </p:sp>
    </p:spTree>
    <p:extLst>
      <p:ext uri="{BB962C8B-B14F-4D97-AF65-F5344CB8AC3E}">
        <p14:creationId xmlns:p14="http://schemas.microsoft.com/office/powerpoint/2010/main" val="36925143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0"/>
            <a:ext cx="7620000" cy="522515"/>
          </a:xfrm>
        </p:spPr>
        <p:txBody>
          <a:bodyPr/>
          <a:lstStyle/>
          <a:p>
            <a:r>
              <a:rPr lang="it-IT" sz="3000" dirty="0"/>
              <a:t>Requisiti per la validità</a:t>
            </a:r>
          </a:p>
        </p:txBody>
      </p:sp>
      <p:sp>
        <p:nvSpPr>
          <p:cNvPr id="6" name="Content Placeholder 5"/>
          <p:cNvSpPr>
            <a:spLocks noGrp="1"/>
          </p:cNvSpPr>
          <p:nvPr>
            <p:ph idx="1"/>
          </p:nvPr>
        </p:nvSpPr>
        <p:spPr>
          <a:xfrm>
            <a:off x="-1" y="783995"/>
            <a:ext cx="8450263" cy="6074005"/>
          </a:xfrm>
        </p:spPr>
        <p:txBody>
          <a:bodyPr>
            <a:normAutofit fontScale="85000" lnSpcReduction="20000"/>
          </a:bodyPr>
          <a:lstStyle/>
          <a:p>
            <a:r>
              <a:rPr lang="it-IT" sz="2400" b="1" dirty="0"/>
              <a:t>I soggetti obbligati alla forma</a:t>
            </a:r>
            <a:r>
              <a:rPr lang="it-IT" sz="2400" dirty="0"/>
              <a:t> (tutti i battezzati cattolici o battezzati fuori dalla chiesa cattolica ma in essa accolti).</a:t>
            </a:r>
            <a:endParaRPr lang="it-IT" sz="2400" b="1" dirty="0"/>
          </a:p>
          <a:p>
            <a:pPr lvl="1"/>
            <a:r>
              <a:rPr lang="it-IT" sz="2200" dirty="0"/>
              <a:t>Fino al </a:t>
            </a:r>
            <a:r>
              <a:rPr lang="it-IT" sz="2200" dirty="0" err="1"/>
              <a:t>m.p.</a:t>
            </a:r>
            <a:r>
              <a:rPr lang="it-IT" sz="2200" dirty="0"/>
              <a:t> </a:t>
            </a:r>
            <a:r>
              <a:rPr lang="it-IT" sz="2200" i="1" dirty="0"/>
              <a:t>Omnium in </a:t>
            </a:r>
            <a:r>
              <a:rPr lang="it-IT" sz="2200" i="1" dirty="0" err="1"/>
              <a:t>mentem</a:t>
            </a:r>
            <a:r>
              <a:rPr lang="it-IT" sz="2200" i="1" dirty="0"/>
              <a:t> </a:t>
            </a:r>
            <a:r>
              <a:rPr lang="it-IT" sz="2200" dirty="0"/>
              <a:t>il can. 1117 esimeva coloro che avevano abbandonato la Chiesa con atto formale. </a:t>
            </a:r>
          </a:p>
          <a:p>
            <a:r>
              <a:rPr lang="it-IT" sz="2400" dirty="0"/>
              <a:t>Requisiti per la validità: </a:t>
            </a:r>
            <a:r>
              <a:rPr lang="it-IT" sz="2400" dirty="0">
                <a:solidFill>
                  <a:srgbClr val="FF0000"/>
                </a:solidFill>
              </a:rPr>
              <a:t>presenza simultanea </a:t>
            </a:r>
            <a:r>
              <a:rPr lang="it-IT" sz="2400" dirty="0"/>
              <a:t>degli sposi (personalmente o tramite un procuratore); </a:t>
            </a:r>
            <a:r>
              <a:rPr lang="it-IT" sz="2400" dirty="0">
                <a:solidFill>
                  <a:srgbClr val="FF0000"/>
                </a:solidFill>
              </a:rPr>
              <a:t>teste qualificato </a:t>
            </a:r>
            <a:r>
              <a:rPr lang="it-IT" sz="2400" dirty="0"/>
              <a:t>(ordinario o parroco, o un delegato da uno di essi); due testi </a:t>
            </a:r>
            <a:r>
              <a:rPr lang="it-IT" sz="2400" dirty="0">
                <a:solidFill>
                  <a:srgbClr val="FF0000"/>
                </a:solidFill>
              </a:rPr>
              <a:t>comuni</a:t>
            </a:r>
            <a:r>
              <a:rPr lang="it-IT" sz="2400" dirty="0"/>
              <a:t>.</a:t>
            </a:r>
          </a:p>
          <a:p>
            <a:r>
              <a:rPr lang="it-IT" sz="2400" dirty="0"/>
              <a:t>Il </a:t>
            </a:r>
            <a:r>
              <a:rPr lang="it-IT" sz="2400" b="1" dirty="0">
                <a:solidFill>
                  <a:srgbClr val="FF0000"/>
                </a:solidFill>
              </a:rPr>
              <a:t>teste qualificato</a:t>
            </a:r>
            <a:r>
              <a:rPr lang="it-IT" sz="2400" dirty="0"/>
              <a:t>. Competenza ordinariamente </a:t>
            </a:r>
            <a:r>
              <a:rPr lang="it-IT" sz="2400" dirty="0">
                <a:solidFill>
                  <a:srgbClr val="FF0000"/>
                </a:solidFill>
              </a:rPr>
              <a:t>territoriale</a:t>
            </a:r>
            <a:r>
              <a:rPr lang="it-IT" sz="2400" dirty="0"/>
              <a:t>. </a:t>
            </a:r>
          </a:p>
          <a:p>
            <a:pPr lvl="1"/>
            <a:r>
              <a:rPr lang="it-IT" sz="2200" dirty="0"/>
              <a:t>1109: </a:t>
            </a:r>
            <a:r>
              <a:rPr lang="it-IT" dirty="0"/>
              <a:t>L'Ordinario del luogo e il parroco, eccetto che con sentenza o decreto siano stati scomunicati o interdetti o sospesi dall'ufficio oppure dichiarati tali, in forza dell'ufficio assistono validamente, entro i confini del proprio territorio, ai matrimoni</a:t>
            </a:r>
            <a:r>
              <a:rPr lang="it-IT" i="1" dirty="0"/>
              <a:t> non solo dei sudditi, ma anche dei non sudditi, purché almeno una delle due parti sia ascritta alla Chiesa latina</a:t>
            </a:r>
            <a:r>
              <a:rPr lang="it-IT" sz="2200" dirty="0"/>
              <a:t> </a:t>
            </a:r>
          </a:p>
          <a:p>
            <a:r>
              <a:rPr lang="it-IT" sz="2400" dirty="0"/>
              <a:t>L’Ordinario e il parroco possono anche concedere la </a:t>
            </a:r>
            <a:r>
              <a:rPr lang="it-IT" sz="2400" dirty="0">
                <a:solidFill>
                  <a:srgbClr val="FF0000"/>
                </a:solidFill>
              </a:rPr>
              <a:t>delegazione</a:t>
            </a:r>
            <a:r>
              <a:rPr lang="it-IT" sz="2400" dirty="0"/>
              <a:t> a qualsiasi sacerdote o diacono (c. 1111), sia in modo </a:t>
            </a:r>
            <a:r>
              <a:rPr lang="it-IT" sz="2400" dirty="0">
                <a:solidFill>
                  <a:srgbClr val="FF0000"/>
                </a:solidFill>
              </a:rPr>
              <a:t>generale</a:t>
            </a:r>
            <a:r>
              <a:rPr lang="it-IT" sz="2400" dirty="0"/>
              <a:t> (per un numero indeterminato di matrimoni) che </a:t>
            </a:r>
            <a:r>
              <a:rPr lang="it-IT" sz="2400" dirty="0">
                <a:solidFill>
                  <a:srgbClr val="FF0000"/>
                </a:solidFill>
              </a:rPr>
              <a:t>speciale</a:t>
            </a:r>
            <a:r>
              <a:rPr lang="it-IT" sz="2400" dirty="0"/>
              <a:t> (per un numero determinato). </a:t>
            </a:r>
          </a:p>
          <a:p>
            <a:pPr lvl="1"/>
            <a:r>
              <a:rPr lang="it-IT" sz="2200" dirty="0"/>
              <a:t>Se generale, deve essere concessa per iscritto.</a:t>
            </a:r>
          </a:p>
          <a:p>
            <a:pPr lvl="1"/>
            <a:r>
              <a:rPr lang="it-IT" sz="2200" dirty="0"/>
              <a:t>Concessione espressa, sia in modo esplicito che implicito. Non tacita né presunta.</a:t>
            </a:r>
          </a:p>
          <a:p>
            <a:r>
              <a:rPr lang="it-IT" sz="2400" dirty="0"/>
              <a:t>Il vescovo può concedere la delegazione ai </a:t>
            </a:r>
            <a:r>
              <a:rPr lang="it-IT" sz="2400" dirty="0">
                <a:solidFill>
                  <a:srgbClr val="FF0000"/>
                </a:solidFill>
              </a:rPr>
              <a:t>laici</a:t>
            </a:r>
            <a:r>
              <a:rPr lang="it-IT" sz="2400" dirty="0"/>
              <a:t> (c. 1112) .</a:t>
            </a:r>
          </a:p>
          <a:p>
            <a:r>
              <a:rPr lang="it-IT" sz="2400" dirty="0"/>
              <a:t>La </a:t>
            </a:r>
            <a:r>
              <a:rPr lang="it-IT" sz="2400" b="1" dirty="0">
                <a:solidFill>
                  <a:srgbClr val="FF0000"/>
                </a:solidFill>
              </a:rPr>
              <a:t>supplenza</a:t>
            </a:r>
            <a:r>
              <a:rPr lang="it-IT" sz="2400" dirty="0"/>
              <a:t> della facoltà e l’errore comune  (can. 144).</a:t>
            </a:r>
          </a:p>
          <a:p>
            <a:endParaRPr lang="en-US" dirty="0"/>
          </a:p>
        </p:txBody>
      </p:sp>
    </p:spTree>
    <p:extLst>
      <p:ext uri="{BB962C8B-B14F-4D97-AF65-F5344CB8AC3E}">
        <p14:creationId xmlns:p14="http://schemas.microsoft.com/office/powerpoint/2010/main" val="22255110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2144" y="274637"/>
            <a:ext cx="2549237" cy="1678854"/>
          </a:xfrm>
        </p:spPr>
        <p:txBody>
          <a:bodyPr/>
          <a:lstStyle/>
          <a:p>
            <a:r>
              <a:rPr lang="it-IT" sz="3000" dirty="0"/>
              <a:t>Requisiti per la liceità</a:t>
            </a:r>
          </a:p>
        </p:txBody>
      </p:sp>
      <p:sp>
        <p:nvSpPr>
          <p:cNvPr id="3" name="Content Placeholder 2"/>
          <p:cNvSpPr>
            <a:spLocks noGrp="1"/>
          </p:cNvSpPr>
          <p:nvPr>
            <p:ph sz="half" idx="1"/>
          </p:nvPr>
        </p:nvSpPr>
        <p:spPr>
          <a:xfrm>
            <a:off x="1" y="274637"/>
            <a:ext cx="5189308" cy="6583363"/>
          </a:xfrm>
        </p:spPr>
        <p:txBody>
          <a:bodyPr>
            <a:normAutofit fontScale="92500" lnSpcReduction="20000"/>
          </a:bodyPr>
          <a:lstStyle/>
          <a:p>
            <a:r>
              <a:rPr lang="it-IT" dirty="0">
                <a:solidFill>
                  <a:srgbClr val="FF0000"/>
                </a:solidFill>
              </a:rPr>
              <a:t>Licenza</a:t>
            </a:r>
            <a:r>
              <a:rPr lang="it-IT" dirty="0"/>
              <a:t> del parroco o dell’Ordinario proprio (can. 1115); </a:t>
            </a:r>
            <a:r>
              <a:rPr lang="it-IT" dirty="0">
                <a:solidFill>
                  <a:srgbClr val="FF0000"/>
                </a:solidFill>
              </a:rPr>
              <a:t>luogo </a:t>
            </a:r>
            <a:r>
              <a:rPr lang="it-IT" dirty="0"/>
              <a:t>della celebrazione (can. 1118: nella chiesa parrocchiale; in un altra chiesa o luogo sacro; in un luogo degno, con l’autorizzazione dell’Ordinario</a:t>
            </a:r>
          </a:p>
          <a:p>
            <a:r>
              <a:rPr lang="it-IT" dirty="0"/>
              <a:t>La forma </a:t>
            </a:r>
            <a:r>
              <a:rPr lang="it-IT" dirty="0">
                <a:solidFill>
                  <a:srgbClr val="FF0000"/>
                </a:solidFill>
              </a:rPr>
              <a:t>liturgica</a:t>
            </a:r>
            <a:r>
              <a:rPr lang="it-IT" dirty="0"/>
              <a:t> esprime la realtà sacramentale, ma non la crea: i matrimoni si benedicono </a:t>
            </a:r>
            <a:r>
              <a:rPr lang="it-IT" dirty="0">
                <a:solidFill>
                  <a:srgbClr val="FF0000"/>
                </a:solidFill>
              </a:rPr>
              <a:t>perché sono santi</a:t>
            </a:r>
            <a:r>
              <a:rPr lang="it-IT" dirty="0"/>
              <a:t>, non affinché lo diventino (M.J. </a:t>
            </a:r>
            <a:r>
              <a:rPr lang="it-IT" dirty="0" err="1"/>
              <a:t>Scheeben</a:t>
            </a:r>
            <a:r>
              <a:rPr lang="it-IT" dirty="0"/>
              <a:t>).</a:t>
            </a:r>
          </a:p>
          <a:p>
            <a:r>
              <a:rPr lang="it-IT" b="1" dirty="0"/>
              <a:t>Iscrizione</a:t>
            </a:r>
            <a:r>
              <a:rPr lang="it-IT" dirty="0"/>
              <a:t> e registro nei registri </a:t>
            </a:r>
            <a:r>
              <a:rPr lang="it-IT" dirty="0">
                <a:solidFill>
                  <a:srgbClr val="FF0000"/>
                </a:solidFill>
              </a:rPr>
              <a:t>ecclesiali</a:t>
            </a:r>
            <a:r>
              <a:rPr lang="it-IT" dirty="0"/>
              <a:t> (della parrocchia di celebrazione e di quella del battesimo degli sposi) e </a:t>
            </a:r>
            <a:r>
              <a:rPr lang="it-IT" dirty="0">
                <a:solidFill>
                  <a:srgbClr val="FF0000"/>
                </a:solidFill>
              </a:rPr>
              <a:t>civili</a:t>
            </a:r>
            <a:r>
              <a:rPr lang="it-IT" dirty="0"/>
              <a:t> (dove i rapporti tra la Chiesa e lo Stato lo stabiliscano). </a:t>
            </a:r>
          </a:p>
        </p:txBody>
      </p:sp>
      <p:pic>
        <p:nvPicPr>
          <p:cNvPr id="5" name="Content Placeholder 5" descr="matrimonio playa.jpg"/>
          <p:cNvPicPr>
            <a:picLocks noGrp="1" noChangeAspect="1"/>
          </p:cNvPicPr>
          <p:nvPr>
            <p:ph sz="half" idx="2"/>
          </p:nvPr>
        </p:nvPicPr>
        <p:blipFill>
          <a:blip r:embed="rId2">
            <a:extLst>
              <a:ext uri="{28A0092B-C50C-407E-A947-70E740481C1C}">
                <a14:useLocalDpi xmlns:a14="http://schemas.microsoft.com/office/drawing/2010/main" val="0"/>
              </a:ext>
            </a:extLst>
          </a:blip>
          <a:srcRect t="-50555" b="-50555"/>
          <a:stretch>
            <a:fillRect/>
          </a:stretch>
        </p:blipFill>
        <p:spPr>
          <a:xfrm>
            <a:off x="5502862" y="1536192"/>
            <a:ext cx="3641137" cy="4590288"/>
          </a:xfrm>
        </p:spPr>
      </p:pic>
    </p:spTree>
    <p:extLst>
      <p:ext uri="{BB962C8B-B14F-4D97-AF65-F5344CB8AC3E}">
        <p14:creationId xmlns:p14="http://schemas.microsoft.com/office/powerpoint/2010/main" val="34250078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0072" y="611517"/>
            <a:ext cx="2258291" cy="1674483"/>
          </a:xfrm>
        </p:spPr>
        <p:txBody>
          <a:bodyPr/>
          <a:lstStyle/>
          <a:p>
            <a:r>
              <a:rPr lang="it-IT" sz="3000" dirty="0"/>
              <a:t>Matrimoni </a:t>
            </a:r>
            <a:r>
              <a:rPr lang="it-IT" sz="3000" dirty="0">
                <a:solidFill>
                  <a:srgbClr val="FF0000"/>
                </a:solidFill>
              </a:rPr>
              <a:t>misti</a:t>
            </a:r>
            <a:r>
              <a:rPr lang="it-IT" sz="3000" dirty="0"/>
              <a:t> e con </a:t>
            </a:r>
            <a:r>
              <a:rPr lang="it-IT" sz="3000" dirty="0">
                <a:solidFill>
                  <a:srgbClr val="FF0000"/>
                </a:solidFill>
              </a:rPr>
              <a:t>disparità</a:t>
            </a:r>
            <a:r>
              <a:rPr lang="it-IT" sz="3000" dirty="0"/>
              <a:t> di culto</a:t>
            </a:r>
          </a:p>
        </p:txBody>
      </p:sp>
      <p:sp>
        <p:nvSpPr>
          <p:cNvPr id="3" name="Content Placeholder 2"/>
          <p:cNvSpPr>
            <a:spLocks noGrp="1"/>
          </p:cNvSpPr>
          <p:nvPr>
            <p:ph sz="half" idx="1"/>
          </p:nvPr>
        </p:nvSpPr>
        <p:spPr>
          <a:xfrm>
            <a:off x="-1" y="172479"/>
            <a:ext cx="6650183" cy="6588539"/>
          </a:xfrm>
        </p:spPr>
        <p:txBody>
          <a:bodyPr>
            <a:normAutofit fontScale="70000" lnSpcReduction="20000"/>
          </a:bodyPr>
          <a:lstStyle/>
          <a:p>
            <a:r>
              <a:rPr lang="it-IT" sz="3100" dirty="0"/>
              <a:t>In senso </a:t>
            </a:r>
            <a:r>
              <a:rPr lang="it-IT" sz="3100" b="1" dirty="0"/>
              <a:t>proprio, matrimonio misto</a:t>
            </a:r>
            <a:r>
              <a:rPr lang="it-IT" sz="3100" dirty="0"/>
              <a:t>: tra un cattolico e un altro </a:t>
            </a:r>
            <a:r>
              <a:rPr lang="it-IT" sz="3100" dirty="0">
                <a:solidFill>
                  <a:srgbClr val="FF0000"/>
                </a:solidFill>
              </a:rPr>
              <a:t>validamente battezzato </a:t>
            </a:r>
            <a:r>
              <a:rPr lang="it-IT" sz="3100" dirty="0"/>
              <a:t>in una "Chiesa o comunità ecclesiale non in piena comunione con la Chiesa cattolica". Can. 1124</a:t>
            </a:r>
          </a:p>
          <a:p>
            <a:r>
              <a:rPr lang="it-IT" sz="3100" dirty="0"/>
              <a:t>Con impedimento di </a:t>
            </a:r>
            <a:r>
              <a:rPr lang="it-IT" sz="3100" b="1" dirty="0"/>
              <a:t>disparità di culto</a:t>
            </a:r>
            <a:r>
              <a:rPr lang="it-IT" sz="3100" dirty="0"/>
              <a:t>: tra cattolici e </a:t>
            </a:r>
            <a:r>
              <a:rPr lang="it-IT" sz="3100" dirty="0">
                <a:solidFill>
                  <a:srgbClr val="FF0000"/>
                </a:solidFill>
              </a:rPr>
              <a:t>non battezzati </a:t>
            </a:r>
            <a:r>
              <a:rPr lang="it-IT" sz="3100" dirty="0"/>
              <a:t>(can. 1086).</a:t>
            </a:r>
          </a:p>
          <a:p>
            <a:r>
              <a:rPr lang="it-IT" sz="3100" dirty="0"/>
              <a:t>L’Ordinario del luogo deve dare la </a:t>
            </a:r>
            <a:r>
              <a:rPr lang="it-IT" sz="3100" dirty="0">
                <a:solidFill>
                  <a:srgbClr val="FF0000"/>
                </a:solidFill>
              </a:rPr>
              <a:t>licenza</a:t>
            </a:r>
            <a:r>
              <a:rPr lang="it-IT" sz="3100" dirty="0"/>
              <a:t> (in caso di matrimonio misto) o la </a:t>
            </a:r>
            <a:r>
              <a:rPr lang="it-IT" sz="3100" dirty="0">
                <a:solidFill>
                  <a:srgbClr val="FF0000"/>
                </a:solidFill>
              </a:rPr>
              <a:t>dispensa</a:t>
            </a:r>
            <a:r>
              <a:rPr lang="it-IT" sz="3100" dirty="0"/>
              <a:t> (per la validità) in caso di disparità di culto.</a:t>
            </a:r>
          </a:p>
          <a:p>
            <a:r>
              <a:rPr lang="it-IT" sz="3100" dirty="0"/>
              <a:t>In entrambi i casi, l'Ordinario concederà la licenza (per il matrimonio misto) o la dispensa (dall'impedimento della disparità di culto) se sono date le </a:t>
            </a:r>
            <a:r>
              <a:rPr lang="it-IT" sz="3100" b="1" dirty="0">
                <a:solidFill>
                  <a:srgbClr val="FF0000"/>
                </a:solidFill>
              </a:rPr>
              <a:t>garanzie</a:t>
            </a:r>
            <a:r>
              <a:rPr lang="it-IT" sz="3100" dirty="0"/>
              <a:t> del can. 1125</a:t>
            </a:r>
            <a:r>
              <a:rPr lang="es-ES" sz="3100" dirty="0"/>
              <a:t>:</a:t>
            </a:r>
          </a:p>
          <a:p>
            <a:pPr lvl="1"/>
            <a:r>
              <a:rPr lang="it-IT" sz="2600" dirty="0"/>
              <a:t>1° che la parte </a:t>
            </a:r>
            <a:r>
              <a:rPr lang="it-IT" sz="2600" dirty="0">
                <a:solidFill>
                  <a:srgbClr val="FF0000"/>
                </a:solidFill>
              </a:rPr>
              <a:t>cattolica</a:t>
            </a:r>
            <a:r>
              <a:rPr lang="it-IT" sz="2600" dirty="0"/>
              <a:t> dichiari di voler evitare ogni pericolo di allontanamento dalla fede, e prometta sinceramente che farà tutto il possibile per vedere che tutta la prole sia battezzata ed educata nella Chiesa cattolica;</a:t>
            </a:r>
          </a:p>
          <a:p>
            <a:pPr lvl="1"/>
            <a:r>
              <a:rPr lang="it-IT" sz="2600" dirty="0"/>
              <a:t>2° che l'altra parte contraente sia </a:t>
            </a:r>
            <a:r>
              <a:rPr lang="it-IT" sz="2600" dirty="0">
                <a:solidFill>
                  <a:srgbClr val="FF0000"/>
                </a:solidFill>
              </a:rPr>
              <a:t>informata</a:t>
            </a:r>
            <a:r>
              <a:rPr lang="it-IT" sz="2600" dirty="0"/>
              <a:t> in tempo utile delle promesse che la parte cattolica deve fare, in modo che si possa stabilire che è veramente consapevole della promessa e dell'obbligo della parte cattolica;</a:t>
            </a:r>
          </a:p>
          <a:p>
            <a:pPr lvl="1"/>
            <a:r>
              <a:rPr lang="it-IT" sz="2600" dirty="0"/>
              <a:t>3° che </a:t>
            </a:r>
            <a:r>
              <a:rPr lang="it-IT" sz="2600" dirty="0">
                <a:solidFill>
                  <a:srgbClr val="FF0000"/>
                </a:solidFill>
              </a:rPr>
              <a:t>entrambe</a:t>
            </a:r>
            <a:r>
              <a:rPr lang="it-IT" sz="2600" dirty="0"/>
              <a:t> le parti siano istruite sui fini e le proprietà essenziali del matrimonio, che non possono essere esclusi da nessuna delle due parti.</a:t>
            </a:r>
          </a:p>
          <a:p>
            <a:endParaRPr lang="en-US" dirty="0"/>
          </a:p>
          <a:p>
            <a:pPr lvl="1"/>
            <a:endParaRPr lang="es-ES" sz="2700" dirty="0"/>
          </a:p>
          <a:p>
            <a:endParaRPr lang="en-US" dirty="0"/>
          </a:p>
        </p:txBody>
      </p:sp>
      <p:pic>
        <p:nvPicPr>
          <p:cNvPr id="5" name="Content Placeholder 4" descr="mixto.jpg"/>
          <p:cNvPicPr>
            <a:picLocks noGrp="1" noChangeAspect="1"/>
          </p:cNvPicPr>
          <p:nvPr>
            <p:ph sz="half" idx="2"/>
          </p:nvPr>
        </p:nvPicPr>
        <p:blipFill>
          <a:blip r:embed="rId2">
            <a:extLst>
              <a:ext uri="{28A0092B-C50C-407E-A947-70E740481C1C}">
                <a14:useLocalDpi xmlns:a14="http://schemas.microsoft.com/office/drawing/2010/main" val="0"/>
              </a:ext>
            </a:extLst>
          </a:blip>
          <a:srcRect t="-54528" b="-54528"/>
          <a:stretch>
            <a:fillRect/>
          </a:stretch>
        </p:blipFill>
        <p:spPr>
          <a:xfrm>
            <a:off x="6470073" y="1938468"/>
            <a:ext cx="2673926" cy="4070004"/>
          </a:xfrm>
        </p:spPr>
      </p:pic>
    </p:spTree>
    <p:extLst>
      <p:ext uri="{BB962C8B-B14F-4D97-AF65-F5344CB8AC3E}">
        <p14:creationId xmlns:p14="http://schemas.microsoft.com/office/powerpoint/2010/main" val="16928647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5440"/>
            <a:ext cx="7620000" cy="454717"/>
          </a:xfrm>
        </p:spPr>
        <p:txBody>
          <a:bodyPr/>
          <a:lstStyle/>
          <a:p>
            <a:r>
              <a:rPr lang="it-IT" sz="2800" dirty="0"/>
              <a:t>Anomalie del consenso</a:t>
            </a:r>
          </a:p>
        </p:txBody>
      </p:sp>
      <p:sp>
        <p:nvSpPr>
          <p:cNvPr id="3" name="Content Placeholder 2"/>
          <p:cNvSpPr>
            <a:spLocks noGrp="1"/>
          </p:cNvSpPr>
          <p:nvPr>
            <p:ph sz="half" idx="1"/>
          </p:nvPr>
        </p:nvSpPr>
        <p:spPr>
          <a:xfrm>
            <a:off x="0" y="762000"/>
            <a:ext cx="6616701" cy="6045200"/>
          </a:xfrm>
        </p:spPr>
        <p:txBody>
          <a:bodyPr>
            <a:normAutofit fontScale="77500" lnSpcReduction="20000"/>
          </a:bodyPr>
          <a:lstStyle/>
          <a:p>
            <a:r>
              <a:rPr lang="it-IT" dirty="0"/>
              <a:t>I </a:t>
            </a:r>
            <a:r>
              <a:rPr lang="it-IT" b="1" dirty="0">
                <a:solidFill>
                  <a:srgbClr val="FF0000"/>
                </a:solidFill>
              </a:rPr>
              <a:t>pilastri</a:t>
            </a:r>
            <a:r>
              <a:rPr lang="it-IT" dirty="0"/>
              <a:t> su cui poggia il sistema matrimoniale sono il </a:t>
            </a:r>
            <a:r>
              <a:rPr lang="it-IT" dirty="0">
                <a:solidFill>
                  <a:srgbClr val="FF0000"/>
                </a:solidFill>
              </a:rPr>
              <a:t>consenso</a:t>
            </a:r>
            <a:r>
              <a:rPr lang="it-IT" dirty="0"/>
              <a:t>, la </a:t>
            </a:r>
            <a:r>
              <a:rPr lang="it-IT" dirty="0">
                <a:solidFill>
                  <a:srgbClr val="FF0000"/>
                </a:solidFill>
              </a:rPr>
              <a:t>abilità</a:t>
            </a:r>
            <a:r>
              <a:rPr lang="it-IT" dirty="0"/>
              <a:t> e la </a:t>
            </a:r>
            <a:r>
              <a:rPr lang="it-IT" dirty="0">
                <a:solidFill>
                  <a:srgbClr val="FF0000"/>
                </a:solidFill>
              </a:rPr>
              <a:t>forma</a:t>
            </a:r>
            <a:r>
              <a:rPr lang="it-IT" dirty="0"/>
              <a:t> (cfr. can. 1057): volersi sposare, potersi sposare e sposarsi secondo le formalità richieste dal legislatore.</a:t>
            </a:r>
          </a:p>
          <a:p>
            <a:r>
              <a:rPr lang="it-IT" dirty="0"/>
              <a:t>Quindi, la nullità può essere dovuta a uno di questi tre </a:t>
            </a:r>
            <a:r>
              <a:rPr lang="it-IT" dirty="0">
                <a:solidFill>
                  <a:srgbClr val="FF0000"/>
                </a:solidFill>
              </a:rPr>
              <a:t>ambiti</a:t>
            </a:r>
          </a:p>
          <a:p>
            <a:pPr lvl="1"/>
            <a:r>
              <a:rPr lang="it-IT" sz="2700" i="1" dirty="0"/>
              <a:t>ex parte </a:t>
            </a:r>
            <a:r>
              <a:rPr lang="it-IT" sz="2700" i="1" dirty="0" err="1"/>
              <a:t>consensus</a:t>
            </a:r>
            <a:r>
              <a:rPr lang="it-IT" sz="2700" i="1" dirty="0"/>
              <a:t> </a:t>
            </a:r>
            <a:r>
              <a:rPr lang="it-IT" sz="2700" dirty="0"/>
              <a:t>(se il consenso non è veramente matrimoniale</a:t>
            </a:r>
            <a:r>
              <a:rPr lang="it-IT" sz="2700" i="1" dirty="0"/>
              <a:t>), ex parte </a:t>
            </a:r>
            <a:r>
              <a:rPr lang="it-IT" sz="2700" i="1" dirty="0" err="1"/>
              <a:t>personae</a:t>
            </a:r>
            <a:r>
              <a:rPr lang="it-IT" sz="2700" i="1" dirty="0"/>
              <a:t> </a:t>
            </a:r>
            <a:r>
              <a:rPr lang="it-IT" sz="2700" dirty="0"/>
              <a:t>(se c'è un impedimento), </a:t>
            </a:r>
            <a:r>
              <a:rPr lang="it-IT" sz="2700" i="1" dirty="0"/>
              <a:t>ex parte </a:t>
            </a:r>
            <a:r>
              <a:rPr lang="it-IT" sz="2700" i="1" dirty="0" err="1"/>
              <a:t>formae</a:t>
            </a:r>
            <a:r>
              <a:rPr lang="it-IT" sz="2700" i="1" dirty="0"/>
              <a:t> </a:t>
            </a:r>
            <a:r>
              <a:rPr lang="it-IT" sz="2700" dirty="0"/>
              <a:t>(per mancanza o difetto della forma richiesta</a:t>
            </a:r>
            <a:r>
              <a:rPr lang="es-ES" sz="2700" dirty="0"/>
              <a:t>).</a:t>
            </a:r>
            <a:endParaRPr lang="en-US" sz="2700" dirty="0"/>
          </a:p>
          <a:p>
            <a:r>
              <a:rPr lang="it-IT" dirty="0"/>
              <a:t>Il consenso è assolutamente </a:t>
            </a:r>
            <a:r>
              <a:rPr lang="it-IT" b="1" dirty="0">
                <a:solidFill>
                  <a:srgbClr val="FF0000"/>
                </a:solidFill>
              </a:rPr>
              <a:t>insostituibile</a:t>
            </a:r>
            <a:r>
              <a:rPr lang="it-IT" dirty="0"/>
              <a:t>: solo i coniugi possono decidere di se stessi. Distinguere il consenso dai </a:t>
            </a:r>
            <a:r>
              <a:rPr lang="it-IT" dirty="0">
                <a:solidFill>
                  <a:srgbClr val="FF0000"/>
                </a:solidFill>
              </a:rPr>
              <a:t>motivi</a:t>
            </a:r>
            <a:r>
              <a:rPr lang="it-IT" dirty="0"/>
              <a:t> che hanno portato alla decisione di sposarsi: i motivi possono essere molto vari, più o meno "romantici", preparano al consenso ma sono diversi: il matrimonio può celebrarlo tanto chi è follemente innamorato ma anche chi cerca una madre per i propri figli (ma nel secondo caso, il vedovo non può strumentalizzare la persona della moglie, come se fosse una serva)</a:t>
            </a:r>
            <a:r>
              <a:rPr lang="es-ES" dirty="0"/>
              <a:t>.</a:t>
            </a:r>
            <a:endParaRPr lang="en-US" dirty="0"/>
          </a:p>
        </p:txBody>
      </p:sp>
      <p:pic>
        <p:nvPicPr>
          <p:cNvPr id="5" name="Content Placeholder 4" descr="jetaime.jpg"/>
          <p:cNvPicPr>
            <a:picLocks noGrp="1" noChangeAspect="1"/>
          </p:cNvPicPr>
          <p:nvPr>
            <p:ph sz="half" idx="2"/>
          </p:nvPr>
        </p:nvPicPr>
        <p:blipFill>
          <a:blip r:embed="rId2">
            <a:extLst>
              <a:ext uri="{28A0092B-C50C-407E-A947-70E740481C1C}">
                <a14:useLocalDpi xmlns:a14="http://schemas.microsoft.com/office/drawing/2010/main" val="0"/>
              </a:ext>
            </a:extLst>
          </a:blip>
          <a:srcRect t="-11429" b="-11429"/>
          <a:stretch>
            <a:fillRect/>
          </a:stretch>
        </p:blipFill>
        <p:spPr>
          <a:xfrm>
            <a:off x="6349253" y="4699000"/>
            <a:ext cx="2794747" cy="2047875"/>
          </a:xfrm>
        </p:spPr>
      </p:pic>
    </p:spTree>
    <p:extLst>
      <p:ext uri="{BB962C8B-B14F-4D97-AF65-F5344CB8AC3E}">
        <p14:creationId xmlns:p14="http://schemas.microsoft.com/office/powerpoint/2010/main" val="11942349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45382" y="274638"/>
            <a:ext cx="2369126" cy="916853"/>
          </a:xfrm>
        </p:spPr>
        <p:txBody>
          <a:bodyPr/>
          <a:lstStyle/>
          <a:p>
            <a:r>
              <a:rPr lang="en-US" sz="3000" dirty="0" err="1"/>
              <a:t>Anomalie</a:t>
            </a:r>
            <a:r>
              <a:rPr lang="en-US" sz="3000" dirty="0"/>
              <a:t> (segue)</a:t>
            </a:r>
          </a:p>
        </p:txBody>
      </p:sp>
      <p:sp>
        <p:nvSpPr>
          <p:cNvPr id="3" name="Content Placeholder 2"/>
          <p:cNvSpPr>
            <a:spLocks noGrp="1"/>
          </p:cNvSpPr>
          <p:nvPr>
            <p:ph sz="half" idx="1"/>
          </p:nvPr>
        </p:nvSpPr>
        <p:spPr>
          <a:xfrm>
            <a:off x="0" y="274639"/>
            <a:ext cx="5957514" cy="6481762"/>
          </a:xfrm>
        </p:spPr>
        <p:txBody>
          <a:bodyPr>
            <a:normAutofit fontScale="85000" lnSpcReduction="20000"/>
          </a:bodyPr>
          <a:lstStyle/>
          <a:p>
            <a:pPr marL="114300" indent="0">
              <a:buNone/>
            </a:pPr>
            <a:r>
              <a:rPr lang="it-IT" dirty="0"/>
              <a:t>Il consenso è un </a:t>
            </a:r>
            <a:r>
              <a:rPr lang="it-IT" b="1" dirty="0"/>
              <a:t>atto della volontà</a:t>
            </a:r>
            <a:r>
              <a:rPr lang="it-IT" dirty="0"/>
              <a:t>, che richiede una </a:t>
            </a:r>
            <a:r>
              <a:rPr lang="it-IT" b="1" dirty="0"/>
              <a:t>conoscenza minima</a:t>
            </a:r>
            <a:r>
              <a:rPr lang="it-IT" dirty="0"/>
              <a:t>: </a:t>
            </a:r>
            <a:r>
              <a:rPr lang="it-IT" i="1" dirty="0" err="1"/>
              <a:t>nihil</a:t>
            </a:r>
            <a:r>
              <a:rPr lang="it-IT" i="1" dirty="0"/>
              <a:t> </a:t>
            </a:r>
            <a:r>
              <a:rPr lang="it-IT" i="1" dirty="0" err="1"/>
              <a:t>volitum</a:t>
            </a:r>
            <a:r>
              <a:rPr lang="it-IT" i="1" dirty="0"/>
              <a:t> </a:t>
            </a:r>
            <a:r>
              <a:rPr lang="it-IT" i="1" dirty="0" err="1"/>
              <a:t>nisi</a:t>
            </a:r>
            <a:r>
              <a:rPr lang="it-IT" i="1" dirty="0"/>
              <a:t> </a:t>
            </a:r>
            <a:r>
              <a:rPr lang="it-IT" i="1" dirty="0" err="1"/>
              <a:t>praecognitum</a:t>
            </a:r>
            <a:r>
              <a:rPr lang="it-IT" dirty="0"/>
              <a:t>.</a:t>
            </a:r>
          </a:p>
          <a:p>
            <a:pPr marL="114300" indent="0">
              <a:buNone/>
            </a:pPr>
            <a:r>
              <a:rPr lang="it-IT" dirty="0"/>
              <a:t>L'atto di consenso è </a:t>
            </a:r>
            <a:r>
              <a:rPr lang="it-IT" dirty="0">
                <a:solidFill>
                  <a:srgbClr val="FF0000"/>
                </a:solidFill>
              </a:rPr>
              <a:t>semplice</a:t>
            </a:r>
            <a:r>
              <a:rPr lang="it-IT" dirty="0"/>
              <a:t>: "Voglio sposare te". Questo richiede la conoscenza minima sul matrimonio e della persona, la capacità di donarsi come coniuge e la volontà di farlo. </a:t>
            </a:r>
          </a:p>
          <a:p>
            <a:pPr marL="114300" indent="0">
              <a:buNone/>
            </a:pPr>
            <a:r>
              <a:rPr lang="it-IT" dirty="0"/>
              <a:t>	Le conoscenze e le capacità richieste sono </a:t>
            </a:r>
            <a:r>
              <a:rPr lang="it-IT" dirty="0">
                <a:solidFill>
                  <a:srgbClr val="FF0000"/>
                </a:solidFill>
              </a:rPr>
              <a:t>minime</a:t>
            </a:r>
            <a:r>
              <a:rPr lang="it-IT" dirty="0"/>
              <a:t>, proprio per la naturale inclinazione al matrimonio. </a:t>
            </a:r>
          </a:p>
          <a:p>
            <a:pPr marL="114300" indent="0">
              <a:buNone/>
            </a:pPr>
            <a:r>
              <a:rPr lang="it-IT" dirty="0"/>
              <a:t>Le </a:t>
            </a:r>
            <a:r>
              <a:rPr lang="it-IT" b="1" dirty="0">
                <a:solidFill>
                  <a:srgbClr val="FF0000"/>
                </a:solidFill>
              </a:rPr>
              <a:t>cause</a:t>
            </a:r>
            <a:r>
              <a:rPr lang="it-IT" dirty="0"/>
              <a:t> che rendono insufficiente il consenso, che vedremo in seguito, riguardano principalmente due aree: </a:t>
            </a:r>
            <a:r>
              <a:rPr lang="it-IT" b="1" dirty="0"/>
              <a:t>l'incapacità</a:t>
            </a:r>
            <a:r>
              <a:rPr lang="it-IT" dirty="0"/>
              <a:t> consensuale (dice di volerlo ma non può donarsi coniugalmente) e la </a:t>
            </a:r>
            <a:r>
              <a:rPr lang="it-IT" b="1" dirty="0"/>
              <a:t>simulazione</a:t>
            </a:r>
            <a:r>
              <a:rPr lang="it-IT" dirty="0"/>
              <a:t> (dice di volerlo ma non lo vuole veramente). Oltre a questi, il consenso può essere insufficiente per la presenza di un errore sostanziale, un timore grave o una condizione.</a:t>
            </a:r>
            <a:endParaRPr lang="en-US" dirty="0"/>
          </a:p>
        </p:txBody>
      </p:sp>
      <p:pic>
        <p:nvPicPr>
          <p:cNvPr id="5" name="Content Placeholder 4" descr="I said yes.jpg"/>
          <p:cNvPicPr>
            <a:picLocks noGrp="1" noChangeAspect="1"/>
          </p:cNvPicPr>
          <p:nvPr>
            <p:ph sz="half" idx="2"/>
          </p:nvPr>
        </p:nvPicPr>
        <p:blipFill>
          <a:blip r:embed="rId2">
            <a:extLst>
              <a:ext uri="{28A0092B-C50C-407E-A947-70E740481C1C}">
                <a14:useLocalDpi xmlns:a14="http://schemas.microsoft.com/office/drawing/2010/main" val="0"/>
              </a:ext>
            </a:extLst>
          </a:blip>
          <a:srcRect l="-5286" r="-5286"/>
          <a:stretch>
            <a:fillRect/>
          </a:stretch>
        </p:blipFill>
        <p:spPr>
          <a:xfrm>
            <a:off x="5957514" y="1417638"/>
            <a:ext cx="3186486" cy="4322762"/>
          </a:xfrm>
        </p:spPr>
      </p:pic>
    </p:spTree>
    <p:extLst>
      <p:ext uri="{BB962C8B-B14F-4D97-AF65-F5344CB8AC3E}">
        <p14:creationId xmlns:p14="http://schemas.microsoft.com/office/powerpoint/2010/main" val="23145133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763162"/>
          </a:xfrm>
        </p:spPr>
        <p:txBody>
          <a:bodyPr/>
          <a:lstStyle/>
          <a:p>
            <a:endParaRPr lang="en-US" dirty="0"/>
          </a:p>
        </p:txBody>
      </p:sp>
      <p:pic>
        <p:nvPicPr>
          <p:cNvPr id="4" name="Content Placeholder 3" descr="giulietta copia.jpg"/>
          <p:cNvPicPr>
            <a:picLocks noGrp="1" noChangeAspect="1"/>
          </p:cNvPicPr>
          <p:nvPr>
            <p:ph idx="1"/>
          </p:nvPr>
        </p:nvPicPr>
        <p:blipFill>
          <a:blip r:embed="rId2">
            <a:extLst>
              <a:ext uri="{28A0092B-C50C-407E-A947-70E740481C1C}">
                <a14:useLocalDpi xmlns:a14="http://schemas.microsoft.com/office/drawing/2010/main" val="0"/>
              </a:ext>
            </a:extLst>
          </a:blip>
          <a:srcRect t="1271" b="1271"/>
          <a:stretch>
            <a:fillRect/>
          </a:stretch>
        </p:blipFill>
        <p:spPr/>
      </p:pic>
    </p:spTree>
    <p:extLst>
      <p:ext uri="{BB962C8B-B14F-4D97-AF65-F5344CB8AC3E}">
        <p14:creationId xmlns:p14="http://schemas.microsoft.com/office/powerpoint/2010/main" val="6766145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7620000" cy="614362"/>
          </a:xfrm>
        </p:spPr>
        <p:txBody>
          <a:bodyPr/>
          <a:lstStyle/>
          <a:p>
            <a:r>
              <a:rPr lang="it-IT" sz="3000" dirty="0"/>
              <a:t>Incapacità consensuale </a:t>
            </a:r>
            <a:r>
              <a:rPr lang="en-US" sz="3000" dirty="0"/>
              <a:t>(c. 1095)</a:t>
            </a:r>
          </a:p>
        </p:txBody>
      </p:sp>
      <p:sp>
        <p:nvSpPr>
          <p:cNvPr id="4" name="Content Placeholder 3"/>
          <p:cNvSpPr>
            <a:spLocks noGrp="1"/>
          </p:cNvSpPr>
          <p:nvPr>
            <p:ph sz="half" idx="2"/>
          </p:nvPr>
        </p:nvSpPr>
        <p:spPr>
          <a:xfrm>
            <a:off x="3161677" y="889001"/>
            <a:ext cx="4915523" cy="5237480"/>
          </a:xfrm>
        </p:spPr>
        <p:txBody>
          <a:bodyPr>
            <a:normAutofit/>
          </a:bodyPr>
          <a:lstStyle/>
          <a:p>
            <a:r>
              <a:rPr lang="es-ES" dirty="0"/>
              <a:t>Can. 1095: </a:t>
            </a:r>
            <a:r>
              <a:rPr lang="it-IT" dirty="0"/>
              <a:t>Sono incapaci a contrarre matrimonio: </a:t>
            </a:r>
          </a:p>
          <a:p>
            <a:pPr lvl="1"/>
            <a:r>
              <a:rPr lang="it-IT" dirty="0"/>
              <a:t>1) coloro che mancano di sufficiente uso di ragione; </a:t>
            </a:r>
          </a:p>
          <a:p>
            <a:pPr lvl="1"/>
            <a:r>
              <a:rPr lang="it-IT" dirty="0"/>
              <a:t>2) coloro che difettano gravemente di discrezione di giudizio circa i diritti e i doveri matrimoniali essenziali da dare e accettare reciprocamente; </a:t>
            </a:r>
          </a:p>
          <a:p>
            <a:pPr lvl="1"/>
            <a:r>
              <a:rPr lang="it-IT" dirty="0"/>
              <a:t>3) coloro che per cause di natura psichica, non possono assumere gli obblighi essenziali del matrimonio</a:t>
            </a:r>
            <a:r>
              <a:rPr lang="en-US" dirty="0"/>
              <a:t>.</a:t>
            </a:r>
          </a:p>
          <a:p>
            <a:endParaRPr lang="en-US" dirty="0"/>
          </a:p>
          <a:p>
            <a:endParaRPr lang="en-US" dirty="0"/>
          </a:p>
        </p:txBody>
      </p:sp>
      <p:pic>
        <p:nvPicPr>
          <p:cNvPr id="5" name="Imagen 1"/>
          <p:cNvPicPr>
            <a:picLocks noGrp="1" noChangeAspect="1"/>
          </p:cNvPicPr>
          <p:nvPr>
            <p:ph sz="half" idx="1"/>
          </p:nvPr>
        </p:nvPicPr>
        <p:blipFill>
          <a:blip r:embed="rId2">
            <a:extLst>
              <a:ext uri="{28A0092B-C50C-407E-A947-70E740481C1C}">
                <a14:useLocalDpi xmlns:a14="http://schemas.microsoft.com/office/drawing/2010/main" val="0"/>
              </a:ext>
            </a:extLst>
          </a:blip>
          <a:srcRect t="-4734" b="-4734"/>
          <a:stretch>
            <a:fillRect/>
          </a:stretch>
        </p:blipFill>
        <p:spPr bwMode="auto">
          <a:xfrm>
            <a:off x="111126" y="1050784"/>
            <a:ext cx="3050551" cy="42832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737879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4BAC6D3-81BA-E745-A4C4-8860B18D5646}"/>
              </a:ext>
            </a:extLst>
          </p:cNvPr>
          <p:cNvSpPr>
            <a:spLocks noGrp="1"/>
          </p:cNvSpPr>
          <p:nvPr>
            <p:ph type="title"/>
          </p:nvPr>
        </p:nvSpPr>
        <p:spPr>
          <a:xfrm>
            <a:off x="838199" y="0"/>
            <a:ext cx="7620000" cy="511629"/>
          </a:xfrm>
        </p:spPr>
        <p:txBody>
          <a:bodyPr/>
          <a:lstStyle/>
          <a:p>
            <a:r>
              <a:rPr lang="en-US" sz="2500" dirty="0"/>
              <a:t>Per </a:t>
            </a:r>
            <a:r>
              <a:rPr lang="en-US" sz="2500" dirty="0" err="1"/>
              <a:t>interpretare</a:t>
            </a:r>
            <a:r>
              <a:rPr lang="en-US" sz="2500" dirty="0"/>
              <a:t> </a:t>
            </a:r>
            <a:r>
              <a:rPr lang="en-US" sz="2500" dirty="0" err="1"/>
              <a:t>il</a:t>
            </a:r>
            <a:r>
              <a:rPr lang="en-US" sz="2500" dirty="0"/>
              <a:t> can. 1095</a:t>
            </a:r>
            <a:endParaRPr lang="it-IT" sz="2500" dirty="0"/>
          </a:p>
        </p:txBody>
      </p:sp>
      <p:sp>
        <p:nvSpPr>
          <p:cNvPr id="3" name="Segnaposto contenuto 2">
            <a:extLst>
              <a:ext uri="{FF2B5EF4-FFF2-40B4-BE49-F238E27FC236}">
                <a16:creationId xmlns:a16="http://schemas.microsoft.com/office/drawing/2014/main" id="{A6E63E41-D0C4-5D4F-9799-007DFF7CD2E5}"/>
              </a:ext>
            </a:extLst>
          </p:cNvPr>
          <p:cNvSpPr>
            <a:spLocks noGrp="1"/>
          </p:cNvSpPr>
          <p:nvPr>
            <p:ph idx="1"/>
          </p:nvPr>
        </p:nvSpPr>
        <p:spPr>
          <a:xfrm>
            <a:off x="0" y="511629"/>
            <a:ext cx="8588828" cy="6270171"/>
          </a:xfrm>
        </p:spPr>
        <p:txBody>
          <a:bodyPr>
            <a:normAutofit fontScale="77500" lnSpcReduction="20000"/>
          </a:bodyPr>
          <a:lstStyle/>
          <a:p>
            <a:r>
              <a:rPr lang="it-IT" dirty="0"/>
              <a:t>Diritto al matrimonio ed esercizio del diritto. Can. 1058</a:t>
            </a:r>
          </a:p>
          <a:p>
            <a:r>
              <a:rPr lang="it-IT" dirty="0"/>
              <a:t>Capacità e abilità</a:t>
            </a:r>
          </a:p>
          <a:p>
            <a:r>
              <a:rPr lang="it-IT" dirty="0"/>
              <a:t>È richiesta la capacità di compiere un atto veramente umano (consapevole e libero), adeguato all'impegno che si sta assumendo.</a:t>
            </a:r>
          </a:p>
          <a:p>
            <a:r>
              <a:rPr lang="it-IT" dirty="0"/>
              <a:t>Presunzione di capacità e volontarietà</a:t>
            </a:r>
          </a:p>
          <a:p>
            <a:r>
              <a:rPr lang="it-IT" dirty="0"/>
              <a:t>Capacità di fare ciò che la natura inclina a fare.</a:t>
            </a:r>
          </a:p>
          <a:p>
            <a:r>
              <a:rPr lang="it-IT" dirty="0"/>
              <a:t>Origini giurisprudenziali (e sviluppo della scienza psicologica e psichiatrica nel corso del XX secolo)</a:t>
            </a:r>
          </a:p>
          <a:p>
            <a:pPr lvl="1"/>
            <a:r>
              <a:rPr lang="it-IT" dirty="0"/>
              <a:t>Il CIC 17 non prevedeva un canone specifico sulla capacità psichica, ma un riferimento generico all'</a:t>
            </a:r>
            <a:r>
              <a:rPr lang="it-IT" dirty="0" err="1"/>
              <a:t>amentia</a:t>
            </a:r>
            <a:r>
              <a:rPr lang="it-IT" dirty="0"/>
              <a:t> e alla demenza, quando una persona era priva di ragione in generale (</a:t>
            </a:r>
            <a:r>
              <a:rPr lang="it-IT" dirty="0" err="1"/>
              <a:t>amens</a:t>
            </a:r>
            <a:r>
              <a:rPr lang="it-IT" dirty="0"/>
              <a:t>), o in un'area specifica, come la sessualità o la possibilità di avere una relazione coniugale (</a:t>
            </a:r>
            <a:r>
              <a:rPr lang="it-IT" dirty="0" err="1"/>
              <a:t>demens</a:t>
            </a:r>
            <a:r>
              <a:rPr lang="it-IT" dirty="0"/>
              <a:t>). </a:t>
            </a:r>
          </a:p>
          <a:p>
            <a:pPr lvl="1"/>
            <a:r>
              <a:rPr lang="it-IT" dirty="0"/>
              <a:t>Durante il periodo del CIC 17 si ammetteva che sia la mancanza di uso della ragione che il grave difetto di giudizio potessero rendere una persona incapace di contrarre matrimonio. I casi di matrimonio davanti ai tribunali ecclesiastici, che riguardavano problemi mentali, venivano normalmente studiati sotto i capitoli dell'</a:t>
            </a:r>
            <a:r>
              <a:rPr lang="it-IT" dirty="0" err="1"/>
              <a:t>amentia</a:t>
            </a:r>
            <a:r>
              <a:rPr lang="it-IT" dirty="0"/>
              <a:t> o della demenza. </a:t>
            </a:r>
          </a:p>
          <a:p>
            <a:r>
              <a:rPr lang="it-IT" dirty="0"/>
              <a:t>Il problema è che sembra avere la minima discrezionalità ma non può vincolarsi. Analogia con l'impotenza</a:t>
            </a:r>
          </a:p>
          <a:p>
            <a:r>
              <a:rPr lang="it-IT" dirty="0"/>
              <a:t>Il canone 1095 prevede i casi in cui una persona soffre di un'anomalia psichica che la rende inadatta a donarsi come coniuge</a:t>
            </a:r>
          </a:p>
          <a:p>
            <a:r>
              <a:rPr lang="it-IT" dirty="0"/>
              <a:t>Capacità </a:t>
            </a:r>
            <a:r>
              <a:rPr lang="it-IT" dirty="0">
                <a:solidFill>
                  <a:srgbClr val="FF0000"/>
                </a:solidFill>
              </a:rPr>
              <a:t>per un atto</a:t>
            </a:r>
            <a:r>
              <a:rPr lang="it-IT" dirty="0"/>
              <a:t>, quello del consenso (del darsi come marito e moglie), che si proietta nel futuro: </a:t>
            </a:r>
            <a:r>
              <a:rPr lang="it-IT" dirty="0">
                <a:solidFill>
                  <a:srgbClr val="FF0000"/>
                </a:solidFill>
              </a:rPr>
              <a:t>non capacità per la vita matrimoniale </a:t>
            </a:r>
            <a:r>
              <a:rPr lang="it-IT" dirty="0"/>
              <a:t>(che può venire meno per cause sopravvenute).</a:t>
            </a:r>
          </a:p>
          <a:p>
            <a:r>
              <a:rPr lang="it-IT" dirty="0"/>
              <a:t>Il canone 1095 sancisce la nullità se c'è un'anomalia che colpisce gravemente le facoltà intellettive e volitive e che deve essere presente al momento del consenso.</a:t>
            </a:r>
          </a:p>
        </p:txBody>
      </p:sp>
    </p:spTree>
    <p:extLst>
      <p:ext uri="{BB962C8B-B14F-4D97-AF65-F5344CB8AC3E}">
        <p14:creationId xmlns:p14="http://schemas.microsoft.com/office/powerpoint/2010/main" val="23641883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509133"/>
          </a:xfrm>
        </p:spPr>
        <p:txBody>
          <a:bodyPr/>
          <a:lstStyle/>
          <a:p>
            <a:r>
              <a:rPr lang="en-US" sz="3000" dirty="0"/>
              <a:t>Per </a:t>
            </a:r>
            <a:r>
              <a:rPr lang="en-US" sz="3000" dirty="0" err="1"/>
              <a:t>riassumere</a:t>
            </a:r>
            <a:r>
              <a:rPr lang="en-US" sz="3000" dirty="0"/>
              <a:t>:</a:t>
            </a:r>
          </a:p>
        </p:txBody>
      </p:sp>
      <p:sp>
        <p:nvSpPr>
          <p:cNvPr id="3" name="Content Placeholder 2"/>
          <p:cNvSpPr>
            <a:spLocks noGrp="1"/>
          </p:cNvSpPr>
          <p:nvPr>
            <p:ph sz="half" idx="1"/>
          </p:nvPr>
        </p:nvSpPr>
        <p:spPr>
          <a:xfrm>
            <a:off x="0" y="859971"/>
            <a:ext cx="5987141" cy="5998029"/>
          </a:xfrm>
        </p:spPr>
        <p:txBody>
          <a:bodyPr>
            <a:normAutofit fontScale="62500" lnSpcReduction="20000"/>
          </a:bodyPr>
          <a:lstStyle/>
          <a:p>
            <a:r>
              <a:rPr lang="it-IT" b="1" dirty="0"/>
              <a:t>Presunzione di validità e capacità </a:t>
            </a:r>
            <a:r>
              <a:rPr lang="it-IT" dirty="0"/>
              <a:t>(can. 1060)</a:t>
            </a:r>
          </a:p>
          <a:p>
            <a:r>
              <a:rPr lang="it-IT" dirty="0"/>
              <a:t>Il canone 1095 prevede i casi in cui una persona soffre di un'anomalia psichica che la rende inadatta a donarsi come coniuge </a:t>
            </a:r>
          </a:p>
          <a:p>
            <a:r>
              <a:rPr lang="it-IT" dirty="0"/>
              <a:t>L'incapacità deve essere presente </a:t>
            </a:r>
            <a:r>
              <a:rPr lang="it-IT" dirty="0">
                <a:solidFill>
                  <a:srgbClr val="FF0000"/>
                </a:solidFill>
              </a:rPr>
              <a:t>al momento della celebrazione </a:t>
            </a:r>
            <a:r>
              <a:rPr lang="it-IT" dirty="0"/>
              <a:t>del matrimonio, per cui è irrilevante che sorga successivamente.</a:t>
            </a:r>
          </a:p>
          <a:p>
            <a:r>
              <a:rPr lang="it-IT" dirty="0"/>
              <a:t>L'anomalia deve essere sufficientemente </a:t>
            </a:r>
            <a:r>
              <a:rPr lang="it-IT" dirty="0">
                <a:solidFill>
                  <a:srgbClr val="FF0000"/>
                </a:solidFill>
              </a:rPr>
              <a:t>grave</a:t>
            </a:r>
            <a:r>
              <a:rPr lang="it-IT" dirty="0"/>
              <a:t> da impedire qualcosa di naturale come il matrimonio.</a:t>
            </a:r>
          </a:p>
          <a:p>
            <a:r>
              <a:rPr lang="it-IT" dirty="0"/>
              <a:t>Due criteri: </a:t>
            </a:r>
            <a:r>
              <a:rPr lang="it-IT" dirty="0">
                <a:solidFill>
                  <a:srgbClr val="FF0000"/>
                </a:solidFill>
              </a:rPr>
              <a:t>medico</a:t>
            </a:r>
            <a:r>
              <a:rPr lang="it-IT" dirty="0"/>
              <a:t> e </a:t>
            </a:r>
            <a:r>
              <a:rPr lang="it-IT" dirty="0">
                <a:solidFill>
                  <a:srgbClr val="FF0000"/>
                </a:solidFill>
              </a:rPr>
              <a:t>giuridico</a:t>
            </a:r>
            <a:r>
              <a:rPr lang="it-IT" dirty="0"/>
              <a:t>.</a:t>
            </a:r>
          </a:p>
          <a:p>
            <a:r>
              <a:rPr lang="it-IT" dirty="0"/>
              <a:t>Convinzione (il canone riprende un'esigenza della legge naturale) e perplessità (interpretazione non pacifica; come è possibile che tanti siano incapaci di ciò che è più naturale).</a:t>
            </a:r>
          </a:p>
          <a:p>
            <a:r>
              <a:rPr lang="it-IT" dirty="0"/>
              <a:t>Interventi del magistero, in particolare 1987-1988; 2009.</a:t>
            </a:r>
          </a:p>
          <a:p>
            <a:r>
              <a:rPr lang="it-IT" dirty="0"/>
              <a:t>Il Papa vuole evitare "lo scandalo di vedere in pratica distrutto il valore del matrimonio cristiano dal moltiplicarsi esagerato e quasi automatico delle dichiarazioni di nullità, in caso di fallimento del matrimonio, sotto il pretesto di una qualche immaturità o debolezza psichica dei contraenti" (discorso di Giovanni Paolo II nel 1987, ripreso da Benedetto XVI nel 2009).</a:t>
            </a:r>
          </a:p>
          <a:p>
            <a:endParaRPr lang="en-US" dirty="0"/>
          </a:p>
          <a:p>
            <a:pPr marL="114300" indent="0">
              <a:buNone/>
            </a:pPr>
            <a:endParaRPr lang="en-US" dirty="0"/>
          </a:p>
          <a:p>
            <a:endParaRPr lang="en-US" dirty="0"/>
          </a:p>
        </p:txBody>
      </p:sp>
      <p:pic>
        <p:nvPicPr>
          <p:cNvPr id="7" name="Content Placeholder 6" descr="papa rota.jpg"/>
          <p:cNvPicPr>
            <a:picLocks noGrp="1" noChangeAspect="1"/>
          </p:cNvPicPr>
          <p:nvPr>
            <p:ph sz="half" idx="2"/>
          </p:nvPr>
        </p:nvPicPr>
        <p:blipFill>
          <a:blip r:embed="rId2">
            <a:extLst>
              <a:ext uri="{28A0092B-C50C-407E-A947-70E740481C1C}">
                <a14:useLocalDpi xmlns:a14="http://schemas.microsoft.com/office/drawing/2010/main" val="0"/>
              </a:ext>
            </a:extLst>
          </a:blip>
          <a:srcRect t="-48682" b="-48682"/>
          <a:stretch>
            <a:fillRect/>
          </a:stretch>
        </p:blipFill>
        <p:spPr>
          <a:xfrm>
            <a:off x="5987142" y="1807028"/>
            <a:ext cx="3156857" cy="4319451"/>
          </a:xfrm>
        </p:spPr>
      </p:pic>
    </p:spTree>
    <p:extLst>
      <p:ext uri="{BB962C8B-B14F-4D97-AF65-F5344CB8AC3E}">
        <p14:creationId xmlns:p14="http://schemas.microsoft.com/office/powerpoint/2010/main" val="6481997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007595B-EA21-5944-9F8F-5C2966ACD7C6}"/>
              </a:ext>
            </a:extLst>
          </p:cNvPr>
          <p:cNvSpPr>
            <a:spLocks noGrp="1"/>
          </p:cNvSpPr>
          <p:nvPr>
            <p:ph type="title"/>
          </p:nvPr>
        </p:nvSpPr>
        <p:spPr>
          <a:xfrm>
            <a:off x="457200" y="274638"/>
            <a:ext cx="7620000" cy="442992"/>
          </a:xfrm>
        </p:spPr>
        <p:txBody>
          <a:bodyPr/>
          <a:lstStyle/>
          <a:p>
            <a:r>
              <a:rPr lang="en-US" sz="3000" dirty="0"/>
              <a:t>Benedetto XVI, </a:t>
            </a:r>
            <a:r>
              <a:rPr lang="en-US" sz="3000" dirty="0" err="1"/>
              <a:t>Discorso</a:t>
            </a:r>
            <a:r>
              <a:rPr lang="en-US" sz="3000" dirty="0"/>
              <a:t> </a:t>
            </a:r>
            <a:r>
              <a:rPr lang="en-US" sz="3000" dirty="0" err="1"/>
              <a:t>alla</a:t>
            </a:r>
            <a:r>
              <a:rPr lang="en-US" sz="3000" dirty="0"/>
              <a:t> Rota 2009</a:t>
            </a:r>
            <a:endParaRPr lang="it-IT" sz="3000" dirty="0"/>
          </a:p>
        </p:txBody>
      </p:sp>
      <p:sp>
        <p:nvSpPr>
          <p:cNvPr id="3" name="Segnaposto contenuto 2">
            <a:extLst>
              <a:ext uri="{FF2B5EF4-FFF2-40B4-BE49-F238E27FC236}">
                <a16:creationId xmlns:a16="http://schemas.microsoft.com/office/drawing/2014/main" id="{BA269F4F-BE67-3844-A717-FEE3C86028CA}"/>
              </a:ext>
            </a:extLst>
          </p:cNvPr>
          <p:cNvSpPr>
            <a:spLocks noGrp="1"/>
          </p:cNvSpPr>
          <p:nvPr>
            <p:ph idx="1"/>
          </p:nvPr>
        </p:nvSpPr>
        <p:spPr>
          <a:xfrm>
            <a:off x="0" y="1041722"/>
            <a:ext cx="8414794" cy="5816278"/>
          </a:xfrm>
        </p:spPr>
        <p:txBody>
          <a:bodyPr>
            <a:normAutofit/>
          </a:bodyPr>
          <a:lstStyle/>
          <a:p>
            <a:r>
              <a:rPr lang="it-IT" dirty="0"/>
              <a:t>Massime del </a:t>
            </a:r>
            <a:r>
              <a:rPr lang="it-IT" dirty="0">
                <a:solidFill>
                  <a:srgbClr val="FF0000"/>
                </a:solidFill>
              </a:rPr>
              <a:t>magistero</a:t>
            </a:r>
            <a:r>
              <a:rPr lang="it-IT" dirty="0"/>
              <a:t>:</a:t>
            </a:r>
          </a:p>
          <a:p>
            <a:pPr lvl="1"/>
            <a:r>
              <a:rPr lang="it-IT" dirty="0"/>
              <a:t>a) Distinzione tra “una </a:t>
            </a:r>
            <a:r>
              <a:rPr lang="it-IT" dirty="0">
                <a:solidFill>
                  <a:srgbClr val="FF0000"/>
                </a:solidFill>
              </a:rPr>
              <a:t>maturità psichica </a:t>
            </a:r>
            <a:r>
              <a:rPr lang="it-IT" dirty="0"/>
              <a:t>che sarebbe il punto </a:t>
            </a:r>
            <a:r>
              <a:rPr lang="it-IT" dirty="0">
                <a:solidFill>
                  <a:srgbClr val="FF0000"/>
                </a:solidFill>
              </a:rPr>
              <a:t>d’arrivo</a:t>
            </a:r>
            <a:r>
              <a:rPr lang="it-IT" dirty="0"/>
              <a:t> dello sviluppo umano”, e “la maturità </a:t>
            </a:r>
            <a:r>
              <a:rPr lang="it-IT" dirty="0">
                <a:solidFill>
                  <a:srgbClr val="FF0000"/>
                </a:solidFill>
              </a:rPr>
              <a:t>canonica</a:t>
            </a:r>
            <a:r>
              <a:rPr lang="it-IT" dirty="0"/>
              <a:t> che è invece il punto minimo di partenza per la validità del matrimonio”; </a:t>
            </a:r>
          </a:p>
          <a:p>
            <a:pPr lvl="1"/>
            <a:r>
              <a:rPr lang="it-IT" dirty="0"/>
              <a:t>b) Distinzione tra </a:t>
            </a:r>
            <a:r>
              <a:rPr lang="it-IT" dirty="0">
                <a:solidFill>
                  <a:srgbClr val="FF0000"/>
                </a:solidFill>
              </a:rPr>
              <a:t>incapacità e difficoltà</a:t>
            </a:r>
            <a:r>
              <a:rPr lang="it-IT" dirty="0"/>
              <a:t>, in quanto “solo l’incapacità, e non già la difficoltà a prestare il consenso e a realizzare una vera comunità di vita e di amore, rende nullo il matrimonio”;</a:t>
            </a:r>
          </a:p>
          <a:p>
            <a:pPr lvl="1"/>
            <a:r>
              <a:rPr lang="it-IT" dirty="0"/>
              <a:t>c) Distinzione tra la dimensione giuridica della </a:t>
            </a:r>
            <a:r>
              <a:rPr lang="it-IT" i="1" dirty="0">
                <a:solidFill>
                  <a:srgbClr val="FF0000"/>
                </a:solidFill>
              </a:rPr>
              <a:t>normalità</a:t>
            </a:r>
            <a:r>
              <a:rPr lang="it-IT" dirty="0"/>
              <a:t>, che ispirandosi ad una visione integrale e realistica della persona umana “comprende anche </a:t>
            </a:r>
            <a:r>
              <a:rPr lang="it-IT" dirty="0">
                <a:solidFill>
                  <a:srgbClr val="FF0000"/>
                </a:solidFill>
              </a:rPr>
              <a:t>moderate forme di difficoltà psicologica</a:t>
            </a:r>
            <a:r>
              <a:rPr lang="it-IT" dirty="0"/>
              <a:t>”, e la dimensione clinica o medica secondo la quale “ogni forma di psicopatologia può sembrare contraria alla normalità”; </a:t>
            </a:r>
          </a:p>
          <a:p>
            <a:pPr lvl="1"/>
            <a:r>
              <a:rPr lang="it-IT" dirty="0"/>
              <a:t>d) Distinzione tra la “capacità </a:t>
            </a:r>
            <a:r>
              <a:rPr lang="it-IT" dirty="0">
                <a:solidFill>
                  <a:srgbClr val="FF0000"/>
                </a:solidFill>
              </a:rPr>
              <a:t>minima</a:t>
            </a:r>
            <a:r>
              <a:rPr lang="it-IT" i="1" dirty="0"/>
              <a:t>,</a:t>
            </a:r>
            <a:r>
              <a:rPr lang="it-IT" dirty="0"/>
              <a:t> sufficiente per un valido consenso” e la capacità </a:t>
            </a:r>
            <a:r>
              <a:rPr lang="it-IT" dirty="0">
                <a:solidFill>
                  <a:srgbClr val="FF0000"/>
                </a:solidFill>
              </a:rPr>
              <a:t>idealizzata</a:t>
            </a:r>
            <a:r>
              <a:rPr lang="it-IT" dirty="0"/>
              <a:t> “di una piena maturità in ordine ad una vita coniugale felice”.</a:t>
            </a:r>
          </a:p>
        </p:txBody>
      </p:sp>
    </p:spTree>
    <p:extLst>
      <p:ext uri="{BB962C8B-B14F-4D97-AF65-F5344CB8AC3E}">
        <p14:creationId xmlns:p14="http://schemas.microsoft.com/office/powerpoint/2010/main" val="33438067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344487"/>
          </a:xfrm>
        </p:spPr>
        <p:txBody>
          <a:bodyPr/>
          <a:lstStyle/>
          <a:p>
            <a:endParaRPr lang="en-US" dirty="0"/>
          </a:p>
        </p:txBody>
      </p:sp>
      <p:pic>
        <p:nvPicPr>
          <p:cNvPr id="5" name="Content Placeholder 4" descr="CastelSantAngelo.jpg"/>
          <p:cNvPicPr>
            <a:picLocks noGrp="1" noChangeAspect="1"/>
          </p:cNvPicPr>
          <p:nvPr>
            <p:ph sz="half" idx="1"/>
          </p:nvPr>
        </p:nvPicPr>
        <p:blipFill>
          <a:blip r:embed="rId2">
            <a:extLst>
              <a:ext uri="{28A0092B-C50C-407E-A947-70E740481C1C}">
                <a14:useLocalDpi xmlns:a14="http://schemas.microsoft.com/office/drawing/2010/main" val="0"/>
              </a:ext>
            </a:extLst>
          </a:blip>
          <a:srcRect l="20237" r="20237"/>
          <a:stretch>
            <a:fillRect/>
          </a:stretch>
        </p:blipFill>
        <p:spPr>
          <a:xfrm>
            <a:off x="225260" y="1117600"/>
            <a:ext cx="4058872" cy="5093885"/>
          </a:xfrm>
        </p:spPr>
      </p:pic>
      <p:sp>
        <p:nvSpPr>
          <p:cNvPr id="4" name="Content Placeholder 3"/>
          <p:cNvSpPr>
            <a:spLocks noGrp="1"/>
          </p:cNvSpPr>
          <p:nvPr>
            <p:ph sz="half" idx="2"/>
          </p:nvPr>
        </p:nvSpPr>
        <p:spPr>
          <a:xfrm>
            <a:off x="4419599" y="1117600"/>
            <a:ext cx="4073525" cy="5391404"/>
          </a:xfrm>
        </p:spPr>
        <p:txBody>
          <a:bodyPr>
            <a:normAutofit fontScale="92500"/>
          </a:bodyPr>
          <a:lstStyle/>
          <a:p>
            <a:r>
              <a:rPr lang="it-IT" dirty="0"/>
              <a:t>Di conseguenza, una vera incapacità  «è ipotizzabile solo in presenza di una </a:t>
            </a:r>
            <a:r>
              <a:rPr lang="it-IT" b="1" dirty="0">
                <a:solidFill>
                  <a:srgbClr val="FF0000"/>
                </a:solidFill>
              </a:rPr>
              <a:t>seria forma di anomalia </a:t>
            </a:r>
            <a:r>
              <a:rPr lang="it-IT" dirty="0"/>
              <a:t>che, comunque si voglia definire, deve </a:t>
            </a:r>
            <a:r>
              <a:rPr lang="it-IT" b="1" dirty="0">
                <a:solidFill>
                  <a:srgbClr val="FF0000"/>
                </a:solidFill>
              </a:rPr>
              <a:t>intaccare sostanzialmente</a:t>
            </a:r>
            <a:r>
              <a:rPr lang="it-IT" dirty="0"/>
              <a:t> le capacità di </a:t>
            </a:r>
            <a:r>
              <a:rPr lang="it-IT" dirty="0">
                <a:solidFill>
                  <a:srgbClr val="FF0000"/>
                </a:solidFill>
              </a:rPr>
              <a:t>intendere</a:t>
            </a:r>
            <a:r>
              <a:rPr lang="it-IT" dirty="0"/>
              <a:t> e/o di </a:t>
            </a:r>
            <a:r>
              <a:rPr lang="it-IT" dirty="0">
                <a:solidFill>
                  <a:srgbClr val="FF0000"/>
                </a:solidFill>
              </a:rPr>
              <a:t>volere</a:t>
            </a:r>
            <a:r>
              <a:rPr lang="it-IT" dirty="0"/>
              <a:t>»</a:t>
            </a:r>
            <a:r>
              <a:rPr lang="en-US" dirty="0"/>
              <a:t> </a:t>
            </a:r>
          </a:p>
          <a:p>
            <a:r>
              <a:rPr lang="it-IT" dirty="0"/>
              <a:t>(Benedetto XVI, Discorso alla Rota Romana, 29 gennaio 2009). </a:t>
            </a:r>
          </a:p>
        </p:txBody>
      </p:sp>
    </p:spTree>
    <p:extLst>
      <p:ext uri="{BB962C8B-B14F-4D97-AF65-F5344CB8AC3E}">
        <p14:creationId xmlns:p14="http://schemas.microsoft.com/office/powerpoint/2010/main" val="16927250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22BECE4-F49B-1B44-B2B7-05A0AC544FC6}"/>
              </a:ext>
            </a:extLst>
          </p:cNvPr>
          <p:cNvSpPr>
            <a:spLocks noGrp="1"/>
          </p:cNvSpPr>
          <p:nvPr>
            <p:ph type="title"/>
          </p:nvPr>
        </p:nvSpPr>
        <p:spPr>
          <a:xfrm>
            <a:off x="457200" y="274638"/>
            <a:ext cx="7620000" cy="389391"/>
          </a:xfrm>
        </p:spPr>
        <p:txBody>
          <a:bodyPr/>
          <a:lstStyle/>
          <a:p>
            <a:endParaRPr lang="it-IT" dirty="0"/>
          </a:p>
        </p:txBody>
      </p:sp>
      <p:sp>
        <p:nvSpPr>
          <p:cNvPr id="3" name="Segnaposto contenuto 2">
            <a:extLst>
              <a:ext uri="{FF2B5EF4-FFF2-40B4-BE49-F238E27FC236}">
                <a16:creationId xmlns:a16="http://schemas.microsoft.com/office/drawing/2014/main" id="{2C32E06D-95DE-F541-B507-CE3F436A66FA}"/>
              </a:ext>
            </a:extLst>
          </p:cNvPr>
          <p:cNvSpPr>
            <a:spLocks noGrp="1"/>
          </p:cNvSpPr>
          <p:nvPr>
            <p:ph idx="1"/>
          </p:nvPr>
        </p:nvSpPr>
        <p:spPr>
          <a:xfrm>
            <a:off x="0" y="783771"/>
            <a:ext cx="8469086" cy="5998029"/>
          </a:xfrm>
        </p:spPr>
        <p:txBody>
          <a:bodyPr>
            <a:normAutofit fontScale="92500" lnSpcReduction="20000"/>
          </a:bodyPr>
          <a:lstStyle/>
          <a:p>
            <a:r>
              <a:rPr lang="it-IT" dirty="0"/>
              <a:t>Deve trattarsi di un'anomalia </a:t>
            </a:r>
            <a:r>
              <a:rPr lang="it-IT" b="1" dirty="0">
                <a:solidFill>
                  <a:srgbClr val="FF0000"/>
                </a:solidFill>
              </a:rPr>
              <a:t>grave</a:t>
            </a:r>
            <a:r>
              <a:rPr lang="it-IT" dirty="0"/>
              <a:t>, che riguarda qualche aspetto della vita coniugale, indipendentemente dal nome (malattia mentale in senso proprio o meno). </a:t>
            </a:r>
            <a:br>
              <a:rPr lang="it-IT" dirty="0"/>
            </a:br>
            <a:r>
              <a:rPr lang="it-IT" dirty="0"/>
              <a:t>La giurisprudenza ammette una varietà di cause psicologiche, che vanno dalle 	</a:t>
            </a:r>
          </a:p>
          <a:p>
            <a:pPr lvl="1"/>
            <a:r>
              <a:rPr lang="it-IT" dirty="0">
                <a:solidFill>
                  <a:srgbClr val="FF0000"/>
                </a:solidFill>
              </a:rPr>
              <a:t>malattie</a:t>
            </a:r>
            <a:r>
              <a:rPr lang="it-IT" dirty="0"/>
              <a:t> mentali (psicosi, nevrosi) </a:t>
            </a:r>
          </a:p>
          <a:p>
            <a:pPr lvl="1"/>
            <a:r>
              <a:rPr lang="it-IT" dirty="0">
                <a:solidFill>
                  <a:srgbClr val="FF0000"/>
                </a:solidFill>
              </a:rPr>
              <a:t>anomalie</a:t>
            </a:r>
            <a:r>
              <a:rPr lang="it-IT" dirty="0"/>
              <a:t> sessuali che impediscono il normale esercizio della sessualità (iperestesia sessuale come ninfomania, sadismo, sadomasochismo, alcuni gradi di omosessualità, transessualismo, ecc.) </a:t>
            </a:r>
          </a:p>
          <a:p>
            <a:pPr lvl="1"/>
            <a:r>
              <a:rPr lang="it-IT" dirty="0">
                <a:solidFill>
                  <a:srgbClr val="FF0000"/>
                </a:solidFill>
              </a:rPr>
              <a:t>disturbi</a:t>
            </a:r>
            <a:r>
              <a:rPr lang="it-IT" dirty="0"/>
              <a:t> di personalità che possono compromettere seriamente la possibilità di un minimo di integrazione </a:t>
            </a:r>
            <a:r>
              <a:rPr lang="it-IT" dirty="0" err="1"/>
              <a:t>psico</a:t>
            </a:r>
            <a:r>
              <a:rPr lang="it-IT" dirty="0"/>
              <a:t>-affettiva, come narcisismo, personalità antisociali o violente, particolarmente labili o che possono essere attratte dalla dipendenza da droghe, alcol, gioco d'azzardo compulsivo, personalità ansiose, ecc.</a:t>
            </a:r>
          </a:p>
          <a:p>
            <a:pPr marL="411480" lvl="1" indent="0">
              <a:buNone/>
            </a:pPr>
            <a:r>
              <a:rPr lang="it-IT" dirty="0"/>
              <a:t>Non un'anomalia qualsiasi: deve essere la </a:t>
            </a:r>
            <a:r>
              <a:rPr lang="it-IT" dirty="0">
                <a:solidFill>
                  <a:srgbClr val="FF0000"/>
                </a:solidFill>
              </a:rPr>
              <a:t>causa dell’incapacità</a:t>
            </a:r>
            <a:r>
              <a:rPr lang="it-IT" dirty="0"/>
              <a:t>.</a:t>
            </a:r>
          </a:p>
          <a:p>
            <a:pPr marL="411480" lvl="1" indent="0">
              <a:buNone/>
            </a:pPr>
            <a:r>
              <a:rPr lang="it-IT" dirty="0"/>
              <a:t>Alcune anomalie sono </a:t>
            </a:r>
            <a:r>
              <a:rPr lang="it-IT" dirty="0">
                <a:solidFill>
                  <a:srgbClr val="FF0000"/>
                </a:solidFill>
              </a:rPr>
              <a:t>compatibili</a:t>
            </a:r>
            <a:r>
              <a:rPr lang="it-IT" dirty="0"/>
              <a:t> con una vita normale (narcisisti, teatrali, emotivi, ansiosi...).</a:t>
            </a:r>
          </a:p>
          <a:p>
            <a:pPr marL="411480" lvl="1" indent="0">
              <a:buNone/>
            </a:pPr>
            <a:r>
              <a:rPr lang="it-IT" dirty="0"/>
              <a:t>Non si può essere considerati normali se ci si dichiara incapaci: si può dichiarare la nullità solo se c'è una grave anomalia, perché l'effetto è grave.</a:t>
            </a:r>
          </a:p>
          <a:p>
            <a:pPr marL="411480" lvl="1" indent="0">
              <a:buNone/>
            </a:pPr>
            <a:r>
              <a:rPr lang="it-IT" dirty="0"/>
              <a:t>Di solito esiste un </a:t>
            </a:r>
            <a:r>
              <a:rPr lang="it-IT" dirty="0">
                <a:solidFill>
                  <a:srgbClr val="FF0000"/>
                </a:solidFill>
              </a:rPr>
              <a:t>legame</a:t>
            </a:r>
            <a:r>
              <a:rPr lang="it-IT" dirty="0"/>
              <a:t> tra l'anomalia, l'incapacità e il fallimento del matrimonio.</a:t>
            </a:r>
            <a:br>
              <a:rPr lang="it-IT" dirty="0"/>
            </a:br>
            <a:endParaRPr lang="it-IT" dirty="0"/>
          </a:p>
        </p:txBody>
      </p:sp>
    </p:spTree>
    <p:extLst>
      <p:ext uri="{BB962C8B-B14F-4D97-AF65-F5344CB8AC3E}">
        <p14:creationId xmlns:p14="http://schemas.microsoft.com/office/powerpoint/2010/main" val="4521091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0E0A5DE-607E-A749-B9DC-3E948F8124B5}"/>
              </a:ext>
            </a:extLst>
          </p:cNvPr>
          <p:cNvSpPr>
            <a:spLocks noGrp="1"/>
          </p:cNvSpPr>
          <p:nvPr>
            <p:ph type="title"/>
          </p:nvPr>
        </p:nvSpPr>
        <p:spPr>
          <a:xfrm>
            <a:off x="457200" y="274638"/>
            <a:ext cx="7620000" cy="541791"/>
          </a:xfrm>
        </p:spPr>
        <p:txBody>
          <a:bodyPr/>
          <a:lstStyle/>
          <a:p>
            <a:r>
              <a:rPr lang="en-US" sz="3000" dirty="0"/>
              <a:t>La </a:t>
            </a:r>
            <a:r>
              <a:rPr lang="it-IT" sz="3000" dirty="0"/>
              <a:t>prova dell’incapacità</a:t>
            </a:r>
          </a:p>
        </p:txBody>
      </p:sp>
      <p:sp>
        <p:nvSpPr>
          <p:cNvPr id="3" name="Segnaposto contenuto 2">
            <a:extLst>
              <a:ext uri="{FF2B5EF4-FFF2-40B4-BE49-F238E27FC236}">
                <a16:creationId xmlns:a16="http://schemas.microsoft.com/office/drawing/2014/main" id="{29E51D61-90AF-924A-8B08-87BB339ADC6F}"/>
              </a:ext>
            </a:extLst>
          </p:cNvPr>
          <p:cNvSpPr>
            <a:spLocks noGrp="1"/>
          </p:cNvSpPr>
          <p:nvPr>
            <p:ph idx="1"/>
          </p:nvPr>
        </p:nvSpPr>
        <p:spPr>
          <a:xfrm>
            <a:off x="0" y="892629"/>
            <a:ext cx="8534400" cy="5867400"/>
          </a:xfrm>
        </p:spPr>
        <p:txBody>
          <a:bodyPr>
            <a:normAutofit fontScale="85000" lnSpcReduction="10000"/>
          </a:bodyPr>
          <a:lstStyle/>
          <a:p>
            <a:r>
              <a:rPr lang="it-IT" sz="2600" dirty="0"/>
              <a:t>Il canone 1095 individua tre casi di incapacità consensuale.</a:t>
            </a:r>
          </a:p>
          <a:p>
            <a:r>
              <a:rPr lang="it-IT" sz="2600" dirty="0"/>
              <a:t>La distinzione non è dovuta a un maggior grado di gravità, ma alle dimensioni della volontarietà del consenso: come </a:t>
            </a:r>
            <a:r>
              <a:rPr lang="it-IT" sz="2600" dirty="0">
                <a:solidFill>
                  <a:srgbClr val="FF0000"/>
                </a:solidFill>
              </a:rPr>
              <a:t>atto umano</a:t>
            </a:r>
            <a:r>
              <a:rPr lang="it-IT" sz="2600" dirty="0"/>
              <a:t> / con </a:t>
            </a:r>
            <a:r>
              <a:rPr lang="it-IT" sz="2600" dirty="0">
                <a:solidFill>
                  <a:srgbClr val="FF0000"/>
                </a:solidFill>
              </a:rPr>
              <a:t>deliberazione</a:t>
            </a:r>
            <a:r>
              <a:rPr lang="it-IT" sz="2600" dirty="0"/>
              <a:t> proporzionata e </a:t>
            </a:r>
            <a:r>
              <a:rPr lang="it-IT" sz="2600" dirty="0">
                <a:solidFill>
                  <a:srgbClr val="FF0000"/>
                </a:solidFill>
              </a:rPr>
              <a:t>autodeterminazione</a:t>
            </a:r>
            <a:r>
              <a:rPr lang="it-IT" sz="2600" dirty="0"/>
              <a:t> / con la possibilità di </a:t>
            </a:r>
            <a:r>
              <a:rPr lang="it-IT" sz="2600" dirty="0">
                <a:solidFill>
                  <a:srgbClr val="FF0000"/>
                </a:solidFill>
              </a:rPr>
              <a:t>assumere</a:t>
            </a:r>
            <a:r>
              <a:rPr lang="it-IT" sz="2600" dirty="0"/>
              <a:t> lo status di coniuge.</a:t>
            </a:r>
          </a:p>
          <a:p>
            <a:r>
              <a:rPr lang="it-IT" sz="2600" dirty="0"/>
              <a:t>Il giudice valuta in che misura il deficit psicologico ha </a:t>
            </a:r>
            <a:r>
              <a:rPr lang="it-IT" sz="2600" b="1" dirty="0"/>
              <a:t>privato</a:t>
            </a:r>
            <a:r>
              <a:rPr lang="it-IT" sz="2600" dirty="0"/>
              <a:t> la persona</a:t>
            </a:r>
          </a:p>
          <a:p>
            <a:pPr lvl="1"/>
            <a:r>
              <a:rPr lang="it-IT" sz="2400" dirty="0">
                <a:solidFill>
                  <a:srgbClr val="FF0000"/>
                </a:solidFill>
              </a:rPr>
              <a:t>dell'uso</a:t>
            </a:r>
            <a:r>
              <a:rPr lang="it-IT" sz="2400" dirty="0"/>
              <a:t> di </a:t>
            </a:r>
            <a:r>
              <a:rPr lang="it-IT" sz="2400" dirty="0">
                <a:solidFill>
                  <a:srgbClr val="FF0000"/>
                </a:solidFill>
              </a:rPr>
              <a:t>ragione</a:t>
            </a:r>
            <a:r>
              <a:rPr lang="it-IT" sz="2400" dirty="0"/>
              <a:t> (in modo permanente o temporaneo),</a:t>
            </a:r>
          </a:p>
          <a:p>
            <a:pPr lvl="1"/>
            <a:r>
              <a:rPr lang="it-IT" sz="2400" dirty="0"/>
              <a:t>di </a:t>
            </a:r>
            <a:r>
              <a:rPr lang="it-IT" sz="2400" dirty="0">
                <a:solidFill>
                  <a:srgbClr val="FF0000"/>
                </a:solidFill>
              </a:rPr>
              <a:t>discrezione</a:t>
            </a:r>
            <a:r>
              <a:rPr lang="it-IT" sz="2400" dirty="0"/>
              <a:t> di giudizio (la capacità di capire, scegliere e accettare ciò che comporta essere un coniuge). </a:t>
            </a:r>
          </a:p>
          <a:p>
            <a:pPr lvl="2"/>
            <a:r>
              <a:rPr lang="it-IT" sz="2200" dirty="0"/>
              <a:t>Immaturità e mancanza di libertà interna</a:t>
            </a:r>
          </a:p>
          <a:p>
            <a:pPr lvl="1"/>
            <a:r>
              <a:rPr lang="it-IT" sz="2400" dirty="0"/>
              <a:t>della possibilità di </a:t>
            </a:r>
            <a:r>
              <a:rPr lang="it-IT" sz="2400" dirty="0">
                <a:solidFill>
                  <a:srgbClr val="FF0000"/>
                </a:solidFill>
              </a:rPr>
              <a:t>far fronte ai compiti </a:t>
            </a:r>
            <a:r>
              <a:rPr lang="it-IT" sz="2400" dirty="0"/>
              <a:t>inerenti agli obblighi matrimoniali.</a:t>
            </a:r>
          </a:p>
          <a:p>
            <a:r>
              <a:rPr lang="it-IT" sz="2600" dirty="0"/>
              <a:t>La prova riguarda tre </a:t>
            </a:r>
            <a:r>
              <a:rPr lang="it-IT" sz="2600" b="1" dirty="0"/>
              <a:t>aree</a:t>
            </a:r>
            <a:r>
              <a:rPr lang="it-IT" sz="2600" dirty="0"/>
              <a:t>:</a:t>
            </a:r>
          </a:p>
          <a:p>
            <a:pPr lvl="1"/>
            <a:r>
              <a:rPr lang="it-IT" sz="2200" dirty="0"/>
              <a:t>Il </a:t>
            </a:r>
            <a:r>
              <a:rPr lang="it-IT" sz="2200" dirty="0">
                <a:solidFill>
                  <a:srgbClr val="FF0000"/>
                </a:solidFill>
              </a:rPr>
              <a:t>comportamento</a:t>
            </a:r>
            <a:r>
              <a:rPr lang="it-IT" sz="2200" dirty="0"/>
              <a:t> del soggetto, gli eventi significativi della sua vita che manifestano l'anomalia.</a:t>
            </a:r>
          </a:p>
          <a:p>
            <a:pPr lvl="1"/>
            <a:r>
              <a:rPr lang="it-IT" sz="2200" dirty="0"/>
              <a:t>La "</a:t>
            </a:r>
            <a:r>
              <a:rPr lang="it-IT" sz="2200" dirty="0">
                <a:solidFill>
                  <a:srgbClr val="FF0000"/>
                </a:solidFill>
              </a:rPr>
              <a:t>storia</a:t>
            </a:r>
            <a:r>
              <a:rPr lang="it-IT" sz="2200" dirty="0"/>
              <a:t> clinica", quando ha seguito delle cure mediche </a:t>
            </a:r>
          </a:p>
          <a:p>
            <a:pPr lvl="1"/>
            <a:r>
              <a:rPr lang="it-IT" sz="2200" dirty="0"/>
              <a:t>La </a:t>
            </a:r>
            <a:r>
              <a:rPr lang="it-IT" sz="2200" dirty="0">
                <a:solidFill>
                  <a:srgbClr val="FF0000"/>
                </a:solidFill>
              </a:rPr>
              <a:t>perizia</a:t>
            </a:r>
            <a:r>
              <a:rPr lang="it-IT" sz="2200" dirty="0"/>
              <a:t> sulle condizioni psichiche del soggetto al momento del matrimonio</a:t>
            </a:r>
            <a:r>
              <a:rPr lang="it-IT" dirty="0"/>
              <a:t>.</a:t>
            </a:r>
          </a:p>
          <a:p>
            <a:endParaRPr lang="it-IT" dirty="0"/>
          </a:p>
        </p:txBody>
      </p:sp>
    </p:spTree>
    <p:extLst>
      <p:ext uri="{BB962C8B-B14F-4D97-AF65-F5344CB8AC3E}">
        <p14:creationId xmlns:p14="http://schemas.microsoft.com/office/powerpoint/2010/main" val="568012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216429"/>
          </a:xfrm>
        </p:spPr>
        <p:txBody>
          <a:bodyPr/>
          <a:lstStyle/>
          <a:p>
            <a:endParaRPr lang="en-US" dirty="0"/>
          </a:p>
        </p:txBody>
      </p:sp>
      <p:sp>
        <p:nvSpPr>
          <p:cNvPr id="4" name="Content Placeholder 3"/>
          <p:cNvSpPr>
            <a:spLocks noGrp="1"/>
          </p:cNvSpPr>
          <p:nvPr>
            <p:ph sz="half" idx="2"/>
          </p:nvPr>
        </p:nvSpPr>
        <p:spPr>
          <a:xfrm>
            <a:off x="0" y="2351987"/>
            <a:ext cx="8603673" cy="4506014"/>
          </a:xfrm>
        </p:spPr>
        <p:txBody>
          <a:bodyPr>
            <a:normAutofit fontScale="70000" lnSpcReduction="20000"/>
          </a:bodyPr>
          <a:lstStyle/>
          <a:p>
            <a:r>
              <a:rPr lang="it-IT" sz="3100" dirty="0"/>
              <a:t>La </a:t>
            </a:r>
            <a:r>
              <a:rPr lang="it-IT" sz="3100" b="1" dirty="0">
                <a:solidFill>
                  <a:srgbClr val="FF0000"/>
                </a:solidFill>
              </a:rPr>
              <a:t>perizia</a:t>
            </a:r>
            <a:r>
              <a:rPr lang="it-IT" sz="3100" dirty="0"/>
              <a:t> è un mezzo di prova frequente nei processi, quando si richiede un parere tecnico che offra al giudice un'informazione qualificata. Il canone 1678 § 3 stabilisce che deve essere fatto nelle cause di incapacità psichica, a meno che non sia inutile (o impossibile).</a:t>
            </a:r>
          </a:p>
          <a:p>
            <a:r>
              <a:rPr lang="it-IT" sz="3100" dirty="0"/>
              <a:t>Il criterio ultimo per dichiarare una persona incapace è </a:t>
            </a:r>
            <a:r>
              <a:rPr lang="it-IT" sz="3100" dirty="0">
                <a:solidFill>
                  <a:srgbClr val="FF0000"/>
                </a:solidFill>
              </a:rPr>
              <a:t>giuridico</a:t>
            </a:r>
            <a:r>
              <a:rPr lang="it-IT" sz="3100" dirty="0"/>
              <a:t>, non medico. Il perito assiste il giudice.</a:t>
            </a:r>
          </a:p>
          <a:p>
            <a:pPr marL="114300" lvl="0" indent="0">
              <a:buNone/>
            </a:pPr>
            <a:r>
              <a:rPr lang="it-IT" sz="3100" dirty="0"/>
              <a:t>Criteri per la </a:t>
            </a:r>
            <a:r>
              <a:rPr lang="it-IT" sz="3100" dirty="0">
                <a:solidFill>
                  <a:srgbClr val="FF0000"/>
                </a:solidFill>
              </a:rPr>
              <a:t>scelta</a:t>
            </a:r>
            <a:r>
              <a:rPr lang="it-IT" sz="3100" dirty="0"/>
              <a:t> del perito</a:t>
            </a:r>
          </a:p>
          <a:p>
            <a:pPr lvl="1"/>
            <a:r>
              <a:rPr lang="it-IT" sz="3100" dirty="0"/>
              <a:t>Il perito dà la sua opinione sulla condizione psichica. Il giudice deve "tradurre" in linguaggio giuridico.</a:t>
            </a:r>
          </a:p>
          <a:p>
            <a:pPr lvl="1"/>
            <a:r>
              <a:rPr lang="it-IT" sz="3100" dirty="0"/>
              <a:t>Il perito deve condividere un’</a:t>
            </a:r>
            <a:r>
              <a:rPr lang="it-IT" sz="3100" dirty="0">
                <a:solidFill>
                  <a:srgbClr val="FF0000"/>
                </a:solidFill>
              </a:rPr>
              <a:t>antropologia</a:t>
            </a:r>
            <a:r>
              <a:rPr lang="it-IT" sz="3100" dirty="0"/>
              <a:t> cristiana.</a:t>
            </a:r>
          </a:p>
          <a:p>
            <a:pPr lvl="1"/>
            <a:r>
              <a:rPr lang="it-IT" sz="3100" dirty="0"/>
              <a:t>Il giudice dichiarerà la nullità se è certo dell'esistenza di un </a:t>
            </a:r>
            <a:r>
              <a:rPr lang="it-IT" sz="3100" dirty="0">
                <a:solidFill>
                  <a:srgbClr val="FF0000"/>
                </a:solidFill>
              </a:rPr>
              <a:t>deficit</a:t>
            </a:r>
            <a:r>
              <a:rPr lang="it-IT" sz="3100" dirty="0"/>
              <a:t> </a:t>
            </a:r>
            <a:r>
              <a:rPr lang="it-IT" sz="3100" dirty="0">
                <a:solidFill>
                  <a:srgbClr val="FF0000"/>
                </a:solidFill>
              </a:rPr>
              <a:t>qualificato</a:t>
            </a:r>
            <a:r>
              <a:rPr lang="it-IT" sz="3100" dirty="0"/>
              <a:t> (non una generica immaturità o condizionamento); un deficit che era </a:t>
            </a:r>
            <a:r>
              <a:rPr lang="it-IT" sz="3100" dirty="0">
                <a:solidFill>
                  <a:srgbClr val="FF0000"/>
                </a:solidFill>
              </a:rPr>
              <a:t>presente</a:t>
            </a:r>
            <a:r>
              <a:rPr lang="it-IT" sz="3100" dirty="0"/>
              <a:t> al momento del matrimonio; che si è manifestato nella vita del soggetto perché corroborato dai </a:t>
            </a:r>
            <a:r>
              <a:rPr lang="it-IT" sz="3100" dirty="0">
                <a:solidFill>
                  <a:srgbClr val="FF0000"/>
                </a:solidFill>
              </a:rPr>
              <a:t>fatti</a:t>
            </a:r>
            <a:r>
              <a:rPr lang="it-IT" sz="3100" dirty="0"/>
              <a:t> provati nella causa.</a:t>
            </a:r>
          </a:p>
        </p:txBody>
      </p:sp>
      <p:pic>
        <p:nvPicPr>
          <p:cNvPr id="5" name="Imagen 1"/>
          <p:cNvPicPr>
            <a:picLocks noGrp="1" noChangeAspect="1"/>
          </p:cNvPicPr>
          <p:nvPr>
            <p:ph sz="half" idx="1"/>
          </p:nvPr>
        </p:nvPicPr>
        <p:blipFill>
          <a:blip r:embed="rId2">
            <a:extLst>
              <a:ext uri="{28A0092B-C50C-407E-A947-70E740481C1C}">
                <a14:useLocalDpi xmlns:a14="http://schemas.microsoft.com/office/drawing/2010/main" val="0"/>
              </a:ext>
            </a:extLst>
          </a:blip>
          <a:srcRect l="-88714" r="-88714"/>
          <a:stretch>
            <a:fillRect/>
          </a:stretch>
        </p:blipFill>
        <p:spPr bwMode="auto">
          <a:xfrm>
            <a:off x="0" y="0"/>
            <a:ext cx="9144000" cy="21951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471019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100" y="274638"/>
            <a:ext cx="3262502" cy="1124671"/>
          </a:xfrm>
        </p:spPr>
        <p:txBody>
          <a:bodyPr/>
          <a:lstStyle/>
          <a:p>
            <a:r>
              <a:rPr lang="en-US" sz="2600" dirty="0"/>
              <a:t>La </a:t>
            </a:r>
            <a:r>
              <a:rPr lang="en-US" sz="2600" dirty="0" err="1"/>
              <a:t>esclusione</a:t>
            </a:r>
            <a:r>
              <a:rPr lang="en-US" sz="2600" dirty="0"/>
              <a:t> o </a:t>
            </a:r>
            <a:r>
              <a:rPr lang="en-US" sz="2600" dirty="0" err="1"/>
              <a:t>simulazione</a:t>
            </a:r>
            <a:r>
              <a:rPr lang="en-US" sz="2600" dirty="0"/>
              <a:t> del </a:t>
            </a:r>
            <a:r>
              <a:rPr lang="en-US" sz="2600" dirty="0" err="1"/>
              <a:t>consenso</a:t>
            </a:r>
            <a:endParaRPr lang="en-US" sz="2600" dirty="0"/>
          </a:p>
        </p:txBody>
      </p:sp>
      <p:sp>
        <p:nvSpPr>
          <p:cNvPr id="4" name="Content Placeholder 3"/>
          <p:cNvSpPr>
            <a:spLocks noGrp="1"/>
          </p:cNvSpPr>
          <p:nvPr>
            <p:ph sz="half" idx="2"/>
          </p:nvPr>
        </p:nvSpPr>
        <p:spPr>
          <a:xfrm>
            <a:off x="3119856" y="141119"/>
            <a:ext cx="5346811" cy="6564482"/>
          </a:xfrm>
        </p:spPr>
        <p:txBody>
          <a:bodyPr>
            <a:normAutofit fontScale="77500" lnSpcReduction="20000"/>
          </a:bodyPr>
          <a:lstStyle/>
          <a:p>
            <a:r>
              <a:rPr lang="it-IT" dirty="0"/>
              <a:t>Il canone 1101 contiene una </a:t>
            </a:r>
            <a:r>
              <a:rPr lang="it-IT" b="1" dirty="0">
                <a:solidFill>
                  <a:srgbClr val="FF0000"/>
                </a:solidFill>
              </a:rPr>
              <a:t>presunzione</a:t>
            </a:r>
            <a:r>
              <a:rPr lang="it-IT" dirty="0"/>
              <a:t>: che ciò che si manifesta </a:t>
            </a:r>
            <a:r>
              <a:rPr lang="it-IT" b="1" dirty="0"/>
              <a:t>corrisponde</a:t>
            </a:r>
            <a:r>
              <a:rPr lang="it-IT" dirty="0"/>
              <a:t> a ciò che si vuole. Una persona che dice di volersi sposare si presume che voglia davvero sposarsi. Ma può essere che non sia così, che la persona che dice di volersi sposare </a:t>
            </a:r>
            <a:r>
              <a:rPr lang="it-IT" dirty="0">
                <a:solidFill>
                  <a:srgbClr val="FF0000"/>
                </a:solidFill>
              </a:rPr>
              <a:t>in realtà non voglia </a:t>
            </a:r>
            <a:r>
              <a:rPr lang="it-IT" dirty="0"/>
              <a:t>impegnarsi in alcun modo, o che voglia contrarre qualcosa che può essere chiamato matrimonio ma che è espressamente </a:t>
            </a:r>
            <a:r>
              <a:rPr lang="it-IT" dirty="0">
                <a:solidFill>
                  <a:srgbClr val="FF0000"/>
                </a:solidFill>
              </a:rPr>
              <a:t>privato</a:t>
            </a:r>
            <a:r>
              <a:rPr lang="it-IT" dirty="0"/>
              <a:t> di una proprietà o di un elemento essenziale</a:t>
            </a:r>
            <a:r>
              <a:rPr lang="es-ES" dirty="0"/>
              <a:t>.</a:t>
            </a:r>
            <a:endParaRPr lang="en-US" dirty="0"/>
          </a:p>
          <a:p>
            <a:r>
              <a:rPr lang="it-IT" dirty="0"/>
              <a:t>Al di là delle apparenze, è la vera intenzione delle persone che conta</a:t>
            </a:r>
            <a:r>
              <a:rPr lang="es-ES" dirty="0"/>
              <a:t>.</a:t>
            </a:r>
            <a:endParaRPr lang="en-US" dirty="0"/>
          </a:p>
          <a:p>
            <a:pPr lvl="1"/>
            <a:r>
              <a:rPr lang="it-IT" dirty="0"/>
              <a:t>Can. 1101 §1. Il consenso interno dell'animo si presume conforme alle parole o ai segni adoperati nel celebrare il matrimonio</a:t>
            </a:r>
            <a:r>
              <a:rPr lang="it-IT" sz="3200" dirty="0"/>
              <a:t> </a:t>
            </a:r>
            <a:r>
              <a:rPr lang="es-ES" sz="2900" dirty="0"/>
              <a:t>.</a:t>
            </a:r>
            <a:endParaRPr lang="en-US" sz="2900" dirty="0"/>
          </a:p>
          <a:p>
            <a:pPr lvl="1"/>
            <a:r>
              <a:rPr lang="it-IT" dirty="0"/>
              <a:t>§2. Ma se una o entrambe le parti escludono con un positivo atto di volontà il matrimonio stesso, oppure un suo elemento essenziale o una sua proprietà essenziale, contraggono invalidamente</a:t>
            </a:r>
            <a:r>
              <a:rPr lang="it-IT" sz="3200" dirty="0"/>
              <a:t> </a:t>
            </a:r>
            <a:endParaRPr lang="en-US" sz="2900" dirty="0"/>
          </a:p>
        </p:txBody>
      </p:sp>
      <p:pic>
        <p:nvPicPr>
          <p:cNvPr id="5" name="Imagen 1"/>
          <p:cNvPicPr>
            <a:picLocks noGrp="1" noChangeAspect="1"/>
          </p:cNvPicPr>
          <p:nvPr>
            <p:ph sz="half" idx="1"/>
          </p:nvPr>
        </p:nvPicPr>
        <p:blipFill>
          <a:blip r:embed="rId2">
            <a:extLst>
              <a:ext uri="{28A0092B-C50C-407E-A947-70E740481C1C}">
                <a14:useLocalDpi xmlns:a14="http://schemas.microsoft.com/office/drawing/2010/main" val="0"/>
              </a:ext>
            </a:extLst>
          </a:blip>
          <a:srcRect l="-933" r="-933"/>
          <a:stretch>
            <a:fillRect/>
          </a:stretch>
        </p:blipFill>
        <p:spPr bwMode="auto">
          <a:xfrm>
            <a:off x="0" y="1646390"/>
            <a:ext cx="3403601" cy="46255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422076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6ECEC21-06BD-214A-A2D6-844D4BF1BCC4}"/>
              </a:ext>
            </a:extLst>
          </p:cNvPr>
          <p:cNvSpPr>
            <a:spLocks noGrp="1"/>
          </p:cNvSpPr>
          <p:nvPr>
            <p:ph type="title"/>
          </p:nvPr>
        </p:nvSpPr>
        <p:spPr/>
        <p:txBody>
          <a:bodyPr/>
          <a:lstStyle/>
          <a:p>
            <a:r>
              <a:rPr lang="it-IT" dirty="0"/>
              <a:t>Simulazione totale e parziale</a:t>
            </a:r>
          </a:p>
        </p:txBody>
      </p:sp>
      <p:sp>
        <p:nvSpPr>
          <p:cNvPr id="3" name="Segnaposto contenuto 2">
            <a:extLst>
              <a:ext uri="{FF2B5EF4-FFF2-40B4-BE49-F238E27FC236}">
                <a16:creationId xmlns:a16="http://schemas.microsoft.com/office/drawing/2014/main" id="{487CFFBC-C5A1-2F4E-A1D2-BD8DDBA4645D}"/>
              </a:ext>
            </a:extLst>
          </p:cNvPr>
          <p:cNvSpPr>
            <a:spLocks noGrp="1"/>
          </p:cNvSpPr>
          <p:nvPr>
            <p:ph idx="1"/>
          </p:nvPr>
        </p:nvSpPr>
        <p:spPr/>
        <p:txBody>
          <a:bodyPr/>
          <a:lstStyle/>
          <a:p>
            <a:r>
              <a:rPr lang="it-IT" sz="2600" dirty="0"/>
              <a:t>La giurisprudenza distingue tra simulazione </a:t>
            </a:r>
            <a:r>
              <a:rPr lang="it-IT" sz="2600" b="1" dirty="0">
                <a:solidFill>
                  <a:srgbClr val="FF0000"/>
                </a:solidFill>
              </a:rPr>
              <a:t>totale</a:t>
            </a:r>
            <a:r>
              <a:rPr lang="it-IT" sz="2600" dirty="0"/>
              <a:t> e </a:t>
            </a:r>
            <a:r>
              <a:rPr lang="it-IT" sz="2600" b="1" dirty="0">
                <a:solidFill>
                  <a:srgbClr val="FF0000"/>
                </a:solidFill>
              </a:rPr>
              <a:t>parziale</a:t>
            </a:r>
            <a:r>
              <a:rPr lang="it-IT" sz="2600" dirty="0"/>
              <a:t>. </a:t>
            </a:r>
          </a:p>
          <a:p>
            <a:pPr lvl="1"/>
            <a:r>
              <a:rPr lang="it-IT" sz="2400" dirty="0"/>
              <a:t>Nel primo caso, si esclude il </a:t>
            </a:r>
            <a:r>
              <a:rPr lang="it-IT" sz="2400" dirty="0">
                <a:solidFill>
                  <a:srgbClr val="FF0000"/>
                </a:solidFill>
              </a:rPr>
              <a:t>matrimonio stesso </a:t>
            </a:r>
            <a:r>
              <a:rPr lang="it-IT" sz="2400" dirty="0"/>
              <a:t>(quando il matrimonio è celebrato esclusivamente come pretesto per ottenere benefici economici o la nazionalità ecc.);</a:t>
            </a:r>
          </a:p>
          <a:p>
            <a:pPr lvl="1"/>
            <a:r>
              <a:rPr lang="it-IT" sz="2400" dirty="0"/>
              <a:t>nel secondo, seguendo la sistematizzazione di Agostino, si esclude </a:t>
            </a:r>
            <a:r>
              <a:rPr lang="it-IT" sz="2400" dirty="0">
                <a:solidFill>
                  <a:srgbClr val="FF0000"/>
                </a:solidFill>
              </a:rPr>
              <a:t>uno dei "tria bona" </a:t>
            </a:r>
            <a:r>
              <a:rPr lang="it-IT" sz="2400" dirty="0"/>
              <a:t>del matrimonio: il "</a:t>
            </a:r>
            <a:r>
              <a:rPr lang="it-IT" sz="2400" dirty="0" err="1"/>
              <a:t>bonum</a:t>
            </a:r>
            <a:r>
              <a:rPr lang="it-IT" sz="2400" dirty="0"/>
              <a:t> sacramenti" (il bene </a:t>
            </a:r>
            <a:r>
              <a:rPr lang="it-IT" sz="2400" dirty="0">
                <a:solidFill>
                  <a:srgbClr val="FF0000"/>
                </a:solidFill>
              </a:rPr>
              <a:t>dell'indissolubilità</a:t>
            </a:r>
            <a:r>
              <a:rPr lang="it-IT" sz="2400" dirty="0"/>
              <a:t>), il "</a:t>
            </a:r>
            <a:r>
              <a:rPr lang="it-IT" sz="2400" dirty="0" err="1"/>
              <a:t>bonum</a:t>
            </a:r>
            <a:r>
              <a:rPr lang="it-IT" sz="2400" dirty="0"/>
              <a:t> </a:t>
            </a:r>
            <a:r>
              <a:rPr lang="it-IT" sz="2400" dirty="0" err="1"/>
              <a:t>fidei</a:t>
            </a:r>
            <a:r>
              <a:rPr lang="it-IT" sz="2400" dirty="0"/>
              <a:t>" (il bene dell'unità o </a:t>
            </a:r>
            <a:r>
              <a:rPr lang="it-IT" sz="2400" dirty="0">
                <a:solidFill>
                  <a:srgbClr val="FF0000"/>
                </a:solidFill>
              </a:rPr>
              <a:t>fedeltà</a:t>
            </a:r>
            <a:r>
              <a:rPr lang="it-IT" sz="2400" dirty="0"/>
              <a:t>) o il "</a:t>
            </a:r>
            <a:r>
              <a:rPr lang="it-IT" sz="2400" dirty="0" err="1"/>
              <a:t>bonum</a:t>
            </a:r>
            <a:r>
              <a:rPr lang="it-IT" sz="2400" dirty="0"/>
              <a:t> </a:t>
            </a:r>
            <a:r>
              <a:rPr lang="it-IT" sz="2400" dirty="0" err="1"/>
              <a:t>prolis</a:t>
            </a:r>
            <a:r>
              <a:rPr lang="it-IT" sz="2400" dirty="0"/>
              <a:t>" (il bene dei figli, inteso come apertura alla </a:t>
            </a:r>
            <a:r>
              <a:rPr lang="it-IT" sz="2400" dirty="0">
                <a:solidFill>
                  <a:srgbClr val="FF0000"/>
                </a:solidFill>
              </a:rPr>
              <a:t>prole</a:t>
            </a:r>
            <a:r>
              <a:rPr lang="it-IT" sz="2400" dirty="0"/>
              <a:t>).</a:t>
            </a:r>
          </a:p>
        </p:txBody>
      </p:sp>
    </p:spTree>
    <p:extLst>
      <p:ext uri="{BB962C8B-B14F-4D97-AF65-F5344CB8AC3E}">
        <p14:creationId xmlns:p14="http://schemas.microsoft.com/office/powerpoint/2010/main" val="18674155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654073" y="274638"/>
            <a:ext cx="222688" cy="336878"/>
          </a:xfrm>
        </p:spPr>
        <p:txBody>
          <a:bodyPr/>
          <a:lstStyle/>
          <a:p>
            <a:endParaRPr lang="en-US" dirty="0"/>
          </a:p>
        </p:txBody>
      </p:sp>
      <p:sp>
        <p:nvSpPr>
          <p:cNvPr id="3" name="Content Placeholder 2"/>
          <p:cNvSpPr>
            <a:spLocks noGrp="1"/>
          </p:cNvSpPr>
          <p:nvPr>
            <p:ph idx="1"/>
          </p:nvPr>
        </p:nvSpPr>
        <p:spPr>
          <a:xfrm>
            <a:off x="0" y="125439"/>
            <a:ext cx="8465942" cy="6732561"/>
          </a:xfrm>
        </p:spPr>
        <p:txBody>
          <a:bodyPr>
            <a:normAutofit/>
          </a:bodyPr>
          <a:lstStyle/>
          <a:p>
            <a:r>
              <a:rPr lang="it-IT" sz="2300" dirty="0"/>
              <a:t>Il matrimonio è l’unione (alleanza) tra un uomo ed una donna attraverso la quale si donano e accettano vicendevolmente, in quanto uomo e donna, per tutta la vita, costituendo un progetto comune con una rilevanza sociale.</a:t>
            </a:r>
          </a:p>
          <a:p>
            <a:r>
              <a:rPr lang="it-IT" sz="2300" dirty="0"/>
              <a:t>La vocazione al matrimonio (intesa come inclinazione, elezione e sorte comune) c’inserisce nella natura dell’uomo, maschio e femmina.</a:t>
            </a:r>
          </a:p>
          <a:p>
            <a:r>
              <a:rPr lang="it-IT" sz="2300" dirty="0">
                <a:solidFill>
                  <a:srgbClr val="FF0000"/>
                </a:solidFill>
              </a:rPr>
              <a:t>Antropologia giuridica </a:t>
            </a:r>
            <a:r>
              <a:rPr lang="it-IT" sz="2300" dirty="0"/>
              <a:t>del matrimonio: c’è una dimensione giuridica nella stessa donazione coniugale / corrisponde ad una configurazione naturale, dell’uomo creato maschio e femmina e con una vicendevole </a:t>
            </a:r>
            <a:r>
              <a:rPr lang="it-IT" sz="2300" i="1" dirty="0" err="1"/>
              <a:t>inclinatio</a:t>
            </a:r>
            <a:r>
              <a:rPr lang="it-IT" sz="2300" dirty="0"/>
              <a:t>. </a:t>
            </a:r>
            <a:r>
              <a:rPr lang="it-IT" sz="2300" dirty="0">
                <a:solidFill>
                  <a:srgbClr val="FF0000"/>
                </a:solidFill>
              </a:rPr>
              <a:t>Vocazione naturale al dono di se</a:t>
            </a:r>
            <a:r>
              <a:rPr lang="it-IT" sz="2300" dirty="0"/>
              <a:t>.</a:t>
            </a:r>
          </a:p>
          <a:p>
            <a:pPr lvl="1"/>
            <a:r>
              <a:rPr lang="en-US" sz="2100" dirty="0"/>
              <a:t>1055 </a:t>
            </a:r>
            <a:r>
              <a:rPr lang="it-IT" sz="2100" dirty="0"/>
              <a:t>§1. Il patto matrimoniale con cui l'uomo e la donna stabiliscono tra loro la comunità di tutta la vita, per sua natura ordinata al bene dei coniugi e alla procreazione e educazione della prole, tra i battezzati è stato elevato da Cristo Signore alla dignità di sacramento</a:t>
            </a:r>
            <a:r>
              <a:rPr lang="en-US" sz="2100" dirty="0"/>
              <a:t> . </a:t>
            </a:r>
          </a:p>
          <a:p>
            <a:pPr lvl="1"/>
            <a:r>
              <a:rPr lang="en-US" sz="2100" dirty="0"/>
              <a:t>§ 2. </a:t>
            </a:r>
            <a:r>
              <a:rPr lang="it-IT" sz="2100" dirty="0"/>
              <a:t>Pertanto tra i battezzati non può sussistere un valido contratto matrimoniale, che non sia per ciò stesso sacramento</a:t>
            </a:r>
            <a:r>
              <a:rPr lang="en-US" sz="2100" dirty="0"/>
              <a:t> </a:t>
            </a:r>
            <a:endParaRPr lang="es-ES" sz="2100" dirty="0"/>
          </a:p>
          <a:p>
            <a:endParaRPr lang="en-US" dirty="0"/>
          </a:p>
          <a:p>
            <a:endParaRPr lang="en-US" dirty="0"/>
          </a:p>
        </p:txBody>
      </p:sp>
    </p:spTree>
    <p:extLst>
      <p:ext uri="{BB962C8B-B14F-4D97-AF65-F5344CB8AC3E}">
        <p14:creationId xmlns:p14="http://schemas.microsoft.com/office/powerpoint/2010/main" val="24959935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Atto</a:t>
            </a:r>
            <a:r>
              <a:rPr lang="en-US" dirty="0"/>
              <a:t> </a:t>
            </a:r>
            <a:r>
              <a:rPr lang="en-US" dirty="0" err="1"/>
              <a:t>positivo</a:t>
            </a:r>
            <a:r>
              <a:rPr lang="en-US" dirty="0"/>
              <a:t> di </a:t>
            </a:r>
            <a:r>
              <a:rPr lang="en-US" dirty="0" err="1"/>
              <a:t>esclusione</a:t>
            </a:r>
            <a:endParaRPr lang="en-US" dirty="0"/>
          </a:p>
        </p:txBody>
      </p:sp>
      <p:sp>
        <p:nvSpPr>
          <p:cNvPr id="3" name="Content Placeholder 2"/>
          <p:cNvSpPr>
            <a:spLocks noGrp="1"/>
          </p:cNvSpPr>
          <p:nvPr>
            <p:ph sz="half" idx="1"/>
          </p:nvPr>
        </p:nvSpPr>
        <p:spPr>
          <a:xfrm>
            <a:off x="457199" y="1536191"/>
            <a:ext cx="7755467" cy="5000075"/>
          </a:xfrm>
        </p:spPr>
        <p:txBody>
          <a:bodyPr>
            <a:normAutofit fontScale="92500" lnSpcReduction="10000"/>
          </a:bodyPr>
          <a:lstStyle/>
          <a:p>
            <a:r>
              <a:rPr lang="it-IT" dirty="0"/>
              <a:t>L'atto positivo di esclusione è il "</a:t>
            </a:r>
            <a:r>
              <a:rPr lang="it-IT" b="1" dirty="0"/>
              <a:t>negativo</a:t>
            </a:r>
            <a:r>
              <a:rPr lang="it-IT" dirty="0"/>
              <a:t>" dell'atto di consenso ("voglio sposare te").</a:t>
            </a:r>
          </a:p>
          <a:p>
            <a:r>
              <a:rPr lang="it-IT" dirty="0"/>
              <a:t>Per </a:t>
            </a:r>
            <a:r>
              <a:rPr lang="it-IT" dirty="0">
                <a:solidFill>
                  <a:srgbClr val="FF0000"/>
                </a:solidFill>
              </a:rPr>
              <a:t>sposarsi</a:t>
            </a:r>
            <a:r>
              <a:rPr lang="it-IT" dirty="0"/>
              <a:t>, non è necessario volere esplicitamente ciascuna delle proprietà e degli elementi del matrimonio. </a:t>
            </a:r>
          </a:p>
          <a:p>
            <a:r>
              <a:rPr lang="it-IT" dirty="0"/>
              <a:t>Per </a:t>
            </a:r>
            <a:r>
              <a:rPr lang="it-IT" dirty="0">
                <a:solidFill>
                  <a:srgbClr val="FF0000"/>
                </a:solidFill>
              </a:rPr>
              <a:t>escludere</a:t>
            </a:r>
            <a:r>
              <a:rPr lang="it-IT" dirty="0"/>
              <a:t>, non basta non averli voluti: è necessario volere positivamente qualcosa di opposto al matrimonio.</a:t>
            </a:r>
          </a:p>
          <a:p>
            <a:r>
              <a:rPr lang="it-IT" dirty="0"/>
              <a:t>Non basta “</a:t>
            </a:r>
            <a:r>
              <a:rPr lang="it-IT" dirty="0" err="1"/>
              <a:t>nolle</a:t>
            </a:r>
            <a:r>
              <a:rPr lang="it-IT" dirty="0"/>
              <a:t>”, è necessario “</a:t>
            </a:r>
            <a:r>
              <a:rPr lang="it-IT" dirty="0" err="1">
                <a:solidFill>
                  <a:srgbClr val="FF0000"/>
                </a:solidFill>
              </a:rPr>
              <a:t>velle</a:t>
            </a:r>
            <a:r>
              <a:rPr lang="it-IT" dirty="0">
                <a:solidFill>
                  <a:srgbClr val="FF0000"/>
                </a:solidFill>
              </a:rPr>
              <a:t> non</a:t>
            </a:r>
            <a:r>
              <a:rPr lang="it-IT" dirty="0"/>
              <a:t>”.</a:t>
            </a:r>
          </a:p>
          <a:p>
            <a:r>
              <a:rPr lang="it-IT" dirty="0"/>
              <a:t>Non la mentalità, le previsioni («si casus </a:t>
            </a:r>
            <a:r>
              <a:rPr lang="it-IT" dirty="0" err="1"/>
              <a:t>ferat</a:t>
            </a:r>
            <a:r>
              <a:rPr lang="it-IT" dirty="0"/>
              <a:t>»); le idee possono essere la causa dell’esclusione. Ma devono influire positivamente sulla volontà.</a:t>
            </a:r>
          </a:p>
        </p:txBody>
      </p:sp>
      <p:sp>
        <p:nvSpPr>
          <p:cNvPr id="4" name="Content Placeholder 3"/>
          <p:cNvSpPr>
            <a:spLocks noGrp="1"/>
          </p:cNvSpPr>
          <p:nvPr>
            <p:ph sz="half" idx="2"/>
          </p:nvPr>
        </p:nvSpPr>
        <p:spPr>
          <a:xfrm>
            <a:off x="8077200" y="1536192"/>
            <a:ext cx="1066800" cy="817541"/>
          </a:xfrm>
        </p:spPr>
        <p:txBody>
          <a:bodyPr>
            <a:normAutofit fontScale="92500" lnSpcReduction="10000"/>
          </a:bodyPr>
          <a:lstStyle/>
          <a:p>
            <a:endParaRPr lang="en-US" dirty="0"/>
          </a:p>
        </p:txBody>
      </p:sp>
    </p:spTree>
    <p:extLst>
      <p:ext uri="{BB962C8B-B14F-4D97-AF65-F5344CB8AC3E}">
        <p14:creationId xmlns:p14="http://schemas.microsoft.com/office/powerpoint/2010/main" val="39438409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707495"/>
          </a:xfrm>
        </p:spPr>
        <p:txBody>
          <a:bodyPr/>
          <a:lstStyle/>
          <a:p>
            <a:r>
              <a:rPr lang="en-US" sz="3000" dirty="0"/>
              <a:t>La </a:t>
            </a:r>
            <a:r>
              <a:rPr lang="en-US" sz="3000" dirty="0" err="1"/>
              <a:t>prova</a:t>
            </a:r>
            <a:r>
              <a:rPr lang="en-US" sz="3000" dirty="0"/>
              <a:t> </a:t>
            </a:r>
            <a:r>
              <a:rPr lang="en-US" sz="3000" dirty="0" err="1"/>
              <a:t>dell’esclusione</a:t>
            </a:r>
            <a:endParaRPr lang="en-US" sz="3000" dirty="0"/>
          </a:p>
        </p:txBody>
      </p:sp>
      <p:sp>
        <p:nvSpPr>
          <p:cNvPr id="4" name="Content Placeholder 3"/>
          <p:cNvSpPr>
            <a:spLocks noGrp="1"/>
          </p:cNvSpPr>
          <p:nvPr>
            <p:ph sz="half" idx="2"/>
          </p:nvPr>
        </p:nvSpPr>
        <p:spPr>
          <a:xfrm>
            <a:off x="4148667" y="982133"/>
            <a:ext cx="4385733" cy="5875867"/>
          </a:xfrm>
        </p:spPr>
        <p:txBody>
          <a:bodyPr/>
          <a:lstStyle/>
          <a:p>
            <a:r>
              <a:rPr lang="it-IT" dirty="0"/>
              <a:t>È un atto </a:t>
            </a:r>
            <a:r>
              <a:rPr lang="it-IT" dirty="0">
                <a:solidFill>
                  <a:srgbClr val="FF0000"/>
                </a:solidFill>
              </a:rPr>
              <a:t>interno</a:t>
            </a:r>
            <a:r>
              <a:rPr lang="it-IT" dirty="0"/>
              <a:t> ma ha delle </a:t>
            </a:r>
            <a:r>
              <a:rPr lang="it-IT" dirty="0">
                <a:solidFill>
                  <a:srgbClr val="FF0000"/>
                </a:solidFill>
              </a:rPr>
              <a:t>manifestazioni</a:t>
            </a:r>
            <a:r>
              <a:rPr lang="it-IT" dirty="0"/>
              <a:t> esterne.</a:t>
            </a:r>
          </a:p>
          <a:p>
            <a:r>
              <a:rPr lang="it-IT" dirty="0"/>
              <a:t>Bisogna provare che è stato escluso con un "atto positivo»; </a:t>
            </a:r>
            <a:r>
              <a:rPr lang="it-IT" dirty="0">
                <a:solidFill>
                  <a:srgbClr val="FF0000"/>
                </a:solidFill>
              </a:rPr>
              <a:t>non basta </a:t>
            </a:r>
            <a:r>
              <a:rPr lang="it-IT" dirty="0"/>
              <a:t>l'opinione, la mentalità a favore del divorzio, la previsione che se le cose vanno male c'è il divorzio, o che è meglio aspettare un po' per avere figli... </a:t>
            </a:r>
          </a:p>
        </p:txBody>
      </p:sp>
      <p:pic>
        <p:nvPicPr>
          <p:cNvPr id="7" name="Content Placeholder 6" descr="Gerard-Depardieu-Andie-MacDowell-in-Green-Card-Premium-Photograph-and-Poster-1005841__38477.1432418035.1280.1280.jpg"/>
          <p:cNvPicPr>
            <a:picLocks noGrp="1" noChangeAspect="1"/>
          </p:cNvPicPr>
          <p:nvPr>
            <p:ph sz="half" idx="1"/>
          </p:nvPr>
        </p:nvPicPr>
        <p:blipFill>
          <a:blip r:embed="rId2">
            <a:extLst>
              <a:ext uri="{28A0092B-C50C-407E-A947-70E740481C1C}">
                <a14:useLocalDpi xmlns:a14="http://schemas.microsoft.com/office/drawing/2010/main" val="0"/>
              </a:ext>
            </a:extLst>
          </a:blip>
          <a:srcRect l="18122" r="18122"/>
          <a:stretch>
            <a:fillRect/>
          </a:stretch>
        </p:blipFill>
        <p:spPr/>
      </p:pic>
    </p:spTree>
    <p:extLst>
      <p:ext uri="{BB962C8B-B14F-4D97-AF65-F5344CB8AC3E}">
        <p14:creationId xmlns:p14="http://schemas.microsoft.com/office/powerpoint/2010/main" val="41517564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54B7567-DCA9-0D42-BF66-400D593566C1}"/>
              </a:ext>
            </a:extLst>
          </p:cNvPr>
          <p:cNvSpPr>
            <a:spLocks noGrp="1"/>
          </p:cNvSpPr>
          <p:nvPr>
            <p:ph type="title"/>
          </p:nvPr>
        </p:nvSpPr>
        <p:spPr>
          <a:xfrm>
            <a:off x="8631382" y="277091"/>
            <a:ext cx="512617" cy="1195965"/>
          </a:xfrm>
        </p:spPr>
        <p:txBody>
          <a:bodyPr/>
          <a:lstStyle/>
          <a:p>
            <a:endParaRPr lang="it-IT" dirty="0"/>
          </a:p>
        </p:txBody>
      </p:sp>
      <p:sp>
        <p:nvSpPr>
          <p:cNvPr id="3" name="Segnaposto contenuto 2">
            <a:extLst>
              <a:ext uri="{FF2B5EF4-FFF2-40B4-BE49-F238E27FC236}">
                <a16:creationId xmlns:a16="http://schemas.microsoft.com/office/drawing/2014/main" id="{B286F23F-38AC-7840-9BE7-1A275686B6DF}"/>
              </a:ext>
            </a:extLst>
          </p:cNvPr>
          <p:cNvSpPr>
            <a:spLocks noGrp="1"/>
          </p:cNvSpPr>
          <p:nvPr>
            <p:ph idx="1"/>
          </p:nvPr>
        </p:nvSpPr>
        <p:spPr>
          <a:xfrm>
            <a:off x="0" y="277091"/>
            <a:ext cx="8534400" cy="6580909"/>
          </a:xfrm>
        </p:spPr>
        <p:txBody>
          <a:bodyPr>
            <a:normAutofit/>
          </a:bodyPr>
          <a:lstStyle/>
          <a:p>
            <a:r>
              <a:rPr lang="it-IT" dirty="0"/>
              <a:t>La </a:t>
            </a:r>
            <a:r>
              <a:rPr lang="it-IT" b="1" dirty="0"/>
              <a:t>giurisprudenza</a:t>
            </a:r>
            <a:r>
              <a:rPr lang="it-IT" dirty="0"/>
              <a:t> di solito </a:t>
            </a:r>
            <a:r>
              <a:rPr lang="it-IT" b="1" dirty="0">
                <a:solidFill>
                  <a:srgbClr val="FF0000"/>
                </a:solidFill>
              </a:rPr>
              <a:t>struttura</a:t>
            </a:r>
            <a:r>
              <a:rPr lang="it-IT" dirty="0"/>
              <a:t> le prove intorno ai seguenti elementi:</a:t>
            </a:r>
          </a:p>
          <a:p>
            <a:pPr lvl="0"/>
            <a:r>
              <a:rPr lang="it-IT" dirty="0"/>
              <a:t>a) Prova </a:t>
            </a:r>
            <a:r>
              <a:rPr lang="it-IT" b="1" dirty="0"/>
              <a:t>diretta</a:t>
            </a:r>
            <a:r>
              <a:rPr lang="it-IT" dirty="0"/>
              <a:t>, chiamata "</a:t>
            </a:r>
            <a:r>
              <a:rPr lang="it-IT" dirty="0">
                <a:solidFill>
                  <a:srgbClr val="FF0000"/>
                </a:solidFill>
              </a:rPr>
              <a:t>confessione giudiziale</a:t>
            </a:r>
            <a:r>
              <a:rPr lang="it-IT" dirty="0"/>
              <a:t>": il presunto simulatore lo afferma davanti al giudice;</a:t>
            </a:r>
          </a:p>
          <a:p>
            <a:r>
              <a:rPr lang="it-IT" dirty="0"/>
              <a:t>b) La "</a:t>
            </a:r>
            <a:r>
              <a:rPr lang="it-IT" dirty="0">
                <a:solidFill>
                  <a:srgbClr val="FF0000"/>
                </a:solidFill>
              </a:rPr>
              <a:t>confessione extragiudiziale</a:t>
            </a:r>
            <a:r>
              <a:rPr lang="it-IT" dirty="0"/>
              <a:t>": persone che sapevano dello scopo simulatorio al momento del matrimonio (</a:t>
            </a:r>
            <a:r>
              <a:rPr lang="it-IT" i="1" dirty="0"/>
              <a:t>tempore non </a:t>
            </a:r>
            <a:r>
              <a:rPr lang="it-IT" i="1" dirty="0" err="1"/>
              <a:t>suspecto</a:t>
            </a:r>
            <a:r>
              <a:rPr lang="it-IT" dirty="0"/>
              <a:t>) e lo testimoniano davanti al giudice;</a:t>
            </a:r>
          </a:p>
          <a:p>
            <a:pPr lvl="1"/>
            <a:r>
              <a:rPr lang="it-IT" dirty="0">
                <a:solidFill>
                  <a:srgbClr val="FF0000"/>
                </a:solidFill>
              </a:rPr>
              <a:t>Valutazione</a:t>
            </a:r>
            <a:r>
              <a:rPr lang="it-IT" dirty="0"/>
              <a:t> dei testimoni</a:t>
            </a:r>
          </a:p>
          <a:p>
            <a:r>
              <a:rPr lang="it-IT" dirty="0"/>
              <a:t>c) Ciò che la persona che afferma di aver simulato è congruente: </a:t>
            </a:r>
            <a:r>
              <a:rPr lang="it-IT" b="1" dirty="0"/>
              <a:t>si </a:t>
            </a:r>
            <a:r>
              <a:rPr lang="it-IT" b="1" dirty="0">
                <a:solidFill>
                  <a:srgbClr val="FF0000"/>
                </a:solidFill>
              </a:rPr>
              <a:t>spiega</a:t>
            </a:r>
            <a:r>
              <a:rPr lang="it-IT" b="1" dirty="0"/>
              <a:t> </a:t>
            </a:r>
            <a:r>
              <a:rPr lang="it-IT" dirty="0"/>
              <a:t>perché c'è una "</a:t>
            </a:r>
            <a:r>
              <a:rPr lang="it-IT" dirty="0">
                <a:solidFill>
                  <a:srgbClr val="FF0000"/>
                </a:solidFill>
              </a:rPr>
              <a:t>causa </a:t>
            </a:r>
            <a:r>
              <a:rPr lang="it-IT" dirty="0" err="1">
                <a:solidFill>
                  <a:srgbClr val="FF0000"/>
                </a:solidFill>
              </a:rPr>
              <a:t>simulandi</a:t>
            </a:r>
            <a:r>
              <a:rPr lang="it-IT" dirty="0"/>
              <a:t>" che lo ha indotto ad escludere. Questa </a:t>
            </a:r>
            <a:r>
              <a:rPr lang="it-IT" i="1" dirty="0"/>
              <a:t>causa </a:t>
            </a:r>
            <a:r>
              <a:rPr lang="it-IT" i="1" dirty="0" err="1"/>
              <a:t>simulandi</a:t>
            </a:r>
            <a:r>
              <a:rPr lang="it-IT" i="1" dirty="0"/>
              <a:t> </a:t>
            </a:r>
            <a:r>
              <a:rPr lang="it-IT" dirty="0"/>
              <a:t>è valutata in relazione ai motivi che lo hanno portato a sposarsi nonostante tutto (</a:t>
            </a:r>
            <a:r>
              <a:rPr lang="it-IT" i="1" dirty="0">
                <a:solidFill>
                  <a:srgbClr val="FF0000"/>
                </a:solidFill>
              </a:rPr>
              <a:t>causa </a:t>
            </a:r>
            <a:r>
              <a:rPr lang="it-IT" i="1" dirty="0" err="1">
                <a:solidFill>
                  <a:srgbClr val="FF0000"/>
                </a:solidFill>
              </a:rPr>
              <a:t>contrahendi</a:t>
            </a:r>
            <a:r>
              <a:rPr lang="it-IT" dirty="0"/>
              <a:t>);</a:t>
            </a:r>
          </a:p>
          <a:p>
            <a:pPr lvl="1"/>
            <a:r>
              <a:rPr lang="it-IT" i="1" dirty="0"/>
              <a:t>Causa </a:t>
            </a:r>
            <a:r>
              <a:rPr lang="it-IT" i="1" dirty="0" err="1"/>
              <a:t>simulandi</a:t>
            </a:r>
            <a:r>
              <a:rPr lang="it-IT" i="1" dirty="0"/>
              <a:t> </a:t>
            </a:r>
            <a:r>
              <a:rPr lang="it-IT" dirty="0"/>
              <a:t>remota e prossima</a:t>
            </a:r>
          </a:p>
          <a:p>
            <a:r>
              <a:rPr lang="it-IT" dirty="0"/>
              <a:t>d) La </a:t>
            </a:r>
            <a:r>
              <a:rPr lang="it-IT" b="1" dirty="0">
                <a:solidFill>
                  <a:srgbClr val="FF0000"/>
                </a:solidFill>
              </a:rPr>
              <a:t>conferma</a:t>
            </a:r>
            <a:r>
              <a:rPr lang="it-IT" dirty="0"/>
              <a:t> della simulazione nella "biografia" della persona: le </a:t>
            </a:r>
            <a:r>
              <a:rPr lang="it-IT" dirty="0">
                <a:solidFill>
                  <a:srgbClr val="FF0000"/>
                </a:solidFill>
              </a:rPr>
              <a:t>circostanze antecedenti, concomitanti e post-matrimoniali </a:t>
            </a:r>
            <a:r>
              <a:rPr lang="it-IT" dirty="0"/>
              <a:t>che corroborano che egli sia stato effettivamente escluso: "</a:t>
            </a:r>
            <a:r>
              <a:rPr lang="it-IT" dirty="0" err="1"/>
              <a:t>facta</a:t>
            </a:r>
            <a:r>
              <a:rPr lang="it-IT" dirty="0"/>
              <a:t> </a:t>
            </a:r>
            <a:r>
              <a:rPr lang="it-IT" dirty="0" err="1"/>
              <a:t>eloquentiora</a:t>
            </a:r>
            <a:r>
              <a:rPr lang="it-IT" dirty="0"/>
              <a:t> </a:t>
            </a:r>
            <a:r>
              <a:rPr lang="it-IT" dirty="0" err="1"/>
              <a:t>sunt</a:t>
            </a:r>
            <a:r>
              <a:rPr lang="it-IT" dirty="0"/>
              <a:t> </a:t>
            </a:r>
            <a:r>
              <a:rPr lang="it-IT" dirty="0" err="1"/>
              <a:t>verbis</a:t>
            </a:r>
            <a:r>
              <a:rPr lang="it-IT" dirty="0"/>
              <a:t>".</a:t>
            </a:r>
          </a:p>
          <a:p>
            <a:endParaRPr lang="it-IT" dirty="0"/>
          </a:p>
        </p:txBody>
      </p:sp>
    </p:spTree>
    <p:extLst>
      <p:ext uri="{BB962C8B-B14F-4D97-AF65-F5344CB8AC3E}">
        <p14:creationId xmlns:p14="http://schemas.microsoft.com/office/powerpoint/2010/main" val="14502924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430958"/>
          </a:xfrm>
        </p:spPr>
        <p:txBody>
          <a:bodyPr/>
          <a:lstStyle/>
          <a:p>
            <a:r>
              <a:rPr lang="en-US" sz="3000" dirty="0" err="1"/>
              <a:t>Ignoranza</a:t>
            </a:r>
            <a:r>
              <a:rPr lang="en-US" sz="3000" dirty="0"/>
              <a:t> </a:t>
            </a:r>
            <a:r>
              <a:rPr lang="en-US" sz="3000" dirty="0" err="1"/>
              <a:t>ed</a:t>
            </a:r>
            <a:r>
              <a:rPr lang="en-US" sz="3000" dirty="0"/>
              <a:t> </a:t>
            </a:r>
            <a:r>
              <a:rPr lang="en-US" sz="3000" dirty="0" err="1"/>
              <a:t>errore</a:t>
            </a:r>
            <a:endParaRPr lang="en-US" sz="3000" dirty="0"/>
          </a:p>
        </p:txBody>
      </p:sp>
      <p:sp>
        <p:nvSpPr>
          <p:cNvPr id="3" name="Content Placeholder 2"/>
          <p:cNvSpPr>
            <a:spLocks noGrp="1"/>
          </p:cNvSpPr>
          <p:nvPr>
            <p:ph sz="half" idx="1"/>
          </p:nvPr>
        </p:nvSpPr>
        <p:spPr>
          <a:xfrm>
            <a:off x="125421" y="846714"/>
            <a:ext cx="4209511" cy="6011285"/>
          </a:xfrm>
        </p:spPr>
        <p:txBody>
          <a:bodyPr>
            <a:noAutofit/>
          </a:bodyPr>
          <a:lstStyle/>
          <a:p>
            <a:r>
              <a:rPr lang="it-IT" sz="2200" dirty="0"/>
              <a:t>Relazione tra </a:t>
            </a:r>
            <a:r>
              <a:rPr lang="it-IT" sz="2200" b="1" dirty="0">
                <a:solidFill>
                  <a:srgbClr val="FF0000"/>
                </a:solidFill>
              </a:rPr>
              <a:t>intelletto</a:t>
            </a:r>
            <a:r>
              <a:rPr lang="it-IT" sz="2200" dirty="0"/>
              <a:t> e </a:t>
            </a:r>
            <a:r>
              <a:rPr lang="it-IT" sz="2200" b="1" dirty="0">
                <a:solidFill>
                  <a:srgbClr val="FF0000"/>
                </a:solidFill>
              </a:rPr>
              <a:t>volontà</a:t>
            </a:r>
            <a:r>
              <a:rPr lang="it-IT" sz="2200" dirty="0"/>
              <a:t>. </a:t>
            </a:r>
          </a:p>
          <a:p>
            <a:r>
              <a:rPr lang="it-IT" sz="2200" b="1" dirty="0" err="1"/>
              <a:t>Nihil</a:t>
            </a:r>
            <a:r>
              <a:rPr lang="it-IT" sz="2200" b="1" dirty="0"/>
              <a:t> </a:t>
            </a:r>
            <a:r>
              <a:rPr lang="it-IT" sz="2200" b="1" dirty="0" err="1"/>
              <a:t>volitum</a:t>
            </a:r>
            <a:r>
              <a:rPr lang="it-IT" sz="2200" b="1" dirty="0"/>
              <a:t> </a:t>
            </a:r>
            <a:r>
              <a:rPr lang="it-IT" sz="2200" b="1" dirty="0" err="1"/>
              <a:t>nisi</a:t>
            </a:r>
            <a:r>
              <a:rPr lang="it-IT" sz="2200" b="1" dirty="0"/>
              <a:t> </a:t>
            </a:r>
            <a:r>
              <a:rPr lang="it-IT" sz="2200" b="1" dirty="0" err="1"/>
              <a:t>praecognitum</a:t>
            </a:r>
            <a:endParaRPr lang="it-IT" sz="2200" b="1" dirty="0"/>
          </a:p>
          <a:p>
            <a:r>
              <a:rPr lang="it-IT" sz="2200" dirty="0"/>
              <a:t>Non si possono ammettere restrizioni nella sfera della volontà, ma </a:t>
            </a:r>
            <a:r>
              <a:rPr lang="it-IT" sz="2200" dirty="0">
                <a:solidFill>
                  <a:srgbClr val="FF0000"/>
                </a:solidFill>
              </a:rPr>
              <a:t>la conoscenza è sempre limitata</a:t>
            </a:r>
            <a:r>
              <a:rPr lang="it-IT" sz="2200" dirty="0"/>
              <a:t>. Ciò che è solo imperfettamente conosciuto può essere pienamente voluto. </a:t>
            </a:r>
          </a:p>
          <a:p>
            <a:r>
              <a:rPr lang="it-IT" sz="2200" dirty="0"/>
              <a:t>L'atto di volontà (consenso) può essere dato anche se c'è una conoscenza non perfetta, anche se c'è un errore, </a:t>
            </a:r>
            <a:r>
              <a:rPr lang="it-IT" sz="2200" dirty="0">
                <a:solidFill>
                  <a:srgbClr val="FF0000"/>
                </a:solidFill>
              </a:rPr>
              <a:t>a meno che </a:t>
            </a:r>
            <a:r>
              <a:rPr lang="it-IT" sz="2200" dirty="0"/>
              <a:t>non sia un errore sostanziale, che incide sull'oggetto stesso dell'atto</a:t>
            </a:r>
            <a:r>
              <a:rPr lang="es-ES" sz="2200" dirty="0"/>
              <a:t>. </a:t>
            </a:r>
            <a:endParaRPr lang="en-US" sz="2200" dirty="0"/>
          </a:p>
        </p:txBody>
      </p:sp>
      <p:sp>
        <p:nvSpPr>
          <p:cNvPr id="4" name="Content Placeholder 3"/>
          <p:cNvSpPr>
            <a:spLocks noGrp="1"/>
          </p:cNvSpPr>
          <p:nvPr>
            <p:ph sz="half" idx="2"/>
          </p:nvPr>
        </p:nvSpPr>
        <p:spPr>
          <a:xfrm>
            <a:off x="4555066" y="846715"/>
            <a:ext cx="3928534" cy="6011286"/>
          </a:xfrm>
        </p:spPr>
        <p:txBody>
          <a:bodyPr>
            <a:normAutofit fontScale="77500" lnSpcReduction="20000"/>
          </a:bodyPr>
          <a:lstStyle/>
          <a:p>
            <a:r>
              <a:rPr lang="it-IT" sz="3100" dirty="0"/>
              <a:t>La persona che dà il consenso ("voglio sposare te") deve avere una </a:t>
            </a:r>
            <a:r>
              <a:rPr lang="it-IT" sz="3100" dirty="0">
                <a:solidFill>
                  <a:srgbClr val="FF0000"/>
                </a:solidFill>
              </a:rPr>
              <a:t>conoscenza minima </a:t>
            </a:r>
            <a:r>
              <a:rPr lang="it-IT" sz="3100" dirty="0"/>
              <a:t>(non una conoscenza completa, che è impossibile) della </a:t>
            </a:r>
            <a:r>
              <a:rPr lang="it-IT" sz="3100" b="1" dirty="0"/>
              <a:t>persona</a:t>
            </a:r>
            <a:r>
              <a:rPr lang="it-IT" sz="3100" dirty="0"/>
              <a:t> e del </a:t>
            </a:r>
            <a:r>
              <a:rPr lang="it-IT" sz="3100" b="1" dirty="0"/>
              <a:t>matrimonio</a:t>
            </a:r>
            <a:r>
              <a:rPr lang="it-IT" sz="3100" dirty="0"/>
              <a:t>. </a:t>
            </a:r>
          </a:p>
          <a:p>
            <a:r>
              <a:rPr lang="it-IT" sz="3100" dirty="0"/>
              <a:t>Se l'errore riguarda la </a:t>
            </a:r>
            <a:r>
              <a:rPr lang="it-IT" sz="3100" dirty="0">
                <a:solidFill>
                  <a:srgbClr val="FF0000"/>
                </a:solidFill>
              </a:rPr>
              <a:t>sostanza della persona </a:t>
            </a:r>
            <a:r>
              <a:rPr lang="it-IT" sz="3100" dirty="0"/>
              <a:t>(</a:t>
            </a:r>
            <a:r>
              <a:rPr lang="it-IT" sz="3100" i="1" dirty="0" err="1"/>
              <a:t>error</a:t>
            </a:r>
            <a:r>
              <a:rPr lang="it-IT" sz="3100" i="1" dirty="0"/>
              <a:t> </a:t>
            </a:r>
            <a:r>
              <a:rPr lang="it-IT" sz="3100" i="1" dirty="0" err="1"/>
              <a:t>facti</a:t>
            </a:r>
            <a:r>
              <a:rPr lang="it-IT" sz="3100" dirty="0"/>
              <a:t>) </a:t>
            </a:r>
            <a:r>
              <a:rPr lang="it-IT" sz="3100" dirty="0">
                <a:solidFill>
                  <a:srgbClr val="FF0000"/>
                </a:solidFill>
              </a:rPr>
              <a:t>o del matrimonio</a:t>
            </a:r>
            <a:r>
              <a:rPr lang="it-IT" sz="3100" dirty="0"/>
              <a:t> (</a:t>
            </a:r>
            <a:r>
              <a:rPr lang="it-IT" sz="3100" i="1" dirty="0" err="1"/>
              <a:t>error</a:t>
            </a:r>
            <a:r>
              <a:rPr lang="it-IT" sz="3100" i="1" dirty="0"/>
              <a:t> </a:t>
            </a:r>
            <a:r>
              <a:rPr lang="it-IT" sz="3100" i="1" dirty="0" err="1"/>
              <a:t>iuris</a:t>
            </a:r>
            <a:r>
              <a:rPr lang="it-IT" sz="3100" dirty="0"/>
              <a:t>), il matrimonio è </a:t>
            </a:r>
            <a:r>
              <a:rPr lang="it-IT" sz="3100" dirty="0">
                <a:solidFill>
                  <a:srgbClr val="FF0000"/>
                </a:solidFill>
              </a:rPr>
              <a:t>nullo</a:t>
            </a:r>
            <a:r>
              <a:rPr lang="it-IT" sz="3100" dirty="0"/>
              <a:t>. </a:t>
            </a:r>
          </a:p>
          <a:p>
            <a:r>
              <a:rPr lang="it-IT" sz="3100" dirty="0"/>
              <a:t>Se riguarda le </a:t>
            </a:r>
            <a:r>
              <a:rPr lang="it-IT" sz="3100" b="1" dirty="0"/>
              <a:t>qualità</a:t>
            </a:r>
            <a:r>
              <a:rPr lang="it-IT" sz="3100" dirty="0"/>
              <a:t> della persona o le </a:t>
            </a:r>
            <a:r>
              <a:rPr lang="it-IT" sz="3100" b="1" dirty="0"/>
              <a:t>proprietà</a:t>
            </a:r>
            <a:r>
              <a:rPr lang="it-IT" sz="3100" dirty="0"/>
              <a:t> del matrimonio, è </a:t>
            </a:r>
            <a:r>
              <a:rPr lang="it-IT" sz="3100" dirty="0">
                <a:solidFill>
                  <a:srgbClr val="FF0000"/>
                </a:solidFill>
              </a:rPr>
              <a:t>normalmente</a:t>
            </a:r>
            <a:r>
              <a:rPr lang="it-IT" sz="3100" dirty="0"/>
              <a:t> inteso come accidentale (non sostanziale) e </a:t>
            </a:r>
            <a:r>
              <a:rPr lang="it-IT" sz="3100" dirty="0">
                <a:solidFill>
                  <a:srgbClr val="FF0000"/>
                </a:solidFill>
              </a:rPr>
              <a:t>non invalida </a:t>
            </a:r>
            <a:r>
              <a:rPr lang="it-IT" sz="3100" dirty="0"/>
              <a:t>il matrimonio. </a:t>
            </a:r>
          </a:p>
          <a:p>
            <a:endParaRPr lang="en-US" dirty="0"/>
          </a:p>
        </p:txBody>
      </p:sp>
    </p:spTree>
    <p:extLst>
      <p:ext uri="{BB962C8B-B14F-4D97-AF65-F5344CB8AC3E}">
        <p14:creationId xmlns:p14="http://schemas.microsoft.com/office/powerpoint/2010/main" val="5254236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48138" y="125438"/>
            <a:ext cx="395861" cy="484161"/>
          </a:xfrm>
        </p:spPr>
        <p:txBody>
          <a:bodyPr/>
          <a:lstStyle/>
          <a:p>
            <a:endParaRPr lang="en-US" dirty="0"/>
          </a:p>
        </p:txBody>
      </p:sp>
      <p:sp>
        <p:nvSpPr>
          <p:cNvPr id="4" name="Content Placeholder 3"/>
          <p:cNvSpPr>
            <a:spLocks noGrp="1"/>
          </p:cNvSpPr>
          <p:nvPr>
            <p:ph sz="half" idx="2"/>
          </p:nvPr>
        </p:nvSpPr>
        <p:spPr>
          <a:xfrm>
            <a:off x="3935094" y="376318"/>
            <a:ext cx="4650105" cy="6481681"/>
          </a:xfrm>
        </p:spPr>
        <p:txBody>
          <a:bodyPr>
            <a:normAutofit fontScale="92500" lnSpcReduction="20000"/>
          </a:bodyPr>
          <a:lstStyle/>
          <a:p>
            <a:r>
              <a:rPr lang="it-IT" dirty="0"/>
              <a:t>Dell’</a:t>
            </a:r>
            <a:r>
              <a:rPr lang="it-IT" i="1" dirty="0" err="1"/>
              <a:t>error</a:t>
            </a:r>
            <a:r>
              <a:rPr lang="it-IT" i="1" dirty="0"/>
              <a:t> </a:t>
            </a:r>
            <a:r>
              <a:rPr lang="it-IT" b="1" i="1" dirty="0" err="1"/>
              <a:t>iuris</a:t>
            </a:r>
            <a:r>
              <a:rPr lang="it-IT" dirty="0"/>
              <a:t> si </a:t>
            </a:r>
            <a:r>
              <a:rPr lang="it-IT" dirty="0" err="1"/>
              <a:t>ocupa</a:t>
            </a:r>
            <a:r>
              <a:rPr lang="it-IT" dirty="0"/>
              <a:t> il can. 1099. E della conoscenza minima, il can. 1096:</a:t>
            </a:r>
          </a:p>
          <a:p>
            <a:pPr lvl="1"/>
            <a:r>
              <a:rPr lang="it-IT" dirty="0"/>
              <a:t>Can. </a:t>
            </a:r>
            <a:r>
              <a:rPr lang="it-IT" dirty="0">
                <a:solidFill>
                  <a:srgbClr val="FF0000"/>
                </a:solidFill>
              </a:rPr>
              <a:t>1096</a:t>
            </a:r>
            <a:r>
              <a:rPr lang="it-IT" dirty="0"/>
              <a:t> § 1§1. Perché possa esserci il consenso matrimoniale, è necessario che i contraenti </a:t>
            </a:r>
            <a:r>
              <a:rPr lang="it-IT" dirty="0">
                <a:solidFill>
                  <a:srgbClr val="FF0000"/>
                </a:solidFill>
              </a:rPr>
              <a:t>almeno non ignorino </a:t>
            </a:r>
            <a:r>
              <a:rPr lang="it-IT" dirty="0"/>
              <a:t>che il matrimonio è la comunità permanente tra l'uomo e la donna, ordinata alla procreazione della prole mediante una qualche cooperazione sessuale</a:t>
            </a:r>
            <a:r>
              <a:rPr lang="es-ES" dirty="0"/>
              <a:t>.</a:t>
            </a:r>
            <a:endParaRPr lang="en-US" dirty="0"/>
          </a:p>
          <a:p>
            <a:pPr lvl="1"/>
            <a:r>
              <a:rPr lang="es-ES" dirty="0"/>
              <a:t> § 2. </a:t>
            </a:r>
            <a:r>
              <a:rPr lang="it-IT" dirty="0"/>
              <a:t>Tale ignoranza non si presume dopo la </a:t>
            </a:r>
            <a:r>
              <a:rPr lang="it-IT" dirty="0">
                <a:solidFill>
                  <a:srgbClr val="FF0000"/>
                </a:solidFill>
              </a:rPr>
              <a:t>pubertà</a:t>
            </a:r>
            <a:r>
              <a:rPr lang="es-ES" dirty="0"/>
              <a:t>.</a:t>
            </a:r>
            <a:endParaRPr lang="en-US" dirty="0"/>
          </a:p>
          <a:p>
            <a:pPr lvl="1"/>
            <a:r>
              <a:rPr lang="es-ES" dirty="0"/>
              <a:t>Can. </a:t>
            </a:r>
            <a:r>
              <a:rPr lang="es-ES" dirty="0">
                <a:solidFill>
                  <a:srgbClr val="FF0000"/>
                </a:solidFill>
              </a:rPr>
              <a:t>1099</a:t>
            </a:r>
            <a:r>
              <a:rPr lang="es-ES" dirty="0"/>
              <a:t>. </a:t>
            </a:r>
            <a:r>
              <a:rPr lang="it-IT" dirty="0"/>
              <a:t>L'errore circa l'unità o l'indissolubilità o la dignità sacramentale del matrimonio non vizia il consenso matrimoniale, purché non determini la volontà </a:t>
            </a:r>
            <a:r>
              <a:rPr lang="es-ES" dirty="0"/>
              <a:t>.</a:t>
            </a:r>
            <a:endParaRPr lang="en-US" dirty="0"/>
          </a:p>
          <a:p>
            <a:endParaRPr lang="en-US" dirty="0"/>
          </a:p>
        </p:txBody>
      </p:sp>
      <p:sp>
        <p:nvSpPr>
          <p:cNvPr id="7" name="Rectangle 6"/>
          <p:cNvSpPr/>
          <p:nvPr/>
        </p:nvSpPr>
        <p:spPr>
          <a:xfrm>
            <a:off x="0" y="3837709"/>
            <a:ext cx="4544291" cy="2800767"/>
          </a:xfrm>
          <a:prstGeom prst="rect">
            <a:avLst/>
          </a:prstGeom>
        </p:spPr>
        <p:txBody>
          <a:bodyPr wrap="square">
            <a:spAutoFit/>
          </a:bodyPr>
          <a:lstStyle/>
          <a:p>
            <a:r>
              <a:rPr lang="it-IT" sz="2200" b="1" dirty="0"/>
              <a:t>L’errore di </a:t>
            </a:r>
            <a:r>
              <a:rPr lang="it-IT" sz="2200" b="1" dirty="0">
                <a:solidFill>
                  <a:srgbClr val="FF0000"/>
                </a:solidFill>
              </a:rPr>
              <a:t>diritto</a:t>
            </a:r>
            <a:r>
              <a:rPr lang="it-IT" sz="2200" b="1" dirty="0"/>
              <a:t> </a:t>
            </a:r>
            <a:r>
              <a:rPr lang="it-IT" sz="2200" dirty="0"/>
              <a:t>si verifica (eccezionalmente) quando la persona ha una </a:t>
            </a:r>
            <a:r>
              <a:rPr lang="it-IT" sz="2200" i="1" dirty="0"/>
              <a:t>forma mentis </a:t>
            </a:r>
            <a:r>
              <a:rPr lang="it-IT" sz="2200" dirty="0"/>
              <a:t>pervasa da un errore così </a:t>
            </a:r>
            <a:r>
              <a:rPr lang="it-IT" sz="2200" dirty="0">
                <a:solidFill>
                  <a:srgbClr val="FF0000"/>
                </a:solidFill>
              </a:rPr>
              <a:t>radicato</a:t>
            </a:r>
            <a:r>
              <a:rPr lang="it-IT" sz="2200" dirty="0"/>
              <a:t> da essere capace di volere solo un "matrimonio" che non è tale, privo di una delle sue proprietà essenziali: la sua volontà è </a:t>
            </a:r>
            <a:r>
              <a:rPr lang="it-IT" sz="2200" dirty="0">
                <a:solidFill>
                  <a:srgbClr val="FF0000"/>
                </a:solidFill>
              </a:rPr>
              <a:t>determinata</a:t>
            </a:r>
            <a:r>
              <a:rPr lang="it-IT" sz="2200" dirty="0"/>
              <a:t>, non può volere altro</a:t>
            </a:r>
            <a:r>
              <a:rPr lang="it-IT" sz="2000" dirty="0"/>
              <a:t>.</a:t>
            </a:r>
            <a:r>
              <a:rPr lang="en-US" sz="2000" dirty="0"/>
              <a:t> </a:t>
            </a:r>
          </a:p>
        </p:txBody>
      </p:sp>
      <p:pic>
        <p:nvPicPr>
          <p:cNvPr id="6" name="Content Placeholder 5" descr="game over.jpg"/>
          <p:cNvPicPr>
            <a:picLocks noGrp="1" noChangeAspect="1"/>
          </p:cNvPicPr>
          <p:nvPr>
            <p:ph sz="half" idx="1"/>
          </p:nvPr>
        </p:nvPicPr>
        <p:blipFill>
          <a:blip r:embed="rId2">
            <a:extLst>
              <a:ext uri="{28A0092B-C50C-407E-A947-70E740481C1C}">
                <a14:useLocalDpi xmlns:a14="http://schemas.microsoft.com/office/drawing/2010/main" val="0"/>
              </a:ext>
            </a:extLst>
          </a:blip>
          <a:srcRect t="-2102" b="-2102"/>
          <a:stretch>
            <a:fillRect/>
          </a:stretch>
        </p:blipFill>
        <p:spPr>
          <a:xfrm>
            <a:off x="0" y="0"/>
            <a:ext cx="3556000" cy="3705527"/>
          </a:xfrm>
        </p:spPr>
      </p:pic>
    </p:spTree>
    <p:extLst>
      <p:ext uri="{BB962C8B-B14F-4D97-AF65-F5344CB8AC3E}">
        <p14:creationId xmlns:p14="http://schemas.microsoft.com/office/powerpoint/2010/main" val="12217606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10480" y="274638"/>
            <a:ext cx="2539781" cy="760236"/>
          </a:xfrm>
        </p:spPr>
        <p:txBody>
          <a:bodyPr/>
          <a:lstStyle/>
          <a:p>
            <a:r>
              <a:rPr lang="en-US" sz="2800" i="1" dirty="0"/>
              <a:t>Error </a:t>
            </a:r>
            <a:r>
              <a:rPr lang="en-US" sz="2800" i="1" dirty="0" err="1"/>
              <a:t>facti</a:t>
            </a:r>
            <a:r>
              <a:rPr lang="en-US" sz="2800" i="1" dirty="0"/>
              <a:t> </a:t>
            </a:r>
            <a:r>
              <a:rPr lang="en-US" sz="2800" dirty="0"/>
              <a:t>(di </a:t>
            </a:r>
            <a:r>
              <a:rPr lang="en-US" sz="2800" dirty="0" err="1"/>
              <a:t>fatto</a:t>
            </a:r>
            <a:r>
              <a:rPr lang="en-US" sz="2800" dirty="0"/>
              <a:t>)</a:t>
            </a:r>
          </a:p>
        </p:txBody>
      </p:sp>
      <p:sp>
        <p:nvSpPr>
          <p:cNvPr id="3" name="Content Placeholder 2"/>
          <p:cNvSpPr>
            <a:spLocks noGrp="1"/>
          </p:cNvSpPr>
          <p:nvPr>
            <p:ph sz="half" idx="1"/>
          </p:nvPr>
        </p:nvSpPr>
        <p:spPr>
          <a:xfrm>
            <a:off x="0" y="138544"/>
            <a:ext cx="5910480" cy="6603817"/>
          </a:xfrm>
        </p:spPr>
        <p:txBody>
          <a:bodyPr>
            <a:normAutofit fontScale="55000" lnSpcReduction="20000"/>
          </a:bodyPr>
          <a:lstStyle/>
          <a:p>
            <a:pPr lvl="1"/>
            <a:r>
              <a:rPr lang="es-ES" sz="2900" dirty="0"/>
              <a:t>Can. 1097 § 1. </a:t>
            </a:r>
            <a:r>
              <a:rPr lang="it-IT" sz="2900" dirty="0"/>
              <a:t>L'errore di persona rende invalido il matrimonio </a:t>
            </a:r>
            <a:r>
              <a:rPr lang="es-ES" sz="2900" dirty="0"/>
              <a:t>.</a:t>
            </a:r>
          </a:p>
          <a:p>
            <a:pPr lvl="1"/>
            <a:r>
              <a:rPr lang="es-ES" sz="2900" dirty="0"/>
              <a:t>§ 2. </a:t>
            </a:r>
            <a:r>
              <a:rPr lang="it-IT" sz="2900" dirty="0"/>
              <a:t>L'errore circa una qualità della persona, quantunque sia causa del contratto, non rende nullo il matrimonio, eccetto che tale qualità sia intesa direttamente e principalmente</a:t>
            </a:r>
            <a:r>
              <a:rPr lang="es-ES" sz="2900" dirty="0"/>
              <a:t>.</a:t>
            </a:r>
            <a:endParaRPr lang="en-US" sz="2900" dirty="0"/>
          </a:p>
          <a:p>
            <a:r>
              <a:rPr lang="it-IT" sz="3600" dirty="0"/>
              <a:t>Bisogna tener presente che il </a:t>
            </a:r>
            <a:r>
              <a:rPr lang="it-IT" sz="3600" dirty="0">
                <a:solidFill>
                  <a:srgbClr val="FF0000"/>
                </a:solidFill>
              </a:rPr>
              <a:t>consenso</a:t>
            </a:r>
            <a:r>
              <a:rPr lang="it-IT" sz="3600" dirty="0"/>
              <a:t> è </a:t>
            </a:r>
            <a:r>
              <a:rPr lang="it-IT" sz="3600" dirty="0">
                <a:solidFill>
                  <a:srgbClr val="FF0000"/>
                </a:solidFill>
              </a:rPr>
              <a:t>diverso</a:t>
            </a:r>
            <a:r>
              <a:rPr lang="it-IT" sz="3600" dirty="0"/>
              <a:t> dagli atti che lo </a:t>
            </a:r>
            <a:r>
              <a:rPr lang="it-IT" sz="3600" dirty="0">
                <a:solidFill>
                  <a:srgbClr val="FF0000"/>
                </a:solidFill>
              </a:rPr>
              <a:t>preparano</a:t>
            </a:r>
            <a:r>
              <a:rPr lang="it-IT" sz="3600" dirty="0"/>
              <a:t> (i motivi che mi spingono a sposarmi). È possibile sbagliarsi sulle ragioni, senza che l'errore influenzi il consenso. </a:t>
            </a:r>
          </a:p>
          <a:p>
            <a:r>
              <a:rPr lang="it-IT" sz="3600" dirty="0"/>
              <a:t>Se </a:t>
            </a:r>
            <a:r>
              <a:rPr lang="it-IT" sz="3600" dirty="0">
                <a:solidFill>
                  <a:srgbClr val="FF0000"/>
                </a:solidFill>
              </a:rPr>
              <a:t>invece</a:t>
            </a:r>
            <a:r>
              <a:rPr lang="it-IT" sz="3600" dirty="0"/>
              <a:t> l'errore intacca </a:t>
            </a:r>
            <a:r>
              <a:rPr lang="it-IT" sz="3600" dirty="0">
                <a:solidFill>
                  <a:srgbClr val="FF0000"/>
                </a:solidFill>
              </a:rPr>
              <a:t>l'oggetto</a:t>
            </a:r>
            <a:r>
              <a:rPr lang="it-IT" sz="3600" dirty="0"/>
              <a:t> del consenso, allora è </a:t>
            </a:r>
            <a:r>
              <a:rPr lang="it-IT" sz="3600" dirty="0">
                <a:solidFill>
                  <a:srgbClr val="FF0000"/>
                </a:solidFill>
              </a:rPr>
              <a:t>sostanziale</a:t>
            </a:r>
            <a:r>
              <a:rPr lang="it-IT" sz="3600" dirty="0"/>
              <a:t> e invalidante: sia </a:t>
            </a:r>
            <a:r>
              <a:rPr lang="it-IT" sz="3600" dirty="0" err="1"/>
              <a:t>quandola</a:t>
            </a:r>
            <a:r>
              <a:rPr lang="it-IT" sz="3600" dirty="0"/>
              <a:t> qualità è </a:t>
            </a:r>
            <a:r>
              <a:rPr lang="it-IT" sz="3600" dirty="0">
                <a:solidFill>
                  <a:srgbClr val="FF0000"/>
                </a:solidFill>
              </a:rPr>
              <a:t>l'unico</a:t>
            </a:r>
            <a:r>
              <a:rPr lang="it-IT" sz="3600" dirty="0"/>
              <a:t> modo di identificare la persona (errore ridondante) sia che l'errore riguardi una qualità "</a:t>
            </a:r>
            <a:r>
              <a:rPr lang="it-IT" sz="3600" dirty="0">
                <a:solidFill>
                  <a:srgbClr val="FF0000"/>
                </a:solidFill>
              </a:rPr>
              <a:t>direttamente</a:t>
            </a:r>
            <a:r>
              <a:rPr lang="it-IT" sz="3600" dirty="0"/>
              <a:t> e principalmente intesa". L'interpretazione di questo errore non è semplice: conta l'intenzione, che la persona "riconosce" l'altro come coniuge nella misura in cui possiede una qualità. </a:t>
            </a:r>
            <a:r>
              <a:rPr lang="it-IT" sz="3600" dirty="0">
                <a:solidFill>
                  <a:srgbClr val="FF0000"/>
                </a:solidFill>
              </a:rPr>
              <a:t>Progetto</a:t>
            </a:r>
            <a:r>
              <a:rPr lang="it-IT" sz="3600" dirty="0"/>
              <a:t> matrimoniale incentrato sulla qualità.</a:t>
            </a:r>
          </a:p>
          <a:p>
            <a:r>
              <a:rPr lang="it-IT" sz="3600" dirty="0"/>
              <a:t>Bisogna vedere </a:t>
            </a:r>
            <a:r>
              <a:rPr lang="it-IT" sz="3600" dirty="0">
                <a:solidFill>
                  <a:srgbClr val="FF0000"/>
                </a:solidFill>
              </a:rPr>
              <a:t>l’importanza</a:t>
            </a:r>
            <a:r>
              <a:rPr lang="it-IT" sz="3600" dirty="0"/>
              <a:t> che dà alla qualità (</a:t>
            </a:r>
            <a:r>
              <a:rPr lang="it-IT" sz="3600" i="1" dirty="0" err="1"/>
              <a:t>crieterium</a:t>
            </a:r>
            <a:r>
              <a:rPr lang="it-IT" sz="3600" dirty="0"/>
              <a:t> </a:t>
            </a:r>
            <a:r>
              <a:rPr lang="it-IT" sz="3600" i="1" dirty="0" err="1"/>
              <a:t>aestimationis</a:t>
            </a:r>
            <a:r>
              <a:rPr lang="it-IT" sz="3600" dirty="0"/>
              <a:t>), come ha influito nella preparazione (o ricerca) del matrimonio; come ha </a:t>
            </a:r>
            <a:r>
              <a:rPr lang="it-IT" sz="3600" dirty="0">
                <a:solidFill>
                  <a:srgbClr val="FF0000"/>
                </a:solidFill>
              </a:rPr>
              <a:t>reagito</a:t>
            </a:r>
            <a:r>
              <a:rPr lang="it-IT" sz="3600" dirty="0"/>
              <a:t> (</a:t>
            </a:r>
            <a:r>
              <a:rPr lang="it-IT" sz="3600" i="1" dirty="0"/>
              <a:t>criterium</a:t>
            </a:r>
            <a:r>
              <a:rPr lang="it-IT" sz="3600" dirty="0"/>
              <a:t> </a:t>
            </a:r>
            <a:r>
              <a:rPr lang="it-IT" sz="3600" i="1" dirty="0" err="1"/>
              <a:t>reactionis</a:t>
            </a:r>
            <a:r>
              <a:rPr lang="it-IT" sz="3600" dirty="0"/>
              <a:t>) quando ha visto che l’altra parte non possedeva la qualità</a:t>
            </a:r>
          </a:p>
          <a:p>
            <a:pPr lvl="1"/>
            <a:r>
              <a:rPr lang="it-IT" sz="3300" dirty="0"/>
              <a:t>La qualità su cui si sbaglia non può essere frivola né banale (Giovanni Paolo II, Discorso alla Rota, 1993)</a:t>
            </a:r>
            <a:r>
              <a:rPr lang="it-IT" sz="3100" dirty="0"/>
              <a:t>. </a:t>
            </a:r>
          </a:p>
        </p:txBody>
      </p:sp>
      <p:pic>
        <p:nvPicPr>
          <p:cNvPr id="5" name="Content Placeholder 4" descr="raquel lia.jpg"/>
          <p:cNvPicPr>
            <a:picLocks noGrp="1" noChangeAspect="1"/>
          </p:cNvPicPr>
          <p:nvPr>
            <p:ph sz="half" idx="2"/>
          </p:nvPr>
        </p:nvPicPr>
        <p:blipFill>
          <a:blip r:embed="rId2">
            <a:extLst>
              <a:ext uri="{28A0092B-C50C-407E-A947-70E740481C1C}">
                <a14:useLocalDpi xmlns:a14="http://schemas.microsoft.com/office/drawing/2010/main" val="0"/>
              </a:ext>
            </a:extLst>
          </a:blip>
          <a:srcRect t="-19384" b="-19384"/>
          <a:stretch>
            <a:fillRect/>
          </a:stretch>
        </p:blipFill>
        <p:spPr>
          <a:xfrm>
            <a:off x="5910480" y="843851"/>
            <a:ext cx="3233519" cy="5487675"/>
          </a:xfrm>
        </p:spPr>
      </p:pic>
    </p:spTree>
    <p:extLst>
      <p:ext uri="{BB962C8B-B14F-4D97-AF65-F5344CB8AC3E}">
        <p14:creationId xmlns:p14="http://schemas.microsoft.com/office/powerpoint/2010/main" val="32533145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639762"/>
          </a:xfrm>
        </p:spPr>
        <p:txBody>
          <a:bodyPr/>
          <a:lstStyle/>
          <a:p>
            <a:r>
              <a:rPr lang="en-US" sz="3000" dirty="0" err="1"/>
              <a:t>Errore</a:t>
            </a:r>
            <a:r>
              <a:rPr lang="en-US" sz="3000" dirty="0"/>
              <a:t> </a:t>
            </a:r>
            <a:r>
              <a:rPr lang="en-US" sz="3000" dirty="0" err="1"/>
              <a:t>doloso</a:t>
            </a:r>
            <a:endParaRPr lang="en-US" sz="3000" dirty="0"/>
          </a:p>
        </p:txBody>
      </p:sp>
      <p:sp>
        <p:nvSpPr>
          <p:cNvPr id="4" name="Content Placeholder 3"/>
          <p:cNvSpPr>
            <a:spLocks noGrp="1"/>
          </p:cNvSpPr>
          <p:nvPr>
            <p:ph sz="half" idx="2"/>
          </p:nvPr>
        </p:nvSpPr>
        <p:spPr>
          <a:xfrm>
            <a:off x="2982687" y="195944"/>
            <a:ext cx="5573484" cy="6662058"/>
          </a:xfrm>
        </p:spPr>
        <p:txBody>
          <a:bodyPr>
            <a:normAutofit fontScale="70000" lnSpcReduction="20000"/>
          </a:bodyPr>
          <a:lstStyle/>
          <a:p>
            <a:r>
              <a:rPr lang="it-IT" sz="3100" dirty="0">
                <a:solidFill>
                  <a:srgbClr val="FF0000"/>
                </a:solidFill>
              </a:rPr>
              <a:t>Sempre</a:t>
            </a:r>
            <a:r>
              <a:rPr lang="it-IT" sz="3100" dirty="0"/>
              <a:t> c’è un dolo (</a:t>
            </a:r>
            <a:r>
              <a:rPr lang="it-IT" sz="3100" i="1" dirty="0"/>
              <a:t>bonus-malus</a:t>
            </a:r>
            <a:r>
              <a:rPr lang="it-IT" sz="3100" dirty="0"/>
              <a:t>)</a:t>
            </a:r>
          </a:p>
          <a:p>
            <a:r>
              <a:rPr lang="it-IT" sz="3100" b="1" dirty="0">
                <a:solidFill>
                  <a:srgbClr val="FF0000"/>
                </a:solidFill>
              </a:rPr>
              <a:t>Elementi</a:t>
            </a:r>
            <a:r>
              <a:rPr lang="it-IT" sz="3100" dirty="0"/>
              <a:t>: </a:t>
            </a:r>
          </a:p>
          <a:p>
            <a:pPr lvl="1"/>
            <a:r>
              <a:rPr lang="it-IT" sz="2900" dirty="0"/>
              <a:t>Il </a:t>
            </a:r>
            <a:r>
              <a:rPr lang="it-IT" sz="2900" i="1" dirty="0" err="1"/>
              <a:t>decipiens</a:t>
            </a:r>
            <a:r>
              <a:rPr lang="it-IT" sz="2900" i="1" dirty="0"/>
              <a:t> </a:t>
            </a:r>
            <a:r>
              <a:rPr lang="it-IT" sz="2900" b="1" dirty="0"/>
              <a:t>manipola</a:t>
            </a:r>
            <a:r>
              <a:rPr lang="it-IT" sz="2900" dirty="0"/>
              <a:t> la volontà di uno degli sposi</a:t>
            </a:r>
          </a:p>
          <a:p>
            <a:pPr lvl="1"/>
            <a:r>
              <a:rPr lang="it-IT" sz="2900" dirty="0"/>
              <a:t>Lo induce in errore su una qualità dell'altra parte</a:t>
            </a:r>
          </a:p>
          <a:p>
            <a:pPr lvl="1"/>
            <a:r>
              <a:rPr lang="it-IT" sz="2900" dirty="0"/>
              <a:t>Non basta una qualità qualsiasi, ma deve essere di tale entità che per sua natura possa </a:t>
            </a:r>
            <a:r>
              <a:rPr lang="it-IT" sz="2900" dirty="0">
                <a:solidFill>
                  <a:srgbClr val="FF0000"/>
                </a:solidFill>
              </a:rPr>
              <a:t>turbare</a:t>
            </a:r>
            <a:r>
              <a:rPr lang="it-IT" sz="2900" dirty="0"/>
              <a:t> il consorzio della vita coniugale (sterilità can. 1084);</a:t>
            </a:r>
          </a:p>
          <a:p>
            <a:pPr lvl="1"/>
            <a:r>
              <a:rPr lang="it-IT" sz="2900" dirty="0"/>
              <a:t>Il </a:t>
            </a:r>
            <a:r>
              <a:rPr lang="it-IT" sz="2900" i="1" dirty="0" err="1"/>
              <a:t>deceptus</a:t>
            </a:r>
            <a:r>
              <a:rPr lang="it-IT" sz="2900" dirty="0"/>
              <a:t> (soggetto passivo) dà il consenso </a:t>
            </a:r>
            <a:r>
              <a:rPr lang="it-IT" sz="2900" dirty="0">
                <a:solidFill>
                  <a:srgbClr val="FF0000"/>
                </a:solidFill>
              </a:rPr>
              <a:t>a causa </a:t>
            </a:r>
            <a:r>
              <a:rPr lang="it-IT" sz="2900" dirty="0"/>
              <a:t>di questo errore;</a:t>
            </a:r>
          </a:p>
          <a:p>
            <a:pPr lvl="1"/>
            <a:r>
              <a:rPr lang="it-IT" sz="2900" dirty="0"/>
              <a:t>Ci deve essere un </a:t>
            </a:r>
            <a:r>
              <a:rPr lang="it-IT" sz="2900" dirty="0">
                <a:solidFill>
                  <a:srgbClr val="FF0000"/>
                </a:solidFill>
              </a:rPr>
              <a:t>nesso causale </a:t>
            </a:r>
            <a:r>
              <a:rPr lang="it-IT" sz="2900" dirty="0"/>
              <a:t>tra l'artificio, </a:t>
            </a:r>
            <a:r>
              <a:rPr lang="it-IT" sz="2900" dirty="0">
                <a:solidFill>
                  <a:srgbClr val="FF0000"/>
                </a:solidFill>
              </a:rPr>
              <a:t>l’intenzione</a:t>
            </a:r>
            <a:r>
              <a:rPr lang="it-IT" sz="2900" dirty="0"/>
              <a:t> di provocare l’inganno, l'errore e il consenso: voglio ingannarti per farti dare il consenso. </a:t>
            </a:r>
          </a:p>
          <a:p>
            <a:r>
              <a:rPr lang="it-IT" sz="3100" dirty="0"/>
              <a:t>Nela </a:t>
            </a:r>
            <a:r>
              <a:rPr lang="it-IT" sz="3100" b="1" dirty="0">
                <a:solidFill>
                  <a:srgbClr val="FF0000"/>
                </a:solidFill>
              </a:rPr>
              <a:t>prova</a:t>
            </a:r>
            <a:r>
              <a:rPr lang="it-IT" sz="3100" dirty="0"/>
              <a:t> dell'errore, si deve tener conto </a:t>
            </a:r>
            <a:r>
              <a:rPr lang="it-IT" sz="3100" dirty="0">
                <a:solidFill>
                  <a:srgbClr val="FF0000"/>
                </a:solidFill>
              </a:rPr>
              <a:t>dell'importanza</a:t>
            </a:r>
            <a:r>
              <a:rPr lang="it-IT" sz="3100" dirty="0"/>
              <a:t> data alla qualità e della </a:t>
            </a:r>
            <a:r>
              <a:rPr lang="it-IT" sz="3100" dirty="0">
                <a:solidFill>
                  <a:srgbClr val="FF0000"/>
                </a:solidFill>
              </a:rPr>
              <a:t>reazione</a:t>
            </a:r>
            <a:r>
              <a:rPr lang="it-IT" sz="3100" dirty="0"/>
              <a:t> del </a:t>
            </a:r>
            <a:r>
              <a:rPr lang="it-IT" sz="3100" i="1" dirty="0" err="1"/>
              <a:t>deceptus</a:t>
            </a:r>
            <a:r>
              <a:rPr lang="it-IT" sz="3100" dirty="0"/>
              <a:t> alla scoperta dell'errore. In caso di errore doloso, deve essere provato il nesso di causalità tra la macchinazione, l'errore e la decisione di sposarsi</a:t>
            </a:r>
            <a:r>
              <a:rPr lang="es-ES" dirty="0"/>
              <a:t>.</a:t>
            </a:r>
            <a:r>
              <a:rPr lang="en-US" dirty="0"/>
              <a:t> </a:t>
            </a:r>
          </a:p>
        </p:txBody>
      </p:sp>
      <p:pic>
        <p:nvPicPr>
          <p:cNvPr id="5" name="Imagen 3"/>
          <p:cNvPicPr>
            <a:picLocks noGrp="1" noChangeAspect="1"/>
          </p:cNvPicPr>
          <p:nvPr>
            <p:ph sz="half" idx="1"/>
          </p:nvPr>
        </p:nvPicPr>
        <p:blipFill>
          <a:blip r:embed="rId2">
            <a:extLst>
              <a:ext uri="{28A0092B-C50C-407E-A947-70E740481C1C}">
                <a14:useLocalDpi xmlns:a14="http://schemas.microsoft.com/office/drawing/2010/main" val="0"/>
              </a:ext>
            </a:extLst>
          </a:blip>
          <a:srcRect t="-224" b="-224"/>
          <a:stretch>
            <a:fillRect/>
          </a:stretch>
        </p:blipFill>
        <p:spPr bwMode="auto">
          <a:xfrm>
            <a:off x="0" y="1219200"/>
            <a:ext cx="3369733" cy="22603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p:nvPr/>
        </p:nvSpPr>
        <p:spPr>
          <a:xfrm>
            <a:off x="2" y="3784355"/>
            <a:ext cx="3369732" cy="3139321"/>
          </a:xfrm>
          <a:prstGeom prst="rect">
            <a:avLst/>
          </a:prstGeom>
          <a:noFill/>
        </p:spPr>
        <p:txBody>
          <a:bodyPr wrap="square" rtlCol="0">
            <a:spAutoFit/>
          </a:bodyPr>
          <a:lstStyle/>
          <a:p>
            <a:r>
              <a:rPr lang="es-ES" sz="2200" dirty="0"/>
              <a:t>Can. 1098. </a:t>
            </a:r>
            <a:r>
              <a:rPr lang="it-IT" sz="2200" dirty="0"/>
              <a:t>Chi celebra il matrimonio, raggirato con dolo ordito per ottenerne il consenso, circa una qualità dell'altra parte, che per sua natura può perturbare gravemente la comunità di vita coniugale, contrae invalidamente.</a:t>
            </a:r>
            <a:r>
              <a:rPr lang="en-US" sz="2200" dirty="0"/>
              <a:t> </a:t>
            </a:r>
            <a:endParaRPr lang="es-ES" sz="2200" dirty="0"/>
          </a:p>
        </p:txBody>
      </p:sp>
    </p:spTree>
    <p:extLst>
      <p:ext uri="{BB962C8B-B14F-4D97-AF65-F5344CB8AC3E}">
        <p14:creationId xmlns:p14="http://schemas.microsoft.com/office/powerpoint/2010/main" val="34247383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70396"/>
            <a:ext cx="2900370" cy="1552311"/>
          </a:xfrm>
        </p:spPr>
        <p:txBody>
          <a:bodyPr/>
          <a:lstStyle/>
          <a:p>
            <a:r>
              <a:rPr lang="it-IT" sz="3000" dirty="0"/>
              <a:t>Il consenso sotto condizione</a:t>
            </a:r>
          </a:p>
        </p:txBody>
      </p:sp>
      <p:sp>
        <p:nvSpPr>
          <p:cNvPr id="4" name="Content Placeholder 3"/>
          <p:cNvSpPr>
            <a:spLocks noGrp="1"/>
          </p:cNvSpPr>
          <p:nvPr>
            <p:ph sz="half" idx="2"/>
          </p:nvPr>
        </p:nvSpPr>
        <p:spPr>
          <a:xfrm>
            <a:off x="2675467" y="0"/>
            <a:ext cx="5909733" cy="6858000"/>
          </a:xfrm>
        </p:spPr>
        <p:txBody>
          <a:bodyPr>
            <a:normAutofit fontScale="77500" lnSpcReduction="20000"/>
          </a:bodyPr>
          <a:lstStyle/>
          <a:p>
            <a:pPr lvl="1"/>
            <a:r>
              <a:rPr lang="es-ES" sz="2600" dirty="0"/>
              <a:t>Can. </a:t>
            </a:r>
            <a:r>
              <a:rPr lang="it-IT" sz="2600" dirty="0"/>
              <a:t>1102 - §1. Non si può contrarre validamente il matrimonio sotto condizione futura </a:t>
            </a:r>
            <a:r>
              <a:rPr lang="es-ES" sz="2600" dirty="0"/>
              <a:t>.</a:t>
            </a:r>
            <a:endParaRPr lang="en-US" sz="2600" dirty="0"/>
          </a:p>
          <a:p>
            <a:pPr lvl="1"/>
            <a:r>
              <a:rPr lang="es-ES" sz="2600" dirty="0"/>
              <a:t> </a:t>
            </a:r>
            <a:r>
              <a:rPr lang="it-IT" sz="2600" dirty="0"/>
              <a:t>§2. Il matrimonio celebrato sotto condizione passata o presente è valido o no, a seconda che esista o no il presupposto della condizione</a:t>
            </a:r>
            <a:r>
              <a:rPr lang="es-ES" sz="2600" dirty="0"/>
              <a:t>.</a:t>
            </a:r>
            <a:endParaRPr lang="en-US" sz="2600" dirty="0"/>
          </a:p>
          <a:p>
            <a:pPr lvl="1"/>
            <a:r>
              <a:rPr lang="it-IT" sz="2600" dirty="0"/>
              <a:t>§3. Tuttavia non si può porre lecitamente la condizione di cui al §2, se non con la licenza scritta dell'Ordinario del luogo</a:t>
            </a:r>
            <a:r>
              <a:rPr lang="es-ES" sz="2600" dirty="0"/>
              <a:t>.</a:t>
            </a:r>
            <a:endParaRPr lang="en-US" sz="2600" dirty="0"/>
          </a:p>
          <a:p>
            <a:r>
              <a:rPr lang="it-IT" sz="3000" dirty="0"/>
              <a:t>Il legislatore canonico è interessato alla verità </a:t>
            </a:r>
            <a:r>
              <a:rPr lang="it-IT" sz="3000" b="1" dirty="0">
                <a:solidFill>
                  <a:srgbClr val="FF0000"/>
                </a:solidFill>
              </a:rPr>
              <a:t>sostanziale</a:t>
            </a:r>
            <a:r>
              <a:rPr lang="it-IT" sz="3000" dirty="0"/>
              <a:t> più che a quella formale: a ciò che i coniugi vogliono veramente. Può essere che una persona voglia sposarsi "a condizione" che una circostanza sia verificata o meno.</a:t>
            </a:r>
          </a:p>
          <a:p>
            <a:r>
              <a:rPr lang="it-IT" sz="3000" dirty="0"/>
              <a:t>È necessario distinguere la condizione vera da </a:t>
            </a:r>
            <a:r>
              <a:rPr lang="it-IT" sz="3000" dirty="0">
                <a:solidFill>
                  <a:srgbClr val="FF0000"/>
                </a:solidFill>
              </a:rPr>
              <a:t>altre fattispecie </a:t>
            </a:r>
            <a:r>
              <a:rPr lang="it-IT" sz="3000" dirty="0"/>
              <a:t>che a volte sono chiamate (impropriamente) condizione: la causa, il modo, il presupposto.</a:t>
            </a:r>
          </a:p>
          <a:p>
            <a:r>
              <a:rPr lang="it-IT" sz="3000" dirty="0"/>
              <a:t>Nella condizione, l'efficacia del consenso è sospesa fino alla verifica di un evento (condizione </a:t>
            </a:r>
            <a:r>
              <a:rPr lang="it-IT" sz="3000" dirty="0">
                <a:solidFill>
                  <a:srgbClr val="FF0000"/>
                </a:solidFill>
              </a:rPr>
              <a:t>sospensiva</a:t>
            </a:r>
            <a:r>
              <a:rPr lang="it-IT" sz="3000" dirty="0"/>
              <a:t>) o il matrimonio si intende sciolto nel caso in cui si verifichi un evento (condizione </a:t>
            </a:r>
            <a:r>
              <a:rPr lang="it-IT" sz="3000" dirty="0">
                <a:solidFill>
                  <a:srgbClr val="FF0000"/>
                </a:solidFill>
              </a:rPr>
              <a:t>risolutiva</a:t>
            </a:r>
            <a:r>
              <a:rPr lang="it-IT" sz="3000" dirty="0"/>
              <a:t>). </a:t>
            </a:r>
          </a:p>
          <a:p>
            <a:endParaRPr lang="en-US" dirty="0"/>
          </a:p>
        </p:txBody>
      </p:sp>
      <p:pic>
        <p:nvPicPr>
          <p:cNvPr id="5" name="Imagen 3"/>
          <p:cNvPicPr>
            <a:picLocks noGrp="1" noChangeAspect="1"/>
          </p:cNvPicPr>
          <p:nvPr>
            <p:ph sz="half" idx="1"/>
          </p:nvPr>
        </p:nvPicPr>
        <p:blipFill>
          <a:blip r:embed="rId2">
            <a:extLst>
              <a:ext uri="{28A0092B-C50C-407E-A947-70E740481C1C}">
                <a14:useLocalDpi xmlns:a14="http://schemas.microsoft.com/office/drawing/2010/main" val="0"/>
              </a:ext>
            </a:extLst>
          </a:blip>
          <a:srcRect l="-5182" r="-5182"/>
          <a:stretch>
            <a:fillRect/>
          </a:stretch>
        </p:blipFill>
        <p:spPr bwMode="auto">
          <a:xfrm>
            <a:off x="0" y="2555824"/>
            <a:ext cx="3089564" cy="38886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54225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86306" y="274638"/>
            <a:ext cx="1944030" cy="385762"/>
          </a:xfrm>
        </p:spPr>
        <p:txBody>
          <a:bodyPr/>
          <a:lstStyle/>
          <a:p>
            <a:endParaRPr lang="en-US" dirty="0"/>
          </a:p>
        </p:txBody>
      </p:sp>
      <p:sp>
        <p:nvSpPr>
          <p:cNvPr id="3" name="Content Placeholder 2"/>
          <p:cNvSpPr>
            <a:spLocks noGrp="1"/>
          </p:cNvSpPr>
          <p:nvPr>
            <p:ph sz="half" idx="1"/>
          </p:nvPr>
        </p:nvSpPr>
        <p:spPr>
          <a:xfrm>
            <a:off x="0" y="274638"/>
            <a:ext cx="5706670" cy="6583362"/>
          </a:xfrm>
        </p:spPr>
        <p:txBody>
          <a:bodyPr>
            <a:normAutofit fontScale="77500" lnSpcReduction="20000"/>
          </a:bodyPr>
          <a:lstStyle/>
          <a:p>
            <a:r>
              <a:rPr lang="it-IT" dirty="0"/>
              <a:t>La condizione può riferirsi a un evento </a:t>
            </a:r>
            <a:r>
              <a:rPr lang="it-IT" b="1" dirty="0">
                <a:solidFill>
                  <a:srgbClr val="FF0000"/>
                </a:solidFill>
              </a:rPr>
              <a:t>futuro</a:t>
            </a:r>
            <a:r>
              <a:rPr lang="it-IT" dirty="0"/>
              <a:t> (se finirai i tuoi studi, se riceverai la tua eredità), </a:t>
            </a:r>
            <a:r>
              <a:rPr lang="it-IT" b="1" dirty="0">
                <a:solidFill>
                  <a:srgbClr val="FF0000"/>
                </a:solidFill>
              </a:rPr>
              <a:t>presente</a:t>
            </a:r>
            <a:r>
              <a:rPr lang="it-IT" dirty="0"/>
              <a:t> (se sei vergine, o fertile) o </a:t>
            </a:r>
            <a:r>
              <a:rPr lang="it-IT" b="1" dirty="0">
                <a:solidFill>
                  <a:srgbClr val="FF0000"/>
                </a:solidFill>
              </a:rPr>
              <a:t>passato</a:t>
            </a:r>
            <a:r>
              <a:rPr lang="it-IT" dirty="0"/>
              <a:t> (se il bambino che aspetti è mio). Solo la condizione futura è </a:t>
            </a:r>
            <a:r>
              <a:rPr lang="it-IT" b="1" dirty="0">
                <a:solidFill>
                  <a:srgbClr val="FF0000"/>
                </a:solidFill>
              </a:rPr>
              <a:t>propriamente</a:t>
            </a:r>
            <a:r>
              <a:rPr lang="it-IT" dirty="0"/>
              <a:t> una condizione, perché è assolutamente incerta. Il presente o il passato è incerto solo soggettivamente (non so se sei vergine o se il bambino è mio, ma il fatto è certo).</a:t>
            </a:r>
          </a:p>
          <a:p>
            <a:r>
              <a:rPr lang="it-IT" dirty="0"/>
              <a:t>Il CIC considera nullo il matrimonio celebrato con una condizione propria (futura), mentre il consenso dato con quella impropria sarà valido o meno a seconda della verifica del fatto soggettivamente sconosciuto.</a:t>
            </a:r>
          </a:p>
          <a:p>
            <a:r>
              <a:rPr lang="it-IT" dirty="0"/>
              <a:t>Il problema della condizione </a:t>
            </a:r>
            <a:r>
              <a:rPr lang="it-IT" b="1" dirty="0">
                <a:solidFill>
                  <a:srgbClr val="FF0000"/>
                </a:solidFill>
              </a:rPr>
              <a:t>potestativa</a:t>
            </a:r>
            <a:r>
              <a:rPr lang="it-IT" dirty="0"/>
              <a:t> (che dipende dalla volontà della parte): a seconda che si voglia la </a:t>
            </a:r>
            <a:r>
              <a:rPr lang="it-IT" dirty="0">
                <a:solidFill>
                  <a:srgbClr val="FF0000"/>
                </a:solidFill>
              </a:rPr>
              <a:t>serietà dell'impegno </a:t>
            </a:r>
            <a:r>
              <a:rPr lang="it-IT" dirty="0"/>
              <a:t>(che smetterai di fumare, che ti trasferirai a vivere nella città X, che collaborerai negli affari di famiglia, che ti prenderai cura dei miei genitori malati) o il </a:t>
            </a:r>
            <a:r>
              <a:rPr lang="it-IT" dirty="0">
                <a:solidFill>
                  <a:srgbClr val="FF0000"/>
                </a:solidFill>
              </a:rPr>
              <a:t>risultato</a:t>
            </a:r>
            <a:r>
              <a:rPr lang="it-IT" dirty="0"/>
              <a:t>.</a:t>
            </a:r>
          </a:p>
          <a:p>
            <a:r>
              <a:rPr lang="it-IT" dirty="0"/>
              <a:t>La </a:t>
            </a:r>
            <a:r>
              <a:rPr lang="it-IT" b="1" dirty="0">
                <a:solidFill>
                  <a:srgbClr val="FF0000"/>
                </a:solidFill>
              </a:rPr>
              <a:t>prova</a:t>
            </a:r>
            <a:r>
              <a:rPr lang="it-IT" dirty="0"/>
              <a:t> della condizione: il dubbio; il criterio </a:t>
            </a:r>
            <a:r>
              <a:rPr lang="it-IT" i="1" dirty="0" err="1"/>
              <a:t>aestimativo</a:t>
            </a:r>
            <a:r>
              <a:rPr lang="it-IT" dirty="0"/>
              <a:t> e quello </a:t>
            </a:r>
            <a:r>
              <a:rPr lang="it-IT" i="1" dirty="0" err="1"/>
              <a:t>reactivo</a:t>
            </a:r>
            <a:r>
              <a:rPr lang="it-IT" dirty="0"/>
              <a:t>.</a:t>
            </a:r>
          </a:p>
          <a:p>
            <a:endParaRPr lang="en-US" dirty="0"/>
          </a:p>
        </p:txBody>
      </p:sp>
      <p:pic>
        <p:nvPicPr>
          <p:cNvPr id="5" name="Content Placeholder 4" descr="gatofuma.jpg"/>
          <p:cNvPicPr>
            <a:picLocks noGrp="1" noChangeAspect="1"/>
          </p:cNvPicPr>
          <p:nvPr>
            <p:ph sz="half" idx="2"/>
          </p:nvPr>
        </p:nvPicPr>
        <p:blipFill>
          <a:blip r:embed="rId2">
            <a:extLst>
              <a:ext uri="{28A0092B-C50C-407E-A947-70E740481C1C}">
                <a14:useLocalDpi xmlns:a14="http://schemas.microsoft.com/office/drawing/2010/main" val="0"/>
              </a:ext>
            </a:extLst>
          </a:blip>
          <a:srcRect t="-23380" b="-23380"/>
          <a:stretch>
            <a:fillRect/>
          </a:stretch>
        </p:blipFill>
        <p:spPr>
          <a:xfrm>
            <a:off x="5706670" y="507999"/>
            <a:ext cx="3437329" cy="6108921"/>
          </a:xfrm>
        </p:spPr>
      </p:pic>
    </p:spTree>
    <p:extLst>
      <p:ext uri="{BB962C8B-B14F-4D97-AF65-F5344CB8AC3E}">
        <p14:creationId xmlns:p14="http://schemas.microsoft.com/office/powerpoint/2010/main" val="9403842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555095"/>
          </a:xfrm>
        </p:spPr>
        <p:txBody>
          <a:bodyPr/>
          <a:lstStyle/>
          <a:p>
            <a:r>
              <a:rPr lang="en-US" sz="3000" dirty="0"/>
              <a:t>Il </a:t>
            </a:r>
            <a:r>
              <a:rPr lang="en-US" sz="3000" dirty="0" err="1"/>
              <a:t>timore</a:t>
            </a:r>
            <a:endParaRPr lang="en-US" sz="3000" dirty="0"/>
          </a:p>
        </p:txBody>
      </p:sp>
      <p:sp>
        <p:nvSpPr>
          <p:cNvPr id="4" name="Content Placeholder 3"/>
          <p:cNvSpPr>
            <a:spLocks noGrp="1"/>
          </p:cNvSpPr>
          <p:nvPr>
            <p:ph sz="half" idx="2"/>
          </p:nvPr>
        </p:nvSpPr>
        <p:spPr>
          <a:xfrm>
            <a:off x="3759201" y="830262"/>
            <a:ext cx="4758266" cy="6027737"/>
          </a:xfrm>
        </p:spPr>
        <p:txBody>
          <a:bodyPr>
            <a:normAutofit lnSpcReduction="10000"/>
          </a:bodyPr>
          <a:lstStyle/>
          <a:p>
            <a:r>
              <a:rPr lang="es-ES" dirty="0"/>
              <a:t>Can. </a:t>
            </a:r>
            <a:r>
              <a:rPr lang="it-IT" dirty="0"/>
              <a:t>1103 - È invalido il matrimonio celebrato per violenza o timore grave incusso dall'esterno, anche non intenzionalmente, per liberarsi dal quale uno sia costretto a scegliere il matrimonio.</a:t>
            </a:r>
            <a:endParaRPr lang="es-ES" dirty="0"/>
          </a:p>
          <a:p>
            <a:r>
              <a:rPr lang="it-IT" dirty="0"/>
              <a:t>La difesa della </a:t>
            </a:r>
            <a:r>
              <a:rPr lang="it-IT" dirty="0">
                <a:solidFill>
                  <a:srgbClr val="FF0000"/>
                </a:solidFill>
              </a:rPr>
              <a:t>libertà nella scelta dello stato di vita</a:t>
            </a:r>
            <a:r>
              <a:rPr lang="it-IT" dirty="0"/>
              <a:t>. Nelle prime </a:t>
            </a:r>
            <a:r>
              <a:rPr lang="it-IT" dirty="0">
                <a:solidFill>
                  <a:srgbClr val="FF0000"/>
                </a:solidFill>
              </a:rPr>
              <a:t>fonti</a:t>
            </a:r>
            <a:r>
              <a:rPr lang="it-IT" dirty="0"/>
              <a:t> del diritto canonico (il matrimonio dei bambini e degli schiavi). </a:t>
            </a:r>
          </a:p>
          <a:p>
            <a:r>
              <a:rPr lang="it-IT" dirty="0"/>
              <a:t>Ambiti sui quali incide la violenza. </a:t>
            </a:r>
          </a:p>
          <a:p>
            <a:endParaRPr lang="en-US" dirty="0"/>
          </a:p>
        </p:txBody>
      </p:sp>
      <p:pic>
        <p:nvPicPr>
          <p:cNvPr id="7" name="Content Placeholder 6" descr="violencia.png"/>
          <p:cNvPicPr>
            <a:picLocks noGrp="1" noChangeAspect="1"/>
          </p:cNvPicPr>
          <p:nvPr>
            <p:ph sz="half" idx="1"/>
          </p:nvPr>
        </p:nvPicPr>
        <p:blipFill>
          <a:blip r:embed="rId2">
            <a:extLst>
              <a:ext uri="{28A0092B-C50C-407E-A947-70E740481C1C}">
                <a14:useLocalDpi xmlns:a14="http://schemas.microsoft.com/office/drawing/2010/main" val="0"/>
              </a:ext>
            </a:extLst>
          </a:blip>
          <a:srcRect l="18834" r="18834"/>
          <a:stretch>
            <a:fillRect/>
          </a:stretch>
        </p:blipFill>
        <p:spPr>
          <a:xfrm>
            <a:off x="186268" y="1196172"/>
            <a:ext cx="3715348" cy="4662762"/>
          </a:xfrm>
        </p:spPr>
      </p:pic>
    </p:spTree>
    <p:extLst>
      <p:ext uri="{BB962C8B-B14F-4D97-AF65-F5344CB8AC3E}">
        <p14:creationId xmlns:p14="http://schemas.microsoft.com/office/powerpoint/2010/main" val="19011954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638394" y="274638"/>
            <a:ext cx="344909" cy="572077"/>
          </a:xfrm>
        </p:spPr>
        <p:txBody>
          <a:bodyPr/>
          <a:lstStyle/>
          <a:p>
            <a:endParaRPr lang="en-US" dirty="0"/>
          </a:p>
        </p:txBody>
      </p:sp>
      <p:sp>
        <p:nvSpPr>
          <p:cNvPr id="3" name="Content Placeholder 2"/>
          <p:cNvSpPr>
            <a:spLocks noGrp="1"/>
          </p:cNvSpPr>
          <p:nvPr>
            <p:ph idx="1"/>
          </p:nvPr>
        </p:nvSpPr>
        <p:spPr>
          <a:xfrm>
            <a:off x="0" y="480176"/>
            <a:ext cx="8441211" cy="6087395"/>
          </a:xfrm>
        </p:spPr>
        <p:txBody>
          <a:bodyPr>
            <a:normAutofit/>
          </a:bodyPr>
          <a:lstStyle/>
          <a:p>
            <a:r>
              <a:rPr lang="it-IT" sz="2600" dirty="0"/>
              <a:t>Il matrimonio si da nella natura, nell’uomo e la donna uniti, nell’</a:t>
            </a:r>
            <a:r>
              <a:rPr lang="it-IT" sz="2600" b="1" dirty="0"/>
              <a:t>una caro</a:t>
            </a:r>
            <a:r>
              <a:rPr lang="it-IT" sz="2600" dirty="0"/>
              <a:t>.</a:t>
            </a:r>
          </a:p>
          <a:p>
            <a:r>
              <a:rPr lang="it-IT" sz="2600" dirty="0"/>
              <a:t>C’è un solo matrimonio. Bisogna distinguere tra la </a:t>
            </a:r>
            <a:r>
              <a:rPr lang="it-IT" sz="2600" dirty="0">
                <a:solidFill>
                  <a:srgbClr val="FF0000"/>
                </a:solidFill>
              </a:rPr>
              <a:t>realtà</a:t>
            </a:r>
            <a:r>
              <a:rPr lang="it-IT" sz="2600" dirty="0"/>
              <a:t> del matrimonio e la sua </a:t>
            </a:r>
            <a:r>
              <a:rPr lang="it-IT" sz="2600" dirty="0">
                <a:solidFill>
                  <a:srgbClr val="FF0000"/>
                </a:solidFill>
              </a:rPr>
              <a:t>regolamentazione</a:t>
            </a:r>
            <a:r>
              <a:rPr lang="it-IT" sz="2600" dirty="0"/>
              <a:t> giuridica (civile, religiosa). Non ci sono “due matrimoni” ma uno solo, che è allo stesso tempo civile e religiosa.</a:t>
            </a:r>
          </a:p>
          <a:p>
            <a:r>
              <a:rPr lang="it-IT" sz="2600" dirty="0"/>
              <a:t>Il canone 1055 segnala che il patto coniugale costituisce una comunità tra i coniugi, con fini propri e che è stata elevata alla dignità di sacramento.</a:t>
            </a:r>
          </a:p>
          <a:p>
            <a:r>
              <a:rPr lang="it-IT" sz="2600" dirty="0"/>
              <a:t>L’affermazione che i coniugi costituiscono l’una caro comporta una nuova identità personale: sono </a:t>
            </a:r>
            <a:r>
              <a:rPr lang="it-IT" sz="2600" i="1" dirty="0" err="1">
                <a:solidFill>
                  <a:srgbClr val="FF0000"/>
                </a:solidFill>
              </a:rPr>
              <a:t>consortes</a:t>
            </a:r>
            <a:r>
              <a:rPr lang="it-IT" sz="2600" dirty="0"/>
              <a:t>, condividono una sorte comune. </a:t>
            </a:r>
          </a:p>
          <a:p>
            <a:r>
              <a:rPr lang="it-IT" sz="2600" dirty="0"/>
              <a:t>Una nuova realtà che </a:t>
            </a:r>
            <a:r>
              <a:rPr lang="it-IT" sz="2600" dirty="0">
                <a:solidFill>
                  <a:srgbClr val="FF0000"/>
                </a:solidFill>
              </a:rPr>
              <a:t>trasforma</a:t>
            </a:r>
            <a:r>
              <a:rPr lang="it-IT" sz="2600" dirty="0"/>
              <a:t> e </a:t>
            </a:r>
            <a:r>
              <a:rPr lang="it-IT" sz="2600" dirty="0">
                <a:solidFill>
                  <a:srgbClr val="FF0000"/>
                </a:solidFill>
              </a:rPr>
              <a:t>trascende</a:t>
            </a:r>
            <a:r>
              <a:rPr lang="it-IT" sz="2600" dirty="0"/>
              <a:t> i coniugi. </a:t>
            </a:r>
          </a:p>
        </p:txBody>
      </p:sp>
    </p:spTree>
    <p:extLst>
      <p:ext uri="{BB962C8B-B14F-4D97-AF65-F5344CB8AC3E}">
        <p14:creationId xmlns:p14="http://schemas.microsoft.com/office/powerpoint/2010/main" val="15601679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26598" y="274638"/>
            <a:ext cx="2950602" cy="504295"/>
          </a:xfrm>
        </p:spPr>
        <p:txBody>
          <a:bodyPr/>
          <a:lstStyle/>
          <a:p>
            <a:endParaRPr lang="en-US" dirty="0"/>
          </a:p>
        </p:txBody>
      </p:sp>
      <p:sp>
        <p:nvSpPr>
          <p:cNvPr id="3" name="Content Placeholder 2"/>
          <p:cNvSpPr>
            <a:spLocks noGrp="1"/>
          </p:cNvSpPr>
          <p:nvPr>
            <p:ph sz="half" idx="1"/>
          </p:nvPr>
        </p:nvSpPr>
        <p:spPr>
          <a:xfrm>
            <a:off x="-1" y="274638"/>
            <a:ext cx="5252020" cy="6553718"/>
          </a:xfrm>
        </p:spPr>
        <p:txBody>
          <a:bodyPr>
            <a:normAutofit fontScale="85000" lnSpcReduction="10000"/>
          </a:bodyPr>
          <a:lstStyle/>
          <a:p>
            <a:r>
              <a:rPr lang="it-IT" b="1" dirty="0">
                <a:solidFill>
                  <a:srgbClr val="FF0000"/>
                </a:solidFill>
              </a:rPr>
              <a:t>Requisiti</a:t>
            </a:r>
            <a:r>
              <a:rPr lang="it-IT" dirty="0"/>
              <a:t> del timore:</a:t>
            </a:r>
          </a:p>
          <a:p>
            <a:pPr lvl="1"/>
            <a:r>
              <a:rPr lang="it-IT" dirty="0"/>
              <a:t> </a:t>
            </a:r>
            <a:r>
              <a:rPr lang="it-IT" dirty="0">
                <a:solidFill>
                  <a:srgbClr val="FF0000"/>
                </a:solidFill>
              </a:rPr>
              <a:t>gravità</a:t>
            </a:r>
            <a:r>
              <a:rPr lang="it-IT" dirty="0"/>
              <a:t> (soggettiva: è sufficiente che colpisca chi la subisce, non è necessaria la gravità oggettiva, che potrebbe colpire qualsiasi persona); </a:t>
            </a:r>
          </a:p>
          <a:p>
            <a:pPr lvl="1"/>
            <a:r>
              <a:rPr lang="it-IT" dirty="0"/>
              <a:t>origine </a:t>
            </a:r>
            <a:r>
              <a:rPr lang="it-IT" dirty="0">
                <a:solidFill>
                  <a:srgbClr val="FF0000"/>
                </a:solidFill>
              </a:rPr>
              <a:t>esterna</a:t>
            </a:r>
            <a:r>
              <a:rPr lang="it-IT" dirty="0"/>
              <a:t> (dovuta alla coazione di un'altra persona e non a fantasie o anche a scrupoli morali del soggetto); </a:t>
            </a:r>
          </a:p>
          <a:p>
            <a:pPr lvl="1"/>
            <a:r>
              <a:rPr lang="it-IT" dirty="0"/>
              <a:t>"</a:t>
            </a:r>
            <a:r>
              <a:rPr lang="it-IT" dirty="0">
                <a:solidFill>
                  <a:srgbClr val="FF0000"/>
                </a:solidFill>
              </a:rPr>
              <a:t>indeclinabile</a:t>
            </a:r>
            <a:r>
              <a:rPr lang="it-IT" dirty="0"/>
              <a:t>" o inevitabile (la persona ha scelto il matrimonio proprio per evitare la minaccia o il danno). </a:t>
            </a:r>
          </a:p>
          <a:p>
            <a:r>
              <a:rPr lang="it-IT" dirty="0"/>
              <a:t>Può verificarsi anche se la minaccia non è direttamente contro la persona temuta ma contro l'aggressore (per esempio la minaccia di suicidio).</a:t>
            </a:r>
          </a:p>
          <a:p>
            <a:r>
              <a:rPr lang="it-IT" dirty="0"/>
              <a:t>Bisogna distinguere la paura che toglie la libertà dalla paura normale e dai sempre presenti condizionamenti: "sposarsi </a:t>
            </a:r>
            <a:r>
              <a:rPr lang="it-IT" dirty="0">
                <a:solidFill>
                  <a:srgbClr val="FF0000"/>
                </a:solidFill>
              </a:rPr>
              <a:t>con</a:t>
            </a:r>
            <a:r>
              <a:rPr lang="it-IT" dirty="0"/>
              <a:t> paura" è diverso da "sposarsi </a:t>
            </a:r>
            <a:r>
              <a:rPr lang="it-IT" dirty="0">
                <a:solidFill>
                  <a:srgbClr val="FF0000"/>
                </a:solidFill>
              </a:rPr>
              <a:t>per</a:t>
            </a:r>
            <a:r>
              <a:rPr lang="it-IT" dirty="0"/>
              <a:t> paura".</a:t>
            </a:r>
          </a:p>
        </p:txBody>
      </p:sp>
      <p:pic>
        <p:nvPicPr>
          <p:cNvPr id="5" name="Content Placeholder 4" descr="esposos esposados.jpg"/>
          <p:cNvPicPr>
            <a:picLocks noGrp="1" noChangeAspect="1"/>
          </p:cNvPicPr>
          <p:nvPr>
            <p:ph sz="half" idx="2"/>
          </p:nvPr>
        </p:nvPicPr>
        <p:blipFill>
          <a:blip r:embed="rId2">
            <a:extLst>
              <a:ext uri="{28A0092B-C50C-407E-A947-70E740481C1C}">
                <a14:useLocalDpi xmlns:a14="http://schemas.microsoft.com/office/drawing/2010/main" val="0"/>
              </a:ext>
            </a:extLst>
          </a:blip>
          <a:srcRect t="-9054" b="-9054"/>
          <a:stretch>
            <a:fillRect/>
          </a:stretch>
        </p:blipFill>
        <p:spPr>
          <a:xfrm>
            <a:off x="5126598" y="274638"/>
            <a:ext cx="4017401" cy="6553718"/>
          </a:xfrm>
        </p:spPr>
      </p:pic>
    </p:spTree>
    <p:extLst>
      <p:ext uri="{BB962C8B-B14F-4D97-AF65-F5344CB8AC3E}">
        <p14:creationId xmlns:p14="http://schemas.microsoft.com/office/powerpoint/2010/main" val="42438302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7620000" cy="336878"/>
          </a:xfrm>
        </p:spPr>
        <p:txBody>
          <a:bodyPr/>
          <a:lstStyle/>
          <a:p>
            <a:r>
              <a:rPr lang="en-US" sz="3000" dirty="0"/>
              <a:t>Il </a:t>
            </a:r>
            <a:r>
              <a:rPr lang="en-US" sz="3000" dirty="0" err="1"/>
              <a:t>timore</a:t>
            </a:r>
            <a:r>
              <a:rPr lang="en-US" sz="3000" dirty="0"/>
              <a:t> </a:t>
            </a:r>
            <a:r>
              <a:rPr lang="en-US" sz="3000" dirty="0" err="1"/>
              <a:t>reverenziale</a:t>
            </a:r>
            <a:endParaRPr lang="en-US" sz="3000" dirty="0"/>
          </a:p>
        </p:txBody>
      </p:sp>
      <p:pic>
        <p:nvPicPr>
          <p:cNvPr id="5" name="Content Placeholder 4" descr="monsoon wedding.png"/>
          <p:cNvPicPr>
            <a:picLocks noGrp="1" noChangeAspect="1"/>
          </p:cNvPicPr>
          <p:nvPr>
            <p:ph sz="half" idx="1"/>
          </p:nvPr>
        </p:nvPicPr>
        <p:blipFill>
          <a:blip r:embed="rId2">
            <a:extLst>
              <a:ext uri="{28A0092B-C50C-407E-A947-70E740481C1C}">
                <a14:useLocalDpi xmlns:a14="http://schemas.microsoft.com/office/drawing/2010/main" val="0"/>
              </a:ext>
            </a:extLst>
          </a:blip>
          <a:srcRect l="-38228" r="-38228"/>
          <a:stretch>
            <a:fillRect/>
          </a:stretch>
        </p:blipFill>
        <p:spPr>
          <a:xfrm>
            <a:off x="457200" y="795867"/>
            <a:ext cx="7620000" cy="2150533"/>
          </a:xfrm>
        </p:spPr>
      </p:pic>
      <p:sp>
        <p:nvSpPr>
          <p:cNvPr id="4" name="Content Placeholder 3"/>
          <p:cNvSpPr>
            <a:spLocks noGrp="1"/>
          </p:cNvSpPr>
          <p:nvPr>
            <p:ph sz="half" idx="2"/>
          </p:nvPr>
        </p:nvSpPr>
        <p:spPr>
          <a:xfrm>
            <a:off x="118533" y="2946399"/>
            <a:ext cx="8534400" cy="3776133"/>
          </a:xfrm>
        </p:spPr>
        <p:txBody>
          <a:bodyPr>
            <a:normAutofit fontScale="85000" lnSpcReduction="20000"/>
          </a:bodyPr>
          <a:lstStyle/>
          <a:p>
            <a:r>
              <a:rPr lang="it-IT" dirty="0"/>
              <a:t>Il "timore reverenziale" si verifica tra soggetti legati da una relazione di </a:t>
            </a:r>
            <a:r>
              <a:rPr lang="it-IT" dirty="0">
                <a:solidFill>
                  <a:srgbClr val="FF0000"/>
                </a:solidFill>
              </a:rPr>
              <a:t>subordinazione</a:t>
            </a:r>
            <a:r>
              <a:rPr lang="it-IT" dirty="0"/>
              <a:t> (genitori-figli), quando, in considerazione della qualità della relazione che li unisce e del modo in cui la vivono, uno di loro vede come insopportabile un danno che sarebbe di per sé irrilevante (in assenza di questa relazione): la perdita dell'affetto dei genitori, per esempio. </a:t>
            </a:r>
          </a:p>
          <a:p>
            <a:r>
              <a:rPr lang="it-IT" dirty="0"/>
              <a:t>Stessi elementi del timore comune con delle peculiarità.</a:t>
            </a:r>
          </a:p>
          <a:p>
            <a:r>
              <a:rPr lang="it-IT" b="1" dirty="0">
                <a:solidFill>
                  <a:srgbClr val="FF0000"/>
                </a:solidFill>
              </a:rPr>
              <a:t>Prova</a:t>
            </a:r>
            <a:r>
              <a:rPr lang="it-IT" dirty="0"/>
              <a:t> del timore invalidante. La persona che sostiene di averne sofferto deve dimostrare che aveva </a:t>
            </a:r>
            <a:r>
              <a:rPr lang="it-IT" dirty="0">
                <a:solidFill>
                  <a:srgbClr val="FF0000"/>
                </a:solidFill>
              </a:rPr>
              <a:t>un'avversione</a:t>
            </a:r>
            <a:r>
              <a:rPr lang="it-IT" dirty="0"/>
              <a:t> per il matrimonio, che ha superato solo volendo evitare la minaccia temuta.</a:t>
            </a:r>
          </a:p>
          <a:p>
            <a:endParaRPr lang="en-US" dirty="0"/>
          </a:p>
        </p:txBody>
      </p:sp>
    </p:spTree>
    <p:extLst>
      <p:ext uri="{BB962C8B-B14F-4D97-AF65-F5344CB8AC3E}">
        <p14:creationId xmlns:p14="http://schemas.microsoft.com/office/powerpoint/2010/main" val="9275364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382" y="274638"/>
            <a:ext cx="4433454" cy="1012295"/>
          </a:xfrm>
        </p:spPr>
        <p:txBody>
          <a:bodyPr/>
          <a:lstStyle/>
          <a:p>
            <a:r>
              <a:rPr lang="en-US" sz="4000" dirty="0" err="1"/>
              <a:t>Gli</a:t>
            </a:r>
            <a:r>
              <a:rPr lang="en-US" sz="4000" dirty="0"/>
              <a:t> </a:t>
            </a:r>
            <a:r>
              <a:rPr lang="en-US" sz="4000" dirty="0" err="1"/>
              <a:t>impedimenti</a:t>
            </a:r>
            <a:endParaRPr lang="en-US" sz="4000" dirty="0"/>
          </a:p>
        </p:txBody>
      </p:sp>
      <p:pic>
        <p:nvPicPr>
          <p:cNvPr id="5" name="Content Placeholder 4" descr="impedimento.jpg"/>
          <p:cNvPicPr>
            <a:picLocks noGrp="1" noChangeAspect="1"/>
          </p:cNvPicPr>
          <p:nvPr>
            <p:ph sz="half" idx="1"/>
          </p:nvPr>
        </p:nvPicPr>
        <p:blipFill>
          <a:blip r:embed="rId2">
            <a:extLst>
              <a:ext uri="{28A0092B-C50C-407E-A947-70E740481C1C}">
                <a14:useLocalDpi xmlns:a14="http://schemas.microsoft.com/office/drawing/2010/main" val="0"/>
              </a:ext>
            </a:extLst>
          </a:blip>
          <a:srcRect l="-4305" r="-4305"/>
          <a:stretch>
            <a:fillRect/>
          </a:stretch>
        </p:blipFill>
        <p:spPr>
          <a:xfrm>
            <a:off x="1" y="1536192"/>
            <a:ext cx="4985497" cy="4590288"/>
          </a:xfrm>
        </p:spPr>
      </p:pic>
      <p:sp>
        <p:nvSpPr>
          <p:cNvPr id="4" name="Content Placeholder 3"/>
          <p:cNvSpPr>
            <a:spLocks noGrp="1"/>
          </p:cNvSpPr>
          <p:nvPr>
            <p:ph sz="half" idx="2"/>
          </p:nvPr>
        </p:nvSpPr>
        <p:spPr>
          <a:xfrm>
            <a:off x="4985498" y="274638"/>
            <a:ext cx="3430369" cy="6583362"/>
          </a:xfrm>
        </p:spPr>
        <p:txBody>
          <a:bodyPr>
            <a:normAutofit fontScale="92500" lnSpcReduction="10000"/>
          </a:bodyPr>
          <a:lstStyle/>
          <a:p>
            <a:r>
              <a:rPr lang="it-IT" dirty="0"/>
              <a:t>Il terzo àmbito sul quale può riscontrarsi la nullità</a:t>
            </a:r>
            <a:r>
              <a:rPr lang="en-US" dirty="0"/>
              <a:t>: </a:t>
            </a:r>
          </a:p>
          <a:p>
            <a:pPr lvl="1"/>
            <a:r>
              <a:rPr lang="en-US" i="1" dirty="0"/>
              <a:t>ex parte consensus</a:t>
            </a:r>
            <a:r>
              <a:rPr lang="en-US" dirty="0"/>
              <a:t>, </a:t>
            </a:r>
          </a:p>
          <a:p>
            <a:pPr lvl="1"/>
            <a:r>
              <a:rPr lang="en-US" i="1" dirty="0"/>
              <a:t>ex parte </a:t>
            </a:r>
            <a:r>
              <a:rPr lang="en-US" i="1" dirty="0" err="1"/>
              <a:t>formae</a:t>
            </a:r>
            <a:r>
              <a:rPr lang="en-US" dirty="0"/>
              <a:t>, </a:t>
            </a:r>
          </a:p>
          <a:p>
            <a:pPr lvl="1"/>
            <a:r>
              <a:rPr lang="en-US" i="1" dirty="0"/>
              <a:t>ex parte personae</a:t>
            </a:r>
            <a:r>
              <a:rPr lang="en-US" dirty="0"/>
              <a:t>.</a:t>
            </a:r>
          </a:p>
          <a:p>
            <a:r>
              <a:rPr lang="en-US" dirty="0" err="1"/>
              <a:t>Ricordare</a:t>
            </a:r>
            <a:r>
              <a:rPr lang="en-US" dirty="0"/>
              <a:t> can. 1057:</a:t>
            </a:r>
          </a:p>
          <a:p>
            <a:pPr lvl="1"/>
            <a:r>
              <a:rPr lang="en-US" dirty="0"/>
              <a:t>§ 1 «</a:t>
            </a:r>
            <a:r>
              <a:rPr lang="it-IT" dirty="0"/>
              <a:t>L'atto che costituisce il matrimonio è il consenso delle parti manifestato legittimamente </a:t>
            </a:r>
            <a:r>
              <a:rPr lang="it-IT" dirty="0">
                <a:solidFill>
                  <a:srgbClr val="FF0000"/>
                </a:solidFill>
              </a:rPr>
              <a:t>tra persone giuridicamente abili</a:t>
            </a:r>
            <a:r>
              <a:rPr lang="it-IT" dirty="0"/>
              <a:t>; esso non può essere supplito da nessuna potestà umana</a:t>
            </a:r>
            <a:r>
              <a:rPr lang="en-US" dirty="0"/>
              <a:t>».</a:t>
            </a:r>
          </a:p>
        </p:txBody>
      </p:sp>
    </p:spTree>
    <p:extLst>
      <p:ext uri="{BB962C8B-B14F-4D97-AF65-F5344CB8AC3E}">
        <p14:creationId xmlns:p14="http://schemas.microsoft.com/office/powerpoint/2010/main" val="28130370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35"/>
            <a:ext cx="7620000" cy="602741"/>
          </a:xfrm>
        </p:spPr>
        <p:txBody>
          <a:bodyPr/>
          <a:lstStyle/>
          <a:p>
            <a:r>
              <a:rPr lang="en-US" sz="3000" dirty="0" err="1"/>
              <a:t>Gli</a:t>
            </a:r>
            <a:r>
              <a:rPr lang="en-US" sz="3000" dirty="0"/>
              <a:t> </a:t>
            </a:r>
            <a:r>
              <a:rPr lang="en-US" sz="3000" dirty="0" err="1"/>
              <a:t>impedimenti</a:t>
            </a:r>
            <a:endParaRPr lang="en-US" sz="3000" dirty="0"/>
          </a:p>
        </p:txBody>
      </p:sp>
      <p:sp>
        <p:nvSpPr>
          <p:cNvPr id="3" name="Content Placeholder 2"/>
          <p:cNvSpPr>
            <a:spLocks noGrp="1"/>
          </p:cNvSpPr>
          <p:nvPr>
            <p:ph idx="1"/>
          </p:nvPr>
        </p:nvSpPr>
        <p:spPr>
          <a:xfrm>
            <a:off x="0" y="721277"/>
            <a:ext cx="8465941" cy="6136723"/>
          </a:xfrm>
        </p:spPr>
        <p:txBody>
          <a:bodyPr>
            <a:normAutofit/>
          </a:bodyPr>
          <a:lstStyle/>
          <a:p>
            <a:r>
              <a:rPr lang="it-IT" sz="2300" dirty="0"/>
              <a:t>Si tratta di fatti o circostanze personali che ostacolano il matrimonio, rendendo la persona </a:t>
            </a:r>
            <a:r>
              <a:rPr lang="it-IT" sz="2300" dirty="0">
                <a:solidFill>
                  <a:srgbClr val="FF0000"/>
                </a:solidFill>
              </a:rPr>
              <a:t>inabile</a:t>
            </a:r>
            <a:r>
              <a:rPr lang="it-IT" sz="2300" dirty="0"/>
              <a:t> a sposarsi, poiché la celebrazione del matrimonio sarebbe in conflitto con un </a:t>
            </a:r>
            <a:r>
              <a:rPr lang="it-IT" sz="2300" dirty="0">
                <a:solidFill>
                  <a:srgbClr val="FF0000"/>
                </a:solidFill>
              </a:rPr>
              <a:t>bene protetto</a:t>
            </a:r>
            <a:r>
              <a:rPr lang="it-IT" sz="2300" dirty="0"/>
              <a:t> dal diritto. Una persona che si sposa mentre è affetta da un impedimento e non ha ottenuto una dispensa (quando l'impedimento lo ammette), il matrimonio è nullo.</a:t>
            </a:r>
          </a:p>
          <a:p>
            <a:r>
              <a:rPr lang="it-IT" sz="2300" dirty="0"/>
              <a:t>La </a:t>
            </a:r>
            <a:r>
              <a:rPr lang="it-IT" sz="2300" dirty="0">
                <a:solidFill>
                  <a:srgbClr val="FF0000"/>
                </a:solidFill>
              </a:rPr>
              <a:t>ragion d'essere </a:t>
            </a:r>
            <a:r>
              <a:rPr lang="it-IT" sz="2300" dirty="0"/>
              <a:t>degli impedimenti è la salvaguardia della dignità del matrimonio, dei diritti e dei doveri delle parti e del bene comune.</a:t>
            </a:r>
          </a:p>
          <a:p>
            <a:r>
              <a:rPr lang="it-IT" sz="2300" dirty="0"/>
              <a:t>Trattandosi di limitazioni all'esercizio dello </a:t>
            </a:r>
            <a:r>
              <a:rPr lang="it-IT" sz="2300" i="1" dirty="0" err="1"/>
              <a:t>ius</a:t>
            </a:r>
            <a:r>
              <a:rPr lang="it-IT" sz="2300" i="1" dirty="0"/>
              <a:t> </a:t>
            </a:r>
            <a:r>
              <a:rPr lang="it-IT" sz="2300" i="1" dirty="0" err="1"/>
              <a:t>connubii</a:t>
            </a:r>
            <a:r>
              <a:rPr lang="it-IT" sz="2300" dirty="0"/>
              <a:t>, esse devono essere </a:t>
            </a:r>
            <a:r>
              <a:rPr lang="it-IT" sz="2300" dirty="0">
                <a:solidFill>
                  <a:srgbClr val="FF0000"/>
                </a:solidFill>
              </a:rPr>
              <a:t>espressamente previste </a:t>
            </a:r>
            <a:r>
              <a:rPr lang="it-IT" sz="2300" dirty="0"/>
              <a:t>dal legislatore e devono essere </a:t>
            </a:r>
            <a:r>
              <a:rPr lang="it-IT" sz="2300" dirty="0">
                <a:solidFill>
                  <a:srgbClr val="FF0000"/>
                </a:solidFill>
              </a:rPr>
              <a:t>interpretate</a:t>
            </a:r>
            <a:r>
              <a:rPr lang="it-IT" sz="2300" dirty="0"/>
              <a:t> strettamente. Solo il legislatore universale (il Romano Pontefice) può stabilire gli impedimenti che invalidano il matrimonio. Il Vescovo può proibire, ma solo per la liceità (cfr. </a:t>
            </a:r>
            <a:r>
              <a:rPr lang="it-IT" sz="2300" dirty="0" err="1"/>
              <a:t>cann</a:t>
            </a:r>
            <a:r>
              <a:rPr lang="it-IT" sz="2300" dirty="0"/>
              <a:t>. 1075-1077).</a:t>
            </a:r>
          </a:p>
        </p:txBody>
      </p:sp>
    </p:spTree>
    <p:extLst>
      <p:ext uri="{BB962C8B-B14F-4D97-AF65-F5344CB8AC3E}">
        <p14:creationId xmlns:p14="http://schemas.microsoft.com/office/powerpoint/2010/main" val="14622675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2935" y="643467"/>
            <a:ext cx="2445717" cy="1253802"/>
          </a:xfrm>
        </p:spPr>
        <p:txBody>
          <a:bodyPr/>
          <a:lstStyle/>
          <a:p>
            <a:r>
              <a:rPr lang="en-US" sz="3000" dirty="0" err="1"/>
              <a:t>Impedimenti</a:t>
            </a:r>
            <a:endParaRPr lang="en-US" sz="3000" dirty="0"/>
          </a:p>
        </p:txBody>
      </p:sp>
      <p:sp>
        <p:nvSpPr>
          <p:cNvPr id="3" name="Content Placeholder 2"/>
          <p:cNvSpPr>
            <a:spLocks noGrp="1"/>
          </p:cNvSpPr>
          <p:nvPr>
            <p:ph sz="half" idx="1"/>
          </p:nvPr>
        </p:nvSpPr>
        <p:spPr>
          <a:xfrm>
            <a:off x="0" y="377866"/>
            <a:ext cx="5554133" cy="6480133"/>
          </a:xfrm>
        </p:spPr>
        <p:txBody>
          <a:bodyPr>
            <a:normAutofit fontScale="70000" lnSpcReduction="20000"/>
          </a:bodyPr>
          <a:lstStyle/>
          <a:p>
            <a:r>
              <a:rPr lang="it-IT" sz="3300" dirty="0"/>
              <a:t>Alcuni impedimenti sono imposti dalla </a:t>
            </a:r>
            <a:r>
              <a:rPr lang="it-IT" sz="3300" dirty="0">
                <a:solidFill>
                  <a:srgbClr val="FF0000"/>
                </a:solidFill>
              </a:rPr>
              <a:t>natura</a:t>
            </a:r>
            <a:r>
              <a:rPr lang="it-IT" sz="3300" dirty="0"/>
              <a:t> stessa e sono chiamati di diritto divino o naturale; in questo caso la Chiesa si limita a dichiararli. Altri sono stabiliti dal legislatore umano e sono chiamati diritto ecclesiastico, </a:t>
            </a:r>
            <a:r>
              <a:rPr lang="it-IT" sz="3300" dirty="0">
                <a:solidFill>
                  <a:srgbClr val="FF0000"/>
                </a:solidFill>
              </a:rPr>
              <a:t>umano</a:t>
            </a:r>
            <a:r>
              <a:rPr lang="it-IT" sz="3300" dirty="0"/>
              <a:t> o positivo.</a:t>
            </a:r>
          </a:p>
          <a:p>
            <a:r>
              <a:rPr lang="it-IT" sz="3300" dirty="0"/>
              <a:t>Gli impedimenti della legge divina non possono essere </a:t>
            </a:r>
            <a:r>
              <a:rPr lang="it-IT" sz="3300" dirty="0">
                <a:solidFill>
                  <a:srgbClr val="FF0000"/>
                </a:solidFill>
              </a:rPr>
              <a:t>dispensati</a:t>
            </a:r>
            <a:r>
              <a:rPr lang="it-IT" sz="3300" dirty="0"/>
              <a:t>. Quelli del diritto umano o positivo possono. Ordinariamente, l'Ordinario diocesano può dispensare (da quelli di diritto umano), a meno che il Romano Pontefice si sia </a:t>
            </a:r>
            <a:r>
              <a:rPr lang="it-IT" sz="3300" dirty="0">
                <a:solidFill>
                  <a:srgbClr val="FF0000"/>
                </a:solidFill>
              </a:rPr>
              <a:t>riservato</a:t>
            </a:r>
            <a:r>
              <a:rPr lang="it-IT" sz="3300" dirty="0"/>
              <a:t> la dispensa da uno di essi, come ha fatto in tre casi. </a:t>
            </a:r>
          </a:p>
          <a:p>
            <a:r>
              <a:rPr lang="it-IT" sz="3300" dirty="0"/>
              <a:t>Un'altra </a:t>
            </a:r>
            <a:r>
              <a:rPr lang="it-IT" sz="3300" dirty="0">
                <a:solidFill>
                  <a:srgbClr val="FF0000"/>
                </a:solidFill>
              </a:rPr>
              <a:t>distinzione</a:t>
            </a:r>
            <a:r>
              <a:rPr lang="it-IT" sz="3300" dirty="0"/>
              <a:t> tra gli impedimenti è quella tra gli impedimenti </a:t>
            </a:r>
            <a:r>
              <a:rPr lang="it-IT" sz="3300" dirty="0">
                <a:solidFill>
                  <a:srgbClr val="FF0000"/>
                </a:solidFill>
              </a:rPr>
              <a:t>pubblici</a:t>
            </a:r>
            <a:r>
              <a:rPr lang="it-IT" sz="3300" dirty="0"/>
              <a:t> (se possono essere provati nel foro esterno per mezzo di documenti, testimoni, ecc.) e gli impedimenti </a:t>
            </a:r>
            <a:r>
              <a:rPr lang="it-IT" sz="3300" dirty="0">
                <a:solidFill>
                  <a:srgbClr val="FF0000"/>
                </a:solidFill>
              </a:rPr>
              <a:t>occulti</a:t>
            </a:r>
            <a:r>
              <a:rPr lang="it-IT" sz="3300" dirty="0"/>
              <a:t> (se non possono essere provati o non sono stati rivelati). </a:t>
            </a:r>
          </a:p>
          <a:p>
            <a:endParaRPr lang="en-US" dirty="0"/>
          </a:p>
        </p:txBody>
      </p:sp>
      <p:pic>
        <p:nvPicPr>
          <p:cNvPr id="7" name="Content Placeholder 6" descr="violencia tarta.jpg"/>
          <p:cNvPicPr>
            <a:picLocks noGrp="1" noChangeAspect="1"/>
          </p:cNvPicPr>
          <p:nvPr>
            <p:ph sz="half" idx="2"/>
          </p:nvPr>
        </p:nvPicPr>
        <p:blipFill>
          <a:blip r:embed="rId2">
            <a:extLst>
              <a:ext uri="{28A0092B-C50C-407E-A947-70E740481C1C}">
                <a14:useLocalDpi xmlns:a14="http://schemas.microsoft.com/office/drawing/2010/main" val="0"/>
              </a:ext>
            </a:extLst>
          </a:blip>
          <a:srcRect t="-43182" b="-43182"/>
          <a:stretch>
            <a:fillRect/>
          </a:stretch>
        </p:blipFill>
        <p:spPr>
          <a:xfrm>
            <a:off x="5554133" y="1413164"/>
            <a:ext cx="3589867" cy="5059680"/>
          </a:xfrm>
        </p:spPr>
      </p:pic>
      <p:sp>
        <p:nvSpPr>
          <p:cNvPr id="4" name="CasellaDiTesto 3">
            <a:extLst>
              <a:ext uri="{FF2B5EF4-FFF2-40B4-BE49-F238E27FC236}">
                <a16:creationId xmlns:a16="http://schemas.microsoft.com/office/drawing/2014/main" id="{D0FA964D-DC43-4A44-A781-38168BFC1421}"/>
              </a:ext>
            </a:extLst>
          </p:cNvPr>
          <p:cNvSpPr txBox="1"/>
          <p:nvPr/>
        </p:nvSpPr>
        <p:spPr>
          <a:xfrm>
            <a:off x="9310255" y="1413164"/>
            <a:ext cx="184731" cy="369332"/>
          </a:xfrm>
          <a:prstGeom prst="rect">
            <a:avLst/>
          </a:prstGeom>
          <a:noFill/>
        </p:spPr>
        <p:txBody>
          <a:bodyPr wrap="none" rtlCol="0">
            <a:spAutoFit/>
          </a:bodyPr>
          <a:lstStyle/>
          <a:p>
            <a:endParaRPr lang="it-IT" dirty="0"/>
          </a:p>
        </p:txBody>
      </p:sp>
    </p:spTree>
    <p:extLst>
      <p:ext uri="{BB962C8B-B14F-4D97-AF65-F5344CB8AC3E}">
        <p14:creationId xmlns:p14="http://schemas.microsoft.com/office/powerpoint/2010/main" val="21702405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775229"/>
          </a:xfrm>
        </p:spPr>
        <p:txBody>
          <a:bodyPr/>
          <a:lstStyle/>
          <a:p>
            <a:r>
              <a:rPr lang="en-US" sz="3500" dirty="0" err="1"/>
              <a:t>Impedimento</a:t>
            </a:r>
            <a:r>
              <a:rPr lang="en-US" sz="3500" dirty="0"/>
              <a:t> di </a:t>
            </a:r>
            <a:r>
              <a:rPr lang="en-US" sz="3500" dirty="0" err="1"/>
              <a:t>età</a:t>
            </a:r>
            <a:endParaRPr lang="en-US" sz="3500" dirty="0"/>
          </a:p>
        </p:txBody>
      </p:sp>
      <p:sp>
        <p:nvSpPr>
          <p:cNvPr id="3" name="Content Placeholder 2"/>
          <p:cNvSpPr>
            <a:spLocks noGrp="1"/>
          </p:cNvSpPr>
          <p:nvPr>
            <p:ph sz="half" idx="1"/>
          </p:nvPr>
        </p:nvSpPr>
        <p:spPr>
          <a:xfrm>
            <a:off x="169333" y="1049867"/>
            <a:ext cx="4250267" cy="5588000"/>
          </a:xfrm>
        </p:spPr>
        <p:txBody>
          <a:bodyPr>
            <a:normAutofit fontScale="92500" lnSpcReduction="20000"/>
          </a:bodyPr>
          <a:lstStyle/>
          <a:p>
            <a:pPr lvl="1"/>
            <a:r>
              <a:rPr lang="it-IT" dirty="0"/>
              <a:t>1083 - §1. L'uomo prima dei sedici anni compiuti, la donna prima dei quattordici pure compiuti, non possono celebrare un valido matrimonio </a:t>
            </a:r>
            <a:r>
              <a:rPr lang="es-ES" dirty="0"/>
              <a:t>.</a:t>
            </a:r>
            <a:endParaRPr lang="en-US" dirty="0"/>
          </a:p>
          <a:p>
            <a:pPr lvl="1"/>
            <a:r>
              <a:rPr lang="it-IT" dirty="0"/>
              <a:t>§2. E' diritto della Conferenza Episcopale fissare una età maggiore per la lecita celebrazione del matrimonio</a:t>
            </a:r>
            <a:r>
              <a:rPr lang="es-ES" dirty="0"/>
              <a:t>.</a:t>
            </a:r>
            <a:endParaRPr lang="en-US" dirty="0"/>
          </a:p>
          <a:p>
            <a:r>
              <a:rPr lang="it-IT" dirty="0"/>
              <a:t>La </a:t>
            </a:r>
            <a:r>
              <a:rPr lang="it-IT" b="1" dirty="0">
                <a:solidFill>
                  <a:srgbClr val="FF0000"/>
                </a:solidFill>
              </a:rPr>
              <a:t>dispensa</a:t>
            </a:r>
            <a:r>
              <a:rPr lang="it-IT" dirty="0"/>
              <a:t> può essere concessa; sebbene abbia una base naturale, la </a:t>
            </a:r>
            <a:r>
              <a:rPr lang="it-IT" dirty="0">
                <a:solidFill>
                  <a:srgbClr val="FF0000"/>
                </a:solidFill>
              </a:rPr>
              <a:t>determinazione</a:t>
            </a:r>
            <a:r>
              <a:rPr lang="it-IT" dirty="0"/>
              <a:t> dell'età è una questione di diritto positivo (sempre che ci sia la minima discrezione).</a:t>
            </a:r>
          </a:p>
        </p:txBody>
      </p:sp>
      <p:pic>
        <p:nvPicPr>
          <p:cNvPr id="5" name="Content Placeholder 4" descr="matrimonio niños.jpg"/>
          <p:cNvPicPr>
            <a:picLocks noGrp="1" noChangeAspect="1"/>
          </p:cNvPicPr>
          <p:nvPr>
            <p:ph sz="half" idx="2"/>
          </p:nvPr>
        </p:nvPicPr>
        <p:blipFill>
          <a:blip r:embed="rId2">
            <a:extLst>
              <a:ext uri="{28A0092B-C50C-407E-A947-70E740481C1C}">
                <a14:useLocalDpi xmlns:a14="http://schemas.microsoft.com/office/drawing/2010/main" val="0"/>
              </a:ext>
            </a:extLst>
          </a:blip>
          <a:srcRect l="23567" r="23567"/>
          <a:stretch>
            <a:fillRect/>
          </a:stretch>
        </p:blipFill>
        <p:spPr/>
      </p:pic>
    </p:spTree>
    <p:extLst>
      <p:ext uri="{BB962C8B-B14F-4D97-AF65-F5344CB8AC3E}">
        <p14:creationId xmlns:p14="http://schemas.microsoft.com/office/powerpoint/2010/main" val="29316019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165" y="274638"/>
            <a:ext cx="2711659" cy="523821"/>
          </a:xfrm>
        </p:spPr>
        <p:txBody>
          <a:bodyPr/>
          <a:lstStyle/>
          <a:p>
            <a:r>
              <a:rPr lang="en-US" sz="3000" dirty="0" err="1"/>
              <a:t>Impotenza</a:t>
            </a:r>
            <a:endParaRPr lang="en-US" sz="3000" dirty="0"/>
          </a:p>
        </p:txBody>
      </p:sp>
      <p:pic>
        <p:nvPicPr>
          <p:cNvPr id="5" name="Content Placeholder 4" descr="boda ancianos.jpg"/>
          <p:cNvPicPr>
            <a:picLocks noGrp="1" noChangeAspect="1"/>
          </p:cNvPicPr>
          <p:nvPr>
            <p:ph sz="half" idx="1"/>
          </p:nvPr>
        </p:nvPicPr>
        <p:blipFill>
          <a:blip r:embed="rId2">
            <a:extLst>
              <a:ext uri="{28A0092B-C50C-407E-A947-70E740481C1C}">
                <a14:useLocalDpi xmlns:a14="http://schemas.microsoft.com/office/drawing/2010/main" val="0"/>
              </a:ext>
            </a:extLst>
          </a:blip>
          <a:srcRect t="-25739" b="-25739"/>
          <a:stretch>
            <a:fillRect/>
          </a:stretch>
        </p:blipFill>
        <p:spPr>
          <a:xfrm>
            <a:off x="-38100" y="536548"/>
            <a:ext cx="2546527" cy="2745200"/>
          </a:xfrm>
        </p:spPr>
      </p:pic>
      <p:sp>
        <p:nvSpPr>
          <p:cNvPr id="4" name="Content Placeholder 3"/>
          <p:cNvSpPr>
            <a:spLocks noGrp="1"/>
          </p:cNvSpPr>
          <p:nvPr>
            <p:ph sz="half" idx="2"/>
          </p:nvPr>
        </p:nvSpPr>
        <p:spPr>
          <a:xfrm>
            <a:off x="2362199" y="0"/>
            <a:ext cx="6085115" cy="6858000"/>
          </a:xfrm>
        </p:spPr>
        <p:txBody>
          <a:bodyPr>
            <a:normAutofit fontScale="62500" lnSpcReduction="20000"/>
          </a:bodyPr>
          <a:lstStyle/>
          <a:p>
            <a:pPr lvl="1"/>
            <a:r>
              <a:rPr lang="es-ES" sz="3200" dirty="0"/>
              <a:t>1084 § 1. </a:t>
            </a:r>
            <a:r>
              <a:rPr lang="it-IT" sz="3200" dirty="0"/>
              <a:t>L'impotenza copulativa antecedente e perpetua, sia da parte dell'uomo sia da parte della donna, assoluta o relativa, per sua stessa natura rende nullo il matrimonio </a:t>
            </a:r>
            <a:r>
              <a:rPr lang="es-ES" sz="3200" dirty="0"/>
              <a:t>.</a:t>
            </a:r>
          </a:p>
          <a:p>
            <a:pPr lvl="1"/>
            <a:r>
              <a:rPr lang="es-ES" sz="3200" dirty="0"/>
              <a:t>§ 2. </a:t>
            </a:r>
            <a:r>
              <a:rPr lang="it-IT" sz="3200" dirty="0"/>
              <a:t>Se l'impedimento di impotenza è dubbio, sia per dubbio di diritto sia per dubbio di fatto, il matrimonio non deve essere impedito </a:t>
            </a:r>
            <a:r>
              <a:rPr lang="it-IT" sz="3200" dirty="0" err="1"/>
              <a:t>nè</a:t>
            </a:r>
            <a:r>
              <a:rPr lang="it-IT" sz="3200" dirty="0"/>
              <a:t>, stante il dubbio, dichiarato nullo </a:t>
            </a:r>
            <a:r>
              <a:rPr lang="es-ES" sz="3200" dirty="0"/>
              <a:t>.</a:t>
            </a:r>
          </a:p>
          <a:p>
            <a:pPr lvl="1"/>
            <a:r>
              <a:rPr lang="es-ES" sz="3200" dirty="0"/>
              <a:t> § 3. </a:t>
            </a:r>
            <a:r>
              <a:rPr lang="it-IT" sz="3200" dirty="0"/>
              <a:t>La sterilità </a:t>
            </a:r>
            <a:r>
              <a:rPr lang="it-IT" sz="3200" dirty="0" err="1"/>
              <a:t>nè</a:t>
            </a:r>
            <a:r>
              <a:rPr lang="it-IT" sz="3200" dirty="0"/>
              <a:t> proibisce </a:t>
            </a:r>
            <a:r>
              <a:rPr lang="it-IT" sz="3200" dirty="0" err="1"/>
              <a:t>nè</a:t>
            </a:r>
            <a:r>
              <a:rPr lang="it-IT" sz="3200" dirty="0"/>
              <a:t> dirime il matrimonio, fermo restando il disposto del can. 1098</a:t>
            </a:r>
            <a:r>
              <a:rPr lang="es-ES" sz="3000" dirty="0"/>
              <a:t>.</a:t>
            </a:r>
          </a:p>
          <a:p>
            <a:pPr marL="114300" indent="0">
              <a:buNone/>
            </a:pPr>
            <a:r>
              <a:rPr lang="it-IT" sz="3200" dirty="0"/>
              <a:t>Di diritto </a:t>
            </a:r>
            <a:r>
              <a:rPr lang="it-IT" sz="3200" b="1" dirty="0">
                <a:solidFill>
                  <a:srgbClr val="FF0000"/>
                </a:solidFill>
              </a:rPr>
              <a:t>naturale</a:t>
            </a:r>
            <a:r>
              <a:rPr lang="it-IT" sz="3200" dirty="0"/>
              <a:t>, poiché la donazione coniugale conduce per natura alla pienezza di significato del rapporto coniugale; nessuna dispensa può essere concessa. </a:t>
            </a:r>
          </a:p>
          <a:p>
            <a:pPr marL="114300" indent="0">
              <a:buNone/>
            </a:pPr>
            <a:r>
              <a:rPr lang="it-IT" sz="3200" dirty="0"/>
              <a:t>Invalida il matrimonio se l'atto coniugale non può essere compiuto, sia per ragioni fisiche, organiche, funzionali o psicologiche, e se l'impossibilità è assoluta oppure relativa (in relazione al coniuge)</a:t>
            </a:r>
            <a:r>
              <a:rPr lang="it-IT" dirty="0"/>
              <a:t>.</a:t>
            </a:r>
          </a:p>
          <a:p>
            <a:r>
              <a:rPr lang="it-IT" sz="3200" dirty="0"/>
              <a:t>Le </a:t>
            </a:r>
            <a:r>
              <a:rPr lang="it-IT" sz="3200" b="1" dirty="0">
                <a:solidFill>
                  <a:srgbClr val="FF0000"/>
                </a:solidFill>
              </a:rPr>
              <a:t>caratteristiche</a:t>
            </a:r>
            <a:r>
              <a:rPr lang="it-IT" sz="3200" dirty="0"/>
              <a:t> dell'impedimento di impotenza per invalidare il matrimonio: </a:t>
            </a:r>
            <a:r>
              <a:rPr lang="it-IT" sz="3200" b="1" dirty="0"/>
              <a:t>certa</a:t>
            </a:r>
            <a:r>
              <a:rPr lang="it-IT" sz="3200" dirty="0"/>
              <a:t>, </a:t>
            </a:r>
            <a:r>
              <a:rPr lang="it-IT" sz="3200" b="1" dirty="0"/>
              <a:t>antecedente</a:t>
            </a:r>
            <a:r>
              <a:rPr lang="it-IT" sz="3200" dirty="0"/>
              <a:t> al matrimonio, </a:t>
            </a:r>
            <a:r>
              <a:rPr lang="it-IT" sz="3200" b="1" dirty="0"/>
              <a:t>perpetua</a:t>
            </a:r>
            <a:r>
              <a:rPr lang="it-IT" sz="3200" dirty="0"/>
              <a:t>. </a:t>
            </a:r>
          </a:p>
          <a:p>
            <a:r>
              <a:rPr lang="it-IT" sz="3200" dirty="0"/>
              <a:t>L'impotenza che può essere curata con mezzi leciti e proporzionati non invalida il matrimonio, né la </a:t>
            </a:r>
            <a:r>
              <a:rPr lang="it-IT" sz="3200" b="1" dirty="0">
                <a:solidFill>
                  <a:srgbClr val="FF0000"/>
                </a:solidFill>
              </a:rPr>
              <a:t>sterilità</a:t>
            </a:r>
            <a:r>
              <a:rPr lang="it-IT" sz="3200" dirty="0"/>
              <a:t> (a meno che non sia nascosta in modo fraudolento).</a:t>
            </a:r>
          </a:p>
        </p:txBody>
      </p:sp>
      <p:sp>
        <p:nvSpPr>
          <p:cNvPr id="6" name="TextBox 5"/>
          <p:cNvSpPr txBox="1"/>
          <p:nvPr/>
        </p:nvSpPr>
        <p:spPr>
          <a:xfrm>
            <a:off x="0" y="2964873"/>
            <a:ext cx="2508427" cy="3647152"/>
          </a:xfrm>
          <a:prstGeom prst="rect">
            <a:avLst/>
          </a:prstGeom>
          <a:noFill/>
        </p:spPr>
        <p:txBody>
          <a:bodyPr wrap="square" rtlCol="0">
            <a:spAutoFit/>
          </a:bodyPr>
          <a:lstStyle/>
          <a:p>
            <a:r>
              <a:rPr lang="it-IT" sz="2100" dirty="0"/>
              <a:t>Le persone </a:t>
            </a:r>
            <a:r>
              <a:rPr lang="it-IT" sz="2100" b="1" dirty="0">
                <a:solidFill>
                  <a:srgbClr val="FF0000"/>
                </a:solidFill>
              </a:rPr>
              <a:t>anziane</a:t>
            </a:r>
            <a:r>
              <a:rPr lang="it-IT" sz="2100" dirty="0"/>
              <a:t>, anche se non hanno più vigore e non possono compiere la copula coniugale, possono essere ammesse al matrimonio, poiché il loro processo di perdita di vigore è naturale.</a:t>
            </a:r>
          </a:p>
        </p:txBody>
      </p:sp>
    </p:spTree>
    <p:extLst>
      <p:ext uri="{BB962C8B-B14F-4D97-AF65-F5344CB8AC3E}">
        <p14:creationId xmlns:p14="http://schemas.microsoft.com/office/powerpoint/2010/main" val="7823024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67257" y="595836"/>
            <a:ext cx="2414361" cy="821801"/>
          </a:xfrm>
        </p:spPr>
        <p:txBody>
          <a:bodyPr/>
          <a:lstStyle/>
          <a:p>
            <a:r>
              <a:rPr lang="en-US" sz="3000" dirty="0" err="1"/>
              <a:t>Vincolo</a:t>
            </a:r>
            <a:r>
              <a:rPr lang="en-US" sz="3000" dirty="0"/>
              <a:t> </a:t>
            </a:r>
            <a:r>
              <a:rPr lang="en-US" sz="3000" dirty="0" err="1"/>
              <a:t>precedente</a:t>
            </a:r>
            <a:endParaRPr lang="en-US" sz="3000" dirty="0"/>
          </a:p>
        </p:txBody>
      </p:sp>
      <p:sp>
        <p:nvSpPr>
          <p:cNvPr id="3" name="Content Placeholder 2"/>
          <p:cNvSpPr>
            <a:spLocks noGrp="1"/>
          </p:cNvSpPr>
          <p:nvPr>
            <p:ph sz="half" idx="1"/>
          </p:nvPr>
        </p:nvSpPr>
        <p:spPr>
          <a:xfrm>
            <a:off x="109744" y="250879"/>
            <a:ext cx="5376655" cy="6607121"/>
          </a:xfrm>
        </p:spPr>
        <p:txBody>
          <a:bodyPr>
            <a:normAutofit fontScale="85000" lnSpcReduction="20000"/>
          </a:bodyPr>
          <a:lstStyle/>
          <a:p>
            <a:pPr lvl="1"/>
            <a:r>
              <a:rPr lang="es-ES" dirty="0"/>
              <a:t>1085 § 1. </a:t>
            </a:r>
            <a:r>
              <a:rPr lang="it-IT" dirty="0"/>
              <a:t>Attenta invalidamente al matrimonio chi è legato dal vincolo di un matrimonio precedente, anche se non consumato</a:t>
            </a:r>
            <a:r>
              <a:rPr lang="es-ES" dirty="0"/>
              <a:t>.</a:t>
            </a:r>
          </a:p>
          <a:p>
            <a:pPr lvl="1"/>
            <a:r>
              <a:rPr lang="es-ES" dirty="0"/>
              <a:t>§ 2. </a:t>
            </a:r>
            <a:r>
              <a:rPr lang="it-IT" dirty="0"/>
              <a:t>Quantunque il matrimonio precedente sia, per qualunque causa, nullo o sciolto, non per questo è lecito contrarne un altro prima che si sia constatata legittimamente e con certezza la nullità o lo scioglimento del precedente. </a:t>
            </a:r>
            <a:endParaRPr lang="en-US" dirty="0"/>
          </a:p>
          <a:p>
            <a:r>
              <a:rPr lang="it-IT" dirty="0"/>
              <a:t>Di </a:t>
            </a:r>
            <a:r>
              <a:rPr lang="it-IT" b="1" dirty="0"/>
              <a:t>diritto naturale</a:t>
            </a:r>
            <a:r>
              <a:rPr lang="it-IT" dirty="0"/>
              <a:t>, no può essere dispensato. Un matrimonio non può essere "celebrato" mentre il matrimonio precedente, che viene anch'esso "celebrato", è ancora in vita.</a:t>
            </a:r>
          </a:p>
          <a:p>
            <a:r>
              <a:rPr lang="it-IT" dirty="0"/>
              <a:t>Distinguere </a:t>
            </a:r>
            <a:r>
              <a:rPr lang="it-IT" b="1" dirty="0"/>
              <a:t>concetti</a:t>
            </a:r>
            <a:r>
              <a:rPr lang="it-IT" dirty="0"/>
              <a:t>: scioglimento, separazione, nullità.</a:t>
            </a:r>
          </a:p>
          <a:p>
            <a:r>
              <a:rPr lang="it-IT" dirty="0"/>
              <a:t>Se uno dei coniugi scompare, si può dichiarare la morte </a:t>
            </a:r>
            <a:r>
              <a:rPr lang="it-IT" b="1" dirty="0"/>
              <a:t>presunta</a:t>
            </a:r>
            <a:r>
              <a:rPr lang="it-IT" dirty="0"/>
              <a:t> dopo un'indagine, e l'altro può legittimamente sposarsi (cfr. can. 1707). </a:t>
            </a:r>
          </a:p>
        </p:txBody>
      </p:sp>
      <p:pic>
        <p:nvPicPr>
          <p:cNvPr id="5" name="Content Placeholder 4" descr="escapa.jpg"/>
          <p:cNvPicPr>
            <a:picLocks noGrp="1" noChangeAspect="1"/>
          </p:cNvPicPr>
          <p:nvPr>
            <p:ph sz="half" idx="2"/>
          </p:nvPr>
        </p:nvPicPr>
        <p:blipFill>
          <a:blip r:embed="rId2">
            <a:extLst>
              <a:ext uri="{28A0092B-C50C-407E-A947-70E740481C1C}">
                <a14:useLocalDpi xmlns:a14="http://schemas.microsoft.com/office/drawing/2010/main" val="0"/>
              </a:ext>
            </a:extLst>
          </a:blip>
          <a:srcRect t="-21784" b="-21784"/>
          <a:stretch>
            <a:fillRect/>
          </a:stretch>
        </p:blipFill>
        <p:spPr>
          <a:xfrm>
            <a:off x="5486400" y="1417638"/>
            <a:ext cx="3657600" cy="3933295"/>
          </a:xfrm>
        </p:spPr>
      </p:pic>
    </p:spTree>
    <p:extLst>
      <p:ext uri="{BB962C8B-B14F-4D97-AF65-F5344CB8AC3E}">
        <p14:creationId xmlns:p14="http://schemas.microsoft.com/office/powerpoint/2010/main" val="24947301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496962"/>
          </a:xfrm>
        </p:spPr>
        <p:txBody>
          <a:bodyPr/>
          <a:lstStyle/>
          <a:p>
            <a:r>
              <a:rPr lang="en-US" sz="3000" dirty="0" err="1"/>
              <a:t>Disparità</a:t>
            </a:r>
            <a:r>
              <a:rPr lang="en-US" sz="3000" dirty="0"/>
              <a:t> di </a:t>
            </a:r>
            <a:r>
              <a:rPr lang="en-US" sz="3000" dirty="0" err="1"/>
              <a:t>culto</a:t>
            </a:r>
            <a:endParaRPr lang="en-US" sz="3000" dirty="0"/>
          </a:p>
        </p:txBody>
      </p:sp>
      <p:pic>
        <p:nvPicPr>
          <p:cNvPr id="5" name="Content Placeholder 4" descr="mixto3.png"/>
          <p:cNvPicPr>
            <a:picLocks noGrp="1" noChangeAspect="1"/>
          </p:cNvPicPr>
          <p:nvPr>
            <p:ph sz="half" idx="1"/>
          </p:nvPr>
        </p:nvPicPr>
        <p:blipFill>
          <a:blip r:embed="rId2">
            <a:extLst>
              <a:ext uri="{28A0092B-C50C-407E-A947-70E740481C1C}">
                <a14:useLocalDpi xmlns:a14="http://schemas.microsoft.com/office/drawing/2010/main" val="0"/>
              </a:ext>
            </a:extLst>
          </a:blip>
          <a:srcRect l="-36225" r="-36225"/>
          <a:stretch>
            <a:fillRect/>
          </a:stretch>
        </p:blipFill>
        <p:spPr>
          <a:xfrm>
            <a:off x="-95767" y="884126"/>
            <a:ext cx="4967207" cy="1947925"/>
          </a:xfrm>
        </p:spPr>
      </p:pic>
      <p:sp>
        <p:nvSpPr>
          <p:cNvPr id="4" name="Content Placeholder 3"/>
          <p:cNvSpPr>
            <a:spLocks noGrp="1"/>
          </p:cNvSpPr>
          <p:nvPr>
            <p:ph sz="half" idx="2"/>
          </p:nvPr>
        </p:nvSpPr>
        <p:spPr>
          <a:xfrm>
            <a:off x="5069213" y="274638"/>
            <a:ext cx="3397453" cy="6583363"/>
          </a:xfrm>
        </p:spPr>
        <p:txBody>
          <a:bodyPr>
            <a:normAutofit fontScale="77500" lnSpcReduction="20000"/>
          </a:bodyPr>
          <a:lstStyle/>
          <a:p>
            <a:r>
              <a:rPr lang="it-IT" dirty="0"/>
              <a:t>La </a:t>
            </a:r>
            <a:r>
              <a:rPr lang="it-IT" dirty="0">
                <a:solidFill>
                  <a:srgbClr val="FF0000"/>
                </a:solidFill>
              </a:rPr>
              <a:t>ragion d’essere </a:t>
            </a:r>
            <a:r>
              <a:rPr lang="it-IT" dirty="0"/>
              <a:t>è che la fede non deve essere inutilmente messa in </a:t>
            </a:r>
            <a:r>
              <a:rPr lang="it-IT" dirty="0">
                <a:solidFill>
                  <a:srgbClr val="FF0000"/>
                </a:solidFill>
              </a:rPr>
              <a:t>pericolo</a:t>
            </a:r>
            <a:r>
              <a:rPr lang="it-IT" dirty="0"/>
              <a:t>. </a:t>
            </a:r>
          </a:p>
          <a:p>
            <a:r>
              <a:rPr lang="it-IT" dirty="0"/>
              <a:t>Di diritto </a:t>
            </a:r>
            <a:r>
              <a:rPr lang="it-IT" dirty="0">
                <a:solidFill>
                  <a:srgbClr val="FF0000"/>
                </a:solidFill>
              </a:rPr>
              <a:t>positivo</a:t>
            </a:r>
            <a:r>
              <a:rPr lang="it-IT" dirty="0"/>
              <a:t>, può essere </a:t>
            </a:r>
            <a:r>
              <a:rPr lang="it-IT" dirty="0">
                <a:solidFill>
                  <a:srgbClr val="FF0000"/>
                </a:solidFill>
              </a:rPr>
              <a:t>dispensato</a:t>
            </a:r>
            <a:r>
              <a:rPr lang="it-IT" dirty="0"/>
              <a:t>, se vengono date le </a:t>
            </a:r>
            <a:r>
              <a:rPr lang="it-IT" dirty="0">
                <a:solidFill>
                  <a:srgbClr val="FF0000"/>
                </a:solidFill>
              </a:rPr>
              <a:t>garanzie</a:t>
            </a:r>
            <a:r>
              <a:rPr lang="it-IT" dirty="0"/>
              <a:t> previste per i matrimoni misti (vedi cc. 1125-1126).</a:t>
            </a:r>
          </a:p>
          <a:p>
            <a:r>
              <a:rPr lang="it-IT" dirty="0"/>
              <a:t>Se ci sono </a:t>
            </a:r>
            <a:r>
              <a:rPr lang="it-IT" dirty="0">
                <a:solidFill>
                  <a:srgbClr val="FF0000"/>
                </a:solidFill>
              </a:rPr>
              <a:t>dubbi</a:t>
            </a:r>
            <a:r>
              <a:rPr lang="it-IT" dirty="0"/>
              <a:t> sulla validità del battesimo, il matrimonio è da considerarsi valido finché non si prova la mancanza del battesimo (una volta provato che uno dei due non era stato battezzato, il matrimonio sarebbe nullo per non aver ottenuto la dispensa</a:t>
            </a:r>
            <a:r>
              <a:rPr lang="es-ES" dirty="0"/>
              <a:t>).</a:t>
            </a:r>
            <a:r>
              <a:rPr lang="en-US" dirty="0"/>
              <a:t> </a:t>
            </a:r>
          </a:p>
        </p:txBody>
      </p:sp>
      <p:sp>
        <p:nvSpPr>
          <p:cNvPr id="6" name="TextBox 5"/>
          <p:cNvSpPr txBox="1"/>
          <p:nvPr/>
        </p:nvSpPr>
        <p:spPr>
          <a:xfrm>
            <a:off x="-1" y="2893499"/>
            <a:ext cx="5363081" cy="3600986"/>
          </a:xfrm>
          <a:prstGeom prst="rect">
            <a:avLst/>
          </a:prstGeom>
          <a:noFill/>
        </p:spPr>
        <p:txBody>
          <a:bodyPr wrap="square" rtlCol="0">
            <a:spAutoFit/>
          </a:bodyPr>
          <a:lstStyle/>
          <a:p>
            <a:r>
              <a:rPr lang="it-IT" sz="1900" dirty="0"/>
              <a:t>1086 - §1. E' invalido il matrimonio tra due persone, di cui una sia battezzata nella Chiesa cattolica o in essa accolta, e l'altra non battezzata </a:t>
            </a:r>
            <a:r>
              <a:rPr lang="es-ES" sz="1900" dirty="0"/>
              <a:t>.</a:t>
            </a:r>
            <a:endParaRPr lang="en-US" sz="1900" dirty="0"/>
          </a:p>
          <a:p>
            <a:r>
              <a:rPr lang="es-ES" sz="1900" dirty="0"/>
              <a:t> </a:t>
            </a:r>
            <a:r>
              <a:rPr lang="it-IT" sz="1900" dirty="0"/>
              <a:t>§2. Non si dispensi da questo impedimento se non dopo che siano state adempiute le condizioni di cui ai </a:t>
            </a:r>
            <a:r>
              <a:rPr lang="it-IT" sz="1900" dirty="0" err="1"/>
              <a:t>cann</a:t>
            </a:r>
            <a:r>
              <a:rPr lang="it-IT" sz="1900" dirty="0"/>
              <a:t>. 1125 e 1126</a:t>
            </a:r>
            <a:r>
              <a:rPr lang="es-ES" sz="1900" dirty="0"/>
              <a:t>.</a:t>
            </a:r>
            <a:endParaRPr lang="en-US" sz="1900" dirty="0"/>
          </a:p>
          <a:p>
            <a:r>
              <a:rPr lang="es-ES" sz="1900" dirty="0"/>
              <a:t> </a:t>
            </a:r>
            <a:r>
              <a:rPr lang="it-IT" sz="1900" dirty="0"/>
              <a:t> §3. Se al tempo della celebrazione del matrimonio una parte era ritenuta comunemente battezzata o era dubbio il suo battesimo, si deve presumere a norma del can. 1060 la validità del matrimonio finché non sia provato con certezza che una parte era battezzata e l'altra invece non battezzata</a:t>
            </a:r>
            <a:r>
              <a:rPr lang="es-ES" sz="1900" dirty="0"/>
              <a:t>.</a:t>
            </a:r>
            <a:endParaRPr lang="en-US" sz="1900" dirty="0"/>
          </a:p>
        </p:txBody>
      </p:sp>
    </p:spTree>
    <p:extLst>
      <p:ext uri="{BB962C8B-B14F-4D97-AF65-F5344CB8AC3E}">
        <p14:creationId xmlns:p14="http://schemas.microsoft.com/office/powerpoint/2010/main" val="27064947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7620000" cy="529112"/>
          </a:xfrm>
        </p:spPr>
        <p:txBody>
          <a:bodyPr/>
          <a:lstStyle/>
          <a:p>
            <a:r>
              <a:rPr lang="en-US" sz="3200" dirty="0" err="1"/>
              <a:t>Ordine</a:t>
            </a:r>
            <a:r>
              <a:rPr lang="en-US" sz="3200" dirty="0"/>
              <a:t> </a:t>
            </a:r>
            <a:r>
              <a:rPr lang="en-US" sz="3200" dirty="0" err="1"/>
              <a:t>sacro</a:t>
            </a:r>
            <a:endParaRPr lang="en-US" sz="3200" dirty="0"/>
          </a:p>
        </p:txBody>
      </p:sp>
      <p:sp>
        <p:nvSpPr>
          <p:cNvPr id="3" name="Content Placeholder 2"/>
          <p:cNvSpPr>
            <a:spLocks noGrp="1"/>
          </p:cNvSpPr>
          <p:nvPr>
            <p:ph sz="half" idx="1"/>
          </p:nvPr>
        </p:nvSpPr>
        <p:spPr>
          <a:xfrm>
            <a:off x="203200" y="982131"/>
            <a:ext cx="4165600" cy="5571069"/>
          </a:xfrm>
        </p:spPr>
        <p:txBody>
          <a:bodyPr>
            <a:normAutofit fontScale="70000" lnSpcReduction="20000"/>
          </a:bodyPr>
          <a:lstStyle/>
          <a:p>
            <a:pPr lvl="1"/>
            <a:r>
              <a:rPr lang="it-IT" sz="2600" dirty="0"/>
              <a:t>1087 - Attentano invalidamente al matrimonio coloro che sono costituiti nei sacri ordini</a:t>
            </a:r>
            <a:r>
              <a:rPr lang="es-ES" sz="2600" dirty="0"/>
              <a:t>.</a:t>
            </a:r>
            <a:endParaRPr lang="en-US" sz="2600" dirty="0"/>
          </a:p>
          <a:p>
            <a:r>
              <a:rPr lang="it-IT" sz="3100" dirty="0"/>
              <a:t>La ricezione degli ordini sacri comporta la libera accettazione del </a:t>
            </a:r>
            <a:r>
              <a:rPr lang="it-IT" sz="3100" dirty="0">
                <a:solidFill>
                  <a:srgbClr val="FF0000"/>
                </a:solidFill>
              </a:rPr>
              <a:t>celibato </a:t>
            </a:r>
            <a:r>
              <a:rPr lang="it-IT" sz="3100" dirty="0"/>
              <a:t>(con delle eccezioni). </a:t>
            </a:r>
          </a:p>
          <a:p>
            <a:pPr lvl="1"/>
            <a:r>
              <a:rPr lang="it-IT" sz="2700" dirty="0"/>
              <a:t>Regime diverso riguardo il celibato dei chierici nella Chiesa </a:t>
            </a:r>
            <a:r>
              <a:rPr lang="it-IT" sz="2700" dirty="0">
                <a:solidFill>
                  <a:srgbClr val="FF0000"/>
                </a:solidFill>
              </a:rPr>
              <a:t>latina</a:t>
            </a:r>
            <a:r>
              <a:rPr lang="it-IT" sz="2700" dirty="0"/>
              <a:t> e nelle Chiese </a:t>
            </a:r>
            <a:r>
              <a:rPr lang="it-IT" sz="2700" dirty="0">
                <a:solidFill>
                  <a:srgbClr val="FF0000"/>
                </a:solidFill>
              </a:rPr>
              <a:t>orientali</a:t>
            </a:r>
            <a:r>
              <a:rPr lang="it-IT" sz="2700" dirty="0"/>
              <a:t> </a:t>
            </a:r>
          </a:p>
          <a:p>
            <a:r>
              <a:rPr lang="it-IT" sz="3100" dirty="0"/>
              <a:t>L’impedimento esiste anche nelle chiese </a:t>
            </a:r>
            <a:r>
              <a:rPr lang="it-IT" sz="3100" dirty="0">
                <a:solidFill>
                  <a:srgbClr val="FF0000"/>
                </a:solidFill>
              </a:rPr>
              <a:t>orientali</a:t>
            </a:r>
            <a:r>
              <a:rPr lang="it-IT" sz="3100" dirty="0"/>
              <a:t>: una volta ordinati  (anche se diventano vedovi o il precedente matrimonio è stato annullato), non possono risposarsi (cfr. CCEO can. 804).</a:t>
            </a:r>
          </a:p>
        </p:txBody>
      </p:sp>
      <p:sp>
        <p:nvSpPr>
          <p:cNvPr id="5" name="TextBox 4"/>
          <p:cNvSpPr txBox="1"/>
          <p:nvPr/>
        </p:nvSpPr>
        <p:spPr>
          <a:xfrm>
            <a:off x="4724399" y="526473"/>
            <a:ext cx="3860913" cy="3000821"/>
          </a:xfrm>
          <a:prstGeom prst="rect">
            <a:avLst/>
          </a:prstGeom>
          <a:noFill/>
        </p:spPr>
        <p:txBody>
          <a:bodyPr wrap="square" rtlCol="0">
            <a:spAutoFit/>
          </a:bodyPr>
          <a:lstStyle/>
          <a:p>
            <a:r>
              <a:rPr lang="it-IT" sz="2100" dirty="0"/>
              <a:t>Di diritto </a:t>
            </a:r>
            <a:r>
              <a:rPr lang="it-IT" sz="2100" dirty="0">
                <a:solidFill>
                  <a:srgbClr val="FF0000"/>
                </a:solidFill>
              </a:rPr>
              <a:t>positivo</a:t>
            </a:r>
            <a:r>
              <a:rPr lang="it-IT" sz="2100" dirty="0"/>
              <a:t>. La dispensa è </a:t>
            </a:r>
            <a:r>
              <a:rPr lang="it-IT" sz="2100" dirty="0">
                <a:solidFill>
                  <a:srgbClr val="FF0000"/>
                </a:solidFill>
              </a:rPr>
              <a:t>riservata</a:t>
            </a:r>
            <a:r>
              <a:rPr lang="it-IT" sz="2100" dirty="0"/>
              <a:t> alla Sede Apostolica (cfr. can. 1078 § 2), che la concede raramente per il presbiterato e praticamente mai per l'episcopato.</a:t>
            </a:r>
          </a:p>
          <a:p>
            <a:r>
              <a:rPr lang="it-IT" sz="2100" dirty="0"/>
              <a:t>La dispensa dell’impedimento è diversa dalla perdita dello stato clericale.</a:t>
            </a:r>
          </a:p>
        </p:txBody>
      </p:sp>
      <p:pic>
        <p:nvPicPr>
          <p:cNvPr id="8" name="Content Placeholder 7" descr="pope familia.jpg"/>
          <p:cNvPicPr>
            <a:picLocks noGrp="1" noChangeAspect="1"/>
          </p:cNvPicPr>
          <p:nvPr>
            <p:ph sz="half" idx="2"/>
          </p:nvPr>
        </p:nvPicPr>
        <p:blipFill>
          <a:blip r:embed="rId2">
            <a:extLst>
              <a:ext uri="{28A0092B-C50C-407E-A947-70E740481C1C}">
                <a14:useLocalDpi xmlns:a14="http://schemas.microsoft.com/office/drawing/2010/main" val="0"/>
              </a:ext>
            </a:extLst>
          </a:blip>
          <a:srcRect t="-4288" b="-4288"/>
          <a:stretch>
            <a:fillRect/>
          </a:stretch>
        </p:blipFill>
        <p:spPr>
          <a:xfrm>
            <a:off x="4419600" y="3488277"/>
            <a:ext cx="4724400" cy="3369723"/>
          </a:xfrm>
        </p:spPr>
      </p:pic>
    </p:spTree>
    <p:extLst>
      <p:ext uri="{BB962C8B-B14F-4D97-AF65-F5344CB8AC3E}">
        <p14:creationId xmlns:p14="http://schemas.microsoft.com/office/powerpoint/2010/main" val="41179491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128" y="180109"/>
            <a:ext cx="8260672" cy="401782"/>
          </a:xfrm>
        </p:spPr>
        <p:txBody>
          <a:bodyPr>
            <a:noAutofit/>
          </a:bodyPr>
          <a:lstStyle/>
          <a:p>
            <a:r>
              <a:rPr lang="en-US" sz="3000" dirty="0" err="1"/>
              <a:t>Relazioni</a:t>
            </a:r>
            <a:r>
              <a:rPr lang="en-US" sz="3000" dirty="0"/>
              <a:t> </a:t>
            </a:r>
            <a:r>
              <a:rPr lang="en-US" sz="3000" dirty="0" err="1"/>
              <a:t>familiari</a:t>
            </a:r>
            <a:endParaRPr lang="en-US" sz="3000" dirty="0"/>
          </a:p>
        </p:txBody>
      </p:sp>
      <p:pic>
        <p:nvPicPr>
          <p:cNvPr id="6" name="Content Placeholder 5" descr="bici.jpg"/>
          <p:cNvPicPr>
            <a:picLocks noGrp="1" noChangeAspect="1"/>
          </p:cNvPicPr>
          <p:nvPr>
            <p:ph idx="1"/>
          </p:nvPr>
        </p:nvPicPr>
        <p:blipFill>
          <a:blip r:embed="rId2">
            <a:extLst>
              <a:ext uri="{28A0092B-C50C-407E-A947-70E740481C1C}">
                <a14:useLocalDpi xmlns:a14="http://schemas.microsoft.com/office/drawing/2010/main" val="0"/>
              </a:ext>
            </a:extLst>
          </a:blip>
          <a:srcRect l="20714" r="20714"/>
          <a:stretch>
            <a:fillRect/>
          </a:stretch>
        </p:blipFill>
        <p:spPr>
          <a:xfrm>
            <a:off x="142875" y="1041928"/>
            <a:ext cx="4574472" cy="4974697"/>
          </a:xfrm>
        </p:spPr>
      </p:pic>
      <p:sp>
        <p:nvSpPr>
          <p:cNvPr id="5" name="TextBox 4"/>
          <p:cNvSpPr txBox="1"/>
          <p:nvPr/>
        </p:nvSpPr>
        <p:spPr>
          <a:xfrm>
            <a:off x="4762500" y="904875"/>
            <a:ext cx="3601269" cy="5693867"/>
          </a:xfrm>
          <a:prstGeom prst="rect">
            <a:avLst/>
          </a:prstGeom>
          <a:noFill/>
        </p:spPr>
        <p:txBody>
          <a:bodyPr wrap="square" rtlCol="0">
            <a:spAutoFit/>
          </a:bodyPr>
          <a:lstStyle/>
          <a:p>
            <a:r>
              <a:rPr lang="it-IT" sz="2600" dirty="0"/>
              <a:t>Quella </a:t>
            </a:r>
            <a:r>
              <a:rPr lang="it-IT" sz="2600" dirty="0">
                <a:solidFill>
                  <a:srgbClr val="FF0000"/>
                </a:solidFill>
              </a:rPr>
              <a:t>coniugale</a:t>
            </a:r>
            <a:r>
              <a:rPr lang="it-IT" sz="2600" dirty="0"/>
              <a:t> è la prima delle relazioni familiari.</a:t>
            </a:r>
          </a:p>
          <a:p>
            <a:r>
              <a:rPr lang="it-IT" sz="2600" b="1" dirty="0"/>
              <a:t>Caratteristiche </a:t>
            </a:r>
            <a:r>
              <a:rPr lang="it-IT" sz="2600" dirty="0"/>
              <a:t>delle relazioni familiari: interpersonali e complementari; intrapersonali (definiscono l’identità della persona in relazione con gli altri); biografiche; irriducibili; </a:t>
            </a:r>
            <a:r>
              <a:rPr lang="it-IT" sz="2600" dirty="0" err="1"/>
              <a:t>comunionali</a:t>
            </a:r>
            <a:r>
              <a:rPr lang="it-IT" sz="2600" dirty="0"/>
              <a:t>.</a:t>
            </a:r>
            <a:endParaRPr lang="it-IT" sz="2600" b="1" dirty="0"/>
          </a:p>
          <a:p>
            <a:endParaRPr lang="en-US" sz="2600" dirty="0"/>
          </a:p>
        </p:txBody>
      </p:sp>
    </p:spTree>
    <p:extLst>
      <p:ext uri="{BB962C8B-B14F-4D97-AF65-F5344CB8AC3E}">
        <p14:creationId xmlns:p14="http://schemas.microsoft.com/office/powerpoint/2010/main" val="32719230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5439"/>
            <a:ext cx="7620000" cy="501757"/>
          </a:xfrm>
        </p:spPr>
        <p:txBody>
          <a:bodyPr/>
          <a:lstStyle/>
          <a:p>
            <a:r>
              <a:rPr lang="es-ES" sz="2500" dirty="0"/>
              <a:t>Benedetto XVI, Es. Ap. </a:t>
            </a:r>
            <a:r>
              <a:rPr lang="es-ES" sz="2500" dirty="0" err="1"/>
              <a:t>Sacramentum</a:t>
            </a:r>
            <a:r>
              <a:rPr lang="es-ES" sz="2500" dirty="0"/>
              <a:t> </a:t>
            </a:r>
            <a:r>
              <a:rPr lang="es-ES" sz="2500" dirty="0" err="1"/>
              <a:t>caritatis</a:t>
            </a:r>
            <a:r>
              <a:rPr lang="es-ES" sz="2500" dirty="0"/>
              <a:t> 24 e </a:t>
            </a:r>
            <a:r>
              <a:rPr lang="es-ES" sz="2500" dirty="0" err="1"/>
              <a:t>il</a:t>
            </a:r>
            <a:r>
              <a:rPr lang="es-ES" sz="2500" dirty="0"/>
              <a:t> celibato.</a:t>
            </a:r>
            <a:endParaRPr lang="en-US" sz="2500" dirty="0"/>
          </a:p>
        </p:txBody>
      </p:sp>
      <p:sp>
        <p:nvSpPr>
          <p:cNvPr id="3" name="Content Placeholder 2"/>
          <p:cNvSpPr>
            <a:spLocks noGrp="1"/>
          </p:cNvSpPr>
          <p:nvPr>
            <p:ph idx="1"/>
          </p:nvPr>
        </p:nvSpPr>
        <p:spPr>
          <a:xfrm>
            <a:off x="1" y="627197"/>
            <a:ext cx="8562108" cy="6230803"/>
          </a:xfrm>
        </p:spPr>
        <p:txBody>
          <a:bodyPr>
            <a:normAutofit fontScale="92500" lnSpcReduction="10000"/>
          </a:bodyPr>
          <a:lstStyle/>
          <a:p>
            <a:r>
              <a:rPr lang="it-IT" dirty="0"/>
              <a:t>«I Padri sinodali hanno voluto sottolineare che il sacerdozio ministeriale richiede, attraverso l'Ordinazione, la </a:t>
            </a:r>
            <a:r>
              <a:rPr lang="it-IT" dirty="0">
                <a:solidFill>
                  <a:srgbClr val="FF0000"/>
                </a:solidFill>
              </a:rPr>
              <a:t>piena configurazione a Cristo</a:t>
            </a:r>
            <a:r>
              <a:rPr lang="it-IT" dirty="0"/>
              <a:t>. Pur nel rispetto della </a:t>
            </a:r>
            <a:r>
              <a:rPr lang="it-IT" dirty="0">
                <a:solidFill>
                  <a:srgbClr val="FF0000"/>
                </a:solidFill>
              </a:rPr>
              <a:t>differente prassi e tradizione orientale</a:t>
            </a:r>
            <a:r>
              <a:rPr lang="it-IT" dirty="0"/>
              <a:t>, è necessario ribadire il </a:t>
            </a:r>
            <a:r>
              <a:rPr lang="it-IT" dirty="0">
                <a:solidFill>
                  <a:srgbClr val="FF0000"/>
                </a:solidFill>
              </a:rPr>
              <a:t>senso profondo del celibato </a:t>
            </a:r>
            <a:r>
              <a:rPr lang="it-IT" dirty="0"/>
              <a:t>sacerdotale, ritenuto giustamente una ricchezza inestimabile, e confermato anche dalla prassi orientale di scegliere i Vescovi solo tra coloro che vivono nel celibato e che tiene in grande onore la scelta del celibato operata da numerosi presbiteri. In tale scelta del sacerdote, infatti, trovano peculiare espressione la dedizione che lo </a:t>
            </a:r>
            <a:r>
              <a:rPr lang="it-IT" dirty="0">
                <a:solidFill>
                  <a:srgbClr val="FF0000"/>
                </a:solidFill>
              </a:rPr>
              <a:t>conforma a Cristo </a:t>
            </a:r>
            <a:r>
              <a:rPr lang="it-IT" dirty="0"/>
              <a:t>e l'offerta esclusiva di se stesso per il Regno di Dio. Il fatto che Cristo stesso, sacerdote in eterno, abbia vissuto la sua missione fino al sacrificio della croce nello stato di verginità costituisce il punto di riferimento sicuro per cogliere il </a:t>
            </a:r>
            <a:r>
              <a:rPr lang="it-IT" dirty="0">
                <a:solidFill>
                  <a:srgbClr val="FF0000"/>
                </a:solidFill>
              </a:rPr>
              <a:t>senso della tradizione della Chiesa latina </a:t>
            </a:r>
            <a:r>
              <a:rPr lang="it-IT" dirty="0"/>
              <a:t>a questo proposito. Pertanto, </a:t>
            </a:r>
            <a:r>
              <a:rPr lang="it-IT" b="1" dirty="0">
                <a:solidFill>
                  <a:srgbClr val="FF0000"/>
                </a:solidFill>
              </a:rPr>
              <a:t>non</a:t>
            </a:r>
            <a:r>
              <a:rPr lang="it-IT" dirty="0"/>
              <a:t> è sufficiente comprendere il celibato sacerdotale in termini meramente </a:t>
            </a:r>
            <a:r>
              <a:rPr lang="it-IT" dirty="0">
                <a:solidFill>
                  <a:srgbClr val="FF0000"/>
                </a:solidFill>
              </a:rPr>
              <a:t>funzionali</a:t>
            </a:r>
            <a:r>
              <a:rPr lang="it-IT" dirty="0"/>
              <a:t>. In realtà, esso rappresenta una speciale conformazione allo stile di vita di Cristo stesso. Tale </a:t>
            </a:r>
            <a:r>
              <a:rPr lang="it-IT" dirty="0">
                <a:solidFill>
                  <a:srgbClr val="FF0000"/>
                </a:solidFill>
              </a:rPr>
              <a:t>scelta è innanzitutto sponsale</a:t>
            </a:r>
            <a:r>
              <a:rPr lang="it-IT" dirty="0"/>
              <a:t>; è immedesimazione con il cuore di Cristo Sposo che dà la vita per la sua Sposa. In unità con la grande tradizione ecclesiale, con il CVII e con i Sommi Pontefici miei predecessori, ribadisco la bellezza e l'importanza di una vita sacerdotale vissuta nel celibato come segno espressivo della dedizione totale ed esclusiva a Cristo, alla Chiesa e al Regno di Dio, e ne confermo quindi l'obbligatorietà per la tradizione latina. Il celibato sacerdotale vissuto con maturità, letizia e dedizione è una grandissima benedizione per la Chiesa e per la stessa società"</a:t>
            </a:r>
            <a:endParaRPr lang="en-US" dirty="0"/>
          </a:p>
        </p:txBody>
      </p:sp>
    </p:spTree>
    <p:extLst>
      <p:ext uri="{BB962C8B-B14F-4D97-AF65-F5344CB8AC3E}">
        <p14:creationId xmlns:p14="http://schemas.microsoft.com/office/powerpoint/2010/main" val="27045552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795172" y="274638"/>
            <a:ext cx="348828" cy="1143000"/>
          </a:xfrm>
        </p:spPr>
        <p:txBody>
          <a:bodyPr/>
          <a:lstStyle/>
          <a:p>
            <a:endParaRPr lang="en-US" dirty="0"/>
          </a:p>
        </p:txBody>
      </p:sp>
      <p:sp>
        <p:nvSpPr>
          <p:cNvPr id="5" name="Content Placeholder 4"/>
          <p:cNvSpPr>
            <a:spLocks noGrp="1"/>
          </p:cNvSpPr>
          <p:nvPr>
            <p:ph idx="1"/>
          </p:nvPr>
        </p:nvSpPr>
        <p:spPr>
          <a:xfrm>
            <a:off x="0" y="692726"/>
            <a:ext cx="8409709" cy="6165273"/>
          </a:xfrm>
        </p:spPr>
        <p:txBody>
          <a:bodyPr>
            <a:normAutofit/>
          </a:bodyPr>
          <a:lstStyle/>
          <a:p>
            <a:r>
              <a:rPr lang="es-AR" sz="2400" dirty="0"/>
              <a:t>A partire dal terzo secolo c'è stata l'usanza del celibato tra molti chierici e la diffusione, sia in Oriente che in Occidente, della libera pratica del celibato tra i ministri sacri. Ne sono testimonianza molti scrittori ecclesiastici e Padri come Tertulliano, Sant'Epifanio, Sant'Efrem, Sant'Eusebio di Cesarea, San Cirillo di Gerusalemme, Sant'Ambrogio di Milano, Sant'Agostino, San Girolamo. </a:t>
            </a:r>
          </a:p>
          <a:p>
            <a:r>
              <a:rPr lang="es-AR" sz="2400" dirty="0"/>
              <a:t>Su questi presupposti, la Chiesa sancì le </a:t>
            </a:r>
            <a:r>
              <a:rPr lang="es-AR" sz="2400" dirty="0">
                <a:solidFill>
                  <a:srgbClr val="FF0000"/>
                </a:solidFill>
              </a:rPr>
              <a:t>due tradizioni </a:t>
            </a:r>
            <a:r>
              <a:rPr lang="es-AR" sz="2400" dirty="0"/>
              <a:t>nel corso del tempo: in </a:t>
            </a:r>
            <a:r>
              <a:rPr lang="es-AR" sz="2400" b="1" dirty="0"/>
              <a:t>Oriente</a:t>
            </a:r>
            <a:r>
              <a:rPr lang="es-AR" sz="2400" dirty="0"/>
              <a:t> già nel 692 al Concilio di Trullo (a Costantinopoli) fu sancita l'usanza attuale per i cattolici orientali (continenza assoluta per i vescovi; e permesso di sposarsi per tutti i chierici inferiori prima dell'ordinazione); in </a:t>
            </a:r>
            <a:r>
              <a:rPr lang="es-AR" sz="2400" b="1" dirty="0"/>
              <a:t>Occidente</a:t>
            </a:r>
            <a:r>
              <a:rPr lang="es-AR" sz="2400" dirty="0"/>
              <a:t>, il celibato fu reso obbligatorio per tutti i sacerdoti al Concilio di Elvira (tra il 295-304).</a:t>
            </a:r>
          </a:p>
        </p:txBody>
      </p:sp>
    </p:spTree>
    <p:extLst>
      <p:ext uri="{BB962C8B-B14F-4D97-AF65-F5344CB8AC3E}">
        <p14:creationId xmlns:p14="http://schemas.microsoft.com/office/powerpoint/2010/main" val="170560255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321118" cy="639762"/>
          </a:xfrm>
        </p:spPr>
        <p:txBody>
          <a:bodyPr/>
          <a:lstStyle/>
          <a:p>
            <a:r>
              <a:rPr lang="en-US" sz="3000" dirty="0" err="1"/>
              <a:t>Voto</a:t>
            </a:r>
            <a:endParaRPr lang="en-US" sz="3000" dirty="0"/>
          </a:p>
        </p:txBody>
      </p:sp>
      <p:sp>
        <p:nvSpPr>
          <p:cNvPr id="3" name="Content Placeholder 2"/>
          <p:cNvSpPr>
            <a:spLocks noGrp="1"/>
          </p:cNvSpPr>
          <p:nvPr>
            <p:ph sz="half" idx="1"/>
          </p:nvPr>
        </p:nvSpPr>
        <p:spPr>
          <a:xfrm>
            <a:off x="152399" y="1049867"/>
            <a:ext cx="4859867" cy="5672666"/>
          </a:xfrm>
        </p:spPr>
        <p:txBody>
          <a:bodyPr>
            <a:normAutofit fontScale="92500" lnSpcReduction="20000"/>
          </a:bodyPr>
          <a:lstStyle/>
          <a:p>
            <a:r>
              <a:rPr lang="it-IT" dirty="0"/>
              <a:t>La </a:t>
            </a:r>
            <a:r>
              <a:rPr lang="it-IT" b="1" dirty="0">
                <a:solidFill>
                  <a:srgbClr val="FF0000"/>
                </a:solidFill>
              </a:rPr>
              <a:t>finalità</a:t>
            </a:r>
            <a:r>
              <a:rPr lang="it-IT" dirty="0"/>
              <a:t> è salvaguardare gli impegni della professione religiosa. Il voto (di castità) si riferisce al voto fatto in un istituto </a:t>
            </a:r>
            <a:r>
              <a:rPr lang="it-IT" b="1" dirty="0"/>
              <a:t>religioso</a:t>
            </a:r>
            <a:r>
              <a:rPr lang="it-IT" dirty="0"/>
              <a:t> (non secolare o società di vita apostolica), </a:t>
            </a:r>
            <a:r>
              <a:rPr lang="it-IT" b="1" dirty="0"/>
              <a:t>pubblico</a:t>
            </a:r>
            <a:r>
              <a:rPr lang="it-IT" dirty="0"/>
              <a:t> (non privato), </a:t>
            </a:r>
            <a:r>
              <a:rPr lang="it-IT" b="1" dirty="0"/>
              <a:t>perpetuo</a:t>
            </a:r>
            <a:r>
              <a:rPr lang="it-IT" dirty="0"/>
              <a:t> (non temporaneo), e non si applica ad altri impegni diversi dal voto (giuramenti, promesse...).</a:t>
            </a:r>
          </a:p>
          <a:p>
            <a:r>
              <a:rPr lang="it-IT" dirty="0"/>
              <a:t>Di diritto </a:t>
            </a:r>
            <a:r>
              <a:rPr lang="it-IT" b="1" dirty="0">
                <a:solidFill>
                  <a:srgbClr val="FF0000"/>
                </a:solidFill>
              </a:rPr>
              <a:t>positivo</a:t>
            </a:r>
            <a:r>
              <a:rPr lang="it-IT" dirty="0"/>
              <a:t>. Se il voto è stato fatto in un </a:t>
            </a:r>
            <a:r>
              <a:rPr lang="it-IT" dirty="0">
                <a:solidFill>
                  <a:srgbClr val="FF0000"/>
                </a:solidFill>
              </a:rPr>
              <a:t>istituto religioso di diritto </a:t>
            </a:r>
            <a:r>
              <a:rPr lang="it-IT" b="1" dirty="0">
                <a:solidFill>
                  <a:srgbClr val="FF0000"/>
                </a:solidFill>
              </a:rPr>
              <a:t>pontificio</a:t>
            </a:r>
            <a:r>
              <a:rPr lang="it-IT" dirty="0"/>
              <a:t>, la dispensa è </a:t>
            </a:r>
            <a:r>
              <a:rPr lang="it-IT" b="1" dirty="0"/>
              <a:t>riservata</a:t>
            </a:r>
            <a:r>
              <a:rPr lang="it-IT" dirty="0"/>
              <a:t> alla Sede Apostolica. </a:t>
            </a:r>
          </a:p>
        </p:txBody>
      </p:sp>
      <p:pic>
        <p:nvPicPr>
          <p:cNvPr id="5" name="Content Placeholder 4" descr="religiosas.jpg"/>
          <p:cNvPicPr>
            <a:picLocks noGrp="1" noChangeAspect="1"/>
          </p:cNvPicPr>
          <p:nvPr>
            <p:ph sz="half" idx="2"/>
          </p:nvPr>
        </p:nvPicPr>
        <p:blipFill>
          <a:blip r:embed="rId2">
            <a:extLst>
              <a:ext uri="{28A0092B-C50C-407E-A947-70E740481C1C}">
                <a14:useLocalDpi xmlns:a14="http://schemas.microsoft.com/office/drawing/2010/main" val="0"/>
              </a:ext>
            </a:extLst>
          </a:blip>
          <a:srcRect t="-2735" b="-2735"/>
          <a:stretch>
            <a:fillRect/>
          </a:stretch>
        </p:blipFill>
        <p:spPr>
          <a:xfrm>
            <a:off x="5486400" y="3674533"/>
            <a:ext cx="3657600" cy="2567093"/>
          </a:xfrm>
        </p:spPr>
      </p:pic>
      <p:sp>
        <p:nvSpPr>
          <p:cNvPr id="7" name="Rectangle 6"/>
          <p:cNvSpPr/>
          <p:nvPr/>
        </p:nvSpPr>
        <p:spPr>
          <a:xfrm>
            <a:off x="5604932" y="1049867"/>
            <a:ext cx="2980267" cy="2354491"/>
          </a:xfrm>
          <a:prstGeom prst="rect">
            <a:avLst/>
          </a:prstGeom>
        </p:spPr>
        <p:txBody>
          <a:bodyPr wrap="square">
            <a:spAutoFit/>
          </a:bodyPr>
          <a:lstStyle/>
          <a:p>
            <a:r>
              <a:rPr lang="es-ES" sz="2100" i="1" dirty="0"/>
              <a:t>1088. </a:t>
            </a:r>
            <a:r>
              <a:rPr lang="it-IT" sz="2100" i="1" dirty="0"/>
              <a:t>Attentano invalidamente il matrimonio coloro che sono vincolati dal voto pubblico perpetuo di castità emesso in un istituto religioso</a:t>
            </a:r>
            <a:endParaRPr lang="en-US" sz="2100" i="1" dirty="0"/>
          </a:p>
        </p:txBody>
      </p:sp>
    </p:spTree>
    <p:extLst>
      <p:ext uri="{BB962C8B-B14F-4D97-AF65-F5344CB8AC3E}">
        <p14:creationId xmlns:p14="http://schemas.microsoft.com/office/powerpoint/2010/main" val="299405365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437468" cy="673629"/>
          </a:xfrm>
        </p:spPr>
        <p:txBody>
          <a:bodyPr/>
          <a:lstStyle/>
          <a:p>
            <a:r>
              <a:rPr lang="en-US" sz="3000" dirty="0" err="1"/>
              <a:t>Ratto</a:t>
            </a:r>
            <a:endParaRPr lang="en-US" sz="3000" dirty="0"/>
          </a:p>
        </p:txBody>
      </p:sp>
      <p:pic>
        <p:nvPicPr>
          <p:cNvPr id="5" name="Content Placeholder 4" descr="raptada.jpg"/>
          <p:cNvPicPr>
            <a:picLocks noGrp="1" noChangeAspect="1"/>
          </p:cNvPicPr>
          <p:nvPr>
            <p:ph sz="half" idx="1"/>
          </p:nvPr>
        </p:nvPicPr>
        <p:blipFill>
          <a:blip r:embed="rId2">
            <a:extLst>
              <a:ext uri="{28A0092B-C50C-407E-A947-70E740481C1C}">
                <a14:useLocalDpi xmlns:a14="http://schemas.microsoft.com/office/drawing/2010/main" val="0"/>
              </a:ext>
            </a:extLst>
          </a:blip>
          <a:srcRect t="-17667" b="-17667"/>
          <a:stretch>
            <a:fillRect/>
          </a:stretch>
        </p:blipFill>
        <p:spPr>
          <a:xfrm>
            <a:off x="-1484" y="1185333"/>
            <a:ext cx="3896152" cy="2980268"/>
          </a:xfrm>
        </p:spPr>
      </p:pic>
      <p:sp>
        <p:nvSpPr>
          <p:cNvPr id="4" name="Content Placeholder 3"/>
          <p:cNvSpPr>
            <a:spLocks noGrp="1"/>
          </p:cNvSpPr>
          <p:nvPr>
            <p:ph sz="half" idx="2"/>
          </p:nvPr>
        </p:nvSpPr>
        <p:spPr>
          <a:xfrm>
            <a:off x="4562201" y="439037"/>
            <a:ext cx="3942723" cy="6232091"/>
          </a:xfrm>
        </p:spPr>
        <p:txBody>
          <a:bodyPr>
            <a:normAutofit fontScale="92500" lnSpcReduction="20000"/>
          </a:bodyPr>
          <a:lstStyle/>
          <a:p>
            <a:r>
              <a:rPr lang="it-IT" dirty="0"/>
              <a:t>Deve essere un maschio che trattiene una donna, non il contrario (entrambe le possibilità sono possibili nel CCEO).</a:t>
            </a:r>
          </a:p>
          <a:p>
            <a:r>
              <a:rPr lang="it-IT" dirty="0"/>
              <a:t>Di diritto </a:t>
            </a:r>
            <a:r>
              <a:rPr lang="it-IT" b="1" dirty="0">
                <a:solidFill>
                  <a:srgbClr val="FF0000"/>
                </a:solidFill>
              </a:rPr>
              <a:t>positivo</a:t>
            </a:r>
            <a:r>
              <a:rPr lang="it-IT" dirty="0"/>
              <a:t> può essere dispensato, ma di fatto non viene dispensato perché è più ragionevole che la donna riacquisti la sua libertà e decida se vuole sposarsi.</a:t>
            </a:r>
          </a:p>
          <a:p>
            <a:r>
              <a:rPr lang="it-IT" dirty="0"/>
              <a:t> La dispensa è possibile quando si convalida un matrimonio concluso (invalidamente) durante il rapimento. </a:t>
            </a:r>
          </a:p>
        </p:txBody>
      </p:sp>
      <p:sp>
        <p:nvSpPr>
          <p:cNvPr id="7" name="Rectangle 6"/>
          <p:cNvSpPr/>
          <p:nvPr/>
        </p:nvSpPr>
        <p:spPr>
          <a:xfrm>
            <a:off x="1" y="3979333"/>
            <a:ext cx="4809066" cy="2246769"/>
          </a:xfrm>
          <a:prstGeom prst="rect">
            <a:avLst/>
          </a:prstGeom>
        </p:spPr>
        <p:txBody>
          <a:bodyPr wrap="square">
            <a:spAutoFit/>
          </a:bodyPr>
          <a:lstStyle/>
          <a:p>
            <a:r>
              <a:rPr lang="es-ES" sz="2000" i="1" dirty="0"/>
              <a:t>1089. </a:t>
            </a:r>
            <a:r>
              <a:rPr lang="it-IT" sz="2000" i="1" dirty="0"/>
              <a:t>Non è possibile costituire un valido matrimonio tra l'uomo e la donna rapita o almeno trattenuta allo scopo di contrarre matrimonio con essa, se non dopo che la donna, separata dal rapitore e posta in un luogo sicuro e libero, scelga spontaneamente il matrimonio </a:t>
            </a:r>
            <a:endParaRPr lang="en-US" sz="2000" i="1" dirty="0"/>
          </a:p>
        </p:txBody>
      </p:sp>
    </p:spTree>
    <p:extLst>
      <p:ext uri="{BB962C8B-B14F-4D97-AF65-F5344CB8AC3E}">
        <p14:creationId xmlns:p14="http://schemas.microsoft.com/office/powerpoint/2010/main" val="32027175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453495"/>
          </a:xfrm>
        </p:spPr>
        <p:txBody>
          <a:bodyPr/>
          <a:lstStyle/>
          <a:p>
            <a:r>
              <a:rPr lang="en-US" sz="3000" dirty="0" err="1"/>
              <a:t>Crimine</a:t>
            </a:r>
            <a:endParaRPr lang="en-US" sz="3000" dirty="0"/>
          </a:p>
        </p:txBody>
      </p:sp>
      <p:sp>
        <p:nvSpPr>
          <p:cNvPr id="3" name="Content Placeholder 2"/>
          <p:cNvSpPr>
            <a:spLocks noGrp="1"/>
          </p:cNvSpPr>
          <p:nvPr>
            <p:ph sz="half" idx="1"/>
          </p:nvPr>
        </p:nvSpPr>
        <p:spPr>
          <a:xfrm>
            <a:off x="254001" y="1219201"/>
            <a:ext cx="4233332" cy="5520266"/>
          </a:xfrm>
        </p:spPr>
        <p:txBody>
          <a:bodyPr>
            <a:normAutofit fontScale="92500" lnSpcReduction="10000"/>
          </a:bodyPr>
          <a:lstStyle/>
          <a:p>
            <a:r>
              <a:rPr lang="it-IT" dirty="0"/>
              <a:t>Ci sono diverse </a:t>
            </a:r>
            <a:r>
              <a:rPr lang="it-IT" dirty="0">
                <a:solidFill>
                  <a:srgbClr val="FF0000"/>
                </a:solidFill>
              </a:rPr>
              <a:t>possibilità</a:t>
            </a:r>
            <a:r>
              <a:rPr lang="it-IT" dirty="0"/>
              <a:t>: qualcuno uccide il proprio coniuge o quello della persona che intende sposare; entrambi uccidono il coniuge di uno di loro (in questo caso non è richiesto che abbiano commesso il crimine a scopo di matrimonio).</a:t>
            </a:r>
          </a:p>
          <a:p>
            <a:r>
              <a:rPr lang="it-IT" dirty="0"/>
              <a:t>È di diritto positivo; la dispensa è </a:t>
            </a:r>
            <a:r>
              <a:rPr lang="it-IT" dirty="0">
                <a:solidFill>
                  <a:srgbClr val="FF0000"/>
                </a:solidFill>
              </a:rPr>
              <a:t>riservata</a:t>
            </a:r>
            <a:r>
              <a:rPr lang="it-IT" dirty="0"/>
              <a:t> alla Sede Apostolica (cfr. can. 1078 § 2).</a:t>
            </a:r>
          </a:p>
          <a:p>
            <a:endParaRPr lang="en-US" dirty="0"/>
          </a:p>
        </p:txBody>
      </p:sp>
      <p:pic>
        <p:nvPicPr>
          <p:cNvPr id="5" name="Content Placeholder 4" descr="mujer cuchillo.jpg"/>
          <p:cNvPicPr>
            <a:picLocks noGrp="1" noChangeAspect="1"/>
          </p:cNvPicPr>
          <p:nvPr>
            <p:ph sz="half" idx="2"/>
          </p:nvPr>
        </p:nvPicPr>
        <p:blipFill>
          <a:blip r:embed="rId2">
            <a:extLst>
              <a:ext uri="{28A0092B-C50C-407E-A947-70E740481C1C}">
                <a14:useLocalDpi xmlns:a14="http://schemas.microsoft.com/office/drawing/2010/main" val="0"/>
              </a:ext>
            </a:extLst>
          </a:blip>
          <a:srcRect t="-7553" b="-7553"/>
          <a:stretch>
            <a:fillRect/>
          </a:stretch>
        </p:blipFill>
        <p:spPr>
          <a:xfrm>
            <a:off x="5046132" y="118533"/>
            <a:ext cx="4097868" cy="3386667"/>
          </a:xfrm>
        </p:spPr>
      </p:pic>
      <p:sp>
        <p:nvSpPr>
          <p:cNvPr id="7" name="Rectangle 6"/>
          <p:cNvSpPr/>
          <p:nvPr/>
        </p:nvSpPr>
        <p:spPr>
          <a:xfrm>
            <a:off x="4703302" y="3395441"/>
            <a:ext cx="3866222" cy="2646878"/>
          </a:xfrm>
          <a:prstGeom prst="rect">
            <a:avLst/>
          </a:prstGeom>
        </p:spPr>
        <p:txBody>
          <a:bodyPr wrap="square">
            <a:spAutoFit/>
          </a:bodyPr>
          <a:lstStyle/>
          <a:p>
            <a:r>
              <a:rPr lang="it-IT" dirty="0"/>
              <a:t>1090 - §1. Chi, allo scopo di celebrare il matrimonio con una determinata persona, uccide il coniuge di questa o il proprio, attenta invalidamente a tale matrimonio</a:t>
            </a:r>
            <a:r>
              <a:rPr lang="es-ES" sz="1900" dirty="0"/>
              <a:t>.</a:t>
            </a:r>
            <a:endParaRPr lang="en-US" sz="1900" dirty="0"/>
          </a:p>
          <a:p>
            <a:r>
              <a:rPr lang="es-ES" sz="1900" dirty="0"/>
              <a:t> § 2. </a:t>
            </a:r>
            <a:r>
              <a:rPr lang="it-IT" dirty="0"/>
              <a:t>Attentano pure invalidamente al matrimonio tra loro quelli che cooperano fisicamente o moralmente all'uccisione di un coniuge</a:t>
            </a:r>
            <a:r>
              <a:rPr lang="it-IT" sz="2000" dirty="0"/>
              <a:t> </a:t>
            </a:r>
            <a:endParaRPr lang="en-US" sz="1900" dirty="0"/>
          </a:p>
        </p:txBody>
      </p:sp>
    </p:spTree>
    <p:extLst>
      <p:ext uri="{BB962C8B-B14F-4D97-AF65-F5344CB8AC3E}">
        <p14:creationId xmlns:p14="http://schemas.microsoft.com/office/powerpoint/2010/main" val="379322377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Parentela</a:t>
            </a:r>
            <a:endParaRPr lang="en-US" dirty="0"/>
          </a:p>
        </p:txBody>
      </p:sp>
      <p:pic>
        <p:nvPicPr>
          <p:cNvPr id="5" name="Content Placeholder 4" descr="gemelos2.jpg"/>
          <p:cNvPicPr>
            <a:picLocks noGrp="1" noChangeAspect="1"/>
          </p:cNvPicPr>
          <p:nvPr>
            <p:ph sz="half" idx="1"/>
          </p:nvPr>
        </p:nvPicPr>
        <p:blipFill>
          <a:blip r:embed="rId2">
            <a:extLst>
              <a:ext uri="{28A0092B-C50C-407E-A947-70E740481C1C}">
                <a14:useLocalDpi xmlns:a14="http://schemas.microsoft.com/office/drawing/2010/main" val="0"/>
              </a:ext>
            </a:extLst>
          </a:blip>
          <a:srcRect t="-6724" b="-6724"/>
          <a:stretch>
            <a:fillRect/>
          </a:stretch>
        </p:blipFill>
        <p:spPr>
          <a:xfrm>
            <a:off x="457200" y="1536192"/>
            <a:ext cx="8195733" cy="4866555"/>
          </a:xfrm>
        </p:spPr>
      </p:pic>
      <p:sp>
        <p:nvSpPr>
          <p:cNvPr id="4" name="Content Placeholder 3"/>
          <p:cNvSpPr>
            <a:spLocks noGrp="1"/>
          </p:cNvSpPr>
          <p:nvPr>
            <p:ph sz="half" idx="2"/>
          </p:nvPr>
        </p:nvSpPr>
        <p:spPr>
          <a:xfrm>
            <a:off x="8077200" y="5757333"/>
            <a:ext cx="1066800" cy="863600"/>
          </a:xfrm>
        </p:spPr>
        <p:txBody>
          <a:bodyPr/>
          <a:lstStyle/>
          <a:p>
            <a:endParaRPr lang="en-US" dirty="0"/>
          </a:p>
        </p:txBody>
      </p:sp>
    </p:spTree>
    <p:extLst>
      <p:ext uri="{BB962C8B-B14F-4D97-AF65-F5344CB8AC3E}">
        <p14:creationId xmlns:p14="http://schemas.microsoft.com/office/powerpoint/2010/main" val="306699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149840" cy="666157"/>
          </a:xfrm>
        </p:spPr>
        <p:txBody>
          <a:bodyPr/>
          <a:lstStyle/>
          <a:p>
            <a:r>
              <a:rPr lang="it-IT" sz="2800" dirty="0"/>
              <a:t>Parentela: consanguineità; affinità; pubblica onestà; parentela legale </a:t>
            </a:r>
          </a:p>
        </p:txBody>
      </p:sp>
      <p:sp>
        <p:nvSpPr>
          <p:cNvPr id="3" name="Content Placeholder 2"/>
          <p:cNvSpPr>
            <a:spLocks noGrp="1"/>
          </p:cNvSpPr>
          <p:nvPr>
            <p:ph idx="1"/>
          </p:nvPr>
        </p:nvSpPr>
        <p:spPr>
          <a:xfrm>
            <a:off x="0" y="1144633"/>
            <a:ext cx="8434586" cy="5713367"/>
          </a:xfrm>
        </p:spPr>
        <p:txBody>
          <a:bodyPr>
            <a:normAutofit/>
          </a:bodyPr>
          <a:lstStyle/>
          <a:p>
            <a:r>
              <a:rPr lang="it-IT" dirty="0"/>
              <a:t>La </a:t>
            </a:r>
            <a:r>
              <a:rPr lang="it-IT" dirty="0">
                <a:solidFill>
                  <a:srgbClr val="FF0000"/>
                </a:solidFill>
              </a:rPr>
              <a:t>ragion d'essere </a:t>
            </a:r>
            <a:r>
              <a:rPr lang="it-IT" dirty="0"/>
              <a:t>delle diverse modalità dell’impedimento di parentela è di proteggere la dignità del matrimonio e l'entità delle </a:t>
            </a:r>
            <a:r>
              <a:rPr lang="it-IT" b="1" dirty="0"/>
              <a:t>relazioni</a:t>
            </a:r>
            <a:r>
              <a:rPr lang="it-IT" dirty="0"/>
              <a:t> familiari (che sono </a:t>
            </a:r>
            <a:r>
              <a:rPr lang="it-IT" b="1" dirty="0"/>
              <a:t>irriducibili</a:t>
            </a:r>
            <a:r>
              <a:rPr lang="it-IT" dirty="0"/>
              <a:t>)</a:t>
            </a:r>
          </a:p>
          <a:p>
            <a:pPr lvl="1"/>
            <a:r>
              <a:rPr lang="it-IT" sz="2100" dirty="0"/>
              <a:t>1091 - §1. Nella linea retta della consanguineità è nullo il matrimonio tra tutti gli ascendenti e i discendenti, sia legittimi sia naturali.</a:t>
            </a:r>
          </a:p>
          <a:p>
            <a:pPr lvl="1"/>
            <a:r>
              <a:rPr lang="it-IT" sz="2100" dirty="0"/>
              <a:t>§2. Nella linea collaterale il matrimonio è nullo fino al quarto grado incluso.</a:t>
            </a:r>
          </a:p>
          <a:p>
            <a:pPr lvl="1"/>
            <a:r>
              <a:rPr lang="it-IT" sz="2100" dirty="0"/>
              <a:t>§3. L'impedimento di consanguineità non si moltiplica.</a:t>
            </a:r>
          </a:p>
          <a:p>
            <a:pPr lvl="1"/>
            <a:r>
              <a:rPr lang="it-IT" sz="2100" dirty="0"/>
              <a:t>§4. Non si permetta mai il matrimonio, se sussiste qualche dubbio che le parti siano consanguinee in qualunque grado della linea retta o nel secondo grado della linea collaterale</a:t>
            </a:r>
            <a:r>
              <a:rPr lang="it-IT" dirty="0"/>
              <a:t>.</a:t>
            </a:r>
          </a:p>
          <a:p>
            <a:r>
              <a:rPr lang="it-IT" dirty="0"/>
              <a:t>Anche se non è espressamente indicato quale grado è di diritto divino e quale di diritto umano, </a:t>
            </a:r>
            <a:r>
              <a:rPr lang="it-IT" b="1" dirty="0"/>
              <a:t>non è concessa alcuna dispensa </a:t>
            </a:r>
            <a:r>
              <a:rPr lang="it-IT" dirty="0"/>
              <a:t>per la linea </a:t>
            </a:r>
            <a:r>
              <a:rPr lang="it-IT" dirty="0">
                <a:solidFill>
                  <a:srgbClr val="FF0000"/>
                </a:solidFill>
              </a:rPr>
              <a:t>retta</a:t>
            </a:r>
            <a:r>
              <a:rPr lang="it-IT" dirty="0"/>
              <a:t> (ascendenti e discendenti) o per il </a:t>
            </a:r>
            <a:r>
              <a:rPr lang="it-IT" dirty="0">
                <a:solidFill>
                  <a:srgbClr val="FF0000"/>
                </a:solidFill>
              </a:rPr>
              <a:t>secondo grado collaterale </a:t>
            </a:r>
            <a:r>
              <a:rPr lang="it-IT" dirty="0"/>
              <a:t>(tra fratelli e sorelle). Gli altri casi possono essere dispensati dall'Ordinario del luogo.</a:t>
            </a:r>
          </a:p>
        </p:txBody>
      </p:sp>
    </p:spTree>
    <p:extLst>
      <p:ext uri="{BB962C8B-B14F-4D97-AF65-F5344CB8AC3E}">
        <p14:creationId xmlns:p14="http://schemas.microsoft.com/office/powerpoint/2010/main" val="1507363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07040" y="274638"/>
            <a:ext cx="423296" cy="713196"/>
          </a:xfrm>
        </p:spPr>
        <p:txBody>
          <a:bodyPr/>
          <a:lstStyle/>
          <a:p>
            <a:endParaRPr lang="en-US" dirty="0"/>
          </a:p>
        </p:txBody>
      </p:sp>
      <p:sp>
        <p:nvSpPr>
          <p:cNvPr id="3" name="Content Placeholder 2"/>
          <p:cNvSpPr>
            <a:spLocks noGrp="1"/>
          </p:cNvSpPr>
          <p:nvPr>
            <p:ph sz="half" idx="1"/>
          </p:nvPr>
        </p:nvSpPr>
        <p:spPr>
          <a:xfrm>
            <a:off x="1" y="274638"/>
            <a:ext cx="8465940" cy="6583362"/>
          </a:xfrm>
        </p:spPr>
        <p:txBody>
          <a:bodyPr>
            <a:normAutofit fontScale="92500" lnSpcReduction="20000"/>
          </a:bodyPr>
          <a:lstStyle/>
          <a:p>
            <a:pPr lvl="1"/>
            <a:r>
              <a:rPr lang="it-IT" dirty="0"/>
              <a:t>1092 </a:t>
            </a:r>
            <a:r>
              <a:rPr lang="it-IT" dirty="0">
                <a:solidFill>
                  <a:srgbClr val="FF0000"/>
                </a:solidFill>
              </a:rPr>
              <a:t>L'affinità</a:t>
            </a:r>
            <a:r>
              <a:rPr lang="it-IT" dirty="0"/>
              <a:t> nella linea retta rende nullo il matrimonio in qualunque grado</a:t>
            </a:r>
            <a:r>
              <a:rPr lang="es-ES" dirty="0"/>
              <a:t>.</a:t>
            </a:r>
          </a:p>
          <a:p>
            <a:r>
              <a:rPr lang="it-IT" b="1" dirty="0"/>
              <a:t>Nell’affinità</a:t>
            </a:r>
            <a:r>
              <a:rPr lang="it-IT" dirty="0"/>
              <a:t> (tra una persona e i consanguinei del suo coniuge defunto), il matrimonio con gli ascendenti o i discendenti consanguinei del coniuge (suocero-nuora, suocera-genero) è nullo.</a:t>
            </a:r>
          </a:p>
          <a:p>
            <a:pPr lvl="1"/>
            <a:r>
              <a:rPr lang="it-IT" dirty="0"/>
              <a:t>1093 L'impedimento di </a:t>
            </a:r>
            <a:r>
              <a:rPr lang="it-IT" dirty="0">
                <a:solidFill>
                  <a:srgbClr val="FF0000"/>
                </a:solidFill>
              </a:rPr>
              <a:t>pubblica onestà </a:t>
            </a:r>
            <a:r>
              <a:rPr lang="it-IT" dirty="0"/>
              <a:t>sorge dal matrimonio invalido in cui vi sia stata vita comune o da concubinato pubblico e notorio; e rende nulle le nozze nel primo grado della linea retta tra l'uomo e le consanguinee della donna, e viceversa .</a:t>
            </a:r>
          </a:p>
          <a:p>
            <a:r>
              <a:rPr lang="it-IT" dirty="0"/>
              <a:t>La </a:t>
            </a:r>
            <a:r>
              <a:rPr lang="it-IT" b="1" dirty="0"/>
              <a:t>pubblica</a:t>
            </a:r>
            <a:r>
              <a:rPr lang="it-IT" dirty="0"/>
              <a:t> onestà è simile all'affinità ma nasce da un'unione diversa dal matrimonio (coabitazione, concubinato). Rende nullo il matrimonio con il genitore o con il figlio della persona con cui si è convissuto.</a:t>
            </a:r>
          </a:p>
          <a:p>
            <a:pPr lvl="1"/>
            <a:r>
              <a:rPr lang="it-IT" dirty="0"/>
              <a:t>1094. Non possono contrarre validamente il matrimonio tra loro nella linea retta o nel secondo grado della linea collaterale, quelli che sono uniti da </a:t>
            </a:r>
            <a:r>
              <a:rPr lang="it-IT" dirty="0">
                <a:solidFill>
                  <a:srgbClr val="FF0000"/>
                </a:solidFill>
              </a:rPr>
              <a:t>parentela legale </a:t>
            </a:r>
            <a:r>
              <a:rPr lang="it-IT" dirty="0"/>
              <a:t>sorta dall'adozione. </a:t>
            </a:r>
          </a:p>
          <a:p>
            <a:r>
              <a:rPr lang="it-IT" dirty="0"/>
              <a:t>La parentela </a:t>
            </a:r>
            <a:r>
              <a:rPr lang="it-IT" b="1" dirty="0"/>
              <a:t>legale</a:t>
            </a:r>
            <a:r>
              <a:rPr lang="it-IT" dirty="0"/>
              <a:t> dipende dal sistema di adozione in vigore nel paese. Rende nullo il matrimonio tra l'adottato e l'adottante e tra fratelli e sorelle per adozione.</a:t>
            </a:r>
          </a:p>
        </p:txBody>
      </p:sp>
      <p:sp>
        <p:nvSpPr>
          <p:cNvPr id="4" name="Content Placeholder 3"/>
          <p:cNvSpPr>
            <a:spLocks noGrp="1"/>
          </p:cNvSpPr>
          <p:nvPr>
            <p:ph sz="half" idx="2"/>
          </p:nvPr>
        </p:nvSpPr>
        <p:spPr>
          <a:xfrm>
            <a:off x="8348133" y="2438400"/>
            <a:ext cx="457200" cy="3688080"/>
          </a:xfrm>
        </p:spPr>
        <p:txBody>
          <a:bodyPr>
            <a:normAutofit fontScale="92500" lnSpcReduction="20000"/>
          </a:bodyPr>
          <a:lstStyle/>
          <a:p>
            <a:endParaRPr lang="en-US" dirty="0"/>
          </a:p>
        </p:txBody>
      </p:sp>
    </p:spTree>
    <p:extLst>
      <p:ext uri="{BB962C8B-B14F-4D97-AF65-F5344CB8AC3E}">
        <p14:creationId xmlns:p14="http://schemas.microsoft.com/office/powerpoint/2010/main" val="31180132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9968" y="391997"/>
            <a:ext cx="2911000" cy="1677751"/>
          </a:xfrm>
        </p:spPr>
        <p:txBody>
          <a:bodyPr/>
          <a:lstStyle/>
          <a:p>
            <a:r>
              <a:rPr lang="en-US" sz="2800" dirty="0" err="1"/>
              <a:t>Dispensa</a:t>
            </a:r>
            <a:r>
              <a:rPr lang="en-US" sz="2800" dirty="0"/>
              <a:t> </a:t>
            </a:r>
            <a:r>
              <a:rPr lang="en-US" sz="2800" dirty="0" err="1"/>
              <a:t>degli</a:t>
            </a:r>
            <a:r>
              <a:rPr lang="en-US" sz="2800" dirty="0"/>
              <a:t> </a:t>
            </a:r>
            <a:r>
              <a:rPr lang="en-US" sz="2800" dirty="0" err="1"/>
              <a:t>impedimenti</a:t>
            </a:r>
            <a:endParaRPr lang="en-US" sz="2800" dirty="0"/>
          </a:p>
        </p:txBody>
      </p:sp>
      <p:sp>
        <p:nvSpPr>
          <p:cNvPr id="3" name="Content Placeholder 2"/>
          <p:cNvSpPr>
            <a:spLocks noGrp="1"/>
          </p:cNvSpPr>
          <p:nvPr>
            <p:ph sz="half" idx="1"/>
          </p:nvPr>
        </p:nvSpPr>
        <p:spPr>
          <a:xfrm>
            <a:off x="0" y="391996"/>
            <a:ext cx="5863448" cy="6466003"/>
          </a:xfrm>
        </p:spPr>
        <p:txBody>
          <a:bodyPr>
            <a:noAutofit/>
          </a:bodyPr>
          <a:lstStyle/>
          <a:p>
            <a:r>
              <a:rPr lang="it-IT" sz="2100" dirty="0"/>
              <a:t>In presenza di un impedimento, il matrimonio non può essere celebrato validamente. Si deve ottenere, quando possibile, la dispensa.</a:t>
            </a:r>
          </a:p>
          <a:p>
            <a:r>
              <a:rPr lang="it-IT" sz="2100" dirty="0"/>
              <a:t>Gli impedimenti di diritto naturale (divino) non possono essere dispensati. Alcuni di essi possono cessare (per esempio, quello del vincolo precedente). </a:t>
            </a:r>
          </a:p>
          <a:p>
            <a:r>
              <a:rPr lang="it-IT" sz="2100" dirty="0"/>
              <a:t>Gli altri (quelli di diritto umano) si possono dispensare se c’è una causa sufficiente.</a:t>
            </a:r>
          </a:p>
          <a:p>
            <a:r>
              <a:rPr lang="it-IT" sz="2100" dirty="0"/>
              <a:t>A parte i tre casi la cui dispensa è riservata alla Sede Apostolica (Ordini sacri, voto pubblico perpetuo di castità in un istituto religioso di diritto pontificio, delitto: cfr. can. 1078 § 2), la dispensa spetta all'Ordinario del luogo per i propri sudditi, ovunque essi risiedano, e per tutti coloro che di fatto risiedono nel suo territorio (cfr. can. 1078 § 1).</a:t>
            </a:r>
          </a:p>
        </p:txBody>
      </p:sp>
      <p:pic>
        <p:nvPicPr>
          <p:cNvPr id="5" name="Content Placeholder 4" descr="gemelos.jpg"/>
          <p:cNvPicPr>
            <a:picLocks noGrp="1" noChangeAspect="1"/>
          </p:cNvPicPr>
          <p:nvPr>
            <p:ph sz="half" idx="2"/>
          </p:nvPr>
        </p:nvPicPr>
        <p:blipFill>
          <a:blip r:embed="rId2">
            <a:extLst>
              <a:ext uri="{28A0092B-C50C-407E-A947-70E740481C1C}">
                <a14:useLocalDpi xmlns:a14="http://schemas.microsoft.com/office/drawing/2010/main" val="0"/>
              </a:ext>
            </a:extLst>
          </a:blip>
          <a:srcRect t="-89924" b="-89924"/>
          <a:stretch>
            <a:fillRect/>
          </a:stretch>
        </p:blipFill>
        <p:spPr>
          <a:xfrm>
            <a:off x="5863448" y="1536192"/>
            <a:ext cx="3280552" cy="4590288"/>
          </a:xfrm>
        </p:spPr>
      </p:pic>
    </p:spTree>
    <p:extLst>
      <p:ext uri="{BB962C8B-B14F-4D97-AF65-F5344CB8AC3E}">
        <p14:creationId xmlns:p14="http://schemas.microsoft.com/office/powerpoint/2010/main" val="34299164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88400" y="125439"/>
            <a:ext cx="226258" cy="244947"/>
          </a:xfrm>
        </p:spPr>
        <p:txBody>
          <a:bodyPr/>
          <a:lstStyle/>
          <a:p>
            <a:endParaRPr lang="en-US" dirty="0"/>
          </a:p>
        </p:txBody>
      </p:sp>
      <p:sp>
        <p:nvSpPr>
          <p:cNvPr id="3" name="Content Placeholder 2"/>
          <p:cNvSpPr>
            <a:spLocks noGrp="1"/>
          </p:cNvSpPr>
          <p:nvPr>
            <p:ph idx="1"/>
          </p:nvPr>
        </p:nvSpPr>
        <p:spPr>
          <a:xfrm>
            <a:off x="0" y="125438"/>
            <a:ext cx="8560007" cy="6732561"/>
          </a:xfrm>
        </p:spPr>
        <p:txBody>
          <a:bodyPr>
            <a:normAutofit fontScale="92500" lnSpcReduction="10000"/>
          </a:bodyPr>
          <a:lstStyle/>
          <a:p>
            <a:r>
              <a:rPr lang="it-IT" dirty="0"/>
              <a:t>Cioè, </a:t>
            </a:r>
          </a:p>
          <a:p>
            <a:r>
              <a:rPr lang="it-IT" dirty="0"/>
              <a:t>a) in circostanze </a:t>
            </a:r>
            <a:r>
              <a:rPr lang="it-IT" dirty="0">
                <a:solidFill>
                  <a:srgbClr val="FF0000"/>
                </a:solidFill>
              </a:rPr>
              <a:t>normali</a:t>
            </a:r>
            <a:r>
              <a:rPr lang="it-IT" dirty="0"/>
              <a:t> può dispensare</a:t>
            </a:r>
          </a:p>
          <a:p>
            <a:pPr lvl="1"/>
            <a:r>
              <a:rPr lang="it-IT" dirty="0"/>
              <a:t>La Santa Sede, tutti quelli di diritto ecclesiastico (umani), ma non dispensa mai dalla consanguineità in linea retta (genitori-figli) o collaterale in secondo grado (fratello e sorella);</a:t>
            </a:r>
          </a:p>
          <a:p>
            <a:pPr lvl="1"/>
            <a:r>
              <a:rPr lang="it-IT" dirty="0"/>
              <a:t>L'Ordinario del luogo ai suoi sudditi in qualsiasi luogo e a tutti coloro che vivono nel suo territorio, tranne i tre impedimenti riservati alla Santa Sede (c. 1078).</a:t>
            </a:r>
          </a:p>
          <a:p>
            <a:r>
              <a:rPr lang="it-IT" dirty="0"/>
              <a:t>b) se l'impedimento viene scoperto "</a:t>
            </a:r>
            <a:r>
              <a:rPr lang="it-IT" dirty="0">
                <a:solidFill>
                  <a:srgbClr val="FF0000"/>
                </a:solidFill>
              </a:rPr>
              <a:t>quando tutto è pronto </a:t>
            </a:r>
            <a:r>
              <a:rPr lang="it-IT" dirty="0"/>
              <a:t>per il matrimonio" e non si può aspettare senza grave danno di chiedere e ottenere la dispensa, possono dispensare da tutti gli impedimenti tranne gli ordini sacri e il voto in un istituto di diritto pontificio:</a:t>
            </a:r>
          </a:p>
          <a:p>
            <a:pPr lvl="1"/>
            <a:r>
              <a:rPr lang="it-IT" dirty="0"/>
              <a:t>L'Ordinario locale;</a:t>
            </a:r>
          </a:p>
          <a:p>
            <a:pPr lvl="1"/>
            <a:r>
              <a:rPr lang="it-IT" dirty="0"/>
              <a:t>Il parroco e il ministro assistente, se l'Ordinario non può essere contattato e il caso è occulto (non conosciuto);</a:t>
            </a:r>
          </a:p>
          <a:p>
            <a:pPr lvl="1"/>
            <a:r>
              <a:rPr lang="it-IT" dirty="0"/>
              <a:t>Il confessore, nel foro interno se il caso è occulto.</a:t>
            </a:r>
          </a:p>
          <a:p>
            <a:r>
              <a:rPr lang="it-IT" dirty="0"/>
              <a:t>c) in </a:t>
            </a:r>
            <a:r>
              <a:rPr lang="it-IT" dirty="0">
                <a:solidFill>
                  <a:srgbClr val="FF0000"/>
                </a:solidFill>
              </a:rPr>
              <a:t>pericolo di morte</a:t>
            </a:r>
            <a:r>
              <a:rPr lang="it-IT" dirty="0"/>
              <a:t>, possono dispensare tutti gli impedimenti tranne l'ordine del presbiterato (il diaconato invece sì):</a:t>
            </a:r>
          </a:p>
          <a:p>
            <a:pPr lvl="1"/>
            <a:r>
              <a:rPr lang="it-IT" dirty="0"/>
              <a:t>L'Ordinario locale;</a:t>
            </a:r>
          </a:p>
          <a:p>
            <a:pPr lvl="1"/>
            <a:r>
              <a:rPr lang="it-IT" dirty="0"/>
              <a:t>Il parroco e il ministro assistente, se non è possibile rivolgersi all'Ordinario del luogo;</a:t>
            </a:r>
          </a:p>
          <a:p>
            <a:pPr lvl="1"/>
            <a:r>
              <a:rPr lang="it-IT" dirty="0"/>
              <a:t>Il confessore, nel foro interno e per gli impedimenti occulti.</a:t>
            </a:r>
          </a:p>
          <a:p>
            <a:endParaRPr lang="en-US" dirty="0"/>
          </a:p>
        </p:txBody>
      </p:sp>
    </p:spTree>
    <p:extLst>
      <p:ext uri="{BB962C8B-B14F-4D97-AF65-F5344CB8AC3E}">
        <p14:creationId xmlns:p14="http://schemas.microsoft.com/office/powerpoint/2010/main" val="25787715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23887" y="235200"/>
            <a:ext cx="2920441" cy="814666"/>
          </a:xfrm>
        </p:spPr>
        <p:txBody>
          <a:bodyPr>
            <a:noAutofit/>
          </a:bodyPr>
          <a:lstStyle/>
          <a:p>
            <a:r>
              <a:rPr lang="en-US" sz="3000" dirty="0" err="1"/>
              <a:t>Matrimonio</a:t>
            </a:r>
            <a:r>
              <a:rPr lang="en-US" sz="3000" dirty="0"/>
              <a:t> </a:t>
            </a:r>
            <a:r>
              <a:rPr lang="en-US" sz="3000" i="1" dirty="0"/>
              <a:t>in </a:t>
            </a:r>
            <a:r>
              <a:rPr lang="en-US" sz="3000" i="1" dirty="0" err="1"/>
              <a:t>fieri</a:t>
            </a:r>
            <a:r>
              <a:rPr lang="en-US" sz="3000" i="1" dirty="0"/>
              <a:t> </a:t>
            </a:r>
            <a:r>
              <a:rPr lang="en-US" sz="3000" dirty="0"/>
              <a:t>e </a:t>
            </a:r>
            <a:r>
              <a:rPr lang="en-US" sz="3000" i="1" dirty="0"/>
              <a:t>in facto </a:t>
            </a:r>
            <a:r>
              <a:rPr lang="en-US" sz="3000" i="1" dirty="0" err="1"/>
              <a:t>esse</a:t>
            </a:r>
            <a:endParaRPr lang="en-US" sz="3000" i="1" dirty="0"/>
          </a:p>
        </p:txBody>
      </p:sp>
      <p:sp>
        <p:nvSpPr>
          <p:cNvPr id="5" name="TextBox 4"/>
          <p:cNvSpPr txBox="1"/>
          <p:nvPr/>
        </p:nvSpPr>
        <p:spPr>
          <a:xfrm>
            <a:off x="293063" y="1725693"/>
            <a:ext cx="4509927" cy="4400470"/>
          </a:xfrm>
          <a:prstGeom prst="rect">
            <a:avLst/>
          </a:prstGeom>
          <a:noFill/>
        </p:spPr>
        <p:txBody>
          <a:bodyPr wrap="square" rtlCol="0">
            <a:spAutoFit/>
          </a:bodyPr>
          <a:lstStyle/>
          <a:p>
            <a:endParaRPr lang="en-US" dirty="0"/>
          </a:p>
        </p:txBody>
      </p:sp>
      <p:sp>
        <p:nvSpPr>
          <p:cNvPr id="6" name="Rectangle 5"/>
          <p:cNvSpPr/>
          <p:nvPr/>
        </p:nvSpPr>
        <p:spPr>
          <a:xfrm>
            <a:off x="0" y="1"/>
            <a:ext cx="5721927" cy="6432530"/>
          </a:xfrm>
          <a:prstGeom prst="rect">
            <a:avLst/>
          </a:prstGeom>
        </p:spPr>
        <p:txBody>
          <a:bodyPr wrap="square">
            <a:spAutoFit/>
          </a:bodyPr>
          <a:lstStyle/>
          <a:p>
            <a:r>
              <a:rPr lang="it-IT" sz="2200" dirty="0"/>
              <a:t>Matrimonio come atto costitutivo (</a:t>
            </a:r>
            <a:r>
              <a:rPr lang="it-IT" sz="2200" i="1" dirty="0">
                <a:solidFill>
                  <a:srgbClr val="FF0000"/>
                </a:solidFill>
              </a:rPr>
              <a:t>in fieri:</a:t>
            </a:r>
            <a:r>
              <a:rPr lang="it-IT" sz="2200" dirty="0"/>
              <a:t> il consenso o patto coniugale) e come realtà costituita (</a:t>
            </a:r>
            <a:r>
              <a:rPr lang="it-IT" sz="2200" i="1" dirty="0">
                <a:solidFill>
                  <a:srgbClr val="FF0000"/>
                </a:solidFill>
              </a:rPr>
              <a:t>in facto esse</a:t>
            </a:r>
            <a:r>
              <a:rPr lang="it-IT" sz="2200" dirty="0"/>
              <a:t>: </a:t>
            </a:r>
            <a:r>
              <a:rPr lang="it-IT" sz="2200" i="1" dirty="0"/>
              <a:t>una caro</a:t>
            </a:r>
            <a:r>
              <a:rPr lang="it-IT" sz="2200" dirty="0"/>
              <a:t>, vincolo, </a:t>
            </a:r>
            <a:r>
              <a:rPr lang="it-IT" sz="2200" i="1" dirty="0" err="1"/>
              <a:t>consortium</a:t>
            </a:r>
            <a:r>
              <a:rPr lang="it-IT" sz="2200" i="1" dirty="0"/>
              <a:t> </a:t>
            </a:r>
            <a:r>
              <a:rPr lang="it-IT" sz="2200" i="1" dirty="0" err="1"/>
              <a:t>totius</a:t>
            </a:r>
            <a:r>
              <a:rPr lang="it-IT" sz="2200" i="1" dirty="0"/>
              <a:t> vitae</a:t>
            </a:r>
            <a:r>
              <a:rPr lang="it-IT" sz="2200" dirty="0"/>
              <a:t>; </a:t>
            </a:r>
            <a:r>
              <a:rPr lang="it-IT" sz="2200" i="1" dirty="0" err="1"/>
              <a:t>communitas</a:t>
            </a:r>
            <a:r>
              <a:rPr lang="it-IT" sz="2200" i="1" dirty="0"/>
              <a:t> vitae et </a:t>
            </a:r>
            <a:r>
              <a:rPr lang="it-IT" sz="2200" i="1" dirty="0" err="1"/>
              <a:t>amoris</a:t>
            </a:r>
            <a:r>
              <a:rPr lang="it-IT" sz="2200" dirty="0"/>
              <a:t>).</a:t>
            </a:r>
          </a:p>
          <a:p>
            <a:r>
              <a:rPr lang="it-IT" dirty="0"/>
              <a:t>Can. 1057 - §1. L'atto che costituisce il matrimonio è il consenso delle parti manifestato legittimamente tra persone giuridicamente abili; esso non può essere supplito da nessuna potestà umana. §2. Il consenso matrimoniale è l'atto della volontà con cui l'uomo e la donna, con patto irrevocabile, dànno e accettano reciprocamente se stessi per costituire il matrimonio.</a:t>
            </a:r>
            <a:endParaRPr lang="it-IT" sz="2200" dirty="0"/>
          </a:p>
          <a:p>
            <a:r>
              <a:rPr lang="it-IT" sz="2200" dirty="0"/>
              <a:t>Il c. 1057 fa riferimento al consenso da due prospettive: come </a:t>
            </a:r>
            <a:r>
              <a:rPr lang="it-IT" sz="2200" dirty="0">
                <a:solidFill>
                  <a:srgbClr val="FF0000"/>
                </a:solidFill>
              </a:rPr>
              <a:t>patto</a:t>
            </a:r>
            <a:r>
              <a:rPr lang="it-IT" sz="2200" dirty="0"/>
              <a:t> (atto comune degli sposi) e come realtà </a:t>
            </a:r>
            <a:r>
              <a:rPr lang="it-IT" sz="2200" dirty="0">
                <a:solidFill>
                  <a:srgbClr val="FF0000"/>
                </a:solidFill>
              </a:rPr>
              <a:t>soggettiva</a:t>
            </a:r>
            <a:r>
              <a:rPr lang="it-IT" sz="2200" dirty="0"/>
              <a:t> (ognuno degli sposi deve voler sposarsi). </a:t>
            </a:r>
          </a:p>
          <a:p>
            <a:r>
              <a:rPr lang="it-IT" sz="2200" dirty="0"/>
              <a:t>Il consenso degli sposi è </a:t>
            </a:r>
            <a:r>
              <a:rPr lang="it-IT" sz="2200" b="1" dirty="0"/>
              <a:t>insostituibile</a:t>
            </a:r>
            <a:r>
              <a:rPr lang="it-IT" sz="2200" dirty="0"/>
              <a:t>: nessuno può darlo al posto degli sposi (cfr. can. 1057 § 1 in fine). </a:t>
            </a:r>
          </a:p>
          <a:p>
            <a:endParaRPr lang="en-US" sz="2200" dirty="0"/>
          </a:p>
        </p:txBody>
      </p:sp>
      <p:pic>
        <p:nvPicPr>
          <p:cNvPr id="9" name="Content Placeholder 8" descr="Reggia di Caserta 3 copia.jpg"/>
          <p:cNvPicPr>
            <a:picLocks noGrp="1" noChangeAspect="1"/>
          </p:cNvPicPr>
          <p:nvPr>
            <p:ph idx="1"/>
          </p:nvPr>
        </p:nvPicPr>
        <p:blipFill>
          <a:blip r:embed="rId2">
            <a:extLst>
              <a:ext uri="{28A0092B-C50C-407E-A947-70E740481C1C}">
                <a14:useLocalDpi xmlns:a14="http://schemas.microsoft.com/office/drawing/2010/main" val="0"/>
              </a:ext>
            </a:extLst>
          </a:blip>
          <a:srcRect t="-15305" b="-15305"/>
          <a:stretch>
            <a:fillRect/>
          </a:stretch>
        </p:blipFill>
        <p:spPr>
          <a:xfrm>
            <a:off x="5623888" y="1163782"/>
            <a:ext cx="3520112" cy="4475018"/>
          </a:xfrm>
        </p:spPr>
      </p:pic>
    </p:spTree>
    <p:extLst>
      <p:ext uri="{BB962C8B-B14F-4D97-AF65-F5344CB8AC3E}">
        <p14:creationId xmlns:p14="http://schemas.microsoft.com/office/powerpoint/2010/main" val="143343866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 </a:t>
            </a:r>
            <a:r>
              <a:rPr lang="en-US" dirty="0" err="1"/>
              <a:t>separazione</a:t>
            </a:r>
            <a:r>
              <a:rPr lang="en-US" dirty="0"/>
              <a:t> </a:t>
            </a:r>
            <a:r>
              <a:rPr lang="en-US" dirty="0" err="1"/>
              <a:t>matrimoniale</a:t>
            </a:r>
            <a:endParaRPr lang="en-US" dirty="0"/>
          </a:p>
        </p:txBody>
      </p:sp>
      <p:pic>
        <p:nvPicPr>
          <p:cNvPr id="4" name="Content Placeholder 3" descr="tarta divorcio.jpg"/>
          <p:cNvPicPr>
            <a:picLocks noGrp="1" noChangeAspect="1"/>
          </p:cNvPicPr>
          <p:nvPr>
            <p:ph idx="1"/>
          </p:nvPr>
        </p:nvPicPr>
        <p:blipFill>
          <a:blip r:embed="rId2">
            <a:extLst>
              <a:ext uri="{28A0092B-C50C-407E-A947-70E740481C1C}">
                <a14:useLocalDpi xmlns:a14="http://schemas.microsoft.com/office/drawing/2010/main" val="0"/>
              </a:ext>
            </a:extLst>
          </a:blip>
          <a:srcRect t="-6000" b="-6000"/>
          <a:stretch>
            <a:fillRect/>
          </a:stretch>
        </p:blipFill>
        <p:spPr/>
      </p:pic>
    </p:spTree>
    <p:extLst>
      <p:ext uri="{BB962C8B-B14F-4D97-AF65-F5344CB8AC3E}">
        <p14:creationId xmlns:p14="http://schemas.microsoft.com/office/powerpoint/2010/main" val="119320156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305440" cy="493678"/>
          </a:xfrm>
        </p:spPr>
        <p:txBody>
          <a:bodyPr/>
          <a:lstStyle/>
          <a:p>
            <a:r>
              <a:rPr lang="en-US" sz="3000" dirty="0" err="1"/>
              <a:t>Separazione</a:t>
            </a:r>
            <a:endParaRPr lang="en-US" sz="3000" dirty="0"/>
          </a:p>
        </p:txBody>
      </p:sp>
      <p:sp>
        <p:nvSpPr>
          <p:cNvPr id="3" name="Content Placeholder 2"/>
          <p:cNvSpPr>
            <a:spLocks noGrp="1"/>
          </p:cNvSpPr>
          <p:nvPr>
            <p:ph sz="half" idx="1"/>
          </p:nvPr>
        </p:nvSpPr>
        <p:spPr>
          <a:xfrm>
            <a:off x="27709" y="768316"/>
            <a:ext cx="4308764" cy="5932885"/>
          </a:xfrm>
        </p:spPr>
        <p:txBody>
          <a:bodyPr>
            <a:noAutofit/>
          </a:bodyPr>
          <a:lstStyle/>
          <a:p>
            <a:r>
              <a:rPr lang="it-IT" sz="2000" dirty="0"/>
              <a:t>I coniugi hanno </a:t>
            </a:r>
            <a:r>
              <a:rPr lang="it-IT" sz="2000" dirty="0">
                <a:solidFill>
                  <a:srgbClr val="FF0000"/>
                </a:solidFill>
              </a:rPr>
              <a:t>l’obbligo</a:t>
            </a:r>
            <a:r>
              <a:rPr lang="it-IT" sz="2000" dirty="0"/>
              <a:t> di vivere insieme; richiesto dai </a:t>
            </a:r>
            <a:r>
              <a:rPr lang="it-IT" sz="2000" dirty="0">
                <a:solidFill>
                  <a:srgbClr val="FF0000"/>
                </a:solidFill>
              </a:rPr>
              <a:t>fini</a:t>
            </a:r>
            <a:r>
              <a:rPr lang="it-IT" sz="2000" dirty="0"/>
              <a:t> del matrimonio.</a:t>
            </a:r>
            <a:endParaRPr lang="it-IT" sz="2000" b="1" dirty="0"/>
          </a:p>
          <a:p>
            <a:pPr lvl="1"/>
            <a:r>
              <a:rPr lang="it-IT" sz="2000" dirty="0"/>
              <a:t>C. 1151. I coniugi hanno il dovere e il diritto di osservare la convivenza coniugale, eccetto che ne siano scusati da causa legittima.</a:t>
            </a:r>
          </a:p>
          <a:p>
            <a:r>
              <a:rPr lang="it-IT" sz="2000" dirty="0"/>
              <a:t>Ma a volte la convivenza può </a:t>
            </a:r>
            <a:r>
              <a:rPr lang="it-IT" sz="2000" dirty="0">
                <a:solidFill>
                  <a:srgbClr val="FF0000"/>
                </a:solidFill>
              </a:rPr>
              <a:t>nuocere</a:t>
            </a:r>
            <a:r>
              <a:rPr lang="it-IT" sz="2000" dirty="0"/>
              <a:t> al bene comune e può essere lecito sospendere l'obbligo di coabitazione, proprio per il bene dei coniugi. Si tratta di una separazione "manente </a:t>
            </a:r>
            <a:r>
              <a:rPr lang="it-IT" sz="2000" dirty="0" err="1"/>
              <a:t>vinculo</a:t>
            </a:r>
            <a:r>
              <a:rPr lang="it-IT" sz="2000" dirty="0"/>
              <a:t>", con il vincolo che rimane in vigore.</a:t>
            </a:r>
          </a:p>
          <a:p>
            <a:r>
              <a:rPr lang="it-IT" sz="2000" dirty="0"/>
              <a:t>I coniugi non possono decidere da soli; devono avere una </a:t>
            </a:r>
            <a:r>
              <a:rPr lang="it-IT" sz="2000" dirty="0">
                <a:solidFill>
                  <a:srgbClr val="FF0000"/>
                </a:solidFill>
              </a:rPr>
              <a:t>causa legittima </a:t>
            </a:r>
            <a:r>
              <a:rPr lang="it-IT" sz="2000" dirty="0"/>
              <a:t>ed essere autorizzati dall'autorità della Chiesa.</a:t>
            </a:r>
          </a:p>
        </p:txBody>
      </p:sp>
      <p:sp>
        <p:nvSpPr>
          <p:cNvPr id="4" name="Content Placeholder 3"/>
          <p:cNvSpPr>
            <a:spLocks noGrp="1"/>
          </p:cNvSpPr>
          <p:nvPr>
            <p:ph sz="half" idx="2"/>
          </p:nvPr>
        </p:nvSpPr>
        <p:spPr>
          <a:xfrm>
            <a:off x="4192131" y="274638"/>
            <a:ext cx="4393069" cy="6447895"/>
          </a:xfrm>
        </p:spPr>
        <p:txBody>
          <a:bodyPr>
            <a:normAutofit fontScale="70000" lnSpcReduction="20000"/>
          </a:bodyPr>
          <a:lstStyle/>
          <a:p>
            <a:r>
              <a:rPr lang="it-IT" sz="3000" dirty="0">
                <a:solidFill>
                  <a:srgbClr val="FF0000"/>
                </a:solidFill>
              </a:rPr>
              <a:t>Due tipi </a:t>
            </a:r>
            <a:r>
              <a:rPr lang="it-IT" sz="3000" dirty="0"/>
              <a:t>di separazione, a seconda del pericolo per il bene dei coniugi e della causa che legittima la separazione.</a:t>
            </a:r>
          </a:p>
          <a:p>
            <a:r>
              <a:rPr lang="it-IT" sz="3000" dirty="0"/>
              <a:t>La separazione </a:t>
            </a:r>
            <a:r>
              <a:rPr lang="it-IT" sz="3000" b="1" dirty="0">
                <a:solidFill>
                  <a:srgbClr val="FF0000"/>
                </a:solidFill>
              </a:rPr>
              <a:t>perpetua</a:t>
            </a:r>
            <a:r>
              <a:rPr lang="it-IT" sz="3000" dirty="0"/>
              <a:t> (meglio "indefinita"), che ha una sola causa legittima: </a:t>
            </a:r>
            <a:r>
              <a:rPr lang="it-IT" sz="3000" dirty="0">
                <a:solidFill>
                  <a:srgbClr val="FF0000"/>
                </a:solidFill>
              </a:rPr>
              <a:t>l'adulterio</a:t>
            </a:r>
            <a:r>
              <a:rPr lang="it-IT" sz="3000" dirty="0"/>
              <a:t> di uno dei coniugi. L'altro (il coniuge "innocente") ha il diritto di chiedere la separazione perpetua e indefinita, anche se gli si consiglia di perdonare e ricevere il coniuge adultero. </a:t>
            </a:r>
          </a:p>
          <a:p>
            <a:pPr lvl="1"/>
            <a:r>
              <a:rPr lang="it-IT" sz="2700" dirty="0"/>
              <a:t>Si </a:t>
            </a:r>
            <a:r>
              <a:rPr lang="it-IT" sz="2700" b="1" dirty="0">
                <a:solidFill>
                  <a:srgbClr val="FF0000"/>
                </a:solidFill>
              </a:rPr>
              <a:t>perde</a:t>
            </a:r>
            <a:r>
              <a:rPr lang="it-IT" sz="2700" dirty="0"/>
              <a:t> il diritto alla separazione: se ha </a:t>
            </a:r>
            <a:r>
              <a:rPr lang="it-IT" sz="2700" dirty="0">
                <a:solidFill>
                  <a:srgbClr val="FF0000"/>
                </a:solidFill>
              </a:rPr>
              <a:t>commesso</a:t>
            </a:r>
            <a:r>
              <a:rPr lang="it-IT" sz="2700" dirty="0"/>
              <a:t> lui stesso l'adulterio, o ne è stato la </a:t>
            </a:r>
            <a:r>
              <a:rPr lang="it-IT" sz="2700" dirty="0">
                <a:solidFill>
                  <a:srgbClr val="FF0000"/>
                </a:solidFill>
              </a:rPr>
              <a:t>causa</a:t>
            </a:r>
            <a:r>
              <a:rPr lang="it-IT" sz="2700" dirty="0"/>
              <a:t> o ha acconsentito; e anche se ha </a:t>
            </a:r>
            <a:r>
              <a:rPr lang="it-IT" sz="2700" b="1" dirty="0">
                <a:solidFill>
                  <a:srgbClr val="FF0000"/>
                </a:solidFill>
              </a:rPr>
              <a:t>perdonato</a:t>
            </a:r>
            <a:r>
              <a:rPr lang="it-IT" sz="2700" dirty="0"/>
              <a:t> l'adultero. Il perdono può essere </a:t>
            </a:r>
            <a:r>
              <a:rPr lang="it-IT" sz="2700" dirty="0">
                <a:solidFill>
                  <a:srgbClr val="FF0000"/>
                </a:solidFill>
              </a:rPr>
              <a:t>espresso</a:t>
            </a:r>
            <a:r>
              <a:rPr lang="it-IT" sz="2700" dirty="0"/>
              <a:t>, </a:t>
            </a:r>
            <a:r>
              <a:rPr lang="it-IT" sz="2700" dirty="0">
                <a:solidFill>
                  <a:srgbClr val="FF0000"/>
                </a:solidFill>
              </a:rPr>
              <a:t>tacito</a:t>
            </a:r>
            <a:r>
              <a:rPr lang="it-IT" sz="2700" dirty="0"/>
              <a:t> (se ha mantenuto le relazioni coniugali dopo aver saputo dell'adulterio) o </a:t>
            </a:r>
            <a:r>
              <a:rPr lang="it-IT" sz="2700" dirty="0">
                <a:solidFill>
                  <a:srgbClr val="FF0000"/>
                </a:solidFill>
              </a:rPr>
              <a:t>presunto</a:t>
            </a:r>
            <a:r>
              <a:rPr lang="it-IT" sz="2700" dirty="0"/>
              <a:t> (se non ha fatto nulla entro sei mesi dalla notizia dell'adulterio). </a:t>
            </a:r>
          </a:p>
          <a:p>
            <a:endParaRPr lang="en-US" dirty="0"/>
          </a:p>
        </p:txBody>
      </p:sp>
    </p:spTree>
    <p:extLst>
      <p:ext uri="{BB962C8B-B14F-4D97-AF65-F5344CB8AC3E}">
        <p14:creationId xmlns:p14="http://schemas.microsoft.com/office/powerpoint/2010/main" val="118499415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7620000" cy="253396"/>
          </a:xfrm>
        </p:spPr>
        <p:txBody>
          <a:bodyPr/>
          <a:lstStyle/>
          <a:p>
            <a:endParaRPr lang="en-US" dirty="0"/>
          </a:p>
        </p:txBody>
      </p:sp>
      <p:pic>
        <p:nvPicPr>
          <p:cNvPr id="5" name="Marcador de contenido 4"/>
          <p:cNvPicPr>
            <a:picLocks noGrp="1" noChangeAspect="1"/>
          </p:cNvPicPr>
          <p:nvPr>
            <p:ph sz="half" idx="1"/>
          </p:nvPr>
        </p:nvPicPr>
        <p:blipFill>
          <a:blip r:embed="rId2">
            <a:extLst>
              <a:ext uri="{28A0092B-C50C-407E-A947-70E740481C1C}">
                <a14:useLocalDpi xmlns:a14="http://schemas.microsoft.com/office/drawing/2010/main" val="0"/>
              </a:ext>
            </a:extLst>
          </a:blip>
          <a:srcRect l="-19334" r="-19334"/>
          <a:stretch>
            <a:fillRect/>
          </a:stretch>
        </p:blipFill>
        <p:spPr>
          <a:xfrm>
            <a:off x="253179" y="274640"/>
            <a:ext cx="5658223" cy="2715312"/>
          </a:xfrm>
        </p:spPr>
      </p:pic>
      <p:sp>
        <p:nvSpPr>
          <p:cNvPr id="4" name="Content Placeholder 3"/>
          <p:cNvSpPr>
            <a:spLocks noGrp="1"/>
          </p:cNvSpPr>
          <p:nvPr>
            <p:ph sz="half" idx="2"/>
          </p:nvPr>
        </p:nvSpPr>
        <p:spPr>
          <a:xfrm>
            <a:off x="1" y="2989952"/>
            <a:ext cx="8575964" cy="3868049"/>
          </a:xfrm>
        </p:spPr>
        <p:txBody>
          <a:bodyPr>
            <a:normAutofit fontScale="77500" lnSpcReduction="20000"/>
          </a:bodyPr>
          <a:lstStyle/>
          <a:p>
            <a:r>
              <a:rPr lang="it-IT" dirty="0"/>
              <a:t>Le </a:t>
            </a:r>
            <a:r>
              <a:rPr lang="it-IT" dirty="0">
                <a:solidFill>
                  <a:srgbClr val="FF0000"/>
                </a:solidFill>
              </a:rPr>
              <a:t>altre</a:t>
            </a:r>
            <a:r>
              <a:rPr lang="it-IT" dirty="0"/>
              <a:t> cause di separazione sono sempre </a:t>
            </a:r>
            <a:r>
              <a:rPr lang="it-IT" b="1" dirty="0">
                <a:solidFill>
                  <a:srgbClr val="FF0000"/>
                </a:solidFill>
              </a:rPr>
              <a:t>temporanee</a:t>
            </a:r>
            <a:r>
              <a:rPr lang="it-IT" dirty="0"/>
              <a:t> e si verificano quando uno dei coniugi mette gravemente in pericolo la salute spirituale o corporale del coniuge o dei figli, o rende la vita insieme molto dura. Solo l'adulterio è causa di separazione perpetua perché l'adultero offende il coniuge "come coniuge" (in ciò che è più proprio del rapporto coniugale esclusivo).</a:t>
            </a:r>
          </a:p>
          <a:p>
            <a:r>
              <a:rPr lang="it-IT" dirty="0"/>
              <a:t>Ci sono situazioni in cui i coniugi </a:t>
            </a:r>
            <a:r>
              <a:rPr lang="it-IT" dirty="0">
                <a:solidFill>
                  <a:srgbClr val="FF0000"/>
                </a:solidFill>
              </a:rPr>
              <a:t>di fatto </a:t>
            </a:r>
            <a:r>
              <a:rPr lang="it-IT" dirty="0"/>
              <a:t>non vivono insieme (per motivi di lavoro o di malattia) che non sono situazioni di separazione in senso stretto: a volte è nell'interesse dei coniugi che uno di loro sia ricoverato in ospedale (per esempio se soffre di una malattia contagiosa), senza che l'altro coniuge sia lasciato solo. La separazione come istituto giuridico implica un certo grado di </a:t>
            </a:r>
            <a:r>
              <a:rPr lang="it-IT" dirty="0">
                <a:solidFill>
                  <a:srgbClr val="FF0000"/>
                </a:solidFill>
              </a:rPr>
              <a:t>colpa</a:t>
            </a:r>
            <a:r>
              <a:rPr lang="it-IT" dirty="0"/>
              <a:t> o di </a:t>
            </a:r>
            <a:r>
              <a:rPr lang="it-IT" dirty="0">
                <a:solidFill>
                  <a:srgbClr val="FF0000"/>
                </a:solidFill>
              </a:rPr>
              <a:t>responsabilità</a:t>
            </a:r>
            <a:r>
              <a:rPr lang="it-IT" dirty="0"/>
              <a:t> da parte di uno dei coniugi.</a:t>
            </a:r>
          </a:p>
        </p:txBody>
      </p:sp>
    </p:spTree>
    <p:extLst>
      <p:ext uri="{BB962C8B-B14F-4D97-AF65-F5344CB8AC3E}">
        <p14:creationId xmlns:p14="http://schemas.microsoft.com/office/powerpoint/2010/main" val="132799291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607040" y="274638"/>
            <a:ext cx="391942" cy="459458"/>
          </a:xfrm>
        </p:spPr>
        <p:txBody>
          <a:bodyPr/>
          <a:lstStyle/>
          <a:p>
            <a:endParaRPr lang="it-IT" dirty="0"/>
          </a:p>
        </p:txBody>
      </p:sp>
      <p:sp>
        <p:nvSpPr>
          <p:cNvPr id="3" name="Marcador de contenido 2"/>
          <p:cNvSpPr>
            <a:spLocks noGrp="1"/>
          </p:cNvSpPr>
          <p:nvPr>
            <p:ph sz="half" idx="1"/>
          </p:nvPr>
        </p:nvSpPr>
        <p:spPr>
          <a:xfrm>
            <a:off x="0" y="274638"/>
            <a:ext cx="5314730" cy="6583362"/>
          </a:xfrm>
        </p:spPr>
        <p:txBody>
          <a:bodyPr>
            <a:normAutofit fontScale="85000" lnSpcReduction="20000"/>
          </a:bodyPr>
          <a:lstStyle/>
          <a:p>
            <a:r>
              <a:rPr lang="it-IT" dirty="0"/>
              <a:t>Deve intervenire </a:t>
            </a:r>
            <a:r>
              <a:rPr lang="it-IT" b="1" dirty="0">
                <a:solidFill>
                  <a:srgbClr val="FF0000"/>
                </a:solidFill>
              </a:rPr>
              <a:t>l'autorità</a:t>
            </a:r>
            <a:r>
              <a:rPr lang="it-IT" dirty="0"/>
              <a:t>, che riconosce la legittimità della causa e "autorizza" la separazione. Il coniuge che si separa di sua iniziativa (per evitare ulteriori danni) deve rivolgersi all'autorità. E una volta cessato il pericolo, deve riammettere l'altro coniuge.</a:t>
            </a:r>
          </a:p>
          <a:p>
            <a:r>
              <a:rPr lang="it-IT" dirty="0"/>
              <a:t>La cessazione dell'obbligo di vivere insieme non elimina gli </a:t>
            </a:r>
            <a:r>
              <a:rPr lang="it-IT" b="1" dirty="0">
                <a:solidFill>
                  <a:srgbClr val="FF0000"/>
                </a:solidFill>
              </a:rPr>
              <a:t>altri obblighi </a:t>
            </a:r>
            <a:r>
              <a:rPr lang="it-IT" dirty="0"/>
              <a:t>coniugali (di fedeltà, educazione e cura dei figli, ecc.).</a:t>
            </a:r>
          </a:p>
          <a:p>
            <a:r>
              <a:rPr lang="it-IT" dirty="0"/>
              <a:t>Le cause di separazione possono essere portate per via </a:t>
            </a:r>
            <a:r>
              <a:rPr lang="it-IT" dirty="0">
                <a:solidFill>
                  <a:srgbClr val="FF0000"/>
                </a:solidFill>
              </a:rPr>
              <a:t>amministrativa</a:t>
            </a:r>
            <a:r>
              <a:rPr lang="it-IT" dirty="0"/>
              <a:t> o </a:t>
            </a:r>
            <a:r>
              <a:rPr lang="it-IT" dirty="0">
                <a:solidFill>
                  <a:srgbClr val="FF0000"/>
                </a:solidFill>
              </a:rPr>
              <a:t>giudiziaria</a:t>
            </a:r>
            <a:r>
              <a:rPr lang="it-IT" dirty="0"/>
              <a:t>. Proprio perché sono in gioco interessi civili, l'autorità ecclesiastica, pur affermando la sua giurisdizione, permette di fatto che le cause di separazione siano portate davanti all'autorità </a:t>
            </a:r>
            <a:r>
              <a:rPr lang="it-IT" dirty="0">
                <a:solidFill>
                  <a:srgbClr val="FF0000"/>
                </a:solidFill>
              </a:rPr>
              <a:t>civile</a:t>
            </a:r>
            <a:r>
              <a:rPr lang="it-IT" dirty="0"/>
              <a:t>. </a:t>
            </a:r>
          </a:p>
          <a:p>
            <a:endParaRPr lang="it-IT" dirty="0"/>
          </a:p>
        </p:txBody>
      </p:sp>
      <p:pic>
        <p:nvPicPr>
          <p:cNvPr id="6" name="Marcador de contenido 5"/>
          <p:cNvPicPr>
            <a:picLocks noGrp="1" noChangeAspect="1"/>
          </p:cNvPicPr>
          <p:nvPr>
            <p:ph sz="half" idx="2"/>
          </p:nvPr>
        </p:nvPicPr>
        <p:blipFill>
          <a:blip r:embed="rId2">
            <a:extLst>
              <a:ext uri="{28A0092B-C50C-407E-A947-70E740481C1C}">
                <a14:useLocalDpi xmlns:a14="http://schemas.microsoft.com/office/drawing/2010/main" val="0"/>
              </a:ext>
            </a:extLst>
          </a:blip>
          <a:srcRect t="-6475" b="-6475"/>
          <a:stretch>
            <a:fillRect/>
          </a:stretch>
        </p:blipFill>
        <p:spPr>
          <a:xfrm>
            <a:off x="5314730" y="610440"/>
            <a:ext cx="3829269" cy="5637119"/>
          </a:xfrm>
        </p:spPr>
      </p:pic>
    </p:spTree>
    <p:extLst>
      <p:ext uri="{BB962C8B-B14F-4D97-AF65-F5344CB8AC3E}">
        <p14:creationId xmlns:p14="http://schemas.microsoft.com/office/powerpoint/2010/main" val="349366945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err="1"/>
              <a:t>Scioglimento</a:t>
            </a:r>
            <a:r>
              <a:rPr lang="es-ES" dirty="0"/>
              <a:t> del matrimonio</a:t>
            </a:r>
            <a:endParaRPr lang="it-IT" dirty="0"/>
          </a:p>
        </p:txBody>
      </p:sp>
      <p:pic>
        <p:nvPicPr>
          <p:cNvPr id="5" name="Marcador de contenido 4"/>
          <p:cNvPicPr>
            <a:picLocks noGrp="1" noChangeAspect="1"/>
          </p:cNvPicPr>
          <p:nvPr>
            <p:ph sz="half" idx="1"/>
          </p:nvPr>
        </p:nvPicPr>
        <p:blipFill>
          <a:blip r:embed="rId2">
            <a:extLst>
              <a:ext uri="{28A0092B-C50C-407E-A947-70E740481C1C}">
                <a14:useLocalDpi xmlns:a14="http://schemas.microsoft.com/office/drawing/2010/main" val="0"/>
              </a:ext>
            </a:extLst>
          </a:blip>
          <a:srcRect l="-22708" r="-22708"/>
          <a:stretch>
            <a:fillRect/>
          </a:stretch>
        </p:blipFill>
        <p:spPr>
          <a:xfrm>
            <a:off x="457200" y="1417638"/>
            <a:ext cx="8686799" cy="3967489"/>
          </a:xfrm>
        </p:spPr>
      </p:pic>
      <p:sp>
        <p:nvSpPr>
          <p:cNvPr id="4" name="Marcador de contenido 3"/>
          <p:cNvSpPr>
            <a:spLocks noGrp="1"/>
          </p:cNvSpPr>
          <p:nvPr>
            <p:ph sz="half" idx="2"/>
          </p:nvPr>
        </p:nvSpPr>
        <p:spPr>
          <a:xfrm>
            <a:off x="8810394" y="2009104"/>
            <a:ext cx="333605" cy="4848896"/>
          </a:xfrm>
        </p:spPr>
        <p:txBody>
          <a:bodyPr/>
          <a:lstStyle/>
          <a:p>
            <a:endParaRPr lang="it-IT" dirty="0"/>
          </a:p>
        </p:txBody>
      </p:sp>
    </p:spTree>
    <p:extLst>
      <p:ext uri="{BB962C8B-B14F-4D97-AF65-F5344CB8AC3E}">
        <p14:creationId xmlns:p14="http://schemas.microsoft.com/office/powerpoint/2010/main" val="104127667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779141" cy="368829"/>
          </a:xfrm>
        </p:spPr>
        <p:txBody>
          <a:bodyPr/>
          <a:lstStyle/>
          <a:p>
            <a:r>
              <a:rPr lang="en-US" sz="3000" dirty="0" err="1"/>
              <a:t>Scioglimento</a:t>
            </a:r>
            <a:r>
              <a:rPr lang="en-US" sz="3000" dirty="0"/>
              <a:t> del </a:t>
            </a:r>
            <a:r>
              <a:rPr lang="en-US" sz="3000" dirty="0" err="1"/>
              <a:t>matrimonio</a:t>
            </a:r>
            <a:endParaRPr lang="en-US" sz="3000" dirty="0"/>
          </a:p>
        </p:txBody>
      </p:sp>
      <p:sp>
        <p:nvSpPr>
          <p:cNvPr id="3" name="Content Placeholder 2"/>
          <p:cNvSpPr>
            <a:spLocks noGrp="1"/>
          </p:cNvSpPr>
          <p:nvPr>
            <p:ph sz="half" idx="1"/>
          </p:nvPr>
        </p:nvSpPr>
        <p:spPr>
          <a:xfrm>
            <a:off x="0" y="778934"/>
            <a:ext cx="5236341" cy="6079066"/>
          </a:xfrm>
        </p:spPr>
        <p:txBody>
          <a:bodyPr>
            <a:normAutofit fontScale="55000" lnSpcReduction="20000"/>
          </a:bodyPr>
          <a:lstStyle/>
          <a:p>
            <a:r>
              <a:rPr lang="it-IT" sz="3600" dirty="0"/>
              <a:t>Ogni matrimonio è indissolubile. Bisogna distinguere tra indissolubilità </a:t>
            </a:r>
            <a:r>
              <a:rPr lang="it-IT" sz="3600" dirty="0">
                <a:solidFill>
                  <a:srgbClr val="FF0000"/>
                </a:solidFill>
              </a:rPr>
              <a:t>intrinseca</a:t>
            </a:r>
            <a:r>
              <a:rPr lang="it-IT" sz="3600" dirty="0"/>
              <a:t> (i coniugi stessi non possono mai rompere il legame; questo vale per </a:t>
            </a:r>
            <a:r>
              <a:rPr lang="it-IT" sz="3600" b="1" dirty="0"/>
              <a:t>tutti</a:t>
            </a:r>
            <a:r>
              <a:rPr lang="it-IT" sz="3600" dirty="0"/>
              <a:t> i matrimoni) ed indissolubilità </a:t>
            </a:r>
            <a:r>
              <a:rPr lang="it-IT" sz="3600" dirty="0">
                <a:solidFill>
                  <a:srgbClr val="FF0000"/>
                </a:solidFill>
              </a:rPr>
              <a:t>estrinseca</a:t>
            </a:r>
            <a:r>
              <a:rPr lang="it-IT" sz="3600" dirty="0"/>
              <a:t>. In circostanze speciali, l'autorità ecclesiastica (il Romano Pontefice) può autorizzarne lo scioglimento, pur riconoscendo la validità del matrimonio (un caso diverso dalla nullità).</a:t>
            </a:r>
          </a:p>
          <a:p>
            <a:r>
              <a:rPr lang="it-IT" sz="3600" dirty="0"/>
              <a:t>Il canone 1061 distingue tre casi: </a:t>
            </a:r>
          </a:p>
          <a:p>
            <a:pPr lvl="1"/>
            <a:r>
              <a:rPr lang="it-IT" sz="3600" dirty="0"/>
              <a:t>il matrimonio “</a:t>
            </a:r>
            <a:r>
              <a:rPr lang="it-IT" sz="3600" b="1" dirty="0"/>
              <a:t>naturale</a:t>
            </a:r>
            <a:r>
              <a:rPr lang="it-IT" sz="3600" dirty="0"/>
              <a:t>”,</a:t>
            </a:r>
          </a:p>
          <a:p>
            <a:pPr lvl="1"/>
            <a:r>
              <a:rPr lang="it-IT" sz="3600" dirty="0"/>
              <a:t>il matrimonio sacramentale celebrato tra due battezzati (detto “</a:t>
            </a:r>
            <a:r>
              <a:rPr lang="it-IT" sz="3600" b="1" dirty="0"/>
              <a:t>rato</a:t>
            </a:r>
            <a:r>
              <a:rPr lang="it-IT" sz="3600" dirty="0"/>
              <a:t>”, cioè benedetto) e </a:t>
            </a:r>
          </a:p>
          <a:p>
            <a:pPr lvl="1"/>
            <a:r>
              <a:rPr lang="it-IT" sz="3600" dirty="0"/>
              <a:t>il matrimonio "</a:t>
            </a:r>
            <a:r>
              <a:rPr lang="it-IT" sz="3600" b="1" dirty="0"/>
              <a:t>rato e consumato</a:t>
            </a:r>
            <a:r>
              <a:rPr lang="it-IT" sz="3600" dirty="0"/>
              <a:t>", quando il matrimonio dei battezzati è stato seguito dalla consumazione, cioè i coniugi hanno consumato la copula coniugale. </a:t>
            </a:r>
          </a:p>
          <a:p>
            <a:r>
              <a:rPr lang="it-IT" sz="3600" dirty="0"/>
              <a:t>Quest'ultimo, il matrimonio "rato e consumato", non può essere sciolto in nessun modo, da nessuna autorità, nemmeno dal Romano Pontefice (vedi)</a:t>
            </a:r>
            <a:r>
              <a:rPr lang="it-IT" sz="3200" dirty="0"/>
              <a:t>.</a:t>
            </a:r>
          </a:p>
        </p:txBody>
      </p:sp>
      <p:sp>
        <p:nvSpPr>
          <p:cNvPr id="4" name="Content Placeholder 3"/>
          <p:cNvSpPr>
            <a:spLocks noGrp="1"/>
          </p:cNvSpPr>
          <p:nvPr>
            <p:ph sz="half" idx="2"/>
          </p:nvPr>
        </p:nvSpPr>
        <p:spPr>
          <a:xfrm>
            <a:off x="4932219" y="274638"/>
            <a:ext cx="3574472" cy="6583361"/>
          </a:xfrm>
        </p:spPr>
        <p:txBody>
          <a:bodyPr>
            <a:normAutofit fontScale="55000" lnSpcReduction="20000"/>
          </a:bodyPr>
          <a:lstStyle/>
          <a:p>
            <a:r>
              <a:rPr lang="it-IT" sz="3300" dirty="0"/>
              <a:t>1141 – «Il matrimonio rato e consumato non può essere sciolto da nessuna potestà umana e per nessuna causa, eccetto la morte”.</a:t>
            </a:r>
          </a:p>
          <a:p>
            <a:r>
              <a:rPr lang="it-IT" sz="3500" dirty="0"/>
              <a:t>“È necessario riaffermare che il matrimonio sacramentale rato e consumato non può mai essere sciolto, neppure dalla potestà del Romano Pontefice. (…) Emerge quindi con chiarezza che la non estensione della potestà del Romano Pontefice ai matrimoni sacramentali rati e consumati è insegnata dal Magistero della Chiesa come dottrina da tenersi </a:t>
            </a:r>
            <a:r>
              <a:rPr lang="it-IT" sz="3500" dirty="0">
                <a:solidFill>
                  <a:srgbClr val="FF0000"/>
                </a:solidFill>
              </a:rPr>
              <a:t>definitivamente</a:t>
            </a:r>
            <a:r>
              <a:rPr lang="it-IT" sz="3500" dirty="0"/>
              <a:t>, anche  se  essa  non  è  stata dichiarata  in  forma solenne mediante  un  atto  definitorio” (Giovanni Paolo II, Discorso al Tribunale della Rota Romana, 21 gennaio 2000).</a:t>
            </a:r>
          </a:p>
          <a:p>
            <a:endParaRPr lang="en-US" dirty="0"/>
          </a:p>
        </p:txBody>
      </p:sp>
    </p:spTree>
    <p:extLst>
      <p:ext uri="{BB962C8B-B14F-4D97-AF65-F5344CB8AC3E}">
        <p14:creationId xmlns:p14="http://schemas.microsoft.com/office/powerpoint/2010/main" val="42267755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673" y="1"/>
            <a:ext cx="8677628" cy="604634"/>
          </a:xfrm>
        </p:spPr>
        <p:txBody>
          <a:bodyPr/>
          <a:lstStyle/>
          <a:p>
            <a:r>
              <a:rPr lang="en-US" sz="3000" dirty="0" err="1"/>
              <a:t>Scioglimento</a:t>
            </a:r>
            <a:r>
              <a:rPr lang="en-US" sz="3000" dirty="0"/>
              <a:t> del </a:t>
            </a:r>
            <a:r>
              <a:rPr lang="en-US" sz="3000" dirty="0" err="1"/>
              <a:t>matrimonio</a:t>
            </a:r>
            <a:r>
              <a:rPr lang="en-US" sz="3000" dirty="0"/>
              <a:t> </a:t>
            </a:r>
            <a:r>
              <a:rPr lang="en-US" sz="3000" dirty="0" err="1"/>
              <a:t>rato</a:t>
            </a:r>
            <a:r>
              <a:rPr lang="en-US" sz="3000" dirty="0"/>
              <a:t> ma non </a:t>
            </a:r>
            <a:r>
              <a:rPr lang="en-US" sz="3000" dirty="0" err="1"/>
              <a:t>consumato</a:t>
            </a:r>
            <a:endParaRPr lang="en-US" sz="3000" dirty="0"/>
          </a:p>
        </p:txBody>
      </p:sp>
      <p:sp>
        <p:nvSpPr>
          <p:cNvPr id="3" name="Content Placeholder 2"/>
          <p:cNvSpPr>
            <a:spLocks noGrp="1"/>
          </p:cNvSpPr>
          <p:nvPr>
            <p:ph sz="half" idx="1"/>
          </p:nvPr>
        </p:nvSpPr>
        <p:spPr>
          <a:xfrm>
            <a:off x="-1" y="812800"/>
            <a:ext cx="5884315" cy="6045200"/>
          </a:xfrm>
        </p:spPr>
        <p:txBody>
          <a:bodyPr>
            <a:normAutofit fontScale="85000" lnSpcReduction="20000"/>
          </a:bodyPr>
          <a:lstStyle/>
          <a:p>
            <a:r>
              <a:rPr lang="it-IT" dirty="0"/>
              <a:t>Quando il matrimonio non è stato consumato o non è un sacramento, può, per </a:t>
            </a:r>
            <a:r>
              <a:rPr lang="it-IT" dirty="0">
                <a:solidFill>
                  <a:srgbClr val="FF0000"/>
                </a:solidFill>
              </a:rPr>
              <a:t>giusta causa</a:t>
            </a:r>
            <a:r>
              <a:rPr lang="it-IT" dirty="0"/>
              <a:t>, essere sciolto. Il matrimonio rimane indissolubile, ma (</a:t>
            </a:r>
            <a:r>
              <a:rPr lang="it-IT" dirty="0">
                <a:solidFill>
                  <a:srgbClr val="FF0000"/>
                </a:solidFill>
              </a:rPr>
              <a:t>estrinsecamente</a:t>
            </a:r>
            <a:r>
              <a:rPr lang="it-IT" dirty="0"/>
              <a:t> e molto eccezionalmente) può essere sciolto:</a:t>
            </a:r>
          </a:p>
          <a:p>
            <a:pPr lvl="1"/>
            <a:r>
              <a:rPr lang="it-IT" dirty="0"/>
              <a:t>1142 - Il matrimonio non consumato fra battezzati o tra una parte battezzata e una non battezzata, per una giusta causa può essere sciolto dal Romano Pontefice, su richiesta di entrambe le parti o di una delle due, anche se l'altra fosse contraria.</a:t>
            </a:r>
          </a:p>
          <a:p>
            <a:r>
              <a:rPr lang="it-IT" dirty="0"/>
              <a:t>Oltre a una giusta causa, bisogna evitare qualsiasi pericolo di </a:t>
            </a:r>
            <a:r>
              <a:rPr lang="it-IT" dirty="0">
                <a:solidFill>
                  <a:srgbClr val="FF0000"/>
                </a:solidFill>
              </a:rPr>
              <a:t>scandalo</a:t>
            </a:r>
            <a:r>
              <a:rPr lang="it-IT" dirty="0"/>
              <a:t>. La causa viene </a:t>
            </a:r>
            <a:r>
              <a:rPr lang="it-IT" dirty="0">
                <a:solidFill>
                  <a:srgbClr val="FF0000"/>
                </a:solidFill>
              </a:rPr>
              <a:t>introdotta</a:t>
            </a:r>
            <a:r>
              <a:rPr lang="it-IT" dirty="0"/>
              <a:t> nella </a:t>
            </a:r>
            <a:r>
              <a:rPr lang="it-IT" dirty="0">
                <a:solidFill>
                  <a:srgbClr val="FF0000"/>
                </a:solidFill>
              </a:rPr>
              <a:t>diocesi</a:t>
            </a:r>
            <a:r>
              <a:rPr lang="it-IT" dirty="0"/>
              <a:t> e trasferita al </a:t>
            </a:r>
            <a:r>
              <a:rPr lang="it-IT" b="1" dirty="0">
                <a:solidFill>
                  <a:srgbClr val="FF0000"/>
                </a:solidFill>
              </a:rPr>
              <a:t>Romano Pontefice </a:t>
            </a:r>
            <a:r>
              <a:rPr lang="it-IT" dirty="0"/>
              <a:t>per la decisione finale e la dispensa. Poiché la consumazione è presunta se i coniugi hanno vissuto insieme dopo il matrimonio (cfr. can. 1061 § 2), si deve provare che non è stato consumato.</a:t>
            </a:r>
          </a:p>
          <a:p>
            <a:endParaRPr lang="en-US" dirty="0"/>
          </a:p>
        </p:txBody>
      </p:sp>
      <p:pic>
        <p:nvPicPr>
          <p:cNvPr id="5" name="Marcador de contenido 4"/>
          <p:cNvPicPr>
            <a:picLocks noGrp="1" noChangeAspect="1"/>
          </p:cNvPicPr>
          <p:nvPr>
            <p:ph sz="half" idx="2"/>
          </p:nvPr>
        </p:nvPicPr>
        <p:blipFill>
          <a:blip r:embed="rId2">
            <a:extLst>
              <a:ext uri="{28A0092B-C50C-407E-A947-70E740481C1C}">
                <a14:useLocalDpi xmlns:a14="http://schemas.microsoft.com/office/drawing/2010/main" val="0"/>
              </a:ext>
            </a:extLst>
          </a:blip>
          <a:srcRect t="-12793" b="-12793"/>
          <a:stretch>
            <a:fillRect/>
          </a:stretch>
        </p:blipFill>
        <p:spPr>
          <a:xfrm>
            <a:off x="5884315" y="991539"/>
            <a:ext cx="3014986" cy="5514302"/>
          </a:xfrm>
        </p:spPr>
      </p:pic>
    </p:spTree>
    <p:extLst>
      <p:ext uri="{BB962C8B-B14F-4D97-AF65-F5344CB8AC3E}">
        <p14:creationId xmlns:p14="http://schemas.microsoft.com/office/powerpoint/2010/main" val="33720461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609487"/>
          </a:xfrm>
        </p:spPr>
        <p:txBody>
          <a:bodyPr/>
          <a:lstStyle/>
          <a:p>
            <a:r>
              <a:rPr lang="it-IT" sz="3000" dirty="0"/>
              <a:t>Scioglimento in favore della fede</a:t>
            </a:r>
          </a:p>
        </p:txBody>
      </p:sp>
      <p:pic>
        <p:nvPicPr>
          <p:cNvPr id="5" name="Content Placeholder 4" descr="boda japonesa.jpg"/>
          <p:cNvPicPr>
            <a:picLocks noGrp="1" noChangeAspect="1"/>
          </p:cNvPicPr>
          <p:nvPr>
            <p:ph sz="half" idx="1"/>
          </p:nvPr>
        </p:nvPicPr>
        <p:blipFill>
          <a:blip r:embed="rId2">
            <a:extLst>
              <a:ext uri="{28A0092B-C50C-407E-A947-70E740481C1C}">
                <a14:useLocalDpi xmlns:a14="http://schemas.microsoft.com/office/drawing/2010/main" val="0"/>
              </a:ext>
            </a:extLst>
          </a:blip>
          <a:srcRect t="-18324" b="-18324"/>
          <a:stretch>
            <a:fillRect/>
          </a:stretch>
        </p:blipFill>
        <p:spPr>
          <a:xfrm>
            <a:off x="457200" y="884126"/>
            <a:ext cx="2484957" cy="2266576"/>
          </a:xfrm>
        </p:spPr>
      </p:pic>
      <p:sp>
        <p:nvSpPr>
          <p:cNvPr id="4" name="Content Placeholder 3"/>
          <p:cNvSpPr>
            <a:spLocks noGrp="1"/>
          </p:cNvSpPr>
          <p:nvPr>
            <p:ph sz="half" idx="2"/>
          </p:nvPr>
        </p:nvSpPr>
        <p:spPr>
          <a:xfrm>
            <a:off x="3215473" y="1044874"/>
            <a:ext cx="5144756" cy="2105827"/>
          </a:xfrm>
        </p:spPr>
        <p:txBody>
          <a:bodyPr>
            <a:normAutofit fontScale="85000" lnSpcReduction="10000"/>
          </a:bodyPr>
          <a:lstStyle/>
          <a:p>
            <a:r>
              <a:rPr lang="es-ES" dirty="0"/>
              <a:t>Se si </a:t>
            </a:r>
            <a:r>
              <a:rPr lang="es-ES" dirty="0" err="1"/>
              <a:t>tratta</a:t>
            </a:r>
            <a:r>
              <a:rPr lang="es-ES" dirty="0"/>
              <a:t> di un matrimonio </a:t>
            </a:r>
            <a:r>
              <a:rPr lang="es-ES" b="1" dirty="0"/>
              <a:t>non </a:t>
            </a:r>
            <a:r>
              <a:rPr lang="es-ES" b="1" dirty="0" err="1"/>
              <a:t>sacramentale</a:t>
            </a:r>
            <a:r>
              <a:rPr lang="es-ES" dirty="0"/>
              <a:t>, </a:t>
            </a:r>
            <a:r>
              <a:rPr lang="es-ES" dirty="0" err="1"/>
              <a:t>può</a:t>
            </a:r>
            <a:r>
              <a:rPr lang="es-ES" dirty="0"/>
              <a:t> </a:t>
            </a:r>
            <a:r>
              <a:rPr lang="es-ES" dirty="0" err="1"/>
              <a:t>essere</a:t>
            </a:r>
            <a:r>
              <a:rPr lang="es-ES" dirty="0"/>
              <a:t> </a:t>
            </a:r>
            <a:r>
              <a:rPr lang="es-ES" dirty="0" err="1"/>
              <a:t>eccezionalmente</a:t>
            </a:r>
            <a:r>
              <a:rPr lang="es-ES" dirty="0"/>
              <a:t> </a:t>
            </a:r>
            <a:r>
              <a:rPr lang="es-ES" dirty="0" err="1"/>
              <a:t>sciolto</a:t>
            </a:r>
            <a:r>
              <a:rPr lang="es-ES" dirty="0"/>
              <a:t> in </a:t>
            </a:r>
            <a:r>
              <a:rPr lang="es-ES" dirty="0" err="1"/>
              <a:t>favore</a:t>
            </a:r>
            <a:r>
              <a:rPr lang="es-ES" dirty="0"/>
              <a:t> </a:t>
            </a:r>
            <a:r>
              <a:rPr lang="es-ES" dirty="0" err="1"/>
              <a:t>della</a:t>
            </a:r>
            <a:r>
              <a:rPr lang="es-ES" dirty="0"/>
              <a:t> </a:t>
            </a:r>
            <a:r>
              <a:rPr lang="es-ES" dirty="0" err="1"/>
              <a:t>fede</a:t>
            </a:r>
            <a:r>
              <a:rPr lang="es-ES" dirty="0"/>
              <a:t>. La base ultima di </a:t>
            </a:r>
            <a:r>
              <a:rPr lang="es-ES" dirty="0" err="1"/>
              <a:t>questa</a:t>
            </a:r>
            <a:r>
              <a:rPr lang="es-ES" dirty="0"/>
              <a:t> </a:t>
            </a:r>
            <a:r>
              <a:rPr lang="es-ES" dirty="0" err="1"/>
              <a:t>facoltà</a:t>
            </a:r>
            <a:r>
              <a:rPr lang="es-ES" dirty="0"/>
              <a:t> si trova in 1 </a:t>
            </a:r>
            <a:r>
              <a:rPr lang="es-ES" dirty="0" err="1"/>
              <a:t>Corinzi</a:t>
            </a:r>
            <a:r>
              <a:rPr lang="es-ES" dirty="0"/>
              <a:t> 7, 12-15, che contiene </a:t>
            </a:r>
            <a:r>
              <a:rPr lang="es-ES" dirty="0" err="1"/>
              <a:t>il</a:t>
            </a:r>
            <a:r>
              <a:rPr lang="es-ES" dirty="0"/>
              <a:t> </a:t>
            </a:r>
            <a:r>
              <a:rPr lang="es-ES" dirty="0">
                <a:solidFill>
                  <a:srgbClr val="FF0000"/>
                </a:solidFill>
              </a:rPr>
              <a:t>privilegio </a:t>
            </a:r>
            <a:r>
              <a:rPr lang="es-ES" dirty="0" err="1">
                <a:solidFill>
                  <a:srgbClr val="FF0000"/>
                </a:solidFill>
              </a:rPr>
              <a:t>paolino</a:t>
            </a:r>
            <a:r>
              <a:rPr lang="es-ES" dirty="0">
                <a:solidFill>
                  <a:srgbClr val="FF0000"/>
                </a:solidFill>
              </a:rPr>
              <a:t>:</a:t>
            </a:r>
            <a:endParaRPr lang="en-US" dirty="0">
              <a:solidFill>
                <a:srgbClr val="FF0000"/>
              </a:solidFill>
            </a:endParaRPr>
          </a:p>
        </p:txBody>
      </p:sp>
      <p:sp>
        <p:nvSpPr>
          <p:cNvPr id="6" name="TextBox 5"/>
          <p:cNvSpPr txBox="1"/>
          <p:nvPr/>
        </p:nvSpPr>
        <p:spPr>
          <a:xfrm>
            <a:off x="0" y="3295376"/>
            <a:ext cx="8360229" cy="3139321"/>
          </a:xfrm>
          <a:prstGeom prst="rect">
            <a:avLst/>
          </a:prstGeom>
          <a:noFill/>
        </p:spPr>
        <p:txBody>
          <a:bodyPr wrap="square" rtlCol="0">
            <a:spAutoFit/>
          </a:bodyPr>
          <a:lstStyle/>
          <a:p>
            <a:pPr lvl="1"/>
            <a:r>
              <a:rPr lang="it-IT" sz="2200" dirty="0"/>
              <a:t>«Ma agli altri dico io, non il Signore: se un fratello ha una moglie non credente ed ella acconsente ad abitare con lui, non la mandi via; e la donna che ha un marito non credente, se egli consente ad abitare con lei, non mandi via il marito; perché il marito non credente è santificato nella moglie, e la moglie non credente è santificata nel marito credente; altrimenti i vostri figli sarebbero impuri, mentre ora sono santi. Però, se il non credente si separa, si separi pure; in tali casi, il fratello o la sorella non sono obbligati a continuare a stare insieme; ma Dio ci ha chiamati a vivere in pace»</a:t>
            </a:r>
            <a:r>
              <a:rPr lang="es-ES" sz="2200" dirty="0"/>
              <a:t>.</a:t>
            </a:r>
            <a:r>
              <a:rPr lang="en-US" sz="2200" dirty="0"/>
              <a:t> </a:t>
            </a:r>
          </a:p>
        </p:txBody>
      </p:sp>
    </p:spTree>
    <p:extLst>
      <p:ext uri="{BB962C8B-B14F-4D97-AF65-F5344CB8AC3E}">
        <p14:creationId xmlns:p14="http://schemas.microsoft.com/office/powerpoint/2010/main" val="271865660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620000" cy="642979"/>
          </a:xfrm>
        </p:spPr>
        <p:txBody>
          <a:bodyPr/>
          <a:lstStyle/>
          <a:p>
            <a:r>
              <a:rPr lang="en-US" sz="2600" i="1" dirty="0"/>
              <a:t>Favor </a:t>
            </a:r>
            <a:r>
              <a:rPr lang="en-US" sz="2600" i="1" dirty="0" err="1"/>
              <a:t>fidei</a:t>
            </a:r>
            <a:r>
              <a:rPr lang="en-US" sz="2600" i="1" dirty="0"/>
              <a:t> </a:t>
            </a:r>
            <a:r>
              <a:rPr lang="en-US" sz="2600" dirty="0"/>
              <a:t>(</a:t>
            </a:r>
            <a:r>
              <a:rPr lang="en-US" sz="2600" dirty="0" err="1"/>
              <a:t>privilegio</a:t>
            </a:r>
            <a:r>
              <a:rPr lang="en-US" sz="2600" dirty="0"/>
              <a:t> </a:t>
            </a:r>
            <a:r>
              <a:rPr lang="en-US" sz="2600" dirty="0" err="1"/>
              <a:t>paolino</a:t>
            </a:r>
            <a:r>
              <a:rPr lang="en-US" sz="2600" dirty="0"/>
              <a:t> </a:t>
            </a:r>
            <a:r>
              <a:rPr lang="en-US" sz="2600" dirty="0" err="1"/>
              <a:t>ed</a:t>
            </a:r>
            <a:r>
              <a:rPr lang="en-US" sz="2600" dirty="0"/>
              <a:t> </a:t>
            </a:r>
            <a:r>
              <a:rPr lang="en-US" sz="2600" dirty="0" err="1"/>
              <a:t>estensione</a:t>
            </a:r>
            <a:r>
              <a:rPr lang="en-US" sz="2600" dirty="0"/>
              <a:t>)</a:t>
            </a:r>
          </a:p>
        </p:txBody>
      </p:sp>
      <p:sp>
        <p:nvSpPr>
          <p:cNvPr id="3" name="Content Placeholder 2"/>
          <p:cNvSpPr>
            <a:spLocks noGrp="1"/>
          </p:cNvSpPr>
          <p:nvPr>
            <p:ph sz="half" idx="1"/>
          </p:nvPr>
        </p:nvSpPr>
        <p:spPr>
          <a:xfrm>
            <a:off x="0" y="878076"/>
            <a:ext cx="4558145" cy="5979924"/>
          </a:xfrm>
        </p:spPr>
        <p:txBody>
          <a:bodyPr>
            <a:normAutofit fontScale="47500" lnSpcReduction="20000"/>
          </a:bodyPr>
          <a:lstStyle/>
          <a:p>
            <a:r>
              <a:rPr lang="it-IT" sz="4200" dirty="0"/>
              <a:t>I </a:t>
            </a:r>
            <a:r>
              <a:rPr lang="it-IT" sz="4200" dirty="0" err="1"/>
              <a:t>cann</a:t>
            </a:r>
            <a:r>
              <a:rPr lang="it-IT" sz="4200" dirty="0"/>
              <a:t>. 1142-1147 indicano i </a:t>
            </a:r>
            <a:r>
              <a:rPr lang="it-IT" sz="4200" dirty="0">
                <a:solidFill>
                  <a:srgbClr val="FF0000"/>
                </a:solidFill>
              </a:rPr>
              <a:t>requisiti</a:t>
            </a:r>
            <a:r>
              <a:rPr lang="it-IT" sz="4200" dirty="0"/>
              <a:t> per l'applicazione del privilegio </a:t>
            </a:r>
            <a:r>
              <a:rPr lang="it-IT" sz="4200" dirty="0">
                <a:solidFill>
                  <a:srgbClr val="FF0000"/>
                </a:solidFill>
              </a:rPr>
              <a:t>paolino</a:t>
            </a:r>
            <a:r>
              <a:rPr lang="it-IT" sz="4200" dirty="0"/>
              <a:t>. Quando sono presenti queste circostanze (che il matrimonio è stato </a:t>
            </a:r>
            <a:r>
              <a:rPr lang="it-IT" sz="4200" dirty="0">
                <a:solidFill>
                  <a:srgbClr val="FF0000"/>
                </a:solidFill>
              </a:rPr>
              <a:t>celebrato nell’infedeltà</a:t>
            </a:r>
            <a:r>
              <a:rPr lang="it-IT" sz="4200" dirty="0"/>
              <a:t>, che c'era la "</a:t>
            </a:r>
            <a:r>
              <a:rPr lang="it-IT" sz="4200" dirty="0">
                <a:solidFill>
                  <a:srgbClr val="FF0000"/>
                </a:solidFill>
              </a:rPr>
              <a:t>contumelia</a:t>
            </a:r>
            <a:r>
              <a:rPr lang="it-IT" sz="4200" dirty="0"/>
              <a:t> </a:t>
            </a:r>
            <a:r>
              <a:rPr lang="it-IT" sz="4200" dirty="0" err="1"/>
              <a:t>Creatoris</a:t>
            </a:r>
            <a:r>
              <a:rPr lang="it-IT" sz="4200" dirty="0"/>
              <a:t>") il coniuge fedele può celebrare un nuovo matrimonio, che </a:t>
            </a:r>
            <a:r>
              <a:rPr lang="it-IT" sz="4200" dirty="0">
                <a:solidFill>
                  <a:srgbClr val="FF0000"/>
                </a:solidFill>
              </a:rPr>
              <a:t>scioglie</a:t>
            </a:r>
            <a:r>
              <a:rPr lang="it-IT" sz="4200" dirty="0"/>
              <a:t> quello precedente (normalmente, il nuovo matrimonio deve essere celebrato con una persona battezzata).</a:t>
            </a:r>
          </a:p>
          <a:p>
            <a:r>
              <a:rPr lang="it-IT" sz="4200" dirty="0"/>
              <a:t>Si </a:t>
            </a:r>
            <a:r>
              <a:rPr lang="it-IT" sz="4200" b="1" dirty="0"/>
              <a:t>richiede</a:t>
            </a:r>
            <a:r>
              <a:rPr lang="it-IT" sz="4200" dirty="0"/>
              <a:t>: </a:t>
            </a:r>
          </a:p>
          <a:p>
            <a:pPr lvl="1"/>
            <a:r>
              <a:rPr lang="it-IT" sz="4200" dirty="0"/>
              <a:t>a) che dopo il battesimo il battezzato </a:t>
            </a:r>
            <a:r>
              <a:rPr lang="it-IT" sz="4200" dirty="0">
                <a:solidFill>
                  <a:srgbClr val="FF0000"/>
                </a:solidFill>
              </a:rPr>
              <a:t>non</a:t>
            </a:r>
            <a:r>
              <a:rPr lang="it-IT" sz="4200" dirty="0"/>
              <a:t> abbia dato all'altra persona un </a:t>
            </a:r>
            <a:r>
              <a:rPr lang="it-IT" sz="4200" dirty="0">
                <a:solidFill>
                  <a:srgbClr val="FF0000"/>
                </a:solidFill>
              </a:rPr>
              <a:t>motivo</a:t>
            </a:r>
            <a:r>
              <a:rPr lang="it-IT" sz="4200" dirty="0"/>
              <a:t> per separarsi; </a:t>
            </a:r>
          </a:p>
          <a:p>
            <a:pPr lvl="1"/>
            <a:r>
              <a:rPr lang="it-IT" sz="4200" dirty="0"/>
              <a:t>b) che si chieda alla persona non battezzata (si "</a:t>
            </a:r>
            <a:r>
              <a:rPr lang="it-IT" sz="4200" dirty="0">
                <a:solidFill>
                  <a:srgbClr val="FF0000"/>
                </a:solidFill>
              </a:rPr>
              <a:t>interpelli</a:t>
            </a:r>
            <a:r>
              <a:rPr lang="it-IT" sz="4200" dirty="0"/>
              <a:t>") se vuole essere battezzata o se è disposta a convivere pacificamente senza offendere il Creatore. (Se questo è inutile o impossibile, l'interpellanza può essere soppressa).</a:t>
            </a:r>
            <a:endParaRPr lang="it-IT" dirty="0"/>
          </a:p>
          <a:p>
            <a:endParaRPr lang="en-US" dirty="0"/>
          </a:p>
        </p:txBody>
      </p:sp>
      <p:sp>
        <p:nvSpPr>
          <p:cNvPr id="6" name="Content Placeholder 5"/>
          <p:cNvSpPr>
            <a:spLocks noGrp="1"/>
          </p:cNvSpPr>
          <p:nvPr>
            <p:ph sz="half" idx="2"/>
          </p:nvPr>
        </p:nvSpPr>
        <p:spPr>
          <a:xfrm>
            <a:off x="4295681" y="878076"/>
            <a:ext cx="4161012" cy="5744827"/>
          </a:xfrm>
        </p:spPr>
        <p:txBody>
          <a:bodyPr>
            <a:normAutofit fontScale="47500" lnSpcReduction="20000"/>
          </a:bodyPr>
          <a:lstStyle/>
          <a:p>
            <a:r>
              <a:rPr lang="it-IT" sz="4400" dirty="0"/>
              <a:t>Col tempo, l'assunzione originaria del privilegio paolino fu applicata ad </a:t>
            </a:r>
            <a:r>
              <a:rPr lang="it-IT" sz="4400" b="1" dirty="0">
                <a:solidFill>
                  <a:srgbClr val="FF0000"/>
                </a:solidFill>
              </a:rPr>
              <a:t>altri casi </a:t>
            </a:r>
            <a:r>
              <a:rPr lang="it-IT" sz="4400" dirty="0"/>
              <a:t>in cui era permesso lo scioglimento di un matrimonio </a:t>
            </a:r>
            <a:r>
              <a:rPr lang="it-IT" sz="4400" dirty="0">
                <a:solidFill>
                  <a:srgbClr val="FF0000"/>
                </a:solidFill>
              </a:rPr>
              <a:t>non sacramentale </a:t>
            </a:r>
            <a:r>
              <a:rPr lang="it-IT" sz="4400" dirty="0"/>
              <a:t>a favore della fede.</a:t>
            </a:r>
          </a:p>
          <a:p>
            <a:r>
              <a:rPr lang="it-IT" sz="4400" dirty="0"/>
              <a:t>Alcuni di questi casi sono stati inclusi nel </a:t>
            </a:r>
            <a:r>
              <a:rPr lang="it-IT" sz="4400" dirty="0">
                <a:solidFill>
                  <a:srgbClr val="FF0000"/>
                </a:solidFill>
              </a:rPr>
              <a:t>Codice</a:t>
            </a:r>
            <a:r>
              <a:rPr lang="it-IT" sz="4400" dirty="0"/>
              <a:t> di Diritto Canonico, e altri sono stati inclusi in norme </a:t>
            </a:r>
            <a:r>
              <a:rPr lang="it-IT" sz="4400" dirty="0" err="1">
                <a:solidFill>
                  <a:srgbClr val="FF0000"/>
                </a:solidFill>
              </a:rPr>
              <a:t>extracodiciali</a:t>
            </a:r>
            <a:r>
              <a:rPr lang="it-IT" sz="4400" dirty="0"/>
              <a:t> (fuori dal Codice). </a:t>
            </a:r>
          </a:p>
          <a:p>
            <a:r>
              <a:rPr lang="it-IT" sz="4400" dirty="0"/>
              <a:t>Hanno </a:t>
            </a:r>
            <a:r>
              <a:rPr lang="it-IT" sz="4400" b="1" dirty="0">
                <a:solidFill>
                  <a:srgbClr val="FF0000"/>
                </a:solidFill>
              </a:rPr>
              <a:t>in comune </a:t>
            </a:r>
            <a:r>
              <a:rPr lang="it-IT" sz="4400" dirty="0"/>
              <a:t>da un lato il fatto che si tratta di casi in cui </a:t>
            </a:r>
            <a:r>
              <a:rPr lang="it-IT" sz="4400" dirty="0">
                <a:solidFill>
                  <a:srgbClr val="FF0000"/>
                </a:solidFill>
              </a:rPr>
              <a:t>non c'è stata consumazione </a:t>
            </a:r>
            <a:r>
              <a:rPr lang="it-IT" sz="4400" dirty="0"/>
              <a:t>(atto coniugale) dopo la celebrazione del matrimonio </a:t>
            </a:r>
            <a:r>
              <a:rPr lang="it-IT" sz="4400" dirty="0">
                <a:solidFill>
                  <a:srgbClr val="FF0000"/>
                </a:solidFill>
              </a:rPr>
              <a:t>tra battezzati</a:t>
            </a:r>
            <a:r>
              <a:rPr lang="it-IT" sz="4400" dirty="0"/>
              <a:t>; e dall'altro che si basano sul potere del Papa come </a:t>
            </a:r>
            <a:r>
              <a:rPr lang="it-IT" sz="4400" dirty="0">
                <a:solidFill>
                  <a:srgbClr val="FF0000"/>
                </a:solidFill>
              </a:rPr>
              <a:t>Vicario</a:t>
            </a:r>
            <a:r>
              <a:rPr lang="it-IT" sz="4400" dirty="0"/>
              <a:t> di Cristo, che permette lo scioglimento di un matrimonio valido "in favore della fede". </a:t>
            </a:r>
          </a:p>
          <a:p>
            <a:endParaRPr lang="en-US" dirty="0"/>
          </a:p>
        </p:txBody>
      </p:sp>
    </p:spTree>
    <p:extLst>
      <p:ext uri="{BB962C8B-B14F-4D97-AF65-F5344CB8AC3E}">
        <p14:creationId xmlns:p14="http://schemas.microsoft.com/office/powerpoint/2010/main" val="212393156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448737"/>
          </a:xfrm>
        </p:spPr>
        <p:txBody>
          <a:bodyPr/>
          <a:lstStyle/>
          <a:p>
            <a:endParaRPr lang="en-US" dirty="0"/>
          </a:p>
        </p:txBody>
      </p:sp>
      <p:pic>
        <p:nvPicPr>
          <p:cNvPr id="5" name="Content Placeholder 4" descr="foto grupo burka.jpg"/>
          <p:cNvPicPr>
            <a:picLocks noGrp="1" noChangeAspect="1"/>
          </p:cNvPicPr>
          <p:nvPr>
            <p:ph sz="half" idx="1"/>
          </p:nvPr>
        </p:nvPicPr>
        <p:blipFill>
          <a:blip r:embed="rId2">
            <a:extLst>
              <a:ext uri="{28A0092B-C50C-407E-A947-70E740481C1C}">
                <a14:useLocalDpi xmlns:a14="http://schemas.microsoft.com/office/drawing/2010/main" val="0"/>
              </a:ext>
            </a:extLst>
          </a:blip>
          <a:srcRect l="-67189" r="-67189"/>
          <a:stretch>
            <a:fillRect/>
          </a:stretch>
        </p:blipFill>
        <p:spPr>
          <a:xfrm>
            <a:off x="457200" y="884125"/>
            <a:ext cx="8369272" cy="2427328"/>
          </a:xfrm>
        </p:spPr>
      </p:pic>
      <p:sp>
        <p:nvSpPr>
          <p:cNvPr id="4" name="Content Placeholder 3"/>
          <p:cNvSpPr>
            <a:spLocks noGrp="1"/>
          </p:cNvSpPr>
          <p:nvPr>
            <p:ph sz="half" idx="2"/>
          </p:nvPr>
        </p:nvSpPr>
        <p:spPr>
          <a:xfrm>
            <a:off x="643095" y="3745476"/>
            <a:ext cx="7434105" cy="2381003"/>
          </a:xfrm>
        </p:spPr>
        <p:txBody>
          <a:bodyPr>
            <a:normAutofit fontScale="92500" lnSpcReduction="10000"/>
          </a:bodyPr>
          <a:lstStyle/>
          <a:p>
            <a:r>
              <a:rPr lang="it-IT" dirty="0"/>
              <a:t>Il Codice ne contiene due, nei </a:t>
            </a:r>
            <a:r>
              <a:rPr lang="it-IT" dirty="0" err="1"/>
              <a:t>cann</a:t>
            </a:r>
            <a:r>
              <a:rPr lang="it-IT" dirty="0"/>
              <a:t>. 1148-1149: casi di </a:t>
            </a:r>
            <a:r>
              <a:rPr lang="it-IT" dirty="0">
                <a:solidFill>
                  <a:srgbClr val="FF0000"/>
                </a:solidFill>
              </a:rPr>
              <a:t>poligamia celebrata nell’infedeltà </a:t>
            </a:r>
            <a:r>
              <a:rPr lang="it-IT" dirty="0"/>
              <a:t>o quelli in cui a causa della </a:t>
            </a:r>
            <a:r>
              <a:rPr lang="it-IT" dirty="0">
                <a:solidFill>
                  <a:srgbClr val="FF0000"/>
                </a:solidFill>
              </a:rPr>
              <a:t>persecuzione o della separazione </a:t>
            </a:r>
            <a:r>
              <a:rPr lang="it-IT" dirty="0"/>
              <a:t>forzata (deportazione, schiavitù) colui che riceve il battesimo una volta sposato non può facilmente vivere insieme al suo coniuge:</a:t>
            </a:r>
          </a:p>
        </p:txBody>
      </p:sp>
    </p:spTree>
    <p:extLst>
      <p:ext uri="{BB962C8B-B14F-4D97-AF65-F5344CB8AC3E}">
        <p14:creationId xmlns:p14="http://schemas.microsoft.com/office/powerpoint/2010/main" val="24132238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47696" y="266557"/>
            <a:ext cx="413620" cy="186247"/>
          </a:xfrm>
        </p:spPr>
        <p:txBody>
          <a:bodyPr/>
          <a:lstStyle/>
          <a:p>
            <a:endParaRPr lang="en-US" dirty="0"/>
          </a:p>
        </p:txBody>
      </p:sp>
      <p:sp>
        <p:nvSpPr>
          <p:cNvPr id="3" name="Content Placeholder 2"/>
          <p:cNvSpPr>
            <a:spLocks noGrp="1"/>
          </p:cNvSpPr>
          <p:nvPr>
            <p:ph idx="1"/>
          </p:nvPr>
        </p:nvSpPr>
        <p:spPr>
          <a:xfrm>
            <a:off x="0" y="266557"/>
            <a:ext cx="8403230" cy="6591443"/>
          </a:xfrm>
        </p:spPr>
        <p:txBody>
          <a:bodyPr>
            <a:normAutofit lnSpcReduction="10000"/>
          </a:bodyPr>
          <a:lstStyle/>
          <a:p>
            <a:r>
              <a:rPr lang="it-IT" dirty="0"/>
              <a:t>Il consenso è efficace una volta è stato dato (non deve essere “sostenuto” nel tempo, diversamente dall’</a:t>
            </a:r>
            <a:r>
              <a:rPr lang="it-IT" i="1" dirty="0" err="1"/>
              <a:t>affectio</a:t>
            </a:r>
            <a:r>
              <a:rPr lang="it-IT" dirty="0"/>
              <a:t> </a:t>
            </a:r>
            <a:r>
              <a:rPr lang="it-IT" i="1" dirty="0" err="1"/>
              <a:t>maritalis</a:t>
            </a:r>
            <a:r>
              <a:rPr lang="it-IT" dirty="0"/>
              <a:t> del diritto romano).</a:t>
            </a:r>
          </a:p>
          <a:p>
            <a:r>
              <a:rPr lang="it-IT" dirty="0"/>
              <a:t>Il consenso non nasce da un atto “magico” o isolato dalla storia della persona: si inserisce nella sua </a:t>
            </a:r>
            <a:r>
              <a:rPr lang="it-IT" dirty="0">
                <a:solidFill>
                  <a:srgbClr val="FF0000"/>
                </a:solidFill>
              </a:rPr>
              <a:t>biografia</a:t>
            </a:r>
            <a:r>
              <a:rPr lang="it-IT" dirty="0"/>
              <a:t>, un processo personale de formazione, attraverso l’innamoramento che interessa tutte le dimensioni della persona: istintiva-corporea, affettiva, volontaria.</a:t>
            </a:r>
          </a:p>
          <a:p>
            <a:r>
              <a:rPr lang="it-IT" dirty="0"/>
              <a:t>È un atto della persona. Il consenso è un atto di amore? Che rilevanza ha </a:t>
            </a:r>
            <a:r>
              <a:rPr lang="it-IT" dirty="0">
                <a:solidFill>
                  <a:srgbClr val="FF0000"/>
                </a:solidFill>
              </a:rPr>
              <a:t>l’amore</a:t>
            </a:r>
            <a:r>
              <a:rPr lang="it-IT" dirty="0"/>
              <a:t> nel </a:t>
            </a:r>
            <a:r>
              <a:rPr lang="it-IT" dirty="0">
                <a:solidFill>
                  <a:srgbClr val="FF0000"/>
                </a:solidFill>
              </a:rPr>
              <a:t>matrimonio</a:t>
            </a:r>
            <a:r>
              <a:rPr lang="it-IT" dirty="0"/>
              <a:t>? Il matrimonio non è un “innamoramento” indefinito. È una comunità di vita e amore: proviene dall’amore e porta all’amore. </a:t>
            </a:r>
          </a:p>
          <a:p>
            <a:r>
              <a:rPr lang="it-IT" dirty="0"/>
              <a:t>La </a:t>
            </a:r>
            <a:r>
              <a:rPr lang="it-IT" dirty="0">
                <a:solidFill>
                  <a:srgbClr val="FF0000"/>
                </a:solidFill>
              </a:rPr>
              <a:t>giuridicità intrinseca </a:t>
            </a:r>
            <a:r>
              <a:rPr lang="it-IT" dirty="0"/>
              <a:t>del matrimonio: l’amore a titolo di debito. Dal “ti sposo perché ti amo” al “ti amo perché ti ho sposato”.</a:t>
            </a:r>
          </a:p>
          <a:p>
            <a:pPr lvl="1"/>
            <a:r>
              <a:rPr lang="it-IT" dirty="0"/>
              <a:t>Quando l’attrazione-sentimento verso il bene desiderato si personalizza, l’inclinazione amorosa si trasforma in un amore personale, propriamente umano: </a:t>
            </a:r>
            <a:r>
              <a:rPr lang="it-IT" dirty="0">
                <a:solidFill>
                  <a:srgbClr val="FF0000"/>
                </a:solidFill>
              </a:rPr>
              <a:t>l’amore coniugale</a:t>
            </a:r>
            <a:r>
              <a:rPr lang="it-IT" dirty="0"/>
              <a:t>. </a:t>
            </a:r>
            <a:endParaRPr lang="it-IT" b="1" dirty="0">
              <a:solidFill>
                <a:srgbClr val="FF0000"/>
              </a:solidFill>
            </a:endParaRPr>
          </a:p>
          <a:p>
            <a:r>
              <a:rPr lang="it-IT" dirty="0">
                <a:solidFill>
                  <a:srgbClr val="FF0000"/>
                </a:solidFill>
              </a:rPr>
              <a:t>L’oggetto</a:t>
            </a:r>
            <a:r>
              <a:rPr lang="it-IT" dirty="0"/>
              <a:t> del consenso: la persona nella sua coniugalità. La forza integratrice della complementarità sessuale</a:t>
            </a:r>
          </a:p>
          <a:p>
            <a:r>
              <a:rPr lang="it-IT" dirty="0"/>
              <a:t>L’eterosessualità.</a:t>
            </a:r>
          </a:p>
        </p:txBody>
      </p:sp>
    </p:spTree>
    <p:extLst>
      <p:ext uri="{BB962C8B-B14F-4D97-AF65-F5344CB8AC3E}">
        <p14:creationId xmlns:p14="http://schemas.microsoft.com/office/powerpoint/2010/main" val="365642756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9751" y="407678"/>
            <a:ext cx="301076" cy="218855"/>
          </a:xfrm>
        </p:spPr>
        <p:txBody>
          <a:bodyPr/>
          <a:lstStyle/>
          <a:p>
            <a:endParaRPr lang="en-US" dirty="0"/>
          </a:p>
        </p:txBody>
      </p:sp>
      <p:sp>
        <p:nvSpPr>
          <p:cNvPr id="3" name="Content Placeholder 2"/>
          <p:cNvSpPr>
            <a:spLocks noGrp="1"/>
          </p:cNvSpPr>
          <p:nvPr>
            <p:ph idx="1"/>
          </p:nvPr>
        </p:nvSpPr>
        <p:spPr>
          <a:xfrm>
            <a:off x="0" y="125439"/>
            <a:ext cx="8560007" cy="6732561"/>
          </a:xfrm>
        </p:spPr>
        <p:txBody>
          <a:bodyPr>
            <a:noAutofit/>
          </a:bodyPr>
          <a:lstStyle/>
          <a:p>
            <a:pPr lvl="1"/>
            <a:r>
              <a:rPr lang="it-IT" b="1" dirty="0"/>
              <a:t>1148</a:t>
            </a:r>
            <a:r>
              <a:rPr lang="it-IT" dirty="0"/>
              <a:t> - §1. Il </a:t>
            </a:r>
            <a:r>
              <a:rPr lang="it-IT" dirty="0">
                <a:solidFill>
                  <a:srgbClr val="FF0000"/>
                </a:solidFill>
              </a:rPr>
              <a:t>non battezzato </a:t>
            </a:r>
            <a:r>
              <a:rPr lang="it-IT" dirty="0"/>
              <a:t>che abbia contemporaneamente </a:t>
            </a:r>
            <a:r>
              <a:rPr lang="it-IT" dirty="0">
                <a:solidFill>
                  <a:srgbClr val="FF0000"/>
                </a:solidFill>
              </a:rPr>
              <a:t>più mogli non battezzate</a:t>
            </a:r>
            <a:r>
              <a:rPr lang="it-IT" dirty="0"/>
              <a:t>, ricevuto il battesimo nella Chiesa cattolica, se per lui è gravoso rimanere con la prima di esse, può </a:t>
            </a:r>
            <a:r>
              <a:rPr lang="it-IT" dirty="0">
                <a:solidFill>
                  <a:srgbClr val="FF0000"/>
                </a:solidFill>
              </a:rPr>
              <a:t>ritenerne una </a:t>
            </a:r>
            <a:r>
              <a:rPr lang="it-IT" dirty="0"/>
              <a:t>qualsiasi licenziando le altre. Lo stesso vale per la moglie non battezzata che abbia contemporaneamente più mariti non battezzati</a:t>
            </a:r>
            <a:r>
              <a:rPr lang="it-IT" sz="1800" dirty="0"/>
              <a:t> .</a:t>
            </a:r>
          </a:p>
          <a:p>
            <a:pPr lvl="1"/>
            <a:r>
              <a:rPr lang="it-IT" sz="1800" dirty="0"/>
              <a:t> </a:t>
            </a:r>
            <a:r>
              <a:rPr lang="it-IT" dirty="0"/>
              <a:t>§2. Nei casi di cui al §1, il matrimonio, dopo aver ricevuto il battesimo, deve essere </a:t>
            </a:r>
            <a:r>
              <a:rPr lang="it-IT" dirty="0">
                <a:solidFill>
                  <a:srgbClr val="FF0000"/>
                </a:solidFill>
              </a:rPr>
              <a:t>contratto secondo la forma canonica</a:t>
            </a:r>
            <a:r>
              <a:rPr lang="it-IT" dirty="0"/>
              <a:t>, osservando anche, se necessario, le norme sui matrimoni misti e le altre disposizioni del diritto</a:t>
            </a:r>
            <a:r>
              <a:rPr lang="it-IT" sz="1800" dirty="0"/>
              <a:t> .</a:t>
            </a:r>
          </a:p>
          <a:p>
            <a:pPr lvl="1"/>
            <a:r>
              <a:rPr lang="it-IT" sz="1800" dirty="0"/>
              <a:t> </a:t>
            </a:r>
            <a:r>
              <a:rPr lang="it-IT" dirty="0"/>
              <a:t>§3. L'Ordinario del luogo, considerata la condizione morale, sociale ed economica dei luoghi e delle persone, curi che sia provveduto sufficientemente alle </a:t>
            </a:r>
            <a:r>
              <a:rPr lang="it-IT" dirty="0">
                <a:solidFill>
                  <a:srgbClr val="FF0000"/>
                </a:solidFill>
              </a:rPr>
              <a:t>necessità della prima moglie e delle altre </a:t>
            </a:r>
            <a:r>
              <a:rPr lang="it-IT" dirty="0"/>
              <a:t>licenziate, secondo le norme della giustizia, della carità cristiana e dell'equità naturale</a:t>
            </a:r>
            <a:r>
              <a:rPr lang="it-IT" sz="1800" dirty="0"/>
              <a:t> .</a:t>
            </a:r>
          </a:p>
          <a:p>
            <a:pPr lvl="1"/>
            <a:r>
              <a:rPr lang="it-IT" b="1" dirty="0"/>
              <a:t>1149</a:t>
            </a:r>
            <a:r>
              <a:rPr lang="it-IT" dirty="0"/>
              <a:t> - Il </a:t>
            </a:r>
            <a:r>
              <a:rPr lang="it-IT" b="1" dirty="0">
                <a:solidFill>
                  <a:srgbClr val="FF0000"/>
                </a:solidFill>
              </a:rPr>
              <a:t>non battezzato </a:t>
            </a:r>
            <a:r>
              <a:rPr lang="it-IT" dirty="0"/>
              <a:t>che, ricevuto il battesimo nella Chiesa cattolica, </a:t>
            </a:r>
            <a:r>
              <a:rPr lang="it-IT" dirty="0">
                <a:solidFill>
                  <a:srgbClr val="FF0000"/>
                </a:solidFill>
              </a:rPr>
              <a:t>non può ristabilire </a:t>
            </a:r>
            <a:r>
              <a:rPr lang="it-IT" dirty="0"/>
              <a:t>la coabitazione con il coniuge non battezzato a causa della </a:t>
            </a:r>
            <a:r>
              <a:rPr lang="it-IT" dirty="0">
                <a:solidFill>
                  <a:srgbClr val="FF0000"/>
                </a:solidFill>
              </a:rPr>
              <a:t>prigionia o della persecuzione</a:t>
            </a:r>
            <a:r>
              <a:rPr lang="it-IT" dirty="0"/>
              <a:t>, può contrarre un altro matrimonio, anche se nel frattempo l'altra parte avesse ricevuto il battesimo, fermo restando il disposto del can. </a:t>
            </a:r>
            <a:r>
              <a:rPr lang="it-IT" b="1" dirty="0">
                <a:solidFill>
                  <a:srgbClr val="FF0000"/>
                </a:solidFill>
              </a:rPr>
              <a:t>1141</a:t>
            </a:r>
            <a:r>
              <a:rPr lang="it-IT" sz="1800" dirty="0"/>
              <a:t> .</a:t>
            </a:r>
          </a:p>
          <a:p>
            <a:r>
              <a:rPr lang="it-IT" sz="2000" dirty="0"/>
              <a:t>Gli altri casi sono regolati da norme della </a:t>
            </a:r>
            <a:r>
              <a:rPr lang="it-IT" sz="2000" dirty="0">
                <a:solidFill>
                  <a:srgbClr val="FF0000"/>
                </a:solidFill>
              </a:rPr>
              <a:t>Congregazione per la Dottrina della Fede</a:t>
            </a:r>
            <a:r>
              <a:rPr lang="it-IT" sz="2000" dirty="0"/>
              <a:t> emanate nel 1934 e riviste nel 1973 e </a:t>
            </a:r>
            <a:r>
              <a:rPr lang="it-IT" sz="2000" dirty="0">
                <a:solidFill>
                  <a:srgbClr val="FF0000"/>
                </a:solidFill>
              </a:rPr>
              <a:t>2001</a:t>
            </a:r>
            <a:r>
              <a:rPr lang="it-IT" sz="2000" dirty="0"/>
              <a:t>.</a:t>
            </a:r>
          </a:p>
          <a:p>
            <a:endParaRPr lang="en-US" sz="2000" dirty="0"/>
          </a:p>
        </p:txBody>
      </p:sp>
    </p:spTree>
    <p:extLst>
      <p:ext uri="{BB962C8B-B14F-4D97-AF65-F5344CB8AC3E}">
        <p14:creationId xmlns:p14="http://schemas.microsoft.com/office/powerpoint/2010/main" val="333041547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802387"/>
          </a:xfrm>
        </p:spPr>
        <p:txBody>
          <a:bodyPr/>
          <a:lstStyle/>
          <a:p>
            <a:r>
              <a:rPr lang="en-US" sz="3000" dirty="0"/>
              <a:t>La </a:t>
            </a:r>
            <a:r>
              <a:rPr lang="en-US" sz="3000" dirty="0" err="1"/>
              <a:t>convalidazione</a:t>
            </a:r>
            <a:r>
              <a:rPr lang="en-US" sz="3000" dirty="0"/>
              <a:t> del </a:t>
            </a:r>
            <a:r>
              <a:rPr lang="en-US" sz="3000" dirty="0" err="1"/>
              <a:t>matrimonio</a:t>
            </a:r>
            <a:endParaRPr lang="en-US" sz="3000" dirty="0"/>
          </a:p>
        </p:txBody>
      </p:sp>
      <p:pic>
        <p:nvPicPr>
          <p:cNvPr id="6" name="Content Placeholder 5" descr="reconciliacion.jpg"/>
          <p:cNvPicPr>
            <a:picLocks noGrp="1" noChangeAspect="1"/>
          </p:cNvPicPr>
          <p:nvPr>
            <p:ph sz="half" idx="2"/>
          </p:nvPr>
        </p:nvPicPr>
        <p:blipFill>
          <a:blip r:embed="rId2">
            <a:extLst>
              <a:ext uri="{28A0092B-C50C-407E-A947-70E740481C1C}">
                <a14:useLocalDpi xmlns:a14="http://schemas.microsoft.com/office/drawing/2010/main" val="0"/>
              </a:ext>
            </a:extLst>
          </a:blip>
          <a:srcRect l="19988" r="19988"/>
          <a:stretch>
            <a:fillRect/>
          </a:stretch>
        </p:blipFill>
        <p:spPr>
          <a:xfrm>
            <a:off x="5468938" y="1536700"/>
            <a:ext cx="3675062" cy="4589463"/>
          </a:xfrm>
        </p:spPr>
      </p:pic>
      <p:sp>
        <p:nvSpPr>
          <p:cNvPr id="7" name="Content Placeholder 6"/>
          <p:cNvSpPr>
            <a:spLocks noGrp="1"/>
          </p:cNvSpPr>
          <p:nvPr>
            <p:ph sz="half" idx="1"/>
          </p:nvPr>
        </p:nvSpPr>
        <p:spPr>
          <a:xfrm>
            <a:off x="1" y="1236133"/>
            <a:ext cx="5468938" cy="5401733"/>
          </a:xfrm>
        </p:spPr>
        <p:txBody>
          <a:bodyPr>
            <a:normAutofit fontScale="92500" lnSpcReduction="20000"/>
          </a:bodyPr>
          <a:lstStyle/>
          <a:p>
            <a:r>
              <a:rPr lang="it-IT" dirty="0"/>
              <a:t>Di fronte a un matrimonio </a:t>
            </a:r>
            <a:r>
              <a:rPr lang="it-IT" b="1" dirty="0">
                <a:solidFill>
                  <a:srgbClr val="FF0000"/>
                </a:solidFill>
              </a:rPr>
              <a:t>ritenuto non valido</a:t>
            </a:r>
            <a:r>
              <a:rPr lang="it-IT" dirty="0"/>
              <a:t>: i coniugi possono chiedere che il matrimonio sia </a:t>
            </a:r>
            <a:r>
              <a:rPr lang="it-IT" dirty="0">
                <a:solidFill>
                  <a:srgbClr val="FF0000"/>
                </a:solidFill>
              </a:rPr>
              <a:t>dichiarato</a:t>
            </a:r>
            <a:r>
              <a:rPr lang="it-IT" dirty="0"/>
              <a:t> nullo o cercare di </a:t>
            </a:r>
            <a:r>
              <a:rPr lang="it-IT" dirty="0">
                <a:solidFill>
                  <a:srgbClr val="FF0000"/>
                </a:solidFill>
              </a:rPr>
              <a:t>sanarlo</a:t>
            </a:r>
            <a:r>
              <a:rPr lang="it-IT" dirty="0"/>
              <a:t>. Bisogna tener presente che, anche se il matrimonio può essere dichiarato nullo, a volte ci sono beni (soprattutto quelli dei figli) che possono mettere in discussione l'opportunità e la </a:t>
            </a:r>
            <a:r>
              <a:rPr lang="it-IT" dirty="0">
                <a:solidFill>
                  <a:srgbClr val="FF0000"/>
                </a:solidFill>
              </a:rPr>
              <a:t>liceità morale </a:t>
            </a:r>
            <a:r>
              <a:rPr lang="it-IT" dirty="0"/>
              <a:t>della domanda di nullità.</a:t>
            </a:r>
          </a:p>
          <a:p>
            <a:r>
              <a:rPr lang="it-IT" dirty="0"/>
              <a:t>La convalida è l'atto con cui un matrimonio che si sa o si presume essere nullo viene </a:t>
            </a:r>
            <a:r>
              <a:rPr lang="it-IT" dirty="0">
                <a:solidFill>
                  <a:srgbClr val="FF0000"/>
                </a:solidFill>
              </a:rPr>
              <a:t>reso valido a tutti gli effetti</a:t>
            </a:r>
            <a:r>
              <a:rPr lang="it-IT" dirty="0"/>
              <a:t>.</a:t>
            </a:r>
          </a:p>
        </p:txBody>
      </p:sp>
    </p:spTree>
    <p:extLst>
      <p:ext uri="{BB962C8B-B14F-4D97-AF65-F5344CB8AC3E}">
        <p14:creationId xmlns:p14="http://schemas.microsoft.com/office/powerpoint/2010/main" val="197655508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4964"/>
            <a:ext cx="3867610" cy="169675"/>
          </a:xfrm>
        </p:spPr>
        <p:txBody>
          <a:bodyPr/>
          <a:lstStyle/>
          <a:p>
            <a:endParaRPr lang="en-US" dirty="0"/>
          </a:p>
        </p:txBody>
      </p:sp>
      <p:pic>
        <p:nvPicPr>
          <p:cNvPr id="6" name="Content Placeholder 5" descr="lañas.jpg"/>
          <p:cNvPicPr>
            <a:picLocks noGrp="1" noChangeAspect="1"/>
          </p:cNvPicPr>
          <p:nvPr>
            <p:ph sz="half" idx="1"/>
          </p:nvPr>
        </p:nvPicPr>
        <p:blipFill>
          <a:blip r:embed="rId2">
            <a:extLst>
              <a:ext uri="{28A0092B-C50C-407E-A947-70E740481C1C}">
                <a14:useLocalDpi xmlns:a14="http://schemas.microsoft.com/office/drawing/2010/main" val="0"/>
              </a:ext>
            </a:extLst>
          </a:blip>
          <a:srcRect t="-6713" b="-6713"/>
          <a:stretch>
            <a:fillRect/>
          </a:stretch>
        </p:blipFill>
        <p:spPr>
          <a:xfrm>
            <a:off x="1" y="274639"/>
            <a:ext cx="3440555" cy="2305527"/>
          </a:xfrm>
        </p:spPr>
      </p:pic>
      <p:sp>
        <p:nvSpPr>
          <p:cNvPr id="4" name="Content Placeholder 3"/>
          <p:cNvSpPr>
            <a:spLocks noGrp="1"/>
          </p:cNvSpPr>
          <p:nvPr>
            <p:ph sz="half" idx="2"/>
          </p:nvPr>
        </p:nvSpPr>
        <p:spPr>
          <a:xfrm>
            <a:off x="4324810" y="434026"/>
            <a:ext cx="4099727" cy="6204952"/>
          </a:xfrm>
        </p:spPr>
        <p:txBody>
          <a:bodyPr>
            <a:normAutofit fontScale="85000" lnSpcReduction="20000"/>
          </a:bodyPr>
          <a:lstStyle/>
          <a:p>
            <a:r>
              <a:rPr lang="it-IT" dirty="0"/>
              <a:t>Il Codice contempla </a:t>
            </a:r>
            <a:r>
              <a:rPr lang="it-IT" b="1" dirty="0">
                <a:solidFill>
                  <a:srgbClr val="FF0000"/>
                </a:solidFill>
              </a:rPr>
              <a:t>due modi di convalida</a:t>
            </a:r>
            <a:r>
              <a:rPr lang="it-IT" dirty="0"/>
              <a:t>, la convalida </a:t>
            </a:r>
            <a:r>
              <a:rPr lang="it-IT" dirty="0">
                <a:solidFill>
                  <a:srgbClr val="FF0000"/>
                </a:solidFill>
              </a:rPr>
              <a:t>semplice</a:t>
            </a:r>
            <a:r>
              <a:rPr lang="it-IT" dirty="0"/>
              <a:t> e la </a:t>
            </a:r>
            <a:r>
              <a:rPr lang="it-IT" dirty="0">
                <a:solidFill>
                  <a:srgbClr val="FF0000"/>
                </a:solidFill>
              </a:rPr>
              <a:t>sanazione in radice</a:t>
            </a:r>
            <a:r>
              <a:rPr lang="it-IT" dirty="0"/>
              <a:t>. Si </a:t>
            </a:r>
            <a:r>
              <a:rPr lang="it-IT" b="1" dirty="0"/>
              <a:t>distinguono</a:t>
            </a:r>
            <a:r>
              <a:rPr lang="it-IT" dirty="0"/>
              <a:t> dall'autore della convalida e dalla causa della nullità (a seconda che sia dovuta a un difetto di consenso, a un difetto di forma o a un impedimento). </a:t>
            </a:r>
          </a:p>
          <a:p>
            <a:r>
              <a:rPr lang="it-IT" dirty="0"/>
              <a:t>Inoltre, bisogna tener presente che mentre gli impedimenti (a meno che non siano di diritto naturale) e la forma possono essere </a:t>
            </a:r>
            <a:r>
              <a:rPr lang="it-IT" dirty="0">
                <a:solidFill>
                  <a:srgbClr val="FF0000"/>
                </a:solidFill>
              </a:rPr>
              <a:t>dispensati</a:t>
            </a:r>
            <a:r>
              <a:rPr lang="it-IT" dirty="0"/>
              <a:t>, l'assenza di consenso non può essere dispensata perché è un atto estremamente personale. </a:t>
            </a:r>
          </a:p>
        </p:txBody>
      </p:sp>
      <p:sp>
        <p:nvSpPr>
          <p:cNvPr id="5" name="TextBox 4"/>
          <p:cNvSpPr txBox="1"/>
          <p:nvPr/>
        </p:nvSpPr>
        <p:spPr>
          <a:xfrm>
            <a:off x="1" y="2580166"/>
            <a:ext cx="4613563" cy="4247317"/>
          </a:xfrm>
          <a:prstGeom prst="rect">
            <a:avLst/>
          </a:prstGeom>
          <a:noFill/>
        </p:spPr>
        <p:txBody>
          <a:bodyPr wrap="square" rtlCol="0">
            <a:spAutoFit/>
          </a:bodyPr>
          <a:lstStyle/>
          <a:p>
            <a:r>
              <a:rPr lang="it-IT" sz="2200" dirty="0"/>
              <a:t>La legge consiglia, quando possibile, di convalidare il matrimonio, anche se nullo. Così era previsto espressamente nel can. 1676 prima della riforma del 2015.</a:t>
            </a:r>
          </a:p>
          <a:p>
            <a:r>
              <a:rPr lang="it-IT" sz="2000" dirty="0"/>
              <a:t>“In questa prospettiva occorre, ad esempio, prendere molto sul serio l'obbligo formalmente imposto al giudice dal can. 1676 di favorire e cercare attivamente la possibile convalidazione del matrimonio e la riconciliazione ” (Giovanni Paolo II, Discorso al Tribunale della Rota Romana, 30 gennaio 2003).</a:t>
            </a:r>
          </a:p>
        </p:txBody>
      </p:sp>
    </p:spTree>
    <p:extLst>
      <p:ext uri="{BB962C8B-B14F-4D97-AF65-F5344CB8AC3E}">
        <p14:creationId xmlns:p14="http://schemas.microsoft.com/office/powerpoint/2010/main" val="266385587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352287"/>
          </a:xfrm>
        </p:spPr>
        <p:txBody>
          <a:bodyPr/>
          <a:lstStyle/>
          <a:p>
            <a:r>
              <a:rPr lang="en-US" sz="3000" dirty="0" err="1"/>
              <a:t>Convalidazione</a:t>
            </a:r>
            <a:r>
              <a:rPr lang="en-US" sz="3000" dirty="0"/>
              <a:t> </a:t>
            </a:r>
            <a:r>
              <a:rPr lang="en-US" sz="3000" dirty="0" err="1"/>
              <a:t>semplice</a:t>
            </a:r>
            <a:endParaRPr lang="en-US" sz="3000" dirty="0"/>
          </a:p>
        </p:txBody>
      </p:sp>
      <p:sp>
        <p:nvSpPr>
          <p:cNvPr id="4" name="Content Placeholder 3"/>
          <p:cNvSpPr>
            <a:spLocks noGrp="1"/>
          </p:cNvSpPr>
          <p:nvPr>
            <p:ph sz="half" idx="2"/>
          </p:nvPr>
        </p:nvSpPr>
        <p:spPr>
          <a:xfrm>
            <a:off x="0" y="739450"/>
            <a:ext cx="8553157" cy="3665102"/>
          </a:xfrm>
        </p:spPr>
        <p:txBody>
          <a:bodyPr>
            <a:normAutofit fontScale="77500" lnSpcReduction="20000"/>
          </a:bodyPr>
          <a:lstStyle/>
          <a:p>
            <a:r>
              <a:rPr lang="it-IT" dirty="0"/>
              <a:t>Questa modalità viene effettuata dagli </a:t>
            </a:r>
            <a:r>
              <a:rPr lang="it-IT" dirty="0">
                <a:solidFill>
                  <a:srgbClr val="FF0000"/>
                </a:solidFill>
              </a:rPr>
              <a:t>stessi coniugi</a:t>
            </a:r>
            <a:r>
              <a:rPr lang="it-IT" dirty="0"/>
              <a:t>, ed è regolata nei </a:t>
            </a:r>
            <a:r>
              <a:rPr lang="it-IT" dirty="0" err="1"/>
              <a:t>cann</a:t>
            </a:r>
            <a:r>
              <a:rPr lang="it-IT" dirty="0"/>
              <a:t>. 1156-1160. I matrimoni possono essere convalidati in questo modo se sono nulli per l'esistenza di un </a:t>
            </a:r>
            <a:r>
              <a:rPr lang="it-IT" dirty="0">
                <a:solidFill>
                  <a:srgbClr val="FF0000"/>
                </a:solidFill>
              </a:rPr>
              <a:t>impedimento nascosto</a:t>
            </a:r>
            <a:r>
              <a:rPr lang="it-IT" dirty="0"/>
              <a:t>, o per un </a:t>
            </a:r>
            <a:r>
              <a:rPr lang="it-IT" dirty="0">
                <a:solidFill>
                  <a:srgbClr val="FF0000"/>
                </a:solidFill>
              </a:rPr>
              <a:t>difetto di consenso anch'esso nascosto</a:t>
            </a:r>
            <a:r>
              <a:rPr lang="it-IT" dirty="0"/>
              <a:t>. Se l'impedimento o il difetto del consenso è pubblico, non è possibile convalidare il matrimonio, ma deve essere celebrato di nuovo.</a:t>
            </a:r>
          </a:p>
          <a:p>
            <a:r>
              <a:rPr lang="it-IT" dirty="0"/>
              <a:t>I </a:t>
            </a:r>
            <a:r>
              <a:rPr lang="it-IT" b="1" dirty="0">
                <a:solidFill>
                  <a:srgbClr val="FF0000"/>
                </a:solidFill>
              </a:rPr>
              <a:t>presupposti</a:t>
            </a:r>
            <a:r>
              <a:rPr lang="it-IT" dirty="0"/>
              <a:t> sono: a) il matrimonio deve avere «</a:t>
            </a:r>
            <a:r>
              <a:rPr lang="it-IT" dirty="0">
                <a:solidFill>
                  <a:srgbClr val="FF0000"/>
                </a:solidFill>
              </a:rPr>
              <a:t>apparenza</a:t>
            </a:r>
            <a:r>
              <a:rPr lang="it-IT" dirty="0"/>
              <a:t>», deve essere stato validamente celebrato; b) la causa di nullità deve essere </a:t>
            </a:r>
            <a:r>
              <a:rPr lang="it-IT" dirty="0">
                <a:solidFill>
                  <a:srgbClr val="FF0000"/>
                </a:solidFill>
              </a:rPr>
              <a:t>cessata</a:t>
            </a:r>
            <a:r>
              <a:rPr lang="it-IT" dirty="0"/>
              <a:t>, se si tratta di un impedimento (deve essere cessato o dispensato); c) deve </a:t>
            </a:r>
            <a:r>
              <a:rPr lang="it-IT" dirty="0">
                <a:solidFill>
                  <a:srgbClr val="FF0000"/>
                </a:solidFill>
              </a:rPr>
              <a:t>perseverare</a:t>
            </a:r>
            <a:r>
              <a:rPr lang="it-IT" dirty="0"/>
              <a:t> il </a:t>
            </a:r>
            <a:r>
              <a:rPr lang="it-IT" dirty="0">
                <a:solidFill>
                  <a:srgbClr val="FF0000"/>
                </a:solidFill>
              </a:rPr>
              <a:t>consenso</a:t>
            </a:r>
            <a:r>
              <a:rPr lang="it-IT" dirty="0"/>
              <a:t> della persona che non conosce l'impedimento o che aveva dato un valido consenso.</a:t>
            </a:r>
          </a:p>
        </p:txBody>
      </p:sp>
      <p:pic>
        <p:nvPicPr>
          <p:cNvPr id="7" name="Content Placeholder 6" descr="padrespeleanporhijo.jpg"/>
          <p:cNvPicPr>
            <a:picLocks noGrp="1" noChangeAspect="1"/>
          </p:cNvPicPr>
          <p:nvPr>
            <p:ph sz="half" idx="1"/>
          </p:nvPr>
        </p:nvPicPr>
        <p:blipFill>
          <a:blip r:embed="rId2">
            <a:extLst>
              <a:ext uri="{28A0092B-C50C-407E-A947-70E740481C1C}">
                <a14:useLocalDpi xmlns:a14="http://schemas.microsoft.com/office/drawing/2010/main" val="0"/>
              </a:ext>
            </a:extLst>
          </a:blip>
          <a:srcRect l="-44479" r="-44479"/>
          <a:stretch>
            <a:fillRect/>
          </a:stretch>
        </p:blipFill>
        <p:spPr>
          <a:xfrm>
            <a:off x="0" y="4211652"/>
            <a:ext cx="9144000" cy="2718068"/>
          </a:xfrm>
        </p:spPr>
      </p:pic>
    </p:spTree>
    <p:extLst>
      <p:ext uri="{BB962C8B-B14F-4D97-AF65-F5344CB8AC3E}">
        <p14:creationId xmlns:p14="http://schemas.microsoft.com/office/powerpoint/2010/main" val="396189562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9052" y="423357"/>
            <a:ext cx="3260954" cy="1803190"/>
          </a:xfrm>
        </p:spPr>
        <p:txBody>
          <a:bodyPr/>
          <a:lstStyle/>
          <a:p>
            <a:r>
              <a:rPr lang="en-US" sz="2800" dirty="0" err="1"/>
              <a:t>Modalità</a:t>
            </a:r>
            <a:r>
              <a:rPr lang="en-US" sz="2800" dirty="0"/>
              <a:t> di </a:t>
            </a:r>
            <a:r>
              <a:rPr lang="en-US" sz="2800" dirty="0" err="1"/>
              <a:t>convalida</a:t>
            </a:r>
            <a:r>
              <a:rPr lang="en-US" sz="2800" dirty="0"/>
              <a:t>: </a:t>
            </a:r>
            <a:r>
              <a:rPr lang="en-US" sz="2800" dirty="0" err="1"/>
              <a:t>il</a:t>
            </a:r>
            <a:r>
              <a:rPr lang="en-US" sz="2800" dirty="0"/>
              <a:t> </a:t>
            </a:r>
            <a:r>
              <a:rPr lang="en-US" sz="2800" dirty="0" err="1"/>
              <a:t>trascorso</a:t>
            </a:r>
            <a:r>
              <a:rPr lang="en-US" sz="2800" dirty="0"/>
              <a:t> del tempo </a:t>
            </a:r>
            <a:r>
              <a:rPr lang="en-US" sz="2800" dirty="0" err="1"/>
              <a:t>sana</a:t>
            </a:r>
            <a:r>
              <a:rPr lang="en-US" sz="2800" dirty="0"/>
              <a:t> </a:t>
            </a:r>
            <a:r>
              <a:rPr lang="en-US" sz="2800" dirty="0" err="1"/>
              <a:t>il</a:t>
            </a:r>
            <a:r>
              <a:rPr lang="en-US" sz="2800" dirty="0"/>
              <a:t> </a:t>
            </a:r>
            <a:r>
              <a:rPr lang="en-US" sz="2800" dirty="0" err="1"/>
              <a:t>matrimonio</a:t>
            </a:r>
            <a:r>
              <a:rPr lang="en-US" sz="2800" dirty="0"/>
              <a:t>?</a:t>
            </a:r>
          </a:p>
        </p:txBody>
      </p:sp>
      <p:sp>
        <p:nvSpPr>
          <p:cNvPr id="3" name="Content Placeholder 2"/>
          <p:cNvSpPr>
            <a:spLocks noGrp="1"/>
          </p:cNvSpPr>
          <p:nvPr>
            <p:ph sz="half" idx="1"/>
          </p:nvPr>
        </p:nvSpPr>
        <p:spPr>
          <a:xfrm>
            <a:off x="0" y="235199"/>
            <a:ext cx="5063887" cy="6622801"/>
          </a:xfrm>
        </p:spPr>
        <p:txBody>
          <a:bodyPr>
            <a:normAutofit fontScale="77500" lnSpcReduction="20000"/>
          </a:bodyPr>
          <a:lstStyle/>
          <a:p>
            <a:r>
              <a:rPr lang="it-IT" dirty="0"/>
              <a:t>La convalida avviene quando </a:t>
            </a:r>
            <a:r>
              <a:rPr lang="it-IT" dirty="0">
                <a:solidFill>
                  <a:srgbClr val="FF0000"/>
                </a:solidFill>
              </a:rPr>
              <a:t>la persona che conosceva </a:t>
            </a:r>
            <a:r>
              <a:rPr lang="it-IT" dirty="0"/>
              <a:t>l'impedimento </a:t>
            </a:r>
            <a:r>
              <a:rPr lang="it-IT" dirty="0">
                <a:solidFill>
                  <a:srgbClr val="FF0000"/>
                </a:solidFill>
              </a:rPr>
              <a:t>o non aveva dato</a:t>
            </a:r>
            <a:r>
              <a:rPr lang="it-IT" dirty="0"/>
              <a:t> il consenso inizialmente lo rinnova o lo dà, con un </a:t>
            </a:r>
            <a:r>
              <a:rPr lang="it-IT" dirty="0">
                <a:solidFill>
                  <a:srgbClr val="FF0000"/>
                </a:solidFill>
              </a:rPr>
              <a:t>nuovo atto di volontà</a:t>
            </a:r>
            <a:r>
              <a:rPr lang="it-IT" dirty="0"/>
              <a:t>. Non c'è quindi bisogno di alcun intervento da parte dell'autorità. Ciò che conta è che il coniuge rinnovi o dia il consenso che non ha dato all'epoca o che ha dato ma che era inefficace per la presenza di un impedimento.</a:t>
            </a:r>
          </a:p>
          <a:p>
            <a:r>
              <a:rPr lang="it-IT" dirty="0"/>
              <a:t>Il Codice </a:t>
            </a:r>
            <a:r>
              <a:rPr lang="it-IT" dirty="0">
                <a:solidFill>
                  <a:srgbClr val="FF0000"/>
                </a:solidFill>
              </a:rPr>
              <a:t>non stabilisce un modo </a:t>
            </a:r>
            <a:r>
              <a:rPr lang="it-IT" dirty="0"/>
              <a:t>per convalidare; può essere fatto </a:t>
            </a:r>
            <a:r>
              <a:rPr lang="it-IT" dirty="0">
                <a:solidFill>
                  <a:srgbClr val="FF0000"/>
                </a:solidFill>
              </a:rPr>
              <a:t>privatamente</a:t>
            </a:r>
            <a:r>
              <a:rPr lang="it-IT" dirty="0"/>
              <a:t> e in segreto.</a:t>
            </a:r>
          </a:p>
          <a:p>
            <a:r>
              <a:rPr lang="it-IT" dirty="0"/>
              <a:t>Una </a:t>
            </a:r>
            <a:r>
              <a:rPr lang="it-IT" b="1" dirty="0">
                <a:solidFill>
                  <a:srgbClr val="FF0000"/>
                </a:solidFill>
              </a:rPr>
              <a:t>questione controversa</a:t>
            </a:r>
            <a:r>
              <a:rPr lang="it-IT" dirty="0"/>
              <a:t>: una lunga convivenza con un'intenzione maritale può essere intesa come un rinnovo o una prestazione di consenso? La legge attuale non lo prevede, anche se ci sono stati tentativi di introdurlo.</a:t>
            </a:r>
          </a:p>
        </p:txBody>
      </p:sp>
      <p:pic>
        <p:nvPicPr>
          <p:cNvPr id="5" name="Content Placeholder 4" descr="selfie.jpg"/>
          <p:cNvPicPr>
            <a:picLocks noGrp="1" noChangeAspect="1"/>
          </p:cNvPicPr>
          <p:nvPr>
            <p:ph sz="half" idx="2"/>
          </p:nvPr>
        </p:nvPicPr>
        <p:blipFill>
          <a:blip r:embed="rId2">
            <a:extLst>
              <a:ext uri="{28A0092B-C50C-407E-A947-70E740481C1C}">
                <a14:useLocalDpi xmlns:a14="http://schemas.microsoft.com/office/drawing/2010/main" val="0"/>
              </a:ext>
            </a:extLst>
          </a:blip>
          <a:srcRect t="-34378" b="-34378"/>
          <a:stretch>
            <a:fillRect/>
          </a:stretch>
        </p:blipFill>
        <p:spPr>
          <a:xfrm>
            <a:off x="5063887" y="1536192"/>
            <a:ext cx="4080113" cy="4590288"/>
          </a:xfrm>
        </p:spPr>
      </p:pic>
    </p:spTree>
    <p:extLst>
      <p:ext uri="{BB962C8B-B14F-4D97-AF65-F5344CB8AC3E}">
        <p14:creationId xmlns:p14="http://schemas.microsoft.com/office/powerpoint/2010/main" val="405359009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2983355" cy="593412"/>
          </a:xfrm>
        </p:spPr>
        <p:txBody>
          <a:bodyPr/>
          <a:lstStyle/>
          <a:p>
            <a:r>
              <a:rPr lang="en-US" sz="2800" dirty="0" err="1"/>
              <a:t>Sanatio</a:t>
            </a:r>
            <a:r>
              <a:rPr lang="en-US" sz="2800" dirty="0"/>
              <a:t> in </a:t>
            </a:r>
            <a:r>
              <a:rPr lang="en-US" sz="2800" dirty="0" err="1"/>
              <a:t>radice</a:t>
            </a:r>
            <a:endParaRPr lang="en-US" sz="2800" dirty="0"/>
          </a:p>
        </p:txBody>
      </p:sp>
      <p:sp>
        <p:nvSpPr>
          <p:cNvPr id="3" name="Content Placeholder 2"/>
          <p:cNvSpPr>
            <a:spLocks noGrp="1"/>
          </p:cNvSpPr>
          <p:nvPr>
            <p:ph sz="half" idx="1"/>
          </p:nvPr>
        </p:nvSpPr>
        <p:spPr>
          <a:xfrm>
            <a:off x="0" y="1141326"/>
            <a:ext cx="3376246" cy="5716674"/>
          </a:xfrm>
        </p:spPr>
        <p:txBody>
          <a:bodyPr>
            <a:normAutofit fontScale="92500" lnSpcReduction="10000"/>
          </a:bodyPr>
          <a:lstStyle/>
          <a:p>
            <a:r>
              <a:rPr lang="es-ES" sz="2400" dirty="0" err="1"/>
              <a:t>Il</a:t>
            </a:r>
            <a:r>
              <a:rPr lang="es-ES" sz="2400" dirty="0"/>
              <a:t> can. 1161 § 1 la presenta </a:t>
            </a:r>
            <a:r>
              <a:rPr lang="es-ES" sz="2400" dirty="0" err="1"/>
              <a:t>così</a:t>
            </a:r>
            <a:r>
              <a:rPr lang="es-ES" sz="2400" dirty="0"/>
              <a:t>:</a:t>
            </a:r>
            <a:endParaRPr lang="en-US" sz="2400" dirty="0"/>
          </a:p>
          <a:p>
            <a:r>
              <a:rPr lang="es-ES" sz="2400" dirty="0"/>
              <a:t>“</a:t>
            </a:r>
            <a:r>
              <a:rPr lang="it-IT" sz="2400" dirty="0"/>
              <a:t>La sanazione in radice di un matrimonio nullo consiste nella sua convalidazione senza rinnovazione del consenso, concessa dalla competente autorità; essa comporta la dispensa dall'impedimento, se c'è, e dalla forma canonica se non fu osservata, nonché la retroazione al passato degli effetti canonici</a:t>
            </a:r>
            <a:r>
              <a:rPr lang="es-ES" sz="2400" dirty="0"/>
              <a:t>”.</a:t>
            </a:r>
            <a:endParaRPr lang="en-US" sz="2400" dirty="0"/>
          </a:p>
          <a:p>
            <a:endParaRPr lang="en-US" dirty="0"/>
          </a:p>
        </p:txBody>
      </p:sp>
      <p:sp>
        <p:nvSpPr>
          <p:cNvPr id="4" name="Content Placeholder 3"/>
          <p:cNvSpPr>
            <a:spLocks noGrp="1"/>
          </p:cNvSpPr>
          <p:nvPr>
            <p:ph sz="half" idx="2"/>
          </p:nvPr>
        </p:nvSpPr>
        <p:spPr>
          <a:xfrm>
            <a:off x="3172691" y="0"/>
            <a:ext cx="5389418" cy="6858001"/>
          </a:xfrm>
        </p:spPr>
        <p:txBody>
          <a:bodyPr>
            <a:noAutofit/>
          </a:bodyPr>
          <a:lstStyle/>
          <a:p>
            <a:r>
              <a:rPr lang="it-IT" sz="2400" dirty="0"/>
              <a:t>La </a:t>
            </a:r>
            <a:r>
              <a:rPr lang="it-IT" sz="2400" b="1" dirty="0"/>
              <a:t>differenza</a:t>
            </a:r>
            <a:r>
              <a:rPr lang="it-IT" sz="2400" dirty="0"/>
              <a:t> con la convalidazione semplice è che la </a:t>
            </a:r>
            <a:r>
              <a:rPr lang="it-IT" sz="2400" i="1" dirty="0" err="1"/>
              <a:t>sanatio</a:t>
            </a:r>
            <a:r>
              <a:rPr lang="it-IT" sz="2400" i="1" dirty="0"/>
              <a:t> in radice </a:t>
            </a:r>
            <a:r>
              <a:rPr lang="it-IT" sz="2400" dirty="0"/>
              <a:t>è concessa </a:t>
            </a:r>
            <a:r>
              <a:rPr lang="it-IT" sz="2400" dirty="0">
                <a:solidFill>
                  <a:srgbClr val="FF0000"/>
                </a:solidFill>
              </a:rPr>
              <a:t>dall'autorità</a:t>
            </a:r>
            <a:r>
              <a:rPr lang="it-IT" sz="2400" dirty="0"/>
              <a:t>, e che riguarda i matrimoni nulli per un </a:t>
            </a:r>
            <a:r>
              <a:rPr lang="it-IT" sz="2400" dirty="0">
                <a:solidFill>
                  <a:srgbClr val="FF0000"/>
                </a:solidFill>
              </a:rPr>
              <a:t>impedimento</a:t>
            </a:r>
            <a:r>
              <a:rPr lang="it-IT" sz="2400" dirty="0"/>
              <a:t> o un difetto di </a:t>
            </a:r>
            <a:r>
              <a:rPr lang="it-IT" sz="2400" dirty="0">
                <a:solidFill>
                  <a:srgbClr val="FF0000"/>
                </a:solidFill>
              </a:rPr>
              <a:t>forma</a:t>
            </a:r>
            <a:r>
              <a:rPr lang="it-IT" sz="2400" dirty="0"/>
              <a:t>, ma non per difetto di consenso. Comporta la </a:t>
            </a:r>
            <a:r>
              <a:rPr lang="it-IT" sz="2400" dirty="0">
                <a:solidFill>
                  <a:srgbClr val="FF0000"/>
                </a:solidFill>
              </a:rPr>
              <a:t>dispensa</a:t>
            </a:r>
            <a:r>
              <a:rPr lang="it-IT" sz="2400" dirty="0"/>
              <a:t> dall'impedimento che ha reso nullo il matrimonio, se c'è, e dalla forma canonica, se non è stata osservata, così come la retroazione degli </a:t>
            </a:r>
            <a:r>
              <a:rPr lang="it-IT" sz="2400" dirty="0">
                <a:solidFill>
                  <a:srgbClr val="FF0000"/>
                </a:solidFill>
              </a:rPr>
              <a:t>effetti</a:t>
            </a:r>
            <a:r>
              <a:rPr lang="it-IT" sz="2400" dirty="0"/>
              <a:t> canonici al passato.</a:t>
            </a:r>
          </a:p>
          <a:p>
            <a:r>
              <a:rPr lang="it-IT" sz="2400" dirty="0"/>
              <a:t>Il </a:t>
            </a:r>
            <a:r>
              <a:rPr lang="it-IT" sz="2400" b="1" dirty="0"/>
              <a:t>presupposto</a:t>
            </a:r>
            <a:r>
              <a:rPr lang="it-IT" sz="2400" dirty="0"/>
              <a:t> necessario è la presenza di un consenso "</a:t>
            </a:r>
            <a:r>
              <a:rPr lang="it-IT" sz="2400" dirty="0">
                <a:solidFill>
                  <a:srgbClr val="FF0000"/>
                </a:solidFill>
              </a:rPr>
              <a:t>naturalmente sufficiente</a:t>
            </a:r>
            <a:r>
              <a:rPr lang="it-IT" sz="2400" dirty="0"/>
              <a:t>", prima della concessione della grazia di sanazione, e che tale consenso </a:t>
            </a:r>
            <a:r>
              <a:rPr lang="it-IT" sz="2400" dirty="0">
                <a:solidFill>
                  <a:srgbClr val="FF0000"/>
                </a:solidFill>
              </a:rPr>
              <a:t>perseveri</a:t>
            </a:r>
            <a:r>
              <a:rPr lang="es-ES" sz="2400" dirty="0"/>
              <a:t>.  </a:t>
            </a:r>
            <a:endParaRPr lang="en-US" sz="2400" dirty="0"/>
          </a:p>
        </p:txBody>
      </p:sp>
    </p:spTree>
    <p:extLst>
      <p:ext uri="{BB962C8B-B14F-4D97-AF65-F5344CB8AC3E}">
        <p14:creationId xmlns:p14="http://schemas.microsoft.com/office/powerpoint/2010/main" val="157664408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29EABF6-0151-FC4C-B370-87F31E13B4E7}"/>
              </a:ext>
            </a:extLst>
          </p:cNvPr>
          <p:cNvSpPr>
            <a:spLocks noGrp="1"/>
          </p:cNvSpPr>
          <p:nvPr>
            <p:ph type="title"/>
          </p:nvPr>
        </p:nvSpPr>
        <p:spPr>
          <a:xfrm>
            <a:off x="457200" y="274638"/>
            <a:ext cx="7620000" cy="584344"/>
          </a:xfrm>
        </p:spPr>
        <p:txBody>
          <a:bodyPr/>
          <a:lstStyle/>
          <a:p>
            <a:endParaRPr lang="it-IT" dirty="0"/>
          </a:p>
        </p:txBody>
      </p:sp>
      <p:sp>
        <p:nvSpPr>
          <p:cNvPr id="4" name="Segnaposto contenuto 3">
            <a:extLst>
              <a:ext uri="{FF2B5EF4-FFF2-40B4-BE49-F238E27FC236}">
                <a16:creationId xmlns:a16="http://schemas.microsoft.com/office/drawing/2014/main" id="{D9DA5C68-A63F-F343-B4E7-18676E79613D}"/>
              </a:ext>
            </a:extLst>
          </p:cNvPr>
          <p:cNvSpPr>
            <a:spLocks noGrp="1"/>
          </p:cNvSpPr>
          <p:nvPr>
            <p:ph sz="half" idx="2"/>
          </p:nvPr>
        </p:nvSpPr>
        <p:spPr>
          <a:xfrm>
            <a:off x="4322617" y="969818"/>
            <a:ext cx="4031673" cy="5888182"/>
          </a:xfrm>
        </p:spPr>
        <p:txBody>
          <a:bodyPr>
            <a:normAutofit fontScale="92500" lnSpcReduction="10000"/>
          </a:bodyPr>
          <a:lstStyle/>
          <a:p>
            <a:r>
              <a:rPr lang="it-IT" dirty="0"/>
              <a:t>Un esempio classico è la coppia che ha celebrato un matrimonio </a:t>
            </a:r>
            <a:r>
              <a:rPr lang="it-IT" dirty="0">
                <a:solidFill>
                  <a:srgbClr val="FF0000"/>
                </a:solidFill>
              </a:rPr>
              <a:t>civile</a:t>
            </a:r>
            <a:r>
              <a:rPr lang="it-IT" dirty="0"/>
              <a:t>, quando una delle parti vuole </a:t>
            </a:r>
            <a:r>
              <a:rPr lang="it-IT" dirty="0">
                <a:solidFill>
                  <a:srgbClr val="FF0000"/>
                </a:solidFill>
              </a:rPr>
              <a:t>regolarizzare</a:t>
            </a:r>
            <a:r>
              <a:rPr lang="it-IT" dirty="0"/>
              <a:t> la situazione davanti alla Chiesa e sarebbe disposta a sposarsi canonicamente, ma l'altra </a:t>
            </a:r>
            <a:r>
              <a:rPr lang="it-IT" dirty="0">
                <a:solidFill>
                  <a:srgbClr val="FF0000"/>
                </a:solidFill>
              </a:rPr>
              <a:t>si considera già sposata </a:t>
            </a:r>
            <a:r>
              <a:rPr lang="it-IT" dirty="0"/>
              <a:t>e non vuole celebrare nuovamente il matrimonio in Chiesa ma non si oppone al desiderio dell’altra </a:t>
            </a:r>
            <a:r>
              <a:rPr lang="it-IT"/>
              <a:t>di regolarizzare.</a:t>
            </a:r>
            <a:endParaRPr lang="it-IT" dirty="0"/>
          </a:p>
          <a:p>
            <a:endParaRPr lang="it-IT" dirty="0"/>
          </a:p>
        </p:txBody>
      </p:sp>
      <p:pic>
        <p:nvPicPr>
          <p:cNvPr id="9" name="Segnaposto contenuto 8">
            <a:extLst>
              <a:ext uri="{FF2B5EF4-FFF2-40B4-BE49-F238E27FC236}">
                <a16:creationId xmlns:a16="http://schemas.microsoft.com/office/drawing/2014/main" id="{C89DBBDB-9623-B943-8682-2AA7E4D05312}"/>
              </a:ext>
            </a:extLst>
          </p:cNvPr>
          <p:cNvPicPr>
            <a:picLocks noGrp="1" noChangeAspect="1"/>
          </p:cNvPicPr>
          <p:nvPr>
            <p:ph sz="half" idx="1"/>
          </p:nvPr>
        </p:nvPicPr>
        <p:blipFill>
          <a:blip r:embed="rId2"/>
          <a:stretch>
            <a:fillRect/>
          </a:stretch>
        </p:blipFill>
        <p:spPr>
          <a:xfrm>
            <a:off x="0" y="2293577"/>
            <a:ext cx="4435944" cy="2957296"/>
          </a:xfrm>
        </p:spPr>
      </p:pic>
    </p:spTree>
    <p:extLst>
      <p:ext uri="{BB962C8B-B14F-4D97-AF65-F5344CB8AC3E}">
        <p14:creationId xmlns:p14="http://schemas.microsoft.com/office/powerpoint/2010/main" val="359296107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8977073-41DE-574B-8D10-8A96B687D453}"/>
              </a:ext>
            </a:extLst>
          </p:cNvPr>
          <p:cNvSpPr>
            <a:spLocks noGrp="1"/>
          </p:cNvSpPr>
          <p:nvPr>
            <p:ph type="title"/>
          </p:nvPr>
        </p:nvSpPr>
        <p:spPr>
          <a:xfrm>
            <a:off x="457200" y="274638"/>
            <a:ext cx="7620000" cy="334962"/>
          </a:xfrm>
        </p:spPr>
        <p:txBody>
          <a:bodyPr/>
          <a:lstStyle/>
          <a:p>
            <a:endParaRPr lang="it-IT" dirty="0"/>
          </a:p>
        </p:txBody>
      </p:sp>
      <p:sp>
        <p:nvSpPr>
          <p:cNvPr id="3" name="Segnaposto contenuto 2">
            <a:extLst>
              <a:ext uri="{FF2B5EF4-FFF2-40B4-BE49-F238E27FC236}">
                <a16:creationId xmlns:a16="http://schemas.microsoft.com/office/drawing/2014/main" id="{136E1A8F-AEB9-F845-ACEA-A542884887D8}"/>
              </a:ext>
            </a:extLst>
          </p:cNvPr>
          <p:cNvSpPr>
            <a:spLocks noGrp="1"/>
          </p:cNvSpPr>
          <p:nvPr>
            <p:ph idx="1"/>
          </p:nvPr>
        </p:nvSpPr>
        <p:spPr>
          <a:xfrm>
            <a:off x="-1" y="955964"/>
            <a:ext cx="8520545" cy="5902036"/>
          </a:xfrm>
        </p:spPr>
        <p:txBody>
          <a:bodyPr>
            <a:normAutofit/>
          </a:bodyPr>
          <a:lstStyle/>
          <a:p>
            <a:r>
              <a:rPr lang="it-IT" sz="2400" dirty="0"/>
              <a:t>Il </a:t>
            </a:r>
            <a:r>
              <a:rPr lang="it-IT" sz="2400" b="1" dirty="0">
                <a:solidFill>
                  <a:srgbClr val="FF0000"/>
                </a:solidFill>
              </a:rPr>
              <a:t>requisito</a:t>
            </a:r>
            <a:r>
              <a:rPr lang="it-IT" sz="2400" dirty="0"/>
              <a:t> fondamentale è la concessione da parte </a:t>
            </a:r>
            <a:r>
              <a:rPr lang="it-IT" sz="2400" dirty="0">
                <a:solidFill>
                  <a:srgbClr val="FF0000"/>
                </a:solidFill>
              </a:rPr>
              <a:t>dell'autorità</a:t>
            </a:r>
            <a:r>
              <a:rPr lang="it-IT" sz="2400" dirty="0"/>
              <a:t> competente, che è la </a:t>
            </a:r>
            <a:r>
              <a:rPr lang="it-IT" sz="2400" dirty="0">
                <a:solidFill>
                  <a:srgbClr val="FF0000"/>
                </a:solidFill>
              </a:rPr>
              <a:t>Santa Sede </a:t>
            </a:r>
            <a:r>
              <a:rPr lang="it-IT" sz="2400" dirty="0"/>
              <a:t>in tutti i casi o il </a:t>
            </a:r>
            <a:r>
              <a:rPr lang="it-IT" sz="2400" dirty="0">
                <a:solidFill>
                  <a:srgbClr val="FF0000"/>
                </a:solidFill>
              </a:rPr>
              <a:t>vescovo</a:t>
            </a:r>
            <a:r>
              <a:rPr lang="it-IT" sz="2400" dirty="0"/>
              <a:t> diocesano, purché – quando concessa dal vescovo – sia concessa in un caso </a:t>
            </a:r>
            <a:r>
              <a:rPr lang="it-IT" sz="2400" dirty="0">
                <a:solidFill>
                  <a:srgbClr val="FF0000"/>
                </a:solidFill>
              </a:rPr>
              <a:t>singolare</a:t>
            </a:r>
            <a:r>
              <a:rPr lang="it-IT" sz="2400" dirty="0"/>
              <a:t> (non per una molteplicità di matrimoni nulli) e non ci siano impedimenti di diritto </a:t>
            </a:r>
            <a:r>
              <a:rPr lang="it-IT" sz="2400" dirty="0">
                <a:solidFill>
                  <a:srgbClr val="FF0000"/>
                </a:solidFill>
              </a:rPr>
              <a:t>divino</a:t>
            </a:r>
            <a:r>
              <a:rPr lang="it-IT" sz="2400" dirty="0"/>
              <a:t> già cessati o la cui dispensa è </a:t>
            </a:r>
            <a:r>
              <a:rPr lang="it-IT" sz="2400" dirty="0">
                <a:solidFill>
                  <a:srgbClr val="FF0000"/>
                </a:solidFill>
              </a:rPr>
              <a:t>riservata</a:t>
            </a:r>
            <a:r>
              <a:rPr lang="it-IT" sz="2400" dirty="0"/>
              <a:t> alla Santa Sede.</a:t>
            </a:r>
          </a:p>
          <a:p>
            <a:r>
              <a:rPr lang="it-IT" sz="2400" dirty="0"/>
              <a:t>Nella sanazione </a:t>
            </a:r>
            <a:r>
              <a:rPr lang="it-IT" sz="2400" i="1" dirty="0"/>
              <a:t>in radice</a:t>
            </a:r>
            <a:r>
              <a:rPr lang="it-IT" sz="2400" dirty="0"/>
              <a:t>, gli </a:t>
            </a:r>
            <a:r>
              <a:rPr lang="it-IT" sz="2400" dirty="0">
                <a:solidFill>
                  <a:srgbClr val="FF0000"/>
                </a:solidFill>
              </a:rPr>
              <a:t>effetti canonici </a:t>
            </a:r>
            <a:r>
              <a:rPr lang="it-IT" sz="2400" dirty="0"/>
              <a:t>si retrotraggono al momento della celebrazione, a meno che non sia indicato diversamente nell'atto di concessione: sono effetti </a:t>
            </a:r>
            <a:r>
              <a:rPr lang="it-IT" sz="2400" i="1" dirty="0">
                <a:solidFill>
                  <a:srgbClr val="FF0000"/>
                </a:solidFill>
              </a:rPr>
              <a:t>ex </a:t>
            </a:r>
            <a:r>
              <a:rPr lang="it-IT" sz="2400" i="1" dirty="0" err="1">
                <a:solidFill>
                  <a:srgbClr val="FF0000"/>
                </a:solidFill>
              </a:rPr>
              <a:t>tunc</a:t>
            </a:r>
            <a:r>
              <a:rPr lang="it-IT" sz="2400" dirty="0"/>
              <a:t>. Si riferiscono, quasi esclusivamente, alla legittimità dei figli, perché la validità del matrimonio si produce con la sanazione, come nella convalidazione semplice</a:t>
            </a:r>
            <a:r>
              <a:rPr lang="en-US" sz="2400" dirty="0"/>
              <a:t>.</a:t>
            </a:r>
            <a:endParaRPr lang="it-IT" dirty="0"/>
          </a:p>
        </p:txBody>
      </p:sp>
    </p:spTree>
    <p:extLst>
      <p:ext uri="{BB962C8B-B14F-4D97-AF65-F5344CB8AC3E}">
        <p14:creationId xmlns:p14="http://schemas.microsoft.com/office/powerpoint/2010/main" val="353411529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026504F-8FBF-3040-985C-101B1AB6D788}"/>
              </a:ext>
            </a:extLst>
          </p:cNvPr>
          <p:cNvSpPr>
            <a:spLocks noGrp="1"/>
          </p:cNvSpPr>
          <p:nvPr>
            <p:ph type="title"/>
          </p:nvPr>
        </p:nvSpPr>
        <p:spPr>
          <a:xfrm>
            <a:off x="457200" y="274638"/>
            <a:ext cx="7620000" cy="1595726"/>
          </a:xfrm>
        </p:spPr>
        <p:txBody>
          <a:bodyPr/>
          <a:lstStyle/>
          <a:p>
            <a:r>
              <a:rPr lang="it-IT" sz="3500" dirty="0"/>
              <a:t>Dimensione giuridica ecclesiale della vita matrimoniale e familiare</a:t>
            </a:r>
          </a:p>
        </p:txBody>
      </p:sp>
      <p:pic>
        <p:nvPicPr>
          <p:cNvPr id="5" name="Segnaposto contenuto 4">
            <a:extLst>
              <a:ext uri="{FF2B5EF4-FFF2-40B4-BE49-F238E27FC236}">
                <a16:creationId xmlns:a16="http://schemas.microsoft.com/office/drawing/2014/main" id="{157D5E4A-740A-9746-9DEE-E1523A8C2260}"/>
              </a:ext>
            </a:extLst>
          </p:cNvPr>
          <p:cNvPicPr>
            <a:picLocks noGrp="1" noChangeAspect="1"/>
          </p:cNvPicPr>
          <p:nvPr>
            <p:ph idx="1"/>
          </p:nvPr>
        </p:nvPicPr>
        <p:blipFill>
          <a:blip r:embed="rId2"/>
          <a:stretch>
            <a:fillRect/>
          </a:stretch>
        </p:blipFill>
        <p:spPr>
          <a:xfrm>
            <a:off x="679450" y="1870364"/>
            <a:ext cx="7175500" cy="4787900"/>
          </a:xfrm>
        </p:spPr>
      </p:pic>
    </p:spTree>
    <p:extLst>
      <p:ext uri="{BB962C8B-B14F-4D97-AF65-F5344CB8AC3E}">
        <p14:creationId xmlns:p14="http://schemas.microsoft.com/office/powerpoint/2010/main" val="370104031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F2FA8A0-FDA1-454B-8E84-09FAAD40248C}"/>
              </a:ext>
            </a:extLst>
          </p:cNvPr>
          <p:cNvSpPr>
            <a:spLocks noGrp="1"/>
          </p:cNvSpPr>
          <p:nvPr>
            <p:ph type="title"/>
          </p:nvPr>
        </p:nvSpPr>
        <p:spPr>
          <a:xfrm>
            <a:off x="457200" y="274638"/>
            <a:ext cx="7620000" cy="681326"/>
          </a:xfrm>
        </p:spPr>
        <p:txBody>
          <a:bodyPr/>
          <a:lstStyle/>
          <a:p>
            <a:r>
              <a:rPr lang="it-IT" sz="2500" dirty="0"/>
              <a:t>Il rapporto tra il diritto e la vita matrimoniale e familiare</a:t>
            </a:r>
          </a:p>
        </p:txBody>
      </p:sp>
      <p:sp>
        <p:nvSpPr>
          <p:cNvPr id="3" name="Segnaposto contenuto 2">
            <a:extLst>
              <a:ext uri="{FF2B5EF4-FFF2-40B4-BE49-F238E27FC236}">
                <a16:creationId xmlns:a16="http://schemas.microsoft.com/office/drawing/2014/main" id="{ADA7A6ED-1297-E040-AA8F-C73253FC8A09}"/>
              </a:ext>
            </a:extLst>
          </p:cNvPr>
          <p:cNvSpPr>
            <a:spLocks noGrp="1"/>
          </p:cNvSpPr>
          <p:nvPr>
            <p:ph idx="1"/>
          </p:nvPr>
        </p:nvSpPr>
        <p:spPr>
          <a:xfrm>
            <a:off x="457200" y="1080655"/>
            <a:ext cx="7620000" cy="5320145"/>
          </a:xfrm>
        </p:spPr>
        <p:txBody>
          <a:bodyPr>
            <a:normAutofit/>
          </a:bodyPr>
          <a:lstStyle/>
          <a:p>
            <a:r>
              <a:rPr lang="it-IT" dirty="0"/>
              <a:t>Il matrimonio e la famiglia sono realtà primordiali, originarie, ed inseparabili</a:t>
            </a:r>
          </a:p>
          <a:p>
            <a:r>
              <a:rPr lang="it-IT" dirty="0"/>
              <a:t>Giuridicità intrinseca. Rapporto tra amore e diritto</a:t>
            </a:r>
          </a:p>
          <a:p>
            <a:r>
              <a:rPr lang="it-IT" dirty="0"/>
              <a:t>La famiglia come società sovrana</a:t>
            </a:r>
          </a:p>
          <a:p>
            <a:r>
              <a:rPr lang="it-IT" dirty="0"/>
              <a:t>Unicità della realtà matrimoniale, diversità di ordinamenti</a:t>
            </a:r>
          </a:p>
          <a:p>
            <a:r>
              <a:rPr lang="it-IT" dirty="0"/>
              <a:t> Le esigenze di giustizia nella realtà familiare ci fanno scoprire che la natura umana è essenzialmente familiare (non soltanto “sociale”). </a:t>
            </a:r>
          </a:p>
          <a:p>
            <a:pPr lvl="1"/>
            <a:r>
              <a:rPr lang="it-IT" dirty="0"/>
              <a:t>La famiglia non è frutto dell’evoluzione culturale umana, anche se la cultura incide nel modo di organizzarla. Esiste una verità naturale, stabilita da Dio, a cui Gesù rimanda di fronte alle deviazioni culturali («ma da principio non fu così» Mt 19,8). </a:t>
            </a:r>
          </a:p>
          <a:p>
            <a:r>
              <a:rPr lang="it-IT" dirty="0"/>
              <a:t>Esigenze di diritto naturale e concrezioni storiche</a:t>
            </a:r>
          </a:p>
        </p:txBody>
      </p:sp>
    </p:spTree>
    <p:extLst>
      <p:ext uri="{BB962C8B-B14F-4D97-AF65-F5344CB8AC3E}">
        <p14:creationId xmlns:p14="http://schemas.microsoft.com/office/powerpoint/2010/main" val="8746810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7620000" cy="630237"/>
          </a:xfrm>
        </p:spPr>
        <p:txBody>
          <a:bodyPr/>
          <a:lstStyle/>
          <a:p>
            <a:r>
              <a:rPr lang="es-ES" sz="3000" dirty="0" err="1"/>
              <a:t>Il</a:t>
            </a:r>
            <a:r>
              <a:rPr lang="es-ES" sz="3000" dirty="0"/>
              <a:t> matrimonio, </a:t>
            </a:r>
            <a:r>
              <a:rPr lang="es-ES" sz="3000" dirty="0" err="1"/>
              <a:t>istituzione</a:t>
            </a:r>
            <a:r>
              <a:rPr lang="es-ES" sz="3000" dirty="0"/>
              <a:t> </a:t>
            </a:r>
            <a:r>
              <a:rPr lang="es-ES" sz="3000" dirty="0" err="1"/>
              <a:t>naturale</a:t>
            </a:r>
            <a:endParaRPr lang="it-IT" sz="3000" dirty="0"/>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62193" y="1055783"/>
            <a:ext cx="5358872" cy="5358872"/>
          </a:xfrm>
        </p:spPr>
      </p:pic>
    </p:spTree>
    <p:extLst>
      <p:ext uri="{BB962C8B-B14F-4D97-AF65-F5344CB8AC3E}">
        <p14:creationId xmlns:p14="http://schemas.microsoft.com/office/powerpoint/2010/main" val="297559920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533979F-E9D9-BE47-B628-F5B9D1234E4F}"/>
              </a:ext>
            </a:extLst>
          </p:cNvPr>
          <p:cNvSpPr>
            <a:spLocks noGrp="1"/>
          </p:cNvSpPr>
          <p:nvPr>
            <p:ph type="title"/>
          </p:nvPr>
        </p:nvSpPr>
        <p:spPr>
          <a:xfrm>
            <a:off x="0" y="0"/>
            <a:ext cx="8700654" cy="1288473"/>
          </a:xfrm>
        </p:spPr>
        <p:txBody>
          <a:bodyPr/>
          <a:lstStyle/>
          <a:p>
            <a:r>
              <a:rPr lang="it-IT" sz="2300" dirty="0"/>
              <a:t>Le relazioni giuridiche ecclesiali al di dentro del matrimonio e della famiglia.</a:t>
            </a:r>
            <a:br>
              <a:rPr lang="it-IT" sz="2300" dirty="0"/>
            </a:br>
            <a:r>
              <a:rPr lang="it-IT" sz="2300" dirty="0"/>
              <a:t>In particolar modo, la rilevanza della situazione matrimoniale del fedele nella comunione ecclesiale e la sua incidenza nella ricezione dei sacramenti</a:t>
            </a:r>
          </a:p>
        </p:txBody>
      </p:sp>
      <p:sp>
        <p:nvSpPr>
          <p:cNvPr id="3" name="Segnaposto contenuto 2">
            <a:extLst>
              <a:ext uri="{FF2B5EF4-FFF2-40B4-BE49-F238E27FC236}">
                <a16:creationId xmlns:a16="http://schemas.microsoft.com/office/drawing/2014/main" id="{32391D58-E762-0441-B770-4854B92BB5D7}"/>
              </a:ext>
            </a:extLst>
          </p:cNvPr>
          <p:cNvSpPr>
            <a:spLocks noGrp="1"/>
          </p:cNvSpPr>
          <p:nvPr>
            <p:ph idx="1"/>
          </p:nvPr>
        </p:nvSpPr>
        <p:spPr>
          <a:xfrm>
            <a:off x="0" y="1288473"/>
            <a:ext cx="8490856" cy="5569527"/>
          </a:xfrm>
        </p:spPr>
        <p:txBody>
          <a:bodyPr>
            <a:normAutofit fontScale="77500" lnSpcReduction="20000"/>
          </a:bodyPr>
          <a:lstStyle/>
          <a:p>
            <a:r>
              <a:rPr lang="it-IT" sz="2600" b="1" dirty="0">
                <a:solidFill>
                  <a:srgbClr val="FF0000"/>
                </a:solidFill>
              </a:rPr>
              <a:t>Comunione coniugale, ecclesiale ed eucaristica</a:t>
            </a:r>
          </a:p>
          <a:p>
            <a:r>
              <a:rPr lang="it-IT" sz="2600" dirty="0"/>
              <a:t>La specifica situazione matrimoniale del fedele incide nella sua vita ecclesiale.</a:t>
            </a:r>
          </a:p>
          <a:p>
            <a:r>
              <a:rPr lang="it-IT" sz="2600" dirty="0"/>
              <a:t>* 	Circostanze particolari: le famiglie dei migranti, dei militari, dei naviganti, dei profughi; le famiglie monoparentali (FC n.77). Le persone senza famiglia (FC n. 85).</a:t>
            </a:r>
          </a:p>
          <a:p>
            <a:r>
              <a:rPr lang="it-IT" sz="2600" dirty="0"/>
              <a:t>* 	Azione pastorale di fronte ad alcune situazioni oggettivamente disconformi con la dottrina della Chiesa sul matrimonio e con la realtà della condizione personale:</a:t>
            </a:r>
          </a:p>
          <a:p>
            <a:r>
              <a:rPr lang="it-IT" sz="2600" dirty="0"/>
              <a:t>- 	Il matrimonio per esperimento: Non si possono fare esperimenti sulle persone; «il dono del corpo nel rapporto sessuale è il simbolo reale della donazione di tutta la persona» (FC n. 80). </a:t>
            </a:r>
          </a:p>
          <a:p>
            <a:r>
              <a:rPr lang="it-IT" sz="2600" dirty="0"/>
              <a:t>- 	Il problema delle unioni libere di fatto: cfr. FC 81; CCC 2390; LF</a:t>
            </a:r>
            <a:r>
              <a:rPr lang="it-IT" sz="2600" i="1" dirty="0"/>
              <a:t> </a:t>
            </a:r>
            <a:r>
              <a:rPr lang="it-IT" sz="2600" dirty="0"/>
              <a:t>14g; AL 52, 294.</a:t>
            </a:r>
          </a:p>
          <a:p>
            <a:r>
              <a:rPr lang="it-IT" sz="2600" dirty="0"/>
              <a:t>- 	Cattolici uniti con il solo matrimonio civile. FC 82; AL 293-295.</a:t>
            </a:r>
          </a:p>
          <a:p>
            <a:r>
              <a:rPr lang="it-IT" sz="2600" dirty="0"/>
              <a:t>- 	Separati e divorziati non risposati: FC 83; AL 241-242. </a:t>
            </a:r>
            <a:r>
              <a:rPr lang="it-IT" sz="2600" dirty="0">
                <a:solidFill>
                  <a:srgbClr val="FF0000"/>
                </a:solidFill>
              </a:rPr>
              <a:t>Non</a:t>
            </a:r>
            <a:r>
              <a:rPr lang="it-IT" sz="2600" dirty="0"/>
              <a:t> è un’unione irregolare. </a:t>
            </a:r>
          </a:p>
          <a:p>
            <a:r>
              <a:rPr lang="it-IT" sz="2600" dirty="0"/>
              <a:t>- 	I divorziati risposati civilmente: </a:t>
            </a:r>
            <a:r>
              <a:rPr lang="es-ES" sz="2600" dirty="0" err="1"/>
              <a:t>vedi</a:t>
            </a:r>
            <a:r>
              <a:rPr lang="es-ES" sz="2600" dirty="0"/>
              <a:t> FC 84; AL cap. VIII</a:t>
            </a:r>
          </a:p>
          <a:p>
            <a:pPr lvl="3"/>
            <a:r>
              <a:rPr lang="it-IT" sz="2500" dirty="0"/>
              <a:t>Accompagnare, discernere e integrare la fragilità </a:t>
            </a:r>
          </a:p>
          <a:p>
            <a:pPr lvl="3"/>
            <a:r>
              <a:rPr lang="it-IT" sz="2500" dirty="0"/>
              <a:t>Legge della gradualità e gradualità della legge. Formare la coscienza</a:t>
            </a:r>
          </a:p>
          <a:p>
            <a:endParaRPr lang="it-IT" dirty="0"/>
          </a:p>
        </p:txBody>
      </p:sp>
    </p:spTree>
    <p:extLst>
      <p:ext uri="{BB962C8B-B14F-4D97-AF65-F5344CB8AC3E}">
        <p14:creationId xmlns:p14="http://schemas.microsoft.com/office/powerpoint/2010/main" val="2626687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575684" y="274638"/>
            <a:ext cx="568315" cy="1143000"/>
          </a:xfrm>
        </p:spPr>
        <p:txBody>
          <a:bodyPr/>
          <a:lstStyle/>
          <a:p>
            <a:endParaRPr lang="en-US" dirty="0"/>
          </a:p>
        </p:txBody>
      </p:sp>
      <p:pic>
        <p:nvPicPr>
          <p:cNvPr id="7" name="Content Placeholder 4" descr="perdices.jpg"/>
          <p:cNvPicPr>
            <a:picLocks noGrp="1" noChangeAspect="1"/>
          </p:cNvPicPr>
          <p:nvPr>
            <p:ph idx="1"/>
          </p:nvPr>
        </p:nvPicPr>
        <p:blipFill>
          <a:blip r:embed="rId2">
            <a:extLst>
              <a:ext uri="{28A0092B-C50C-407E-A947-70E740481C1C}">
                <a14:useLocalDpi xmlns:a14="http://schemas.microsoft.com/office/drawing/2010/main" val="0"/>
              </a:ext>
            </a:extLst>
          </a:blip>
          <a:srcRect t="-13390" b="-13390"/>
          <a:stretch>
            <a:fillRect/>
          </a:stretch>
        </p:blipFill>
        <p:spPr>
          <a:xfrm>
            <a:off x="457200" y="274637"/>
            <a:ext cx="7620000" cy="6436363"/>
          </a:xfrm>
        </p:spPr>
      </p:pic>
    </p:spTree>
    <p:extLst>
      <p:ext uri="{BB962C8B-B14F-4D97-AF65-F5344CB8AC3E}">
        <p14:creationId xmlns:p14="http://schemas.microsoft.com/office/powerpoint/2010/main" val="189263181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Adjacency.thmx</Template>
  <TotalTime>6527</TotalTime>
  <Words>13476</Words>
  <Application>Microsoft Macintosh PowerPoint</Application>
  <PresentationFormat>Presentazione su schermo (4:3)</PresentationFormat>
  <Paragraphs>477</Paragraphs>
  <Slides>91</Slides>
  <Notes>0</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91</vt:i4>
      </vt:variant>
    </vt:vector>
  </HeadingPairs>
  <TitlesOfParts>
    <vt:vector size="95" baseType="lpstr">
      <vt:lpstr>Arial</vt:lpstr>
      <vt:lpstr>Calibri</vt:lpstr>
      <vt:lpstr>Cambria</vt:lpstr>
      <vt:lpstr>Adjacency</vt:lpstr>
      <vt:lpstr>Diritto matrimoniale canonico</vt:lpstr>
      <vt:lpstr>Presentazione standard di PowerPoint</vt:lpstr>
      <vt:lpstr>Presentazione standard di PowerPoint</vt:lpstr>
      <vt:lpstr>Presentazione standard di PowerPoint</vt:lpstr>
      <vt:lpstr>Presentazione standard di PowerPoint</vt:lpstr>
      <vt:lpstr>Relazioni familiari</vt:lpstr>
      <vt:lpstr>Matrimonio in fieri e in facto esse</vt:lpstr>
      <vt:lpstr>Presentazione standard di PowerPoint</vt:lpstr>
      <vt:lpstr>Il matrimonio, istituzione naturale</vt:lpstr>
      <vt:lpstr>Istituto naturale</vt:lpstr>
      <vt:lpstr>Proprietà</vt:lpstr>
      <vt:lpstr>Fini del matrimonio</vt:lpstr>
      <vt:lpstr>La sacramentalità del matrimonio</vt:lpstr>
      <vt:lpstr>Presentazione standard di PowerPoint</vt:lpstr>
      <vt:lpstr>Presentazione standard di PowerPoint</vt:lpstr>
      <vt:lpstr>Fede e matrimonio. Familiaris consortio 68</vt:lpstr>
      <vt:lpstr>Benedetto XVI e la fede necessaria</vt:lpstr>
      <vt:lpstr>Presentazione standard di PowerPoint</vt:lpstr>
      <vt:lpstr>Livelli di significazione sacramentale</vt:lpstr>
      <vt:lpstr>Ius connubii e favor matrimonii</vt:lpstr>
      <vt:lpstr>Preparazione per il matrimonio</vt:lpstr>
      <vt:lpstr>Fasi della preparazione</vt:lpstr>
      <vt:lpstr>Presentazione standard di PowerPoint</vt:lpstr>
      <vt:lpstr>La forma del matrimonio</vt:lpstr>
      <vt:lpstr>Requisiti per la validità</vt:lpstr>
      <vt:lpstr>Requisiti per la liceità</vt:lpstr>
      <vt:lpstr>Matrimoni misti e con disparità di culto</vt:lpstr>
      <vt:lpstr>Anomalie del consenso</vt:lpstr>
      <vt:lpstr>Anomalie (segue)</vt:lpstr>
      <vt:lpstr>Incapacità consensuale (c. 1095)</vt:lpstr>
      <vt:lpstr>Per interpretare il can. 1095</vt:lpstr>
      <vt:lpstr>Per riassumere:</vt:lpstr>
      <vt:lpstr>Benedetto XVI, Discorso alla Rota 2009</vt:lpstr>
      <vt:lpstr>Presentazione standard di PowerPoint</vt:lpstr>
      <vt:lpstr>Presentazione standard di PowerPoint</vt:lpstr>
      <vt:lpstr>La prova dell’incapacità</vt:lpstr>
      <vt:lpstr>Presentazione standard di PowerPoint</vt:lpstr>
      <vt:lpstr>La esclusione o simulazione del consenso</vt:lpstr>
      <vt:lpstr>Simulazione totale e parziale</vt:lpstr>
      <vt:lpstr>Atto positivo di esclusione</vt:lpstr>
      <vt:lpstr>La prova dell’esclusione</vt:lpstr>
      <vt:lpstr>Presentazione standard di PowerPoint</vt:lpstr>
      <vt:lpstr>Ignoranza ed errore</vt:lpstr>
      <vt:lpstr>Presentazione standard di PowerPoint</vt:lpstr>
      <vt:lpstr>Error facti (di fatto)</vt:lpstr>
      <vt:lpstr>Errore doloso</vt:lpstr>
      <vt:lpstr>Il consenso sotto condizione</vt:lpstr>
      <vt:lpstr>Presentazione standard di PowerPoint</vt:lpstr>
      <vt:lpstr>Il timore</vt:lpstr>
      <vt:lpstr>Presentazione standard di PowerPoint</vt:lpstr>
      <vt:lpstr>Il timore reverenziale</vt:lpstr>
      <vt:lpstr>Gli impedimenti</vt:lpstr>
      <vt:lpstr>Gli impedimenti</vt:lpstr>
      <vt:lpstr>Impedimenti</vt:lpstr>
      <vt:lpstr>Impedimento di età</vt:lpstr>
      <vt:lpstr>Impotenza</vt:lpstr>
      <vt:lpstr>Vincolo precedente</vt:lpstr>
      <vt:lpstr>Disparità di culto</vt:lpstr>
      <vt:lpstr>Ordine sacro</vt:lpstr>
      <vt:lpstr>Benedetto XVI, Es. Ap. Sacramentum caritatis 24 e il celibato.</vt:lpstr>
      <vt:lpstr>Presentazione standard di PowerPoint</vt:lpstr>
      <vt:lpstr>Voto</vt:lpstr>
      <vt:lpstr>Ratto</vt:lpstr>
      <vt:lpstr>Crimine</vt:lpstr>
      <vt:lpstr>Parentela</vt:lpstr>
      <vt:lpstr>Parentela: consanguineità; affinità; pubblica onestà; parentela legale </vt:lpstr>
      <vt:lpstr>Presentazione standard di PowerPoint</vt:lpstr>
      <vt:lpstr>Dispensa degli impedimenti</vt:lpstr>
      <vt:lpstr>Presentazione standard di PowerPoint</vt:lpstr>
      <vt:lpstr>La separazione matrimoniale</vt:lpstr>
      <vt:lpstr>Separazione</vt:lpstr>
      <vt:lpstr>Presentazione standard di PowerPoint</vt:lpstr>
      <vt:lpstr>Presentazione standard di PowerPoint</vt:lpstr>
      <vt:lpstr>Scioglimento del matrimonio</vt:lpstr>
      <vt:lpstr>Scioglimento del matrimonio</vt:lpstr>
      <vt:lpstr>Scioglimento del matrimonio rato ma non consumato</vt:lpstr>
      <vt:lpstr>Scioglimento in favore della fede</vt:lpstr>
      <vt:lpstr>Favor fidei (privilegio paolino ed estensione)</vt:lpstr>
      <vt:lpstr>Presentazione standard di PowerPoint</vt:lpstr>
      <vt:lpstr>Presentazione standard di PowerPoint</vt:lpstr>
      <vt:lpstr>La convalidazione del matrimonio</vt:lpstr>
      <vt:lpstr>Presentazione standard di PowerPoint</vt:lpstr>
      <vt:lpstr>Convalidazione semplice</vt:lpstr>
      <vt:lpstr>Modalità di convalida: il trascorso del tempo sana il matrimonio?</vt:lpstr>
      <vt:lpstr>Sanatio in radice</vt:lpstr>
      <vt:lpstr>Presentazione standard di PowerPoint</vt:lpstr>
      <vt:lpstr>Presentazione standard di PowerPoint</vt:lpstr>
      <vt:lpstr>Dimensione giuridica ecclesiale della vita matrimoniale e familiare</vt:lpstr>
      <vt:lpstr>Il rapporto tra il diritto e la vita matrimoniale e familiare</vt:lpstr>
      <vt:lpstr>Le relazioni giuridiche ecclesiali al di dentro del matrimonio e della famiglia. In particolar modo, la rilevanza della situazione matrimoniale del fedele nella comunione ecclesiale e la sua incidenza nella ricezione dei sacramenti</vt:lpstr>
      <vt:lpstr>Presentazione standard di PowerPoint</vt:lpstr>
    </vt:vector>
  </TitlesOfParts>
  <Manager/>
  <Company>PUSC</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Derecho canónico II</dc:title>
  <dc:subject/>
  <dc:creator>Miguel A. Ortiz</dc:creator>
  <cp:keywords/>
  <dc:description/>
  <cp:lastModifiedBy>Miguel Angel Ortiz</cp:lastModifiedBy>
  <cp:revision>296</cp:revision>
  <dcterms:created xsi:type="dcterms:W3CDTF">2019-03-29T09:12:05Z</dcterms:created>
  <dcterms:modified xsi:type="dcterms:W3CDTF">2024-04-10T18:23:40Z</dcterms:modified>
  <cp:category/>
</cp:coreProperties>
</file>